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52" r:id="rId1"/>
    <p:sldMasterId id="2147483942" r:id="rId2"/>
    <p:sldMasterId id="2147484210" r:id="rId3"/>
    <p:sldMasterId id="2147484264" r:id="rId4"/>
    <p:sldMasterId id="2147484354" r:id="rId5"/>
    <p:sldMasterId id="2147484378" r:id="rId6"/>
    <p:sldMasterId id="2147484390" r:id="rId7"/>
  </p:sldMasterIdLst>
  <p:notesMasterIdLst>
    <p:notesMasterId r:id="rId27"/>
  </p:notesMasterIdLst>
  <p:handoutMasterIdLst>
    <p:handoutMasterId r:id="rId28"/>
  </p:handoutMasterIdLst>
  <p:sldIdLst>
    <p:sldId id="256" r:id="rId8"/>
    <p:sldId id="270" r:id="rId9"/>
    <p:sldId id="271" r:id="rId10"/>
    <p:sldId id="273" r:id="rId11"/>
    <p:sldId id="304" r:id="rId12"/>
    <p:sldId id="275" r:id="rId13"/>
    <p:sldId id="282" r:id="rId14"/>
    <p:sldId id="306" r:id="rId15"/>
    <p:sldId id="298" r:id="rId16"/>
    <p:sldId id="287" r:id="rId17"/>
    <p:sldId id="276" r:id="rId18"/>
    <p:sldId id="294" r:id="rId19"/>
    <p:sldId id="281" r:id="rId20"/>
    <p:sldId id="289" r:id="rId21"/>
    <p:sldId id="288" r:id="rId22"/>
    <p:sldId id="290" r:id="rId23"/>
    <p:sldId id="305" r:id="rId24"/>
    <p:sldId id="279" r:id="rId25"/>
    <p:sldId id="283" r:id="rId2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D87"/>
    <a:srgbClr val="FF2948"/>
    <a:srgbClr val="8F43FF"/>
    <a:srgbClr val="19D149"/>
    <a:srgbClr val="17D320"/>
    <a:srgbClr val="FE98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679" autoAdjust="0"/>
  </p:normalViewPr>
  <p:slideViewPr>
    <p:cSldViewPr snapToGrid="0" snapToObjects="1">
      <p:cViewPr>
        <p:scale>
          <a:sx n="116" d="100"/>
          <a:sy n="116" d="100"/>
        </p:scale>
        <p:origin x="-80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2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" Target="slides/slide1.xml"/><Relationship Id="rId33" Type="http://schemas.openxmlformats.org/officeDocument/2006/relationships/tableStyles" Target="tableStyles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827926739645"/>
          <c:y val="0.150764445110655"/>
          <c:w val="0.734336915158158"/>
          <c:h val="0.49821413712957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Measured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</c:marker>
          <c:cat>
            <c:strRef>
              <c:f>Sheet1!$A$2:$A$25</c:f>
              <c:strCache>
                <c:ptCount val="24"/>
                <c:pt idx="0">
                  <c:v>µ1</c:v>
                </c:pt>
                <c:pt idx="1">
                  <c:v>µ5</c:v>
                </c:pt>
                <c:pt idx="2">
                  <c:v>µ3</c:v>
                </c:pt>
                <c:pt idx="3">
                  <c:v>particle_filter-rodinia</c:v>
                </c:pt>
                <c:pt idx="4">
                  <c:v>µ2</c:v>
                </c:pt>
                <c:pt idx="5">
                  <c:v>µ4</c:v>
                </c:pt>
                <c:pt idx="6">
                  <c:v>srad_v14-rodinia</c:v>
                </c:pt>
                <c:pt idx="7">
                  <c:v>b+tree2-rodinia</c:v>
                </c:pt>
                <c:pt idx="8">
                  <c:v>euler3d4-rodinia</c:v>
                </c:pt>
                <c:pt idx="9">
                  <c:v>ftv27-nass</c:v>
                </c:pt>
                <c:pt idx="10">
                  <c:v>b+tree1-rodinia</c:v>
                </c:pt>
                <c:pt idx="11">
                  <c:v>ftv26-nass</c:v>
                </c:pt>
                <c:pt idx="12">
                  <c:v>srad_v22-rodinia</c:v>
                </c:pt>
                <c:pt idx="13">
                  <c:v>sc1-rodinia</c:v>
                </c:pt>
                <c:pt idx="14">
                  <c:v>ftv24-nass</c:v>
                </c:pt>
                <c:pt idx="15">
                  <c:v>backprop2-rodinia</c:v>
                </c:pt>
                <c:pt idx="16">
                  <c:v>ftv20-nass</c:v>
                </c:pt>
                <c:pt idx="17">
                  <c:v>euler3d1-rodinia</c:v>
                </c:pt>
                <c:pt idx="18">
                  <c:v>bfs2-rodinia</c:v>
                </c:pt>
                <c:pt idx="19">
                  <c:v>euler3d2-rodinia</c:v>
                </c:pt>
                <c:pt idx="20">
                  <c:v>srad_v13-rodinia</c:v>
                </c:pt>
                <c:pt idx="21">
                  <c:v>nn1-rodinia</c:v>
                </c:pt>
                <c:pt idx="22">
                  <c:v>srad_v11-rodinia</c:v>
                </c:pt>
                <c:pt idx="23">
                  <c:v>srad_v15-rodinia</c:v>
                </c:pt>
              </c:strCache>
            </c:strRef>
          </c:cat>
          <c:val>
            <c:numRef>
              <c:f>Sheet1!$B$2:$B$25</c:f>
              <c:numCache>
                <c:formatCode>General</c:formatCode>
                <c:ptCount val="24"/>
                <c:pt idx="0">
                  <c:v>0.8</c:v>
                </c:pt>
                <c:pt idx="1">
                  <c:v>1.1</c:v>
                </c:pt>
                <c:pt idx="2">
                  <c:v>1.3</c:v>
                </c:pt>
                <c:pt idx="3">
                  <c:v>1.4</c:v>
                </c:pt>
                <c:pt idx="4">
                  <c:v>1.8</c:v>
                </c:pt>
                <c:pt idx="5">
                  <c:v>1.9</c:v>
                </c:pt>
                <c:pt idx="6">
                  <c:v>3.7</c:v>
                </c:pt>
                <c:pt idx="7">
                  <c:v>4.0</c:v>
                </c:pt>
                <c:pt idx="8">
                  <c:v>4.0</c:v>
                </c:pt>
                <c:pt idx="9">
                  <c:v>4.1</c:v>
                </c:pt>
                <c:pt idx="10">
                  <c:v>4.5</c:v>
                </c:pt>
                <c:pt idx="11">
                  <c:v>6.2</c:v>
                </c:pt>
                <c:pt idx="12">
                  <c:v>6.2</c:v>
                </c:pt>
                <c:pt idx="13">
                  <c:v>6.4</c:v>
                </c:pt>
                <c:pt idx="14">
                  <c:v>6.6</c:v>
                </c:pt>
                <c:pt idx="15">
                  <c:v>10.0</c:v>
                </c:pt>
                <c:pt idx="16">
                  <c:v>10.4</c:v>
                </c:pt>
                <c:pt idx="17">
                  <c:v>10.6</c:v>
                </c:pt>
                <c:pt idx="18">
                  <c:v>13.0</c:v>
                </c:pt>
                <c:pt idx="19">
                  <c:v>23.3</c:v>
                </c:pt>
                <c:pt idx="20">
                  <c:v>34.4</c:v>
                </c:pt>
                <c:pt idx="21">
                  <c:v>39.7</c:v>
                </c:pt>
                <c:pt idx="22">
                  <c:v>108.8</c:v>
                </c:pt>
                <c:pt idx="23">
                  <c:v>109.2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Predicted</c:v>
                </c:pt>
              </c:strCache>
            </c:strRef>
          </c:tx>
          <c:spPr>
            <a:ln>
              <a:noFill/>
            </a:ln>
          </c:spPr>
          <c:marker>
            <c:symbol val="x"/>
            <c:size val="8"/>
            <c:spPr>
              <a:noFill/>
              <a:ln w="19050">
                <a:solidFill>
                  <a:srgbClr val="FF0000"/>
                </a:solidFill>
              </a:ln>
            </c:spPr>
          </c:marker>
          <c:cat>
            <c:strRef>
              <c:f>Sheet1!$A$2:$A$25</c:f>
              <c:strCache>
                <c:ptCount val="24"/>
                <c:pt idx="0">
                  <c:v>µ1</c:v>
                </c:pt>
                <c:pt idx="1">
                  <c:v>µ5</c:v>
                </c:pt>
                <c:pt idx="2">
                  <c:v>µ3</c:v>
                </c:pt>
                <c:pt idx="3">
                  <c:v>particle_filter-rodinia</c:v>
                </c:pt>
                <c:pt idx="4">
                  <c:v>µ2</c:v>
                </c:pt>
                <c:pt idx="5">
                  <c:v>µ4</c:v>
                </c:pt>
                <c:pt idx="6">
                  <c:v>srad_v14-rodinia</c:v>
                </c:pt>
                <c:pt idx="7">
                  <c:v>b+tree2-rodinia</c:v>
                </c:pt>
                <c:pt idx="8">
                  <c:v>euler3d4-rodinia</c:v>
                </c:pt>
                <c:pt idx="9">
                  <c:v>ftv27-nass</c:v>
                </c:pt>
                <c:pt idx="10">
                  <c:v>b+tree1-rodinia</c:v>
                </c:pt>
                <c:pt idx="11">
                  <c:v>ftv26-nass</c:v>
                </c:pt>
                <c:pt idx="12">
                  <c:v>srad_v22-rodinia</c:v>
                </c:pt>
                <c:pt idx="13">
                  <c:v>sc1-rodinia</c:v>
                </c:pt>
                <c:pt idx="14">
                  <c:v>ftv24-nass</c:v>
                </c:pt>
                <c:pt idx="15">
                  <c:v>backprop2-rodinia</c:v>
                </c:pt>
                <c:pt idx="16">
                  <c:v>ftv20-nass</c:v>
                </c:pt>
                <c:pt idx="17">
                  <c:v>euler3d1-rodinia</c:v>
                </c:pt>
                <c:pt idx="18">
                  <c:v>bfs2-rodinia</c:v>
                </c:pt>
                <c:pt idx="19">
                  <c:v>euler3d2-rodinia</c:v>
                </c:pt>
                <c:pt idx="20">
                  <c:v>srad_v13-rodinia</c:v>
                </c:pt>
                <c:pt idx="21">
                  <c:v>nn1-rodinia</c:v>
                </c:pt>
                <c:pt idx="22">
                  <c:v>srad_v11-rodinia</c:v>
                </c:pt>
                <c:pt idx="23">
                  <c:v>srad_v15-rodinia</c:v>
                </c:pt>
              </c:strCache>
            </c:strRef>
          </c:cat>
          <c:val>
            <c:numRef>
              <c:f>Sheet1!$C$2:$C$25</c:f>
              <c:numCache>
                <c:formatCode>General</c:formatCode>
                <c:ptCount val="24"/>
                <c:pt idx="0">
                  <c:v>1.5</c:v>
                </c:pt>
                <c:pt idx="1">
                  <c:v>1.3</c:v>
                </c:pt>
                <c:pt idx="2">
                  <c:v>1.6</c:v>
                </c:pt>
                <c:pt idx="3">
                  <c:v>1.8</c:v>
                </c:pt>
                <c:pt idx="4">
                  <c:v>2.5</c:v>
                </c:pt>
                <c:pt idx="5">
                  <c:v>3.4</c:v>
                </c:pt>
                <c:pt idx="6">
                  <c:v>3.5</c:v>
                </c:pt>
                <c:pt idx="7">
                  <c:v>4.5</c:v>
                </c:pt>
                <c:pt idx="8">
                  <c:v>1.5</c:v>
                </c:pt>
                <c:pt idx="9">
                  <c:v>6.8</c:v>
                </c:pt>
                <c:pt idx="10">
                  <c:v>5.5</c:v>
                </c:pt>
                <c:pt idx="11">
                  <c:v>8.4</c:v>
                </c:pt>
                <c:pt idx="12">
                  <c:v>8.3</c:v>
                </c:pt>
                <c:pt idx="13">
                  <c:v>4.8</c:v>
                </c:pt>
                <c:pt idx="14">
                  <c:v>5.6</c:v>
                </c:pt>
                <c:pt idx="15">
                  <c:v>9.0</c:v>
                </c:pt>
                <c:pt idx="16">
                  <c:v>24.6</c:v>
                </c:pt>
                <c:pt idx="17">
                  <c:v>8.8</c:v>
                </c:pt>
                <c:pt idx="18">
                  <c:v>9.2</c:v>
                </c:pt>
                <c:pt idx="19">
                  <c:v>10.0</c:v>
                </c:pt>
                <c:pt idx="20">
                  <c:v>15.7</c:v>
                </c:pt>
                <c:pt idx="21">
                  <c:v>32.3</c:v>
                </c:pt>
                <c:pt idx="22">
                  <c:v>77.3</c:v>
                </c:pt>
                <c:pt idx="23">
                  <c:v>108.8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46347080"/>
        <c:axId val="2132734968"/>
      </c:lineChart>
      <c:catAx>
        <c:axId val="2146347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400"/>
            </a:pPr>
            <a:endParaRPr lang="en-US"/>
          </a:p>
        </c:txPr>
        <c:crossAx val="2132734968"/>
        <c:crosses val="autoZero"/>
        <c:auto val="1"/>
        <c:lblAlgn val="ctr"/>
        <c:lblOffset val="100"/>
        <c:noMultiLvlLbl val="1"/>
      </c:catAx>
      <c:valAx>
        <c:axId val="2132734968"/>
        <c:scaling>
          <c:orientation val="minMax"/>
          <c:max val="110.0"/>
          <c:min val="0.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Speedup</a:t>
                </a:r>
                <a:r>
                  <a:rPr lang="en-US" baseline="0" dirty="0" smtClean="0"/>
                  <a:t> </a:t>
                </a:r>
              </a:p>
              <a:p>
                <a:pPr>
                  <a:defRPr/>
                </a:pPr>
                <a:r>
                  <a:rPr lang="en-US" baseline="0" dirty="0" smtClean="0"/>
                  <a:t>(CPU exec. time/ GPU exec. time)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0"/>
              <c:y val="0.00392293132991295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214634708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16315579964519"/>
          <c:y val="0.0207673790503492"/>
          <c:w val="0.328641126392386"/>
          <c:h val="0.077997372461889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Relationship Id="rId2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DF763A-C08A-41FB-B91D-8BCC3CEB7E29}" type="datetimeFigureOut">
              <a:rPr lang="en-US" smtClean="0"/>
              <a:t>12/15/15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5BA617-9341-4509-BB89-C8EAD7403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501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B971DCD-02DA-499D-BA33-B4BB426B2B95}" type="datetimeFigureOut">
              <a:rPr lang="en-US" smtClean="0"/>
              <a:t>12/15/15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AA7CB62-FC0C-43F3-852A-AB52EDB90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1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7CB62-FC0C-43F3-852A-AB52EDB909E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36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7CB62-FC0C-43F3-852A-AB52EDB909E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52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7CB62-FC0C-43F3-852A-AB52EDB909E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52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9C4C6-F0B6-4A42-A7BE-5A4478F7C347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824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37023-4DCD-408C-B003-52D486977C23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1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7D04-74E7-4AE1-A26E-3B7291D61C28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83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824F-86E3-41B1-AFFC-8194CECD7529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670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40F2-9BCF-45B4-AFB0-329D2B4B44F5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42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B0D7-2363-4394-AB03-6F0276637E70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629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378CB-1307-4CAA-9BC5-1388B060453B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67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3987-F58D-4606-AC9E-3838AC7DAA4C}" type="datetime1">
              <a:rPr lang="en-US" smtClean="0"/>
              <a:t>12/15/15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8996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399F-581E-4E87-8177-503F245C5E60}" type="datetime1">
              <a:rPr lang="en-US" smtClean="0"/>
              <a:t>12/15/15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194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A2AFD-2424-433D-A23B-BA2938777DA5}" type="datetime1">
              <a:rPr lang="en-US" smtClean="0"/>
              <a:t>12/15/15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644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FA730-13F4-47A4-B933-BE448DEA7B77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29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4698-9564-4D5E-A52C-2B38FC5ED3C0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744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F203-456F-46E2-89E9-44015B6BC19B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4479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257FD-A444-4E01-A1F8-27900D6E332D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461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38170-1DEE-45B4-ABBC-965EFB7345E7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0055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B651-EC63-4C7B-8903-7D8162FED5B3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6527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D95B2-0D2A-4E92-ADFD-D03EDB736B75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2784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2D8E-D099-4F87-8BAB-46BA6C46CCDF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0939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FEBC-9B99-4EDB-9136-48C60FAFCB55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256494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C7A1-CC36-4E4B-B3D9-BD81D215D051}" type="datetime1">
              <a:rPr lang="en-US" smtClean="0"/>
              <a:t>12/15/15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689943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FC73F-66B1-4702-9DDF-377B509D7CD4}" type="datetime1">
              <a:rPr lang="en-US" smtClean="0"/>
              <a:t>12/15/15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290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1A38A-894F-4AB8-A91E-C13523D54684}" type="datetime1">
              <a:rPr lang="en-US" smtClean="0"/>
              <a:t>12/15/15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07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C4E-BB9A-456C-A41D-20550BE16415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7265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97DF-EF6F-482C-84FF-1CDD315D650C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712972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E8DC8-2501-40A3-A315-77106E9E8C8A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033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FC645-C2EF-4256-BB9C-4A3945A2E105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586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83E87-EBF9-4C2E-9B57-34DBD309782C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7614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07F1-380D-4968-89D5-9A526090A32B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107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808F-F42E-4F1C-98C9-8A6CD2C1E5F0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7315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9764-03F9-4517-8386-0683A0EF06C4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8552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E398-AE23-4EA4-9DF8-FC5DF3F842E6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775848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4C72-A045-456A-A217-4C527E99C2B3}" type="datetime1">
              <a:rPr lang="en-US" smtClean="0"/>
              <a:t>12/15/15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090797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BD855-519A-4E7F-897A-271874F2A718}" type="datetime1">
              <a:rPr lang="en-US" smtClean="0"/>
              <a:t>12/15/15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9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FD13B-B74E-4615-85B8-3C2F50E05379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7364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7D45-3AFD-4553-AFAF-1E2BFF300D09}" type="datetime1">
              <a:rPr lang="en-US" smtClean="0"/>
              <a:t>12/15/15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2094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E2E52-DE2E-4FF7-ACC3-54F8ED27457C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857954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FD8-54CD-425F-9E34-44DED1604A00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061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38E1-0C86-4422-8357-93287A15E83C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35183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1DC3-2874-4BCB-A033-8B25D98753E3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79190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AC32-6B76-45BB-B4D6-3B7F6C308146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049361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93E38-143C-416F-AD1B-D7FCA587078C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0501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F84F-1F92-4FAF-97B1-72C76892189A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648094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3BD08-89D8-48DC-8298-CEB1248E7A18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27051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4A7C4-FB9A-47A3-B390-DEBCFEE04E97}" type="datetime1">
              <a:rPr lang="en-US" smtClean="0"/>
              <a:t>12/15/15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438651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F8C26-C8E6-436C-9FDA-36DD52A4FB7A}" type="datetime1">
              <a:rPr lang="en-US" smtClean="0"/>
              <a:t>12/15/15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80276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62763-3D4F-4A09-BCAD-A51C5418E9FC}" type="datetime1">
              <a:rPr lang="en-US" smtClean="0"/>
              <a:t>12/15/15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8733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E0B81-AB39-4CAD-9316-CB9698049743}" type="datetime1">
              <a:rPr lang="en-US" smtClean="0"/>
              <a:t>12/15/15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2291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942C-D27D-4228-BC7A-F723295262D7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361999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CA39C-43DA-4C89-A897-92E395659D81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11242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CEB6-7D67-4E32-99CC-ECE7AC4FFBEB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865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4F99-0E38-44C5-AFE9-444145698904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237873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9FCE-0436-4BAF-A0F2-6B9EB2C32AF5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943088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8E1C7-C8E3-491A-8A4E-D90537718A15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9125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59E29-CC59-45AC-82E7-7DB640EC8467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57358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BE9D-2ECB-404F-A56B-FB7B4ABE9A0E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377519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11CD6-24C2-4424-BD15-6A5FF85EF8EF}" type="datetime1">
              <a:rPr lang="en-US" smtClean="0"/>
              <a:t>12/15/15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05296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B42D-EFA0-40A3-9C95-2ECDAF74B9C3}" type="datetime1">
              <a:rPr lang="en-US" smtClean="0"/>
              <a:t>12/15/15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065286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104B-CB31-4710-8F6C-E338324D66C8}" type="datetime1">
              <a:rPr lang="en-US" smtClean="0"/>
              <a:t>12/15/15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868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A1EB-4C3C-44E2-B9D1-192AABE95EAB}" type="datetime1">
              <a:rPr lang="en-US" smtClean="0"/>
              <a:t>12/15/15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9395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1EC8F-D8CA-4463-843B-8DA406A4AC9C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11459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A46B8-9AFD-4D1B-B656-AC72D6E29630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45881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75ED0-8393-4FC4-B542-A688C13FA921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86585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51159-E7A8-4DC8-8595-081DC80FA95A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546370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D088824F-86E3-41B1-AFFC-8194CECD7529}" type="datetime1">
              <a:rPr lang="en-US" smtClean="0"/>
              <a:t>12/15/15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70371" y="6319157"/>
            <a:ext cx="865382" cy="907630"/>
          </a:xfrm>
        </p:spPr>
        <p:txBody>
          <a:bodyPr/>
          <a:lstStyle>
            <a:lvl1pPr>
              <a:defRPr sz="4000"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BA2BF14-EFD6-6342-BCFD-863A8B3223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50204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206" y="-308731"/>
            <a:ext cx="8079581" cy="1658198"/>
          </a:xfrm>
        </p:spPr>
        <p:txBody>
          <a:bodyPr/>
          <a:lstStyle>
            <a:lvl1pPr>
              <a:defRPr b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33363" indent="-233363">
              <a:buClrTx/>
              <a:buFont typeface="Wingdings" pitchFamily="2" charset="2"/>
              <a:buChar char="§"/>
              <a:defRPr sz="2800"/>
            </a:lvl1pPr>
            <a:lvl2pPr marL="576263" indent="-233363">
              <a:buFont typeface="Wingdings" pitchFamily="2" charset="2"/>
              <a:buChar char="§"/>
              <a:defRPr baseline="0">
                <a:solidFill>
                  <a:schemeClr val="accent1">
                    <a:lumMod val="75000"/>
                  </a:schemeClr>
                </a:solidFill>
              </a:defRPr>
            </a:lvl2pPr>
            <a:lvl3pPr marL="515938" indent="0">
              <a:buFont typeface="Wingdings" pitchFamily="2" charset="2"/>
              <a:buChar char="ü"/>
              <a:defRPr>
                <a:solidFill>
                  <a:schemeClr val="accent1"/>
                </a:solidFill>
              </a:defRPr>
            </a:lvl3pPr>
            <a:lvl4pPr marL="798513" indent="0">
              <a:buFont typeface="Wingdings" pitchFamily="2" charset="2"/>
              <a:buChar char="ü"/>
              <a:defRPr>
                <a:solidFill>
                  <a:schemeClr val="accent2"/>
                </a:solidFill>
              </a:defRPr>
            </a:lvl4pPr>
            <a:lvl5pPr marL="1030288" indent="-57150">
              <a:buFont typeface="Wingdings" pitchFamily="2" charset="2"/>
              <a:buChar char="ü"/>
              <a:defRPr sz="16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 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37714" y="5908324"/>
            <a:ext cx="1044996" cy="907630"/>
          </a:xfrm>
        </p:spPr>
        <p:txBody>
          <a:bodyPr/>
          <a:lstStyle>
            <a:lvl1pPr>
              <a:defRPr sz="4000"/>
            </a:lvl1pPr>
          </a:lstStyle>
          <a:p>
            <a:fld id="{9BA2BF14-EFD6-6342-BCFD-863A8B3223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524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B0D7-2363-4394-AB03-6F0276637E70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66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789C-48B4-487D-84CB-416E6618331E}" type="datetime1">
              <a:rPr lang="en-US" smtClean="0"/>
              <a:t>12/15/15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4869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378CB-1307-4CAA-9BC5-1388B060453B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38632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3987-F58D-4606-AC9E-3838AC7DAA4C}" type="datetime1">
              <a:rPr lang="en-US" smtClean="0"/>
              <a:t>12/15/15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5637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399F-581E-4E87-8177-503F245C5E60}" type="datetime1">
              <a:rPr lang="en-US" smtClean="0"/>
              <a:t>12/15/15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1459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A2AFD-2424-433D-A23B-BA2938777DA5}" type="datetime1">
              <a:rPr lang="en-US" smtClean="0"/>
              <a:t>12/15/15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7097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FA730-13F4-47A4-B933-BE448DEA7B77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8371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2148F203-456F-46E2-89E9-44015B6BC19B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17424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257FD-A444-4E01-A1F8-27900D6E332D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6086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38170-1DEE-45B4-ABBC-965EFB7345E7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65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75585-0634-4462-B3B3-83168720868E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47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6EC01-0629-40DC-B181-C249D1F06FC5}" type="datetime1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3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B00D8FB-7366-4066-9D48-07A84C09506A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33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0AC1EBA-642A-421A-ADD5-8AB834E782D0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17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994BA79-1480-4E2E-97A1-B0A3F1DB708F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45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12" r:id="rId2"/>
    <p:sldLayoutId id="2147484213" r:id="rId3"/>
    <p:sldLayoutId id="2147484214" r:id="rId4"/>
    <p:sldLayoutId id="2147484215" r:id="rId5"/>
    <p:sldLayoutId id="2147484216" r:id="rId6"/>
    <p:sldLayoutId id="2147484217" r:id="rId7"/>
    <p:sldLayoutId id="2147484218" r:id="rId8"/>
    <p:sldLayoutId id="2147484219" r:id="rId9"/>
    <p:sldLayoutId id="2147484220" r:id="rId10"/>
    <p:sldLayoutId id="214748422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0AC26A0-31F2-45C0-8FCF-9E5251AF0AA7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441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69" r:id="rId5"/>
    <p:sldLayoutId id="2147484270" r:id="rId6"/>
    <p:sldLayoutId id="2147484271" r:id="rId7"/>
    <p:sldLayoutId id="2147484272" r:id="rId8"/>
    <p:sldLayoutId id="2147484273" r:id="rId9"/>
    <p:sldLayoutId id="2147484274" r:id="rId10"/>
    <p:sldLayoutId id="2147484275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12C4D0-B1E6-43F8-A3E3-38B4060C597C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17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5" r:id="rId1"/>
    <p:sldLayoutId id="2147484356" r:id="rId2"/>
    <p:sldLayoutId id="2147484357" r:id="rId3"/>
    <p:sldLayoutId id="2147484358" r:id="rId4"/>
    <p:sldLayoutId id="2147484359" r:id="rId5"/>
    <p:sldLayoutId id="2147484360" r:id="rId6"/>
    <p:sldLayoutId id="2147484361" r:id="rId7"/>
    <p:sldLayoutId id="2147484362" r:id="rId8"/>
    <p:sldLayoutId id="2147484363" r:id="rId9"/>
    <p:sldLayoutId id="2147484364" r:id="rId10"/>
    <p:sldLayoutId id="2147484365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B00D8FB-7366-4066-9D48-07A84C09506A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809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79" r:id="rId1"/>
    <p:sldLayoutId id="2147484380" r:id="rId2"/>
    <p:sldLayoutId id="2147484381" r:id="rId3"/>
    <p:sldLayoutId id="2147484382" r:id="rId4"/>
    <p:sldLayoutId id="2147484383" r:id="rId5"/>
    <p:sldLayoutId id="2147484384" r:id="rId6"/>
    <p:sldLayoutId id="2147484385" r:id="rId7"/>
    <p:sldLayoutId id="2147484386" r:id="rId8"/>
    <p:sldLayoutId id="2147484387" r:id="rId9"/>
    <p:sldLayoutId id="2147484388" r:id="rId10"/>
    <p:sldLayoutId id="2147484389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DB00D8FB-7366-4066-9D48-07A84C09506A}" type="datetime1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9BA2BF14-EFD6-6342-BCFD-863A8B322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5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1" r:id="rId1"/>
    <p:sldLayoutId id="2147484392" r:id="rId2"/>
    <p:sldLayoutId id="2147484393" r:id="rId3"/>
    <p:sldLayoutId id="2147484394" r:id="rId4"/>
    <p:sldLayoutId id="2147484395" r:id="rId5"/>
    <p:sldLayoutId id="2147484396" r:id="rId6"/>
    <p:sldLayoutId id="2147484397" r:id="rId7"/>
    <p:sldLayoutId id="2147484398" r:id="rId8"/>
    <p:sldLayoutId id="2147484399" r:id="rId9"/>
    <p:sldLayoutId id="2147484400" r:id="rId10"/>
    <p:sldLayoutId id="214748440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6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5.png"/><Relationship Id="rId3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6" Type="http://schemas.openxmlformats.org/officeDocument/2006/relationships/oleObject" Target="../embeddings/oleObject3.bin"/><Relationship Id="rId7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132" y="1198165"/>
            <a:ext cx="8908869" cy="1470025"/>
          </a:xfrm>
        </p:spPr>
        <p:txBody>
          <a:bodyPr>
            <a:noAutofit/>
          </a:bodyPr>
          <a:lstStyle/>
          <a:p>
            <a:pPr algn="l"/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Cross-Architecture </a:t>
            </a:r>
            <a:br>
              <a:rPr lang="en-US" sz="4000" b="1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</a:br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Performance Prediction (XAPP): </a:t>
            </a:r>
            <a:br>
              <a:rPr lang="en-US" sz="4000" b="1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</a:br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Using CPU to predict GPU Performance </a:t>
            </a:r>
            <a:endParaRPr lang="en-US" sz="4000" b="1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648" y="3405873"/>
            <a:ext cx="8133644" cy="1631243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rgbClr val="FF2D87"/>
                </a:solidFill>
              </a:rPr>
              <a:t>Newsha Ardalani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Clint </a:t>
            </a:r>
            <a:r>
              <a:rPr lang="en-US" sz="2400" dirty="0" err="1" smtClean="0">
                <a:solidFill>
                  <a:schemeClr val="tx1"/>
                </a:solidFill>
              </a:rPr>
              <a:t>Lestourgeon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Karthikeyan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Sankaralingam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Xiaojin</a:t>
            </a:r>
            <a:r>
              <a:rPr lang="en-US" sz="2400" dirty="0" smtClean="0">
                <a:solidFill>
                  <a:schemeClr val="tx1"/>
                </a:solidFill>
              </a:rPr>
              <a:t> Zhu</a:t>
            </a:r>
          </a:p>
        </p:txBody>
      </p:sp>
      <p:pic>
        <p:nvPicPr>
          <p:cNvPr id="5" name="Picture 4" descr="I:\Documents\UW\research\sosp09\poster\UW_logo_4color_p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0" y="5478936"/>
            <a:ext cx="1512948" cy="1481514"/>
          </a:xfrm>
          <a:prstGeom prst="rect">
            <a:avLst/>
          </a:prstGeom>
          <a:noFill/>
          <a:effectLst/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7061" y="5478936"/>
            <a:ext cx="795600" cy="1379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318648" y="5150783"/>
            <a:ext cx="4415245" cy="16312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Wingdings 2" pitchFamily="18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smtClean="0">
                <a:solidFill>
                  <a:schemeClr val="bg1"/>
                </a:solidFill>
              </a:rPr>
              <a:t>University of Wisconsin-Madison</a:t>
            </a:r>
          </a:p>
        </p:txBody>
      </p:sp>
    </p:spTree>
    <p:extLst>
      <p:ext uri="{BB962C8B-B14F-4D97-AF65-F5344CB8AC3E}">
        <p14:creationId xmlns:p14="http://schemas.microsoft.com/office/powerpoint/2010/main" val="3600093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844" y="1828801"/>
            <a:ext cx="8292441" cy="4351337"/>
          </a:xfrm>
        </p:spPr>
        <p:txBody>
          <a:bodyPr/>
          <a:lstStyle/>
          <a:p>
            <a:r>
              <a:rPr lang="en-US" dirty="0" smtClean="0"/>
              <a:t>Accuracy results on GPU GTX 750</a:t>
            </a:r>
          </a:p>
          <a:p>
            <a:r>
              <a:rPr lang="en-US" dirty="0" smtClean="0"/>
              <a:t>Training Set: 112 </a:t>
            </a:r>
            <a:r>
              <a:rPr lang="en-US" dirty="0" err="1" smtClean="0"/>
              <a:t>datapoints</a:t>
            </a:r>
            <a:endParaRPr lang="en-US" dirty="0" smtClean="0"/>
          </a:p>
          <a:p>
            <a:pPr lvl="1">
              <a:buNone/>
            </a:pP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Rodinia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Lonestar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, Parboil, Parsec Subset, NAS subset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Test Set: 24 </a:t>
            </a:r>
            <a:r>
              <a:rPr lang="en-US" dirty="0" err="1" smtClean="0">
                <a:solidFill>
                  <a:srgbClr val="000000"/>
                </a:solidFill>
              </a:rPr>
              <a:t>datapoints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/>
              <a:t>Feature Vector: 31 program properties</a:t>
            </a:r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 smtClean="0"/>
              <a:t>Program properties collected using MICA and Pin</a:t>
            </a:r>
          </a:p>
          <a:p>
            <a:r>
              <a:rPr lang="en-US" dirty="0" smtClean="0"/>
              <a:t>Execution time measured on real GPU hardware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899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989286239"/>
              </p:ext>
            </p:extLst>
          </p:nvPr>
        </p:nvGraphicFramePr>
        <p:xfrm>
          <a:off x="507207" y="1065007"/>
          <a:ext cx="8526194" cy="4843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33845" y="5833486"/>
            <a:ext cx="7952942" cy="1021976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Accuracy on platform 1 (GTX 750): 27% relative error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Accuracy on platform 2 (GTX 660): 36% relative error</a:t>
            </a:r>
          </a:p>
        </p:txBody>
      </p:sp>
    </p:spTree>
    <p:extLst>
      <p:ext uri="{BB962C8B-B14F-4D97-AF65-F5344CB8AC3E}">
        <p14:creationId xmlns:p14="http://schemas.microsoft.com/office/powerpoint/2010/main" val="1683056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Down Arrow 143"/>
          <p:cNvSpPr/>
          <p:nvPr/>
        </p:nvSpPr>
        <p:spPr>
          <a:xfrm>
            <a:off x="4461402" y="5000494"/>
            <a:ext cx="318022" cy="316267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/>
          <p:cNvGrpSpPr/>
          <p:nvPr/>
        </p:nvGrpSpPr>
        <p:grpSpPr>
          <a:xfrm>
            <a:off x="5509439" y="1509049"/>
            <a:ext cx="1717139" cy="1178183"/>
            <a:chOff x="1761463" y="1095879"/>
            <a:chExt cx="1196488" cy="1668836"/>
          </a:xfrm>
        </p:grpSpPr>
        <p:sp>
          <p:nvSpPr>
            <p:cNvPr id="119" name="Rectangle 118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5398135" y="1634047"/>
            <a:ext cx="1717139" cy="1178183"/>
            <a:chOff x="1761463" y="1095879"/>
            <a:chExt cx="1196488" cy="1668836"/>
          </a:xfrm>
        </p:grpSpPr>
        <p:sp>
          <p:nvSpPr>
            <p:cNvPr id="115" name="Rectangle 114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550962" y="1524276"/>
            <a:ext cx="1717139" cy="1178183"/>
            <a:chOff x="1761463" y="1095879"/>
            <a:chExt cx="1196488" cy="1668836"/>
          </a:xfrm>
        </p:grpSpPr>
        <p:sp>
          <p:nvSpPr>
            <p:cNvPr id="83" name="Rectangle 82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2424741" y="1634047"/>
            <a:ext cx="1717139" cy="1178183"/>
            <a:chOff x="1761463" y="1095879"/>
            <a:chExt cx="1196488" cy="1668836"/>
          </a:xfrm>
        </p:grpSpPr>
        <p:sp>
          <p:nvSpPr>
            <p:cNvPr id="79" name="Rectangle 78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42126" y="5950370"/>
            <a:ext cx="1044996" cy="907630"/>
          </a:xfrm>
        </p:spPr>
        <p:txBody>
          <a:bodyPr/>
          <a:lstStyle/>
          <a:p>
            <a:fld id="{9BA2BF14-EFD6-6342-BCFD-863A8B322363}" type="slidenum">
              <a:rPr lang="en-US" smtClean="0"/>
              <a:t>12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509447" y="3900771"/>
            <a:ext cx="1196459" cy="136482"/>
            <a:chOff x="5384448" y="4383476"/>
            <a:chExt cx="1196459" cy="136482"/>
          </a:xfrm>
        </p:grpSpPr>
        <p:sp>
          <p:nvSpPr>
            <p:cNvPr id="10" name="Rectangle 9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 133"/>
          <p:cNvGrpSpPr/>
          <p:nvPr/>
        </p:nvGrpSpPr>
        <p:grpSpPr>
          <a:xfrm>
            <a:off x="2279254" y="1745501"/>
            <a:ext cx="1717097" cy="1178183"/>
            <a:chOff x="2024617" y="1054186"/>
            <a:chExt cx="1717097" cy="1178183"/>
          </a:xfrm>
        </p:grpSpPr>
        <p:sp>
          <p:nvSpPr>
            <p:cNvPr id="6" name="Rectangle 5"/>
            <p:cNvSpPr/>
            <p:nvPr/>
          </p:nvSpPr>
          <p:spPr>
            <a:xfrm>
              <a:off x="2024617" y="1054186"/>
              <a:ext cx="1717097" cy="1178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088027" y="1632442"/>
              <a:ext cx="1526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sp>
        <p:nvSpPr>
          <p:cNvPr id="33" name="Down Arrow 32"/>
          <p:cNvSpPr/>
          <p:nvPr/>
        </p:nvSpPr>
        <p:spPr>
          <a:xfrm>
            <a:off x="2935539" y="2942330"/>
            <a:ext cx="318022" cy="774553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wn Arrow 39"/>
          <p:cNvSpPr/>
          <p:nvPr/>
        </p:nvSpPr>
        <p:spPr>
          <a:xfrm>
            <a:off x="5988165" y="2943543"/>
            <a:ext cx="318022" cy="774553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5414826" y="2994886"/>
            <a:ext cx="1636131" cy="485634"/>
            <a:chOff x="843227" y="3126525"/>
            <a:chExt cx="3325090" cy="485634"/>
          </a:xfrm>
          <a:solidFill>
            <a:schemeClr val="accent3"/>
          </a:solidFill>
        </p:grpSpPr>
        <p:sp>
          <p:nvSpPr>
            <p:cNvPr id="42" name="Rounded Rectangle 41"/>
            <p:cNvSpPr/>
            <p:nvPr/>
          </p:nvSpPr>
          <p:spPr>
            <a:xfrm>
              <a:off x="843227" y="3126525"/>
              <a:ext cx="3325090" cy="485634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68733" y="3184676"/>
              <a:ext cx="324196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GPU </a:t>
              </a:r>
              <a:r>
                <a:rPr lang="en-US" dirty="0" err="1" smtClean="0"/>
                <a:t>Platform</a:t>
              </a:r>
              <a:r>
                <a:rPr lang="en-US" baseline="-25000" dirty="0" err="1" smtClean="0"/>
                <a:t>x</a:t>
              </a:r>
              <a:endParaRPr lang="en-US" dirty="0"/>
            </a:p>
          </p:txBody>
        </p:sp>
      </p:grpSp>
      <p:sp>
        <p:nvSpPr>
          <p:cNvPr id="45" name="Rectangle 44"/>
          <p:cNvSpPr/>
          <p:nvPr/>
        </p:nvSpPr>
        <p:spPr>
          <a:xfrm>
            <a:off x="6080003" y="3837479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6" name="TextBox 68"/>
          <p:cNvSpPr txBox="1"/>
          <p:nvPr/>
        </p:nvSpPr>
        <p:spPr>
          <a:xfrm>
            <a:off x="6411847" y="3744951"/>
            <a:ext cx="2580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GPU Execution Time</a:t>
            </a:r>
            <a:endParaRPr lang="en-US" dirty="0"/>
          </a:p>
        </p:txBody>
      </p:sp>
      <p:grpSp>
        <p:nvGrpSpPr>
          <p:cNvPr id="49" name="Group 48"/>
          <p:cNvGrpSpPr/>
          <p:nvPr/>
        </p:nvGrpSpPr>
        <p:grpSpPr>
          <a:xfrm>
            <a:off x="2509446" y="4213694"/>
            <a:ext cx="1196459" cy="136482"/>
            <a:chOff x="5384448" y="4383476"/>
            <a:chExt cx="1196459" cy="136482"/>
          </a:xfrm>
        </p:grpSpPr>
        <p:sp>
          <p:nvSpPr>
            <p:cNvPr id="50" name="Rectangle 49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2490766" y="4650581"/>
            <a:ext cx="1196459" cy="136482"/>
            <a:chOff x="5384448" y="4383476"/>
            <a:chExt cx="1196459" cy="136482"/>
          </a:xfrm>
        </p:grpSpPr>
        <p:sp>
          <p:nvSpPr>
            <p:cNvPr id="96" name="Rectangle 95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97" name="Straight Connector 96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TextBox 103"/>
          <p:cNvSpPr txBox="1"/>
          <p:nvPr/>
        </p:nvSpPr>
        <p:spPr>
          <a:xfrm>
            <a:off x="2982600" y="4223536"/>
            <a:ext cx="413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6080004" y="4114129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6080001" y="4547408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5998439" y="4118044"/>
            <a:ext cx="413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09" name="TextBox 68"/>
          <p:cNvSpPr txBox="1"/>
          <p:nvPr/>
        </p:nvSpPr>
        <p:spPr>
          <a:xfrm>
            <a:off x="89260" y="3893217"/>
            <a:ext cx="2094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Feature Vector</a:t>
            </a:r>
            <a:endParaRPr lang="en-US" dirty="0"/>
          </a:p>
        </p:txBody>
      </p:sp>
      <p:cxnSp>
        <p:nvCxnSpPr>
          <p:cNvPr id="128" name="Straight Arrow Connector 127"/>
          <p:cNvCxnSpPr>
            <a:stCxn id="6" idx="3"/>
            <a:endCxn id="75" idx="1"/>
          </p:cNvCxnSpPr>
          <p:nvPr/>
        </p:nvCxnSpPr>
        <p:spPr>
          <a:xfrm>
            <a:off x="3996351" y="2334593"/>
            <a:ext cx="1292297" cy="954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4141880" y="2228460"/>
            <a:ext cx="1299168" cy="1122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4273732" y="2113736"/>
            <a:ext cx="1299168" cy="1122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7" name="Group 136"/>
          <p:cNvGrpSpPr/>
          <p:nvPr/>
        </p:nvGrpSpPr>
        <p:grpSpPr>
          <a:xfrm>
            <a:off x="5288648" y="1755043"/>
            <a:ext cx="1717097" cy="1178183"/>
            <a:chOff x="5362779" y="1085762"/>
            <a:chExt cx="1717097" cy="1178183"/>
          </a:xfrm>
        </p:grpSpPr>
        <p:sp>
          <p:nvSpPr>
            <p:cNvPr id="75" name="Rectangle 74"/>
            <p:cNvSpPr/>
            <p:nvPr/>
          </p:nvSpPr>
          <p:spPr>
            <a:xfrm>
              <a:off x="5362779" y="1085762"/>
              <a:ext cx="1717097" cy="1178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488959" y="1632442"/>
              <a:ext cx="1526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2279484" y="1923731"/>
            <a:ext cx="1717097" cy="268004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288627" y="1909286"/>
            <a:ext cx="1717097" cy="268004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8" name="Picture 13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789762">
            <a:off x="1759076" y="3538357"/>
            <a:ext cx="725132" cy="731549"/>
          </a:xfrm>
          <a:prstGeom prst="rect">
            <a:avLst/>
          </a:prstGeom>
        </p:spPr>
      </p:pic>
      <p:sp>
        <p:nvSpPr>
          <p:cNvPr id="141" name="Rounded Rectangle 140"/>
          <p:cNvSpPr/>
          <p:nvPr/>
        </p:nvSpPr>
        <p:spPr>
          <a:xfrm>
            <a:off x="2393088" y="3716883"/>
            <a:ext cx="4136627" cy="1283611"/>
          </a:xfrm>
          <a:prstGeom prst="roundRect">
            <a:avLst/>
          </a:prstGeom>
          <a:solidFill>
            <a:srgbClr val="8F43FF">
              <a:alpha val="21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/>
          <p:cNvGrpSpPr/>
          <p:nvPr/>
        </p:nvGrpSpPr>
        <p:grpSpPr>
          <a:xfrm>
            <a:off x="3911587" y="3601640"/>
            <a:ext cx="1577370" cy="380349"/>
            <a:chOff x="5129299" y="5212468"/>
            <a:chExt cx="1577370" cy="380349"/>
          </a:xfrm>
        </p:grpSpPr>
        <p:sp>
          <p:nvSpPr>
            <p:cNvPr id="142" name="Rounded Rectangle 141"/>
            <p:cNvSpPr/>
            <p:nvPr/>
          </p:nvSpPr>
          <p:spPr>
            <a:xfrm>
              <a:off x="5129299" y="5212468"/>
              <a:ext cx="1492053" cy="36933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177757" y="5223485"/>
              <a:ext cx="15289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Training data</a:t>
              </a:r>
              <a:endParaRPr lang="en-US" dirty="0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3389218" y="5324963"/>
            <a:ext cx="2595829" cy="485634"/>
            <a:chOff x="843227" y="3126525"/>
            <a:chExt cx="3325090" cy="485634"/>
          </a:xfrm>
          <a:solidFill>
            <a:schemeClr val="accent2"/>
          </a:solidFill>
        </p:grpSpPr>
        <p:sp>
          <p:nvSpPr>
            <p:cNvPr id="146" name="Rounded Rectangle 145"/>
            <p:cNvSpPr/>
            <p:nvPr/>
          </p:nvSpPr>
          <p:spPr>
            <a:xfrm>
              <a:off x="843227" y="3126525"/>
              <a:ext cx="3325090" cy="485634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876667" y="3184676"/>
              <a:ext cx="324196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Machine Learning Model</a:t>
              </a:r>
              <a:endParaRPr lang="en-US" dirty="0"/>
            </a:p>
          </p:txBody>
        </p:sp>
      </p:grpSp>
      <p:sp>
        <p:nvSpPr>
          <p:cNvPr id="148" name="Flowchart: Document 147"/>
          <p:cNvSpPr/>
          <p:nvPr/>
        </p:nvSpPr>
        <p:spPr>
          <a:xfrm>
            <a:off x="3687224" y="6112519"/>
            <a:ext cx="1885675" cy="715653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Down Arrow 148"/>
          <p:cNvSpPr/>
          <p:nvPr/>
        </p:nvSpPr>
        <p:spPr>
          <a:xfrm>
            <a:off x="4497868" y="5810597"/>
            <a:ext cx="318022" cy="290906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TextBox 149"/>
          <p:cNvSpPr txBox="1"/>
          <p:nvPr/>
        </p:nvSpPr>
        <p:spPr>
          <a:xfrm>
            <a:off x="3705906" y="6327934"/>
            <a:ext cx="2158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F</a:t>
            </a:r>
            <a:r>
              <a:rPr lang="en-US" baseline="-25000" dirty="0" err="1" smtClean="0"/>
              <a:t>x</a:t>
            </a:r>
            <a:r>
              <a:rPr lang="en-US" baseline="-25000" dirty="0" smtClean="0"/>
              <a:t> </a:t>
            </a:r>
            <a:r>
              <a:rPr lang="en-US" dirty="0" smtClean="0"/>
              <a:t>( feature </a:t>
            </a:r>
            <a:r>
              <a:rPr lang="en-US" dirty="0"/>
              <a:t>v</a:t>
            </a:r>
            <a:r>
              <a:rPr lang="en-US" dirty="0" smtClean="0"/>
              <a:t>ector)</a:t>
            </a:r>
            <a:endParaRPr lang="en-US" dirty="0"/>
          </a:p>
        </p:txBody>
      </p:sp>
      <p:sp>
        <p:nvSpPr>
          <p:cNvPr id="127" name="Rounded Rectangle 126"/>
          <p:cNvSpPr/>
          <p:nvPr/>
        </p:nvSpPr>
        <p:spPr>
          <a:xfrm>
            <a:off x="1695450" y="1343025"/>
            <a:ext cx="2802418" cy="3801141"/>
          </a:xfrm>
          <a:prstGeom prst="roundRect">
            <a:avLst>
              <a:gd name="adj" fmla="val 3084"/>
            </a:avLst>
          </a:prstGeom>
          <a:solidFill>
            <a:schemeClr val="bg1">
              <a:alpha val="71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2" name="Group 131"/>
          <p:cNvGrpSpPr/>
          <p:nvPr/>
        </p:nvGrpSpPr>
        <p:grpSpPr>
          <a:xfrm>
            <a:off x="2165681" y="2981759"/>
            <a:ext cx="1996298" cy="698120"/>
            <a:chOff x="2005486" y="2176531"/>
            <a:chExt cx="2151354" cy="698120"/>
          </a:xfrm>
        </p:grpSpPr>
        <p:sp>
          <p:nvSpPr>
            <p:cNvPr id="133" name="Rounded Rectangle 132"/>
            <p:cNvSpPr/>
            <p:nvPr/>
          </p:nvSpPr>
          <p:spPr>
            <a:xfrm>
              <a:off x="2005486" y="2176531"/>
              <a:ext cx="2020570" cy="698120"/>
            </a:xfrm>
            <a:prstGeom prst="round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2026413" y="2176531"/>
              <a:ext cx="21304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Provided</a:t>
              </a:r>
              <a:endParaRPr lang="en-US" sz="3600" dirty="0"/>
            </a:p>
          </p:txBody>
        </p:sp>
      </p:grpSp>
      <p:sp>
        <p:nvSpPr>
          <p:cNvPr id="136" name="Title 1"/>
          <p:cNvSpPr>
            <a:spLocks noGrp="1"/>
          </p:cNvSpPr>
          <p:nvPr>
            <p:ph type="title"/>
          </p:nvPr>
        </p:nvSpPr>
        <p:spPr>
          <a:xfrm>
            <a:off x="442401" y="-96209"/>
            <a:ext cx="8079581" cy="1658198"/>
          </a:xfrm>
        </p:spPr>
        <p:txBody>
          <a:bodyPr/>
          <a:lstStyle/>
          <a:p>
            <a:r>
              <a:rPr lang="en-US" dirty="0" smtClean="0"/>
              <a:t>How to use our tool?</a:t>
            </a:r>
            <a:br>
              <a:rPr lang="en-US" dirty="0" smtClean="0"/>
            </a:br>
            <a:r>
              <a:rPr lang="en-US" sz="3200" dirty="0" smtClean="0">
                <a:solidFill>
                  <a:srgbClr val="00B050"/>
                </a:solidFill>
              </a:rPr>
              <a:t>Model Construction Phase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139" name="Rounded Rectangle 138"/>
          <p:cNvSpPr/>
          <p:nvPr/>
        </p:nvSpPr>
        <p:spPr>
          <a:xfrm>
            <a:off x="5020163" y="1357486"/>
            <a:ext cx="2802418" cy="3801141"/>
          </a:xfrm>
          <a:prstGeom prst="roundRect">
            <a:avLst>
              <a:gd name="adj" fmla="val 3084"/>
            </a:avLst>
          </a:prstGeom>
          <a:solidFill>
            <a:schemeClr val="bg1">
              <a:alpha val="71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660" y="2462309"/>
            <a:ext cx="1591494" cy="1591494"/>
          </a:xfrm>
          <a:prstGeom prst="rect">
            <a:avLst/>
          </a:prstGeom>
        </p:spPr>
      </p:pic>
      <p:sp>
        <p:nvSpPr>
          <p:cNvPr id="172" name="Rounded Rectangle 171"/>
          <p:cNvSpPr/>
          <p:nvPr/>
        </p:nvSpPr>
        <p:spPr>
          <a:xfrm>
            <a:off x="3229145" y="5288285"/>
            <a:ext cx="2802418" cy="726457"/>
          </a:xfrm>
          <a:prstGeom prst="roundRect">
            <a:avLst>
              <a:gd name="adj" fmla="val 3084"/>
            </a:avLst>
          </a:prstGeom>
          <a:solidFill>
            <a:schemeClr val="bg1">
              <a:alpha val="71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4" name="Picture 17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908" y="5389047"/>
            <a:ext cx="638408" cy="638408"/>
          </a:xfrm>
          <a:prstGeom prst="rect">
            <a:avLst/>
          </a:prstGeom>
        </p:spPr>
      </p:pic>
      <p:sp>
        <p:nvSpPr>
          <p:cNvPr id="175" name="Rounded Rectangle 174"/>
          <p:cNvSpPr/>
          <p:nvPr/>
        </p:nvSpPr>
        <p:spPr>
          <a:xfrm>
            <a:off x="1704975" y="1352550"/>
            <a:ext cx="2802418" cy="3801141"/>
          </a:xfrm>
          <a:prstGeom prst="roundRect">
            <a:avLst>
              <a:gd name="adj" fmla="val 308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ounded Rectangle 177"/>
          <p:cNvSpPr/>
          <p:nvPr/>
        </p:nvSpPr>
        <p:spPr>
          <a:xfrm>
            <a:off x="5020163" y="1367011"/>
            <a:ext cx="2802418" cy="3801141"/>
          </a:xfrm>
          <a:prstGeom prst="roundRect">
            <a:avLst>
              <a:gd name="adj" fmla="val 308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ounded Rectangle 178"/>
          <p:cNvSpPr/>
          <p:nvPr/>
        </p:nvSpPr>
        <p:spPr>
          <a:xfrm>
            <a:off x="3219620" y="5297810"/>
            <a:ext cx="2802418" cy="726457"/>
          </a:xfrm>
          <a:prstGeom prst="roundRect">
            <a:avLst>
              <a:gd name="adj" fmla="val 308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726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animBg="1"/>
      <p:bldP spid="139" grpId="0" animBg="1"/>
      <p:bldP spid="172" grpId="0" animBg="1"/>
      <p:bldP spid="175" grpId="0" animBg="1"/>
      <p:bldP spid="178" grpId="0" animBg="1"/>
      <p:bldP spid="17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401" y="-85253"/>
            <a:ext cx="8079581" cy="1658198"/>
          </a:xfrm>
        </p:spPr>
        <p:txBody>
          <a:bodyPr/>
          <a:lstStyle/>
          <a:p>
            <a:r>
              <a:rPr lang="en-US" dirty="0" smtClean="0"/>
              <a:t>How to use our tool?</a:t>
            </a:r>
            <a:r>
              <a:rPr lang="en-US" dirty="0"/>
              <a:t/>
            </a:r>
            <a:br>
              <a:rPr lang="en-US" dirty="0"/>
            </a:br>
            <a:r>
              <a:rPr lang="en-US" sz="3200" dirty="0" smtClean="0">
                <a:solidFill>
                  <a:srgbClr val="00B050"/>
                </a:solidFill>
              </a:rPr>
              <a:t>Usage Phase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13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90103" y="1785508"/>
            <a:ext cx="2100672" cy="4892770"/>
            <a:chOff x="2024617" y="947449"/>
            <a:chExt cx="1717097" cy="1284920"/>
          </a:xfrm>
        </p:grpSpPr>
        <p:sp>
          <p:nvSpPr>
            <p:cNvPr id="6" name="Rectangle 5"/>
            <p:cNvSpPr/>
            <p:nvPr/>
          </p:nvSpPr>
          <p:spPr>
            <a:xfrm>
              <a:off x="2024617" y="1054186"/>
              <a:ext cx="1717097" cy="1178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076932" y="947449"/>
              <a:ext cx="1601122" cy="880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16616" y="2877621"/>
            <a:ext cx="2250359" cy="1648395"/>
            <a:chOff x="216616" y="2877621"/>
            <a:chExt cx="2250359" cy="1648395"/>
          </a:xfrm>
        </p:grpSpPr>
        <p:sp>
          <p:nvSpPr>
            <p:cNvPr id="21" name="Rectangle 20"/>
            <p:cNvSpPr/>
            <p:nvPr/>
          </p:nvSpPr>
          <p:spPr>
            <a:xfrm>
              <a:off x="238125" y="2933700"/>
              <a:ext cx="2228850" cy="276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19075" y="4203238"/>
              <a:ext cx="2228850" cy="276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42478" y="4156685"/>
              <a:ext cx="1482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STOP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16616" y="2877621"/>
              <a:ext cx="1482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START</a:t>
              </a:r>
              <a:endParaRPr lang="en-US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938647" y="2877621"/>
            <a:ext cx="3325090" cy="2417267"/>
            <a:chOff x="5365747" y="2877621"/>
            <a:chExt cx="3325090" cy="2417267"/>
          </a:xfrm>
        </p:grpSpPr>
        <p:grpSp>
          <p:nvGrpSpPr>
            <p:cNvPr id="8" name="Group 7"/>
            <p:cNvGrpSpPr/>
            <p:nvPr/>
          </p:nvGrpSpPr>
          <p:grpSpPr>
            <a:xfrm>
              <a:off x="6346583" y="3933450"/>
              <a:ext cx="1196459" cy="136482"/>
              <a:chOff x="5384448" y="4383476"/>
              <a:chExt cx="1196459" cy="136482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5384448" y="4383476"/>
                <a:ext cx="1196459" cy="133307"/>
              </a:xfrm>
              <a:prstGeom prst="rect">
                <a:avLst/>
              </a:prstGeom>
              <a:solidFill>
                <a:srgbClr val="17D32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>
                <a:off x="5539295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88520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5834570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983795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6126670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6272720" y="4386651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6425120" y="4386651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365747" y="2877621"/>
              <a:ext cx="3325090" cy="485634"/>
              <a:chOff x="843227" y="3126525"/>
              <a:chExt cx="3325090" cy="485634"/>
            </a:xfrm>
            <a:solidFill>
              <a:schemeClr val="accent2"/>
            </a:solidFill>
          </p:grpSpPr>
          <p:sp>
            <p:nvSpPr>
              <p:cNvPr id="19" name="Rounded Rectangle 18"/>
              <p:cNvSpPr/>
              <p:nvPr/>
            </p:nvSpPr>
            <p:spPr>
              <a:xfrm>
                <a:off x="843227" y="3126525"/>
                <a:ext cx="3325090" cy="485634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876667" y="3184676"/>
                <a:ext cx="324196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Dynamic Binary Instrumentation</a:t>
                </a:r>
                <a:endParaRPr lang="en-US" dirty="0"/>
              </a:p>
            </p:txBody>
          </p:sp>
        </p:grpSp>
        <p:sp>
          <p:nvSpPr>
            <p:cNvPr id="31" name="Down Arrow 30"/>
            <p:cNvSpPr/>
            <p:nvPr/>
          </p:nvSpPr>
          <p:spPr>
            <a:xfrm>
              <a:off x="6812610" y="3416469"/>
              <a:ext cx="318022" cy="425112"/>
            </a:xfrm>
            <a:prstGeom prst="downArrow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lowchart: Document 31"/>
            <p:cNvSpPr/>
            <p:nvPr/>
          </p:nvSpPr>
          <p:spPr>
            <a:xfrm>
              <a:off x="6193906" y="4579235"/>
              <a:ext cx="1885675" cy="715653"/>
            </a:xfrm>
            <a:prstGeom prst="flowChartDocumen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193906" y="4747944"/>
              <a:ext cx="21580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F</a:t>
              </a:r>
              <a:r>
                <a:rPr lang="en-US" baseline="-25000" dirty="0" err="1" smtClean="0"/>
                <a:t>x</a:t>
              </a:r>
              <a:r>
                <a:rPr lang="en-US" baseline="-25000" dirty="0" smtClean="0"/>
                <a:t> </a:t>
              </a:r>
              <a:r>
                <a:rPr lang="en-US" dirty="0" smtClean="0"/>
                <a:t>( feature </a:t>
              </a:r>
              <a:r>
                <a:rPr lang="en-US" dirty="0"/>
                <a:t>v</a:t>
              </a:r>
              <a:r>
                <a:rPr lang="en-US" dirty="0" smtClean="0"/>
                <a:t>ector)</a:t>
              </a:r>
              <a:endParaRPr lang="en-US" dirty="0"/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6818721" y="4100904"/>
              <a:ext cx="318022" cy="425112"/>
            </a:xfrm>
            <a:prstGeom prst="downArrow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4565807" y="5908324"/>
            <a:ext cx="2020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Speedup Prediction</a:t>
            </a:r>
            <a:endParaRPr lang="en-US" dirty="0"/>
          </a:p>
        </p:txBody>
      </p:sp>
      <p:cxnSp>
        <p:nvCxnSpPr>
          <p:cNvPr id="49" name="Straight Arrow Connector 48"/>
          <p:cNvCxnSpPr>
            <a:stCxn id="32" idx="2"/>
          </p:cNvCxnSpPr>
          <p:nvPr/>
        </p:nvCxnSpPr>
        <p:spPr>
          <a:xfrm>
            <a:off x="5709644" y="5247575"/>
            <a:ext cx="0" cy="57871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ight Arrow 42"/>
          <p:cNvSpPr/>
          <p:nvPr/>
        </p:nvSpPr>
        <p:spPr>
          <a:xfrm>
            <a:off x="2839884" y="2914558"/>
            <a:ext cx="784893" cy="39054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3781756" y="1671404"/>
            <a:ext cx="3710401" cy="3801141"/>
          </a:xfrm>
          <a:prstGeom prst="roundRect">
            <a:avLst>
              <a:gd name="adj" fmla="val 3084"/>
            </a:avLst>
          </a:prstGeom>
          <a:solidFill>
            <a:schemeClr val="bg1">
              <a:alpha val="71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110" y="2776227"/>
            <a:ext cx="1591494" cy="159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593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Down Arrow 143"/>
          <p:cNvSpPr/>
          <p:nvPr/>
        </p:nvSpPr>
        <p:spPr>
          <a:xfrm>
            <a:off x="4535533" y="5040312"/>
            <a:ext cx="318022" cy="316267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2" name="Group 121"/>
          <p:cNvGrpSpPr/>
          <p:nvPr/>
        </p:nvGrpSpPr>
        <p:grpSpPr>
          <a:xfrm>
            <a:off x="5694874" y="967418"/>
            <a:ext cx="1717139" cy="1178183"/>
            <a:chOff x="1761463" y="1095879"/>
            <a:chExt cx="1196488" cy="1668836"/>
          </a:xfrm>
        </p:grpSpPr>
        <p:sp>
          <p:nvSpPr>
            <p:cNvPr id="123" name="Rectangle 122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5583570" y="1082142"/>
            <a:ext cx="1717139" cy="1178183"/>
            <a:chOff x="1761463" y="1095879"/>
            <a:chExt cx="1196488" cy="1668836"/>
          </a:xfrm>
        </p:grpSpPr>
        <p:sp>
          <p:nvSpPr>
            <p:cNvPr id="119" name="Rectangle 118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5472266" y="1207140"/>
            <a:ext cx="1717139" cy="1178183"/>
            <a:chOff x="1761463" y="1095879"/>
            <a:chExt cx="1196488" cy="1668836"/>
          </a:xfrm>
        </p:grpSpPr>
        <p:sp>
          <p:nvSpPr>
            <p:cNvPr id="115" name="Rectangle 114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2756945" y="982645"/>
            <a:ext cx="1717139" cy="1178183"/>
            <a:chOff x="1761463" y="1095879"/>
            <a:chExt cx="1196488" cy="1668836"/>
          </a:xfrm>
        </p:grpSpPr>
        <p:sp>
          <p:nvSpPr>
            <p:cNvPr id="111" name="Rectangle 110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625093" y="1097369"/>
            <a:ext cx="1717139" cy="1178183"/>
            <a:chOff x="1761463" y="1095879"/>
            <a:chExt cx="1196488" cy="1668836"/>
          </a:xfrm>
        </p:grpSpPr>
        <p:sp>
          <p:nvSpPr>
            <p:cNvPr id="83" name="Rectangle 82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2498872" y="1207140"/>
            <a:ext cx="1717139" cy="1178183"/>
            <a:chOff x="1761463" y="1095879"/>
            <a:chExt cx="1196488" cy="1668836"/>
          </a:xfrm>
        </p:grpSpPr>
        <p:sp>
          <p:nvSpPr>
            <p:cNvPr id="79" name="Rectangle 78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99313" y="5950370"/>
            <a:ext cx="1044996" cy="907630"/>
          </a:xfrm>
        </p:spPr>
        <p:txBody>
          <a:bodyPr/>
          <a:lstStyle/>
          <a:p>
            <a:fld id="{9BA2BF14-EFD6-6342-BCFD-863A8B322363}" type="slidenum">
              <a:rPr lang="en-US" smtClean="0"/>
              <a:t>14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583578" y="3473864"/>
            <a:ext cx="1196459" cy="136482"/>
            <a:chOff x="5384448" y="4383476"/>
            <a:chExt cx="1196459" cy="136482"/>
          </a:xfrm>
        </p:grpSpPr>
        <p:sp>
          <p:nvSpPr>
            <p:cNvPr id="10" name="Rectangle 9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 133"/>
          <p:cNvGrpSpPr/>
          <p:nvPr/>
        </p:nvGrpSpPr>
        <p:grpSpPr>
          <a:xfrm>
            <a:off x="2353385" y="1318594"/>
            <a:ext cx="1717097" cy="1178183"/>
            <a:chOff x="2024617" y="1054186"/>
            <a:chExt cx="1717097" cy="1178183"/>
          </a:xfrm>
        </p:grpSpPr>
        <p:sp>
          <p:nvSpPr>
            <p:cNvPr id="6" name="Rectangle 5"/>
            <p:cNvSpPr/>
            <p:nvPr/>
          </p:nvSpPr>
          <p:spPr>
            <a:xfrm>
              <a:off x="2024617" y="1054186"/>
              <a:ext cx="1717097" cy="1178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088027" y="1632442"/>
              <a:ext cx="1526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sp>
        <p:nvSpPr>
          <p:cNvPr id="33" name="Down Arrow 32"/>
          <p:cNvSpPr/>
          <p:nvPr/>
        </p:nvSpPr>
        <p:spPr>
          <a:xfrm>
            <a:off x="3009670" y="2515423"/>
            <a:ext cx="318022" cy="774553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1609014" y="2565280"/>
            <a:ext cx="3325090" cy="485634"/>
            <a:chOff x="843227" y="3126525"/>
            <a:chExt cx="3325090" cy="485634"/>
          </a:xfrm>
          <a:solidFill>
            <a:schemeClr val="accent2"/>
          </a:solidFill>
        </p:grpSpPr>
        <p:sp>
          <p:nvSpPr>
            <p:cNvPr id="24" name="Rounded Rectangle 23"/>
            <p:cNvSpPr/>
            <p:nvPr/>
          </p:nvSpPr>
          <p:spPr>
            <a:xfrm>
              <a:off x="843227" y="3126525"/>
              <a:ext cx="3325090" cy="485634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76667" y="3184676"/>
              <a:ext cx="324196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Dynamic Binary Instrumentation</a:t>
              </a:r>
              <a:endParaRPr lang="en-US" dirty="0"/>
            </a:p>
          </p:txBody>
        </p:sp>
      </p:grpSp>
      <p:sp>
        <p:nvSpPr>
          <p:cNvPr id="40" name="Down Arrow 39"/>
          <p:cNvSpPr/>
          <p:nvPr/>
        </p:nvSpPr>
        <p:spPr>
          <a:xfrm>
            <a:off x="6062296" y="2516636"/>
            <a:ext cx="318022" cy="774553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5488957" y="2567979"/>
            <a:ext cx="1636131" cy="485634"/>
            <a:chOff x="843227" y="3126525"/>
            <a:chExt cx="3325090" cy="485634"/>
          </a:xfrm>
          <a:solidFill>
            <a:schemeClr val="accent3"/>
          </a:solidFill>
        </p:grpSpPr>
        <p:sp>
          <p:nvSpPr>
            <p:cNvPr id="42" name="Rounded Rectangle 41"/>
            <p:cNvSpPr/>
            <p:nvPr/>
          </p:nvSpPr>
          <p:spPr>
            <a:xfrm>
              <a:off x="843227" y="3126525"/>
              <a:ext cx="3325090" cy="485634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68733" y="3184676"/>
              <a:ext cx="324196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GPU </a:t>
              </a:r>
              <a:r>
                <a:rPr lang="en-US" dirty="0" err="1" smtClean="0"/>
                <a:t>Platform</a:t>
              </a:r>
              <a:r>
                <a:rPr lang="en-US" baseline="-25000" dirty="0" err="1" smtClean="0"/>
                <a:t>x</a:t>
              </a:r>
              <a:endParaRPr lang="en-US" dirty="0"/>
            </a:p>
          </p:txBody>
        </p:sp>
      </p:grpSp>
      <p:sp>
        <p:nvSpPr>
          <p:cNvPr id="45" name="Rectangle 44"/>
          <p:cNvSpPr/>
          <p:nvPr/>
        </p:nvSpPr>
        <p:spPr>
          <a:xfrm>
            <a:off x="6154134" y="3410572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6" name="TextBox 68"/>
          <p:cNvSpPr txBox="1"/>
          <p:nvPr/>
        </p:nvSpPr>
        <p:spPr>
          <a:xfrm>
            <a:off x="6485978" y="2822279"/>
            <a:ext cx="2580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GPU Execution Time</a:t>
            </a:r>
            <a:endParaRPr lang="en-US" dirty="0"/>
          </a:p>
        </p:txBody>
      </p:sp>
      <p:grpSp>
        <p:nvGrpSpPr>
          <p:cNvPr id="49" name="Group 48"/>
          <p:cNvGrpSpPr/>
          <p:nvPr/>
        </p:nvGrpSpPr>
        <p:grpSpPr>
          <a:xfrm>
            <a:off x="2583577" y="3786787"/>
            <a:ext cx="1196459" cy="136482"/>
            <a:chOff x="5384448" y="4383476"/>
            <a:chExt cx="1196459" cy="136482"/>
          </a:xfrm>
        </p:grpSpPr>
        <p:sp>
          <p:nvSpPr>
            <p:cNvPr id="50" name="Rectangle 49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2581867" y="4083023"/>
            <a:ext cx="1196459" cy="136482"/>
            <a:chOff x="5384448" y="4383476"/>
            <a:chExt cx="1196459" cy="136482"/>
          </a:xfrm>
        </p:grpSpPr>
        <p:sp>
          <p:nvSpPr>
            <p:cNvPr id="87" name="Rectangle 86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88" name="Straight Connector 87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2564897" y="4690399"/>
            <a:ext cx="1196459" cy="136482"/>
            <a:chOff x="5384448" y="4383476"/>
            <a:chExt cx="1196459" cy="136482"/>
          </a:xfrm>
        </p:grpSpPr>
        <p:sp>
          <p:nvSpPr>
            <p:cNvPr id="96" name="Rectangle 95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97" name="Straight Connector 96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TextBox 103"/>
          <p:cNvSpPr txBox="1"/>
          <p:nvPr/>
        </p:nvSpPr>
        <p:spPr>
          <a:xfrm>
            <a:off x="3056731" y="4263354"/>
            <a:ext cx="413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6154135" y="3687222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6154133" y="3980282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6154132" y="4587226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6072570" y="4157862"/>
            <a:ext cx="413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09" name="TextBox 68"/>
          <p:cNvSpPr txBox="1"/>
          <p:nvPr/>
        </p:nvSpPr>
        <p:spPr>
          <a:xfrm>
            <a:off x="163391" y="3466310"/>
            <a:ext cx="2094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Feature Vector</a:t>
            </a:r>
            <a:endParaRPr lang="en-US" dirty="0"/>
          </a:p>
        </p:txBody>
      </p:sp>
      <p:cxnSp>
        <p:nvCxnSpPr>
          <p:cNvPr id="128" name="Straight Arrow Connector 127"/>
          <p:cNvCxnSpPr>
            <a:stCxn id="6" idx="3"/>
            <a:endCxn id="75" idx="1"/>
          </p:cNvCxnSpPr>
          <p:nvPr/>
        </p:nvCxnSpPr>
        <p:spPr>
          <a:xfrm>
            <a:off x="4070482" y="1907686"/>
            <a:ext cx="1292297" cy="954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4216011" y="1801553"/>
            <a:ext cx="1299168" cy="1122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4347863" y="1686829"/>
            <a:ext cx="1299168" cy="1122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4479715" y="1572105"/>
            <a:ext cx="1299168" cy="1122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7" name="Group 136"/>
          <p:cNvGrpSpPr/>
          <p:nvPr/>
        </p:nvGrpSpPr>
        <p:grpSpPr>
          <a:xfrm>
            <a:off x="5362779" y="1328136"/>
            <a:ext cx="1717097" cy="1178183"/>
            <a:chOff x="5362779" y="1085762"/>
            <a:chExt cx="1717097" cy="1178183"/>
          </a:xfrm>
        </p:grpSpPr>
        <p:sp>
          <p:nvSpPr>
            <p:cNvPr id="75" name="Rectangle 74"/>
            <p:cNvSpPr/>
            <p:nvPr/>
          </p:nvSpPr>
          <p:spPr>
            <a:xfrm>
              <a:off x="5362779" y="1085762"/>
              <a:ext cx="1717097" cy="1178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488959" y="1632442"/>
              <a:ext cx="1526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2353615" y="1496824"/>
            <a:ext cx="1717097" cy="268004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362758" y="1482379"/>
            <a:ext cx="1717097" cy="268004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8" name="Picture 13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789762">
            <a:off x="1833207" y="3111450"/>
            <a:ext cx="725132" cy="731549"/>
          </a:xfrm>
          <a:prstGeom prst="rect">
            <a:avLst/>
          </a:prstGeom>
        </p:spPr>
      </p:pic>
      <p:sp>
        <p:nvSpPr>
          <p:cNvPr id="141" name="Rounded Rectangle 140"/>
          <p:cNvSpPr/>
          <p:nvPr/>
        </p:nvSpPr>
        <p:spPr>
          <a:xfrm>
            <a:off x="2448589" y="3304212"/>
            <a:ext cx="4136627" cy="1736100"/>
          </a:xfrm>
          <a:prstGeom prst="roundRect">
            <a:avLst/>
          </a:prstGeom>
          <a:solidFill>
            <a:srgbClr val="8F43FF">
              <a:alpha val="21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3" name="Group 142"/>
          <p:cNvGrpSpPr/>
          <p:nvPr/>
        </p:nvGrpSpPr>
        <p:grpSpPr>
          <a:xfrm>
            <a:off x="3985718" y="3174733"/>
            <a:ext cx="1577370" cy="380349"/>
            <a:chOff x="5129299" y="5212468"/>
            <a:chExt cx="1577370" cy="380349"/>
          </a:xfrm>
        </p:grpSpPr>
        <p:sp>
          <p:nvSpPr>
            <p:cNvPr id="142" name="Rounded Rectangle 141"/>
            <p:cNvSpPr/>
            <p:nvPr/>
          </p:nvSpPr>
          <p:spPr>
            <a:xfrm>
              <a:off x="5129299" y="5212468"/>
              <a:ext cx="1492053" cy="36933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177757" y="5223485"/>
              <a:ext cx="15289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Training data</a:t>
              </a:r>
              <a:endParaRPr lang="en-US" dirty="0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3463349" y="5364781"/>
            <a:ext cx="2595829" cy="485634"/>
            <a:chOff x="843227" y="3126525"/>
            <a:chExt cx="3325090" cy="485634"/>
          </a:xfrm>
          <a:solidFill>
            <a:schemeClr val="accent2"/>
          </a:solidFill>
        </p:grpSpPr>
        <p:sp>
          <p:nvSpPr>
            <p:cNvPr id="146" name="Rounded Rectangle 145"/>
            <p:cNvSpPr/>
            <p:nvPr/>
          </p:nvSpPr>
          <p:spPr>
            <a:xfrm>
              <a:off x="843227" y="3126525"/>
              <a:ext cx="3325090" cy="485634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876667" y="3184676"/>
              <a:ext cx="324196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Machine Learning Model</a:t>
              </a:r>
              <a:endParaRPr lang="en-US" dirty="0"/>
            </a:p>
          </p:txBody>
        </p:sp>
      </p:grpSp>
      <p:sp>
        <p:nvSpPr>
          <p:cNvPr id="148" name="Flowchart: Document 147"/>
          <p:cNvSpPr/>
          <p:nvPr/>
        </p:nvSpPr>
        <p:spPr>
          <a:xfrm>
            <a:off x="3761355" y="6152338"/>
            <a:ext cx="1885675" cy="705662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Down Arrow 148"/>
          <p:cNvSpPr/>
          <p:nvPr/>
        </p:nvSpPr>
        <p:spPr>
          <a:xfrm>
            <a:off x="4571999" y="5850415"/>
            <a:ext cx="318022" cy="290906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TextBox 149"/>
          <p:cNvSpPr txBox="1"/>
          <p:nvPr/>
        </p:nvSpPr>
        <p:spPr>
          <a:xfrm>
            <a:off x="3780037" y="6367752"/>
            <a:ext cx="2158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F</a:t>
            </a:r>
            <a:r>
              <a:rPr lang="en-US" baseline="-25000" dirty="0" err="1" smtClean="0"/>
              <a:t>x</a:t>
            </a:r>
            <a:r>
              <a:rPr lang="en-US" baseline="-25000" dirty="0" smtClean="0"/>
              <a:t> </a:t>
            </a:r>
            <a:r>
              <a:rPr lang="en-US" dirty="0" smtClean="0"/>
              <a:t>( feature </a:t>
            </a:r>
            <a:r>
              <a:rPr lang="en-US" dirty="0"/>
              <a:t>v</a:t>
            </a:r>
            <a:r>
              <a:rPr lang="en-US" dirty="0" smtClean="0"/>
              <a:t>ector)</a:t>
            </a:r>
            <a:endParaRPr lang="en-US" dirty="0"/>
          </a:p>
        </p:txBody>
      </p:sp>
      <p:sp>
        <p:nvSpPr>
          <p:cNvPr id="127" name="Rounded Rectangle 126"/>
          <p:cNvSpPr/>
          <p:nvPr/>
        </p:nvSpPr>
        <p:spPr>
          <a:xfrm>
            <a:off x="1373412" y="809681"/>
            <a:ext cx="3581664" cy="4239125"/>
          </a:xfrm>
          <a:prstGeom prst="roundRect">
            <a:avLst>
              <a:gd name="adj" fmla="val 3084"/>
            </a:avLst>
          </a:prstGeom>
          <a:solidFill>
            <a:srgbClr val="8F43FF">
              <a:alpha val="71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5224728" y="813421"/>
            <a:ext cx="3581664" cy="4239125"/>
          </a:xfrm>
          <a:prstGeom prst="roundRect">
            <a:avLst>
              <a:gd name="adj" fmla="val 3084"/>
            </a:avLst>
          </a:prstGeom>
          <a:solidFill>
            <a:srgbClr val="8F43FF">
              <a:alpha val="71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448589" y="2569835"/>
            <a:ext cx="1622123" cy="723462"/>
            <a:chOff x="2448589" y="2151189"/>
            <a:chExt cx="1622123" cy="723462"/>
          </a:xfrm>
        </p:grpSpPr>
        <p:sp>
          <p:nvSpPr>
            <p:cNvPr id="135" name="Rounded Rectangle 134"/>
            <p:cNvSpPr/>
            <p:nvPr/>
          </p:nvSpPr>
          <p:spPr>
            <a:xfrm>
              <a:off x="2448589" y="2151189"/>
              <a:ext cx="1622123" cy="72346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2581867" y="2176531"/>
              <a:ext cx="142416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0 min</a:t>
              </a:r>
              <a:endParaRPr lang="en-US" sz="3600" dirty="0"/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5802432" y="2580100"/>
            <a:ext cx="1894871" cy="723462"/>
            <a:chOff x="2448589" y="2151189"/>
            <a:chExt cx="1622123" cy="723462"/>
          </a:xfrm>
        </p:grpSpPr>
        <p:sp>
          <p:nvSpPr>
            <p:cNvPr id="176" name="Rounded Rectangle 175"/>
            <p:cNvSpPr/>
            <p:nvPr/>
          </p:nvSpPr>
          <p:spPr>
            <a:xfrm>
              <a:off x="2448589" y="2151189"/>
              <a:ext cx="1622123" cy="72346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2581867" y="2176531"/>
              <a:ext cx="142416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 30 min</a:t>
              </a:r>
              <a:endParaRPr lang="en-US" sz="3600" dirty="0"/>
            </a:p>
          </p:txBody>
        </p:sp>
      </p:grpSp>
      <p:sp>
        <p:nvSpPr>
          <p:cNvPr id="181" name="Rounded Rectangle 180"/>
          <p:cNvSpPr/>
          <p:nvPr/>
        </p:nvSpPr>
        <p:spPr>
          <a:xfrm>
            <a:off x="3388393" y="5137349"/>
            <a:ext cx="2754725" cy="906223"/>
          </a:xfrm>
          <a:prstGeom prst="roundRect">
            <a:avLst>
              <a:gd name="adj" fmla="val 3084"/>
            </a:avLst>
          </a:prstGeom>
          <a:solidFill>
            <a:srgbClr val="8F43FF">
              <a:alpha val="71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2" name="Group 181"/>
          <p:cNvGrpSpPr/>
          <p:nvPr/>
        </p:nvGrpSpPr>
        <p:grpSpPr>
          <a:xfrm>
            <a:off x="3683134" y="5211385"/>
            <a:ext cx="2697184" cy="723462"/>
            <a:chOff x="2448589" y="2151189"/>
            <a:chExt cx="1971150" cy="723462"/>
          </a:xfrm>
        </p:grpSpPr>
        <p:sp>
          <p:nvSpPr>
            <p:cNvPr id="183" name="Rounded Rectangle 182"/>
            <p:cNvSpPr/>
            <p:nvPr/>
          </p:nvSpPr>
          <p:spPr>
            <a:xfrm>
              <a:off x="2448589" y="2151189"/>
              <a:ext cx="1622123" cy="72346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2534032" y="2161042"/>
              <a:ext cx="188570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 ~ 2.5 </a:t>
              </a:r>
              <a:r>
                <a:rPr lang="en-US" sz="3600" dirty="0" err="1" smtClean="0"/>
                <a:t>hr</a:t>
              </a:r>
              <a:endParaRPr lang="en-US" sz="3600" dirty="0"/>
            </a:p>
          </p:txBody>
        </p:sp>
      </p:grpSp>
      <p:sp>
        <p:nvSpPr>
          <p:cNvPr id="217" name="Title 1"/>
          <p:cNvSpPr>
            <a:spLocks noGrp="1"/>
          </p:cNvSpPr>
          <p:nvPr>
            <p:ph type="title"/>
          </p:nvPr>
        </p:nvSpPr>
        <p:spPr>
          <a:xfrm>
            <a:off x="454407" y="53312"/>
            <a:ext cx="8079581" cy="942189"/>
          </a:xfrm>
        </p:spPr>
        <p:txBody>
          <a:bodyPr/>
          <a:lstStyle/>
          <a:p>
            <a:r>
              <a:rPr lang="en-US" dirty="0" smtClean="0"/>
              <a:t>One-time Cost Overhead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286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animBg="1"/>
      <p:bldP spid="126" grpId="0" animBg="1"/>
      <p:bldP spid="18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Down Arrow 143"/>
          <p:cNvSpPr/>
          <p:nvPr/>
        </p:nvSpPr>
        <p:spPr>
          <a:xfrm>
            <a:off x="4535533" y="4808955"/>
            <a:ext cx="318022" cy="316267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2" name="Group 121"/>
          <p:cNvGrpSpPr/>
          <p:nvPr/>
        </p:nvGrpSpPr>
        <p:grpSpPr>
          <a:xfrm>
            <a:off x="5694874" y="736061"/>
            <a:ext cx="1717139" cy="1178183"/>
            <a:chOff x="1761463" y="1095879"/>
            <a:chExt cx="1196488" cy="1668836"/>
          </a:xfrm>
        </p:grpSpPr>
        <p:sp>
          <p:nvSpPr>
            <p:cNvPr id="123" name="Rectangle 122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5583570" y="850785"/>
            <a:ext cx="1717139" cy="1178183"/>
            <a:chOff x="1761463" y="1095879"/>
            <a:chExt cx="1196488" cy="1668836"/>
          </a:xfrm>
        </p:grpSpPr>
        <p:sp>
          <p:nvSpPr>
            <p:cNvPr id="119" name="Rectangle 118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5472266" y="975783"/>
            <a:ext cx="1717139" cy="1178183"/>
            <a:chOff x="1761463" y="1095879"/>
            <a:chExt cx="1196488" cy="1668836"/>
          </a:xfrm>
        </p:grpSpPr>
        <p:sp>
          <p:nvSpPr>
            <p:cNvPr id="115" name="Rectangle 114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2756945" y="751288"/>
            <a:ext cx="1717139" cy="1178183"/>
            <a:chOff x="1761463" y="1095879"/>
            <a:chExt cx="1196488" cy="1668836"/>
          </a:xfrm>
        </p:grpSpPr>
        <p:sp>
          <p:nvSpPr>
            <p:cNvPr id="111" name="Rectangle 110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625093" y="866012"/>
            <a:ext cx="1717139" cy="1178183"/>
            <a:chOff x="1761463" y="1095879"/>
            <a:chExt cx="1196488" cy="1668836"/>
          </a:xfrm>
        </p:grpSpPr>
        <p:sp>
          <p:nvSpPr>
            <p:cNvPr id="83" name="Rectangle 82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2498872" y="975783"/>
            <a:ext cx="1717139" cy="1178183"/>
            <a:chOff x="1761463" y="1095879"/>
            <a:chExt cx="1196488" cy="1668836"/>
          </a:xfrm>
        </p:grpSpPr>
        <p:sp>
          <p:nvSpPr>
            <p:cNvPr id="79" name="Rectangle 78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84939" y="5900860"/>
            <a:ext cx="1044996" cy="907630"/>
          </a:xfrm>
        </p:spPr>
        <p:txBody>
          <a:bodyPr/>
          <a:lstStyle/>
          <a:p>
            <a:fld id="{9BA2BF14-EFD6-6342-BCFD-863A8B322363}" type="slidenum">
              <a:rPr lang="en-US" smtClean="0"/>
              <a:t>15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583578" y="3242507"/>
            <a:ext cx="1196459" cy="136482"/>
            <a:chOff x="5384448" y="4383476"/>
            <a:chExt cx="1196459" cy="136482"/>
          </a:xfrm>
        </p:grpSpPr>
        <p:sp>
          <p:nvSpPr>
            <p:cNvPr id="10" name="Rectangle 9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 133"/>
          <p:cNvGrpSpPr/>
          <p:nvPr/>
        </p:nvGrpSpPr>
        <p:grpSpPr>
          <a:xfrm>
            <a:off x="2353385" y="1087237"/>
            <a:ext cx="1717097" cy="1178183"/>
            <a:chOff x="2024617" y="1054186"/>
            <a:chExt cx="1717097" cy="1178183"/>
          </a:xfrm>
        </p:grpSpPr>
        <p:sp>
          <p:nvSpPr>
            <p:cNvPr id="6" name="Rectangle 5"/>
            <p:cNvSpPr/>
            <p:nvPr/>
          </p:nvSpPr>
          <p:spPr>
            <a:xfrm>
              <a:off x="2024617" y="1054186"/>
              <a:ext cx="1717097" cy="1178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088027" y="1632442"/>
              <a:ext cx="1526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sp>
        <p:nvSpPr>
          <p:cNvPr id="33" name="Down Arrow 32"/>
          <p:cNvSpPr/>
          <p:nvPr/>
        </p:nvSpPr>
        <p:spPr>
          <a:xfrm>
            <a:off x="3009670" y="2284066"/>
            <a:ext cx="318022" cy="774553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1609014" y="2333923"/>
            <a:ext cx="3325090" cy="485634"/>
            <a:chOff x="843227" y="3126525"/>
            <a:chExt cx="3325090" cy="485634"/>
          </a:xfrm>
          <a:solidFill>
            <a:schemeClr val="accent2"/>
          </a:solidFill>
        </p:grpSpPr>
        <p:sp>
          <p:nvSpPr>
            <p:cNvPr id="24" name="Rounded Rectangle 23"/>
            <p:cNvSpPr/>
            <p:nvPr/>
          </p:nvSpPr>
          <p:spPr>
            <a:xfrm>
              <a:off x="843227" y="3126525"/>
              <a:ext cx="3325090" cy="485634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76667" y="3184676"/>
              <a:ext cx="324196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Dynamic Binary Instrumentation</a:t>
              </a:r>
              <a:endParaRPr lang="en-US" dirty="0"/>
            </a:p>
          </p:txBody>
        </p:sp>
      </p:grpSp>
      <p:sp>
        <p:nvSpPr>
          <p:cNvPr id="40" name="Down Arrow 39"/>
          <p:cNvSpPr/>
          <p:nvPr/>
        </p:nvSpPr>
        <p:spPr>
          <a:xfrm>
            <a:off x="6062296" y="2285279"/>
            <a:ext cx="318022" cy="774553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5488957" y="2336622"/>
            <a:ext cx="1636131" cy="485634"/>
            <a:chOff x="843227" y="3126525"/>
            <a:chExt cx="3325090" cy="485634"/>
          </a:xfrm>
          <a:solidFill>
            <a:schemeClr val="accent3"/>
          </a:solidFill>
        </p:grpSpPr>
        <p:sp>
          <p:nvSpPr>
            <p:cNvPr id="42" name="Rounded Rectangle 41"/>
            <p:cNvSpPr/>
            <p:nvPr/>
          </p:nvSpPr>
          <p:spPr>
            <a:xfrm>
              <a:off x="843227" y="3126525"/>
              <a:ext cx="3325090" cy="485634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68733" y="3184676"/>
              <a:ext cx="324196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GPU </a:t>
              </a:r>
              <a:r>
                <a:rPr lang="en-US" dirty="0" err="1" smtClean="0"/>
                <a:t>Platform</a:t>
              </a:r>
              <a:r>
                <a:rPr lang="en-US" baseline="-25000" dirty="0" err="1" smtClean="0"/>
                <a:t>x</a:t>
              </a:r>
              <a:endParaRPr lang="en-US" dirty="0"/>
            </a:p>
          </p:txBody>
        </p:sp>
      </p:grpSp>
      <p:sp>
        <p:nvSpPr>
          <p:cNvPr id="45" name="Rectangle 44"/>
          <p:cNvSpPr/>
          <p:nvPr/>
        </p:nvSpPr>
        <p:spPr>
          <a:xfrm>
            <a:off x="6154134" y="3179215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6" name="TextBox 68"/>
          <p:cNvSpPr txBox="1"/>
          <p:nvPr/>
        </p:nvSpPr>
        <p:spPr>
          <a:xfrm>
            <a:off x="6485978" y="3086687"/>
            <a:ext cx="2580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GPU Execution Time</a:t>
            </a:r>
            <a:endParaRPr lang="en-US" dirty="0"/>
          </a:p>
        </p:txBody>
      </p:sp>
      <p:grpSp>
        <p:nvGrpSpPr>
          <p:cNvPr id="49" name="Group 48"/>
          <p:cNvGrpSpPr/>
          <p:nvPr/>
        </p:nvGrpSpPr>
        <p:grpSpPr>
          <a:xfrm>
            <a:off x="2583577" y="3555430"/>
            <a:ext cx="1196459" cy="136482"/>
            <a:chOff x="5384448" y="4383476"/>
            <a:chExt cx="1196459" cy="136482"/>
          </a:xfrm>
        </p:grpSpPr>
        <p:sp>
          <p:nvSpPr>
            <p:cNvPr id="50" name="Rectangle 49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2581867" y="3851666"/>
            <a:ext cx="1196459" cy="136482"/>
            <a:chOff x="5384448" y="4383476"/>
            <a:chExt cx="1196459" cy="136482"/>
          </a:xfrm>
        </p:grpSpPr>
        <p:sp>
          <p:nvSpPr>
            <p:cNvPr id="87" name="Rectangle 86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88" name="Straight Connector 87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2564897" y="4459042"/>
            <a:ext cx="1196459" cy="136482"/>
            <a:chOff x="5384448" y="4383476"/>
            <a:chExt cx="1196459" cy="136482"/>
          </a:xfrm>
        </p:grpSpPr>
        <p:sp>
          <p:nvSpPr>
            <p:cNvPr id="96" name="Rectangle 95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97" name="Straight Connector 96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TextBox 103"/>
          <p:cNvSpPr txBox="1"/>
          <p:nvPr/>
        </p:nvSpPr>
        <p:spPr>
          <a:xfrm>
            <a:off x="3056731" y="4031997"/>
            <a:ext cx="413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6154135" y="3455865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6154133" y="3748925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6154132" y="4355869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6072570" y="3926505"/>
            <a:ext cx="413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09" name="TextBox 68"/>
          <p:cNvSpPr txBox="1"/>
          <p:nvPr/>
        </p:nvSpPr>
        <p:spPr>
          <a:xfrm>
            <a:off x="163391" y="3234953"/>
            <a:ext cx="2094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Feature Vector</a:t>
            </a:r>
            <a:endParaRPr lang="en-US" dirty="0"/>
          </a:p>
        </p:txBody>
      </p:sp>
      <p:cxnSp>
        <p:nvCxnSpPr>
          <p:cNvPr id="128" name="Straight Arrow Connector 127"/>
          <p:cNvCxnSpPr>
            <a:stCxn id="6" idx="3"/>
            <a:endCxn id="75" idx="1"/>
          </p:cNvCxnSpPr>
          <p:nvPr/>
        </p:nvCxnSpPr>
        <p:spPr>
          <a:xfrm>
            <a:off x="4070482" y="1676329"/>
            <a:ext cx="1292297" cy="954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4216011" y="1570196"/>
            <a:ext cx="1299168" cy="1122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4347863" y="1455472"/>
            <a:ext cx="1299168" cy="1122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4479715" y="1340748"/>
            <a:ext cx="1299168" cy="1122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7" name="Group 136"/>
          <p:cNvGrpSpPr/>
          <p:nvPr/>
        </p:nvGrpSpPr>
        <p:grpSpPr>
          <a:xfrm>
            <a:off x="5362779" y="1096779"/>
            <a:ext cx="1717097" cy="1178183"/>
            <a:chOff x="5362779" y="1085762"/>
            <a:chExt cx="1717097" cy="1178183"/>
          </a:xfrm>
        </p:grpSpPr>
        <p:sp>
          <p:nvSpPr>
            <p:cNvPr id="75" name="Rectangle 74"/>
            <p:cNvSpPr/>
            <p:nvPr/>
          </p:nvSpPr>
          <p:spPr>
            <a:xfrm>
              <a:off x="5362779" y="1085762"/>
              <a:ext cx="1717097" cy="1178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488959" y="1632442"/>
              <a:ext cx="1526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2353615" y="1265467"/>
            <a:ext cx="1717097" cy="268004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362758" y="1251022"/>
            <a:ext cx="1717097" cy="268004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8" name="Picture 13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789762">
            <a:off x="1833207" y="2880093"/>
            <a:ext cx="725132" cy="731549"/>
          </a:xfrm>
          <a:prstGeom prst="rect">
            <a:avLst/>
          </a:prstGeom>
        </p:spPr>
      </p:pic>
      <p:sp>
        <p:nvSpPr>
          <p:cNvPr id="141" name="Rounded Rectangle 140"/>
          <p:cNvSpPr/>
          <p:nvPr/>
        </p:nvSpPr>
        <p:spPr>
          <a:xfrm>
            <a:off x="2448589" y="3072855"/>
            <a:ext cx="4136627" cy="1736100"/>
          </a:xfrm>
          <a:prstGeom prst="roundRect">
            <a:avLst/>
          </a:prstGeom>
          <a:solidFill>
            <a:srgbClr val="8F43FF">
              <a:alpha val="21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/>
          <p:cNvGrpSpPr/>
          <p:nvPr/>
        </p:nvGrpSpPr>
        <p:grpSpPr>
          <a:xfrm>
            <a:off x="3985718" y="2943376"/>
            <a:ext cx="1577370" cy="380349"/>
            <a:chOff x="5129299" y="5212468"/>
            <a:chExt cx="1577370" cy="380349"/>
          </a:xfrm>
        </p:grpSpPr>
        <p:sp>
          <p:nvSpPr>
            <p:cNvPr id="142" name="Rounded Rectangle 141"/>
            <p:cNvSpPr/>
            <p:nvPr/>
          </p:nvSpPr>
          <p:spPr>
            <a:xfrm>
              <a:off x="5129299" y="5212468"/>
              <a:ext cx="1492053" cy="36933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177757" y="5223485"/>
              <a:ext cx="15289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Training data</a:t>
              </a:r>
              <a:endParaRPr lang="en-US" dirty="0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3463349" y="5133424"/>
            <a:ext cx="2595829" cy="485634"/>
            <a:chOff x="843227" y="3126525"/>
            <a:chExt cx="3325090" cy="485634"/>
          </a:xfrm>
          <a:solidFill>
            <a:schemeClr val="accent2"/>
          </a:solidFill>
        </p:grpSpPr>
        <p:sp>
          <p:nvSpPr>
            <p:cNvPr id="146" name="Rounded Rectangle 145"/>
            <p:cNvSpPr/>
            <p:nvPr/>
          </p:nvSpPr>
          <p:spPr>
            <a:xfrm>
              <a:off x="843227" y="3126525"/>
              <a:ext cx="3325090" cy="485634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876667" y="3184676"/>
              <a:ext cx="324196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Machine Learning Model</a:t>
              </a:r>
              <a:endParaRPr lang="en-US" dirty="0"/>
            </a:p>
          </p:txBody>
        </p:sp>
      </p:grpSp>
      <p:sp>
        <p:nvSpPr>
          <p:cNvPr id="148" name="Flowchart: Document 147"/>
          <p:cNvSpPr/>
          <p:nvPr/>
        </p:nvSpPr>
        <p:spPr>
          <a:xfrm>
            <a:off x="3761355" y="5920981"/>
            <a:ext cx="1885675" cy="883956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Down Arrow 148"/>
          <p:cNvSpPr/>
          <p:nvPr/>
        </p:nvSpPr>
        <p:spPr>
          <a:xfrm>
            <a:off x="4571999" y="5619058"/>
            <a:ext cx="318022" cy="290906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TextBox 149"/>
          <p:cNvSpPr txBox="1"/>
          <p:nvPr/>
        </p:nvSpPr>
        <p:spPr>
          <a:xfrm>
            <a:off x="3780037" y="6136395"/>
            <a:ext cx="2158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F</a:t>
            </a:r>
            <a:r>
              <a:rPr lang="en-US" baseline="-25000" dirty="0" err="1" smtClean="0"/>
              <a:t>x</a:t>
            </a:r>
            <a:r>
              <a:rPr lang="en-US" baseline="-25000" dirty="0" smtClean="0"/>
              <a:t> </a:t>
            </a:r>
            <a:r>
              <a:rPr lang="en-US" dirty="0" smtClean="0"/>
              <a:t>( feature </a:t>
            </a:r>
            <a:r>
              <a:rPr lang="en-US" dirty="0"/>
              <a:t>v</a:t>
            </a:r>
            <a:r>
              <a:rPr lang="en-US" dirty="0" smtClean="0"/>
              <a:t>ector)</a:t>
            </a:r>
            <a:endParaRPr lang="en-US" dirty="0"/>
          </a:p>
        </p:txBody>
      </p:sp>
      <p:grpSp>
        <p:nvGrpSpPr>
          <p:cNvPr id="151" name="Group 150"/>
          <p:cNvGrpSpPr/>
          <p:nvPr/>
        </p:nvGrpSpPr>
        <p:grpSpPr>
          <a:xfrm>
            <a:off x="137703" y="4437228"/>
            <a:ext cx="1590011" cy="1178183"/>
            <a:chOff x="2024617" y="1054186"/>
            <a:chExt cx="1717097" cy="1178183"/>
          </a:xfrm>
        </p:grpSpPr>
        <p:sp>
          <p:nvSpPr>
            <p:cNvPr id="152" name="Rectangle 151"/>
            <p:cNvSpPr/>
            <p:nvPr/>
          </p:nvSpPr>
          <p:spPr>
            <a:xfrm>
              <a:off x="2024617" y="1054186"/>
              <a:ext cx="1717097" cy="1178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123038" y="1691348"/>
              <a:ext cx="1526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sp>
        <p:nvSpPr>
          <p:cNvPr id="154" name="Rectangle 153"/>
          <p:cNvSpPr/>
          <p:nvPr/>
        </p:nvSpPr>
        <p:spPr>
          <a:xfrm>
            <a:off x="138253" y="4676036"/>
            <a:ext cx="1589461" cy="25483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5" name="Group 154"/>
          <p:cNvGrpSpPr/>
          <p:nvPr/>
        </p:nvGrpSpPr>
        <p:grpSpPr>
          <a:xfrm>
            <a:off x="479677" y="6390889"/>
            <a:ext cx="1196459" cy="136482"/>
            <a:chOff x="5384448" y="4383476"/>
            <a:chExt cx="1196459" cy="136482"/>
          </a:xfrm>
        </p:grpSpPr>
        <p:sp>
          <p:nvSpPr>
            <p:cNvPr id="156" name="Rectangle 155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57" name="Straight Connector 156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4" name="Down Arrow 163"/>
          <p:cNvSpPr/>
          <p:nvPr/>
        </p:nvSpPr>
        <p:spPr>
          <a:xfrm>
            <a:off x="783749" y="5619059"/>
            <a:ext cx="318022" cy="743900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own Arrow 164"/>
          <p:cNvSpPr/>
          <p:nvPr/>
        </p:nvSpPr>
        <p:spPr>
          <a:xfrm rot="16200000">
            <a:off x="2618399" y="5751307"/>
            <a:ext cx="318022" cy="1412470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7313815" y="6390887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7" name="Down Arrow 166"/>
          <p:cNvSpPr/>
          <p:nvPr/>
        </p:nvSpPr>
        <p:spPr>
          <a:xfrm rot="16200000">
            <a:off x="6262924" y="5754482"/>
            <a:ext cx="318022" cy="1412470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8" name="Group 167"/>
          <p:cNvGrpSpPr/>
          <p:nvPr/>
        </p:nvGrpSpPr>
        <p:grpSpPr>
          <a:xfrm>
            <a:off x="79693" y="5685611"/>
            <a:ext cx="3325090" cy="485634"/>
            <a:chOff x="843227" y="3126525"/>
            <a:chExt cx="3325090" cy="485634"/>
          </a:xfrm>
          <a:solidFill>
            <a:schemeClr val="accent2"/>
          </a:solidFill>
        </p:grpSpPr>
        <p:sp>
          <p:nvSpPr>
            <p:cNvPr id="169" name="Rounded Rectangle 168"/>
            <p:cNvSpPr/>
            <p:nvPr/>
          </p:nvSpPr>
          <p:spPr>
            <a:xfrm>
              <a:off x="843227" y="3126525"/>
              <a:ext cx="3325090" cy="485634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876667" y="3184676"/>
              <a:ext cx="324196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Dynamic Binary Instrumentation</a:t>
              </a:r>
              <a:endParaRPr lang="en-US" dirty="0"/>
            </a:p>
          </p:txBody>
        </p:sp>
      </p:grpSp>
      <p:sp>
        <p:nvSpPr>
          <p:cNvPr id="171" name="TextBox 68"/>
          <p:cNvSpPr txBox="1"/>
          <p:nvPr/>
        </p:nvSpPr>
        <p:spPr>
          <a:xfrm>
            <a:off x="6908143" y="5662458"/>
            <a:ext cx="2580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Predicted </a:t>
            </a:r>
          </a:p>
          <a:p>
            <a:pPr algn="ctr"/>
            <a:r>
              <a:rPr lang="en-US" dirty="0" smtClean="0"/>
              <a:t>GPU Execution Time</a:t>
            </a:r>
            <a:endParaRPr lang="en-US" dirty="0"/>
          </a:p>
        </p:txBody>
      </p:sp>
      <p:sp>
        <p:nvSpPr>
          <p:cNvPr id="139" name="Rounded Rectangle 138"/>
          <p:cNvSpPr/>
          <p:nvPr/>
        </p:nvSpPr>
        <p:spPr>
          <a:xfrm>
            <a:off x="3691592" y="5842234"/>
            <a:ext cx="2076992" cy="979416"/>
          </a:xfrm>
          <a:prstGeom prst="roundRect">
            <a:avLst>
              <a:gd name="adj" fmla="val 9833"/>
            </a:avLst>
          </a:prstGeom>
          <a:solidFill>
            <a:srgbClr val="FF0000">
              <a:alpha val="71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2" name="Group 171"/>
          <p:cNvGrpSpPr/>
          <p:nvPr/>
        </p:nvGrpSpPr>
        <p:grpSpPr>
          <a:xfrm>
            <a:off x="3889483" y="5985624"/>
            <a:ext cx="1703282" cy="723462"/>
            <a:chOff x="2448589" y="2151189"/>
            <a:chExt cx="1242704" cy="723462"/>
          </a:xfrm>
        </p:grpSpPr>
        <p:sp>
          <p:nvSpPr>
            <p:cNvPr id="173" name="Rounded Rectangle 172"/>
            <p:cNvSpPr/>
            <p:nvPr/>
          </p:nvSpPr>
          <p:spPr>
            <a:xfrm>
              <a:off x="2448589" y="2151189"/>
              <a:ext cx="1242704" cy="72346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2534032" y="2161042"/>
              <a:ext cx="11111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 ~ 1 </a:t>
              </a:r>
              <a:r>
                <a:rPr lang="en-US" sz="3600" dirty="0" err="1" smtClean="0"/>
                <a:t>ms</a:t>
              </a:r>
              <a:r>
                <a:rPr lang="en-US" sz="3600" dirty="0" smtClean="0"/>
                <a:t> </a:t>
              </a:r>
              <a:endParaRPr lang="en-US" sz="3600" dirty="0"/>
            </a:p>
          </p:txBody>
        </p:sp>
      </p:grpSp>
      <p:sp>
        <p:nvSpPr>
          <p:cNvPr id="175" name="Title 1"/>
          <p:cNvSpPr>
            <a:spLocks noGrp="1"/>
          </p:cNvSpPr>
          <p:nvPr>
            <p:ph type="title"/>
          </p:nvPr>
        </p:nvSpPr>
        <p:spPr>
          <a:xfrm>
            <a:off x="454407" y="53312"/>
            <a:ext cx="8079581" cy="942189"/>
          </a:xfrm>
        </p:spPr>
        <p:txBody>
          <a:bodyPr/>
          <a:lstStyle/>
          <a:p>
            <a:r>
              <a:rPr lang="en-US" dirty="0" smtClean="0"/>
              <a:t>Recurring Overhead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929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Down Arrow 143"/>
          <p:cNvSpPr/>
          <p:nvPr/>
        </p:nvSpPr>
        <p:spPr>
          <a:xfrm>
            <a:off x="4413722" y="4426211"/>
            <a:ext cx="318022" cy="316267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/>
          <p:cNvGrpSpPr/>
          <p:nvPr/>
        </p:nvGrpSpPr>
        <p:grpSpPr>
          <a:xfrm>
            <a:off x="5583570" y="839768"/>
            <a:ext cx="1717139" cy="1178183"/>
            <a:chOff x="1761463" y="1095879"/>
            <a:chExt cx="1196488" cy="1668836"/>
          </a:xfrm>
        </p:grpSpPr>
        <p:sp>
          <p:nvSpPr>
            <p:cNvPr id="119" name="Rectangle 118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5472266" y="964766"/>
            <a:ext cx="1717139" cy="1178183"/>
            <a:chOff x="1761463" y="1095879"/>
            <a:chExt cx="1196488" cy="1668836"/>
          </a:xfrm>
        </p:grpSpPr>
        <p:sp>
          <p:nvSpPr>
            <p:cNvPr id="115" name="Rectangle 114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625093" y="854995"/>
            <a:ext cx="1717139" cy="1178183"/>
            <a:chOff x="1761463" y="1095879"/>
            <a:chExt cx="1196488" cy="1668836"/>
          </a:xfrm>
        </p:grpSpPr>
        <p:sp>
          <p:nvSpPr>
            <p:cNvPr id="83" name="Rectangle 82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2498872" y="964766"/>
            <a:ext cx="1717139" cy="1178183"/>
            <a:chOff x="1761463" y="1095879"/>
            <a:chExt cx="1196488" cy="1668836"/>
          </a:xfrm>
        </p:grpSpPr>
        <p:sp>
          <p:nvSpPr>
            <p:cNvPr id="79" name="Rectangle 78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85042" y="5999948"/>
            <a:ext cx="1044996" cy="907630"/>
          </a:xfrm>
        </p:spPr>
        <p:txBody>
          <a:bodyPr/>
          <a:lstStyle/>
          <a:p>
            <a:fld id="{9BA2BF14-EFD6-6342-BCFD-863A8B322363}" type="slidenum">
              <a:rPr lang="en-US" smtClean="0"/>
              <a:t>16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583578" y="3231490"/>
            <a:ext cx="1196459" cy="136482"/>
            <a:chOff x="5384448" y="4383476"/>
            <a:chExt cx="1196459" cy="136482"/>
          </a:xfrm>
        </p:grpSpPr>
        <p:sp>
          <p:nvSpPr>
            <p:cNvPr id="10" name="Rectangle 9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 133"/>
          <p:cNvGrpSpPr/>
          <p:nvPr/>
        </p:nvGrpSpPr>
        <p:grpSpPr>
          <a:xfrm>
            <a:off x="2353385" y="1076220"/>
            <a:ext cx="1717097" cy="1178183"/>
            <a:chOff x="2024617" y="1054186"/>
            <a:chExt cx="1717097" cy="1178183"/>
          </a:xfrm>
        </p:grpSpPr>
        <p:sp>
          <p:nvSpPr>
            <p:cNvPr id="6" name="Rectangle 5"/>
            <p:cNvSpPr/>
            <p:nvPr/>
          </p:nvSpPr>
          <p:spPr>
            <a:xfrm>
              <a:off x="2024617" y="1054186"/>
              <a:ext cx="1717097" cy="1178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088027" y="1632442"/>
              <a:ext cx="1526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sp>
        <p:nvSpPr>
          <p:cNvPr id="33" name="Down Arrow 32"/>
          <p:cNvSpPr/>
          <p:nvPr/>
        </p:nvSpPr>
        <p:spPr>
          <a:xfrm>
            <a:off x="3009670" y="2273049"/>
            <a:ext cx="318022" cy="774553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wn Arrow 39"/>
          <p:cNvSpPr/>
          <p:nvPr/>
        </p:nvSpPr>
        <p:spPr>
          <a:xfrm>
            <a:off x="6062296" y="2274262"/>
            <a:ext cx="318022" cy="774553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5488957" y="2325605"/>
            <a:ext cx="1636131" cy="485634"/>
            <a:chOff x="843227" y="3126525"/>
            <a:chExt cx="3325090" cy="485634"/>
          </a:xfrm>
          <a:solidFill>
            <a:schemeClr val="accent3"/>
          </a:solidFill>
        </p:grpSpPr>
        <p:sp>
          <p:nvSpPr>
            <p:cNvPr id="42" name="Rounded Rectangle 41"/>
            <p:cNvSpPr/>
            <p:nvPr/>
          </p:nvSpPr>
          <p:spPr>
            <a:xfrm>
              <a:off x="843227" y="3126525"/>
              <a:ext cx="3325090" cy="485634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68733" y="3184676"/>
              <a:ext cx="324196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GPU </a:t>
              </a:r>
              <a:r>
                <a:rPr lang="en-US" dirty="0" err="1" smtClean="0"/>
                <a:t>Platform</a:t>
              </a:r>
              <a:r>
                <a:rPr lang="en-US" baseline="-25000" dirty="0" err="1" smtClean="0"/>
                <a:t>x</a:t>
              </a:r>
              <a:endParaRPr lang="en-US" dirty="0"/>
            </a:p>
          </p:txBody>
        </p:sp>
      </p:grpSp>
      <p:sp>
        <p:nvSpPr>
          <p:cNvPr id="45" name="Rectangle 44"/>
          <p:cNvSpPr/>
          <p:nvPr/>
        </p:nvSpPr>
        <p:spPr>
          <a:xfrm>
            <a:off x="6154134" y="3168198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583577" y="3544413"/>
            <a:ext cx="1196459" cy="136482"/>
            <a:chOff x="5384448" y="4383476"/>
            <a:chExt cx="1196459" cy="136482"/>
          </a:xfrm>
        </p:grpSpPr>
        <p:sp>
          <p:nvSpPr>
            <p:cNvPr id="50" name="Rectangle 49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2564897" y="4029379"/>
            <a:ext cx="1196459" cy="136482"/>
            <a:chOff x="5384448" y="4383476"/>
            <a:chExt cx="1196459" cy="136482"/>
          </a:xfrm>
        </p:grpSpPr>
        <p:sp>
          <p:nvSpPr>
            <p:cNvPr id="96" name="Rectangle 95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97" name="Straight Connector 96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TextBox 103"/>
          <p:cNvSpPr txBox="1"/>
          <p:nvPr/>
        </p:nvSpPr>
        <p:spPr>
          <a:xfrm>
            <a:off x="3056731" y="3602334"/>
            <a:ext cx="413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6154135" y="3444848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6154132" y="3926206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6072570" y="3496842"/>
            <a:ext cx="413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128" name="Straight Arrow Connector 127"/>
          <p:cNvCxnSpPr>
            <a:stCxn id="6" idx="3"/>
            <a:endCxn id="75" idx="1"/>
          </p:cNvCxnSpPr>
          <p:nvPr/>
        </p:nvCxnSpPr>
        <p:spPr>
          <a:xfrm>
            <a:off x="4070482" y="1665312"/>
            <a:ext cx="1292297" cy="954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4216011" y="1559179"/>
            <a:ext cx="1299168" cy="1122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4347863" y="1444455"/>
            <a:ext cx="1299168" cy="1122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7" name="Group 136"/>
          <p:cNvGrpSpPr/>
          <p:nvPr/>
        </p:nvGrpSpPr>
        <p:grpSpPr>
          <a:xfrm>
            <a:off x="5362779" y="1085762"/>
            <a:ext cx="1717097" cy="1178183"/>
            <a:chOff x="5362779" y="1085762"/>
            <a:chExt cx="1717097" cy="1178183"/>
          </a:xfrm>
        </p:grpSpPr>
        <p:sp>
          <p:nvSpPr>
            <p:cNvPr id="75" name="Rectangle 74"/>
            <p:cNvSpPr/>
            <p:nvPr/>
          </p:nvSpPr>
          <p:spPr>
            <a:xfrm>
              <a:off x="5362779" y="1085762"/>
              <a:ext cx="1717097" cy="1178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488959" y="1632442"/>
              <a:ext cx="1526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2353615" y="1254450"/>
            <a:ext cx="1717097" cy="268004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362758" y="1240005"/>
            <a:ext cx="1717097" cy="268004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ounded Rectangle 140"/>
          <p:cNvSpPr/>
          <p:nvPr/>
        </p:nvSpPr>
        <p:spPr>
          <a:xfrm>
            <a:off x="2415373" y="3047602"/>
            <a:ext cx="4136627" cy="1378609"/>
          </a:xfrm>
          <a:prstGeom prst="roundRect">
            <a:avLst/>
          </a:prstGeom>
          <a:solidFill>
            <a:srgbClr val="8F43FF">
              <a:alpha val="21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/>
          <p:cNvGrpSpPr/>
          <p:nvPr/>
        </p:nvGrpSpPr>
        <p:grpSpPr>
          <a:xfrm>
            <a:off x="3985718" y="2932359"/>
            <a:ext cx="1577370" cy="380349"/>
            <a:chOff x="5129299" y="5212468"/>
            <a:chExt cx="1577370" cy="380349"/>
          </a:xfrm>
        </p:grpSpPr>
        <p:sp>
          <p:nvSpPr>
            <p:cNvPr id="142" name="Rounded Rectangle 141"/>
            <p:cNvSpPr/>
            <p:nvPr/>
          </p:nvSpPr>
          <p:spPr>
            <a:xfrm>
              <a:off x="5129299" y="5212468"/>
              <a:ext cx="1492053" cy="36933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177757" y="5223485"/>
              <a:ext cx="15289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Training data</a:t>
              </a:r>
              <a:endParaRPr lang="en-US" dirty="0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3263435" y="4742478"/>
            <a:ext cx="2595829" cy="485634"/>
            <a:chOff x="843227" y="3126525"/>
            <a:chExt cx="3325090" cy="485634"/>
          </a:xfrm>
          <a:solidFill>
            <a:schemeClr val="accent2"/>
          </a:solidFill>
        </p:grpSpPr>
        <p:sp>
          <p:nvSpPr>
            <p:cNvPr id="146" name="Rounded Rectangle 145"/>
            <p:cNvSpPr/>
            <p:nvPr/>
          </p:nvSpPr>
          <p:spPr>
            <a:xfrm>
              <a:off x="843227" y="3126525"/>
              <a:ext cx="3325090" cy="485634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876667" y="3184676"/>
              <a:ext cx="324196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Machine Learning Model</a:t>
              </a:r>
              <a:endParaRPr lang="en-US" dirty="0"/>
            </a:p>
          </p:txBody>
        </p:sp>
      </p:grpSp>
      <p:sp>
        <p:nvSpPr>
          <p:cNvPr id="148" name="Flowchart: Document 147"/>
          <p:cNvSpPr/>
          <p:nvPr/>
        </p:nvSpPr>
        <p:spPr>
          <a:xfrm>
            <a:off x="3453169" y="5557555"/>
            <a:ext cx="2362376" cy="1047981"/>
          </a:xfrm>
          <a:prstGeom prst="flowChartDocumen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Down Arrow 148"/>
          <p:cNvSpPr/>
          <p:nvPr/>
        </p:nvSpPr>
        <p:spPr>
          <a:xfrm>
            <a:off x="4418496" y="5248039"/>
            <a:ext cx="318022" cy="290906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TextBox 149"/>
          <p:cNvSpPr txBox="1"/>
          <p:nvPr/>
        </p:nvSpPr>
        <p:spPr>
          <a:xfrm>
            <a:off x="3657490" y="5815282"/>
            <a:ext cx="2158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F</a:t>
            </a:r>
            <a:r>
              <a:rPr lang="en-US" b="1" baseline="-25000" dirty="0" err="1" smtClean="0">
                <a:solidFill>
                  <a:schemeClr val="bg1"/>
                </a:solidFill>
              </a:rPr>
              <a:t>x</a:t>
            </a:r>
            <a:r>
              <a:rPr lang="en-US" b="1" baseline="-25000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( feature vector)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6" name="Title 1"/>
          <p:cNvSpPr>
            <a:spLocks noGrp="1"/>
          </p:cNvSpPr>
          <p:nvPr>
            <p:ph type="title"/>
          </p:nvPr>
        </p:nvSpPr>
        <p:spPr>
          <a:xfrm>
            <a:off x="441721" y="-307998"/>
            <a:ext cx="8079581" cy="1658198"/>
          </a:xfrm>
        </p:spPr>
        <p:txBody>
          <a:bodyPr/>
          <a:lstStyle/>
          <a:p>
            <a:r>
              <a:rPr lang="en-US" dirty="0" smtClean="0"/>
              <a:t>What it is not?</a:t>
            </a:r>
            <a:endParaRPr lang="en-US" dirty="0"/>
          </a:p>
        </p:txBody>
      </p:sp>
      <p:sp>
        <p:nvSpPr>
          <p:cNvPr id="133" name="Rounded Rectangle 132"/>
          <p:cNvSpPr/>
          <p:nvPr/>
        </p:nvSpPr>
        <p:spPr>
          <a:xfrm>
            <a:off x="1528594" y="749181"/>
            <a:ext cx="6992708" cy="4838034"/>
          </a:xfrm>
          <a:prstGeom prst="roundRect">
            <a:avLst>
              <a:gd name="adj" fmla="val 3084"/>
            </a:avLst>
          </a:prstGeom>
          <a:solidFill>
            <a:schemeClr val="bg1">
              <a:alpha val="82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ounded Rectangle 172"/>
          <p:cNvSpPr/>
          <p:nvPr/>
        </p:nvSpPr>
        <p:spPr>
          <a:xfrm>
            <a:off x="3357462" y="5423655"/>
            <a:ext cx="2501801" cy="1315780"/>
          </a:xfrm>
          <a:prstGeom prst="roundRect">
            <a:avLst>
              <a:gd name="adj" fmla="val 3084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cross.png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497" y="5169961"/>
            <a:ext cx="1440522" cy="178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848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Also in the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844" y="1828801"/>
            <a:ext cx="8292441" cy="4351337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 Why Ensemble </a:t>
            </a:r>
            <a:r>
              <a:rPr lang="en-US" dirty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rediction?</a:t>
            </a:r>
          </a:p>
          <a:p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Model Interpretation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 End-to-End </a:t>
            </a:r>
            <a:r>
              <a:rPr lang="en-US" dirty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ase </a:t>
            </a:r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dirty="0" smtClean="0">
                <a:solidFill>
                  <a:srgbClr val="000000"/>
                </a:solidFill>
              </a:rPr>
              <a:t>tudies</a:t>
            </a: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082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18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157912" y="2113026"/>
            <a:ext cx="1716176" cy="1692972"/>
            <a:chOff x="2157912" y="1293135"/>
            <a:chExt cx="1716176" cy="1692972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157912" y="1531310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162444" y="1683710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163014" y="1831759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161041" y="1984159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163015" y="2136559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2161038" y="2288959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162601" y="2437011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162590" y="2585053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161706" y="2737453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2440017" y="1293135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2575748" y="1296536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2709100" y="1294157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2842450" y="1296538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2973421" y="1294155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3104389" y="1294155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3240121" y="1296538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3386998" y="1296538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3539398" y="1296538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2300111" y="1411111"/>
              <a:ext cx="1439333" cy="143933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623962" y="1848376"/>
              <a:ext cx="9625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CPU</a:t>
              </a:r>
              <a:endParaRPr lang="en-US" sz="3200" b="1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210717" y="3497518"/>
            <a:ext cx="1716176" cy="1692972"/>
            <a:chOff x="2157912" y="1293135"/>
            <a:chExt cx="1716176" cy="1692972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2157912" y="1531310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162444" y="1683710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2163014" y="1831759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2161041" y="1984159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163015" y="2136559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2161038" y="2288959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162601" y="2437011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162590" y="2585053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2161706" y="2737453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2440017" y="1293135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V="1">
              <a:off x="2575748" y="1296536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2709100" y="1294157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2842450" y="1296538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2973421" y="1294155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V="1">
              <a:off x="3104389" y="1294155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3240121" y="1296538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V="1">
              <a:off x="3386998" y="1296538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V="1">
              <a:off x="3539398" y="1296538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>
              <a:off x="2300111" y="1411111"/>
              <a:ext cx="1439333" cy="143933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68797" y="1858412"/>
              <a:ext cx="103709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GPU</a:t>
              </a:r>
              <a:endParaRPr lang="en-US" sz="3200" b="1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227046" y="4646618"/>
            <a:ext cx="1962033" cy="1860010"/>
            <a:chOff x="2157912" y="1293135"/>
            <a:chExt cx="1716176" cy="1692972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2157912" y="1531310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2162444" y="1683710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2163014" y="1831759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2161041" y="1984159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163015" y="2136559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161038" y="2288959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2162601" y="2437011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2162590" y="2585053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2161706" y="2737453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V="1">
              <a:off x="2440017" y="1293135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2575748" y="1296536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V="1">
              <a:off x="2709100" y="1294157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2842450" y="1296538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V="1">
              <a:off x="2973421" y="1294155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V="1">
              <a:off x="3104389" y="1294155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3240121" y="1296538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V="1">
              <a:off x="3386998" y="1296538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V="1">
              <a:off x="3539398" y="1296538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2300111" y="1411111"/>
              <a:ext cx="1439333" cy="143933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6217628" y="2378325"/>
            <a:ext cx="1431507" cy="1357368"/>
            <a:chOff x="2157912" y="1293135"/>
            <a:chExt cx="1716176" cy="1692972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2157912" y="1531310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2162444" y="1683710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2163014" y="1831759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2161041" y="1984159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2163015" y="2136559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2161038" y="2288959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2162601" y="2437011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2162590" y="2585053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2161706" y="2737453"/>
              <a:ext cx="171107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V="1">
              <a:off x="2440017" y="1293135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V="1">
              <a:off x="2575748" y="1296536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V="1">
              <a:off x="2709100" y="1294157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V="1">
              <a:off x="2842450" y="1296538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V="1">
              <a:off x="2973421" y="1294155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V="1">
              <a:off x="3104389" y="1294155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V="1">
              <a:off x="3240121" y="1296538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V="1">
              <a:off x="3386998" y="1296538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V="1">
              <a:off x="3539398" y="1296538"/>
              <a:ext cx="0" cy="16895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Rectangle 85"/>
            <p:cNvSpPr/>
            <p:nvPr/>
          </p:nvSpPr>
          <p:spPr>
            <a:xfrm>
              <a:off x="2300111" y="1411111"/>
              <a:ext cx="1439333" cy="143933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6267082" y="5400540"/>
            <a:ext cx="868376" cy="828003"/>
            <a:chOff x="6267082" y="4580649"/>
            <a:chExt cx="868376" cy="828003"/>
          </a:xfrm>
        </p:grpSpPr>
        <p:cxnSp>
          <p:nvCxnSpPr>
            <p:cNvPr id="88" name="Straight Connector 87"/>
            <p:cNvCxnSpPr/>
            <p:nvPr/>
          </p:nvCxnSpPr>
          <p:spPr>
            <a:xfrm>
              <a:off x="6267082" y="4697136"/>
              <a:ext cx="865794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6269375" y="4771672"/>
              <a:ext cx="865794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6269664" y="4844081"/>
              <a:ext cx="865794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6268665" y="4918617"/>
              <a:ext cx="865794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6269664" y="4993153"/>
              <a:ext cx="865794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6268664" y="5067689"/>
              <a:ext cx="865794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6269455" y="5140099"/>
              <a:ext cx="865794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6269449" y="5212504"/>
              <a:ext cx="865794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6269002" y="5287040"/>
              <a:ext cx="865794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flipV="1">
              <a:off x="6409826" y="4580649"/>
              <a:ext cx="0" cy="8263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V="1">
              <a:off x="6478505" y="4582312"/>
              <a:ext cx="0" cy="8263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flipV="1">
              <a:off x="6545980" y="4581149"/>
              <a:ext cx="0" cy="8263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flipV="1">
              <a:off x="6613455" y="4582313"/>
              <a:ext cx="0" cy="8263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V="1">
              <a:off x="6679725" y="4581148"/>
              <a:ext cx="0" cy="8263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V="1">
              <a:off x="6745994" y="4581148"/>
              <a:ext cx="0" cy="8263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flipV="1">
              <a:off x="6814674" y="4582313"/>
              <a:ext cx="0" cy="8263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V="1">
              <a:off x="6888993" y="4582313"/>
              <a:ext cx="0" cy="8263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flipV="1">
              <a:off x="6966107" y="4582313"/>
              <a:ext cx="0" cy="8263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Rectangle 105"/>
            <p:cNvSpPr/>
            <p:nvPr/>
          </p:nvSpPr>
          <p:spPr>
            <a:xfrm>
              <a:off x="6339034" y="4638349"/>
              <a:ext cx="728295" cy="70395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4303492" y="5677704"/>
            <a:ext cx="554528" cy="564571"/>
            <a:chOff x="2157912" y="1293135"/>
            <a:chExt cx="1716176" cy="1692972"/>
          </a:xfrm>
        </p:grpSpPr>
        <p:cxnSp>
          <p:nvCxnSpPr>
            <p:cNvPr id="108" name="Straight Connector 107"/>
            <p:cNvCxnSpPr/>
            <p:nvPr/>
          </p:nvCxnSpPr>
          <p:spPr>
            <a:xfrm>
              <a:off x="2157912" y="1531310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2162444" y="1683710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2163014" y="1831759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2161041" y="1984159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2163015" y="2136559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2161038" y="2288959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2162601" y="2437011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2162590" y="2585053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2161706" y="2737453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flipV="1">
              <a:off x="2440017" y="1293135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flipV="1">
              <a:off x="2575748" y="1296536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V="1">
              <a:off x="2709100" y="1294157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V="1">
              <a:off x="2842450" y="1296538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V="1">
              <a:off x="2973421" y="1294155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flipV="1">
              <a:off x="3104389" y="1294155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V="1">
              <a:off x="3240121" y="1296538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V="1">
              <a:off x="3386998" y="1296538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V="1">
              <a:off x="3539398" y="1296538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Rectangle 125"/>
            <p:cNvSpPr/>
            <p:nvPr/>
          </p:nvSpPr>
          <p:spPr>
            <a:xfrm>
              <a:off x="2300111" y="1411111"/>
              <a:ext cx="1439333" cy="143933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63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7" name="Straight Connector 126"/>
          <p:cNvCxnSpPr/>
          <p:nvPr/>
        </p:nvCxnSpPr>
        <p:spPr>
          <a:xfrm>
            <a:off x="4549650" y="1895558"/>
            <a:ext cx="865794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4551943" y="1970094"/>
            <a:ext cx="865794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4552232" y="2042503"/>
            <a:ext cx="865794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4551233" y="2117039"/>
            <a:ext cx="865794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4552232" y="2191575"/>
            <a:ext cx="865794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4551232" y="2266111"/>
            <a:ext cx="865794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4552023" y="2338521"/>
            <a:ext cx="865794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4552017" y="2410926"/>
            <a:ext cx="865794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4551570" y="2485462"/>
            <a:ext cx="865794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V="1">
            <a:off x="4692394" y="1779071"/>
            <a:ext cx="0" cy="826339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flipV="1">
            <a:off x="4761073" y="1780734"/>
            <a:ext cx="0" cy="826339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flipV="1">
            <a:off x="4828548" y="1779571"/>
            <a:ext cx="0" cy="826339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V="1">
            <a:off x="4896023" y="1780735"/>
            <a:ext cx="0" cy="826339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 flipV="1">
            <a:off x="4962293" y="1779570"/>
            <a:ext cx="0" cy="826339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flipV="1">
            <a:off x="5028562" y="1779570"/>
            <a:ext cx="0" cy="826339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V="1">
            <a:off x="5097242" y="1780735"/>
            <a:ext cx="0" cy="826339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flipV="1">
            <a:off x="5171561" y="1780735"/>
            <a:ext cx="0" cy="826339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5248675" y="1780735"/>
            <a:ext cx="0" cy="826339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Rectangle 144"/>
          <p:cNvSpPr/>
          <p:nvPr/>
        </p:nvSpPr>
        <p:spPr>
          <a:xfrm>
            <a:off x="4621602" y="1836771"/>
            <a:ext cx="728295" cy="70395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6" name="Group 145"/>
          <p:cNvGrpSpPr/>
          <p:nvPr/>
        </p:nvGrpSpPr>
        <p:grpSpPr>
          <a:xfrm>
            <a:off x="3217540" y="4153473"/>
            <a:ext cx="554528" cy="564571"/>
            <a:chOff x="2157912" y="1293135"/>
            <a:chExt cx="1716176" cy="1692972"/>
          </a:xfrm>
        </p:grpSpPr>
        <p:cxnSp>
          <p:nvCxnSpPr>
            <p:cNvPr id="147" name="Straight Connector 146"/>
            <p:cNvCxnSpPr/>
            <p:nvPr/>
          </p:nvCxnSpPr>
          <p:spPr>
            <a:xfrm>
              <a:off x="2157912" y="1531310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2162444" y="1683710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2163014" y="1831759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>
              <a:off x="2161041" y="1984159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2163015" y="2136559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2161038" y="2288959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2162601" y="2437011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>
              <a:off x="2162590" y="2585053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>
              <a:off x="2161706" y="2737453"/>
              <a:ext cx="1711073" cy="0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 flipV="1">
              <a:off x="2440017" y="1293135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flipV="1">
              <a:off x="2575748" y="1296536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flipV="1">
              <a:off x="2709100" y="1294157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 flipV="1">
              <a:off x="2842450" y="1296538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 flipV="1">
              <a:off x="2973421" y="1294155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flipV="1">
              <a:off x="3104389" y="1294155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flipV="1">
              <a:off x="3240121" y="1296538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flipV="1">
              <a:off x="3386998" y="1296538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 flipV="1">
              <a:off x="3539398" y="1296538"/>
              <a:ext cx="0" cy="1689569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5" name="Rectangle 164"/>
            <p:cNvSpPr/>
            <p:nvPr/>
          </p:nvSpPr>
          <p:spPr>
            <a:xfrm>
              <a:off x="2300111" y="1411111"/>
              <a:ext cx="1439333" cy="143933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63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2299877" y="2231387"/>
            <a:ext cx="1439333" cy="1439333"/>
            <a:chOff x="322783" y="1476469"/>
            <a:chExt cx="1439333" cy="1439333"/>
          </a:xfrm>
        </p:grpSpPr>
        <p:sp>
          <p:nvSpPr>
            <p:cNvPr id="167" name="Rectangle 166"/>
            <p:cNvSpPr/>
            <p:nvPr/>
          </p:nvSpPr>
          <p:spPr>
            <a:xfrm>
              <a:off x="322783" y="1476469"/>
              <a:ext cx="1439333" cy="1439333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646634" y="1913734"/>
              <a:ext cx="962590" cy="58477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CPU</a:t>
              </a:r>
              <a:endParaRPr lang="en-US" sz="3200" b="1" dirty="0"/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4353561" y="3613426"/>
            <a:ext cx="1439333" cy="1439333"/>
            <a:chOff x="124466" y="3368651"/>
            <a:chExt cx="1439333" cy="1439333"/>
          </a:xfrm>
        </p:grpSpPr>
        <p:sp>
          <p:nvSpPr>
            <p:cNvPr id="170" name="Rectangle 169"/>
            <p:cNvSpPr/>
            <p:nvPr/>
          </p:nvSpPr>
          <p:spPr>
            <a:xfrm>
              <a:off x="124466" y="3368651"/>
              <a:ext cx="1439333" cy="1439333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393152" y="3815952"/>
              <a:ext cx="1037097" cy="584775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GPU</a:t>
              </a:r>
              <a:endParaRPr lang="en-US" sz="3200" b="1" dirty="0"/>
            </a:p>
          </p:txBody>
        </p:sp>
      </p:grpSp>
      <p:sp>
        <p:nvSpPr>
          <p:cNvPr id="172" name="TextBox 171"/>
          <p:cNvSpPr txBox="1"/>
          <p:nvPr/>
        </p:nvSpPr>
        <p:spPr>
          <a:xfrm>
            <a:off x="6389451" y="2715982"/>
            <a:ext cx="151961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FPGA</a:t>
            </a:r>
            <a:endParaRPr lang="en-US" sz="3200" b="1" dirty="0"/>
          </a:p>
        </p:txBody>
      </p:sp>
      <p:sp>
        <p:nvSpPr>
          <p:cNvPr id="174" name="TextBox 173"/>
          <p:cNvSpPr txBox="1"/>
          <p:nvPr/>
        </p:nvSpPr>
        <p:spPr>
          <a:xfrm>
            <a:off x="1421214" y="5222686"/>
            <a:ext cx="175516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XeonPHI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015181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5010" y="2388095"/>
            <a:ext cx="4644543" cy="1658198"/>
          </a:xfrm>
        </p:spPr>
        <p:txBody>
          <a:bodyPr>
            <a:noAutofit/>
          </a:bodyPr>
          <a:lstStyle/>
          <a:p>
            <a:r>
              <a:rPr lang="en-US" sz="6600" dirty="0" smtClean="0"/>
              <a:t>Questions?</a:t>
            </a:r>
            <a:endParaRPr lang="en-US" sz="6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78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206" y="-248979"/>
            <a:ext cx="8079581" cy="1658198"/>
          </a:xfrm>
        </p:spPr>
        <p:txBody>
          <a:bodyPr/>
          <a:lstStyle/>
          <a:p>
            <a:r>
              <a:rPr lang="en-US" dirty="0" smtClean="0"/>
              <a:t>Executive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6" y="1993393"/>
            <a:ext cx="8065294" cy="4170781"/>
          </a:xfrm>
          <a:ln>
            <a:noFill/>
          </a:ln>
        </p:spPr>
        <p:txBody>
          <a:bodyPr>
            <a:normAutofit lnSpcReduction="10000"/>
          </a:bodyPr>
          <a:lstStyle/>
          <a:p>
            <a:r>
              <a:rPr lang="en-US" dirty="0" smtClean="0"/>
              <a:t>Problem: GPU programming is challenging</a:t>
            </a:r>
          </a:p>
          <a:p>
            <a:pPr lvl="1"/>
            <a:r>
              <a:rPr lang="en-US" dirty="0" smtClean="0"/>
              <a:t>Not clear how much speedup is achievable</a:t>
            </a:r>
          </a:p>
          <a:p>
            <a:r>
              <a:rPr lang="en-US" dirty="0" smtClean="0"/>
              <a:t>Goal: Save programmers’ time from unnecessary porting effort</a:t>
            </a:r>
            <a:endParaRPr lang="en-US" dirty="0"/>
          </a:p>
          <a:p>
            <a:r>
              <a:rPr lang="en-US" dirty="0" smtClean="0"/>
              <a:t>Insight: 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peedup is correlated with program properties and hardware characteristics.</a:t>
            </a:r>
          </a:p>
          <a:p>
            <a:pPr lvl="1"/>
            <a:r>
              <a:rPr lang="en-US" dirty="0" smtClean="0"/>
              <a:t>Machine learning can learn the correlation</a:t>
            </a:r>
          </a:p>
          <a:p>
            <a:r>
              <a:rPr lang="en-US" dirty="0" smtClean="0"/>
              <a:t>Results:  </a:t>
            </a:r>
          </a:p>
          <a:p>
            <a:pPr lvl="1"/>
            <a:r>
              <a:rPr lang="en-US" dirty="0" smtClean="0"/>
              <a:t>27% relative error across 24 benchmarks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26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92554"/>
            <a:ext cx="8079581" cy="1658198"/>
          </a:xfrm>
        </p:spPr>
        <p:txBody>
          <a:bodyPr>
            <a:normAutofit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038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Problem Statement</a:t>
            </a:r>
          </a:p>
          <a:p>
            <a:r>
              <a:rPr lang="en-US" dirty="0"/>
              <a:t> </a:t>
            </a:r>
            <a:r>
              <a:rPr lang="en-US" dirty="0" smtClean="0"/>
              <a:t>Insight</a:t>
            </a:r>
          </a:p>
          <a:p>
            <a:r>
              <a:rPr lang="en-US" dirty="0" smtClean="0"/>
              <a:t>Overviews</a:t>
            </a:r>
          </a:p>
          <a:p>
            <a:r>
              <a:rPr lang="en-US" dirty="0" smtClean="0"/>
              <a:t>Machine Learning Technique </a:t>
            </a:r>
          </a:p>
          <a:p>
            <a:r>
              <a:rPr lang="en-US" dirty="0" smtClean="0"/>
              <a:t>Results</a:t>
            </a:r>
          </a:p>
          <a:p>
            <a:r>
              <a:rPr lang="en-US" dirty="0" smtClean="0"/>
              <a:t>Future work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2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919" y="-285380"/>
            <a:ext cx="8079581" cy="1658198"/>
          </a:xfrm>
        </p:spPr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957" y="2092176"/>
            <a:ext cx="8319853" cy="1460781"/>
          </a:xfrm>
        </p:spPr>
        <p:txBody>
          <a:bodyPr>
            <a:noAutofit/>
          </a:bodyPr>
          <a:lstStyle/>
          <a:p>
            <a:pPr marL="342900" lvl="1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For a given GPU platform, predict </a:t>
            </a:r>
            <a:r>
              <a:rPr lang="en-US" sz="2800" b="1" dirty="0" smtClean="0">
                <a:solidFill>
                  <a:schemeClr val="tx1"/>
                </a:solidFill>
              </a:rPr>
              <a:t>optimized GPU execution time obtainable </a:t>
            </a:r>
            <a:r>
              <a:rPr lang="en-US" sz="2800" dirty="0" smtClean="0">
                <a:solidFill>
                  <a:schemeClr val="tx1"/>
                </a:solidFill>
              </a:rPr>
              <a:t>for any CPU application prior to starting the code development process</a:t>
            </a:r>
          </a:p>
          <a:p>
            <a:pPr marL="342900" lvl="1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342900" lvl="1" indent="0"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342900" lvl="1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342900" lvl="1" indent="0"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342900" lvl="1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342900" lvl="1" indent="0">
              <a:buNone/>
            </a:pP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786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GPU performance     GPU hardware characteristics</a:t>
            </a:r>
          </a:p>
          <a:p>
            <a:pPr lvl="1"/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Number of cores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GPU Performance     Inherent program properties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Available parallelism: Inherent program property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Cache miss: platform-dependent program property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GPU Execution time = </a:t>
            </a:r>
          </a:p>
          <a:p>
            <a:pPr marL="0" indent="0">
              <a:buNone/>
            </a:pPr>
            <a:endParaRPr lang="en-US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357941"/>
              </p:ext>
            </p:extLst>
          </p:nvPr>
        </p:nvGraphicFramePr>
        <p:xfrm>
          <a:off x="3431844" y="2138372"/>
          <a:ext cx="406997" cy="287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" name="Equation" r:id="rId3" imgW="139700" imgH="127000" progId="Equation.3">
                  <p:embed/>
                </p:oleObj>
              </mc:Choice>
              <mc:Fallback>
                <p:oleObj name="Equation" r:id="rId3" imgW="139700" imgH="127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31844" y="2138372"/>
                        <a:ext cx="406997" cy="2873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784393"/>
              </p:ext>
            </p:extLst>
          </p:nvPr>
        </p:nvGraphicFramePr>
        <p:xfrm>
          <a:off x="3431844" y="3068597"/>
          <a:ext cx="406997" cy="287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" name="Equation" r:id="rId5" imgW="139700" imgH="127000" progId="Equation.3">
                  <p:embed/>
                </p:oleObj>
              </mc:Choice>
              <mc:Fallback>
                <p:oleObj name="Equation" r:id="rId5" imgW="139700" imgH="127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31844" y="3068597"/>
                        <a:ext cx="406997" cy="2873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256955"/>
              </p:ext>
            </p:extLst>
          </p:nvPr>
        </p:nvGraphicFramePr>
        <p:xfrm>
          <a:off x="1836062" y="5050945"/>
          <a:ext cx="6001652" cy="857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" name="Equation" r:id="rId6" imgW="1562100" imgH="215900" progId="Equation.3">
                  <p:embed/>
                </p:oleObj>
              </mc:Choice>
              <mc:Fallback>
                <p:oleObj name="Equation" r:id="rId6" imgW="15621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36062" y="5050945"/>
                        <a:ext cx="6001652" cy="8573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258979" y="5100637"/>
            <a:ext cx="2189971" cy="90763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280517" y="5100637"/>
            <a:ext cx="606946" cy="90763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798474" y="5000694"/>
            <a:ext cx="498684" cy="90763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1182343" y="3952486"/>
            <a:ext cx="638116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024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349932" y="4866453"/>
            <a:ext cx="2847013" cy="805441"/>
          </a:xfrm>
          <a:prstGeom prst="round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Down Arrow 143"/>
          <p:cNvSpPr/>
          <p:nvPr/>
        </p:nvSpPr>
        <p:spPr>
          <a:xfrm>
            <a:off x="4535533" y="4715997"/>
            <a:ext cx="318022" cy="316267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2" name="Group 121"/>
          <p:cNvGrpSpPr/>
          <p:nvPr/>
        </p:nvGrpSpPr>
        <p:grpSpPr>
          <a:xfrm>
            <a:off x="5694874" y="643103"/>
            <a:ext cx="1717139" cy="1178183"/>
            <a:chOff x="1761463" y="1095879"/>
            <a:chExt cx="1196488" cy="1668836"/>
          </a:xfrm>
        </p:grpSpPr>
        <p:sp>
          <p:nvSpPr>
            <p:cNvPr id="123" name="Rectangle 122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5583570" y="757827"/>
            <a:ext cx="1717139" cy="1178183"/>
            <a:chOff x="1761463" y="1095879"/>
            <a:chExt cx="1196488" cy="1668836"/>
          </a:xfrm>
        </p:grpSpPr>
        <p:sp>
          <p:nvSpPr>
            <p:cNvPr id="119" name="Rectangle 118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5472266" y="882825"/>
            <a:ext cx="1717139" cy="1178183"/>
            <a:chOff x="1761463" y="1095879"/>
            <a:chExt cx="1196488" cy="1668836"/>
          </a:xfrm>
        </p:grpSpPr>
        <p:sp>
          <p:nvSpPr>
            <p:cNvPr id="115" name="Rectangle 114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2756945" y="658330"/>
            <a:ext cx="1717139" cy="1178183"/>
            <a:chOff x="1761463" y="1095879"/>
            <a:chExt cx="1196488" cy="1668836"/>
          </a:xfrm>
        </p:grpSpPr>
        <p:sp>
          <p:nvSpPr>
            <p:cNvPr id="111" name="Rectangle 110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625093" y="773054"/>
            <a:ext cx="1717139" cy="1178183"/>
            <a:chOff x="1761463" y="1095879"/>
            <a:chExt cx="1196488" cy="1668836"/>
          </a:xfrm>
        </p:grpSpPr>
        <p:sp>
          <p:nvSpPr>
            <p:cNvPr id="83" name="Rectangle 82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2498872" y="882825"/>
            <a:ext cx="1717139" cy="1178183"/>
            <a:chOff x="1761463" y="1095879"/>
            <a:chExt cx="1196488" cy="1668836"/>
          </a:xfrm>
        </p:grpSpPr>
        <p:sp>
          <p:nvSpPr>
            <p:cNvPr id="79" name="Rectangle 78"/>
            <p:cNvSpPr/>
            <p:nvPr/>
          </p:nvSpPr>
          <p:spPr>
            <a:xfrm>
              <a:off x="1761492" y="1095879"/>
              <a:ext cx="1196459" cy="16688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761463" y="1350717"/>
              <a:ext cx="1196459" cy="379614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849413" y="1870223"/>
              <a:ext cx="1063723" cy="523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42126" y="5950370"/>
            <a:ext cx="1044996" cy="907630"/>
          </a:xfrm>
        </p:spPr>
        <p:txBody>
          <a:bodyPr/>
          <a:lstStyle/>
          <a:p>
            <a:fld id="{9BA2BF14-EFD6-6342-BCFD-863A8B322363}" type="slidenum">
              <a:rPr lang="en-US" smtClean="0"/>
              <a:t>6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583578" y="3149549"/>
            <a:ext cx="1196459" cy="136482"/>
            <a:chOff x="5384448" y="4383476"/>
            <a:chExt cx="1196459" cy="136482"/>
          </a:xfrm>
        </p:grpSpPr>
        <p:sp>
          <p:nvSpPr>
            <p:cNvPr id="10" name="Rectangle 9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 133"/>
          <p:cNvGrpSpPr/>
          <p:nvPr/>
        </p:nvGrpSpPr>
        <p:grpSpPr>
          <a:xfrm>
            <a:off x="2353385" y="994279"/>
            <a:ext cx="1717097" cy="1178183"/>
            <a:chOff x="2024617" y="1054186"/>
            <a:chExt cx="1717097" cy="1178183"/>
          </a:xfrm>
        </p:grpSpPr>
        <p:sp>
          <p:nvSpPr>
            <p:cNvPr id="6" name="Rectangle 5"/>
            <p:cNvSpPr/>
            <p:nvPr/>
          </p:nvSpPr>
          <p:spPr>
            <a:xfrm>
              <a:off x="2024617" y="1054186"/>
              <a:ext cx="1717097" cy="1178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088027" y="1632442"/>
              <a:ext cx="1526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sp>
        <p:nvSpPr>
          <p:cNvPr id="33" name="Down Arrow 32"/>
          <p:cNvSpPr/>
          <p:nvPr/>
        </p:nvSpPr>
        <p:spPr>
          <a:xfrm>
            <a:off x="3009670" y="2191108"/>
            <a:ext cx="318022" cy="774553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wn Arrow 39"/>
          <p:cNvSpPr/>
          <p:nvPr/>
        </p:nvSpPr>
        <p:spPr>
          <a:xfrm>
            <a:off x="6062296" y="2192321"/>
            <a:ext cx="318022" cy="774553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5488957" y="2243664"/>
            <a:ext cx="1636131" cy="485634"/>
            <a:chOff x="843227" y="3126525"/>
            <a:chExt cx="3325090" cy="485634"/>
          </a:xfrm>
          <a:solidFill>
            <a:schemeClr val="accent3"/>
          </a:solidFill>
        </p:grpSpPr>
        <p:sp>
          <p:nvSpPr>
            <p:cNvPr id="42" name="Rounded Rectangle 41"/>
            <p:cNvSpPr/>
            <p:nvPr/>
          </p:nvSpPr>
          <p:spPr>
            <a:xfrm>
              <a:off x="843227" y="3126525"/>
              <a:ext cx="3325090" cy="485634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68733" y="3184676"/>
              <a:ext cx="324196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GPU </a:t>
              </a:r>
              <a:r>
                <a:rPr lang="en-US" dirty="0" err="1" smtClean="0"/>
                <a:t>Platform</a:t>
              </a:r>
              <a:r>
                <a:rPr lang="en-US" baseline="-25000" dirty="0" err="1" smtClean="0"/>
                <a:t>x</a:t>
              </a:r>
              <a:endParaRPr lang="en-US" dirty="0"/>
            </a:p>
          </p:txBody>
        </p:sp>
      </p:grpSp>
      <p:sp>
        <p:nvSpPr>
          <p:cNvPr id="45" name="Rectangle 44"/>
          <p:cNvSpPr/>
          <p:nvPr/>
        </p:nvSpPr>
        <p:spPr>
          <a:xfrm>
            <a:off x="6154134" y="3086257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6" name="TextBox 68"/>
          <p:cNvSpPr txBox="1"/>
          <p:nvPr/>
        </p:nvSpPr>
        <p:spPr>
          <a:xfrm>
            <a:off x="6485978" y="2993729"/>
            <a:ext cx="2580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GPU Execution Time</a:t>
            </a:r>
            <a:endParaRPr lang="en-US" dirty="0"/>
          </a:p>
        </p:txBody>
      </p:sp>
      <p:grpSp>
        <p:nvGrpSpPr>
          <p:cNvPr id="49" name="Group 48"/>
          <p:cNvGrpSpPr/>
          <p:nvPr/>
        </p:nvGrpSpPr>
        <p:grpSpPr>
          <a:xfrm>
            <a:off x="2583577" y="3462472"/>
            <a:ext cx="1196459" cy="136482"/>
            <a:chOff x="5384448" y="4383476"/>
            <a:chExt cx="1196459" cy="136482"/>
          </a:xfrm>
        </p:grpSpPr>
        <p:sp>
          <p:nvSpPr>
            <p:cNvPr id="50" name="Rectangle 49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2581867" y="3758708"/>
            <a:ext cx="1196459" cy="136482"/>
            <a:chOff x="5384448" y="4383476"/>
            <a:chExt cx="1196459" cy="136482"/>
          </a:xfrm>
        </p:grpSpPr>
        <p:sp>
          <p:nvSpPr>
            <p:cNvPr id="87" name="Rectangle 86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88" name="Straight Connector 87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2564897" y="4366084"/>
            <a:ext cx="1196459" cy="136482"/>
            <a:chOff x="5384448" y="4383476"/>
            <a:chExt cx="1196459" cy="136482"/>
          </a:xfrm>
        </p:grpSpPr>
        <p:sp>
          <p:nvSpPr>
            <p:cNvPr id="96" name="Rectangle 95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97" name="Straight Connector 96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TextBox 103"/>
          <p:cNvSpPr txBox="1"/>
          <p:nvPr/>
        </p:nvSpPr>
        <p:spPr>
          <a:xfrm>
            <a:off x="3056731" y="3939039"/>
            <a:ext cx="413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6154135" y="3362907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6154133" y="3655967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6154132" y="4262911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6072570" y="3833547"/>
            <a:ext cx="413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09" name="TextBox 68"/>
          <p:cNvSpPr txBox="1"/>
          <p:nvPr/>
        </p:nvSpPr>
        <p:spPr>
          <a:xfrm>
            <a:off x="163391" y="3141995"/>
            <a:ext cx="2094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Feature Vector</a:t>
            </a:r>
            <a:endParaRPr lang="en-US" dirty="0"/>
          </a:p>
        </p:txBody>
      </p:sp>
      <p:cxnSp>
        <p:nvCxnSpPr>
          <p:cNvPr id="128" name="Straight Arrow Connector 127"/>
          <p:cNvCxnSpPr>
            <a:stCxn id="6" idx="3"/>
            <a:endCxn id="75" idx="1"/>
          </p:cNvCxnSpPr>
          <p:nvPr/>
        </p:nvCxnSpPr>
        <p:spPr>
          <a:xfrm>
            <a:off x="4070482" y="1583371"/>
            <a:ext cx="1292297" cy="954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4216011" y="1477238"/>
            <a:ext cx="1299168" cy="1122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4347863" y="1362514"/>
            <a:ext cx="1299168" cy="1122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4479715" y="1247790"/>
            <a:ext cx="1299168" cy="1122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7" name="Group 136"/>
          <p:cNvGrpSpPr/>
          <p:nvPr/>
        </p:nvGrpSpPr>
        <p:grpSpPr>
          <a:xfrm>
            <a:off x="5362779" y="1003821"/>
            <a:ext cx="1717097" cy="1178183"/>
            <a:chOff x="5362779" y="1085762"/>
            <a:chExt cx="1717097" cy="1178183"/>
          </a:xfrm>
        </p:grpSpPr>
        <p:sp>
          <p:nvSpPr>
            <p:cNvPr id="75" name="Rectangle 74"/>
            <p:cNvSpPr/>
            <p:nvPr/>
          </p:nvSpPr>
          <p:spPr>
            <a:xfrm>
              <a:off x="5362779" y="1085762"/>
              <a:ext cx="1717097" cy="1178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488959" y="1632442"/>
              <a:ext cx="1526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PU Program</a:t>
              </a:r>
              <a:endParaRPr lang="en-US" dirty="0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2353615" y="1172509"/>
            <a:ext cx="1717097" cy="268004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362758" y="1158064"/>
            <a:ext cx="1717097" cy="268004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8" name="Picture 13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789762">
            <a:off x="1833207" y="2787135"/>
            <a:ext cx="725132" cy="731549"/>
          </a:xfrm>
          <a:prstGeom prst="rect">
            <a:avLst/>
          </a:prstGeom>
        </p:spPr>
      </p:pic>
      <p:sp>
        <p:nvSpPr>
          <p:cNvPr id="141" name="Rounded Rectangle 140"/>
          <p:cNvSpPr/>
          <p:nvPr/>
        </p:nvSpPr>
        <p:spPr>
          <a:xfrm>
            <a:off x="2486207" y="2976717"/>
            <a:ext cx="4136627" cy="1736100"/>
          </a:xfrm>
          <a:prstGeom prst="roundRect">
            <a:avLst/>
          </a:prstGeom>
          <a:solidFill>
            <a:srgbClr val="8F43FF">
              <a:alpha val="21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/>
          <p:cNvGrpSpPr/>
          <p:nvPr/>
        </p:nvGrpSpPr>
        <p:grpSpPr>
          <a:xfrm>
            <a:off x="3985718" y="2850418"/>
            <a:ext cx="1577370" cy="380349"/>
            <a:chOff x="5129299" y="5212468"/>
            <a:chExt cx="1577370" cy="380349"/>
          </a:xfrm>
        </p:grpSpPr>
        <p:sp>
          <p:nvSpPr>
            <p:cNvPr id="142" name="Rounded Rectangle 141"/>
            <p:cNvSpPr/>
            <p:nvPr/>
          </p:nvSpPr>
          <p:spPr>
            <a:xfrm>
              <a:off x="5129299" y="5212468"/>
              <a:ext cx="1492053" cy="36933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177757" y="5223485"/>
              <a:ext cx="15289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Training data</a:t>
              </a:r>
              <a:endParaRPr lang="en-US" dirty="0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3463349" y="5040466"/>
            <a:ext cx="2595829" cy="485634"/>
            <a:chOff x="843227" y="3126525"/>
            <a:chExt cx="3325090" cy="485634"/>
          </a:xfrm>
          <a:solidFill>
            <a:schemeClr val="accent2"/>
          </a:solidFill>
        </p:grpSpPr>
        <p:sp>
          <p:nvSpPr>
            <p:cNvPr id="146" name="Rounded Rectangle 145"/>
            <p:cNvSpPr/>
            <p:nvPr/>
          </p:nvSpPr>
          <p:spPr>
            <a:xfrm>
              <a:off x="843227" y="3126525"/>
              <a:ext cx="3325090" cy="485634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876667" y="3184676"/>
              <a:ext cx="324196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Machine Learning Model</a:t>
              </a:r>
              <a:endParaRPr lang="en-US" dirty="0"/>
            </a:p>
          </p:txBody>
        </p:sp>
      </p:grpSp>
      <p:sp>
        <p:nvSpPr>
          <p:cNvPr id="148" name="Flowchart: Document 147"/>
          <p:cNvSpPr/>
          <p:nvPr/>
        </p:nvSpPr>
        <p:spPr>
          <a:xfrm>
            <a:off x="3761355" y="5828022"/>
            <a:ext cx="1885675" cy="997615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Down Arrow 148"/>
          <p:cNvSpPr/>
          <p:nvPr/>
        </p:nvSpPr>
        <p:spPr>
          <a:xfrm>
            <a:off x="4571999" y="5526100"/>
            <a:ext cx="318022" cy="290906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TextBox 149"/>
          <p:cNvSpPr txBox="1"/>
          <p:nvPr/>
        </p:nvSpPr>
        <p:spPr>
          <a:xfrm>
            <a:off x="3780037" y="6043437"/>
            <a:ext cx="2158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F</a:t>
            </a:r>
            <a:r>
              <a:rPr lang="en-US" baseline="-25000" dirty="0" err="1" smtClean="0"/>
              <a:t>x</a:t>
            </a:r>
            <a:r>
              <a:rPr lang="en-US" baseline="-25000" dirty="0" smtClean="0"/>
              <a:t> </a:t>
            </a:r>
            <a:r>
              <a:rPr lang="en-US" dirty="0" smtClean="0"/>
              <a:t>( feature </a:t>
            </a:r>
            <a:r>
              <a:rPr lang="en-US" dirty="0"/>
              <a:t>v</a:t>
            </a:r>
            <a:r>
              <a:rPr lang="en-US" dirty="0" smtClean="0"/>
              <a:t>ector)</a:t>
            </a:r>
            <a:endParaRPr lang="en-US" dirty="0"/>
          </a:p>
        </p:txBody>
      </p:sp>
      <p:grpSp>
        <p:nvGrpSpPr>
          <p:cNvPr id="151" name="Group 150"/>
          <p:cNvGrpSpPr/>
          <p:nvPr/>
        </p:nvGrpSpPr>
        <p:grpSpPr>
          <a:xfrm>
            <a:off x="223329" y="4344270"/>
            <a:ext cx="1590011" cy="1178183"/>
            <a:chOff x="2024617" y="1054186"/>
            <a:chExt cx="1717097" cy="1178183"/>
          </a:xfrm>
        </p:grpSpPr>
        <p:sp>
          <p:nvSpPr>
            <p:cNvPr id="152" name="Rectangle 151"/>
            <p:cNvSpPr/>
            <p:nvPr/>
          </p:nvSpPr>
          <p:spPr>
            <a:xfrm>
              <a:off x="2024617" y="1054186"/>
              <a:ext cx="1717097" cy="117818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123038" y="1691348"/>
              <a:ext cx="15266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CPU Program</a:t>
              </a:r>
              <a:endParaRPr lang="en-US" dirty="0"/>
            </a:p>
          </p:txBody>
        </p:sp>
      </p:grpSp>
      <p:sp>
        <p:nvSpPr>
          <p:cNvPr id="154" name="Rectangle 153"/>
          <p:cNvSpPr/>
          <p:nvPr/>
        </p:nvSpPr>
        <p:spPr>
          <a:xfrm>
            <a:off x="223879" y="4583078"/>
            <a:ext cx="1589461" cy="25483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5" name="Group 154"/>
          <p:cNvGrpSpPr/>
          <p:nvPr/>
        </p:nvGrpSpPr>
        <p:grpSpPr>
          <a:xfrm>
            <a:off x="479677" y="6297931"/>
            <a:ext cx="1196459" cy="136482"/>
            <a:chOff x="5384448" y="4383476"/>
            <a:chExt cx="1196459" cy="136482"/>
          </a:xfrm>
        </p:grpSpPr>
        <p:sp>
          <p:nvSpPr>
            <p:cNvPr id="156" name="Rectangle 155"/>
            <p:cNvSpPr/>
            <p:nvPr/>
          </p:nvSpPr>
          <p:spPr>
            <a:xfrm>
              <a:off x="5384448" y="4383476"/>
              <a:ext cx="1196459" cy="133307"/>
            </a:xfrm>
            <a:prstGeom prst="rect">
              <a:avLst/>
            </a:prstGeom>
            <a:solidFill>
              <a:srgbClr val="17D3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57" name="Straight Connector 156"/>
            <p:cNvCxnSpPr/>
            <p:nvPr/>
          </p:nvCxnSpPr>
          <p:spPr>
            <a:xfrm>
              <a:off x="55392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>
              <a:off x="568852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>
              <a:off x="58345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>
              <a:off x="5983795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>
              <a:off x="6126670" y="4383476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>
              <a:off x="62727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>
              <a:off x="6425120" y="4386651"/>
              <a:ext cx="0" cy="133307"/>
            </a:xfrm>
            <a:prstGeom prst="line">
              <a:avLst/>
            </a:prstGeom>
            <a:ln>
              <a:solidFill>
                <a:srgbClr val="2F2B2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4" name="Down Arrow 163"/>
          <p:cNvSpPr/>
          <p:nvPr/>
        </p:nvSpPr>
        <p:spPr>
          <a:xfrm>
            <a:off x="783749" y="5526101"/>
            <a:ext cx="318022" cy="743900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own Arrow 164"/>
          <p:cNvSpPr/>
          <p:nvPr/>
        </p:nvSpPr>
        <p:spPr>
          <a:xfrm rot="16200000">
            <a:off x="2618399" y="5658349"/>
            <a:ext cx="318022" cy="1412470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7313815" y="6297929"/>
            <a:ext cx="154847" cy="133307"/>
          </a:xfrm>
          <a:prstGeom prst="rect">
            <a:avLst/>
          </a:prstGeom>
          <a:solidFill>
            <a:srgbClr val="17D32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7" name="Down Arrow 166"/>
          <p:cNvSpPr/>
          <p:nvPr/>
        </p:nvSpPr>
        <p:spPr>
          <a:xfrm rot="16200000">
            <a:off x="6262924" y="5661524"/>
            <a:ext cx="318022" cy="1412470"/>
          </a:xfrm>
          <a:prstGeom prst="downArrow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TextBox 68"/>
          <p:cNvSpPr txBox="1"/>
          <p:nvPr/>
        </p:nvSpPr>
        <p:spPr>
          <a:xfrm>
            <a:off x="6553422" y="5592653"/>
            <a:ext cx="2580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Predicted </a:t>
            </a:r>
          </a:p>
          <a:p>
            <a:pPr algn="ctr"/>
            <a:r>
              <a:rPr lang="en-US" dirty="0" smtClean="0"/>
              <a:t>GPU Execution Time</a:t>
            </a:r>
            <a:endParaRPr lang="en-US" dirty="0"/>
          </a:p>
        </p:txBody>
      </p:sp>
      <p:sp>
        <p:nvSpPr>
          <p:cNvPr id="132" name="Title 1"/>
          <p:cNvSpPr>
            <a:spLocks noGrp="1"/>
          </p:cNvSpPr>
          <p:nvPr>
            <p:ph type="title"/>
          </p:nvPr>
        </p:nvSpPr>
        <p:spPr>
          <a:xfrm>
            <a:off x="457200" y="-292554"/>
            <a:ext cx="8079581" cy="1658198"/>
          </a:xfrm>
        </p:spPr>
        <p:txBody>
          <a:bodyPr>
            <a:normAutofit/>
          </a:bodyPr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126" name="Rounded Rectangle 125"/>
          <p:cNvSpPr/>
          <p:nvPr/>
        </p:nvSpPr>
        <p:spPr>
          <a:xfrm>
            <a:off x="1700974" y="2259008"/>
            <a:ext cx="3325090" cy="48563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TextBox 126"/>
          <p:cNvSpPr txBox="1"/>
          <p:nvPr/>
        </p:nvSpPr>
        <p:spPr>
          <a:xfrm>
            <a:off x="1734414" y="2317159"/>
            <a:ext cx="324196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Dynamic Binary Instrumentation</a:t>
            </a:r>
            <a:endParaRPr lang="en-US" dirty="0"/>
          </a:p>
        </p:txBody>
      </p:sp>
      <p:sp>
        <p:nvSpPr>
          <p:cNvPr id="133" name="Rounded Rectangle 132"/>
          <p:cNvSpPr/>
          <p:nvPr/>
        </p:nvSpPr>
        <p:spPr>
          <a:xfrm>
            <a:off x="40799" y="5585205"/>
            <a:ext cx="3325090" cy="48563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TextBox 134"/>
          <p:cNvSpPr txBox="1"/>
          <p:nvPr/>
        </p:nvSpPr>
        <p:spPr>
          <a:xfrm>
            <a:off x="-11387" y="5643356"/>
            <a:ext cx="324196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Dynamic Binary Instrumentation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879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4" grpId="0" animBg="1"/>
      <p:bldP spid="33" grpId="0" animBg="1"/>
      <p:bldP spid="40" grpId="0" animBg="1"/>
      <p:bldP spid="45" grpId="0" animBg="1"/>
      <p:bldP spid="46" grpId="0"/>
      <p:bldP spid="104" grpId="0"/>
      <p:bldP spid="105" grpId="0" animBg="1"/>
      <p:bldP spid="106" grpId="0" animBg="1"/>
      <p:bldP spid="107" grpId="0" animBg="1"/>
      <p:bldP spid="108" grpId="0"/>
      <p:bldP spid="109" grpId="0"/>
      <p:bldP spid="22" grpId="0" animBg="1"/>
      <p:bldP spid="76" grpId="0" animBg="1"/>
      <p:bldP spid="141" grpId="0" animBg="1"/>
      <p:bldP spid="148" grpId="0" animBg="1"/>
      <p:bldP spid="149" grpId="0" animBg="1"/>
      <p:bldP spid="150" grpId="0"/>
      <p:bldP spid="154" grpId="0" animBg="1"/>
      <p:bldP spid="164" grpId="0" animBg="1"/>
      <p:bldP spid="165" grpId="0" animBg="1"/>
      <p:bldP spid="166" grpId="0" animBg="1"/>
      <p:bldP spid="167" grpId="0" animBg="1"/>
      <p:bldP spid="171" grpId="0"/>
      <p:bldP spid="126" grpId="0" animBg="1"/>
      <p:bldP spid="127" grpId="0"/>
      <p:bldP spid="133" grpId="0" animBg="1"/>
      <p:bldP spid="1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rapezoid 179"/>
          <p:cNvSpPr/>
          <p:nvPr/>
        </p:nvSpPr>
        <p:spPr>
          <a:xfrm rot="10800000">
            <a:off x="94825" y="5917805"/>
            <a:ext cx="8569380" cy="870807"/>
          </a:xfrm>
          <a:prstGeom prst="trapezoid">
            <a:avLst>
              <a:gd name="adj" fmla="val 518897"/>
            </a:avLst>
          </a:prstGeom>
          <a:solidFill>
            <a:srgbClr val="FFC00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3" name="Group 182"/>
          <p:cNvGrpSpPr/>
          <p:nvPr/>
        </p:nvGrpSpPr>
        <p:grpSpPr>
          <a:xfrm>
            <a:off x="853438" y="5508113"/>
            <a:ext cx="7982829" cy="709153"/>
            <a:chOff x="752506" y="3673826"/>
            <a:chExt cx="7982829" cy="709153"/>
          </a:xfrm>
        </p:grpSpPr>
        <p:cxnSp>
          <p:nvCxnSpPr>
            <p:cNvPr id="184" name="Straight Arrow Connector 183"/>
            <p:cNvCxnSpPr>
              <a:stCxn id="432" idx="2"/>
            </p:cNvCxnSpPr>
            <p:nvPr/>
          </p:nvCxnSpPr>
          <p:spPr>
            <a:xfrm>
              <a:off x="7830254" y="3865732"/>
              <a:ext cx="0" cy="202862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Arrow Connector 184"/>
            <p:cNvCxnSpPr/>
            <p:nvPr/>
          </p:nvCxnSpPr>
          <p:spPr>
            <a:xfrm flipH="1">
              <a:off x="4059010" y="3718275"/>
              <a:ext cx="536" cy="35984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Arrow Connector 185"/>
            <p:cNvCxnSpPr/>
            <p:nvPr/>
          </p:nvCxnSpPr>
          <p:spPr>
            <a:xfrm flipH="1">
              <a:off x="1413597" y="3673826"/>
              <a:ext cx="8865" cy="39476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7" name="TextBox 186"/>
            <p:cNvSpPr txBox="1"/>
            <p:nvPr/>
          </p:nvSpPr>
          <p:spPr>
            <a:xfrm>
              <a:off x="752506" y="3967597"/>
              <a:ext cx="15897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Prediction</a:t>
              </a:r>
              <a:r>
                <a:rPr lang="en-US" sz="2000" baseline="-25000" dirty="0" smtClean="0"/>
                <a:t>1</a:t>
              </a:r>
              <a:endParaRPr lang="en-US" sz="2000" baseline="-25000" dirty="0"/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3371115" y="3982869"/>
              <a:ext cx="16805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Prediction</a:t>
              </a:r>
              <a:r>
                <a:rPr lang="en-US" sz="2000" baseline="-25000" dirty="0"/>
                <a:t>2</a:t>
              </a: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7145537" y="3955628"/>
              <a:ext cx="15897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/>
                <a:t>Prediction</a:t>
              </a:r>
              <a:r>
                <a:rPr lang="en-US" sz="2000" baseline="-25000" dirty="0" err="1"/>
                <a:t>P</a:t>
              </a:r>
              <a:endParaRPr lang="en-US" sz="2000" baseline="-250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52701" y="1306668"/>
            <a:ext cx="8839992" cy="2702046"/>
            <a:chOff x="225271" y="1306667"/>
            <a:chExt cx="8839992" cy="2814664"/>
          </a:xfrm>
        </p:grpSpPr>
        <p:sp>
          <p:nvSpPr>
            <p:cNvPr id="17" name="Trapezoid 16"/>
            <p:cNvSpPr/>
            <p:nvPr/>
          </p:nvSpPr>
          <p:spPr>
            <a:xfrm>
              <a:off x="225271" y="1306667"/>
              <a:ext cx="8816740" cy="1324889"/>
            </a:xfrm>
            <a:prstGeom prst="trapezoid">
              <a:avLst>
                <a:gd name="adj" fmla="val 332735"/>
              </a:avLst>
            </a:prstGeom>
            <a:solidFill>
              <a:srgbClr val="FFC000">
                <a:alpha val="3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248523" y="2632579"/>
              <a:ext cx="8816740" cy="1488752"/>
            </a:xfrm>
            <a:prstGeom prst="roundRect">
              <a:avLst>
                <a:gd name="adj" fmla="val 0"/>
              </a:avLst>
            </a:prstGeom>
            <a:solidFill>
              <a:srgbClr val="FFC000">
                <a:alpha val="3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121" y="25812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Machine Learning Technique: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493043"/>
            <a:ext cx="2133600" cy="365125"/>
          </a:xfrm>
        </p:spPr>
        <p:txBody>
          <a:bodyPr/>
          <a:lstStyle/>
          <a:p>
            <a:fld id="{9BA2BF14-EFD6-6342-BCFD-863A8B322363}" type="slidenum">
              <a:rPr lang="en-US" smtClean="0"/>
              <a:t>7</a:t>
            </a:fld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3177282" y="941638"/>
            <a:ext cx="2155992" cy="1476095"/>
            <a:chOff x="3177282" y="941638"/>
            <a:chExt cx="2155992" cy="1476095"/>
          </a:xfrm>
        </p:grpSpPr>
        <p:sp>
          <p:nvSpPr>
            <p:cNvPr id="15" name="Rounded Rectangle 14"/>
            <p:cNvSpPr/>
            <p:nvPr/>
          </p:nvSpPr>
          <p:spPr>
            <a:xfrm>
              <a:off x="3688411" y="1310501"/>
              <a:ext cx="1644863" cy="1107232"/>
            </a:xfrm>
            <a:prstGeom prst="roundRect">
              <a:avLst>
                <a:gd name="adj" fmla="val 870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31" name="Group 230"/>
            <p:cNvGrpSpPr/>
            <p:nvPr/>
          </p:nvGrpSpPr>
          <p:grpSpPr>
            <a:xfrm>
              <a:off x="3771792" y="1996732"/>
              <a:ext cx="1196459" cy="136482"/>
              <a:chOff x="5384448" y="4383476"/>
              <a:chExt cx="1196459" cy="136482"/>
            </a:xfrm>
            <a:solidFill>
              <a:srgbClr val="8F43FF"/>
            </a:solidFill>
          </p:grpSpPr>
          <p:sp>
            <p:nvSpPr>
              <p:cNvPr id="232" name="Rectangle 231"/>
              <p:cNvSpPr/>
              <p:nvPr/>
            </p:nvSpPr>
            <p:spPr>
              <a:xfrm>
                <a:off x="5384448" y="4383476"/>
                <a:ext cx="1196459" cy="133307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233" name="Straight Connector 232"/>
              <p:cNvCxnSpPr/>
              <p:nvPr/>
            </p:nvCxnSpPr>
            <p:spPr>
              <a:xfrm>
                <a:off x="55392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Straight Connector 233"/>
              <p:cNvCxnSpPr/>
              <p:nvPr/>
            </p:nvCxnSpPr>
            <p:spPr>
              <a:xfrm>
                <a:off x="568852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240"/>
              <p:cNvCxnSpPr/>
              <p:nvPr/>
            </p:nvCxnSpPr>
            <p:spPr>
              <a:xfrm>
                <a:off x="58345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/>
              <p:nvPr/>
            </p:nvCxnSpPr>
            <p:spPr>
              <a:xfrm>
                <a:off x="59837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/>
              <p:nvPr/>
            </p:nvCxnSpPr>
            <p:spPr>
              <a:xfrm>
                <a:off x="61266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Straight Connector 244"/>
              <p:cNvCxnSpPr/>
              <p:nvPr/>
            </p:nvCxnSpPr>
            <p:spPr>
              <a:xfrm>
                <a:off x="62727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Straight Connector 245"/>
              <p:cNvCxnSpPr/>
              <p:nvPr/>
            </p:nvCxnSpPr>
            <p:spPr>
              <a:xfrm>
                <a:off x="64251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3" name="Rectangle 252"/>
            <p:cNvSpPr/>
            <p:nvPr/>
          </p:nvSpPr>
          <p:spPr>
            <a:xfrm>
              <a:off x="5079330" y="1999907"/>
              <a:ext cx="154847" cy="133307"/>
            </a:xfrm>
            <a:prstGeom prst="rect">
              <a:avLst/>
            </a:prstGeom>
            <a:solidFill>
              <a:srgbClr val="8F43FF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4" name="TextBox 253"/>
            <p:cNvSpPr txBox="1"/>
            <p:nvPr/>
          </p:nvSpPr>
          <p:spPr>
            <a:xfrm>
              <a:off x="3845723" y="941638"/>
              <a:ext cx="13974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Training Set</a:t>
              </a:r>
              <a:endParaRPr lang="en-US" baseline="-25000" dirty="0"/>
            </a:p>
          </p:txBody>
        </p:sp>
        <p:grpSp>
          <p:nvGrpSpPr>
            <p:cNvPr id="255" name="Group 254"/>
            <p:cNvGrpSpPr/>
            <p:nvPr/>
          </p:nvGrpSpPr>
          <p:grpSpPr>
            <a:xfrm>
              <a:off x="3770863" y="1782668"/>
              <a:ext cx="1196459" cy="136482"/>
              <a:chOff x="5384448" y="4383476"/>
              <a:chExt cx="1196459" cy="136482"/>
            </a:xfrm>
            <a:solidFill>
              <a:srgbClr val="FE98EB"/>
            </a:solidFill>
          </p:grpSpPr>
          <p:sp>
            <p:nvSpPr>
              <p:cNvPr id="256" name="Rectangle 255"/>
              <p:cNvSpPr/>
              <p:nvPr/>
            </p:nvSpPr>
            <p:spPr>
              <a:xfrm>
                <a:off x="5384448" y="4383476"/>
                <a:ext cx="1196459" cy="133307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257" name="Straight Connector 256"/>
              <p:cNvCxnSpPr/>
              <p:nvPr/>
            </p:nvCxnSpPr>
            <p:spPr>
              <a:xfrm>
                <a:off x="55392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/>
              <p:cNvCxnSpPr/>
              <p:nvPr/>
            </p:nvCxnSpPr>
            <p:spPr>
              <a:xfrm>
                <a:off x="568852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/>
              <p:cNvCxnSpPr/>
              <p:nvPr/>
            </p:nvCxnSpPr>
            <p:spPr>
              <a:xfrm>
                <a:off x="58345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>
                <a:off x="59837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>
                <a:off x="61266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>
                <a:off x="62727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/>
              <p:cNvCxnSpPr/>
              <p:nvPr/>
            </p:nvCxnSpPr>
            <p:spPr>
              <a:xfrm>
                <a:off x="64251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6" name="Rectangle 275"/>
            <p:cNvSpPr/>
            <p:nvPr/>
          </p:nvSpPr>
          <p:spPr>
            <a:xfrm>
              <a:off x="5078401" y="1785843"/>
              <a:ext cx="154847" cy="133307"/>
            </a:xfrm>
            <a:prstGeom prst="rect">
              <a:avLst/>
            </a:prstGeom>
            <a:solidFill>
              <a:srgbClr val="FE98EB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grpSp>
          <p:nvGrpSpPr>
            <p:cNvPr id="277" name="Group 276"/>
            <p:cNvGrpSpPr/>
            <p:nvPr/>
          </p:nvGrpSpPr>
          <p:grpSpPr>
            <a:xfrm>
              <a:off x="3778408" y="1565154"/>
              <a:ext cx="1196459" cy="136482"/>
              <a:chOff x="5384448" y="4383476"/>
              <a:chExt cx="1196459" cy="136482"/>
            </a:xfrm>
            <a:solidFill>
              <a:schemeClr val="accent3">
                <a:lumMod val="60000"/>
                <a:lumOff val="40000"/>
              </a:schemeClr>
            </a:solidFill>
          </p:grpSpPr>
          <p:sp>
            <p:nvSpPr>
              <p:cNvPr id="278" name="Rectangle 277"/>
              <p:cNvSpPr/>
              <p:nvPr/>
            </p:nvSpPr>
            <p:spPr>
              <a:xfrm>
                <a:off x="5384448" y="4383476"/>
                <a:ext cx="1196459" cy="133307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279" name="Straight Connector 278"/>
              <p:cNvCxnSpPr/>
              <p:nvPr/>
            </p:nvCxnSpPr>
            <p:spPr>
              <a:xfrm>
                <a:off x="55392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>
                <a:off x="568852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/>
              <p:cNvCxnSpPr/>
              <p:nvPr/>
            </p:nvCxnSpPr>
            <p:spPr>
              <a:xfrm>
                <a:off x="58345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/>
              <p:cNvCxnSpPr/>
              <p:nvPr/>
            </p:nvCxnSpPr>
            <p:spPr>
              <a:xfrm>
                <a:off x="59837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/>
              <p:nvPr/>
            </p:nvCxnSpPr>
            <p:spPr>
              <a:xfrm>
                <a:off x="61266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/>
              <p:cNvCxnSpPr/>
              <p:nvPr/>
            </p:nvCxnSpPr>
            <p:spPr>
              <a:xfrm>
                <a:off x="62727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/>
              <p:cNvCxnSpPr/>
              <p:nvPr/>
            </p:nvCxnSpPr>
            <p:spPr>
              <a:xfrm>
                <a:off x="64251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3" name="Rectangle 302"/>
            <p:cNvSpPr/>
            <p:nvPr/>
          </p:nvSpPr>
          <p:spPr>
            <a:xfrm>
              <a:off x="5085946" y="1568329"/>
              <a:ext cx="154847" cy="13330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grpSp>
          <p:nvGrpSpPr>
            <p:cNvPr id="304" name="Group 303"/>
            <p:cNvGrpSpPr/>
            <p:nvPr/>
          </p:nvGrpSpPr>
          <p:grpSpPr>
            <a:xfrm>
              <a:off x="3779621" y="1382293"/>
              <a:ext cx="1196459" cy="136482"/>
              <a:chOff x="5384448" y="4383476"/>
              <a:chExt cx="1196459" cy="136482"/>
            </a:xfrm>
          </p:grpSpPr>
          <p:sp>
            <p:nvSpPr>
              <p:cNvPr id="305" name="Rectangle 304"/>
              <p:cNvSpPr/>
              <p:nvPr/>
            </p:nvSpPr>
            <p:spPr>
              <a:xfrm>
                <a:off x="5384448" y="4383476"/>
                <a:ext cx="1196459" cy="133307"/>
              </a:xfrm>
              <a:prstGeom prst="rect">
                <a:avLst/>
              </a:prstGeom>
              <a:solidFill>
                <a:srgbClr val="17D32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306" name="Straight Connector 305"/>
              <p:cNvCxnSpPr/>
              <p:nvPr/>
            </p:nvCxnSpPr>
            <p:spPr>
              <a:xfrm>
                <a:off x="5539295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7" name="Straight Connector 306"/>
              <p:cNvCxnSpPr/>
              <p:nvPr/>
            </p:nvCxnSpPr>
            <p:spPr>
              <a:xfrm>
                <a:off x="5688520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8" name="Straight Connector 307"/>
              <p:cNvCxnSpPr/>
              <p:nvPr/>
            </p:nvCxnSpPr>
            <p:spPr>
              <a:xfrm>
                <a:off x="5834570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9" name="Straight Connector 308"/>
              <p:cNvCxnSpPr/>
              <p:nvPr/>
            </p:nvCxnSpPr>
            <p:spPr>
              <a:xfrm>
                <a:off x="5983795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/>
              <p:cNvCxnSpPr/>
              <p:nvPr/>
            </p:nvCxnSpPr>
            <p:spPr>
              <a:xfrm>
                <a:off x="6126670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1" name="Straight Connector 310"/>
              <p:cNvCxnSpPr/>
              <p:nvPr/>
            </p:nvCxnSpPr>
            <p:spPr>
              <a:xfrm>
                <a:off x="6272720" y="4386651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2" name="Straight Connector 311"/>
              <p:cNvCxnSpPr/>
              <p:nvPr/>
            </p:nvCxnSpPr>
            <p:spPr>
              <a:xfrm>
                <a:off x="6425120" y="4386651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3" name="Rectangle 312"/>
            <p:cNvSpPr/>
            <p:nvPr/>
          </p:nvSpPr>
          <p:spPr>
            <a:xfrm>
              <a:off x="5087159" y="1385468"/>
              <a:ext cx="154847" cy="133307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grpSp>
          <p:nvGrpSpPr>
            <p:cNvPr id="314" name="Group 313"/>
            <p:cNvGrpSpPr/>
            <p:nvPr/>
          </p:nvGrpSpPr>
          <p:grpSpPr>
            <a:xfrm>
              <a:off x="3768621" y="2203181"/>
              <a:ext cx="1196459" cy="136482"/>
              <a:chOff x="5384448" y="4383476"/>
              <a:chExt cx="1196459" cy="136482"/>
            </a:xfrm>
            <a:solidFill>
              <a:srgbClr val="FFFF00"/>
            </a:solidFill>
          </p:grpSpPr>
          <p:sp>
            <p:nvSpPr>
              <p:cNvPr id="315" name="Rectangle 314"/>
              <p:cNvSpPr/>
              <p:nvPr/>
            </p:nvSpPr>
            <p:spPr>
              <a:xfrm>
                <a:off x="5384448" y="4383476"/>
                <a:ext cx="1196459" cy="133307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316" name="Straight Connector 315"/>
              <p:cNvCxnSpPr/>
              <p:nvPr/>
            </p:nvCxnSpPr>
            <p:spPr>
              <a:xfrm>
                <a:off x="55392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7" name="Straight Connector 316"/>
              <p:cNvCxnSpPr/>
              <p:nvPr/>
            </p:nvCxnSpPr>
            <p:spPr>
              <a:xfrm>
                <a:off x="568852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/>
              <p:cNvCxnSpPr/>
              <p:nvPr/>
            </p:nvCxnSpPr>
            <p:spPr>
              <a:xfrm>
                <a:off x="58345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9" name="Straight Connector 318"/>
              <p:cNvCxnSpPr/>
              <p:nvPr/>
            </p:nvCxnSpPr>
            <p:spPr>
              <a:xfrm>
                <a:off x="59837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/>
              <p:cNvCxnSpPr/>
              <p:nvPr/>
            </p:nvCxnSpPr>
            <p:spPr>
              <a:xfrm>
                <a:off x="61266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Straight Connector 320"/>
              <p:cNvCxnSpPr/>
              <p:nvPr/>
            </p:nvCxnSpPr>
            <p:spPr>
              <a:xfrm>
                <a:off x="62727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Connector 321"/>
              <p:cNvCxnSpPr/>
              <p:nvPr/>
            </p:nvCxnSpPr>
            <p:spPr>
              <a:xfrm>
                <a:off x="64251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3" name="Rectangle 322"/>
            <p:cNvSpPr/>
            <p:nvPr/>
          </p:nvSpPr>
          <p:spPr>
            <a:xfrm>
              <a:off x="5076159" y="2206356"/>
              <a:ext cx="154847" cy="133307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3515710" y="1338513"/>
              <a:ext cx="0" cy="1014248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3177282" y="1614804"/>
              <a:ext cx="2748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n</a:t>
              </a:r>
              <a:endParaRPr lang="en-US" sz="24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17091" y="2631556"/>
            <a:ext cx="2218141" cy="1180770"/>
            <a:chOff x="217091" y="2631556"/>
            <a:chExt cx="2218141" cy="1180770"/>
          </a:xfrm>
        </p:grpSpPr>
        <p:sp>
          <p:nvSpPr>
            <p:cNvPr id="424" name="Rounded Rectangle 423"/>
            <p:cNvSpPr/>
            <p:nvPr/>
          </p:nvSpPr>
          <p:spPr>
            <a:xfrm>
              <a:off x="723014" y="3020396"/>
              <a:ext cx="1644863" cy="791930"/>
            </a:xfrm>
            <a:prstGeom prst="roundRect">
              <a:avLst>
                <a:gd name="adj" fmla="val 929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24" name="Group 323"/>
            <p:cNvGrpSpPr/>
            <p:nvPr/>
          </p:nvGrpSpPr>
          <p:grpSpPr>
            <a:xfrm>
              <a:off x="803224" y="3121124"/>
              <a:ext cx="1196459" cy="136482"/>
              <a:chOff x="5384448" y="4383476"/>
              <a:chExt cx="1196459" cy="136482"/>
            </a:xfrm>
          </p:grpSpPr>
          <p:sp>
            <p:nvSpPr>
              <p:cNvPr id="325" name="Rectangle 324"/>
              <p:cNvSpPr/>
              <p:nvPr/>
            </p:nvSpPr>
            <p:spPr>
              <a:xfrm>
                <a:off x="5384448" y="4383476"/>
                <a:ext cx="1196459" cy="133307"/>
              </a:xfrm>
              <a:prstGeom prst="rect">
                <a:avLst/>
              </a:prstGeom>
              <a:solidFill>
                <a:srgbClr val="17D32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326" name="Straight Connector 325"/>
              <p:cNvCxnSpPr/>
              <p:nvPr/>
            </p:nvCxnSpPr>
            <p:spPr>
              <a:xfrm>
                <a:off x="5539295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>
                <a:off x="5688520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>
                <a:off x="5834570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Straight Connector 328"/>
              <p:cNvCxnSpPr/>
              <p:nvPr/>
            </p:nvCxnSpPr>
            <p:spPr>
              <a:xfrm>
                <a:off x="5983795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/>
              <p:nvPr/>
            </p:nvCxnSpPr>
            <p:spPr>
              <a:xfrm>
                <a:off x="6126670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/>
              <p:nvPr/>
            </p:nvCxnSpPr>
            <p:spPr>
              <a:xfrm>
                <a:off x="6272720" y="4386651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>
                <a:off x="6425120" y="4386651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3" name="Rectangle 332"/>
            <p:cNvSpPr/>
            <p:nvPr/>
          </p:nvSpPr>
          <p:spPr>
            <a:xfrm>
              <a:off x="2110762" y="3124299"/>
              <a:ext cx="154847" cy="133307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grpSp>
          <p:nvGrpSpPr>
            <p:cNvPr id="334" name="Group 333"/>
            <p:cNvGrpSpPr/>
            <p:nvPr/>
          </p:nvGrpSpPr>
          <p:grpSpPr>
            <a:xfrm>
              <a:off x="799837" y="3365938"/>
              <a:ext cx="1196459" cy="136482"/>
              <a:chOff x="5384448" y="4383476"/>
              <a:chExt cx="1196459" cy="136482"/>
            </a:xfrm>
            <a:solidFill>
              <a:srgbClr val="8F43FF"/>
            </a:solidFill>
          </p:grpSpPr>
          <p:sp>
            <p:nvSpPr>
              <p:cNvPr id="335" name="Rectangle 334"/>
              <p:cNvSpPr/>
              <p:nvPr/>
            </p:nvSpPr>
            <p:spPr>
              <a:xfrm>
                <a:off x="5384448" y="4383476"/>
                <a:ext cx="1196459" cy="133307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336" name="Straight Connector 335"/>
              <p:cNvCxnSpPr/>
              <p:nvPr/>
            </p:nvCxnSpPr>
            <p:spPr>
              <a:xfrm>
                <a:off x="55392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" name="Straight Connector 336"/>
              <p:cNvCxnSpPr/>
              <p:nvPr/>
            </p:nvCxnSpPr>
            <p:spPr>
              <a:xfrm>
                <a:off x="568852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>
                <a:off x="58345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>
                <a:off x="59837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/>
              <p:cNvCxnSpPr/>
              <p:nvPr/>
            </p:nvCxnSpPr>
            <p:spPr>
              <a:xfrm>
                <a:off x="61266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Straight Connector 340"/>
              <p:cNvCxnSpPr/>
              <p:nvPr/>
            </p:nvCxnSpPr>
            <p:spPr>
              <a:xfrm>
                <a:off x="62727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Straight Connector 341"/>
              <p:cNvCxnSpPr/>
              <p:nvPr/>
            </p:nvCxnSpPr>
            <p:spPr>
              <a:xfrm>
                <a:off x="64251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3" name="Rectangle 342"/>
            <p:cNvSpPr/>
            <p:nvPr/>
          </p:nvSpPr>
          <p:spPr>
            <a:xfrm>
              <a:off x="2107375" y="3369113"/>
              <a:ext cx="154847" cy="133307"/>
            </a:xfrm>
            <a:prstGeom prst="rect">
              <a:avLst/>
            </a:prstGeom>
            <a:solidFill>
              <a:srgbClr val="8F43FF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grpSp>
          <p:nvGrpSpPr>
            <p:cNvPr id="344" name="Group 343"/>
            <p:cNvGrpSpPr/>
            <p:nvPr/>
          </p:nvGrpSpPr>
          <p:grpSpPr>
            <a:xfrm>
              <a:off x="790369" y="3615051"/>
              <a:ext cx="1196459" cy="136482"/>
              <a:chOff x="5384448" y="4383476"/>
              <a:chExt cx="1196459" cy="136482"/>
            </a:xfrm>
            <a:solidFill>
              <a:srgbClr val="FE98EB"/>
            </a:solidFill>
          </p:grpSpPr>
          <p:sp>
            <p:nvSpPr>
              <p:cNvPr id="345" name="Rectangle 344"/>
              <p:cNvSpPr/>
              <p:nvPr/>
            </p:nvSpPr>
            <p:spPr>
              <a:xfrm>
                <a:off x="5384448" y="4383476"/>
                <a:ext cx="1196459" cy="133307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346" name="Straight Connector 345"/>
              <p:cNvCxnSpPr/>
              <p:nvPr/>
            </p:nvCxnSpPr>
            <p:spPr>
              <a:xfrm>
                <a:off x="55392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" name="Straight Connector 346"/>
              <p:cNvCxnSpPr/>
              <p:nvPr/>
            </p:nvCxnSpPr>
            <p:spPr>
              <a:xfrm>
                <a:off x="568852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" name="Straight Connector 347"/>
              <p:cNvCxnSpPr/>
              <p:nvPr/>
            </p:nvCxnSpPr>
            <p:spPr>
              <a:xfrm>
                <a:off x="58345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/>
              <p:cNvCxnSpPr/>
              <p:nvPr/>
            </p:nvCxnSpPr>
            <p:spPr>
              <a:xfrm>
                <a:off x="59837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>
                <a:off x="61266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>
                <a:off x="62727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>
                <a:off x="64251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3" name="Rectangle 352"/>
            <p:cNvSpPr/>
            <p:nvPr/>
          </p:nvSpPr>
          <p:spPr>
            <a:xfrm>
              <a:off x="2097907" y="3618226"/>
              <a:ext cx="154847" cy="133307"/>
            </a:xfrm>
            <a:prstGeom prst="rect">
              <a:avLst/>
            </a:prstGeom>
            <a:solidFill>
              <a:srgbClr val="FE98EB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354" name="Straight Arrow Connector 353"/>
            <p:cNvCxnSpPr/>
            <p:nvPr/>
          </p:nvCxnSpPr>
          <p:spPr>
            <a:xfrm>
              <a:off x="592732" y="3078714"/>
              <a:ext cx="0" cy="714104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5" name="TextBox 354"/>
            <p:cNvSpPr txBox="1"/>
            <p:nvPr/>
          </p:nvSpPr>
          <p:spPr>
            <a:xfrm>
              <a:off x="217091" y="3210699"/>
              <a:ext cx="2748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m</a:t>
              </a:r>
              <a:endParaRPr lang="en-US" sz="2400" dirty="0"/>
            </a:p>
          </p:txBody>
        </p:sp>
        <p:sp>
          <p:nvSpPr>
            <p:cNvPr id="356" name="TextBox 355"/>
            <p:cNvSpPr txBox="1"/>
            <p:nvPr/>
          </p:nvSpPr>
          <p:spPr>
            <a:xfrm>
              <a:off x="655659" y="2631556"/>
              <a:ext cx="17795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Training Subset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730791" y="2633144"/>
            <a:ext cx="2218141" cy="1198587"/>
            <a:chOff x="2730791" y="2633144"/>
            <a:chExt cx="2218141" cy="1198587"/>
          </a:xfrm>
        </p:grpSpPr>
        <p:sp>
          <p:nvSpPr>
            <p:cNvPr id="425" name="Rounded Rectangle 424"/>
            <p:cNvSpPr/>
            <p:nvPr/>
          </p:nvSpPr>
          <p:spPr>
            <a:xfrm>
              <a:off x="3233327" y="3039801"/>
              <a:ext cx="1644863" cy="791930"/>
            </a:xfrm>
            <a:prstGeom prst="roundRect">
              <a:avLst>
                <a:gd name="adj" fmla="val 929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57" name="Group 356"/>
            <p:cNvGrpSpPr/>
            <p:nvPr/>
          </p:nvGrpSpPr>
          <p:grpSpPr>
            <a:xfrm>
              <a:off x="3316924" y="3122712"/>
              <a:ext cx="1196459" cy="136482"/>
              <a:chOff x="5384448" y="4383476"/>
              <a:chExt cx="1196459" cy="136482"/>
            </a:xfrm>
            <a:solidFill>
              <a:srgbClr val="FE98EB"/>
            </a:solidFill>
          </p:grpSpPr>
          <p:sp>
            <p:nvSpPr>
              <p:cNvPr id="358" name="Rectangle 357"/>
              <p:cNvSpPr/>
              <p:nvPr/>
            </p:nvSpPr>
            <p:spPr>
              <a:xfrm>
                <a:off x="5384448" y="4383476"/>
                <a:ext cx="1196459" cy="133307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359" name="Straight Connector 358"/>
              <p:cNvCxnSpPr/>
              <p:nvPr/>
            </p:nvCxnSpPr>
            <p:spPr>
              <a:xfrm>
                <a:off x="55392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0" name="Straight Connector 359"/>
              <p:cNvCxnSpPr/>
              <p:nvPr/>
            </p:nvCxnSpPr>
            <p:spPr>
              <a:xfrm>
                <a:off x="568852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1" name="Straight Connector 360"/>
              <p:cNvCxnSpPr/>
              <p:nvPr/>
            </p:nvCxnSpPr>
            <p:spPr>
              <a:xfrm>
                <a:off x="58345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>
                <a:off x="59837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>
                <a:off x="61266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>
                <a:off x="62727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5" name="Straight Connector 364"/>
              <p:cNvCxnSpPr/>
              <p:nvPr/>
            </p:nvCxnSpPr>
            <p:spPr>
              <a:xfrm>
                <a:off x="64251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6" name="Rectangle 365"/>
            <p:cNvSpPr/>
            <p:nvPr/>
          </p:nvSpPr>
          <p:spPr>
            <a:xfrm>
              <a:off x="4624462" y="3125887"/>
              <a:ext cx="154847" cy="133307"/>
            </a:xfrm>
            <a:prstGeom prst="rect">
              <a:avLst/>
            </a:prstGeom>
            <a:solidFill>
              <a:srgbClr val="FE98EB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grpSp>
          <p:nvGrpSpPr>
            <p:cNvPr id="367" name="Group 366"/>
            <p:cNvGrpSpPr/>
            <p:nvPr/>
          </p:nvGrpSpPr>
          <p:grpSpPr>
            <a:xfrm>
              <a:off x="3313537" y="3367526"/>
              <a:ext cx="1196459" cy="136482"/>
              <a:chOff x="5384448" y="4383476"/>
              <a:chExt cx="1196459" cy="136482"/>
            </a:xfrm>
            <a:solidFill>
              <a:srgbClr val="FFFF00"/>
            </a:solidFill>
          </p:grpSpPr>
          <p:sp>
            <p:nvSpPr>
              <p:cNvPr id="368" name="Rectangle 367"/>
              <p:cNvSpPr/>
              <p:nvPr/>
            </p:nvSpPr>
            <p:spPr>
              <a:xfrm>
                <a:off x="5384448" y="4383476"/>
                <a:ext cx="1196459" cy="133307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369" name="Straight Connector 368"/>
              <p:cNvCxnSpPr/>
              <p:nvPr/>
            </p:nvCxnSpPr>
            <p:spPr>
              <a:xfrm>
                <a:off x="55392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>
                <a:off x="568852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1" name="Straight Connector 370"/>
              <p:cNvCxnSpPr/>
              <p:nvPr/>
            </p:nvCxnSpPr>
            <p:spPr>
              <a:xfrm>
                <a:off x="58345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2" name="Straight Connector 371"/>
              <p:cNvCxnSpPr/>
              <p:nvPr/>
            </p:nvCxnSpPr>
            <p:spPr>
              <a:xfrm>
                <a:off x="59837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3" name="Straight Connector 372"/>
              <p:cNvCxnSpPr/>
              <p:nvPr/>
            </p:nvCxnSpPr>
            <p:spPr>
              <a:xfrm>
                <a:off x="61266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>
                <a:off x="62727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>
                <a:off x="64251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6" name="Rectangle 375"/>
            <p:cNvSpPr/>
            <p:nvPr/>
          </p:nvSpPr>
          <p:spPr>
            <a:xfrm>
              <a:off x="4621075" y="3370701"/>
              <a:ext cx="154847" cy="133307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grpSp>
          <p:nvGrpSpPr>
            <p:cNvPr id="377" name="Group 376"/>
            <p:cNvGrpSpPr/>
            <p:nvPr/>
          </p:nvGrpSpPr>
          <p:grpSpPr>
            <a:xfrm>
              <a:off x="3304069" y="3616639"/>
              <a:ext cx="1196459" cy="136482"/>
              <a:chOff x="5384448" y="4383476"/>
              <a:chExt cx="1196459" cy="136482"/>
            </a:xfrm>
            <a:solidFill>
              <a:schemeClr val="accent3">
                <a:lumMod val="60000"/>
                <a:lumOff val="40000"/>
              </a:schemeClr>
            </a:solidFill>
          </p:grpSpPr>
          <p:sp>
            <p:nvSpPr>
              <p:cNvPr id="378" name="Rectangle 377"/>
              <p:cNvSpPr/>
              <p:nvPr/>
            </p:nvSpPr>
            <p:spPr>
              <a:xfrm>
                <a:off x="5384448" y="4383476"/>
                <a:ext cx="1196459" cy="133307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379" name="Straight Connector 378"/>
              <p:cNvCxnSpPr/>
              <p:nvPr/>
            </p:nvCxnSpPr>
            <p:spPr>
              <a:xfrm>
                <a:off x="55392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>
                <a:off x="568852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>
              <a:xfrm>
                <a:off x="58345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/>
              <p:cNvCxnSpPr/>
              <p:nvPr/>
            </p:nvCxnSpPr>
            <p:spPr>
              <a:xfrm>
                <a:off x="59837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3" name="Straight Connector 382"/>
              <p:cNvCxnSpPr/>
              <p:nvPr/>
            </p:nvCxnSpPr>
            <p:spPr>
              <a:xfrm>
                <a:off x="61266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Straight Connector 383"/>
              <p:cNvCxnSpPr/>
              <p:nvPr/>
            </p:nvCxnSpPr>
            <p:spPr>
              <a:xfrm>
                <a:off x="62727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5" name="Straight Connector 384"/>
              <p:cNvCxnSpPr/>
              <p:nvPr/>
            </p:nvCxnSpPr>
            <p:spPr>
              <a:xfrm>
                <a:off x="64251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6" name="Rectangle 385"/>
            <p:cNvSpPr/>
            <p:nvPr/>
          </p:nvSpPr>
          <p:spPr>
            <a:xfrm>
              <a:off x="4611607" y="3619814"/>
              <a:ext cx="154847" cy="13330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387" name="Straight Arrow Connector 386"/>
            <p:cNvCxnSpPr/>
            <p:nvPr/>
          </p:nvCxnSpPr>
          <p:spPr>
            <a:xfrm>
              <a:off x="3106432" y="3080302"/>
              <a:ext cx="0" cy="714104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8" name="TextBox 387"/>
            <p:cNvSpPr txBox="1"/>
            <p:nvPr/>
          </p:nvSpPr>
          <p:spPr>
            <a:xfrm>
              <a:off x="2730791" y="3212287"/>
              <a:ext cx="2748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m</a:t>
              </a:r>
              <a:endParaRPr lang="en-US" sz="2400" dirty="0"/>
            </a:p>
          </p:txBody>
        </p:sp>
        <p:sp>
          <p:nvSpPr>
            <p:cNvPr id="389" name="TextBox 388"/>
            <p:cNvSpPr txBox="1"/>
            <p:nvPr/>
          </p:nvSpPr>
          <p:spPr>
            <a:xfrm>
              <a:off x="3169359" y="2633144"/>
              <a:ext cx="17795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Training Subset</a:t>
              </a:r>
              <a:r>
                <a:rPr lang="en-US" baseline="-25000" dirty="0"/>
                <a:t>2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626704" y="2651063"/>
            <a:ext cx="2207124" cy="1188021"/>
            <a:chOff x="6626704" y="2651063"/>
            <a:chExt cx="2207124" cy="1188021"/>
          </a:xfrm>
        </p:grpSpPr>
        <p:sp>
          <p:nvSpPr>
            <p:cNvPr id="426" name="Rounded Rectangle 425"/>
            <p:cNvSpPr/>
            <p:nvPr/>
          </p:nvSpPr>
          <p:spPr>
            <a:xfrm>
              <a:off x="7108755" y="3047154"/>
              <a:ext cx="1644863" cy="791930"/>
            </a:xfrm>
            <a:prstGeom prst="roundRect">
              <a:avLst>
                <a:gd name="adj" fmla="val 929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0" name="Group 389"/>
            <p:cNvGrpSpPr/>
            <p:nvPr/>
          </p:nvGrpSpPr>
          <p:grpSpPr>
            <a:xfrm>
              <a:off x="7201820" y="3140631"/>
              <a:ext cx="1196459" cy="136482"/>
              <a:chOff x="5384448" y="4383476"/>
              <a:chExt cx="1196459" cy="136482"/>
            </a:xfrm>
            <a:solidFill>
              <a:srgbClr val="8F43FF"/>
            </a:solidFill>
          </p:grpSpPr>
          <p:sp>
            <p:nvSpPr>
              <p:cNvPr id="391" name="Rectangle 390"/>
              <p:cNvSpPr/>
              <p:nvPr/>
            </p:nvSpPr>
            <p:spPr>
              <a:xfrm>
                <a:off x="5384448" y="4383476"/>
                <a:ext cx="1196459" cy="133307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392" name="Straight Connector 391"/>
              <p:cNvCxnSpPr/>
              <p:nvPr/>
            </p:nvCxnSpPr>
            <p:spPr>
              <a:xfrm>
                <a:off x="55392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>
                <a:off x="568852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>
                <a:off x="58345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5" name="Straight Connector 394"/>
              <p:cNvCxnSpPr/>
              <p:nvPr/>
            </p:nvCxnSpPr>
            <p:spPr>
              <a:xfrm>
                <a:off x="59837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6" name="Straight Connector 395"/>
              <p:cNvCxnSpPr/>
              <p:nvPr/>
            </p:nvCxnSpPr>
            <p:spPr>
              <a:xfrm>
                <a:off x="61266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7" name="Straight Connector 396"/>
              <p:cNvCxnSpPr/>
              <p:nvPr/>
            </p:nvCxnSpPr>
            <p:spPr>
              <a:xfrm>
                <a:off x="62727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>
                <a:off x="64251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9" name="Rectangle 398"/>
            <p:cNvSpPr/>
            <p:nvPr/>
          </p:nvSpPr>
          <p:spPr>
            <a:xfrm>
              <a:off x="8509358" y="3143806"/>
              <a:ext cx="154847" cy="133307"/>
            </a:xfrm>
            <a:prstGeom prst="rect">
              <a:avLst/>
            </a:prstGeom>
            <a:solidFill>
              <a:srgbClr val="8F43FF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grpSp>
          <p:nvGrpSpPr>
            <p:cNvPr id="400" name="Group 399"/>
            <p:cNvGrpSpPr/>
            <p:nvPr/>
          </p:nvGrpSpPr>
          <p:grpSpPr>
            <a:xfrm>
              <a:off x="7198433" y="3385445"/>
              <a:ext cx="1196459" cy="136482"/>
              <a:chOff x="5384448" y="4383476"/>
              <a:chExt cx="1196459" cy="136482"/>
            </a:xfrm>
            <a:solidFill>
              <a:srgbClr val="FFFF00"/>
            </a:solidFill>
          </p:grpSpPr>
          <p:sp>
            <p:nvSpPr>
              <p:cNvPr id="401" name="Rectangle 400"/>
              <p:cNvSpPr/>
              <p:nvPr/>
            </p:nvSpPr>
            <p:spPr>
              <a:xfrm>
                <a:off x="5384448" y="4383476"/>
                <a:ext cx="1196459" cy="133307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402" name="Straight Connector 401"/>
              <p:cNvCxnSpPr/>
              <p:nvPr/>
            </p:nvCxnSpPr>
            <p:spPr>
              <a:xfrm>
                <a:off x="55392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Straight Connector 402"/>
              <p:cNvCxnSpPr/>
              <p:nvPr/>
            </p:nvCxnSpPr>
            <p:spPr>
              <a:xfrm>
                <a:off x="568852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>
                <a:off x="58345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>
                <a:off x="5983795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>
                <a:off x="6126670" y="4383476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7" name="Straight Connector 406"/>
              <p:cNvCxnSpPr/>
              <p:nvPr/>
            </p:nvCxnSpPr>
            <p:spPr>
              <a:xfrm>
                <a:off x="62727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8" name="Straight Connector 407"/>
              <p:cNvCxnSpPr/>
              <p:nvPr/>
            </p:nvCxnSpPr>
            <p:spPr>
              <a:xfrm>
                <a:off x="6425120" y="4386651"/>
                <a:ext cx="0" cy="133307"/>
              </a:xfrm>
              <a:prstGeom prst="line">
                <a:avLst/>
              </a:prstGeom>
              <a:grpFill/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9" name="Rectangle 408"/>
            <p:cNvSpPr/>
            <p:nvPr/>
          </p:nvSpPr>
          <p:spPr>
            <a:xfrm>
              <a:off x="8505971" y="3388620"/>
              <a:ext cx="154847" cy="133307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grpSp>
          <p:nvGrpSpPr>
            <p:cNvPr id="410" name="Group 409"/>
            <p:cNvGrpSpPr/>
            <p:nvPr/>
          </p:nvGrpSpPr>
          <p:grpSpPr>
            <a:xfrm>
              <a:off x="7188965" y="3634558"/>
              <a:ext cx="1196459" cy="136482"/>
              <a:chOff x="5384448" y="4383476"/>
              <a:chExt cx="1196459" cy="136482"/>
            </a:xfrm>
          </p:grpSpPr>
          <p:sp>
            <p:nvSpPr>
              <p:cNvPr id="411" name="Rectangle 410"/>
              <p:cNvSpPr/>
              <p:nvPr/>
            </p:nvSpPr>
            <p:spPr>
              <a:xfrm>
                <a:off x="5384448" y="4383476"/>
                <a:ext cx="1196459" cy="133307"/>
              </a:xfrm>
              <a:prstGeom prst="rect">
                <a:avLst/>
              </a:prstGeom>
              <a:solidFill>
                <a:srgbClr val="17D32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412" name="Straight Connector 411"/>
              <p:cNvCxnSpPr/>
              <p:nvPr/>
            </p:nvCxnSpPr>
            <p:spPr>
              <a:xfrm>
                <a:off x="5539295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3" name="Straight Connector 412"/>
              <p:cNvCxnSpPr/>
              <p:nvPr/>
            </p:nvCxnSpPr>
            <p:spPr>
              <a:xfrm>
                <a:off x="5688520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4" name="Straight Connector 413"/>
              <p:cNvCxnSpPr/>
              <p:nvPr/>
            </p:nvCxnSpPr>
            <p:spPr>
              <a:xfrm>
                <a:off x="5834570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5" name="Straight Connector 414"/>
              <p:cNvCxnSpPr/>
              <p:nvPr/>
            </p:nvCxnSpPr>
            <p:spPr>
              <a:xfrm>
                <a:off x="5983795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6" name="Straight Connector 415"/>
              <p:cNvCxnSpPr/>
              <p:nvPr/>
            </p:nvCxnSpPr>
            <p:spPr>
              <a:xfrm>
                <a:off x="6126670" y="4383476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7" name="Straight Connector 416"/>
              <p:cNvCxnSpPr/>
              <p:nvPr/>
            </p:nvCxnSpPr>
            <p:spPr>
              <a:xfrm>
                <a:off x="6272720" y="4386651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8" name="Straight Connector 417"/>
              <p:cNvCxnSpPr/>
              <p:nvPr/>
            </p:nvCxnSpPr>
            <p:spPr>
              <a:xfrm>
                <a:off x="6425120" y="4386651"/>
                <a:ext cx="0" cy="133307"/>
              </a:xfrm>
              <a:prstGeom prst="line">
                <a:avLst/>
              </a:prstGeom>
              <a:ln>
                <a:solidFill>
                  <a:srgbClr val="2F2B2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9" name="Rectangle 418"/>
            <p:cNvSpPr/>
            <p:nvPr/>
          </p:nvSpPr>
          <p:spPr>
            <a:xfrm>
              <a:off x="8496503" y="3637733"/>
              <a:ext cx="154847" cy="133307"/>
            </a:xfrm>
            <a:prstGeom prst="rect">
              <a:avLst/>
            </a:prstGeom>
            <a:solidFill>
              <a:srgbClr val="17D32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420" name="Straight Arrow Connector 419"/>
            <p:cNvCxnSpPr/>
            <p:nvPr/>
          </p:nvCxnSpPr>
          <p:spPr>
            <a:xfrm>
              <a:off x="6991328" y="3098221"/>
              <a:ext cx="0" cy="714104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1" name="TextBox 420"/>
            <p:cNvSpPr txBox="1"/>
            <p:nvPr/>
          </p:nvSpPr>
          <p:spPr>
            <a:xfrm>
              <a:off x="6626704" y="3219189"/>
              <a:ext cx="2748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m</a:t>
              </a:r>
              <a:endParaRPr lang="en-US" sz="2400" dirty="0"/>
            </a:p>
          </p:txBody>
        </p:sp>
        <p:sp>
          <p:nvSpPr>
            <p:cNvPr id="422" name="TextBox 421"/>
            <p:cNvSpPr txBox="1"/>
            <p:nvPr/>
          </p:nvSpPr>
          <p:spPr>
            <a:xfrm>
              <a:off x="7054255" y="2651063"/>
              <a:ext cx="17795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Training </a:t>
              </a:r>
              <a:r>
                <a:rPr lang="en-US" dirty="0" err="1" smtClean="0"/>
                <a:t>Subset</a:t>
              </a:r>
              <a:r>
                <a:rPr lang="en-US" baseline="-25000" dirty="0" err="1"/>
                <a:t>p</a:t>
              </a:r>
              <a:endParaRPr lang="en-US" baseline="-25000" dirty="0"/>
            </a:p>
          </p:txBody>
        </p:sp>
      </p:grpSp>
      <p:sp>
        <p:nvSpPr>
          <p:cNvPr id="423" name="TextBox 422"/>
          <p:cNvSpPr txBox="1"/>
          <p:nvPr/>
        </p:nvSpPr>
        <p:spPr>
          <a:xfrm>
            <a:off x="5712814" y="3037374"/>
            <a:ext cx="356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…</a:t>
            </a:r>
            <a:endParaRPr lang="en-US" sz="2000" dirty="0"/>
          </a:p>
        </p:txBody>
      </p:sp>
      <p:cxnSp>
        <p:nvCxnSpPr>
          <p:cNvPr id="427" name="Straight Arrow Connector 426"/>
          <p:cNvCxnSpPr>
            <a:stCxn id="424" idx="2"/>
            <a:endCxn id="428" idx="0"/>
          </p:cNvCxnSpPr>
          <p:nvPr/>
        </p:nvCxnSpPr>
        <p:spPr>
          <a:xfrm flipH="1">
            <a:off x="1539018" y="3812326"/>
            <a:ext cx="6428" cy="102190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28" name="Picture 4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57" y="4834234"/>
            <a:ext cx="1594722" cy="862656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430" name="Picture 4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785" y="4837363"/>
            <a:ext cx="1594722" cy="862656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432" name="Picture 4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3825" y="4837363"/>
            <a:ext cx="1594722" cy="862656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cxnSp>
        <p:nvCxnSpPr>
          <p:cNvPr id="433" name="Straight Arrow Connector 432"/>
          <p:cNvCxnSpPr>
            <a:stCxn id="425" idx="2"/>
            <a:endCxn id="430" idx="0"/>
          </p:cNvCxnSpPr>
          <p:nvPr/>
        </p:nvCxnSpPr>
        <p:spPr>
          <a:xfrm>
            <a:off x="4055759" y="3831731"/>
            <a:ext cx="3387" cy="100563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4" name="Straight Arrow Connector 433"/>
          <p:cNvCxnSpPr>
            <a:stCxn id="426" idx="2"/>
            <a:endCxn id="432" idx="0"/>
          </p:cNvCxnSpPr>
          <p:nvPr/>
        </p:nvCxnSpPr>
        <p:spPr>
          <a:xfrm flipH="1">
            <a:off x="7931186" y="3839084"/>
            <a:ext cx="1" cy="99827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5" name="TextBox 434"/>
          <p:cNvSpPr txBox="1"/>
          <p:nvPr/>
        </p:nvSpPr>
        <p:spPr>
          <a:xfrm>
            <a:off x="5712814" y="4989723"/>
            <a:ext cx="356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…</a:t>
            </a:r>
            <a:endParaRPr lang="en-US" sz="2000" dirty="0"/>
          </a:p>
        </p:txBody>
      </p:sp>
      <p:sp>
        <p:nvSpPr>
          <p:cNvPr id="32" name="Rounded Rectangle 31"/>
          <p:cNvSpPr/>
          <p:nvPr/>
        </p:nvSpPr>
        <p:spPr>
          <a:xfrm>
            <a:off x="799836" y="4075794"/>
            <a:ext cx="1568041" cy="55154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Step-wise Regression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6" name="Rounded Rectangle 435"/>
          <p:cNvSpPr/>
          <p:nvPr/>
        </p:nvSpPr>
        <p:spPr>
          <a:xfrm>
            <a:off x="3288466" y="4075794"/>
            <a:ext cx="1568041" cy="55154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Step-wise Regression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7" name="Rounded Rectangle 436"/>
          <p:cNvSpPr/>
          <p:nvPr/>
        </p:nvSpPr>
        <p:spPr>
          <a:xfrm>
            <a:off x="7175172" y="4075794"/>
            <a:ext cx="1568041" cy="55154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Step-wise Regression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1" name="Rounded Rectangle 180"/>
          <p:cNvSpPr/>
          <p:nvPr/>
        </p:nvSpPr>
        <p:spPr>
          <a:xfrm>
            <a:off x="3387182" y="6293466"/>
            <a:ext cx="2223044" cy="495147"/>
          </a:xfrm>
          <a:prstGeom prst="roundRect">
            <a:avLst>
              <a:gd name="adj" fmla="val 1515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TextBox 181"/>
          <p:cNvSpPr txBox="1"/>
          <p:nvPr/>
        </p:nvSpPr>
        <p:spPr>
          <a:xfrm>
            <a:off x="3461653" y="6350509"/>
            <a:ext cx="21580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Majority Selection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1990184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 animBg="1"/>
      <p:bldP spid="423" grpId="0"/>
      <p:bldP spid="435" grpId="0"/>
      <p:bldP spid="32" grpId="0" animBg="1"/>
      <p:bldP spid="436" grpId="0" animBg="1"/>
      <p:bldP spid="437" grpId="0" animBg="1"/>
      <p:bldP spid="181" grpId="0" animBg="1"/>
      <p:bldP spid="1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92554"/>
            <a:ext cx="8079581" cy="1658198"/>
          </a:xfrm>
        </p:spPr>
        <p:txBody>
          <a:bodyPr>
            <a:normAutofit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038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Problem Statement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Insight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Overviews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Machine Learning Technique </a:t>
            </a:r>
          </a:p>
          <a:p>
            <a:r>
              <a:rPr lang="en-US" dirty="0" smtClean="0"/>
              <a:t>Results</a:t>
            </a:r>
          </a:p>
          <a:p>
            <a:r>
              <a:rPr lang="en-US" dirty="0" smtClean="0"/>
              <a:t>Future work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52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498" y="-313918"/>
            <a:ext cx="8079581" cy="1658198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2BF14-EFD6-6342-BCFD-863A8B322363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897926"/>
              </p:ext>
            </p:extLst>
          </p:nvPr>
        </p:nvGraphicFramePr>
        <p:xfrm>
          <a:off x="486796" y="2301875"/>
          <a:ext cx="8168473" cy="3383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83383"/>
                <a:gridCol w="1639614"/>
                <a:gridCol w="124547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Questions</a:t>
                      </a:r>
                      <a:endParaRPr lang="en-US" sz="24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Metrics</a:t>
                      </a:r>
                      <a:endParaRPr lang="en-US" sz="24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Results</a:t>
                      </a:r>
                      <a:endParaRPr lang="en-US" sz="24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How</a:t>
                      </a:r>
                      <a:r>
                        <a:rPr lang="en-US" sz="2400" baseline="0" dirty="0" smtClean="0"/>
                        <a:t> close is predicted speedup to actual speedup?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Accuracy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High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How</a:t>
                      </a:r>
                      <a:r>
                        <a:rPr lang="en-US" sz="2400" baseline="0" dirty="0" smtClean="0"/>
                        <a:t> robust across different GPU platforms?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Robustness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High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How much programmer involvement is required?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Usability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High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How quickly provide</a:t>
                      </a:r>
                      <a:r>
                        <a:rPr lang="en-US" sz="2400" baseline="0" dirty="0" smtClean="0"/>
                        <a:t> prediction?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Speed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High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417992" y="2132563"/>
            <a:ext cx="1385888" cy="3648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773552" y="2175595"/>
            <a:ext cx="2771775" cy="3648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71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Metropolita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Metropolitan" id="{4C5440D6-04D2-4954-96CF-F251137069B2}" vid="{79CFCA13-9412-4290-BB4B-85112F88857B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TM02900743[[fn=Organic]]</Template>
  <TotalTime>9099</TotalTime>
  <Words>607</Words>
  <Application>Microsoft Macintosh PowerPoint</Application>
  <PresentationFormat>On-screen Show (4:3)</PresentationFormat>
  <Paragraphs>232</Paragraphs>
  <Slides>19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HDOfficeLightV0</vt:lpstr>
      <vt:lpstr>1_HDOfficeLightV0</vt:lpstr>
      <vt:lpstr>2_HDOfficeLightV0</vt:lpstr>
      <vt:lpstr>3_HDOfficeLightV0</vt:lpstr>
      <vt:lpstr>4_HDOfficeLightV0</vt:lpstr>
      <vt:lpstr>5_HDOfficeLightV0</vt:lpstr>
      <vt:lpstr>Metropolitan</vt:lpstr>
      <vt:lpstr>Equation</vt:lpstr>
      <vt:lpstr>Cross-Architecture  Performance Prediction (XAPP):  Using CPU to predict GPU Performance </vt:lpstr>
      <vt:lpstr>Executive Summary</vt:lpstr>
      <vt:lpstr>Outline</vt:lpstr>
      <vt:lpstr>Problem Statement</vt:lpstr>
      <vt:lpstr>Insight</vt:lpstr>
      <vt:lpstr>Overview</vt:lpstr>
      <vt:lpstr>Machine Learning Technique: </vt:lpstr>
      <vt:lpstr>Outline</vt:lpstr>
      <vt:lpstr>Results</vt:lpstr>
      <vt:lpstr>Experimental Setup</vt:lpstr>
      <vt:lpstr>Accuracy results</vt:lpstr>
      <vt:lpstr>How to use our tool? Model Construction Phase</vt:lpstr>
      <vt:lpstr>How to use our tool? Usage Phase</vt:lpstr>
      <vt:lpstr>One-time Cost Overhead</vt:lpstr>
      <vt:lpstr>Recurring Overhead</vt:lpstr>
      <vt:lpstr>What it is not?</vt:lpstr>
      <vt:lpstr>Also in the paper</vt:lpstr>
      <vt:lpstr>Summary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Cross-Architecture Performance Prediction</dc:title>
  <dc:creator>Newsha Ardalani</dc:creator>
  <cp:lastModifiedBy>Newsha Ardalani</cp:lastModifiedBy>
  <cp:revision>279</cp:revision>
  <cp:lastPrinted>2015-12-01T16:13:59Z</cp:lastPrinted>
  <dcterms:created xsi:type="dcterms:W3CDTF">2015-11-02T17:14:48Z</dcterms:created>
  <dcterms:modified xsi:type="dcterms:W3CDTF">2015-12-16T03:56:39Z</dcterms:modified>
</cp:coreProperties>
</file>