
<file path=[Content_Types].xml><?xml version="1.0" encoding="utf-8"?>
<Types xmlns="http://schemas.openxmlformats.org/package/2006/content-types">
  <Default Extension="png" ContentType="image/pn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7"/>
  </p:notesMasterIdLst>
  <p:handoutMasterIdLst>
    <p:handoutMasterId r:id="rId38"/>
  </p:handoutMasterIdLst>
  <p:sldIdLst>
    <p:sldId id="256" r:id="rId2"/>
    <p:sldId id="367" r:id="rId3"/>
    <p:sldId id="349" r:id="rId4"/>
    <p:sldId id="375" r:id="rId5"/>
    <p:sldId id="332" r:id="rId6"/>
    <p:sldId id="333" r:id="rId7"/>
    <p:sldId id="356" r:id="rId8"/>
    <p:sldId id="358" r:id="rId9"/>
    <p:sldId id="387" r:id="rId10"/>
    <p:sldId id="350" r:id="rId11"/>
    <p:sldId id="376" r:id="rId12"/>
    <p:sldId id="352" r:id="rId13"/>
    <p:sldId id="353" r:id="rId14"/>
    <p:sldId id="385" r:id="rId15"/>
    <p:sldId id="370" r:id="rId16"/>
    <p:sldId id="378" r:id="rId17"/>
    <p:sldId id="377" r:id="rId18"/>
    <p:sldId id="379" r:id="rId19"/>
    <p:sldId id="360" r:id="rId20"/>
    <p:sldId id="359" r:id="rId21"/>
    <p:sldId id="365" r:id="rId22"/>
    <p:sldId id="388" r:id="rId23"/>
    <p:sldId id="344" r:id="rId24"/>
    <p:sldId id="368" r:id="rId25"/>
    <p:sldId id="369" r:id="rId26"/>
    <p:sldId id="347" r:id="rId27"/>
    <p:sldId id="362" r:id="rId28"/>
    <p:sldId id="371" r:id="rId29"/>
    <p:sldId id="384" r:id="rId30"/>
    <p:sldId id="380" r:id="rId31"/>
    <p:sldId id="381" r:id="rId32"/>
    <p:sldId id="372" r:id="rId33"/>
    <p:sldId id="373" r:id="rId34"/>
    <p:sldId id="382" r:id="rId35"/>
    <p:sldId id="383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HE TITLE" id="{B48ECE18-C430-4891-B85E-BBFA3863A002}">
          <p14:sldIdLst>
            <p14:sldId id="256"/>
            <p14:sldId id="367"/>
            <p14:sldId id="349"/>
            <p14:sldId id="375"/>
            <p14:sldId id="332"/>
            <p14:sldId id="333"/>
            <p14:sldId id="356"/>
            <p14:sldId id="358"/>
            <p14:sldId id="387"/>
            <p14:sldId id="350"/>
            <p14:sldId id="376"/>
            <p14:sldId id="352"/>
            <p14:sldId id="353"/>
            <p14:sldId id="385"/>
            <p14:sldId id="370"/>
            <p14:sldId id="378"/>
            <p14:sldId id="377"/>
            <p14:sldId id="379"/>
            <p14:sldId id="360"/>
            <p14:sldId id="359"/>
            <p14:sldId id="365"/>
            <p14:sldId id="388"/>
            <p14:sldId id="344"/>
            <p14:sldId id="368"/>
            <p14:sldId id="369"/>
            <p14:sldId id="347"/>
            <p14:sldId id="362"/>
          </p14:sldIdLst>
        </p14:section>
        <p14:section name="Backup" id="{DA8BB578-879E-479D-83A0-41EB6736FE2C}">
          <p14:sldIdLst>
            <p14:sldId id="371"/>
            <p14:sldId id="384"/>
            <p14:sldId id="380"/>
            <p14:sldId id="381"/>
            <p14:sldId id="372"/>
            <p14:sldId id="373"/>
            <p14:sldId id="382"/>
            <p14:sldId id="38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434" autoAdjust="0"/>
  </p:normalViewPr>
  <p:slideViewPr>
    <p:cSldViewPr snapToGrid="0">
      <p:cViewPr varScale="1">
        <p:scale>
          <a:sx n="74" d="100"/>
          <a:sy n="74" d="100"/>
        </p:scale>
        <p:origin x="128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54C1D6-B821-499B-A37D-02B56DDAD797}" type="datetimeFigureOut">
              <a:rPr lang="en-US" smtClean="0"/>
              <a:t>12/8/2015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30A22F-DF4A-454B-8304-D743CF31EB8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0969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AAA3C2-AABB-4E8F-831F-A6FC04CF1F86}" type="datetimeFigureOut">
              <a:rPr lang="en-US" smtClean="0"/>
              <a:t>12/8/2015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870BE4-FC9D-4AB9-9C47-985E05E59D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00918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870BE4-FC9D-4AB9-9C47-985E05E59D08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617339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870BE4-FC9D-4AB9-9C47-985E05E59D08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93923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870BE4-FC9D-4AB9-9C47-985E05E59D08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96008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870BE4-FC9D-4AB9-9C47-985E05E59D08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024341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870BE4-FC9D-4AB9-9C47-985E05E59D08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755488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870BE4-FC9D-4AB9-9C47-985E05E59D08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364001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870BE4-FC9D-4AB9-9C47-985E05E59D08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550673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870BE4-FC9D-4AB9-9C47-985E05E59D08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830835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870BE4-FC9D-4AB9-9C47-985E05E59D08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49298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870BE4-FC9D-4AB9-9C47-985E05E59D08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167657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870BE4-FC9D-4AB9-9C47-985E05E59D08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92108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870BE4-FC9D-4AB9-9C47-985E05E59D0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261036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8117C7-8514-4D59-A7B9-AB9605E1A640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922731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870BE4-FC9D-4AB9-9C47-985E05E59D08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861541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870BE4-FC9D-4AB9-9C47-985E05E59D08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029677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870BE4-FC9D-4AB9-9C47-985E05E59D08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104094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870BE4-FC9D-4AB9-9C47-985E05E59D08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259649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870BE4-FC9D-4AB9-9C47-985E05E59D08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412734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870BE4-FC9D-4AB9-9C47-985E05E59D08}" type="slidenum">
              <a:rPr lang="en-US" smtClean="0"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815650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870BE4-FC9D-4AB9-9C47-985E05E59D08}" type="slidenum">
              <a:rPr lang="en-US" smtClean="0"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09519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870BE4-FC9D-4AB9-9C47-985E05E59D08}" type="slidenum">
              <a:rPr lang="en-US" smtClean="0"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663472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870BE4-FC9D-4AB9-9C47-985E05E59D08}" type="slidenum">
              <a:rPr lang="en-US" smtClean="0"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7655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870BE4-FC9D-4AB9-9C47-985E05E59D08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968557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870BE4-FC9D-4AB9-9C47-985E05E59D08}" type="slidenum">
              <a:rPr lang="en-US" smtClean="0"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829030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870BE4-FC9D-4AB9-9C47-985E05E59D08}" type="slidenum">
              <a:rPr lang="en-US" smtClean="0"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881070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870BE4-FC9D-4AB9-9C47-985E05E59D08}" type="slidenum">
              <a:rPr lang="en-US" smtClean="0"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329057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870BE4-FC9D-4AB9-9C47-985E05E59D08}" type="slidenum">
              <a:rPr lang="en-US" smtClean="0"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23846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870BE4-FC9D-4AB9-9C47-985E05E59D08}" type="slidenum">
              <a:rPr lang="en-US" smtClean="0"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3773163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870BE4-FC9D-4AB9-9C47-985E05E59D08}" type="slidenum">
              <a:rPr lang="en-US" smtClean="0"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8300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870BE4-FC9D-4AB9-9C47-985E05E59D08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12184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870BE4-FC9D-4AB9-9C47-985E05E59D08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09552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870BE4-FC9D-4AB9-9C47-985E05E59D08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78925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870BE4-FC9D-4AB9-9C47-985E05E59D08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11040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870BE4-FC9D-4AB9-9C47-985E05E59D08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70193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870BE4-FC9D-4AB9-9C47-985E05E59D08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91064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D8C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pattFill prst="narHorz">
            <a:fgClr>
              <a:schemeClr val="bg2"/>
            </a:fgClr>
            <a:bgClr>
              <a:srgbClr val="D8CFA7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23" name="Picture 22" descr="uwlogo_web_lrg_ctr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7308" y="1130300"/>
            <a:ext cx="5923984" cy="396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1109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4F3ED-A815-4E20-983A-F18187D33E3A}" type="datetime1">
              <a:rPr lang="en-US" smtClean="0"/>
              <a:t>12/8/2015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8680E-F1A8-4613-9A96-52DA8196E5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04608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850900"/>
            <a:ext cx="2832100" cy="584200"/>
          </a:xfrm>
        </p:spPr>
        <p:txBody>
          <a:bodyPr anchor="t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0" y="850900"/>
            <a:ext cx="4584700" cy="5275263"/>
          </a:xfrm>
        </p:spPr>
        <p:txBody>
          <a:bodyPr/>
          <a:lstStyle>
            <a:lvl1pPr marL="228600" indent="-228600">
              <a:defRPr sz="2800" baseline="0"/>
            </a:lvl1pPr>
            <a:lvl2pPr marL="685800" indent="-228600">
              <a:spcBef>
                <a:spcPts val="1176"/>
              </a:spcBef>
              <a:defRPr sz="2400" baseline="0"/>
            </a:lvl2pPr>
            <a:lvl3pPr marL="1005840" indent="-182880">
              <a:spcBef>
                <a:spcPts val="1080"/>
              </a:spcBef>
              <a:defRPr sz="2000"/>
            </a:lvl3pPr>
            <a:lvl4pPr marL="1371600" indent="-182880">
              <a:spcBef>
                <a:spcPts val="1032"/>
              </a:spcBef>
              <a:defRPr sz="1800"/>
            </a:lvl4pPr>
            <a:lvl5pPr marL="1600200" indent="-182880">
              <a:spcBef>
                <a:spcPts val="984"/>
              </a:spcBef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1549400"/>
            <a:ext cx="2832100" cy="4576763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BB5C5-B5C0-4D46-AD59-DCB991DF637C}" type="datetime1">
              <a:rPr lang="en-US" smtClean="0"/>
              <a:t>12/8/2015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8680E-F1A8-4613-9A96-52DA8196E5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24866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ctr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486400"/>
            <a:ext cx="5486400" cy="685800"/>
          </a:xfrm>
        </p:spPr>
        <p:txBody>
          <a:bodyPr/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BF586-7B24-4E32-BC38-698A0D68CC1F}" type="datetime1">
              <a:rPr lang="en-US" smtClean="0"/>
              <a:t>12/8/2015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8680E-F1A8-4613-9A96-52DA8196E5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72182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133600"/>
            <a:ext cx="6400800" cy="609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EA10D-62FD-4F4C-8DCF-AFD910E5AAB6}" type="datetime1">
              <a:rPr lang="en-US" smtClean="0"/>
              <a:t>12/8/2015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8680E-F1A8-4613-9A96-52DA8196E55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1371600" y="3048000"/>
            <a:ext cx="6400800" cy="2438400"/>
          </a:xfrm>
        </p:spPr>
        <p:txBody>
          <a:bodyPr>
            <a:normAutofit/>
          </a:bodyPr>
          <a:lstStyle>
            <a:lvl1pPr marL="0" indent="0" algn="ctr">
              <a:buNone/>
              <a:defRPr sz="28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5324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57325"/>
            <a:ext cx="7772400" cy="1470025"/>
          </a:xfrm>
        </p:spPr>
        <p:txBody>
          <a:bodyPr anchor="ctr" anchorCtr="0">
            <a:normAutofit/>
          </a:bodyPr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78148"/>
            <a:ext cx="6400800" cy="100457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6D19F-C06D-474E-939A-5CEDF1C25A6C}" type="datetime1">
              <a:rPr lang="en-US" smtClean="0"/>
              <a:t>12/8/2015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lang="en-US" dirty="0" err="1" smtClean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8680E-F1A8-4613-9A96-52DA8196E55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3" hasCustomPrompt="1"/>
          </p:nvPr>
        </p:nvSpPr>
        <p:spPr>
          <a:xfrm>
            <a:off x="685800" y="4443374"/>
            <a:ext cx="7772400" cy="837565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rgbClr val="B70000"/>
                </a:solidFill>
              </a:defRPr>
            </a:lvl1pPr>
          </a:lstStyle>
          <a:p>
            <a:pPr lvl="0"/>
            <a:r>
              <a:rPr lang="en-US" dirty="0" smtClean="0"/>
              <a:t>First line</a:t>
            </a:r>
          </a:p>
          <a:p>
            <a:pPr lvl="0"/>
            <a:r>
              <a:rPr lang="en-US" dirty="0" smtClean="0"/>
              <a:t>Second line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1371600" y="5391152"/>
            <a:ext cx="6400800" cy="854075"/>
          </a:xfr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More placeholder text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41505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nip Single Corner Rectangle 6"/>
          <p:cNvSpPr/>
          <p:nvPr/>
        </p:nvSpPr>
        <p:spPr>
          <a:xfrm>
            <a:off x="381000" y="381000"/>
            <a:ext cx="8343900" cy="5981700"/>
          </a:xfrm>
          <a:prstGeom prst="snip1Rect">
            <a:avLst/>
          </a:prstGeom>
          <a:gradFill flip="none" rotWithShape="1">
            <a:gsLst>
              <a:gs pos="30000">
                <a:srgbClr val="B70000"/>
              </a:gs>
              <a:gs pos="100000">
                <a:srgbClr val="7B0000"/>
              </a:gs>
            </a:gsLst>
            <a:lin ang="6900000" scaled="0"/>
            <a:tileRect/>
          </a:gradFill>
          <a:ln w="3175" cmpd="sng">
            <a:noFill/>
          </a:ln>
          <a:effectLst>
            <a:outerShdw blurRad="76200" dist="25400" dir="4800000" algn="tl" rotWithShape="0">
              <a:prstClr val="black">
                <a:alpha val="22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>
            <a:normAutofit/>
          </a:bodyPr>
          <a:lstStyle>
            <a:lvl1pPr>
              <a:defRPr sz="4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5125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A7719-2B9F-429A-8519-70C3D5002141}" type="datetime1">
              <a:rPr lang="en-US" smtClean="0"/>
              <a:t>12/8/2015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8680E-F1A8-4613-9A96-52DA8196E5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3029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B1517-9E07-47EA-A13E-9141776466CD}" type="datetime1">
              <a:rPr lang="en-US" smtClean="0"/>
              <a:t>12/8/2015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8680E-F1A8-4613-9A96-52DA8196E5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38259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45763-C549-4DB9-BF94-2721C8A0A2F4}" type="datetime1">
              <a:rPr lang="en-US" smtClean="0"/>
              <a:t>12/8/2015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8680E-F1A8-4613-9A96-52DA8196E5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6609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>
            <a:normAutofit/>
          </a:bodyPr>
          <a:lstStyle>
            <a:lvl1pPr algn="l">
              <a:defRPr sz="3000" b="0" i="0" kern="1200" cap="all" spc="4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830515"/>
            <a:ext cx="7772400" cy="1500187"/>
          </a:xfrm>
        </p:spPr>
        <p:txBody>
          <a:bodyPr anchor="b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5B6A-2953-4AAD-A954-EA87B3272065}" type="datetime1">
              <a:rPr lang="en-US" smtClean="0"/>
              <a:t>12/8/2015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8680E-F1A8-4613-9A96-52DA8196E5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90253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3900" y="1362976"/>
            <a:ext cx="3632200" cy="4763189"/>
          </a:xfrm>
        </p:spPr>
        <p:txBody>
          <a:bodyPr/>
          <a:lstStyle>
            <a:lvl1pPr marL="182880" indent="-182880">
              <a:defRPr sz="2200"/>
            </a:lvl1pPr>
            <a:lvl2pPr marL="548640" indent="-182880">
              <a:spcBef>
                <a:spcPts val="1080"/>
              </a:spcBef>
              <a:buClr>
                <a:srgbClr val="B70000"/>
              </a:buClr>
              <a:defRPr sz="2000"/>
            </a:lvl2pPr>
            <a:lvl3pPr marL="822960" indent="-182880">
              <a:spcBef>
                <a:spcPts val="1032"/>
              </a:spcBef>
              <a:defRPr sz="1800"/>
            </a:lvl3pPr>
            <a:lvl4pPr marL="1143000" indent="-182880">
              <a:spcBef>
                <a:spcPts val="984"/>
              </a:spcBef>
              <a:defRPr sz="1700"/>
            </a:lvl4pPr>
            <a:lvl5pPr marL="1417320" indent="-137160">
              <a:spcBef>
                <a:spcPts val="984"/>
              </a:spcBef>
              <a:defRPr sz="17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13300" y="1362976"/>
            <a:ext cx="3619500" cy="4763189"/>
          </a:xfrm>
        </p:spPr>
        <p:txBody>
          <a:bodyPr/>
          <a:lstStyle>
            <a:lvl1pPr marL="182880" indent="-182880">
              <a:defRPr sz="2200"/>
            </a:lvl1pPr>
            <a:lvl2pPr marL="548640" indent="-182880">
              <a:spcBef>
                <a:spcPts val="1080"/>
              </a:spcBef>
              <a:defRPr sz="2000"/>
            </a:lvl2pPr>
            <a:lvl3pPr marL="822960" indent="-182880">
              <a:spcBef>
                <a:spcPts val="1032"/>
              </a:spcBef>
              <a:defRPr sz="1800"/>
            </a:lvl3pPr>
            <a:lvl4pPr marL="1143000" indent="-182880">
              <a:spcBef>
                <a:spcPts val="1008"/>
              </a:spcBef>
              <a:defRPr sz="1700"/>
            </a:lvl4pPr>
            <a:lvl5pPr marL="1417320" indent="-137160">
              <a:spcBef>
                <a:spcPts val="1008"/>
              </a:spcBef>
              <a:defRPr sz="17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FD33F-AF07-4969-BB2C-BA2B53AA46B1}" type="datetime1">
              <a:rPr lang="en-US" smtClean="0"/>
              <a:t>12/8/2015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8680E-F1A8-4613-9A96-52DA8196E556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4584700" y="1362976"/>
            <a:ext cx="0" cy="4763189"/>
          </a:xfrm>
          <a:prstGeom prst="line">
            <a:avLst/>
          </a:prstGeom>
          <a:ln w="6350" cmpd="sng">
            <a:solidFill>
              <a:srgbClr val="CAC29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68448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3900" y="1428750"/>
            <a:ext cx="3632200" cy="571501"/>
          </a:xfrm>
        </p:spPr>
        <p:txBody>
          <a:bodyPr anchor="t" anchorCtr="0">
            <a:normAutofit/>
          </a:bodyPr>
          <a:lstStyle>
            <a:lvl1pPr marL="0" indent="0" algn="ctr">
              <a:buNone/>
              <a:defRPr sz="1800" b="1">
                <a:solidFill>
                  <a:srgbClr val="B7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3900" y="2000252"/>
            <a:ext cx="3632200" cy="4125913"/>
          </a:xfrm>
        </p:spPr>
        <p:txBody>
          <a:bodyPr/>
          <a:lstStyle>
            <a:lvl1pPr marL="182880" indent="-182880">
              <a:spcBef>
                <a:spcPts val="1032"/>
              </a:spcBef>
              <a:defRPr sz="1800" baseline="0"/>
            </a:lvl1pPr>
            <a:lvl2pPr marL="502920" indent="-182880">
              <a:spcBef>
                <a:spcPts val="1008"/>
              </a:spcBef>
              <a:defRPr sz="1700" baseline="0"/>
            </a:lvl2pPr>
            <a:lvl3pPr marL="822960" indent="-182880">
              <a:spcBef>
                <a:spcPts val="960"/>
              </a:spcBef>
              <a:defRPr sz="1600"/>
            </a:lvl3pPr>
            <a:lvl4pPr marL="1097280" indent="-182880">
              <a:spcBef>
                <a:spcPts val="960"/>
              </a:spcBef>
              <a:defRPr sz="1600"/>
            </a:lvl4pPr>
            <a:lvl5pPr marL="1371600" indent="-182880">
              <a:spcBef>
                <a:spcPts val="960"/>
              </a:spcBef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87901" y="1428748"/>
            <a:ext cx="3683000" cy="571502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 b="1">
                <a:solidFill>
                  <a:srgbClr val="B7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87901" y="2000251"/>
            <a:ext cx="3683000" cy="4125912"/>
          </a:xfrm>
        </p:spPr>
        <p:txBody>
          <a:bodyPr/>
          <a:lstStyle>
            <a:lvl1pPr marL="182880" indent="-182880">
              <a:spcBef>
                <a:spcPts val="1032"/>
              </a:spcBef>
              <a:defRPr sz="1800"/>
            </a:lvl1pPr>
            <a:lvl2pPr marL="502920" indent="-182880">
              <a:spcBef>
                <a:spcPts val="984"/>
              </a:spcBef>
              <a:defRPr sz="1600"/>
            </a:lvl2pPr>
            <a:lvl3pPr marL="822960" indent="-182880">
              <a:spcBef>
                <a:spcPts val="984"/>
              </a:spcBef>
              <a:defRPr sz="1600"/>
            </a:lvl3pPr>
            <a:lvl4pPr marL="1143000" indent="-182880">
              <a:spcBef>
                <a:spcPts val="984"/>
              </a:spcBef>
              <a:defRPr sz="1600"/>
            </a:lvl4pPr>
            <a:lvl5pPr marL="1371600" indent="-182880">
              <a:spcBef>
                <a:spcPts val="984"/>
              </a:spcBef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54232-A767-471F-99C6-7AC6498C31DA}" type="datetime1">
              <a:rPr lang="en-US" smtClean="0"/>
              <a:t>12/8/2015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8680E-F1A8-4613-9A96-52DA8196E556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4584700" y="1428749"/>
            <a:ext cx="0" cy="4697415"/>
          </a:xfrm>
          <a:prstGeom prst="line">
            <a:avLst/>
          </a:prstGeom>
          <a:ln w="6350" cmpd="sng">
            <a:solidFill>
              <a:srgbClr val="CAC29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10604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F4032-5C64-4124-BE66-189C0C3D1323}" type="datetime1">
              <a:rPr lang="en-US" smtClean="0"/>
              <a:t>12/8/2015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8680E-F1A8-4613-9A96-52DA8196E5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13893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narHorz">
          <a:fgClr>
            <a:schemeClr val="bg2"/>
          </a:fgClr>
          <a:bgClr>
            <a:srgbClr val="D8CFA7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nip Single Corner Rectangle 61"/>
          <p:cNvSpPr/>
          <p:nvPr/>
        </p:nvSpPr>
        <p:spPr>
          <a:xfrm>
            <a:off x="381000" y="381000"/>
            <a:ext cx="8343900" cy="5981700"/>
          </a:xfrm>
          <a:prstGeom prst="snip1Rect">
            <a:avLst/>
          </a:prstGeom>
          <a:solidFill>
            <a:srgbClr val="FFFFFF"/>
          </a:solidFill>
          <a:ln w="3175" cmpd="sng">
            <a:solidFill>
              <a:srgbClr val="D8CFA7"/>
            </a:solidFill>
          </a:ln>
          <a:effectLst>
            <a:outerShdw blurRad="76200" dist="25400" dir="4800000" algn="tl" rotWithShape="0">
              <a:prstClr val="black">
                <a:alpha val="22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1" y="545869"/>
            <a:ext cx="8331200" cy="673333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563" y="1371602"/>
            <a:ext cx="7645475" cy="45640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644652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bg2">
                    <a:lumMod val="50000"/>
                  </a:schemeClr>
                </a:solidFill>
                <a:latin typeface="+mn-lt"/>
              </a:defRPr>
            </a:lvl1pPr>
          </a:lstStyle>
          <a:p>
            <a:fld id="{CB6997DD-DFCB-47EB-B45C-56C29B311C0C}" type="datetime1">
              <a:rPr lang="en-US" smtClean="0"/>
              <a:t>12/8/2015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452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rgbClr val="B70000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54800" y="64452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FC18680E-F1A8-4613-9A96-52DA8196E556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68" name="Picture 67" descr="uwcrest_web_lrg_noshado.eps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8276" y="187727"/>
            <a:ext cx="5207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5968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457200" rtl="0" eaLnBrk="1" latinLnBrk="0" hangingPunct="1">
        <a:spcBef>
          <a:spcPct val="0"/>
        </a:spcBef>
        <a:buNone/>
        <a:defRPr sz="3800" kern="1200">
          <a:solidFill>
            <a:srgbClr val="B70000"/>
          </a:solidFill>
          <a:effectLst>
            <a:outerShdw blurRad="57150" dist="25400" dir="27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ts val="2400"/>
        </a:spcBef>
        <a:buClr>
          <a:srgbClr val="B70000"/>
        </a:buClr>
        <a:buSzPct val="90000"/>
        <a:buFont typeface="Wingdings" charset="2"/>
        <a:buChar char="§"/>
        <a:defRPr sz="2800" kern="120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B70000"/>
        </a:buClr>
        <a:buSzPct val="90000"/>
        <a:buFont typeface="Wingdings" charset="2"/>
        <a:buChar char="§"/>
        <a:defRPr sz="2400" kern="120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B70000"/>
        </a:buClr>
        <a:buSzPct val="90000"/>
        <a:buFont typeface="Wingdings" charset="2"/>
        <a:buChar char="§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SzPct val="90000"/>
        <a:buFont typeface="Wingdings" charset="2"/>
        <a:buChar char="§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SzPct val="90000"/>
        <a:buFont typeface="Wingdings" charset="2"/>
        <a:buChar char="§"/>
        <a:defRPr sz="1800" kern="1200">
          <a:solidFill>
            <a:schemeClr val="tx1">
              <a:lumMod val="75000"/>
              <a:lumOff val="25000"/>
            </a:schemeClr>
          </a:solidFill>
          <a:latin typeface="+mj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5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0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5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3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5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38957"/>
            <a:ext cx="7772400" cy="1470025"/>
          </a:xfrm>
        </p:spPr>
        <p:txBody>
          <a:bodyPr>
            <a:normAutofit/>
          </a:bodyPr>
          <a:lstStyle/>
          <a:p>
            <a:r>
              <a:rPr lang="en-US" dirty="0" smtClean="0"/>
              <a:t>Border Control:</a:t>
            </a:r>
            <a:br>
              <a:rPr lang="en-US" dirty="0" smtClean="0"/>
            </a:br>
            <a:r>
              <a:rPr lang="en-US" dirty="0" smtClean="0"/>
              <a:t>Sandboxing Accelerators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/>
              <a:t>Lena E. Olson</a:t>
            </a:r>
            <a:r>
              <a:rPr lang="en-US" dirty="0" smtClean="0"/>
              <a:t>, Jason Power,</a:t>
            </a:r>
            <a:br>
              <a:rPr lang="en-US" dirty="0" smtClean="0"/>
            </a:br>
            <a:r>
              <a:rPr lang="en-US" dirty="0" smtClean="0"/>
              <a:t>Mark D. Hill, David A. Wood</a:t>
            </a:r>
            <a:endParaRPr lang="en-US" b="1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University of Wisconsin-Madison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smtClean="0"/>
              <a:t>MICRO-48</a:t>
            </a:r>
            <a:br>
              <a:rPr lang="en-US" dirty="0" smtClean="0"/>
            </a:br>
            <a:r>
              <a:rPr lang="en-US" dirty="0" smtClean="0"/>
              <a:t>December 8th, </a:t>
            </a:r>
            <a:r>
              <a:rPr lang="en-US" dirty="0"/>
              <a:t>2015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601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Rounded Rectangle 158"/>
          <p:cNvSpPr/>
          <p:nvPr/>
        </p:nvSpPr>
        <p:spPr>
          <a:xfrm>
            <a:off x="982638" y="1219202"/>
            <a:ext cx="7551761" cy="4038598"/>
          </a:xfrm>
          <a:custGeom>
            <a:avLst/>
            <a:gdLst/>
            <a:ahLst/>
            <a:cxnLst/>
            <a:rect l="l" t="t" r="r" b="b"/>
            <a:pathLst>
              <a:path w="7620000" h="4419600">
                <a:moveTo>
                  <a:pt x="381008" y="0"/>
                </a:moveTo>
                <a:lnTo>
                  <a:pt x="1904992" y="0"/>
                </a:lnTo>
                <a:cubicBezTo>
                  <a:pt x="2115417" y="0"/>
                  <a:pt x="2286000" y="170583"/>
                  <a:pt x="2286000" y="381008"/>
                </a:cubicBezTo>
                <a:lnTo>
                  <a:pt x="2286000" y="2147455"/>
                </a:lnTo>
                <a:lnTo>
                  <a:pt x="7241302" y="2147455"/>
                </a:lnTo>
                <a:cubicBezTo>
                  <a:pt x="7450451" y="2147455"/>
                  <a:pt x="7620000" y="2317004"/>
                  <a:pt x="7620000" y="2526153"/>
                </a:cubicBezTo>
                <a:lnTo>
                  <a:pt x="7620000" y="4040902"/>
                </a:lnTo>
                <a:cubicBezTo>
                  <a:pt x="7620000" y="4250051"/>
                  <a:pt x="7450451" y="4419600"/>
                  <a:pt x="7241302" y="4419600"/>
                </a:cubicBezTo>
                <a:lnTo>
                  <a:pt x="1904992" y="4419600"/>
                </a:lnTo>
                <a:lnTo>
                  <a:pt x="381008" y="4419600"/>
                </a:lnTo>
                <a:lnTo>
                  <a:pt x="378698" y="4419600"/>
                </a:lnTo>
                <a:cubicBezTo>
                  <a:pt x="169549" y="4419600"/>
                  <a:pt x="0" y="4250051"/>
                  <a:pt x="0" y="4040902"/>
                </a:cubicBezTo>
                <a:lnTo>
                  <a:pt x="0" y="4038592"/>
                </a:lnTo>
                <a:lnTo>
                  <a:pt x="0" y="2526153"/>
                </a:lnTo>
                <a:lnTo>
                  <a:pt x="0" y="381008"/>
                </a:lnTo>
                <a:cubicBezTo>
                  <a:pt x="0" y="170583"/>
                  <a:pt x="170583" y="0"/>
                  <a:pt x="381008" y="0"/>
                </a:cubicBezTo>
                <a:close/>
              </a:path>
            </a:pathLst>
          </a:custGeom>
          <a:solidFill>
            <a:srgbClr val="9BBB59">
              <a:lumMod val="40000"/>
              <a:lumOff val="60000"/>
            </a:srgbClr>
          </a:solidFill>
          <a:ln w="25400" cap="flat" cmpd="sng" algn="ctr">
            <a:solidFill>
              <a:srgbClr val="9BBB59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1" y="545869"/>
            <a:ext cx="8331200" cy="673333"/>
          </a:xfrm>
        </p:spPr>
        <p:txBody>
          <a:bodyPr/>
          <a:lstStyle/>
          <a:p>
            <a:pPr algn="ctr"/>
            <a:r>
              <a:rPr lang="en-US" dirty="0" smtClean="0"/>
              <a:t>Direct Physical Address</a:t>
            </a:r>
            <a:endParaRPr lang="en-US" dirty="0"/>
          </a:p>
        </p:txBody>
      </p:sp>
      <p:sp>
        <p:nvSpPr>
          <p:cNvPr id="2054" name="Slide Number Placeholder 2053"/>
          <p:cNvSpPr>
            <a:spLocks noGrp="1"/>
          </p:cNvSpPr>
          <p:nvPr>
            <p:ph type="sldNum" sz="quarter" idx="12"/>
          </p:nvPr>
        </p:nvSpPr>
        <p:spPr>
          <a:xfrm>
            <a:off x="6654800" y="6445252"/>
            <a:ext cx="2133600" cy="365125"/>
          </a:xfrm>
        </p:spPr>
        <p:txBody>
          <a:bodyPr/>
          <a:lstStyle/>
          <a:p>
            <a:fld id="{CE741EC6-35BA-4A7A-85FE-3DE9159705C7}" type="slidenum">
              <a:rPr lang="en-US" smtClean="0"/>
              <a:t>10</a:t>
            </a:fld>
            <a:endParaRPr lang="en-US" dirty="0"/>
          </a:p>
        </p:txBody>
      </p:sp>
      <p:cxnSp>
        <p:nvCxnSpPr>
          <p:cNvPr id="50" name="Straight Connector 49"/>
          <p:cNvCxnSpPr/>
          <p:nvPr/>
        </p:nvCxnSpPr>
        <p:spPr>
          <a:xfrm>
            <a:off x="2073610" y="1919453"/>
            <a:ext cx="6064" cy="1319048"/>
          </a:xfrm>
          <a:prstGeom prst="line">
            <a:avLst/>
          </a:prstGeom>
          <a:noFill/>
          <a:ln w="50800" cap="flat" cmpd="sng" algn="ctr">
            <a:solidFill>
              <a:srgbClr val="00B050"/>
            </a:solidFill>
            <a:prstDash val="solid"/>
          </a:ln>
          <a:effectLst/>
        </p:spPr>
      </p:cxnSp>
      <p:cxnSp>
        <p:nvCxnSpPr>
          <p:cNvPr id="52" name="Straight Connector 51"/>
          <p:cNvCxnSpPr/>
          <p:nvPr/>
        </p:nvCxnSpPr>
        <p:spPr>
          <a:xfrm flipH="1">
            <a:off x="2051337" y="3673366"/>
            <a:ext cx="6064" cy="1263073"/>
          </a:xfrm>
          <a:prstGeom prst="line">
            <a:avLst/>
          </a:prstGeom>
          <a:noFill/>
          <a:ln w="50800" cap="flat" cmpd="sng" algn="ctr">
            <a:solidFill>
              <a:srgbClr val="00B050"/>
            </a:solidFill>
            <a:prstDash val="solid"/>
          </a:ln>
          <a:effectLst/>
        </p:spPr>
      </p:cxnSp>
      <p:sp>
        <p:nvSpPr>
          <p:cNvPr id="53" name="Rounded Rectangle 52"/>
          <p:cNvSpPr/>
          <p:nvPr/>
        </p:nvSpPr>
        <p:spPr>
          <a:xfrm>
            <a:off x="3524181" y="1195866"/>
            <a:ext cx="1657418" cy="162353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25400" cap="flat" cmpd="sng" algn="ctr">
            <a:solidFill>
              <a:srgbClr val="C0504D">
                <a:lumMod val="60000"/>
                <a:lumOff val="4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8" name="Oval 57"/>
          <p:cNvSpPr/>
          <p:nvPr/>
        </p:nvSpPr>
        <p:spPr>
          <a:xfrm>
            <a:off x="1394119" y="1359791"/>
            <a:ext cx="1359317" cy="557048"/>
          </a:xfrm>
          <a:prstGeom prst="ellipse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CPU</a:t>
            </a:r>
          </a:p>
        </p:txBody>
      </p:sp>
      <p:sp>
        <p:nvSpPr>
          <p:cNvPr id="59" name="Rectangle 58"/>
          <p:cNvSpPr/>
          <p:nvPr/>
        </p:nvSpPr>
        <p:spPr>
          <a:xfrm>
            <a:off x="1401086" y="3252966"/>
            <a:ext cx="1342155" cy="417786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$$</a:t>
            </a:r>
          </a:p>
        </p:txBody>
      </p:sp>
      <p:sp>
        <p:nvSpPr>
          <p:cNvPr id="62" name="Rounded Rectangle 61"/>
          <p:cNvSpPr/>
          <p:nvPr/>
        </p:nvSpPr>
        <p:spPr>
          <a:xfrm flipH="1">
            <a:off x="6523630" y="1195865"/>
            <a:ext cx="1674796" cy="1617761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25400" cap="flat" cmpd="sng" algn="ctr">
            <a:solidFill>
              <a:srgbClr val="C0504D">
                <a:lumMod val="60000"/>
                <a:lumOff val="4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82" name="Straight Connector 81"/>
          <p:cNvCxnSpPr/>
          <p:nvPr/>
        </p:nvCxnSpPr>
        <p:spPr>
          <a:xfrm>
            <a:off x="919859" y="5638800"/>
            <a:ext cx="604141" cy="0"/>
          </a:xfrm>
          <a:prstGeom prst="line">
            <a:avLst/>
          </a:prstGeom>
          <a:noFill/>
          <a:ln w="50800" cap="flat" cmpd="sng" algn="ctr">
            <a:solidFill>
              <a:srgbClr val="00B050"/>
            </a:solidFill>
            <a:prstDash val="solid"/>
          </a:ln>
          <a:effectLst/>
        </p:spPr>
      </p:cxnSp>
      <p:sp>
        <p:nvSpPr>
          <p:cNvPr id="83" name="TextBox 82"/>
          <p:cNvSpPr txBox="1"/>
          <p:nvPr/>
        </p:nvSpPr>
        <p:spPr>
          <a:xfrm>
            <a:off x="1620672" y="5518238"/>
            <a:ext cx="2265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Trusted data path</a:t>
            </a:r>
          </a:p>
        </p:txBody>
      </p:sp>
      <p:cxnSp>
        <p:nvCxnSpPr>
          <p:cNvPr id="84" name="Straight Connector 83"/>
          <p:cNvCxnSpPr/>
          <p:nvPr/>
        </p:nvCxnSpPr>
        <p:spPr>
          <a:xfrm>
            <a:off x="919859" y="6031468"/>
            <a:ext cx="604141" cy="0"/>
          </a:xfrm>
          <a:prstGeom prst="line">
            <a:avLst/>
          </a:prstGeom>
          <a:noFill/>
          <a:ln w="50800" cap="flat" cmpd="sng" algn="ctr">
            <a:solidFill>
              <a:srgbClr val="FF0000"/>
            </a:solidFill>
            <a:prstDash val="solid"/>
          </a:ln>
          <a:effectLst/>
        </p:spPr>
      </p:cxnSp>
      <p:sp>
        <p:nvSpPr>
          <p:cNvPr id="85" name="TextBox 84"/>
          <p:cNvSpPr txBox="1"/>
          <p:nvPr/>
        </p:nvSpPr>
        <p:spPr>
          <a:xfrm>
            <a:off x="1622718" y="5910906"/>
            <a:ext cx="2492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Untrusted data path</a:t>
            </a:r>
          </a:p>
        </p:txBody>
      </p:sp>
      <p:cxnSp>
        <p:nvCxnSpPr>
          <p:cNvPr id="133" name="Straight Connector 132"/>
          <p:cNvCxnSpPr/>
          <p:nvPr/>
        </p:nvCxnSpPr>
        <p:spPr bwMode="auto">
          <a:xfrm flipH="1">
            <a:off x="4334714" y="1729511"/>
            <a:ext cx="1" cy="2479193"/>
          </a:xfrm>
          <a:prstGeom prst="line">
            <a:avLst/>
          </a:prstGeom>
          <a:solidFill>
            <a:schemeClr val="accent1"/>
          </a:solidFill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2" name="Rectangle 41"/>
          <p:cNvSpPr/>
          <p:nvPr/>
        </p:nvSpPr>
        <p:spPr>
          <a:xfrm>
            <a:off x="1663508" y="2583476"/>
            <a:ext cx="832332" cy="313647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$$</a:t>
            </a:r>
          </a:p>
        </p:txBody>
      </p:sp>
      <p:cxnSp>
        <p:nvCxnSpPr>
          <p:cNvPr id="48" name="Straight Connector 47"/>
          <p:cNvCxnSpPr/>
          <p:nvPr/>
        </p:nvCxnSpPr>
        <p:spPr bwMode="auto">
          <a:xfrm flipH="1">
            <a:off x="7370791" y="1704249"/>
            <a:ext cx="1" cy="2479193"/>
          </a:xfrm>
          <a:prstGeom prst="line">
            <a:avLst/>
          </a:prstGeom>
          <a:solidFill>
            <a:schemeClr val="accent1"/>
          </a:solidFill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1" name="Rectangle 80"/>
          <p:cNvSpPr/>
          <p:nvPr/>
        </p:nvSpPr>
        <p:spPr>
          <a:xfrm>
            <a:off x="1206462" y="4054366"/>
            <a:ext cx="7023138" cy="974834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Memory or Shared LLC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2534048" y="1638315"/>
            <a:ext cx="684045" cy="1546240"/>
            <a:chOff x="2534048" y="1638315"/>
            <a:chExt cx="684045" cy="1546240"/>
          </a:xfrm>
        </p:grpSpPr>
        <p:cxnSp>
          <p:nvCxnSpPr>
            <p:cNvPr id="27" name="Straight Connector 26"/>
            <p:cNvCxnSpPr>
              <a:stCxn id="30" idx="2"/>
              <a:endCxn id="28" idx="0"/>
            </p:cNvCxnSpPr>
            <p:nvPr/>
          </p:nvCxnSpPr>
          <p:spPr>
            <a:xfrm>
              <a:off x="2872518" y="2321215"/>
              <a:ext cx="3553" cy="531986"/>
            </a:xfrm>
            <a:prstGeom prst="line">
              <a:avLst/>
            </a:prstGeom>
            <a:noFill/>
            <a:ln w="50800" cap="flat" cmpd="sng" algn="ctr">
              <a:solidFill>
                <a:srgbClr val="4BACC6"/>
              </a:solidFill>
              <a:prstDash val="sysDash"/>
            </a:ln>
            <a:effectLst/>
          </p:spPr>
        </p:cxnSp>
        <p:sp>
          <p:nvSpPr>
            <p:cNvPr id="28" name="Rounded Rectangle 27"/>
            <p:cNvSpPr/>
            <p:nvPr/>
          </p:nvSpPr>
          <p:spPr>
            <a:xfrm>
              <a:off x="2534048" y="2853201"/>
              <a:ext cx="684045" cy="331354"/>
            </a:xfrm>
            <a:prstGeom prst="roundRect">
              <a:avLst/>
            </a:prstGeom>
            <a:solidFill>
              <a:srgbClr val="4F81BD"/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MMU</a:t>
              </a:r>
            </a:p>
          </p:txBody>
        </p:sp>
        <p:cxnSp>
          <p:nvCxnSpPr>
            <p:cNvPr id="29" name="Elbow Connector 28"/>
            <p:cNvCxnSpPr>
              <a:endCxn id="30" idx="0"/>
            </p:cNvCxnSpPr>
            <p:nvPr/>
          </p:nvCxnSpPr>
          <p:spPr>
            <a:xfrm>
              <a:off x="2753436" y="1638315"/>
              <a:ext cx="119082" cy="378100"/>
            </a:xfrm>
            <a:prstGeom prst="bentConnector2">
              <a:avLst/>
            </a:prstGeom>
            <a:ln>
              <a:solidFill>
                <a:srgbClr val="4BACC6"/>
              </a:solidFill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30" name="Rectangle 29"/>
            <p:cNvSpPr/>
            <p:nvPr/>
          </p:nvSpPr>
          <p:spPr>
            <a:xfrm>
              <a:off x="2639300" y="2016415"/>
              <a:ext cx="466436" cy="304800"/>
            </a:xfrm>
            <a:prstGeom prst="rect">
              <a:avLst/>
            </a:prstGeom>
            <a:solidFill>
              <a:srgbClr val="4F81BD"/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TLB</a:t>
              </a:r>
            </a:p>
          </p:txBody>
        </p:sp>
      </p:grpSp>
      <p:sp>
        <p:nvSpPr>
          <p:cNvPr id="67" name="Oval 66"/>
          <p:cNvSpPr/>
          <p:nvPr/>
        </p:nvSpPr>
        <p:spPr>
          <a:xfrm flipH="1">
            <a:off x="6844799" y="1322992"/>
            <a:ext cx="1057247" cy="417786"/>
          </a:xfrm>
          <a:prstGeom prst="ellipse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Accel.</a:t>
            </a:r>
          </a:p>
        </p:txBody>
      </p:sp>
      <p:grpSp>
        <p:nvGrpSpPr>
          <p:cNvPr id="31" name="Group 30"/>
          <p:cNvGrpSpPr/>
          <p:nvPr/>
        </p:nvGrpSpPr>
        <p:grpSpPr>
          <a:xfrm>
            <a:off x="4267200" y="5486400"/>
            <a:ext cx="3626427" cy="762000"/>
            <a:chOff x="4267200" y="5486400"/>
            <a:chExt cx="3626427" cy="762000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4267200" y="5638800"/>
              <a:ext cx="609600" cy="0"/>
            </a:xfrm>
            <a:prstGeom prst="line">
              <a:avLst/>
            </a:prstGeom>
            <a:noFill/>
            <a:ln w="50800" cap="flat" cmpd="sng" algn="ctr">
              <a:solidFill>
                <a:srgbClr val="4BACC6"/>
              </a:solidFill>
              <a:prstDash val="solid"/>
            </a:ln>
            <a:effectLst/>
          </p:spPr>
        </p:cxnSp>
        <p:sp>
          <p:nvSpPr>
            <p:cNvPr id="33" name="TextBox 32"/>
            <p:cNvSpPr txBox="1"/>
            <p:nvPr/>
          </p:nvSpPr>
          <p:spPr>
            <a:xfrm>
              <a:off x="4952999" y="5486400"/>
              <a:ext cx="273069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Address translation path</a:t>
              </a:r>
            </a:p>
          </p:txBody>
        </p:sp>
        <p:cxnSp>
          <p:nvCxnSpPr>
            <p:cNvPr id="34" name="Straight Connector 33"/>
            <p:cNvCxnSpPr/>
            <p:nvPr/>
          </p:nvCxnSpPr>
          <p:spPr>
            <a:xfrm>
              <a:off x="4267200" y="6031468"/>
              <a:ext cx="609600" cy="0"/>
            </a:xfrm>
            <a:prstGeom prst="line">
              <a:avLst/>
            </a:prstGeom>
            <a:noFill/>
            <a:ln w="50800" cap="flat" cmpd="sng" algn="ctr">
              <a:solidFill>
                <a:srgbClr val="4BACC6"/>
              </a:solidFill>
              <a:prstDash val="sysDash"/>
            </a:ln>
            <a:effectLst/>
          </p:spPr>
        </p:cxnSp>
        <p:sp>
          <p:nvSpPr>
            <p:cNvPr id="35" name="TextBox 34"/>
            <p:cNvSpPr txBox="1"/>
            <p:nvPr/>
          </p:nvSpPr>
          <p:spPr>
            <a:xfrm>
              <a:off x="4952999" y="5879068"/>
              <a:ext cx="29406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Translation update path</a:t>
              </a:r>
            </a:p>
          </p:txBody>
        </p:sp>
      </p:grpSp>
      <p:sp>
        <p:nvSpPr>
          <p:cNvPr id="60" name="Oval 59"/>
          <p:cNvSpPr/>
          <p:nvPr/>
        </p:nvSpPr>
        <p:spPr>
          <a:xfrm>
            <a:off x="3814776" y="1319833"/>
            <a:ext cx="1057247" cy="417786"/>
          </a:xfrm>
          <a:prstGeom prst="ellipse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Accel.</a:t>
            </a:r>
          </a:p>
        </p:txBody>
      </p:sp>
    </p:spTree>
    <p:extLst>
      <p:ext uri="{BB962C8B-B14F-4D97-AF65-F5344CB8AC3E}">
        <p14:creationId xmlns:p14="http://schemas.microsoft.com/office/powerpoint/2010/main" val="885302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Rounded Rectangle 158"/>
          <p:cNvSpPr/>
          <p:nvPr/>
        </p:nvSpPr>
        <p:spPr>
          <a:xfrm>
            <a:off x="982638" y="1219202"/>
            <a:ext cx="7551761" cy="4038598"/>
          </a:xfrm>
          <a:custGeom>
            <a:avLst/>
            <a:gdLst/>
            <a:ahLst/>
            <a:cxnLst/>
            <a:rect l="l" t="t" r="r" b="b"/>
            <a:pathLst>
              <a:path w="7620000" h="4419600">
                <a:moveTo>
                  <a:pt x="381008" y="0"/>
                </a:moveTo>
                <a:lnTo>
                  <a:pt x="1904992" y="0"/>
                </a:lnTo>
                <a:cubicBezTo>
                  <a:pt x="2115417" y="0"/>
                  <a:pt x="2286000" y="170583"/>
                  <a:pt x="2286000" y="381008"/>
                </a:cubicBezTo>
                <a:lnTo>
                  <a:pt x="2286000" y="2147455"/>
                </a:lnTo>
                <a:lnTo>
                  <a:pt x="7241302" y="2147455"/>
                </a:lnTo>
                <a:cubicBezTo>
                  <a:pt x="7450451" y="2147455"/>
                  <a:pt x="7620000" y="2317004"/>
                  <a:pt x="7620000" y="2526153"/>
                </a:cubicBezTo>
                <a:lnTo>
                  <a:pt x="7620000" y="4040902"/>
                </a:lnTo>
                <a:cubicBezTo>
                  <a:pt x="7620000" y="4250051"/>
                  <a:pt x="7450451" y="4419600"/>
                  <a:pt x="7241302" y="4419600"/>
                </a:cubicBezTo>
                <a:lnTo>
                  <a:pt x="1904992" y="4419600"/>
                </a:lnTo>
                <a:lnTo>
                  <a:pt x="381008" y="4419600"/>
                </a:lnTo>
                <a:lnTo>
                  <a:pt x="378698" y="4419600"/>
                </a:lnTo>
                <a:cubicBezTo>
                  <a:pt x="169549" y="4419600"/>
                  <a:pt x="0" y="4250051"/>
                  <a:pt x="0" y="4040902"/>
                </a:cubicBezTo>
                <a:lnTo>
                  <a:pt x="0" y="4038592"/>
                </a:lnTo>
                <a:lnTo>
                  <a:pt x="0" y="2526153"/>
                </a:lnTo>
                <a:lnTo>
                  <a:pt x="0" y="381008"/>
                </a:lnTo>
                <a:cubicBezTo>
                  <a:pt x="0" y="170583"/>
                  <a:pt x="170583" y="0"/>
                  <a:pt x="381008" y="0"/>
                </a:cubicBezTo>
                <a:close/>
              </a:path>
            </a:pathLst>
          </a:custGeom>
          <a:solidFill>
            <a:srgbClr val="9BBB59">
              <a:lumMod val="40000"/>
              <a:lumOff val="60000"/>
            </a:srgbClr>
          </a:solidFill>
          <a:ln w="25400" cap="flat" cmpd="sng" algn="ctr">
            <a:solidFill>
              <a:srgbClr val="9BBB59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1" y="545869"/>
            <a:ext cx="8331200" cy="673333"/>
          </a:xfrm>
        </p:spPr>
        <p:txBody>
          <a:bodyPr/>
          <a:lstStyle/>
          <a:p>
            <a:pPr algn="ctr"/>
            <a:r>
              <a:rPr lang="en-US" dirty="0" smtClean="0"/>
              <a:t>Full IOMMU</a:t>
            </a:r>
            <a:endParaRPr lang="en-US" dirty="0"/>
          </a:p>
        </p:txBody>
      </p:sp>
      <p:sp>
        <p:nvSpPr>
          <p:cNvPr id="2054" name="Slide Number Placeholder 2053"/>
          <p:cNvSpPr>
            <a:spLocks noGrp="1"/>
          </p:cNvSpPr>
          <p:nvPr>
            <p:ph type="sldNum" sz="quarter" idx="12"/>
          </p:nvPr>
        </p:nvSpPr>
        <p:spPr>
          <a:xfrm>
            <a:off x="6654800" y="6445252"/>
            <a:ext cx="2133600" cy="365125"/>
          </a:xfrm>
        </p:spPr>
        <p:txBody>
          <a:bodyPr/>
          <a:lstStyle/>
          <a:p>
            <a:fld id="{CE741EC6-35BA-4A7A-85FE-3DE9159705C7}" type="slidenum">
              <a:rPr lang="en-US" smtClean="0"/>
              <a:t>11</a:t>
            </a:fld>
            <a:endParaRPr lang="en-US" dirty="0"/>
          </a:p>
        </p:txBody>
      </p:sp>
      <p:cxnSp>
        <p:nvCxnSpPr>
          <p:cNvPr id="50" name="Straight Connector 49"/>
          <p:cNvCxnSpPr/>
          <p:nvPr/>
        </p:nvCxnSpPr>
        <p:spPr>
          <a:xfrm>
            <a:off x="2073610" y="1919453"/>
            <a:ext cx="6064" cy="1319048"/>
          </a:xfrm>
          <a:prstGeom prst="line">
            <a:avLst/>
          </a:prstGeom>
          <a:noFill/>
          <a:ln w="50800" cap="flat" cmpd="sng" algn="ctr">
            <a:solidFill>
              <a:srgbClr val="00B050"/>
            </a:solidFill>
            <a:prstDash val="solid"/>
          </a:ln>
          <a:effectLst/>
        </p:spPr>
      </p:cxnSp>
      <p:cxnSp>
        <p:nvCxnSpPr>
          <p:cNvPr id="52" name="Straight Connector 51"/>
          <p:cNvCxnSpPr/>
          <p:nvPr/>
        </p:nvCxnSpPr>
        <p:spPr>
          <a:xfrm flipH="1">
            <a:off x="2051337" y="3673366"/>
            <a:ext cx="6064" cy="1263073"/>
          </a:xfrm>
          <a:prstGeom prst="line">
            <a:avLst/>
          </a:prstGeom>
          <a:noFill/>
          <a:ln w="50800" cap="flat" cmpd="sng" algn="ctr">
            <a:solidFill>
              <a:srgbClr val="00B050"/>
            </a:solidFill>
            <a:prstDash val="solid"/>
          </a:ln>
          <a:effectLst/>
        </p:spPr>
      </p:cxnSp>
      <p:sp>
        <p:nvSpPr>
          <p:cNvPr id="53" name="Rounded Rectangle 52"/>
          <p:cNvSpPr/>
          <p:nvPr/>
        </p:nvSpPr>
        <p:spPr>
          <a:xfrm>
            <a:off x="3524181" y="1195866"/>
            <a:ext cx="1657418" cy="162353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25400" cap="flat" cmpd="sng" algn="ctr">
            <a:solidFill>
              <a:srgbClr val="C0504D">
                <a:lumMod val="60000"/>
                <a:lumOff val="4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8" name="Oval 57"/>
          <p:cNvSpPr/>
          <p:nvPr/>
        </p:nvSpPr>
        <p:spPr>
          <a:xfrm>
            <a:off x="1394119" y="1359791"/>
            <a:ext cx="1359317" cy="557048"/>
          </a:xfrm>
          <a:prstGeom prst="ellipse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CPU</a:t>
            </a:r>
          </a:p>
        </p:txBody>
      </p:sp>
      <p:sp>
        <p:nvSpPr>
          <p:cNvPr id="59" name="Rectangle 58"/>
          <p:cNvSpPr/>
          <p:nvPr/>
        </p:nvSpPr>
        <p:spPr>
          <a:xfrm>
            <a:off x="1401086" y="3252966"/>
            <a:ext cx="1342155" cy="417786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$$</a:t>
            </a:r>
          </a:p>
        </p:txBody>
      </p:sp>
      <p:sp>
        <p:nvSpPr>
          <p:cNvPr id="62" name="Rounded Rectangle 61"/>
          <p:cNvSpPr/>
          <p:nvPr/>
        </p:nvSpPr>
        <p:spPr>
          <a:xfrm flipH="1">
            <a:off x="6523630" y="1195865"/>
            <a:ext cx="1674796" cy="1617761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25400" cap="flat" cmpd="sng" algn="ctr">
            <a:solidFill>
              <a:srgbClr val="C0504D">
                <a:lumMod val="60000"/>
                <a:lumOff val="4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7" name="Oval 66"/>
          <p:cNvSpPr/>
          <p:nvPr/>
        </p:nvSpPr>
        <p:spPr>
          <a:xfrm flipH="1">
            <a:off x="6844799" y="1322992"/>
            <a:ext cx="1057247" cy="417786"/>
          </a:xfrm>
          <a:prstGeom prst="ellipse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Accel.</a:t>
            </a:r>
          </a:p>
        </p:txBody>
      </p:sp>
      <p:cxnSp>
        <p:nvCxnSpPr>
          <p:cNvPr id="82" name="Straight Connector 81"/>
          <p:cNvCxnSpPr/>
          <p:nvPr/>
        </p:nvCxnSpPr>
        <p:spPr>
          <a:xfrm>
            <a:off x="919859" y="5638800"/>
            <a:ext cx="604141" cy="0"/>
          </a:xfrm>
          <a:prstGeom prst="line">
            <a:avLst/>
          </a:prstGeom>
          <a:noFill/>
          <a:ln w="50800" cap="flat" cmpd="sng" algn="ctr">
            <a:solidFill>
              <a:srgbClr val="00B050"/>
            </a:solidFill>
            <a:prstDash val="solid"/>
          </a:ln>
          <a:effectLst/>
        </p:spPr>
      </p:cxnSp>
      <p:sp>
        <p:nvSpPr>
          <p:cNvPr id="83" name="TextBox 82"/>
          <p:cNvSpPr txBox="1"/>
          <p:nvPr/>
        </p:nvSpPr>
        <p:spPr>
          <a:xfrm>
            <a:off x="1620672" y="5518238"/>
            <a:ext cx="2265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Trusted data path</a:t>
            </a:r>
          </a:p>
        </p:txBody>
      </p:sp>
      <p:cxnSp>
        <p:nvCxnSpPr>
          <p:cNvPr id="84" name="Straight Connector 83"/>
          <p:cNvCxnSpPr/>
          <p:nvPr/>
        </p:nvCxnSpPr>
        <p:spPr>
          <a:xfrm>
            <a:off x="919859" y="6031468"/>
            <a:ext cx="604141" cy="0"/>
          </a:xfrm>
          <a:prstGeom prst="line">
            <a:avLst/>
          </a:prstGeom>
          <a:noFill/>
          <a:ln w="50800" cap="flat" cmpd="sng" algn="ctr">
            <a:solidFill>
              <a:srgbClr val="FF0000"/>
            </a:solidFill>
            <a:prstDash val="solid"/>
          </a:ln>
          <a:effectLst/>
        </p:spPr>
      </p:cxnSp>
      <p:sp>
        <p:nvSpPr>
          <p:cNvPr id="85" name="TextBox 84"/>
          <p:cNvSpPr txBox="1"/>
          <p:nvPr/>
        </p:nvSpPr>
        <p:spPr>
          <a:xfrm>
            <a:off x="1622718" y="5910906"/>
            <a:ext cx="2492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Untrusted data path</a:t>
            </a:r>
          </a:p>
        </p:txBody>
      </p:sp>
      <p:cxnSp>
        <p:nvCxnSpPr>
          <p:cNvPr id="117" name="Straight Connector 116"/>
          <p:cNvCxnSpPr>
            <a:stCxn id="60" idx="4"/>
          </p:cNvCxnSpPr>
          <p:nvPr/>
        </p:nvCxnSpPr>
        <p:spPr bwMode="auto">
          <a:xfrm flipH="1">
            <a:off x="4326028" y="1737619"/>
            <a:ext cx="17372" cy="1742683"/>
          </a:xfrm>
          <a:prstGeom prst="line">
            <a:avLst/>
          </a:prstGeom>
          <a:solidFill>
            <a:schemeClr val="accent1"/>
          </a:solidFill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9" name="Straight Connector 118"/>
          <p:cNvCxnSpPr>
            <a:stCxn id="67" idx="4"/>
          </p:cNvCxnSpPr>
          <p:nvPr/>
        </p:nvCxnSpPr>
        <p:spPr bwMode="auto">
          <a:xfrm flipH="1">
            <a:off x="7333527" y="1740778"/>
            <a:ext cx="39895" cy="1812831"/>
          </a:xfrm>
          <a:prstGeom prst="line">
            <a:avLst/>
          </a:prstGeom>
          <a:solidFill>
            <a:schemeClr val="accent1"/>
          </a:solidFill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7" name="Straight Connector 126"/>
          <p:cNvCxnSpPr>
            <a:stCxn id="113" idx="2"/>
          </p:cNvCxnSpPr>
          <p:nvPr/>
        </p:nvCxnSpPr>
        <p:spPr>
          <a:xfrm flipH="1">
            <a:off x="5943600" y="3778438"/>
            <a:ext cx="12438" cy="761235"/>
          </a:xfrm>
          <a:prstGeom prst="line">
            <a:avLst/>
          </a:prstGeom>
          <a:noFill/>
          <a:ln w="50800" cap="flat" cmpd="sng" algn="ctr">
            <a:solidFill>
              <a:srgbClr val="00B050"/>
            </a:solidFill>
            <a:prstDash val="solid"/>
          </a:ln>
          <a:effectLst/>
        </p:spPr>
      </p:cxnSp>
      <p:cxnSp>
        <p:nvCxnSpPr>
          <p:cNvPr id="133" name="Straight Connector 132"/>
          <p:cNvCxnSpPr/>
          <p:nvPr/>
        </p:nvCxnSpPr>
        <p:spPr bwMode="auto">
          <a:xfrm flipH="1">
            <a:off x="4334714" y="1729511"/>
            <a:ext cx="1" cy="2479193"/>
          </a:xfrm>
          <a:prstGeom prst="line">
            <a:avLst/>
          </a:prstGeom>
          <a:solidFill>
            <a:schemeClr val="accent1"/>
          </a:solidFill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2" name="Rectangle 41"/>
          <p:cNvSpPr/>
          <p:nvPr/>
        </p:nvSpPr>
        <p:spPr>
          <a:xfrm>
            <a:off x="1663508" y="2583476"/>
            <a:ext cx="832332" cy="313647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$$</a:t>
            </a:r>
          </a:p>
        </p:txBody>
      </p:sp>
      <p:cxnSp>
        <p:nvCxnSpPr>
          <p:cNvPr id="48" name="Straight Connector 47"/>
          <p:cNvCxnSpPr/>
          <p:nvPr/>
        </p:nvCxnSpPr>
        <p:spPr bwMode="auto">
          <a:xfrm flipH="1">
            <a:off x="7370791" y="1704249"/>
            <a:ext cx="1" cy="2479193"/>
          </a:xfrm>
          <a:prstGeom prst="line">
            <a:avLst/>
          </a:prstGeom>
          <a:solidFill>
            <a:schemeClr val="accent1"/>
          </a:solidFill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1" name="Rectangle 80"/>
          <p:cNvSpPr/>
          <p:nvPr/>
        </p:nvSpPr>
        <p:spPr>
          <a:xfrm>
            <a:off x="1206462" y="4054366"/>
            <a:ext cx="7023138" cy="974834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Memory or Shared LLC</a:t>
            </a:r>
          </a:p>
        </p:txBody>
      </p:sp>
      <p:sp>
        <p:nvSpPr>
          <p:cNvPr id="113" name="Rounded Rectangle 112">
            <a:hlinkClick r:id="" action="ppaction://noaction"/>
          </p:cNvPr>
          <p:cNvSpPr/>
          <p:nvPr/>
        </p:nvSpPr>
        <p:spPr bwMode="auto">
          <a:xfrm>
            <a:off x="4010029" y="3405041"/>
            <a:ext cx="3892017" cy="373397"/>
          </a:xfrm>
          <a:prstGeom prst="round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  <a:ex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kern="0" dirty="0" smtClean="0">
                <a:solidFill>
                  <a:sysClr val="window" lastClr="FFFFFF"/>
                </a:solidFill>
                <a:latin typeface="Calibri"/>
              </a:rPr>
              <a:t>	        Full IOMMU</a:t>
            </a:r>
            <a:endParaRPr lang="en-US" kern="0" dirty="0">
              <a:solidFill>
                <a:sysClr val="window" lastClr="FFFFFF"/>
              </a:solidFill>
              <a:latin typeface="Calibri"/>
            </a:endParaRPr>
          </a:p>
        </p:txBody>
      </p:sp>
      <p:pic>
        <p:nvPicPr>
          <p:cNvPr id="2052" name="Picture 4" descr="C:\Users\vmuser\AppData\Local\Microsoft\Windows\Temporary Internet Files\Content.IE5\114U753E\MC900431599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7385" y="3146220"/>
            <a:ext cx="679546" cy="6795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6" name="Group 25"/>
          <p:cNvGrpSpPr/>
          <p:nvPr/>
        </p:nvGrpSpPr>
        <p:grpSpPr>
          <a:xfrm>
            <a:off x="2534048" y="1638315"/>
            <a:ext cx="684045" cy="1546240"/>
            <a:chOff x="2534048" y="1638315"/>
            <a:chExt cx="684045" cy="1546240"/>
          </a:xfrm>
        </p:grpSpPr>
        <p:cxnSp>
          <p:nvCxnSpPr>
            <p:cNvPr id="27" name="Straight Connector 26"/>
            <p:cNvCxnSpPr>
              <a:stCxn id="30" idx="2"/>
              <a:endCxn id="28" idx="0"/>
            </p:cNvCxnSpPr>
            <p:nvPr/>
          </p:nvCxnSpPr>
          <p:spPr>
            <a:xfrm>
              <a:off x="2872518" y="2321215"/>
              <a:ext cx="3553" cy="531986"/>
            </a:xfrm>
            <a:prstGeom prst="line">
              <a:avLst/>
            </a:prstGeom>
            <a:noFill/>
            <a:ln w="50800" cap="flat" cmpd="sng" algn="ctr">
              <a:solidFill>
                <a:srgbClr val="4BACC6"/>
              </a:solidFill>
              <a:prstDash val="sysDash"/>
            </a:ln>
            <a:effectLst/>
          </p:spPr>
        </p:cxnSp>
        <p:sp>
          <p:nvSpPr>
            <p:cNvPr id="28" name="Rounded Rectangle 27"/>
            <p:cNvSpPr/>
            <p:nvPr/>
          </p:nvSpPr>
          <p:spPr>
            <a:xfrm>
              <a:off x="2534048" y="2853201"/>
              <a:ext cx="684045" cy="331354"/>
            </a:xfrm>
            <a:prstGeom prst="roundRect">
              <a:avLst/>
            </a:prstGeom>
            <a:solidFill>
              <a:srgbClr val="4F81BD"/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MMU</a:t>
              </a:r>
            </a:p>
          </p:txBody>
        </p:sp>
        <p:cxnSp>
          <p:nvCxnSpPr>
            <p:cNvPr id="29" name="Elbow Connector 28"/>
            <p:cNvCxnSpPr>
              <a:endCxn id="30" idx="0"/>
            </p:cNvCxnSpPr>
            <p:nvPr/>
          </p:nvCxnSpPr>
          <p:spPr>
            <a:xfrm>
              <a:off x="2753436" y="1638315"/>
              <a:ext cx="119082" cy="378100"/>
            </a:xfrm>
            <a:prstGeom prst="bentConnector2">
              <a:avLst/>
            </a:prstGeom>
            <a:ln>
              <a:solidFill>
                <a:srgbClr val="4BACC6"/>
              </a:solidFill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30" name="Rectangle 29"/>
            <p:cNvSpPr/>
            <p:nvPr/>
          </p:nvSpPr>
          <p:spPr>
            <a:xfrm>
              <a:off x="2639300" y="2016415"/>
              <a:ext cx="466436" cy="304800"/>
            </a:xfrm>
            <a:prstGeom prst="rect">
              <a:avLst/>
            </a:prstGeom>
            <a:solidFill>
              <a:srgbClr val="4F81BD"/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TLB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4267200" y="5486400"/>
            <a:ext cx="3626427" cy="762000"/>
            <a:chOff x="4267200" y="5486400"/>
            <a:chExt cx="3626427" cy="762000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4267200" y="5638800"/>
              <a:ext cx="609600" cy="0"/>
            </a:xfrm>
            <a:prstGeom prst="line">
              <a:avLst/>
            </a:prstGeom>
            <a:noFill/>
            <a:ln w="50800" cap="flat" cmpd="sng" algn="ctr">
              <a:solidFill>
                <a:srgbClr val="4BACC6"/>
              </a:solidFill>
              <a:prstDash val="solid"/>
            </a:ln>
            <a:effectLst/>
          </p:spPr>
        </p:cxnSp>
        <p:sp>
          <p:nvSpPr>
            <p:cNvPr id="33" name="TextBox 32"/>
            <p:cNvSpPr txBox="1"/>
            <p:nvPr/>
          </p:nvSpPr>
          <p:spPr>
            <a:xfrm>
              <a:off x="4952999" y="5486400"/>
              <a:ext cx="273069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Address translation path</a:t>
              </a:r>
            </a:p>
          </p:txBody>
        </p:sp>
        <p:cxnSp>
          <p:nvCxnSpPr>
            <p:cNvPr id="34" name="Straight Connector 33"/>
            <p:cNvCxnSpPr/>
            <p:nvPr/>
          </p:nvCxnSpPr>
          <p:spPr>
            <a:xfrm>
              <a:off x="4267200" y="6031468"/>
              <a:ext cx="609600" cy="0"/>
            </a:xfrm>
            <a:prstGeom prst="line">
              <a:avLst/>
            </a:prstGeom>
            <a:noFill/>
            <a:ln w="50800" cap="flat" cmpd="sng" algn="ctr">
              <a:solidFill>
                <a:srgbClr val="4BACC6"/>
              </a:solidFill>
              <a:prstDash val="sysDash"/>
            </a:ln>
            <a:effectLst/>
          </p:spPr>
        </p:cxnSp>
        <p:sp>
          <p:nvSpPr>
            <p:cNvPr id="35" name="TextBox 34"/>
            <p:cNvSpPr txBox="1"/>
            <p:nvPr/>
          </p:nvSpPr>
          <p:spPr>
            <a:xfrm>
              <a:off x="4952999" y="5879068"/>
              <a:ext cx="29406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Translation update path</a:t>
              </a:r>
            </a:p>
          </p:txBody>
        </p:sp>
      </p:grpSp>
      <p:sp>
        <p:nvSpPr>
          <p:cNvPr id="60" name="Oval 59"/>
          <p:cNvSpPr/>
          <p:nvPr/>
        </p:nvSpPr>
        <p:spPr>
          <a:xfrm>
            <a:off x="3814776" y="1319833"/>
            <a:ext cx="1057247" cy="417786"/>
          </a:xfrm>
          <a:prstGeom prst="ellipse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Accel.</a:t>
            </a:r>
          </a:p>
        </p:txBody>
      </p:sp>
    </p:spTree>
    <p:extLst>
      <p:ext uri="{BB962C8B-B14F-4D97-AF65-F5344CB8AC3E}">
        <p14:creationId xmlns:p14="http://schemas.microsoft.com/office/powerpoint/2010/main" val="791835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Rounded Rectangle 158"/>
          <p:cNvSpPr/>
          <p:nvPr/>
        </p:nvSpPr>
        <p:spPr>
          <a:xfrm>
            <a:off x="982638" y="1219202"/>
            <a:ext cx="7551761" cy="4038598"/>
          </a:xfrm>
          <a:custGeom>
            <a:avLst/>
            <a:gdLst/>
            <a:ahLst/>
            <a:cxnLst/>
            <a:rect l="l" t="t" r="r" b="b"/>
            <a:pathLst>
              <a:path w="7620000" h="4419600">
                <a:moveTo>
                  <a:pt x="381008" y="0"/>
                </a:moveTo>
                <a:lnTo>
                  <a:pt x="1904992" y="0"/>
                </a:lnTo>
                <a:cubicBezTo>
                  <a:pt x="2115417" y="0"/>
                  <a:pt x="2286000" y="170583"/>
                  <a:pt x="2286000" y="381008"/>
                </a:cubicBezTo>
                <a:lnTo>
                  <a:pt x="2286000" y="2147455"/>
                </a:lnTo>
                <a:lnTo>
                  <a:pt x="7241302" y="2147455"/>
                </a:lnTo>
                <a:cubicBezTo>
                  <a:pt x="7450451" y="2147455"/>
                  <a:pt x="7620000" y="2317004"/>
                  <a:pt x="7620000" y="2526153"/>
                </a:cubicBezTo>
                <a:lnTo>
                  <a:pt x="7620000" y="4040902"/>
                </a:lnTo>
                <a:cubicBezTo>
                  <a:pt x="7620000" y="4250051"/>
                  <a:pt x="7450451" y="4419600"/>
                  <a:pt x="7241302" y="4419600"/>
                </a:cubicBezTo>
                <a:lnTo>
                  <a:pt x="1904992" y="4419600"/>
                </a:lnTo>
                <a:lnTo>
                  <a:pt x="381008" y="4419600"/>
                </a:lnTo>
                <a:lnTo>
                  <a:pt x="378698" y="4419600"/>
                </a:lnTo>
                <a:cubicBezTo>
                  <a:pt x="169549" y="4419600"/>
                  <a:pt x="0" y="4250051"/>
                  <a:pt x="0" y="4040902"/>
                </a:cubicBezTo>
                <a:lnTo>
                  <a:pt x="0" y="4038592"/>
                </a:lnTo>
                <a:lnTo>
                  <a:pt x="0" y="2526153"/>
                </a:lnTo>
                <a:lnTo>
                  <a:pt x="0" y="381008"/>
                </a:lnTo>
                <a:cubicBezTo>
                  <a:pt x="0" y="170583"/>
                  <a:pt x="170583" y="0"/>
                  <a:pt x="381008" y="0"/>
                </a:cubicBezTo>
                <a:close/>
              </a:path>
            </a:pathLst>
          </a:custGeom>
          <a:solidFill>
            <a:srgbClr val="9BBB59">
              <a:lumMod val="40000"/>
              <a:lumOff val="60000"/>
            </a:srgbClr>
          </a:solidFill>
          <a:ln w="25400" cap="flat" cmpd="sng" algn="ctr">
            <a:solidFill>
              <a:srgbClr val="9BBB59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1" y="545869"/>
            <a:ext cx="8331200" cy="673333"/>
          </a:xfrm>
        </p:spPr>
        <p:txBody>
          <a:bodyPr/>
          <a:lstStyle/>
          <a:p>
            <a:pPr algn="ctr"/>
            <a:r>
              <a:rPr lang="en-US" dirty="0" smtClean="0"/>
              <a:t>Bypassable IOMMU (Baseline)</a:t>
            </a:r>
            <a:endParaRPr lang="en-US" dirty="0"/>
          </a:p>
        </p:txBody>
      </p:sp>
      <p:sp>
        <p:nvSpPr>
          <p:cNvPr id="2054" name="Slide Number Placeholder 2053"/>
          <p:cNvSpPr>
            <a:spLocks noGrp="1"/>
          </p:cNvSpPr>
          <p:nvPr>
            <p:ph type="sldNum" sz="quarter" idx="12"/>
          </p:nvPr>
        </p:nvSpPr>
        <p:spPr>
          <a:xfrm>
            <a:off x="6654800" y="6445252"/>
            <a:ext cx="2133600" cy="365125"/>
          </a:xfrm>
        </p:spPr>
        <p:txBody>
          <a:bodyPr/>
          <a:lstStyle/>
          <a:p>
            <a:fld id="{CE741EC6-35BA-4A7A-85FE-3DE9159705C7}" type="slidenum">
              <a:rPr lang="en-US" smtClean="0"/>
              <a:t>12</a:t>
            </a:fld>
            <a:endParaRPr lang="en-US" dirty="0"/>
          </a:p>
        </p:txBody>
      </p:sp>
      <p:cxnSp>
        <p:nvCxnSpPr>
          <p:cNvPr id="50" name="Straight Connector 49"/>
          <p:cNvCxnSpPr/>
          <p:nvPr/>
        </p:nvCxnSpPr>
        <p:spPr>
          <a:xfrm>
            <a:off x="2073610" y="1919453"/>
            <a:ext cx="6064" cy="1319048"/>
          </a:xfrm>
          <a:prstGeom prst="line">
            <a:avLst/>
          </a:prstGeom>
          <a:noFill/>
          <a:ln w="50800" cap="flat" cmpd="sng" algn="ctr">
            <a:solidFill>
              <a:srgbClr val="00B050"/>
            </a:solidFill>
            <a:prstDash val="solid"/>
          </a:ln>
          <a:effectLst/>
        </p:spPr>
      </p:cxnSp>
      <p:cxnSp>
        <p:nvCxnSpPr>
          <p:cNvPr id="52" name="Straight Connector 51"/>
          <p:cNvCxnSpPr/>
          <p:nvPr/>
        </p:nvCxnSpPr>
        <p:spPr>
          <a:xfrm flipH="1">
            <a:off x="2051337" y="3673366"/>
            <a:ext cx="6064" cy="1263073"/>
          </a:xfrm>
          <a:prstGeom prst="line">
            <a:avLst/>
          </a:prstGeom>
          <a:noFill/>
          <a:ln w="50800" cap="flat" cmpd="sng" algn="ctr">
            <a:solidFill>
              <a:srgbClr val="00B050"/>
            </a:solidFill>
            <a:prstDash val="solid"/>
          </a:ln>
          <a:effectLst/>
        </p:spPr>
      </p:cxnSp>
      <p:sp>
        <p:nvSpPr>
          <p:cNvPr id="53" name="Rounded Rectangle 52"/>
          <p:cNvSpPr/>
          <p:nvPr/>
        </p:nvSpPr>
        <p:spPr>
          <a:xfrm>
            <a:off x="3524181" y="1195866"/>
            <a:ext cx="1657418" cy="162353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25400" cap="flat" cmpd="sng" algn="ctr">
            <a:solidFill>
              <a:srgbClr val="C0504D">
                <a:lumMod val="60000"/>
                <a:lumOff val="4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54" name="Straight Connector 53"/>
          <p:cNvCxnSpPr>
            <a:endCxn id="80" idx="0"/>
          </p:cNvCxnSpPr>
          <p:nvPr/>
        </p:nvCxnSpPr>
        <p:spPr>
          <a:xfrm>
            <a:off x="4343400" y="1633899"/>
            <a:ext cx="1447" cy="647642"/>
          </a:xfrm>
          <a:prstGeom prst="line">
            <a:avLst/>
          </a:prstGeom>
          <a:noFill/>
          <a:ln w="50800" cap="flat" cmpd="sng" algn="ctr">
            <a:solidFill>
              <a:srgbClr val="FF0000"/>
            </a:solidFill>
            <a:prstDash val="solid"/>
          </a:ln>
          <a:effectLst/>
        </p:spPr>
      </p:cxnSp>
      <p:sp>
        <p:nvSpPr>
          <p:cNvPr id="58" name="Oval 57"/>
          <p:cNvSpPr/>
          <p:nvPr/>
        </p:nvSpPr>
        <p:spPr>
          <a:xfrm>
            <a:off x="1394119" y="1359791"/>
            <a:ext cx="1359317" cy="557048"/>
          </a:xfrm>
          <a:prstGeom prst="ellipse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CPU</a:t>
            </a:r>
          </a:p>
        </p:txBody>
      </p:sp>
      <p:sp>
        <p:nvSpPr>
          <p:cNvPr id="59" name="Rectangle 58"/>
          <p:cNvSpPr/>
          <p:nvPr/>
        </p:nvSpPr>
        <p:spPr>
          <a:xfrm>
            <a:off x="1401086" y="3252966"/>
            <a:ext cx="1342155" cy="417786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$$</a:t>
            </a:r>
          </a:p>
        </p:txBody>
      </p:sp>
      <p:sp>
        <p:nvSpPr>
          <p:cNvPr id="62" name="Rounded Rectangle 61"/>
          <p:cNvSpPr/>
          <p:nvPr/>
        </p:nvSpPr>
        <p:spPr>
          <a:xfrm flipH="1">
            <a:off x="6523630" y="1195865"/>
            <a:ext cx="1674796" cy="1617761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25400" cap="flat" cmpd="sng" algn="ctr">
            <a:solidFill>
              <a:srgbClr val="C0504D">
                <a:lumMod val="60000"/>
                <a:lumOff val="4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63" name="Straight Connector 62"/>
          <p:cNvCxnSpPr>
            <a:endCxn id="78" idx="0"/>
          </p:cNvCxnSpPr>
          <p:nvPr/>
        </p:nvCxnSpPr>
        <p:spPr>
          <a:xfrm>
            <a:off x="7364844" y="1613651"/>
            <a:ext cx="6063" cy="662117"/>
          </a:xfrm>
          <a:prstGeom prst="line">
            <a:avLst/>
          </a:prstGeom>
          <a:noFill/>
          <a:ln w="50800" cap="flat" cmpd="sng" algn="ctr">
            <a:solidFill>
              <a:srgbClr val="FF0000"/>
            </a:solidFill>
            <a:prstDash val="solid"/>
          </a:ln>
          <a:effectLst/>
        </p:spPr>
      </p:cxnSp>
      <p:cxnSp>
        <p:nvCxnSpPr>
          <p:cNvPr id="82" name="Straight Connector 81"/>
          <p:cNvCxnSpPr/>
          <p:nvPr/>
        </p:nvCxnSpPr>
        <p:spPr>
          <a:xfrm>
            <a:off x="919859" y="5638800"/>
            <a:ext cx="604141" cy="0"/>
          </a:xfrm>
          <a:prstGeom prst="line">
            <a:avLst/>
          </a:prstGeom>
          <a:noFill/>
          <a:ln w="50800" cap="flat" cmpd="sng" algn="ctr">
            <a:solidFill>
              <a:srgbClr val="00B050"/>
            </a:solidFill>
            <a:prstDash val="solid"/>
          </a:ln>
          <a:effectLst/>
        </p:spPr>
      </p:cxnSp>
      <p:sp>
        <p:nvSpPr>
          <p:cNvPr id="83" name="TextBox 82"/>
          <p:cNvSpPr txBox="1"/>
          <p:nvPr/>
        </p:nvSpPr>
        <p:spPr>
          <a:xfrm>
            <a:off x="1620672" y="5518238"/>
            <a:ext cx="2265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Trusted data path</a:t>
            </a:r>
          </a:p>
        </p:txBody>
      </p:sp>
      <p:cxnSp>
        <p:nvCxnSpPr>
          <p:cNvPr id="84" name="Straight Connector 83"/>
          <p:cNvCxnSpPr/>
          <p:nvPr/>
        </p:nvCxnSpPr>
        <p:spPr>
          <a:xfrm>
            <a:off x="919859" y="6031468"/>
            <a:ext cx="604141" cy="0"/>
          </a:xfrm>
          <a:prstGeom prst="line">
            <a:avLst/>
          </a:prstGeom>
          <a:noFill/>
          <a:ln w="50800" cap="flat" cmpd="sng" algn="ctr">
            <a:solidFill>
              <a:srgbClr val="FF0000"/>
            </a:solidFill>
            <a:prstDash val="solid"/>
          </a:ln>
          <a:effectLst/>
        </p:spPr>
      </p:cxnSp>
      <p:sp>
        <p:nvSpPr>
          <p:cNvPr id="85" name="TextBox 84"/>
          <p:cNvSpPr txBox="1"/>
          <p:nvPr/>
        </p:nvSpPr>
        <p:spPr>
          <a:xfrm>
            <a:off x="1622718" y="5910906"/>
            <a:ext cx="2492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Untrusted data path</a:t>
            </a:r>
          </a:p>
        </p:txBody>
      </p:sp>
      <p:cxnSp>
        <p:nvCxnSpPr>
          <p:cNvPr id="127" name="Straight Connector 126"/>
          <p:cNvCxnSpPr>
            <a:stCxn id="113" idx="2"/>
          </p:cNvCxnSpPr>
          <p:nvPr/>
        </p:nvCxnSpPr>
        <p:spPr>
          <a:xfrm flipH="1">
            <a:off x="5936810" y="3809037"/>
            <a:ext cx="1" cy="869811"/>
          </a:xfrm>
          <a:prstGeom prst="line">
            <a:avLst/>
          </a:prstGeom>
          <a:noFill/>
          <a:ln w="50800" cap="flat" cmpd="sng" algn="ctr">
            <a:solidFill>
              <a:srgbClr val="00B050"/>
            </a:solidFill>
            <a:prstDash val="solid"/>
          </a:ln>
          <a:effectLst/>
        </p:spPr>
      </p:cxnSp>
      <p:sp>
        <p:nvSpPr>
          <p:cNvPr id="81" name="Rectangle 80"/>
          <p:cNvSpPr/>
          <p:nvPr/>
        </p:nvSpPr>
        <p:spPr>
          <a:xfrm>
            <a:off x="1206462" y="4054366"/>
            <a:ext cx="7023138" cy="974834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Memory or Shared LLC</a:t>
            </a:r>
          </a:p>
        </p:txBody>
      </p:sp>
      <p:sp>
        <p:nvSpPr>
          <p:cNvPr id="42" name="Rectangle 41"/>
          <p:cNvSpPr/>
          <p:nvPr/>
        </p:nvSpPr>
        <p:spPr>
          <a:xfrm>
            <a:off x="1663508" y="2583476"/>
            <a:ext cx="832332" cy="313647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$$</a:t>
            </a:r>
          </a:p>
        </p:txBody>
      </p:sp>
      <p:grpSp>
        <p:nvGrpSpPr>
          <p:cNvPr id="2067" name="Group 2066"/>
          <p:cNvGrpSpPr/>
          <p:nvPr/>
        </p:nvGrpSpPr>
        <p:grpSpPr>
          <a:xfrm>
            <a:off x="2534048" y="1638315"/>
            <a:ext cx="684045" cy="1546240"/>
            <a:chOff x="2534048" y="1638315"/>
            <a:chExt cx="684045" cy="1546240"/>
          </a:xfrm>
        </p:grpSpPr>
        <p:cxnSp>
          <p:nvCxnSpPr>
            <p:cNvPr id="31" name="Straight Connector 30"/>
            <p:cNvCxnSpPr>
              <a:stCxn id="32" idx="2"/>
              <a:endCxn id="33" idx="0"/>
            </p:cNvCxnSpPr>
            <p:nvPr/>
          </p:nvCxnSpPr>
          <p:spPr>
            <a:xfrm>
              <a:off x="2872518" y="2321215"/>
              <a:ext cx="3553" cy="531986"/>
            </a:xfrm>
            <a:prstGeom prst="line">
              <a:avLst/>
            </a:prstGeom>
            <a:noFill/>
            <a:ln w="50800" cap="flat" cmpd="sng" algn="ctr">
              <a:solidFill>
                <a:srgbClr val="4BACC6"/>
              </a:solidFill>
              <a:prstDash val="sysDash"/>
            </a:ln>
            <a:effectLst/>
          </p:spPr>
        </p:cxnSp>
        <p:sp>
          <p:nvSpPr>
            <p:cNvPr id="33" name="Rounded Rectangle 32"/>
            <p:cNvSpPr/>
            <p:nvPr/>
          </p:nvSpPr>
          <p:spPr>
            <a:xfrm>
              <a:off x="2534048" y="2853201"/>
              <a:ext cx="684045" cy="331354"/>
            </a:xfrm>
            <a:prstGeom prst="roundRect">
              <a:avLst/>
            </a:prstGeom>
            <a:solidFill>
              <a:srgbClr val="4F81BD"/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MMU</a:t>
              </a:r>
            </a:p>
          </p:txBody>
        </p:sp>
        <p:cxnSp>
          <p:nvCxnSpPr>
            <p:cNvPr id="22" name="Elbow Connector 21"/>
            <p:cNvCxnSpPr>
              <a:stCxn id="58" idx="6"/>
              <a:endCxn id="32" idx="0"/>
            </p:cNvCxnSpPr>
            <p:nvPr/>
          </p:nvCxnSpPr>
          <p:spPr>
            <a:xfrm>
              <a:off x="2753436" y="1638315"/>
              <a:ext cx="119082" cy="378100"/>
            </a:xfrm>
            <a:prstGeom prst="bentConnector2">
              <a:avLst/>
            </a:prstGeom>
            <a:ln>
              <a:solidFill>
                <a:srgbClr val="4BACC6"/>
              </a:solidFill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32" name="Rectangle 31"/>
            <p:cNvSpPr/>
            <p:nvPr/>
          </p:nvSpPr>
          <p:spPr>
            <a:xfrm>
              <a:off x="2639300" y="2016415"/>
              <a:ext cx="466436" cy="304800"/>
            </a:xfrm>
            <a:prstGeom prst="rect">
              <a:avLst/>
            </a:prstGeom>
            <a:solidFill>
              <a:srgbClr val="4F81BD"/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TLB</a:t>
              </a:r>
            </a:p>
          </p:txBody>
        </p:sp>
      </p:grpSp>
      <p:grpSp>
        <p:nvGrpSpPr>
          <p:cNvPr id="2066" name="Group 2065"/>
          <p:cNvGrpSpPr/>
          <p:nvPr/>
        </p:nvGrpSpPr>
        <p:grpSpPr>
          <a:xfrm>
            <a:off x="6276173" y="1546353"/>
            <a:ext cx="907074" cy="1881684"/>
            <a:chOff x="6276173" y="1546353"/>
            <a:chExt cx="907074" cy="1881684"/>
          </a:xfrm>
        </p:grpSpPr>
        <p:cxnSp>
          <p:nvCxnSpPr>
            <p:cNvPr id="69" name="Straight Connector 68"/>
            <p:cNvCxnSpPr/>
            <p:nvPr/>
          </p:nvCxnSpPr>
          <p:spPr>
            <a:xfrm flipH="1">
              <a:off x="6851069" y="1546353"/>
              <a:ext cx="15145" cy="774862"/>
            </a:xfrm>
            <a:prstGeom prst="line">
              <a:avLst/>
            </a:prstGeom>
            <a:noFill/>
            <a:ln w="50800" cap="flat" cmpd="sng" algn="ctr">
              <a:solidFill>
                <a:srgbClr val="4BACC6"/>
              </a:solidFill>
              <a:prstDash val="solid"/>
            </a:ln>
            <a:effectLst/>
          </p:spPr>
        </p:cxnSp>
        <p:cxnSp>
          <p:nvCxnSpPr>
            <p:cNvPr id="71" name="Elbow Connector 70"/>
            <p:cNvCxnSpPr>
              <a:stCxn id="72" idx="3"/>
            </p:cNvCxnSpPr>
            <p:nvPr/>
          </p:nvCxnSpPr>
          <p:spPr>
            <a:xfrm rot="10800000" flipV="1">
              <a:off x="6276173" y="1915281"/>
              <a:ext cx="378627" cy="1512756"/>
            </a:xfrm>
            <a:prstGeom prst="bentConnector2">
              <a:avLst/>
            </a:prstGeom>
            <a:noFill/>
            <a:ln w="50800" cap="flat" cmpd="sng" algn="ctr">
              <a:solidFill>
                <a:srgbClr val="4BACC6"/>
              </a:solidFill>
              <a:prstDash val="sysDash"/>
            </a:ln>
            <a:effectLst/>
          </p:spPr>
        </p:cxnSp>
        <p:sp>
          <p:nvSpPr>
            <p:cNvPr id="72" name="Rectangle 71"/>
            <p:cNvSpPr/>
            <p:nvPr/>
          </p:nvSpPr>
          <p:spPr>
            <a:xfrm flipH="1">
              <a:off x="6654799" y="1783393"/>
              <a:ext cx="528448" cy="263775"/>
            </a:xfrm>
            <a:prstGeom prst="rect">
              <a:avLst/>
            </a:prstGeom>
            <a:solidFill>
              <a:srgbClr val="4F81BD"/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TLB</a:t>
              </a:r>
            </a:p>
          </p:txBody>
        </p:sp>
      </p:grpSp>
      <p:sp>
        <p:nvSpPr>
          <p:cNvPr id="67" name="Oval 66"/>
          <p:cNvSpPr/>
          <p:nvPr/>
        </p:nvSpPr>
        <p:spPr>
          <a:xfrm flipH="1">
            <a:off x="6844799" y="1322992"/>
            <a:ext cx="1057247" cy="417786"/>
          </a:xfrm>
          <a:prstGeom prst="ellipse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Accel.</a:t>
            </a:r>
          </a:p>
        </p:txBody>
      </p:sp>
      <p:sp>
        <p:nvSpPr>
          <p:cNvPr id="78" name="Rectangle 77"/>
          <p:cNvSpPr/>
          <p:nvPr/>
        </p:nvSpPr>
        <p:spPr>
          <a:xfrm flipH="1">
            <a:off x="6699830" y="2275768"/>
            <a:ext cx="1342155" cy="417786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$$</a:t>
            </a:r>
          </a:p>
        </p:txBody>
      </p:sp>
      <p:grpSp>
        <p:nvGrpSpPr>
          <p:cNvPr id="2053" name="Group 2052"/>
          <p:cNvGrpSpPr/>
          <p:nvPr/>
        </p:nvGrpSpPr>
        <p:grpSpPr>
          <a:xfrm flipH="1">
            <a:off x="4571954" y="1531748"/>
            <a:ext cx="907074" cy="1881684"/>
            <a:chOff x="5241217" y="1562273"/>
            <a:chExt cx="907074" cy="1881684"/>
          </a:xfrm>
        </p:grpSpPr>
        <p:cxnSp>
          <p:nvCxnSpPr>
            <p:cNvPr id="87" name="Straight Connector 86"/>
            <p:cNvCxnSpPr/>
            <p:nvPr/>
          </p:nvCxnSpPr>
          <p:spPr>
            <a:xfrm flipH="1">
              <a:off x="5816113" y="1562273"/>
              <a:ext cx="15145" cy="774862"/>
            </a:xfrm>
            <a:prstGeom prst="line">
              <a:avLst/>
            </a:prstGeom>
            <a:noFill/>
            <a:ln w="50800" cap="flat" cmpd="sng" algn="ctr">
              <a:solidFill>
                <a:srgbClr val="4BACC6"/>
              </a:solidFill>
              <a:prstDash val="solid"/>
            </a:ln>
            <a:effectLst/>
          </p:spPr>
        </p:cxnSp>
        <p:cxnSp>
          <p:nvCxnSpPr>
            <p:cNvPr id="88" name="Elbow Connector 87"/>
            <p:cNvCxnSpPr>
              <a:stCxn id="89" idx="3"/>
            </p:cNvCxnSpPr>
            <p:nvPr/>
          </p:nvCxnSpPr>
          <p:spPr>
            <a:xfrm rot="10800000" flipV="1">
              <a:off x="5241217" y="1931201"/>
              <a:ext cx="378627" cy="1512756"/>
            </a:xfrm>
            <a:prstGeom prst="bentConnector2">
              <a:avLst/>
            </a:prstGeom>
            <a:noFill/>
            <a:ln w="50800" cap="flat" cmpd="sng" algn="ctr">
              <a:solidFill>
                <a:srgbClr val="4BACC6"/>
              </a:solidFill>
              <a:prstDash val="sysDash"/>
            </a:ln>
            <a:effectLst/>
          </p:spPr>
        </p:cxnSp>
        <p:sp>
          <p:nvSpPr>
            <p:cNvPr id="89" name="Rectangle 88"/>
            <p:cNvSpPr/>
            <p:nvPr/>
          </p:nvSpPr>
          <p:spPr>
            <a:xfrm flipH="1">
              <a:off x="5619843" y="1799313"/>
              <a:ext cx="528448" cy="263775"/>
            </a:xfrm>
            <a:prstGeom prst="rect">
              <a:avLst/>
            </a:prstGeom>
            <a:solidFill>
              <a:srgbClr val="4F81BD"/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TLB</a:t>
              </a:r>
            </a:p>
          </p:txBody>
        </p:sp>
      </p:grpSp>
      <p:sp>
        <p:nvSpPr>
          <p:cNvPr id="60" name="Oval 59"/>
          <p:cNvSpPr/>
          <p:nvPr/>
        </p:nvSpPr>
        <p:spPr>
          <a:xfrm>
            <a:off x="3814776" y="1319833"/>
            <a:ext cx="1057247" cy="417786"/>
          </a:xfrm>
          <a:prstGeom prst="ellipse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Accel.</a:t>
            </a:r>
          </a:p>
        </p:txBody>
      </p:sp>
      <p:sp>
        <p:nvSpPr>
          <p:cNvPr id="80" name="Rectangle 79"/>
          <p:cNvSpPr/>
          <p:nvPr/>
        </p:nvSpPr>
        <p:spPr>
          <a:xfrm>
            <a:off x="3673769" y="2281541"/>
            <a:ext cx="1342155" cy="417786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$$</a:t>
            </a:r>
          </a:p>
        </p:txBody>
      </p:sp>
      <p:sp>
        <p:nvSpPr>
          <p:cNvPr id="113" name="Rounded Rectangle 112">
            <a:hlinkClick r:id="" action="ppaction://noaction"/>
          </p:cNvPr>
          <p:cNvSpPr/>
          <p:nvPr/>
        </p:nvSpPr>
        <p:spPr bwMode="auto">
          <a:xfrm>
            <a:off x="5354827" y="3334033"/>
            <a:ext cx="1163967" cy="475004"/>
          </a:xfrm>
          <a:prstGeom prst="round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  <a:ex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kern="0" dirty="0" smtClean="0">
                <a:solidFill>
                  <a:sysClr val="window" lastClr="FFFFFF"/>
                </a:solidFill>
                <a:latin typeface="Calibri"/>
              </a:rPr>
              <a:t>IOMMU</a:t>
            </a:r>
            <a:endParaRPr lang="en-US" sz="1600" kern="0" dirty="0">
              <a:solidFill>
                <a:sysClr val="window" lastClr="FFFFFF"/>
              </a:solidFill>
              <a:latin typeface="Calibri"/>
            </a:endParaRPr>
          </a:p>
        </p:txBody>
      </p:sp>
      <p:grpSp>
        <p:nvGrpSpPr>
          <p:cNvPr id="2068" name="Group 2067"/>
          <p:cNvGrpSpPr/>
          <p:nvPr/>
        </p:nvGrpSpPr>
        <p:grpSpPr>
          <a:xfrm>
            <a:off x="4267200" y="5486400"/>
            <a:ext cx="3626427" cy="762000"/>
            <a:chOff x="4267200" y="5486400"/>
            <a:chExt cx="3626427" cy="762000"/>
          </a:xfrm>
        </p:grpSpPr>
        <p:cxnSp>
          <p:nvCxnSpPr>
            <p:cNvPr id="97" name="Straight Connector 96"/>
            <p:cNvCxnSpPr/>
            <p:nvPr/>
          </p:nvCxnSpPr>
          <p:spPr>
            <a:xfrm>
              <a:off x="4267200" y="5638800"/>
              <a:ext cx="609600" cy="0"/>
            </a:xfrm>
            <a:prstGeom prst="line">
              <a:avLst/>
            </a:prstGeom>
            <a:noFill/>
            <a:ln w="50800" cap="flat" cmpd="sng" algn="ctr">
              <a:solidFill>
                <a:srgbClr val="4BACC6"/>
              </a:solidFill>
              <a:prstDash val="solid"/>
            </a:ln>
            <a:effectLst/>
          </p:spPr>
        </p:cxnSp>
        <p:sp>
          <p:nvSpPr>
            <p:cNvPr id="98" name="TextBox 97"/>
            <p:cNvSpPr txBox="1"/>
            <p:nvPr/>
          </p:nvSpPr>
          <p:spPr>
            <a:xfrm>
              <a:off x="4952999" y="5486400"/>
              <a:ext cx="273069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Address translation path</a:t>
              </a:r>
            </a:p>
          </p:txBody>
        </p:sp>
        <p:cxnSp>
          <p:nvCxnSpPr>
            <p:cNvPr id="99" name="Straight Connector 98"/>
            <p:cNvCxnSpPr/>
            <p:nvPr/>
          </p:nvCxnSpPr>
          <p:spPr>
            <a:xfrm>
              <a:off x="4267200" y="6031468"/>
              <a:ext cx="609600" cy="0"/>
            </a:xfrm>
            <a:prstGeom prst="line">
              <a:avLst/>
            </a:prstGeom>
            <a:noFill/>
            <a:ln w="50800" cap="flat" cmpd="sng" algn="ctr">
              <a:solidFill>
                <a:srgbClr val="4BACC6"/>
              </a:solidFill>
              <a:prstDash val="sysDash"/>
            </a:ln>
            <a:effectLst/>
          </p:spPr>
        </p:cxnSp>
        <p:sp>
          <p:nvSpPr>
            <p:cNvPr id="100" name="TextBox 99"/>
            <p:cNvSpPr txBox="1"/>
            <p:nvPr/>
          </p:nvSpPr>
          <p:spPr>
            <a:xfrm>
              <a:off x="4952999" y="5879068"/>
              <a:ext cx="29406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Translation update path</a:t>
              </a:r>
            </a:p>
          </p:txBody>
        </p:sp>
      </p:grpSp>
      <p:sp>
        <p:nvSpPr>
          <p:cNvPr id="104" name="Rectangle 103"/>
          <p:cNvSpPr/>
          <p:nvPr/>
        </p:nvSpPr>
        <p:spPr bwMode="auto">
          <a:xfrm>
            <a:off x="1394118" y="4063418"/>
            <a:ext cx="1349123" cy="943461"/>
          </a:xfrm>
          <a:prstGeom prst="rect">
            <a:avLst/>
          </a:prstGeom>
          <a:solidFill>
            <a:srgbClr val="FF0000"/>
          </a:solidFill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bg1"/>
                </a:solidFill>
                <a:latin typeface="Verdana" pitchFamily="34" charset="0"/>
              </a:rPr>
              <a:t>OS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 Memory (Q)</a:t>
            </a:r>
          </a:p>
        </p:txBody>
      </p:sp>
      <p:sp>
        <p:nvSpPr>
          <p:cNvPr id="105" name="Rectangle 104"/>
          <p:cNvSpPr/>
          <p:nvPr/>
        </p:nvSpPr>
        <p:spPr bwMode="auto">
          <a:xfrm>
            <a:off x="6445542" y="4063418"/>
            <a:ext cx="1331793" cy="943461"/>
          </a:xfrm>
          <a:prstGeom prst="rect">
            <a:avLst/>
          </a:prstGeom>
          <a:solidFill>
            <a:srgbClr val="00B050"/>
          </a:solidFill>
          <a:ln w="38100" cap="flat" cmpd="sng" algn="ctr">
            <a:solidFill>
              <a:schemeClr val="accent3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bg1"/>
                </a:solidFill>
                <a:latin typeface="Verdana" pitchFamily="34" charset="0"/>
              </a:rPr>
              <a:t>Process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Memory (P)</a:t>
            </a:r>
          </a:p>
        </p:txBody>
      </p:sp>
      <p:sp>
        <p:nvSpPr>
          <p:cNvPr id="106" name="Rounded Rectangle 105"/>
          <p:cNvSpPr/>
          <p:nvPr/>
        </p:nvSpPr>
        <p:spPr bwMode="auto">
          <a:xfrm>
            <a:off x="3997757" y="1239775"/>
            <a:ext cx="1608243" cy="540828"/>
          </a:xfrm>
          <a:prstGeom prst="roundRect">
            <a:avLst/>
          </a:prstGeom>
          <a:solidFill>
            <a:srgbClr val="7030A0"/>
          </a:solidFill>
          <a:ln w="38100" cap="flat" cmpd="sng" algn="ctr">
            <a:solidFill>
              <a:schemeClr val="accent5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70000" lnSpcReduction="20000"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Mem req: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bg1"/>
                </a:solidFill>
                <a:latin typeface="Verdana" pitchFamily="34" charset="0"/>
              </a:rPr>
              <a:t>Virtual addr = V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sp>
        <p:nvSpPr>
          <p:cNvPr id="107" name="Rounded Rectangle 106"/>
          <p:cNvSpPr/>
          <p:nvPr/>
        </p:nvSpPr>
        <p:spPr bwMode="auto">
          <a:xfrm>
            <a:off x="4964465" y="3301121"/>
            <a:ext cx="1608243" cy="540828"/>
          </a:xfrm>
          <a:prstGeom prst="roundRect">
            <a:avLst/>
          </a:prstGeom>
          <a:solidFill>
            <a:srgbClr val="00B050"/>
          </a:solidFill>
          <a:ln w="38100" cap="flat" cmpd="sng" algn="ctr">
            <a:solidFill>
              <a:schemeClr val="accent3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77500" lnSpcReduction="20000"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Mem req: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bg1"/>
                </a:solidFill>
                <a:latin typeface="Verdana" pitchFamily="34" charset="0"/>
              </a:rPr>
              <a:t>Phys. addr = P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cxnSp>
        <p:nvCxnSpPr>
          <p:cNvPr id="108" name="Straight Connector 107"/>
          <p:cNvCxnSpPr/>
          <p:nvPr/>
        </p:nvCxnSpPr>
        <p:spPr>
          <a:xfrm>
            <a:off x="4344847" y="2699327"/>
            <a:ext cx="1584" cy="1360020"/>
          </a:xfrm>
          <a:prstGeom prst="line">
            <a:avLst/>
          </a:prstGeom>
          <a:noFill/>
          <a:ln w="50800" cap="flat" cmpd="sng" algn="ctr">
            <a:solidFill>
              <a:srgbClr val="00B050"/>
            </a:solidFill>
            <a:prstDash val="solid"/>
          </a:ln>
          <a:effectLst/>
        </p:spPr>
      </p:cxnSp>
      <p:cxnSp>
        <p:nvCxnSpPr>
          <p:cNvPr id="109" name="Straight Connector 108"/>
          <p:cNvCxnSpPr/>
          <p:nvPr/>
        </p:nvCxnSpPr>
        <p:spPr>
          <a:xfrm flipH="1">
            <a:off x="7367875" y="2702606"/>
            <a:ext cx="7925" cy="1413271"/>
          </a:xfrm>
          <a:prstGeom prst="line">
            <a:avLst/>
          </a:prstGeom>
          <a:noFill/>
          <a:ln w="50800" cap="flat" cmpd="sng" algn="ctr">
            <a:solidFill>
              <a:srgbClr val="00B050"/>
            </a:solidFill>
            <a:prstDash val="solid"/>
          </a:ln>
          <a:effectLst/>
        </p:spPr>
      </p:cxnSp>
    </p:spTree>
    <p:extLst>
      <p:ext uri="{BB962C8B-B14F-4D97-AF65-F5344CB8AC3E}">
        <p14:creationId xmlns:p14="http://schemas.microsoft.com/office/powerpoint/2010/main" val="3922253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82 -0.0037 L -0.00156 0.05324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6" y="30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0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56 0.05324 L 0.05469 0.05324 C 0.07986 0.05324 0.11111 0.11828 0.11111 0.17176 L 0.11111 0.29051 " pathEditMode="relative" rAng="0" ptsTypes="AAAA">
                                      <p:cBhvr>
                                        <p:cTn id="23" dur="2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625" y="118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42" presetClass="path" presetSubtype="0" accel="50000" decel="5000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1215 0.2963 L 0.00382 -0.0037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417" y="-15000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0868 -0.24537 L -0.05451 -0.24537 C -0.03004 -0.24537 8.33333E-7 -0.17847 8.33333E-7 -0.12268 L 8.33333E-7 -1.85185E-6 " pathEditMode="relative" rAng="0" ptsTypes="AAAA">
                                      <p:cBhvr>
                                        <p:cTn id="37" dur="2000" spd="-100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434" y="122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6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0868 -0.24537 L -0.10868 -0.01088 C -0.10868 0.09445 -0.02951 0.22477 0.03472 0.22477 L 0.17882 0.22477 " pathEditMode="relative" rAng="0" ptsTypes="AAAA">
                                      <p:cBhvr>
                                        <p:cTn id="41" dur="2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375" y="234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" grpId="0" animBg="1"/>
      <p:bldP spid="105" grpId="0" animBg="1"/>
      <p:bldP spid="106" grpId="0" animBg="1"/>
      <p:bldP spid="106" grpId="1" animBg="1"/>
      <p:bldP spid="106" grpId="2" animBg="1"/>
      <p:bldP spid="106" grpId="3" animBg="1"/>
      <p:bldP spid="106" grpId="4" animBg="1"/>
      <p:bldP spid="107" grpId="0" animBg="1"/>
      <p:bldP spid="107" grpId="1" animBg="1"/>
      <p:bldP spid="107" grpId="2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Rounded Rectangle 158"/>
          <p:cNvSpPr/>
          <p:nvPr/>
        </p:nvSpPr>
        <p:spPr>
          <a:xfrm>
            <a:off x="982638" y="1219202"/>
            <a:ext cx="7551761" cy="4038598"/>
          </a:xfrm>
          <a:custGeom>
            <a:avLst/>
            <a:gdLst/>
            <a:ahLst/>
            <a:cxnLst/>
            <a:rect l="l" t="t" r="r" b="b"/>
            <a:pathLst>
              <a:path w="7620000" h="4419600">
                <a:moveTo>
                  <a:pt x="381008" y="0"/>
                </a:moveTo>
                <a:lnTo>
                  <a:pt x="1904992" y="0"/>
                </a:lnTo>
                <a:cubicBezTo>
                  <a:pt x="2115417" y="0"/>
                  <a:pt x="2286000" y="170583"/>
                  <a:pt x="2286000" y="381008"/>
                </a:cubicBezTo>
                <a:lnTo>
                  <a:pt x="2286000" y="2147455"/>
                </a:lnTo>
                <a:lnTo>
                  <a:pt x="7241302" y="2147455"/>
                </a:lnTo>
                <a:cubicBezTo>
                  <a:pt x="7450451" y="2147455"/>
                  <a:pt x="7620000" y="2317004"/>
                  <a:pt x="7620000" y="2526153"/>
                </a:cubicBezTo>
                <a:lnTo>
                  <a:pt x="7620000" y="4040902"/>
                </a:lnTo>
                <a:cubicBezTo>
                  <a:pt x="7620000" y="4250051"/>
                  <a:pt x="7450451" y="4419600"/>
                  <a:pt x="7241302" y="4419600"/>
                </a:cubicBezTo>
                <a:lnTo>
                  <a:pt x="1904992" y="4419600"/>
                </a:lnTo>
                <a:lnTo>
                  <a:pt x="381008" y="4419600"/>
                </a:lnTo>
                <a:lnTo>
                  <a:pt x="378698" y="4419600"/>
                </a:lnTo>
                <a:cubicBezTo>
                  <a:pt x="169549" y="4419600"/>
                  <a:pt x="0" y="4250051"/>
                  <a:pt x="0" y="4040902"/>
                </a:cubicBezTo>
                <a:lnTo>
                  <a:pt x="0" y="4038592"/>
                </a:lnTo>
                <a:lnTo>
                  <a:pt x="0" y="2526153"/>
                </a:lnTo>
                <a:lnTo>
                  <a:pt x="0" y="381008"/>
                </a:lnTo>
                <a:cubicBezTo>
                  <a:pt x="0" y="170583"/>
                  <a:pt x="170583" y="0"/>
                  <a:pt x="381008" y="0"/>
                </a:cubicBezTo>
                <a:close/>
              </a:path>
            </a:pathLst>
          </a:custGeom>
          <a:solidFill>
            <a:srgbClr val="9BBB59">
              <a:lumMod val="40000"/>
              <a:lumOff val="60000"/>
            </a:srgbClr>
          </a:solidFill>
          <a:ln w="25400" cap="flat" cmpd="sng" algn="ctr">
            <a:solidFill>
              <a:srgbClr val="9BBB59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117" name="Group 116"/>
          <p:cNvGrpSpPr/>
          <p:nvPr/>
        </p:nvGrpSpPr>
        <p:grpSpPr>
          <a:xfrm>
            <a:off x="3886201" y="3100320"/>
            <a:ext cx="914399" cy="206663"/>
            <a:chOff x="3886201" y="2895600"/>
            <a:chExt cx="914399" cy="206663"/>
          </a:xfrm>
        </p:grpSpPr>
        <p:sp>
          <p:nvSpPr>
            <p:cNvPr id="118" name="Rectangle 117"/>
            <p:cNvSpPr/>
            <p:nvPr/>
          </p:nvSpPr>
          <p:spPr>
            <a:xfrm>
              <a:off x="4114800" y="2971800"/>
              <a:ext cx="457200" cy="130463"/>
            </a:xfrm>
            <a:prstGeom prst="rect">
              <a:avLst/>
            </a:prstGeom>
            <a:solidFill>
              <a:srgbClr val="9BBB59">
                <a:lumMod val="40000"/>
                <a:lumOff val="60000"/>
              </a:srgbClr>
            </a:solidFill>
            <a:ln w="25400" cap="flat" cmpd="sng" algn="ctr">
              <a:solidFill>
                <a:srgbClr val="9BBB59">
                  <a:lumMod val="40000"/>
                  <a:lumOff val="6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9" name="Freeform 118"/>
            <p:cNvSpPr/>
            <p:nvPr/>
          </p:nvSpPr>
          <p:spPr>
            <a:xfrm rot="5400000">
              <a:off x="3973292" y="2808509"/>
              <a:ext cx="171449" cy="345632"/>
            </a:xfrm>
            <a:custGeom>
              <a:avLst/>
              <a:gdLst>
                <a:gd name="connsiteX0" fmla="*/ 0 w 1052946"/>
                <a:gd name="connsiteY0" fmla="*/ 434109 h 434109"/>
                <a:gd name="connsiteX1" fmla="*/ 27709 w 1052946"/>
                <a:gd name="connsiteY1" fmla="*/ 387927 h 434109"/>
                <a:gd name="connsiteX2" fmla="*/ 55419 w 1052946"/>
                <a:gd name="connsiteY2" fmla="*/ 314036 h 434109"/>
                <a:gd name="connsiteX3" fmla="*/ 110837 w 1052946"/>
                <a:gd name="connsiteY3" fmla="*/ 249381 h 434109"/>
                <a:gd name="connsiteX4" fmla="*/ 129309 w 1052946"/>
                <a:gd name="connsiteY4" fmla="*/ 157018 h 434109"/>
                <a:gd name="connsiteX5" fmla="*/ 147782 w 1052946"/>
                <a:gd name="connsiteY5" fmla="*/ 129309 h 434109"/>
                <a:gd name="connsiteX6" fmla="*/ 157019 w 1052946"/>
                <a:gd name="connsiteY6" fmla="*/ 101600 h 434109"/>
                <a:gd name="connsiteX7" fmla="*/ 184728 w 1052946"/>
                <a:gd name="connsiteY7" fmla="*/ 92363 h 434109"/>
                <a:gd name="connsiteX8" fmla="*/ 212437 w 1052946"/>
                <a:gd name="connsiteY8" fmla="*/ 120072 h 434109"/>
                <a:gd name="connsiteX9" fmla="*/ 230909 w 1052946"/>
                <a:gd name="connsiteY9" fmla="*/ 157018 h 434109"/>
                <a:gd name="connsiteX10" fmla="*/ 267855 w 1052946"/>
                <a:gd name="connsiteY10" fmla="*/ 221672 h 434109"/>
                <a:gd name="connsiteX11" fmla="*/ 286328 w 1052946"/>
                <a:gd name="connsiteY11" fmla="*/ 249381 h 434109"/>
                <a:gd name="connsiteX12" fmla="*/ 304800 w 1052946"/>
                <a:gd name="connsiteY12" fmla="*/ 295563 h 434109"/>
                <a:gd name="connsiteX13" fmla="*/ 323273 w 1052946"/>
                <a:gd name="connsiteY13" fmla="*/ 350981 h 434109"/>
                <a:gd name="connsiteX14" fmla="*/ 350982 w 1052946"/>
                <a:gd name="connsiteY14" fmla="*/ 369454 h 434109"/>
                <a:gd name="connsiteX15" fmla="*/ 378691 w 1052946"/>
                <a:gd name="connsiteY15" fmla="*/ 424872 h 434109"/>
                <a:gd name="connsiteX16" fmla="*/ 406400 w 1052946"/>
                <a:gd name="connsiteY16" fmla="*/ 406400 h 434109"/>
                <a:gd name="connsiteX17" fmla="*/ 452582 w 1052946"/>
                <a:gd name="connsiteY17" fmla="*/ 295563 h 434109"/>
                <a:gd name="connsiteX18" fmla="*/ 461819 w 1052946"/>
                <a:gd name="connsiteY18" fmla="*/ 258618 h 434109"/>
                <a:gd name="connsiteX19" fmla="*/ 508000 w 1052946"/>
                <a:gd name="connsiteY19" fmla="*/ 193963 h 434109"/>
                <a:gd name="connsiteX20" fmla="*/ 544946 w 1052946"/>
                <a:gd name="connsiteY20" fmla="*/ 138545 h 434109"/>
                <a:gd name="connsiteX21" fmla="*/ 572655 w 1052946"/>
                <a:gd name="connsiteY21" fmla="*/ 101600 h 434109"/>
                <a:gd name="connsiteX22" fmla="*/ 591128 w 1052946"/>
                <a:gd name="connsiteY22" fmla="*/ 73890 h 434109"/>
                <a:gd name="connsiteX23" fmla="*/ 618837 w 1052946"/>
                <a:gd name="connsiteY23" fmla="*/ 55418 h 434109"/>
                <a:gd name="connsiteX24" fmla="*/ 655782 w 1052946"/>
                <a:gd name="connsiteY24" fmla="*/ 129309 h 434109"/>
                <a:gd name="connsiteX25" fmla="*/ 674255 w 1052946"/>
                <a:gd name="connsiteY25" fmla="*/ 157018 h 434109"/>
                <a:gd name="connsiteX26" fmla="*/ 701964 w 1052946"/>
                <a:gd name="connsiteY26" fmla="*/ 184727 h 434109"/>
                <a:gd name="connsiteX27" fmla="*/ 729673 w 1052946"/>
                <a:gd name="connsiteY27" fmla="*/ 230909 h 434109"/>
                <a:gd name="connsiteX28" fmla="*/ 766619 w 1052946"/>
                <a:gd name="connsiteY28" fmla="*/ 267854 h 434109"/>
                <a:gd name="connsiteX29" fmla="*/ 785091 w 1052946"/>
                <a:gd name="connsiteY29" fmla="*/ 295563 h 434109"/>
                <a:gd name="connsiteX30" fmla="*/ 812800 w 1052946"/>
                <a:gd name="connsiteY30" fmla="*/ 332509 h 434109"/>
                <a:gd name="connsiteX31" fmla="*/ 822037 w 1052946"/>
                <a:gd name="connsiteY31" fmla="*/ 378690 h 434109"/>
                <a:gd name="connsiteX32" fmla="*/ 831273 w 1052946"/>
                <a:gd name="connsiteY32" fmla="*/ 406400 h 434109"/>
                <a:gd name="connsiteX33" fmla="*/ 858982 w 1052946"/>
                <a:gd name="connsiteY33" fmla="*/ 387927 h 434109"/>
                <a:gd name="connsiteX34" fmla="*/ 877455 w 1052946"/>
                <a:gd name="connsiteY34" fmla="*/ 341745 h 434109"/>
                <a:gd name="connsiteX35" fmla="*/ 914400 w 1052946"/>
                <a:gd name="connsiteY35" fmla="*/ 258618 h 434109"/>
                <a:gd name="connsiteX36" fmla="*/ 969819 w 1052946"/>
                <a:gd name="connsiteY36" fmla="*/ 129309 h 434109"/>
                <a:gd name="connsiteX37" fmla="*/ 997528 w 1052946"/>
                <a:gd name="connsiteY37" fmla="*/ 110836 h 434109"/>
                <a:gd name="connsiteX38" fmla="*/ 1043709 w 1052946"/>
                <a:gd name="connsiteY38" fmla="*/ 9236 h 434109"/>
                <a:gd name="connsiteX39" fmla="*/ 1052946 w 1052946"/>
                <a:gd name="connsiteY39" fmla="*/ 0 h 4341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1052946" h="434109">
                  <a:moveTo>
                    <a:pt x="0" y="434109"/>
                  </a:moveTo>
                  <a:cubicBezTo>
                    <a:pt x="9236" y="418715"/>
                    <a:pt x="19680" y="403984"/>
                    <a:pt x="27709" y="387927"/>
                  </a:cubicBezTo>
                  <a:cubicBezTo>
                    <a:pt x="69186" y="304974"/>
                    <a:pt x="-12644" y="436549"/>
                    <a:pt x="55419" y="314036"/>
                  </a:cubicBezTo>
                  <a:cubicBezTo>
                    <a:pt x="70231" y="287375"/>
                    <a:pt x="89836" y="270382"/>
                    <a:pt x="110837" y="249381"/>
                  </a:cubicBezTo>
                  <a:cubicBezTo>
                    <a:pt x="116994" y="218593"/>
                    <a:pt x="111893" y="183142"/>
                    <a:pt x="129309" y="157018"/>
                  </a:cubicBezTo>
                  <a:cubicBezTo>
                    <a:pt x="135467" y="147782"/>
                    <a:pt x="142817" y="139238"/>
                    <a:pt x="147782" y="129309"/>
                  </a:cubicBezTo>
                  <a:cubicBezTo>
                    <a:pt x="152136" y="120601"/>
                    <a:pt x="150135" y="108484"/>
                    <a:pt x="157019" y="101600"/>
                  </a:cubicBezTo>
                  <a:cubicBezTo>
                    <a:pt x="163903" y="94716"/>
                    <a:pt x="175492" y="95442"/>
                    <a:pt x="184728" y="92363"/>
                  </a:cubicBezTo>
                  <a:cubicBezTo>
                    <a:pt x="193964" y="101599"/>
                    <a:pt x="204845" y="109443"/>
                    <a:pt x="212437" y="120072"/>
                  </a:cubicBezTo>
                  <a:cubicBezTo>
                    <a:pt x="220440" y="131276"/>
                    <a:pt x="224316" y="144930"/>
                    <a:pt x="230909" y="157018"/>
                  </a:cubicBezTo>
                  <a:cubicBezTo>
                    <a:pt x="242795" y="178809"/>
                    <a:pt x="255084" y="200388"/>
                    <a:pt x="267855" y="221672"/>
                  </a:cubicBezTo>
                  <a:cubicBezTo>
                    <a:pt x="273566" y="231191"/>
                    <a:pt x="281364" y="239452"/>
                    <a:pt x="286328" y="249381"/>
                  </a:cubicBezTo>
                  <a:cubicBezTo>
                    <a:pt x="293743" y="264210"/>
                    <a:pt x="299134" y="279981"/>
                    <a:pt x="304800" y="295563"/>
                  </a:cubicBezTo>
                  <a:cubicBezTo>
                    <a:pt x="311454" y="313863"/>
                    <a:pt x="307071" y="340180"/>
                    <a:pt x="323273" y="350981"/>
                  </a:cubicBezTo>
                  <a:lnTo>
                    <a:pt x="350982" y="369454"/>
                  </a:lnTo>
                  <a:cubicBezTo>
                    <a:pt x="354007" y="378529"/>
                    <a:pt x="365903" y="422314"/>
                    <a:pt x="378691" y="424872"/>
                  </a:cubicBezTo>
                  <a:cubicBezTo>
                    <a:pt x="389576" y="427049"/>
                    <a:pt x="397164" y="412557"/>
                    <a:pt x="406400" y="406400"/>
                  </a:cubicBezTo>
                  <a:cubicBezTo>
                    <a:pt x="421794" y="369454"/>
                    <a:pt x="442874" y="334392"/>
                    <a:pt x="452582" y="295563"/>
                  </a:cubicBezTo>
                  <a:cubicBezTo>
                    <a:pt x="455661" y="283248"/>
                    <a:pt x="456819" y="270286"/>
                    <a:pt x="461819" y="258618"/>
                  </a:cubicBezTo>
                  <a:cubicBezTo>
                    <a:pt x="466561" y="247553"/>
                    <a:pt x="504512" y="198945"/>
                    <a:pt x="508000" y="193963"/>
                  </a:cubicBezTo>
                  <a:cubicBezTo>
                    <a:pt x="520732" y="175775"/>
                    <a:pt x="531625" y="156306"/>
                    <a:pt x="544946" y="138545"/>
                  </a:cubicBezTo>
                  <a:cubicBezTo>
                    <a:pt x="554182" y="126230"/>
                    <a:pt x="563708" y="114126"/>
                    <a:pt x="572655" y="101600"/>
                  </a:cubicBezTo>
                  <a:cubicBezTo>
                    <a:pt x="579107" y="92567"/>
                    <a:pt x="583278" y="81740"/>
                    <a:pt x="591128" y="73890"/>
                  </a:cubicBezTo>
                  <a:cubicBezTo>
                    <a:pt x="598977" y="66041"/>
                    <a:pt x="609601" y="61575"/>
                    <a:pt x="618837" y="55418"/>
                  </a:cubicBezTo>
                  <a:cubicBezTo>
                    <a:pt x="631152" y="80048"/>
                    <a:pt x="640507" y="106397"/>
                    <a:pt x="655782" y="129309"/>
                  </a:cubicBezTo>
                  <a:cubicBezTo>
                    <a:pt x="661940" y="138545"/>
                    <a:pt x="667148" y="148490"/>
                    <a:pt x="674255" y="157018"/>
                  </a:cubicBezTo>
                  <a:cubicBezTo>
                    <a:pt x="682617" y="167053"/>
                    <a:pt x="694127" y="174277"/>
                    <a:pt x="701964" y="184727"/>
                  </a:cubicBezTo>
                  <a:cubicBezTo>
                    <a:pt x="712735" y="199089"/>
                    <a:pt x="718651" y="216738"/>
                    <a:pt x="729673" y="230909"/>
                  </a:cubicBezTo>
                  <a:cubicBezTo>
                    <a:pt x="740366" y="244657"/>
                    <a:pt x="755285" y="254631"/>
                    <a:pt x="766619" y="267854"/>
                  </a:cubicBezTo>
                  <a:cubicBezTo>
                    <a:pt x="773843" y="276282"/>
                    <a:pt x="778639" y="286530"/>
                    <a:pt x="785091" y="295563"/>
                  </a:cubicBezTo>
                  <a:cubicBezTo>
                    <a:pt x="794038" y="308090"/>
                    <a:pt x="803564" y="320194"/>
                    <a:pt x="812800" y="332509"/>
                  </a:cubicBezTo>
                  <a:cubicBezTo>
                    <a:pt x="815879" y="347903"/>
                    <a:pt x="818229" y="363460"/>
                    <a:pt x="822037" y="378690"/>
                  </a:cubicBezTo>
                  <a:cubicBezTo>
                    <a:pt x="824398" y="388136"/>
                    <a:pt x="821828" y="404038"/>
                    <a:pt x="831273" y="406400"/>
                  </a:cubicBezTo>
                  <a:cubicBezTo>
                    <a:pt x="842042" y="409093"/>
                    <a:pt x="849746" y="394085"/>
                    <a:pt x="858982" y="387927"/>
                  </a:cubicBezTo>
                  <a:cubicBezTo>
                    <a:pt x="865140" y="372533"/>
                    <a:pt x="870721" y="356896"/>
                    <a:pt x="877455" y="341745"/>
                  </a:cubicBezTo>
                  <a:cubicBezTo>
                    <a:pt x="906497" y="276402"/>
                    <a:pt x="887017" y="333922"/>
                    <a:pt x="914400" y="258618"/>
                  </a:cubicBezTo>
                  <a:cubicBezTo>
                    <a:pt x="924182" y="231717"/>
                    <a:pt x="948771" y="143341"/>
                    <a:pt x="969819" y="129309"/>
                  </a:cubicBezTo>
                  <a:lnTo>
                    <a:pt x="997528" y="110836"/>
                  </a:lnTo>
                  <a:cubicBezTo>
                    <a:pt x="1019337" y="52678"/>
                    <a:pt x="1014780" y="47807"/>
                    <a:pt x="1043709" y="9236"/>
                  </a:cubicBezTo>
                  <a:cubicBezTo>
                    <a:pt x="1046321" y="5753"/>
                    <a:pt x="1049867" y="3079"/>
                    <a:pt x="1052946" y="0"/>
                  </a:cubicBezTo>
                </a:path>
              </a:pathLst>
            </a:custGeom>
            <a:noFill/>
            <a:ln w="25400" cap="flat" cmpd="sng" algn="ctr">
              <a:solidFill>
                <a:srgbClr val="9BBB59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20" name="Freeform 119"/>
            <p:cNvSpPr/>
            <p:nvPr/>
          </p:nvSpPr>
          <p:spPr>
            <a:xfrm rot="5400000">
              <a:off x="4542059" y="2808509"/>
              <a:ext cx="171449" cy="345632"/>
            </a:xfrm>
            <a:custGeom>
              <a:avLst/>
              <a:gdLst>
                <a:gd name="connsiteX0" fmla="*/ 0 w 1052946"/>
                <a:gd name="connsiteY0" fmla="*/ 434109 h 434109"/>
                <a:gd name="connsiteX1" fmla="*/ 27709 w 1052946"/>
                <a:gd name="connsiteY1" fmla="*/ 387927 h 434109"/>
                <a:gd name="connsiteX2" fmla="*/ 55419 w 1052946"/>
                <a:gd name="connsiteY2" fmla="*/ 314036 h 434109"/>
                <a:gd name="connsiteX3" fmla="*/ 110837 w 1052946"/>
                <a:gd name="connsiteY3" fmla="*/ 249381 h 434109"/>
                <a:gd name="connsiteX4" fmla="*/ 129309 w 1052946"/>
                <a:gd name="connsiteY4" fmla="*/ 157018 h 434109"/>
                <a:gd name="connsiteX5" fmla="*/ 147782 w 1052946"/>
                <a:gd name="connsiteY5" fmla="*/ 129309 h 434109"/>
                <a:gd name="connsiteX6" fmla="*/ 157019 w 1052946"/>
                <a:gd name="connsiteY6" fmla="*/ 101600 h 434109"/>
                <a:gd name="connsiteX7" fmla="*/ 184728 w 1052946"/>
                <a:gd name="connsiteY7" fmla="*/ 92363 h 434109"/>
                <a:gd name="connsiteX8" fmla="*/ 212437 w 1052946"/>
                <a:gd name="connsiteY8" fmla="*/ 120072 h 434109"/>
                <a:gd name="connsiteX9" fmla="*/ 230909 w 1052946"/>
                <a:gd name="connsiteY9" fmla="*/ 157018 h 434109"/>
                <a:gd name="connsiteX10" fmla="*/ 267855 w 1052946"/>
                <a:gd name="connsiteY10" fmla="*/ 221672 h 434109"/>
                <a:gd name="connsiteX11" fmla="*/ 286328 w 1052946"/>
                <a:gd name="connsiteY11" fmla="*/ 249381 h 434109"/>
                <a:gd name="connsiteX12" fmla="*/ 304800 w 1052946"/>
                <a:gd name="connsiteY12" fmla="*/ 295563 h 434109"/>
                <a:gd name="connsiteX13" fmla="*/ 323273 w 1052946"/>
                <a:gd name="connsiteY13" fmla="*/ 350981 h 434109"/>
                <a:gd name="connsiteX14" fmla="*/ 350982 w 1052946"/>
                <a:gd name="connsiteY14" fmla="*/ 369454 h 434109"/>
                <a:gd name="connsiteX15" fmla="*/ 378691 w 1052946"/>
                <a:gd name="connsiteY15" fmla="*/ 424872 h 434109"/>
                <a:gd name="connsiteX16" fmla="*/ 406400 w 1052946"/>
                <a:gd name="connsiteY16" fmla="*/ 406400 h 434109"/>
                <a:gd name="connsiteX17" fmla="*/ 452582 w 1052946"/>
                <a:gd name="connsiteY17" fmla="*/ 295563 h 434109"/>
                <a:gd name="connsiteX18" fmla="*/ 461819 w 1052946"/>
                <a:gd name="connsiteY18" fmla="*/ 258618 h 434109"/>
                <a:gd name="connsiteX19" fmla="*/ 508000 w 1052946"/>
                <a:gd name="connsiteY19" fmla="*/ 193963 h 434109"/>
                <a:gd name="connsiteX20" fmla="*/ 544946 w 1052946"/>
                <a:gd name="connsiteY20" fmla="*/ 138545 h 434109"/>
                <a:gd name="connsiteX21" fmla="*/ 572655 w 1052946"/>
                <a:gd name="connsiteY21" fmla="*/ 101600 h 434109"/>
                <a:gd name="connsiteX22" fmla="*/ 591128 w 1052946"/>
                <a:gd name="connsiteY22" fmla="*/ 73890 h 434109"/>
                <a:gd name="connsiteX23" fmla="*/ 618837 w 1052946"/>
                <a:gd name="connsiteY23" fmla="*/ 55418 h 434109"/>
                <a:gd name="connsiteX24" fmla="*/ 655782 w 1052946"/>
                <a:gd name="connsiteY24" fmla="*/ 129309 h 434109"/>
                <a:gd name="connsiteX25" fmla="*/ 674255 w 1052946"/>
                <a:gd name="connsiteY25" fmla="*/ 157018 h 434109"/>
                <a:gd name="connsiteX26" fmla="*/ 701964 w 1052946"/>
                <a:gd name="connsiteY26" fmla="*/ 184727 h 434109"/>
                <a:gd name="connsiteX27" fmla="*/ 729673 w 1052946"/>
                <a:gd name="connsiteY27" fmla="*/ 230909 h 434109"/>
                <a:gd name="connsiteX28" fmla="*/ 766619 w 1052946"/>
                <a:gd name="connsiteY28" fmla="*/ 267854 h 434109"/>
                <a:gd name="connsiteX29" fmla="*/ 785091 w 1052946"/>
                <a:gd name="connsiteY29" fmla="*/ 295563 h 434109"/>
                <a:gd name="connsiteX30" fmla="*/ 812800 w 1052946"/>
                <a:gd name="connsiteY30" fmla="*/ 332509 h 434109"/>
                <a:gd name="connsiteX31" fmla="*/ 822037 w 1052946"/>
                <a:gd name="connsiteY31" fmla="*/ 378690 h 434109"/>
                <a:gd name="connsiteX32" fmla="*/ 831273 w 1052946"/>
                <a:gd name="connsiteY32" fmla="*/ 406400 h 434109"/>
                <a:gd name="connsiteX33" fmla="*/ 858982 w 1052946"/>
                <a:gd name="connsiteY33" fmla="*/ 387927 h 434109"/>
                <a:gd name="connsiteX34" fmla="*/ 877455 w 1052946"/>
                <a:gd name="connsiteY34" fmla="*/ 341745 h 434109"/>
                <a:gd name="connsiteX35" fmla="*/ 914400 w 1052946"/>
                <a:gd name="connsiteY35" fmla="*/ 258618 h 434109"/>
                <a:gd name="connsiteX36" fmla="*/ 969819 w 1052946"/>
                <a:gd name="connsiteY36" fmla="*/ 129309 h 434109"/>
                <a:gd name="connsiteX37" fmla="*/ 997528 w 1052946"/>
                <a:gd name="connsiteY37" fmla="*/ 110836 h 434109"/>
                <a:gd name="connsiteX38" fmla="*/ 1043709 w 1052946"/>
                <a:gd name="connsiteY38" fmla="*/ 9236 h 434109"/>
                <a:gd name="connsiteX39" fmla="*/ 1052946 w 1052946"/>
                <a:gd name="connsiteY39" fmla="*/ 0 h 4341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1052946" h="434109">
                  <a:moveTo>
                    <a:pt x="0" y="434109"/>
                  </a:moveTo>
                  <a:cubicBezTo>
                    <a:pt x="9236" y="418715"/>
                    <a:pt x="19680" y="403984"/>
                    <a:pt x="27709" y="387927"/>
                  </a:cubicBezTo>
                  <a:cubicBezTo>
                    <a:pt x="69186" y="304974"/>
                    <a:pt x="-12644" y="436549"/>
                    <a:pt x="55419" y="314036"/>
                  </a:cubicBezTo>
                  <a:cubicBezTo>
                    <a:pt x="70231" y="287375"/>
                    <a:pt x="89836" y="270382"/>
                    <a:pt x="110837" y="249381"/>
                  </a:cubicBezTo>
                  <a:cubicBezTo>
                    <a:pt x="116994" y="218593"/>
                    <a:pt x="111893" y="183142"/>
                    <a:pt x="129309" y="157018"/>
                  </a:cubicBezTo>
                  <a:cubicBezTo>
                    <a:pt x="135467" y="147782"/>
                    <a:pt x="142817" y="139238"/>
                    <a:pt x="147782" y="129309"/>
                  </a:cubicBezTo>
                  <a:cubicBezTo>
                    <a:pt x="152136" y="120601"/>
                    <a:pt x="150135" y="108484"/>
                    <a:pt x="157019" y="101600"/>
                  </a:cubicBezTo>
                  <a:cubicBezTo>
                    <a:pt x="163903" y="94716"/>
                    <a:pt x="175492" y="95442"/>
                    <a:pt x="184728" y="92363"/>
                  </a:cubicBezTo>
                  <a:cubicBezTo>
                    <a:pt x="193964" y="101599"/>
                    <a:pt x="204845" y="109443"/>
                    <a:pt x="212437" y="120072"/>
                  </a:cubicBezTo>
                  <a:cubicBezTo>
                    <a:pt x="220440" y="131276"/>
                    <a:pt x="224316" y="144930"/>
                    <a:pt x="230909" y="157018"/>
                  </a:cubicBezTo>
                  <a:cubicBezTo>
                    <a:pt x="242795" y="178809"/>
                    <a:pt x="255084" y="200388"/>
                    <a:pt x="267855" y="221672"/>
                  </a:cubicBezTo>
                  <a:cubicBezTo>
                    <a:pt x="273566" y="231191"/>
                    <a:pt x="281364" y="239452"/>
                    <a:pt x="286328" y="249381"/>
                  </a:cubicBezTo>
                  <a:cubicBezTo>
                    <a:pt x="293743" y="264210"/>
                    <a:pt x="299134" y="279981"/>
                    <a:pt x="304800" y="295563"/>
                  </a:cubicBezTo>
                  <a:cubicBezTo>
                    <a:pt x="311454" y="313863"/>
                    <a:pt x="307071" y="340180"/>
                    <a:pt x="323273" y="350981"/>
                  </a:cubicBezTo>
                  <a:lnTo>
                    <a:pt x="350982" y="369454"/>
                  </a:lnTo>
                  <a:cubicBezTo>
                    <a:pt x="354007" y="378529"/>
                    <a:pt x="365903" y="422314"/>
                    <a:pt x="378691" y="424872"/>
                  </a:cubicBezTo>
                  <a:cubicBezTo>
                    <a:pt x="389576" y="427049"/>
                    <a:pt x="397164" y="412557"/>
                    <a:pt x="406400" y="406400"/>
                  </a:cubicBezTo>
                  <a:cubicBezTo>
                    <a:pt x="421794" y="369454"/>
                    <a:pt x="442874" y="334392"/>
                    <a:pt x="452582" y="295563"/>
                  </a:cubicBezTo>
                  <a:cubicBezTo>
                    <a:pt x="455661" y="283248"/>
                    <a:pt x="456819" y="270286"/>
                    <a:pt x="461819" y="258618"/>
                  </a:cubicBezTo>
                  <a:cubicBezTo>
                    <a:pt x="466561" y="247553"/>
                    <a:pt x="504512" y="198945"/>
                    <a:pt x="508000" y="193963"/>
                  </a:cubicBezTo>
                  <a:cubicBezTo>
                    <a:pt x="520732" y="175775"/>
                    <a:pt x="531625" y="156306"/>
                    <a:pt x="544946" y="138545"/>
                  </a:cubicBezTo>
                  <a:cubicBezTo>
                    <a:pt x="554182" y="126230"/>
                    <a:pt x="563708" y="114126"/>
                    <a:pt x="572655" y="101600"/>
                  </a:cubicBezTo>
                  <a:cubicBezTo>
                    <a:pt x="579107" y="92567"/>
                    <a:pt x="583278" y="81740"/>
                    <a:pt x="591128" y="73890"/>
                  </a:cubicBezTo>
                  <a:cubicBezTo>
                    <a:pt x="598977" y="66041"/>
                    <a:pt x="609601" y="61575"/>
                    <a:pt x="618837" y="55418"/>
                  </a:cubicBezTo>
                  <a:cubicBezTo>
                    <a:pt x="631152" y="80048"/>
                    <a:pt x="640507" y="106397"/>
                    <a:pt x="655782" y="129309"/>
                  </a:cubicBezTo>
                  <a:cubicBezTo>
                    <a:pt x="661940" y="138545"/>
                    <a:pt x="667148" y="148490"/>
                    <a:pt x="674255" y="157018"/>
                  </a:cubicBezTo>
                  <a:cubicBezTo>
                    <a:pt x="682617" y="167053"/>
                    <a:pt x="694127" y="174277"/>
                    <a:pt x="701964" y="184727"/>
                  </a:cubicBezTo>
                  <a:cubicBezTo>
                    <a:pt x="712735" y="199089"/>
                    <a:pt x="718651" y="216738"/>
                    <a:pt x="729673" y="230909"/>
                  </a:cubicBezTo>
                  <a:cubicBezTo>
                    <a:pt x="740366" y="244657"/>
                    <a:pt x="755285" y="254631"/>
                    <a:pt x="766619" y="267854"/>
                  </a:cubicBezTo>
                  <a:cubicBezTo>
                    <a:pt x="773843" y="276282"/>
                    <a:pt x="778639" y="286530"/>
                    <a:pt x="785091" y="295563"/>
                  </a:cubicBezTo>
                  <a:cubicBezTo>
                    <a:pt x="794038" y="308090"/>
                    <a:pt x="803564" y="320194"/>
                    <a:pt x="812800" y="332509"/>
                  </a:cubicBezTo>
                  <a:cubicBezTo>
                    <a:pt x="815879" y="347903"/>
                    <a:pt x="818229" y="363460"/>
                    <a:pt x="822037" y="378690"/>
                  </a:cubicBezTo>
                  <a:cubicBezTo>
                    <a:pt x="824398" y="388136"/>
                    <a:pt x="821828" y="404038"/>
                    <a:pt x="831273" y="406400"/>
                  </a:cubicBezTo>
                  <a:cubicBezTo>
                    <a:pt x="842042" y="409093"/>
                    <a:pt x="849746" y="394085"/>
                    <a:pt x="858982" y="387927"/>
                  </a:cubicBezTo>
                  <a:cubicBezTo>
                    <a:pt x="865140" y="372533"/>
                    <a:pt x="870721" y="356896"/>
                    <a:pt x="877455" y="341745"/>
                  </a:cubicBezTo>
                  <a:cubicBezTo>
                    <a:pt x="906497" y="276402"/>
                    <a:pt x="887017" y="333922"/>
                    <a:pt x="914400" y="258618"/>
                  </a:cubicBezTo>
                  <a:cubicBezTo>
                    <a:pt x="924182" y="231717"/>
                    <a:pt x="948771" y="143341"/>
                    <a:pt x="969819" y="129309"/>
                  </a:cubicBezTo>
                  <a:lnTo>
                    <a:pt x="997528" y="110836"/>
                  </a:lnTo>
                  <a:cubicBezTo>
                    <a:pt x="1019337" y="52678"/>
                    <a:pt x="1014780" y="47807"/>
                    <a:pt x="1043709" y="9236"/>
                  </a:cubicBezTo>
                  <a:cubicBezTo>
                    <a:pt x="1046321" y="5753"/>
                    <a:pt x="1049867" y="3079"/>
                    <a:pt x="1052946" y="0"/>
                  </a:cubicBezTo>
                </a:path>
              </a:pathLst>
            </a:custGeom>
            <a:noFill/>
            <a:ln w="25400" cap="flat" cmpd="sng" algn="ctr">
              <a:solidFill>
                <a:srgbClr val="9BBB59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cxnSp>
        <p:nvCxnSpPr>
          <p:cNvPr id="126" name="Straight Connector 125"/>
          <p:cNvCxnSpPr/>
          <p:nvPr/>
        </p:nvCxnSpPr>
        <p:spPr>
          <a:xfrm flipH="1">
            <a:off x="4344157" y="2706700"/>
            <a:ext cx="10767" cy="1444601"/>
          </a:xfrm>
          <a:prstGeom prst="line">
            <a:avLst/>
          </a:prstGeom>
          <a:noFill/>
          <a:ln w="50800" cap="flat" cmpd="sng" algn="ctr">
            <a:solidFill>
              <a:srgbClr val="FF0000"/>
            </a:solidFill>
            <a:prstDash val="solid"/>
          </a:ln>
          <a:effectLst/>
        </p:spPr>
      </p:cxnSp>
      <p:cxnSp>
        <p:nvCxnSpPr>
          <p:cNvPr id="125" name="Straight Connector 124"/>
          <p:cNvCxnSpPr/>
          <p:nvPr/>
        </p:nvCxnSpPr>
        <p:spPr>
          <a:xfrm flipH="1">
            <a:off x="7357108" y="2694612"/>
            <a:ext cx="10767" cy="1444601"/>
          </a:xfrm>
          <a:prstGeom prst="line">
            <a:avLst/>
          </a:prstGeom>
          <a:noFill/>
          <a:ln w="50800" cap="flat" cmpd="sng" algn="ctr">
            <a:solidFill>
              <a:srgbClr val="FF0000"/>
            </a:solidFill>
            <a:prstDash val="solid"/>
          </a:ln>
          <a:effectLst/>
        </p:spPr>
      </p:cxnSp>
      <p:grpSp>
        <p:nvGrpSpPr>
          <p:cNvPr id="121" name="Group 120"/>
          <p:cNvGrpSpPr/>
          <p:nvPr/>
        </p:nvGrpSpPr>
        <p:grpSpPr>
          <a:xfrm>
            <a:off x="6945350" y="3104650"/>
            <a:ext cx="914399" cy="206663"/>
            <a:chOff x="3886201" y="2895600"/>
            <a:chExt cx="914399" cy="206663"/>
          </a:xfrm>
        </p:grpSpPr>
        <p:sp>
          <p:nvSpPr>
            <p:cNvPr id="122" name="Rectangle 121"/>
            <p:cNvSpPr/>
            <p:nvPr/>
          </p:nvSpPr>
          <p:spPr>
            <a:xfrm>
              <a:off x="4114800" y="2971800"/>
              <a:ext cx="457200" cy="130463"/>
            </a:xfrm>
            <a:prstGeom prst="rect">
              <a:avLst/>
            </a:prstGeom>
            <a:solidFill>
              <a:srgbClr val="9BBB59">
                <a:lumMod val="40000"/>
                <a:lumOff val="60000"/>
              </a:srgbClr>
            </a:solidFill>
            <a:ln w="25400" cap="flat" cmpd="sng" algn="ctr">
              <a:solidFill>
                <a:srgbClr val="9BBB59">
                  <a:lumMod val="40000"/>
                  <a:lumOff val="6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23" name="Freeform 122"/>
            <p:cNvSpPr/>
            <p:nvPr/>
          </p:nvSpPr>
          <p:spPr>
            <a:xfrm rot="5400000">
              <a:off x="3973292" y="2808509"/>
              <a:ext cx="171449" cy="345632"/>
            </a:xfrm>
            <a:custGeom>
              <a:avLst/>
              <a:gdLst>
                <a:gd name="connsiteX0" fmla="*/ 0 w 1052946"/>
                <a:gd name="connsiteY0" fmla="*/ 434109 h 434109"/>
                <a:gd name="connsiteX1" fmla="*/ 27709 w 1052946"/>
                <a:gd name="connsiteY1" fmla="*/ 387927 h 434109"/>
                <a:gd name="connsiteX2" fmla="*/ 55419 w 1052946"/>
                <a:gd name="connsiteY2" fmla="*/ 314036 h 434109"/>
                <a:gd name="connsiteX3" fmla="*/ 110837 w 1052946"/>
                <a:gd name="connsiteY3" fmla="*/ 249381 h 434109"/>
                <a:gd name="connsiteX4" fmla="*/ 129309 w 1052946"/>
                <a:gd name="connsiteY4" fmla="*/ 157018 h 434109"/>
                <a:gd name="connsiteX5" fmla="*/ 147782 w 1052946"/>
                <a:gd name="connsiteY5" fmla="*/ 129309 h 434109"/>
                <a:gd name="connsiteX6" fmla="*/ 157019 w 1052946"/>
                <a:gd name="connsiteY6" fmla="*/ 101600 h 434109"/>
                <a:gd name="connsiteX7" fmla="*/ 184728 w 1052946"/>
                <a:gd name="connsiteY7" fmla="*/ 92363 h 434109"/>
                <a:gd name="connsiteX8" fmla="*/ 212437 w 1052946"/>
                <a:gd name="connsiteY8" fmla="*/ 120072 h 434109"/>
                <a:gd name="connsiteX9" fmla="*/ 230909 w 1052946"/>
                <a:gd name="connsiteY9" fmla="*/ 157018 h 434109"/>
                <a:gd name="connsiteX10" fmla="*/ 267855 w 1052946"/>
                <a:gd name="connsiteY10" fmla="*/ 221672 h 434109"/>
                <a:gd name="connsiteX11" fmla="*/ 286328 w 1052946"/>
                <a:gd name="connsiteY11" fmla="*/ 249381 h 434109"/>
                <a:gd name="connsiteX12" fmla="*/ 304800 w 1052946"/>
                <a:gd name="connsiteY12" fmla="*/ 295563 h 434109"/>
                <a:gd name="connsiteX13" fmla="*/ 323273 w 1052946"/>
                <a:gd name="connsiteY13" fmla="*/ 350981 h 434109"/>
                <a:gd name="connsiteX14" fmla="*/ 350982 w 1052946"/>
                <a:gd name="connsiteY14" fmla="*/ 369454 h 434109"/>
                <a:gd name="connsiteX15" fmla="*/ 378691 w 1052946"/>
                <a:gd name="connsiteY15" fmla="*/ 424872 h 434109"/>
                <a:gd name="connsiteX16" fmla="*/ 406400 w 1052946"/>
                <a:gd name="connsiteY16" fmla="*/ 406400 h 434109"/>
                <a:gd name="connsiteX17" fmla="*/ 452582 w 1052946"/>
                <a:gd name="connsiteY17" fmla="*/ 295563 h 434109"/>
                <a:gd name="connsiteX18" fmla="*/ 461819 w 1052946"/>
                <a:gd name="connsiteY18" fmla="*/ 258618 h 434109"/>
                <a:gd name="connsiteX19" fmla="*/ 508000 w 1052946"/>
                <a:gd name="connsiteY19" fmla="*/ 193963 h 434109"/>
                <a:gd name="connsiteX20" fmla="*/ 544946 w 1052946"/>
                <a:gd name="connsiteY20" fmla="*/ 138545 h 434109"/>
                <a:gd name="connsiteX21" fmla="*/ 572655 w 1052946"/>
                <a:gd name="connsiteY21" fmla="*/ 101600 h 434109"/>
                <a:gd name="connsiteX22" fmla="*/ 591128 w 1052946"/>
                <a:gd name="connsiteY22" fmla="*/ 73890 h 434109"/>
                <a:gd name="connsiteX23" fmla="*/ 618837 w 1052946"/>
                <a:gd name="connsiteY23" fmla="*/ 55418 h 434109"/>
                <a:gd name="connsiteX24" fmla="*/ 655782 w 1052946"/>
                <a:gd name="connsiteY24" fmla="*/ 129309 h 434109"/>
                <a:gd name="connsiteX25" fmla="*/ 674255 w 1052946"/>
                <a:gd name="connsiteY25" fmla="*/ 157018 h 434109"/>
                <a:gd name="connsiteX26" fmla="*/ 701964 w 1052946"/>
                <a:gd name="connsiteY26" fmla="*/ 184727 h 434109"/>
                <a:gd name="connsiteX27" fmla="*/ 729673 w 1052946"/>
                <a:gd name="connsiteY27" fmla="*/ 230909 h 434109"/>
                <a:gd name="connsiteX28" fmla="*/ 766619 w 1052946"/>
                <a:gd name="connsiteY28" fmla="*/ 267854 h 434109"/>
                <a:gd name="connsiteX29" fmla="*/ 785091 w 1052946"/>
                <a:gd name="connsiteY29" fmla="*/ 295563 h 434109"/>
                <a:gd name="connsiteX30" fmla="*/ 812800 w 1052946"/>
                <a:gd name="connsiteY30" fmla="*/ 332509 h 434109"/>
                <a:gd name="connsiteX31" fmla="*/ 822037 w 1052946"/>
                <a:gd name="connsiteY31" fmla="*/ 378690 h 434109"/>
                <a:gd name="connsiteX32" fmla="*/ 831273 w 1052946"/>
                <a:gd name="connsiteY32" fmla="*/ 406400 h 434109"/>
                <a:gd name="connsiteX33" fmla="*/ 858982 w 1052946"/>
                <a:gd name="connsiteY33" fmla="*/ 387927 h 434109"/>
                <a:gd name="connsiteX34" fmla="*/ 877455 w 1052946"/>
                <a:gd name="connsiteY34" fmla="*/ 341745 h 434109"/>
                <a:gd name="connsiteX35" fmla="*/ 914400 w 1052946"/>
                <a:gd name="connsiteY35" fmla="*/ 258618 h 434109"/>
                <a:gd name="connsiteX36" fmla="*/ 969819 w 1052946"/>
                <a:gd name="connsiteY36" fmla="*/ 129309 h 434109"/>
                <a:gd name="connsiteX37" fmla="*/ 997528 w 1052946"/>
                <a:gd name="connsiteY37" fmla="*/ 110836 h 434109"/>
                <a:gd name="connsiteX38" fmla="*/ 1043709 w 1052946"/>
                <a:gd name="connsiteY38" fmla="*/ 9236 h 434109"/>
                <a:gd name="connsiteX39" fmla="*/ 1052946 w 1052946"/>
                <a:gd name="connsiteY39" fmla="*/ 0 h 4341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1052946" h="434109">
                  <a:moveTo>
                    <a:pt x="0" y="434109"/>
                  </a:moveTo>
                  <a:cubicBezTo>
                    <a:pt x="9236" y="418715"/>
                    <a:pt x="19680" y="403984"/>
                    <a:pt x="27709" y="387927"/>
                  </a:cubicBezTo>
                  <a:cubicBezTo>
                    <a:pt x="69186" y="304974"/>
                    <a:pt x="-12644" y="436549"/>
                    <a:pt x="55419" y="314036"/>
                  </a:cubicBezTo>
                  <a:cubicBezTo>
                    <a:pt x="70231" y="287375"/>
                    <a:pt x="89836" y="270382"/>
                    <a:pt x="110837" y="249381"/>
                  </a:cubicBezTo>
                  <a:cubicBezTo>
                    <a:pt x="116994" y="218593"/>
                    <a:pt x="111893" y="183142"/>
                    <a:pt x="129309" y="157018"/>
                  </a:cubicBezTo>
                  <a:cubicBezTo>
                    <a:pt x="135467" y="147782"/>
                    <a:pt x="142817" y="139238"/>
                    <a:pt x="147782" y="129309"/>
                  </a:cubicBezTo>
                  <a:cubicBezTo>
                    <a:pt x="152136" y="120601"/>
                    <a:pt x="150135" y="108484"/>
                    <a:pt x="157019" y="101600"/>
                  </a:cubicBezTo>
                  <a:cubicBezTo>
                    <a:pt x="163903" y="94716"/>
                    <a:pt x="175492" y="95442"/>
                    <a:pt x="184728" y="92363"/>
                  </a:cubicBezTo>
                  <a:cubicBezTo>
                    <a:pt x="193964" y="101599"/>
                    <a:pt x="204845" y="109443"/>
                    <a:pt x="212437" y="120072"/>
                  </a:cubicBezTo>
                  <a:cubicBezTo>
                    <a:pt x="220440" y="131276"/>
                    <a:pt x="224316" y="144930"/>
                    <a:pt x="230909" y="157018"/>
                  </a:cubicBezTo>
                  <a:cubicBezTo>
                    <a:pt x="242795" y="178809"/>
                    <a:pt x="255084" y="200388"/>
                    <a:pt x="267855" y="221672"/>
                  </a:cubicBezTo>
                  <a:cubicBezTo>
                    <a:pt x="273566" y="231191"/>
                    <a:pt x="281364" y="239452"/>
                    <a:pt x="286328" y="249381"/>
                  </a:cubicBezTo>
                  <a:cubicBezTo>
                    <a:pt x="293743" y="264210"/>
                    <a:pt x="299134" y="279981"/>
                    <a:pt x="304800" y="295563"/>
                  </a:cubicBezTo>
                  <a:cubicBezTo>
                    <a:pt x="311454" y="313863"/>
                    <a:pt x="307071" y="340180"/>
                    <a:pt x="323273" y="350981"/>
                  </a:cubicBezTo>
                  <a:lnTo>
                    <a:pt x="350982" y="369454"/>
                  </a:lnTo>
                  <a:cubicBezTo>
                    <a:pt x="354007" y="378529"/>
                    <a:pt x="365903" y="422314"/>
                    <a:pt x="378691" y="424872"/>
                  </a:cubicBezTo>
                  <a:cubicBezTo>
                    <a:pt x="389576" y="427049"/>
                    <a:pt x="397164" y="412557"/>
                    <a:pt x="406400" y="406400"/>
                  </a:cubicBezTo>
                  <a:cubicBezTo>
                    <a:pt x="421794" y="369454"/>
                    <a:pt x="442874" y="334392"/>
                    <a:pt x="452582" y="295563"/>
                  </a:cubicBezTo>
                  <a:cubicBezTo>
                    <a:pt x="455661" y="283248"/>
                    <a:pt x="456819" y="270286"/>
                    <a:pt x="461819" y="258618"/>
                  </a:cubicBezTo>
                  <a:cubicBezTo>
                    <a:pt x="466561" y="247553"/>
                    <a:pt x="504512" y="198945"/>
                    <a:pt x="508000" y="193963"/>
                  </a:cubicBezTo>
                  <a:cubicBezTo>
                    <a:pt x="520732" y="175775"/>
                    <a:pt x="531625" y="156306"/>
                    <a:pt x="544946" y="138545"/>
                  </a:cubicBezTo>
                  <a:cubicBezTo>
                    <a:pt x="554182" y="126230"/>
                    <a:pt x="563708" y="114126"/>
                    <a:pt x="572655" y="101600"/>
                  </a:cubicBezTo>
                  <a:cubicBezTo>
                    <a:pt x="579107" y="92567"/>
                    <a:pt x="583278" y="81740"/>
                    <a:pt x="591128" y="73890"/>
                  </a:cubicBezTo>
                  <a:cubicBezTo>
                    <a:pt x="598977" y="66041"/>
                    <a:pt x="609601" y="61575"/>
                    <a:pt x="618837" y="55418"/>
                  </a:cubicBezTo>
                  <a:cubicBezTo>
                    <a:pt x="631152" y="80048"/>
                    <a:pt x="640507" y="106397"/>
                    <a:pt x="655782" y="129309"/>
                  </a:cubicBezTo>
                  <a:cubicBezTo>
                    <a:pt x="661940" y="138545"/>
                    <a:pt x="667148" y="148490"/>
                    <a:pt x="674255" y="157018"/>
                  </a:cubicBezTo>
                  <a:cubicBezTo>
                    <a:pt x="682617" y="167053"/>
                    <a:pt x="694127" y="174277"/>
                    <a:pt x="701964" y="184727"/>
                  </a:cubicBezTo>
                  <a:cubicBezTo>
                    <a:pt x="712735" y="199089"/>
                    <a:pt x="718651" y="216738"/>
                    <a:pt x="729673" y="230909"/>
                  </a:cubicBezTo>
                  <a:cubicBezTo>
                    <a:pt x="740366" y="244657"/>
                    <a:pt x="755285" y="254631"/>
                    <a:pt x="766619" y="267854"/>
                  </a:cubicBezTo>
                  <a:cubicBezTo>
                    <a:pt x="773843" y="276282"/>
                    <a:pt x="778639" y="286530"/>
                    <a:pt x="785091" y="295563"/>
                  </a:cubicBezTo>
                  <a:cubicBezTo>
                    <a:pt x="794038" y="308090"/>
                    <a:pt x="803564" y="320194"/>
                    <a:pt x="812800" y="332509"/>
                  </a:cubicBezTo>
                  <a:cubicBezTo>
                    <a:pt x="815879" y="347903"/>
                    <a:pt x="818229" y="363460"/>
                    <a:pt x="822037" y="378690"/>
                  </a:cubicBezTo>
                  <a:cubicBezTo>
                    <a:pt x="824398" y="388136"/>
                    <a:pt x="821828" y="404038"/>
                    <a:pt x="831273" y="406400"/>
                  </a:cubicBezTo>
                  <a:cubicBezTo>
                    <a:pt x="842042" y="409093"/>
                    <a:pt x="849746" y="394085"/>
                    <a:pt x="858982" y="387927"/>
                  </a:cubicBezTo>
                  <a:cubicBezTo>
                    <a:pt x="865140" y="372533"/>
                    <a:pt x="870721" y="356896"/>
                    <a:pt x="877455" y="341745"/>
                  </a:cubicBezTo>
                  <a:cubicBezTo>
                    <a:pt x="906497" y="276402"/>
                    <a:pt x="887017" y="333922"/>
                    <a:pt x="914400" y="258618"/>
                  </a:cubicBezTo>
                  <a:cubicBezTo>
                    <a:pt x="924182" y="231717"/>
                    <a:pt x="948771" y="143341"/>
                    <a:pt x="969819" y="129309"/>
                  </a:cubicBezTo>
                  <a:lnTo>
                    <a:pt x="997528" y="110836"/>
                  </a:lnTo>
                  <a:cubicBezTo>
                    <a:pt x="1019337" y="52678"/>
                    <a:pt x="1014780" y="47807"/>
                    <a:pt x="1043709" y="9236"/>
                  </a:cubicBezTo>
                  <a:cubicBezTo>
                    <a:pt x="1046321" y="5753"/>
                    <a:pt x="1049867" y="3079"/>
                    <a:pt x="1052946" y="0"/>
                  </a:cubicBezTo>
                </a:path>
              </a:pathLst>
            </a:custGeom>
            <a:noFill/>
            <a:ln w="25400" cap="flat" cmpd="sng" algn="ctr">
              <a:solidFill>
                <a:srgbClr val="9BBB59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24" name="Freeform 123"/>
            <p:cNvSpPr/>
            <p:nvPr/>
          </p:nvSpPr>
          <p:spPr>
            <a:xfrm rot="5400000">
              <a:off x="4542059" y="2808509"/>
              <a:ext cx="171449" cy="345632"/>
            </a:xfrm>
            <a:custGeom>
              <a:avLst/>
              <a:gdLst>
                <a:gd name="connsiteX0" fmla="*/ 0 w 1052946"/>
                <a:gd name="connsiteY0" fmla="*/ 434109 h 434109"/>
                <a:gd name="connsiteX1" fmla="*/ 27709 w 1052946"/>
                <a:gd name="connsiteY1" fmla="*/ 387927 h 434109"/>
                <a:gd name="connsiteX2" fmla="*/ 55419 w 1052946"/>
                <a:gd name="connsiteY2" fmla="*/ 314036 h 434109"/>
                <a:gd name="connsiteX3" fmla="*/ 110837 w 1052946"/>
                <a:gd name="connsiteY3" fmla="*/ 249381 h 434109"/>
                <a:gd name="connsiteX4" fmla="*/ 129309 w 1052946"/>
                <a:gd name="connsiteY4" fmla="*/ 157018 h 434109"/>
                <a:gd name="connsiteX5" fmla="*/ 147782 w 1052946"/>
                <a:gd name="connsiteY5" fmla="*/ 129309 h 434109"/>
                <a:gd name="connsiteX6" fmla="*/ 157019 w 1052946"/>
                <a:gd name="connsiteY6" fmla="*/ 101600 h 434109"/>
                <a:gd name="connsiteX7" fmla="*/ 184728 w 1052946"/>
                <a:gd name="connsiteY7" fmla="*/ 92363 h 434109"/>
                <a:gd name="connsiteX8" fmla="*/ 212437 w 1052946"/>
                <a:gd name="connsiteY8" fmla="*/ 120072 h 434109"/>
                <a:gd name="connsiteX9" fmla="*/ 230909 w 1052946"/>
                <a:gd name="connsiteY9" fmla="*/ 157018 h 434109"/>
                <a:gd name="connsiteX10" fmla="*/ 267855 w 1052946"/>
                <a:gd name="connsiteY10" fmla="*/ 221672 h 434109"/>
                <a:gd name="connsiteX11" fmla="*/ 286328 w 1052946"/>
                <a:gd name="connsiteY11" fmla="*/ 249381 h 434109"/>
                <a:gd name="connsiteX12" fmla="*/ 304800 w 1052946"/>
                <a:gd name="connsiteY12" fmla="*/ 295563 h 434109"/>
                <a:gd name="connsiteX13" fmla="*/ 323273 w 1052946"/>
                <a:gd name="connsiteY13" fmla="*/ 350981 h 434109"/>
                <a:gd name="connsiteX14" fmla="*/ 350982 w 1052946"/>
                <a:gd name="connsiteY14" fmla="*/ 369454 h 434109"/>
                <a:gd name="connsiteX15" fmla="*/ 378691 w 1052946"/>
                <a:gd name="connsiteY15" fmla="*/ 424872 h 434109"/>
                <a:gd name="connsiteX16" fmla="*/ 406400 w 1052946"/>
                <a:gd name="connsiteY16" fmla="*/ 406400 h 434109"/>
                <a:gd name="connsiteX17" fmla="*/ 452582 w 1052946"/>
                <a:gd name="connsiteY17" fmla="*/ 295563 h 434109"/>
                <a:gd name="connsiteX18" fmla="*/ 461819 w 1052946"/>
                <a:gd name="connsiteY18" fmla="*/ 258618 h 434109"/>
                <a:gd name="connsiteX19" fmla="*/ 508000 w 1052946"/>
                <a:gd name="connsiteY19" fmla="*/ 193963 h 434109"/>
                <a:gd name="connsiteX20" fmla="*/ 544946 w 1052946"/>
                <a:gd name="connsiteY20" fmla="*/ 138545 h 434109"/>
                <a:gd name="connsiteX21" fmla="*/ 572655 w 1052946"/>
                <a:gd name="connsiteY21" fmla="*/ 101600 h 434109"/>
                <a:gd name="connsiteX22" fmla="*/ 591128 w 1052946"/>
                <a:gd name="connsiteY22" fmla="*/ 73890 h 434109"/>
                <a:gd name="connsiteX23" fmla="*/ 618837 w 1052946"/>
                <a:gd name="connsiteY23" fmla="*/ 55418 h 434109"/>
                <a:gd name="connsiteX24" fmla="*/ 655782 w 1052946"/>
                <a:gd name="connsiteY24" fmla="*/ 129309 h 434109"/>
                <a:gd name="connsiteX25" fmla="*/ 674255 w 1052946"/>
                <a:gd name="connsiteY25" fmla="*/ 157018 h 434109"/>
                <a:gd name="connsiteX26" fmla="*/ 701964 w 1052946"/>
                <a:gd name="connsiteY26" fmla="*/ 184727 h 434109"/>
                <a:gd name="connsiteX27" fmla="*/ 729673 w 1052946"/>
                <a:gd name="connsiteY27" fmla="*/ 230909 h 434109"/>
                <a:gd name="connsiteX28" fmla="*/ 766619 w 1052946"/>
                <a:gd name="connsiteY28" fmla="*/ 267854 h 434109"/>
                <a:gd name="connsiteX29" fmla="*/ 785091 w 1052946"/>
                <a:gd name="connsiteY29" fmla="*/ 295563 h 434109"/>
                <a:gd name="connsiteX30" fmla="*/ 812800 w 1052946"/>
                <a:gd name="connsiteY30" fmla="*/ 332509 h 434109"/>
                <a:gd name="connsiteX31" fmla="*/ 822037 w 1052946"/>
                <a:gd name="connsiteY31" fmla="*/ 378690 h 434109"/>
                <a:gd name="connsiteX32" fmla="*/ 831273 w 1052946"/>
                <a:gd name="connsiteY32" fmla="*/ 406400 h 434109"/>
                <a:gd name="connsiteX33" fmla="*/ 858982 w 1052946"/>
                <a:gd name="connsiteY33" fmla="*/ 387927 h 434109"/>
                <a:gd name="connsiteX34" fmla="*/ 877455 w 1052946"/>
                <a:gd name="connsiteY34" fmla="*/ 341745 h 434109"/>
                <a:gd name="connsiteX35" fmla="*/ 914400 w 1052946"/>
                <a:gd name="connsiteY35" fmla="*/ 258618 h 434109"/>
                <a:gd name="connsiteX36" fmla="*/ 969819 w 1052946"/>
                <a:gd name="connsiteY36" fmla="*/ 129309 h 434109"/>
                <a:gd name="connsiteX37" fmla="*/ 997528 w 1052946"/>
                <a:gd name="connsiteY37" fmla="*/ 110836 h 434109"/>
                <a:gd name="connsiteX38" fmla="*/ 1043709 w 1052946"/>
                <a:gd name="connsiteY38" fmla="*/ 9236 h 434109"/>
                <a:gd name="connsiteX39" fmla="*/ 1052946 w 1052946"/>
                <a:gd name="connsiteY39" fmla="*/ 0 h 4341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1052946" h="434109">
                  <a:moveTo>
                    <a:pt x="0" y="434109"/>
                  </a:moveTo>
                  <a:cubicBezTo>
                    <a:pt x="9236" y="418715"/>
                    <a:pt x="19680" y="403984"/>
                    <a:pt x="27709" y="387927"/>
                  </a:cubicBezTo>
                  <a:cubicBezTo>
                    <a:pt x="69186" y="304974"/>
                    <a:pt x="-12644" y="436549"/>
                    <a:pt x="55419" y="314036"/>
                  </a:cubicBezTo>
                  <a:cubicBezTo>
                    <a:pt x="70231" y="287375"/>
                    <a:pt x="89836" y="270382"/>
                    <a:pt x="110837" y="249381"/>
                  </a:cubicBezTo>
                  <a:cubicBezTo>
                    <a:pt x="116994" y="218593"/>
                    <a:pt x="111893" y="183142"/>
                    <a:pt x="129309" y="157018"/>
                  </a:cubicBezTo>
                  <a:cubicBezTo>
                    <a:pt x="135467" y="147782"/>
                    <a:pt x="142817" y="139238"/>
                    <a:pt x="147782" y="129309"/>
                  </a:cubicBezTo>
                  <a:cubicBezTo>
                    <a:pt x="152136" y="120601"/>
                    <a:pt x="150135" y="108484"/>
                    <a:pt x="157019" y="101600"/>
                  </a:cubicBezTo>
                  <a:cubicBezTo>
                    <a:pt x="163903" y="94716"/>
                    <a:pt x="175492" y="95442"/>
                    <a:pt x="184728" y="92363"/>
                  </a:cubicBezTo>
                  <a:cubicBezTo>
                    <a:pt x="193964" y="101599"/>
                    <a:pt x="204845" y="109443"/>
                    <a:pt x="212437" y="120072"/>
                  </a:cubicBezTo>
                  <a:cubicBezTo>
                    <a:pt x="220440" y="131276"/>
                    <a:pt x="224316" y="144930"/>
                    <a:pt x="230909" y="157018"/>
                  </a:cubicBezTo>
                  <a:cubicBezTo>
                    <a:pt x="242795" y="178809"/>
                    <a:pt x="255084" y="200388"/>
                    <a:pt x="267855" y="221672"/>
                  </a:cubicBezTo>
                  <a:cubicBezTo>
                    <a:pt x="273566" y="231191"/>
                    <a:pt x="281364" y="239452"/>
                    <a:pt x="286328" y="249381"/>
                  </a:cubicBezTo>
                  <a:cubicBezTo>
                    <a:pt x="293743" y="264210"/>
                    <a:pt x="299134" y="279981"/>
                    <a:pt x="304800" y="295563"/>
                  </a:cubicBezTo>
                  <a:cubicBezTo>
                    <a:pt x="311454" y="313863"/>
                    <a:pt x="307071" y="340180"/>
                    <a:pt x="323273" y="350981"/>
                  </a:cubicBezTo>
                  <a:lnTo>
                    <a:pt x="350982" y="369454"/>
                  </a:lnTo>
                  <a:cubicBezTo>
                    <a:pt x="354007" y="378529"/>
                    <a:pt x="365903" y="422314"/>
                    <a:pt x="378691" y="424872"/>
                  </a:cubicBezTo>
                  <a:cubicBezTo>
                    <a:pt x="389576" y="427049"/>
                    <a:pt x="397164" y="412557"/>
                    <a:pt x="406400" y="406400"/>
                  </a:cubicBezTo>
                  <a:cubicBezTo>
                    <a:pt x="421794" y="369454"/>
                    <a:pt x="442874" y="334392"/>
                    <a:pt x="452582" y="295563"/>
                  </a:cubicBezTo>
                  <a:cubicBezTo>
                    <a:pt x="455661" y="283248"/>
                    <a:pt x="456819" y="270286"/>
                    <a:pt x="461819" y="258618"/>
                  </a:cubicBezTo>
                  <a:cubicBezTo>
                    <a:pt x="466561" y="247553"/>
                    <a:pt x="504512" y="198945"/>
                    <a:pt x="508000" y="193963"/>
                  </a:cubicBezTo>
                  <a:cubicBezTo>
                    <a:pt x="520732" y="175775"/>
                    <a:pt x="531625" y="156306"/>
                    <a:pt x="544946" y="138545"/>
                  </a:cubicBezTo>
                  <a:cubicBezTo>
                    <a:pt x="554182" y="126230"/>
                    <a:pt x="563708" y="114126"/>
                    <a:pt x="572655" y="101600"/>
                  </a:cubicBezTo>
                  <a:cubicBezTo>
                    <a:pt x="579107" y="92567"/>
                    <a:pt x="583278" y="81740"/>
                    <a:pt x="591128" y="73890"/>
                  </a:cubicBezTo>
                  <a:cubicBezTo>
                    <a:pt x="598977" y="66041"/>
                    <a:pt x="609601" y="61575"/>
                    <a:pt x="618837" y="55418"/>
                  </a:cubicBezTo>
                  <a:cubicBezTo>
                    <a:pt x="631152" y="80048"/>
                    <a:pt x="640507" y="106397"/>
                    <a:pt x="655782" y="129309"/>
                  </a:cubicBezTo>
                  <a:cubicBezTo>
                    <a:pt x="661940" y="138545"/>
                    <a:pt x="667148" y="148490"/>
                    <a:pt x="674255" y="157018"/>
                  </a:cubicBezTo>
                  <a:cubicBezTo>
                    <a:pt x="682617" y="167053"/>
                    <a:pt x="694127" y="174277"/>
                    <a:pt x="701964" y="184727"/>
                  </a:cubicBezTo>
                  <a:cubicBezTo>
                    <a:pt x="712735" y="199089"/>
                    <a:pt x="718651" y="216738"/>
                    <a:pt x="729673" y="230909"/>
                  </a:cubicBezTo>
                  <a:cubicBezTo>
                    <a:pt x="740366" y="244657"/>
                    <a:pt x="755285" y="254631"/>
                    <a:pt x="766619" y="267854"/>
                  </a:cubicBezTo>
                  <a:cubicBezTo>
                    <a:pt x="773843" y="276282"/>
                    <a:pt x="778639" y="286530"/>
                    <a:pt x="785091" y="295563"/>
                  </a:cubicBezTo>
                  <a:cubicBezTo>
                    <a:pt x="794038" y="308090"/>
                    <a:pt x="803564" y="320194"/>
                    <a:pt x="812800" y="332509"/>
                  </a:cubicBezTo>
                  <a:cubicBezTo>
                    <a:pt x="815879" y="347903"/>
                    <a:pt x="818229" y="363460"/>
                    <a:pt x="822037" y="378690"/>
                  </a:cubicBezTo>
                  <a:cubicBezTo>
                    <a:pt x="824398" y="388136"/>
                    <a:pt x="821828" y="404038"/>
                    <a:pt x="831273" y="406400"/>
                  </a:cubicBezTo>
                  <a:cubicBezTo>
                    <a:pt x="842042" y="409093"/>
                    <a:pt x="849746" y="394085"/>
                    <a:pt x="858982" y="387927"/>
                  </a:cubicBezTo>
                  <a:cubicBezTo>
                    <a:pt x="865140" y="372533"/>
                    <a:pt x="870721" y="356896"/>
                    <a:pt x="877455" y="341745"/>
                  </a:cubicBezTo>
                  <a:cubicBezTo>
                    <a:pt x="906497" y="276402"/>
                    <a:pt x="887017" y="333922"/>
                    <a:pt x="914400" y="258618"/>
                  </a:cubicBezTo>
                  <a:cubicBezTo>
                    <a:pt x="924182" y="231717"/>
                    <a:pt x="948771" y="143341"/>
                    <a:pt x="969819" y="129309"/>
                  </a:cubicBezTo>
                  <a:lnTo>
                    <a:pt x="997528" y="110836"/>
                  </a:lnTo>
                  <a:cubicBezTo>
                    <a:pt x="1019337" y="52678"/>
                    <a:pt x="1014780" y="47807"/>
                    <a:pt x="1043709" y="9236"/>
                  </a:cubicBezTo>
                  <a:cubicBezTo>
                    <a:pt x="1046321" y="5753"/>
                    <a:pt x="1049867" y="3079"/>
                    <a:pt x="1052946" y="0"/>
                  </a:cubicBezTo>
                </a:path>
              </a:pathLst>
            </a:custGeom>
            <a:noFill/>
            <a:ln w="25400" cap="flat" cmpd="sng" algn="ctr">
              <a:solidFill>
                <a:srgbClr val="9BBB59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1" y="545869"/>
            <a:ext cx="8331200" cy="673333"/>
          </a:xfrm>
        </p:spPr>
        <p:txBody>
          <a:bodyPr/>
          <a:lstStyle/>
          <a:p>
            <a:pPr algn="ctr"/>
            <a:r>
              <a:rPr lang="en-US" dirty="0" smtClean="0"/>
              <a:t>Bypassable IOMMU (Baseline)</a:t>
            </a:r>
            <a:endParaRPr lang="en-US" dirty="0"/>
          </a:p>
        </p:txBody>
      </p:sp>
      <p:sp>
        <p:nvSpPr>
          <p:cNvPr id="2054" name="Slide Number Placeholder 2053"/>
          <p:cNvSpPr>
            <a:spLocks noGrp="1"/>
          </p:cNvSpPr>
          <p:nvPr>
            <p:ph type="sldNum" sz="quarter" idx="12"/>
          </p:nvPr>
        </p:nvSpPr>
        <p:spPr>
          <a:xfrm>
            <a:off x="6654800" y="6445252"/>
            <a:ext cx="2133600" cy="365125"/>
          </a:xfrm>
        </p:spPr>
        <p:txBody>
          <a:bodyPr/>
          <a:lstStyle/>
          <a:p>
            <a:fld id="{CE741EC6-35BA-4A7A-85FE-3DE9159705C7}" type="slidenum">
              <a:rPr lang="en-US" smtClean="0"/>
              <a:t>13</a:t>
            </a:fld>
            <a:endParaRPr lang="en-US" dirty="0"/>
          </a:p>
        </p:txBody>
      </p:sp>
      <p:cxnSp>
        <p:nvCxnSpPr>
          <p:cNvPr id="50" name="Straight Connector 49"/>
          <p:cNvCxnSpPr/>
          <p:nvPr/>
        </p:nvCxnSpPr>
        <p:spPr>
          <a:xfrm>
            <a:off x="2073610" y="1919453"/>
            <a:ext cx="6064" cy="1319048"/>
          </a:xfrm>
          <a:prstGeom prst="line">
            <a:avLst/>
          </a:prstGeom>
          <a:noFill/>
          <a:ln w="50800" cap="flat" cmpd="sng" algn="ctr">
            <a:solidFill>
              <a:srgbClr val="00B050"/>
            </a:solidFill>
            <a:prstDash val="solid"/>
          </a:ln>
          <a:effectLst/>
        </p:spPr>
      </p:cxnSp>
      <p:cxnSp>
        <p:nvCxnSpPr>
          <p:cNvPr id="52" name="Straight Connector 51"/>
          <p:cNvCxnSpPr/>
          <p:nvPr/>
        </p:nvCxnSpPr>
        <p:spPr>
          <a:xfrm flipH="1">
            <a:off x="2051337" y="3673366"/>
            <a:ext cx="6064" cy="1263073"/>
          </a:xfrm>
          <a:prstGeom prst="line">
            <a:avLst/>
          </a:prstGeom>
          <a:noFill/>
          <a:ln w="50800" cap="flat" cmpd="sng" algn="ctr">
            <a:solidFill>
              <a:srgbClr val="00B050"/>
            </a:solidFill>
            <a:prstDash val="solid"/>
          </a:ln>
          <a:effectLst/>
        </p:spPr>
      </p:cxnSp>
      <p:sp>
        <p:nvSpPr>
          <p:cNvPr id="53" name="Rounded Rectangle 52"/>
          <p:cNvSpPr/>
          <p:nvPr/>
        </p:nvSpPr>
        <p:spPr>
          <a:xfrm>
            <a:off x="3524181" y="1195866"/>
            <a:ext cx="1657418" cy="162353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25400" cap="flat" cmpd="sng" algn="ctr">
            <a:solidFill>
              <a:srgbClr val="C0504D">
                <a:lumMod val="60000"/>
                <a:lumOff val="4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54" name="Straight Connector 53"/>
          <p:cNvCxnSpPr>
            <a:endCxn id="80" idx="0"/>
          </p:cNvCxnSpPr>
          <p:nvPr/>
        </p:nvCxnSpPr>
        <p:spPr>
          <a:xfrm>
            <a:off x="4343400" y="1633899"/>
            <a:ext cx="1447" cy="647642"/>
          </a:xfrm>
          <a:prstGeom prst="line">
            <a:avLst/>
          </a:prstGeom>
          <a:noFill/>
          <a:ln w="50800" cap="flat" cmpd="sng" algn="ctr">
            <a:solidFill>
              <a:srgbClr val="FF0000"/>
            </a:solidFill>
            <a:prstDash val="solid"/>
          </a:ln>
          <a:effectLst/>
        </p:spPr>
      </p:cxnSp>
      <p:sp>
        <p:nvSpPr>
          <p:cNvPr id="58" name="Oval 57"/>
          <p:cNvSpPr/>
          <p:nvPr/>
        </p:nvSpPr>
        <p:spPr>
          <a:xfrm>
            <a:off x="1394119" y="1359791"/>
            <a:ext cx="1359317" cy="557048"/>
          </a:xfrm>
          <a:prstGeom prst="ellipse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CPU</a:t>
            </a:r>
          </a:p>
        </p:txBody>
      </p:sp>
      <p:sp>
        <p:nvSpPr>
          <p:cNvPr id="59" name="Rectangle 58"/>
          <p:cNvSpPr/>
          <p:nvPr/>
        </p:nvSpPr>
        <p:spPr>
          <a:xfrm>
            <a:off x="1401086" y="3252966"/>
            <a:ext cx="1342155" cy="417786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$$</a:t>
            </a:r>
          </a:p>
        </p:txBody>
      </p:sp>
      <p:sp>
        <p:nvSpPr>
          <p:cNvPr id="62" name="Rounded Rectangle 61"/>
          <p:cNvSpPr/>
          <p:nvPr/>
        </p:nvSpPr>
        <p:spPr>
          <a:xfrm flipH="1">
            <a:off x="6523630" y="1195865"/>
            <a:ext cx="1674796" cy="1617761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25400" cap="flat" cmpd="sng" algn="ctr">
            <a:solidFill>
              <a:srgbClr val="C0504D">
                <a:lumMod val="60000"/>
                <a:lumOff val="4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63" name="Straight Connector 62"/>
          <p:cNvCxnSpPr>
            <a:endCxn id="78" idx="0"/>
          </p:cNvCxnSpPr>
          <p:nvPr/>
        </p:nvCxnSpPr>
        <p:spPr>
          <a:xfrm>
            <a:off x="7364844" y="1613651"/>
            <a:ext cx="6063" cy="662117"/>
          </a:xfrm>
          <a:prstGeom prst="line">
            <a:avLst/>
          </a:prstGeom>
          <a:noFill/>
          <a:ln w="50800" cap="flat" cmpd="sng" algn="ctr">
            <a:solidFill>
              <a:srgbClr val="FF0000"/>
            </a:solidFill>
            <a:prstDash val="solid"/>
          </a:ln>
          <a:effectLst/>
        </p:spPr>
      </p:cxnSp>
      <p:cxnSp>
        <p:nvCxnSpPr>
          <p:cNvPr id="82" name="Straight Connector 81"/>
          <p:cNvCxnSpPr/>
          <p:nvPr/>
        </p:nvCxnSpPr>
        <p:spPr>
          <a:xfrm>
            <a:off x="919859" y="5638800"/>
            <a:ext cx="604141" cy="0"/>
          </a:xfrm>
          <a:prstGeom prst="line">
            <a:avLst/>
          </a:prstGeom>
          <a:noFill/>
          <a:ln w="50800" cap="flat" cmpd="sng" algn="ctr">
            <a:solidFill>
              <a:srgbClr val="00B050"/>
            </a:solidFill>
            <a:prstDash val="solid"/>
          </a:ln>
          <a:effectLst/>
        </p:spPr>
      </p:cxnSp>
      <p:sp>
        <p:nvSpPr>
          <p:cNvPr id="83" name="TextBox 82"/>
          <p:cNvSpPr txBox="1"/>
          <p:nvPr/>
        </p:nvSpPr>
        <p:spPr>
          <a:xfrm>
            <a:off x="1620672" y="5518238"/>
            <a:ext cx="2265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Trusted data path</a:t>
            </a:r>
          </a:p>
        </p:txBody>
      </p:sp>
      <p:cxnSp>
        <p:nvCxnSpPr>
          <p:cNvPr id="84" name="Straight Connector 83"/>
          <p:cNvCxnSpPr/>
          <p:nvPr/>
        </p:nvCxnSpPr>
        <p:spPr>
          <a:xfrm>
            <a:off x="919859" y="6031468"/>
            <a:ext cx="604141" cy="0"/>
          </a:xfrm>
          <a:prstGeom prst="line">
            <a:avLst/>
          </a:prstGeom>
          <a:noFill/>
          <a:ln w="50800" cap="flat" cmpd="sng" algn="ctr">
            <a:solidFill>
              <a:srgbClr val="FF0000"/>
            </a:solidFill>
            <a:prstDash val="solid"/>
          </a:ln>
          <a:effectLst/>
        </p:spPr>
      </p:cxnSp>
      <p:sp>
        <p:nvSpPr>
          <p:cNvPr id="85" name="TextBox 84"/>
          <p:cNvSpPr txBox="1"/>
          <p:nvPr/>
        </p:nvSpPr>
        <p:spPr>
          <a:xfrm>
            <a:off x="1622718" y="5910906"/>
            <a:ext cx="2492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Untrusted data path</a:t>
            </a:r>
          </a:p>
        </p:txBody>
      </p:sp>
      <p:cxnSp>
        <p:nvCxnSpPr>
          <p:cNvPr id="127" name="Straight Connector 126"/>
          <p:cNvCxnSpPr>
            <a:stCxn id="113" idx="2"/>
          </p:cNvCxnSpPr>
          <p:nvPr/>
        </p:nvCxnSpPr>
        <p:spPr>
          <a:xfrm flipH="1">
            <a:off x="5936810" y="3809037"/>
            <a:ext cx="1" cy="869811"/>
          </a:xfrm>
          <a:prstGeom prst="line">
            <a:avLst/>
          </a:prstGeom>
          <a:noFill/>
          <a:ln w="50800" cap="flat" cmpd="sng" algn="ctr">
            <a:solidFill>
              <a:srgbClr val="00B050"/>
            </a:solidFill>
            <a:prstDash val="solid"/>
          </a:ln>
          <a:effectLst/>
        </p:spPr>
      </p:cxnSp>
      <p:sp>
        <p:nvSpPr>
          <p:cNvPr id="81" name="Rectangle 80"/>
          <p:cNvSpPr/>
          <p:nvPr/>
        </p:nvSpPr>
        <p:spPr>
          <a:xfrm>
            <a:off x="1206462" y="4054366"/>
            <a:ext cx="7023138" cy="974834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Memory or Shared LLC</a:t>
            </a:r>
          </a:p>
        </p:txBody>
      </p:sp>
      <p:sp>
        <p:nvSpPr>
          <p:cNvPr id="42" name="Rectangle 41"/>
          <p:cNvSpPr/>
          <p:nvPr/>
        </p:nvSpPr>
        <p:spPr>
          <a:xfrm>
            <a:off x="1663508" y="2583476"/>
            <a:ext cx="832332" cy="313647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$$</a:t>
            </a:r>
          </a:p>
        </p:txBody>
      </p:sp>
      <p:grpSp>
        <p:nvGrpSpPr>
          <p:cNvPr id="2067" name="Group 2066"/>
          <p:cNvGrpSpPr/>
          <p:nvPr/>
        </p:nvGrpSpPr>
        <p:grpSpPr>
          <a:xfrm>
            <a:off x="2534048" y="1638315"/>
            <a:ext cx="684045" cy="1546240"/>
            <a:chOff x="2534048" y="1638315"/>
            <a:chExt cx="684045" cy="1546240"/>
          </a:xfrm>
        </p:grpSpPr>
        <p:cxnSp>
          <p:nvCxnSpPr>
            <p:cNvPr id="31" name="Straight Connector 30"/>
            <p:cNvCxnSpPr>
              <a:stCxn id="32" idx="2"/>
              <a:endCxn id="33" idx="0"/>
            </p:cNvCxnSpPr>
            <p:nvPr/>
          </p:nvCxnSpPr>
          <p:spPr>
            <a:xfrm>
              <a:off x="2872518" y="2321215"/>
              <a:ext cx="3553" cy="531986"/>
            </a:xfrm>
            <a:prstGeom prst="line">
              <a:avLst/>
            </a:prstGeom>
            <a:noFill/>
            <a:ln w="50800" cap="flat" cmpd="sng" algn="ctr">
              <a:solidFill>
                <a:srgbClr val="4BACC6"/>
              </a:solidFill>
              <a:prstDash val="sysDash"/>
            </a:ln>
            <a:effectLst/>
          </p:spPr>
        </p:cxnSp>
        <p:sp>
          <p:nvSpPr>
            <p:cNvPr id="33" name="Rounded Rectangle 32"/>
            <p:cNvSpPr/>
            <p:nvPr/>
          </p:nvSpPr>
          <p:spPr>
            <a:xfrm>
              <a:off x="2534048" y="2853201"/>
              <a:ext cx="684045" cy="331354"/>
            </a:xfrm>
            <a:prstGeom prst="roundRect">
              <a:avLst/>
            </a:prstGeom>
            <a:solidFill>
              <a:srgbClr val="4F81BD"/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MMU</a:t>
              </a:r>
            </a:p>
          </p:txBody>
        </p:sp>
        <p:cxnSp>
          <p:nvCxnSpPr>
            <p:cNvPr id="22" name="Elbow Connector 21"/>
            <p:cNvCxnSpPr>
              <a:stCxn id="58" idx="6"/>
              <a:endCxn id="32" idx="0"/>
            </p:cNvCxnSpPr>
            <p:nvPr/>
          </p:nvCxnSpPr>
          <p:spPr>
            <a:xfrm>
              <a:off x="2753436" y="1638315"/>
              <a:ext cx="119082" cy="378100"/>
            </a:xfrm>
            <a:prstGeom prst="bentConnector2">
              <a:avLst/>
            </a:prstGeom>
            <a:ln>
              <a:solidFill>
                <a:srgbClr val="4BACC6"/>
              </a:solidFill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32" name="Rectangle 31"/>
            <p:cNvSpPr/>
            <p:nvPr/>
          </p:nvSpPr>
          <p:spPr>
            <a:xfrm>
              <a:off x="2639300" y="2016415"/>
              <a:ext cx="466436" cy="304800"/>
            </a:xfrm>
            <a:prstGeom prst="rect">
              <a:avLst/>
            </a:prstGeom>
            <a:solidFill>
              <a:srgbClr val="4F81BD"/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TLB</a:t>
              </a:r>
            </a:p>
          </p:txBody>
        </p:sp>
      </p:grpSp>
      <p:grpSp>
        <p:nvGrpSpPr>
          <p:cNvPr id="2066" name="Group 2065"/>
          <p:cNvGrpSpPr/>
          <p:nvPr/>
        </p:nvGrpSpPr>
        <p:grpSpPr>
          <a:xfrm>
            <a:off x="6276173" y="1546353"/>
            <a:ext cx="907074" cy="1881684"/>
            <a:chOff x="6276173" y="1546353"/>
            <a:chExt cx="907074" cy="1881684"/>
          </a:xfrm>
        </p:grpSpPr>
        <p:cxnSp>
          <p:nvCxnSpPr>
            <p:cNvPr id="69" name="Straight Connector 68"/>
            <p:cNvCxnSpPr/>
            <p:nvPr/>
          </p:nvCxnSpPr>
          <p:spPr>
            <a:xfrm flipH="1">
              <a:off x="6851069" y="1546353"/>
              <a:ext cx="15145" cy="774862"/>
            </a:xfrm>
            <a:prstGeom prst="line">
              <a:avLst/>
            </a:prstGeom>
            <a:noFill/>
            <a:ln w="50800" cap="flat" cmpd="sng" algn="ctr">
              <a:solidFill>
                <a:srgbClr val="4BACC6"/>
              </a:solidFill>
              <a:prstDash val="solid"/>
            </a:ln>
            <a:effectLst/>
          </p:spPr>
        </p:cxnSp>
        <p:cxnSp>
          <p:nvCxnSpPr>
            <p:cNvPr id="71" name="Elbow Connector 70"/>
            <p:cNvCxnSpPr>
              <a:stCxn id="72" idx="3"/>
            </p:cNvCxnSpPr>
            <p:nvPr/>
          </p:nvCxnSpPr>
          <p:spPr>
            <a:xfrm rot="10800000" flipV="1">
              <a:off x="6276173" y="1915281"/>
              <a:ext cx="378627" cy="1512756"/>
            </a:xfrm>
            <a:prstGeom prst="bentConnector2">
              <a:avLst/>
            </a:prstGeom>
            <a:noFill/>
            <a:ln w="50800" cap="flat" cmpd="sng" algn="ctr">
              <a:solidFill>
                <a:srgbClr val="4BACC6"/>
              </a:solidFill>
              <a:prstDash val="sysDash"/>
            </a:ln>
            <a:effectLst/>
          </p:spPr>
        </p:cxnSp>
        <p:sp>
          <p:nvSpPr>
            <p:cNvPr id="72" name="Rectangle 71"/>
            <p:cNvSpPr/>
            <p:nvPr/>
          </p:nvSpPr>
          <p:spPr>
            <a:xfrm flipH="1">
              <a:off x="6654799" y="1783393"/>
              <a:ext cx="528448" cy="263775"/>
            </a:xfrm>
            <a:prstGeom prst="rect">
              <a:avLst/>
            </a:prstGeom>
            <a:solidFill>
              <a:srgbClr val="4F81BD"/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TLB</a:t>
              </a:r>
            </a:p>
          </p:txBody>
        </p:sp>
      </p:grpSp>
      <p:sp>
        <p:nvSpPr>
          <p:cNvPr id="67" name="Oval 66"/>
          <p:cNvSpPr/>
          <p:nvPr/>
        </p:nvSpPr>
        <p:spPr>
          <a:xfrm flipH="1">
            <a:off x="6844799" y="1322992"/>
            <a:ext cx="1057247" cy="417786"/>
          </a:xfrm>
          <a:prstGeom prst="ellipse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Accel.</a:t>
            </a:r>
          </a:p>
        </p:txBody>
      </p:sp>
      <p:sp>
        <p:nvSpPr>
          <p:cNvPr id="78" name="Rectangle 77"/>
          <p:cNvSpPr/>
          <p:nvPr/>
        </p:nvSpPr>
        <p:spPr>
          <a:xfrm flipH="1">
            <a:off x="6699830" y="2275768"/>
            <a:ext cx="1342155" cy="417786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$$</a:t>
            </a:r>
          </a:p>
        </p:txBody>
      </p:sp>
      <p:grpSp>
        <p:nvGrpSpPr>
          <p:cNvPr id="2053" name="Group 2052"/>
          <p:cNvGrpSpPr/>
          <p:nvPr/>
        </p:nvGrpSpPr>
        <p:grpSpPr>
          <a:xfrm flipH="1">
            <a:off x="4571954" y="1531748"/>
            <a:ext cx="907074" cy="1881684"/>
            <a:chOff x="5241217" y="1562273"/>
            <a:chExt cx="907074" cy="1881684"/>
          </a:xfrm>
        </p:grpSpPr>
        <p:cxnSp>
          <p:nvCxnSpPr>
            <p:cNvPr id="87" name="Straight Connector 86"/>
            <p:cNvCxnSpPr/>
            <p:nvPr/>
          </p:nvCxnSpPr>
          <p:spPr>
            <a:xfrm flipH="1">
              <a:off x="5816113" y="1562273"/>
              <a:ext cx="15145" cy="774862"/>
            </a:xfrm>
            <a:prstGeom prst="line">
              <a:avLst/>
            </a:prstGeom>
            <a:noFill/>
            <a:ln w="50800" cap="flat" cmpd="sng" algn="ctr">
              <a:solidFill>
                <a:srgbClr val="4BACC6"/>
              </a:solidFill>
              <a:prstDash val="solid"/>
            </a:ln>
            <a:effectLst/>
          </p:spPr>
        </p:cxnSp>
        <p:cxnSp>
          <p:nvCxnSpPr>
            <p:cNvPr id="88" name="Elbow Connector 87"/>
            <p:cNvCxnSpPr>
              <a:stCxn id="89" idx="3"/>
            </p:cNvCxnSpPr>
            <p:nvPr/>
          </p:nvCxnSpPr>
          <p:spPr>
            <a:xfrm rot="10800000" flipV="1">
              <a:off x="5241217" y="1931201"/>
              <a:ext cx="378627" cy="1512756"/>
            </a:xfrm>
            <a:prstGeom prst="bentConnector2">
              <a:avLst/>
            </a:prstGeom>
            <a:noFill/>
            <a:ln w="50800" cap="flat" cmpd="sng" algn="ctr">
              <a:solidFill>
                <a:srgbClr val="4BACC6"/>
              </a:solidFill>
              <a:prstDash val="sysDash"/>
            </a:ln>
            <a:effectLst/>
          </p:spPr>
        </p:cxnSp>
        <p:sp>
          <p:nvSpPr>
            <p:cNvPr id="89" name="Rectangle 88"/>
            <p:cNvSpPr/>
            <p:nvPr/>
          </p:nvSpPr>
          <p:spPr>
            <a:xfrm flipH="1">
              <a:off x="5619843" y="1799313"/>
              <a:ext cx="528448" cy="263775"/>
            </a:xfrm>
            <a:prstGeom prst="rect">
              <a:avLst/>
            </a:prstGeom>
            <a:solidFill>
              <a:srgbClr val="4F81BD"/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TLB</a:t>
              </a:r>
            </a:p>
          </p:txBody>
        </p:sp>
      </p:grpSp>
      <p:sp>
        <p:nvSpPr>
          <p:cNvPr id="60" name="Oval 59"/>
          <p:cNvSpPr/>
          <p:nvPr/>
        </p:nvSpPr>
        <p:spPr>
          <a:xfrm>
            <a:off x="3814776" y="1319833"/>
            <a:ext cx="1057247" cy="417786"/>
          </a:xfrm>
          <a:prstGeom prst="ellipse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Accel.</a:t>
            </a:r>
          </a:p>
        </p:txBody>
      </p:sp>
      <p:sp>
        <p:nvSpPr>
          <p:cNvPr id="80" name="Rectangle 79"/>
          <p:cNvSpPr/>
          <p:nvPr/>
        </p:nvSpPr>
        <p:spPr>
          <a:xfrm>
            <a:off x="3673769" y="2281541"/>
            <a:ext cx="1342155" cy="417786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$$</a:t>
            </a:r>
          </a:p>
        </p:txBody>
      </p:sp>
      <p:sp>
        <p:nvSpPr>
          <p:cNvPr id="113" name="Rounded Rectangle 112">
            <a:hlinkClick r:id="" action="ppaction://noaction"/>
          </p:cNvPr>
          <p:cNvSpPr/>
          <p:nvPr/>
        </p:nvSpPr>
        <p:spPr bwMode="auto">
          <a:xfrm>
            <a:off x="5354827" y="3334033"/>
            <a:ext cx="1163967" cy="475004"/>
          </a:xfrm>
          <a:prstGeom prst="round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  <a:ex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kern="0" dirty="0" smtClean="0">
                <a:solidFill>
                  <a:sysClr val="window" lastClr="FFFFFF"/>
                </a:solidFill>
                <a:latin typeface="Calibri"/>
              </a:rPr>
              <a:t>IOMMU</a:t>
            </a:r>
            <a:endParaRPr lang="en-US" kern="0" dirty="0">
              <a:solidFill>
                <a:sysClr val="window" lastClr="FFFFFF"/>
              </a:solidFill>
              <a:latin typeface="Calibri"/>
            </a:endParaRPr>
          </a:p>
        </p:txBody>
      </p:sp>
      <p:grpSp>
        <p:nvGrpSpPr>
          <p:cNvPr id="2068" name="Group 2067"/>
          <p:cNvGrpSpPr/>
          <p:nvPr/>
        </p:nvGrpSpPr>
        <p:grpSpPr>
          <a:xfrm>
            <a:off x="4267200" y="5486400"/>
            <a:ext cx="3626427" cy="762000"/>
            <a:chOff x="4267200" y="5486400"/>
            <a:chExt cx="3626427" cy="762000"/>
          </a:xfrm>
        </p:grpSpPr>
        <p:cxnSp>
          <p:nvCxnSpPr>
            <p:cNvPr id="97" name="Straight Connector 96"/>
            <p:cNvCxnSpPr/>
            <p:nvPr/>
          </p:nvCxnSpPr>
          <p:spPr>
            <a:xfrm>
              <a:off x="4267200" y="5638800"/>
              <a:ext cx="609600" cy="0"/>
            </a:xfrm>
            <a:prstGeom prst="line">
              <a:avLst/>
            </a:prstGeom>
            <a:noFill/>
            <a:ln w="50800" cap="flat" cmpd="sng" algn="ctr">
              <a:solidFill>
                <a:srgbClr val="4BACC6"/>
              </a:solidFill>
              <a:prstDash val="solid"/>
            </a:ln>
            <a:effectLst/>
          </p:spPr>
        </p:cxnSp>
        <p:sp>
          <p:nvSpPr>
            <p:cNvPr id="98" name="TextBox 97"/>
            <p:cNvSpPr txBox="1"/>
            <p:nvPr/>
          </p:nvSpPr>
          <p:spPr>
            <a:xfrm>
              <a:off x="4952999" y="5486400"/>
              <a:ext cx="273069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Address translation path</a:t>
              </a:r>
            </a:p>
          </p:txBody>
        </p:sp>
        <p:cxnSp>
          <p:nvCxnSpPr>
            <p:cNvPr id="99" name="Straight Connector 98"/>
            <p:cNvCxnSpPr/>
            <p:nvPr/>
          </p:nvCxnSpPr>
          <p:spPr>
            <a:xfrm>
              <a:off x="4267200" y="6031468"/>
              <a:ext cx="609600" cy="0"/>
            </a:xfrm>
            <a:prstGeom prst="line">
              <a:avLst/>
            </a:prstGeom>
            <a:noFill/>
            <a:ln w="50800" cap="flat" cmpd="sng" algn="ctr">
              <a:solidFill>
                <a:srgbClr val="4BACC6"/>
              </a:solidFill>
              <a:prstDash val="sysDash"/>
            </a:ln>
            <a:effectLst/>
          </p:spPr>
        </p:cxnSp>
        <p:sp>
          <p:nvSpPr>
            <p:cNvPr id="100" name="TextBox 99"/>
            <p:cNvSpPr txBox="1"/>
            <p:nvPr/>
          </p:nvSpPr>
          <p:spPr>
            <a:xfrm>
              <a:off x="4952999" y="5879068"/>
              <a:ext cx="29406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Translation update path</a:t>
              </a:r>
            </a:p>
          </p:txBody>
        </p:sp>
      </p:grpSp>
      <p:sp>
        <p:nvSpPr>
          <p:cNvPr id="104" name="Rectangle 103"/>
          <p:cNvSpPr/>
          <p:nvPr/>
        </p:nvSpPr>
        <p:spPr bwMode="auto">
          <a:xfrm>
            <a:off x="1394118" y="4063418"/>
            <a:ext cx="1349123" cy="943461"/>
          </a:xfrm>
          <a:prstGeom prst="rect">
            <a:avLst/>
          </a:prstGeom>
          <a:solidFill>
            <a:srgbClr val="FF0000"/>
          </a:solidFill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bg1"/>
                </a:solidFill>
                <a:latin typeface="Verdana" pitchFamily="34" charset="0"/>
              </a:rPr>
              <a:t>OS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 Memory (Q)</a:t>
            </a:r>
          </a:p>
        </p:txBody>
      </p:sp>
      <p:sp>
        <p:nvSpPr>
          <p:cNvPr id="105" name="Rectangle 104"/>
          <p:cNvSpPr/>
          <p:nvPr/>
        </p:nvSpPr>
        <p:spPr bwMode="auto">
          <a:xfrm>
            <a:off x="6445542" y="4063418"/>
            <a:ext cx="1331793" cy="943461"/>
          </a:xfrm>
          <a:prstGeom prst="rect">
            <a:avLst/>
          </a:prstGeom>
          <a:solidFill>
            <a:srgbClr val="00B050"/>
          </a:solidFill>
          <a:ln w="38100" cap="flat" cmpd="sng" algn="ctr">
            <a:solidFill>
              <a:schemeClr val="accent3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bg1"/>
                </a:solidFill>
                <a:latin typeface="Verdana" pitchFamily="34" charset="0"/>
              </a:rPr>
              <a:t>Process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Memory (P)</a:t>
            </a:r>
          </a:p>
        </p:txBody>
      </p:sp>
      <p:sp>
        <p:nvSpPr>
          <p:cNvPr id="107" name="Rounded Rectangle 106"/>
          <p:cNvSpPr/>
          <p:nvPr/>
        </p:nvSpPr>
        <p:spPr bwMode="auto">
          <a:xfrm>
            <a:off x="3941616" y="1581505"/>
            <a:ext cx="1608243" cy="540828"/>
          </a:xfrm>
          <a:prstGeom prst="roundRect">
            <a:avLst/>
          </a:prstGeom>
          <a:solidFill>
            <a:srgbClr val="00B050"/>
          </a:solidFill>
          <a:ln w="38100" cap="flat" cmpd="sng" algn="ctr">
            <a:solidFill>
              <a:schemeClr val="accent3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77500" lnSpcReduction="20000"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Mem req: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bg1"/>
                </a:solidFill>
                <a:latin typeface="Verdana" pitchFamily="34" charset="0"/>
              </a:rPr>
              <a:t>Phys. addr = P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sp>
        <p:nvSpPr>
          <p:cNvPr id="49" name="Rounded Rectangle 48"/>
          <p:cNvSpPr/>
          <p:nvPr/>
        </p:nvSpPr>
        <p:spPr bwMode="auto">
          <a:xfrm>
            <a:off x="3962400" y="1592772"/>
            <a:ext cx="1608243" cy="540828"/>
          </a:xfrm>
          <a:prstGeom prst="roundRect">
            <a:avLst/>
          </a:prstGeom>
          <a:solidFill>
            <a:srgbClr val="FF0000"/>
          </a:solidFill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77500" lnSpcReduction="20000"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Mem req: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bg1"/>
                </a:solidFill>
                <a:latin typeface="Verdana" pitchFamily="34" charset="0"/>
              </a:rPr>
              <a:t>Phys. addr = Q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pic>
        <p:nvPicPr>
          <p:cNvPr id="51" name="Picture 3" descr="C:\Users\vmuser\AppData\Local\Microsoft\Windows\Temporary Internet Files\Content.IE5\UZR3CH6K\MC900339868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5772" y="1474581"/>
            <a:ext cx="1084371" cy="894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5" name="Group 6"/>
          <p:cNvGrpSpPr>
            <a:grpSpLocks noChangeAspect="1"/>
          </p:cNvGrpSpPr>
          <p:nvPr/>
        </p:nvGrpSpPr>
        <p:grpSpPr bwMode="auto">
          <a:xfrm>
            <a:off x="2897987" y="937688"/>
            <a:ext cx="1042138" cy="1308313"/>
            <a:chOff x="969" y="2987"/>
            <a:chExt cx="462" cy="580"/>
          </a:xfrm>
        </p:grpSpPr>
        <p:sp>
          <p:nvSpPr>
            <p:cNvPr id="56" name="AutoShape 5"/>
            <p:cNvSpPr>
              <a:spLocks noChangeAspect="1" noChangeArrowheads="1" noTextEdit="1"/>
            </p:cNvSpPr>
            <p:nvPr/>
          </p:nvSpPr>
          <p:spPr bwMode="auto">
            <a:xfrm>
              <a:off x="969" y="2987"/>
              <a:ext cx="462" cy="5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7" name="Freeform 7"/>
            <p:cNvSpPr>
              <a:spLocks/>
            </p:cNvSpPr>
            <p:nvPr/>
          </p:nvSpPr>
          <p:spPr bwMode="auto">
            <a:xfrm>
              <a:off x="1241" y="3046"/>
              <a:ext cx="27" cy="64"/>
            </a:xfrm>
            <a:custGeom>
              <a:avLst/>
              <a:gdLst>
                <a:gd name="T0" fmla="*/ 36 w 55"/>
                <a:gd name="T1" fmla="*/ 10 h 130"/>
                <a:gd name="T2" fmla="*/ 24 w 55"/>
                <a:gd name="T3" fmla="*/ 21 h 130"/>
                <a:gd name="T4" fmla="*/ 13 w 55"/>
                <a:gd name="T5" fmla="*/ 35 h 130"/>
                <a:gd name="T6" fmla="*/ 5 w 55"/>
                <a:gd name="T7" fmla="*/ 50 h 130"/>
                <a:gd name="T8" fmla="*/ 2 w 55"/>
                <a:gd name="T9" fmla="*/ 66 h 130"/>
                <a:gd name="T10" fmla="*/ 0 w 55"/>
                <a:gd name="T11" fmla="*/ 82 h 130"/>
                <a:gd name="T12" fmla="*/ 3 w 55"/>
                <a:gd name="T13" fmla="*/ 98 h 130"/>
                <a:gd name="T14" fmla="*/ 7 w 55"/>
                <a:gd name="T15" fmla="*/ 115 h 130"/>
                <a:gd name="T16" fmla="*/ 17 w 55"/>
                <a:gd name="T17" fmla="*/ 130 h 130"/>
                <a:gd name="T18" fmla="*/ 50 w 55"/>
                <a:gd name="T19" fmla="*/ 105 h 130"/>
                <a:gd name="T20" fmla="*/ 37 w 55"/>
                <a:gd name="T21" fmla="*/ 79 h 130"/>
                <a:gd name="T22" fmla="*/ 34 w 55"/>
                <a:gd name="T23" fmla="*/ 51 h 130"/>
                <a:gd name="T24" fmla="*/ 40 w 55"/>
                <a:gd name="T25" fmla="*/ 25 h 130"/>
                <a:gd name="T26" fmla="*/ 55 w 55"/>
                <a:gd name="T27" fmla="*/ 0 h 130"/>
                <a:gd name="T28" fmla="*/ 50 w 55"/>
                <a:gd name="T29" fmla="*/ 3 h 130"/>
                <a:gd name="T30" fmla="*/ 45 w 55"/>
                <a:gd name="T31" fmla="*/ 5 h 130"/>
                <a:gd name="T32" fmla="*/ 41 w 55"/>
                <a:gd name="T33" fmla="*/ 7 h 130"/>
                <a:gd name="T34" fmla="*/ 36 w 55"/>
                <a:gd name="T35" fmla="*/ 1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5" h="130">
                  <a:moveTo>
                    <a:pt x="36" y="10"/>
                  </a:moveTo>
                  <a:lnTo>
                    <a:pt x="24" y="21"/>
                  </a:lnTo>
                  <a:lnTo>
                    <a:pt x="13" y="35"/>
                  </a:lnTo>
                  <a:lnTo>
                    <a:pt x="5" y="50"/>
                  </a:lnTo>
                  <a:lnTo>
                    <a:pt x="2" y="66"/>
                  </a:lnTo>
                  <a:lnTo>
                    <a:pt x="0" y="82"/>
                  </a:lnTo>
                  <a:lnTo>
                    <a:pt x="3" y="98"/>
                  </a:lnTo>
                  <a:lnTo>
                    <a:pt x="7" y="115"/>
                  </a:lnTo>
                  <a:lnTo>
                    <a:pt x="17" y="130"/>
                  </a:lnTo>
                  <a:lnTo>
                    <a:pt x="50" y="105"/>
                  </a:lnTo>
                  <a:lnTo>
                    <a:pt x="37" y="79"/>
                  </a:lnTo>
                  <a:lnTo>
                    <a:pt x="34" y="51"/>
                  </a:lnTo>
                  <a:lnTo>
                    <a:pt x="40" y="25"/>
                  </a:lnTo>
                  <a:lnTo>
                    <a:pt x="55" y="0"/>
                  </a:lnTo>
                  <a:lnTo>
                    <a:pt x="50" y="3"/>
                  </a:lnTo>
                  <a:lnTo>
                    <a:pt x="45" y="5"/>
                  </a:lnTo>
                  <a:lnTo>
                    <a:pt x="41" y="7"/>
                  </a:lnTo>
                  <a:lnTo>
                    <a:pt x="36" y="1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1" name="Freeform 8"/>
            <p:cNvSpPr>
              <a:spLocks/>
            </p:cNvSpPr>
            <p:nvPr/>
          </p:nvSpPr>
          <p:spPr bwMode="auto">
            <a:xfrm>
              <a:off x="1308" y="3031"/>
              <a:ext cx="39" cy="57"/>
            </a:xfrm>
            <a:custGeom>
              <a:avLst/>
              <a:gdLst>
                <a:gd name="T0" fmla="*/ 21 w 78"/>
                <a:gd name="T1" fmla="*/ 4 h 115"/>
                <a:gd name="T2" fmla="*/ 16 w 78"/>
                <a:gd name="T3" fmla="*/ 3 h 115"/>
                <a:gd name="T4" fmla="*/ 11 w 78"/>
                <a:gd name="T5" fmla="*/ 2 h 115"/>
                <a:gd name="T6" fmla="*/ 6 w 78"/>
                <a:gd name="T7" fmla="*/ 1 h 115"/>
                <a:gd name="T8" fmla="*/ 0 w 78"/>
                <a:gd name="T9" fmla="*/ 0 h 115"/>
                <a:gd name="T10" fmla="*/ 12 w 78"/>
                <a:gd name="T11" fmla="*/ 9 h 115"/>
                <a:gd name="T12" fmla="*/ 21 w 78"/>
                <a:gd name="T13" fmla="*/ 19 h 115"/>
                <a:gd name="T14" fmla="*/ 29 w 78"/>
                <a:gd name="T15" fmla="*/ 31 h 115"/>
                <a:gd name="T16" fmla="*/ 34 w 78"/>
                <a:gd name="T17" fmla="*/ 44 h 115"/>
                <a:gd name="T18" fmla="*/ 37 w 78"/>
                <a:gd name="T19" fmla="*/ 58 h 115"/>
                <a:gd name="T20" fmla="*/ 38 w 78"/>
                <a:gd name="T21" fmla="*/ 72 h 115"/>
                <a:gd name="T22" fmla="*/ 37 w 78"/>
                <a:gd name="T23" fmla="*/ 87 h 115"/>
                <a:gd name="T24" fmla="*/ 33 w 78"/>
                <a:gd name="T25" fmla="*/ 101 h 115"/>
                <a:gd name="T26" fmla="*/ 72 w 78"/>
                <a:gd name="T27" fmla="*/ 115 h 115"/>
                <a:gd name="T28" fmla="*/ 76 w 78"/>
                <a:gd name="T29" fmla="*/ 97 h 115"/>
                <a:gd name="T30" fmla="*/ 78 w 78"/>
                <a:gd name="T31" fmla="*/ 81 h 115"/>
                <a:gd name="T32" fmla="*/ 75 w 78"/>
                <a:gd name="T33" fmla="*/ 64 h 115"/>
                <a:gd name="T34" fmla="*/ 70 w 78"/>
                <a:gd name="T35" fmla="*/ 49 h 115"/>
                <a:gd name="T36" fmla="*/ 61 w 78"/>
                <a:gd name="T37" fmla="*/ 35 h 115"/>
                <a:gd name="T38" fmla="*/ 50 w 78"/>
                <a:gd name="T39" fmla="*/ 23 h 115"/>
                <a:gd name="T40" fmla="*/ 37 w 78"/>
                <a:gd name="T41" fmla="*/ 12 h 115"/>
                <a:gd name="T42" fmla="*/ 21 w 78"/>
                <a:gd name="T43" fmla="*/ 4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78" h="115">
                  <a:moveTo>
                    <a:pt x="21" y="4"/>
                  </a:moveTo>
                  <a:lnTo>
                    <a:pt x="16" y="3"/>
                  </a:lnTo>
                  <a:lnTo>
                    <a:pt x="11" y="2"/>
                  </a:lnTo>
                  <a:lnTo>
                    <a:pt x="6" y="1"/>
                  </a:lnTo>
                  <a:lnTo>
                    <a:pt x="0" y="0"/>
                  </a:lnTo>
                  <a:lnTo>
                    <a:pt x="12" y="9"/>
                  </a:lnTo>
                  <a:lnTo>
                    <a:pt x="21" y="19"/>
                  </a:lnTo>
                  <a:lnTo>
                    <a:pt x="29" y="31"/>
                  </a:lnTo>
                  <a:lnTo>
                    <a:pt x="34" y="44"/>
                  </a:lnTo>
                  <a:lnTo>
                    <a:pt x="37" y="58"/>
                  </a:lnTo>
                  <a:lnTo>
                    <a:pt x="38" y="72"/>
                  </a:lnTo>
                  <a:lnTo>
                    <a:pt x="37" y="87"/>
                  </a:lnTo>
                  <a:lnTo>
                    <a:pt x="33" y="101"/>
                  </a:lnTo>
                  <a:lnTo>
                    <a:pt x="72" y="115"/>
                  </a:lnTo>
                  <a:lnTo>
                    <a:pt x="76" y="97"/>
                  </a:lnTo>
                  <a:lnTo>
                    <a:pt x="78" y="81"/>
                  </a:lnTo>
                  <a:lnTo>
                    <a:pt x="75" y="64"/>
                  </a:lnTo>
                  <a:lnTo>
                    <a:pt x="70" y="49"/>
                  </a:lnTo>
                  <a:lnTo>
                    <a:pt x="61" y="35"/>
                  </a:lnTo>
                  <a:lnTo>
                    <a:pt x="50" y="23"/>
                  </a:lnTo>
                  <a:lnTo>
                    <a:pt x="37" y="12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4" name="Freeform 9"/>
            <p:cNvSpPr>
              <a:spLocks/>
            </p:cNvSpPr>
            <p:nvPr/>
          </p:nvSpPr>
          <p:spPr bwMode="auto">
            <a:xfrm>
              <a:off x="1406" y="3081"/>
              <a:ext cx="25" cy="13"/>
            </a:xfrm>
            <a:custGeom>
              <a:avLst/>
              <a:gdLst>
                <a:gd name="T0" fmla="*/ 3 w 50"/>
                <a:gd name="T1" fmla="*/ 25 h 25"/>
                <a:gd name="T2" fmla="*/ 50 w 50"/>
                <a:gd name="T3" fmla="*/ 18 h 25"/>
                <a:gd name="T4" fmla="*/ 48 w 50"/>
                <a:gd name="T5" fmla="*/ 0 h 25"/>
                <a:gd name="T6" fmla="*/ 0 w 50"/>
                <a:gd name="T7" fmla="*/ 7 h 25"/>
                <a:gd name="T8" fmla="*/ 3 w 50"/>
                <a:gd name="T9" fmla="*/ 25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5">
                  <a:moveTo>
                    <a:pt x="3" y="25"/>
                  </a:moveTo>
                  <a:lnTo>
                    <a:pt x="50" y="18"/>
                  </a:lnTo>
                  <a:lnTo>
                    <a:pt x="48" y="0"/>
                  </a:lnTo>
                  <a:lnTo>
                    <a:pt x="0" y="7"/>
                  </a:lnTo>
                  <a:lnTo>
                    <a:pt x="3" y="25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5" name="Freeform 10"/>
            <p:cNvSpPr>
              <a:spLocks/>
            </p:cNvSpPr>
            <p:nvPr/>
          </p:nvSpPr>
          <p:spPr bwMode="auto">
            <a:xfrm>
              <a:off x="1390" y="3049"/>
              <a:ext cx="24" cy="22"/>
            </a:xfrm>
            <a:custGeom>
              <a:avLst/>
              <a:gdLst>
                <a:gd name="T0" fmla="*/ 12 w 49"/>
                <a:gd name="T1" fmla="*/ 45 h 45"/>
                <a:gd name="T2" fmla="*/ 49 w 49"/>
                <a:gd name="T3" fmla="*/ 15 h 45"/>
                <a:gd name="T4" fmla="*/ 37 w 49"/>
                <a:gd name="T5" fmla="*/ 0 h 45"/>
                <a:gd name="T6" fmla="*/ 0 w 49"/>
                <a:gd name="T7" fmla="*/ 30 h 45"/>
                <a:gd name="T8" fmla="*/ 12 w 49"/>
                <a:gd name="T9" fmla="*/ 45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9" h="45">
                  <a:moveTo>
                    <a:pt x="12" y="45"/>
                  </a:moveTo>
                  <a:lnTo>
                    <a:pt x="49" y="15"/>
                  </a:lnTo>
                  <a:lnTo>
                    <a:pt x="37" y="0"/>
                  </a:lnTo>
                  <a:lnTo>
                    <a:pt x="0" y="30"/>
                  </a:lnTo>
                  <a:lnTo>
                    <a:pt x="12" y="45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6" name="Freeform 11"/>
            <p:cNvSpPr>
              <a:spLocks/>
            </p:cNvSpPr>
            <p:nvPr/>
          </p:nvSpPr>
          <p:spPr bwMode="auto">
            <a:xfrm>
              <a:off x="1368" y="3026"/>
              <a:ext cx="20" cy="25"/>
            </a:xfrm>
            <a:custGeom>
              <a:avLst/>
              <a:gdLst>
                <a:gd name="T0" fmla="*/ 18 w 39"/>
                <a:gd name="T1" fmla="*/ 51 h 51"/>
                <a:gd name="T2" fmla="*/ 39 w 39"/>
                <a:gd name="T3" fmla="*/ 8 h 51"/>
                <a:gd name="T4" fmla="*/ 23 w 39"/>
                <a:gd name="T5" fmla="*/ 0 h 51"/>
                <a:gd name="T6" fmla="*/ 0 w 39"/>
                <a:gd name="T7" fmla="*/ 42 h 51"/>
                <a:gd name="T8" fmla="*/ 18 w 39"/>
                <a:gd name="T9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51">
                  <a:moveTo>
                    <a:pt x="18" y="51"/>
                  </a:moveTo>
                  <a:lnTo>
                    <a:pt x="39" y="8"/>
                  </a:lnTo>
                  <a:lnTo>
                    <a:pt x="23" y="0"/>
                  </a:lnTo>
                  <a:lnTo>
                    <a:pt x="0" y="42"/>
                  </a:lnTo>
                  <a:lnTo>
                    <a:pt x="18" y="51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8" name="Freeform 12"/>
            <p:cNvSpPr>
              <a:spLocks/>
            </p:cNvSpPr>
            <p:nvPr/>
          </p:nvSpPr>
          <p:spPr bwMode="auto">
            <a:xfrm>
              <a:off x="1370" y="3104"/>
              <a:ext cx="14" cy="14"/>
            </a:xfrm>
            <a:custGeom>
              <a:avLst/>
              <a:gdLst>
                <a:gd name="T0" fmla="*/ 11 w 28"/>
                <a:gd name="T1" fmla="*/ 0 h 29"/>
                <a:gd name="T2" fmla="*/ 7 w 28"/>
                <a:gd name="T3" fmla="*/ 2 h 29"/>
                <a:gd name="T4" fmla="*/ 2 w 28"/>
                <a:gd name="T5" fmla="*/ 6 h 29"/>
                <a:gd name="T6" fmla="*/ 0 w 28"/>
                <a:gd name="T7" fmla="*/ 10 h 29"/>
                <a:gd name="T8" fmla="*/ 0 w 28"/>
                <a:gd name="T9" fmla="*/ 16 h 29"/>
                <a:gd name="T10" fmla="*/ 1 w 28"/>
                <a:gd name="T11" fmla="*/ 21 h 29"/>
                <a:gd name="T12" fmla="*/ 4 w 28"/>
                <a:gd name="T13" fmla="*/ 25 h 29"/>
                <a:gd name="T14" fmla="*/ 9 w 28"/>
                <a:gd name="T15" fmla="*/ 27 h 29"/>
                <a:gd name="T16" fmla="*/ 15 w 28"/>
                <a:gd name="T17" fmla="*/ 29 h 29"/>
                <a:gd name="T18" fmla="*/ 19 w 28"/>
                <a:gd name="T19" fmla="*/ 26 h 29"/>
                <a:gd name="T20" fmla="*/ 24 w 28"/>
                <a:gd name="T21" fmla="*/ 23 h 29"/>
                <a:gd name="T22" fmla="*/ 26 w 28"/>
                <a:gd name="T23" fmla="*/ 18 h 29"/>
                <a:gd name="T24" fmla="*/ 28 w 28"/>
                <a:gd name="T25" fmla="*/ 13 h 29"/>
                <a:gd name="T26" fmla="*/ 25 w 28"/>
                <a:gd name="T27" fmla="*/ 8 h 29"/>
                <a:gd name="T28" fmla="*/ 22 w 28"/>
                <a:gd name="T29" fmla="*/ 3 h 29"/>
                <a:gd name="T30" fmla="*/ 17 w 28"/>
                <a:gd name="T31" fmla="*/ 1 h 29"/>
                <a:gd name="T32" fmla="*/ 11 w 28"/>
                <a:gd name="T33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8" h="29">
                  <a:moveTo>
                    <a:pt x="11" y="0"/>
                  </a:moveTo>
                  <a:lnTo>
                    <a:pt x="7" y="2"/>
                  </a:lnTo>
                  <a:lnTo>
                    <a:pt x="2" y="6"/>
                  </a:lnTo>
                  <a:lnTo>
                    <a:pt x="0" y="10"/>
                  </a:lnTo>
                  <a:lnTo>
                    <a:pt x="0" y="16"/>
                  </a:lnTo>
                  <a:lnTo>
                    <a:pt x="1" y="21"/>
                  </a:lnTo>
                  <a:lnTo>
                    <a:pt x="4" y="25"/>
                  </a:lnTo>
                  <a:lnTo>
                    <a:pt x="9" y="27"/>
                  </a:lnTo>
                  <a:lnTo>
                    <a:pt x="15" y="29"/>
                  </a:lnTo>
                  <a:lnTo>
                    <a:pt x="19" y="26"/>
                  </a:lnTo>
                  <a:lnTo>
                    <a:pt x="24" y="23"/>
                  </a:lnTo>
                  <a:lnTo>
                    <a:pt x="26" y="18"/>
                  </a:lnTo>
                  <a:lnTo>
                    <a:pt x="28" y="13"/>
                  </a:lnTo>
                  <a:lnTo>
                    <a:pt x="25" y="8"/>
                  </a:lnTo>
                  <a:lnTo>
                    <a:pt x="22" y="3"/>
                  </a:lnTo>
                  <a:lnTo>
                    <a:pt x="17" y="1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0" name="Freeform 13"/>
            <p:cNvSpPr>
              <a:spLocks/>
            </p:cNvSpPr>
            <p:nvPr/>
          </p:nvSpPr>
          <p:spPr bwMode="auto">
            <a:xfrm>
              <a:off x="1245" y="3072"/>
              <a:ext cx="136" cy="118"/>
            </a:xfrm>
            <a:custGeom>
              <a:avLst/>
              <a:gdLst>
                <a:gd name="T0" fmla="*/ 272 w 272"/>
                <a:gd name="T1" fmla="*/ 124 h 238"/>
                <a:gd name="T2" fmla="*/ 243 w 272"/>
                <a:gd name="T3" fmla="*/ 106 h 238"/>
                <a:gd name="T4" fmla="*/ 239 w 272"/>
                <a:gd name="T5" fmla="*/ 86 h 238"/>
                <a:gd name="T6" fmla="*/ 230 w 272"/>
                <a:gd name="T7" fmla="*/ 65 h 238"/>
                <a:gd name="T8" fmla="*/ 218 w 272"/>
                <a:gd name="T9" fmla="*/ 46 h 238"/>
                <a:gd name="T10" fmla="*/ 181 w 272"/>
                <a:gd name="T11" fmla="*/ 82 h 238"/>
                <a:gd name="T12" fmla="*/ 185 w 272"/>
                <a:gd name="T13" fmla="*/ 87 h 238"/>
                <a:gd name="T14" fmla="*/ 188 w 272"/>
                <a:gd name="T15" fmla="*/ 94 h 238"/>
                <a:gd name="T16" fmla="*/ 184 w 272"/>
                <a:gd name="T17" fmla="*/ 106 h 238"/>
                <a:gd name="T18" fmla="*/ 171 w 272"/>
                <a:gd name="T19" fmla="*/ 112 h 238"/>
                <a:gd name="T20" fmla="*/ 159 w 272"/>
                <a:gd name="T21" fmla="*/ 109 h 238"/>
                <a:gd name="T22" fmla="*/ 153 w 272"/>
                <a:gd name="T23" fmla="*/ 97 h 238"/>
                <a:gd name="T24" fmla="*/ 156 w 272"/>
                <a:gd name="T25" fmla="*/ 84 h 238"/>
                <a:gd name="T26" fmla="*/ 168 w 272"/>
                <a:gd name="T27" fmla="*/ 78 h 238"/>
                <a:gd name="T28" fmla="*/ 175 w 272"/>
                <a:gd name="T29" fmla="*/ 79 h 238"/>
                <a:gd name="T30" fmla="*/ 180 w 272"/>
                <a:gd name="T31" fmla="*/ 81 h 238"/>
                <a:gd name="T32" fmla="*/ 199 w 272"/>
                <a:gd name="T33" fmla="*/ 29 h 238"/>
                <a:gd name="T34" fmla="*/ 188 w 272"/>
                <a:gd name="T35" fmla="*/ 20 h 238"/>
                <a:gd name="T36" fmla="*/ 175 w 272"/>
                <a:gd name="T37" fmla="*/ 13 h 238"/>
                <a:gd name="T38" fmla="*/ 161 w 272"/>
                <a:gd name="T39" fmla="*/ 7 h 238"/>
                <a:gd name="T40" fmla="*/ 129 w 272"/>
                <a:gd name="T41" fmla="*/ 0 h 238"/>
                <a:gd name="T42" fmla="*/ 81 w 272"/>
                <a:gd name="T43" fmla="*/ 6 h 238"/>
                <a:gd name="T44" fmla="*/ 41 w 272"/>
                <a:gd name="T45" fmla="*/ 28 h 238"/>
                <a:gd name="T46" fmla="*/ 12 w 272"/>
                <a:gd name="T47" fmla="*/ 64 h 238"/>
                <a:gd name="T48" fmla="*/ 0 w 272"/>
                <a:gd name="T49" fmla="*/ 110 h 238"/>
                <a:gd name="T50" fmla="*/ 5 w 272"/>
                <a:gd name="T51" fmla="*/ 155 h 238"/>
                <a:gd name="T52" fmla="*/ 30 w 272"/>
                <a:gd name="T53" fmla="*/ 195 h 238"/>
                <a:gd name="T54" fmla="*/ 66 w 272"/>
                <a:gd name="T55" fmla="*/ 224 h 238"/>
                <a:gd name="T56" fmla="*/ 102 w 272"/>
                <a:gd name="T57" fmla="*/ 235 h 238"/>
                <a:gd name="T58" fmla="*/ 128 w 272"/>
                <a:gd name="T59" fmla="*/ 238 h 238"/>
                <a:gd name="T60" fmla="*/ 152 w 272"/>
                <a:gd name="T61" fmla="*/ 234 h 238"/>
                <a:gd name="T62" fmla="*/ 175 w 272"/>
                <a:gd name="T63" fmla="*/ 227 h 238"/>
                <a:gd name="T64" fmla="*/ 181 w 272"/>
                <a:gd name="T65" fmla="*/ 220 h 238"/>
                <a:gd name="T66" fmla="*/ 171 w 272"/>
                <a:gd name="T67" fmla="*/ 218 h 238"/>
                <a:gd name="T68" fmla="*/ 162 w 272"/>
                <a:gd name="T69" fmla="*/ 215 h 238"/>
                <a:gd name="T70" fmla="*/ 153 w 272"/>
                <a:gd name="T71" fmla="*/ 210 h 238"/>
                <a:gd name="T72" fmla="*/ 137 w 272"/>
                <a:gd name="T73" fmla="*/ 197 h 238"/>
                <a:gd name="T74" fmla="*/ 121 w 272"/>
                <a:gd name="T75" fmla="*/ 173 h 238"/>
                <a:gd name="T76" fmla="*/ 113 w 272"/>
                <a:gd name="T77" fmla="*/ 150 h 238"/>
                <a:gd name="T78" fmla="*/ 109 w 272"/>
                <a:gd name="T79" fmla="*/ 135 h 238"/>
                <a:gd name="T80" fmla="*/ 110 w 272"/>
                <a:gd name="T81" fmla="*/ 128 h 238"/>
                <a:gd name="T82" fmla="*/ 115 w 272"/>
                <a:gd name="T83" fmla="*/ 124 h 238"/>
                <a:gd name="T84" fmla="*/ 123 w 272"/>
                <a:gd name="T85" fmla="*/ 124 h 238"/>
                <a:gd name="T86" fmla="*/ 128 w 272"/>
                <a:gd name="T87" fmla="*/ 128 h 238"/>
                <a:gd name="T88" fmla="*/ 129 w 272"/>
                <a:gd name="T89" fmla="*/ 132 h 238"/>
                <a:gd name="T90" fmla="*/ 133 w 272"/>
                <a:gd name="T91" fmla="*/ 155 h 238"/>
                <a:gd name="T92" fmla="*/ 160 w 272"/>
                <a:gd name="T93" fmla="*/ 193 h 238"/>
                <a:gd name="T94" fmla="*/ 170 w 272"/>
                <a:gd name="T95" fmla="*/ 198 h 238"/>
                <a:gd name="T96" fmla="*/ 183 w 272"/>
                <a:gd name="T97" fmla="*/ 202 h 238"/>
                <a:gd name="T98" fmla="*/ 196 w 272"/>
                <a:gd name="T99" fmla="*/ 204 h 238"/>
                <a:gd name="T100" fmla="*/ 210 w 272"/>
                <a:gd name="T101" fmla="*/ 204 h 238"/>
                <a:gd name="T102" fmla="*/ 226 w 272"/>
                <a:gd name="T103" fmla="*/ 182 h 238"/>
                <a:gd name="T104" fmla="*/ 238 w 272"/>
                <a:gd name="T105" fmla="*/ 15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72" h="238">
                  <a:moveTo>
                    <a:pt x="266" y="163"/>
                  </a:moveTo>
                  <a:lnTo>
                    <a:pt x="272" y="124"/>
                  </a:lnTo>
                  <a:lnTo>
                    <a:pt x="244" y="118"/>
                  </a:lnTo>
                  <a:lnTo>
                    <a:pt x="243" y="106"/>
                  </a:lnTo>
                  <a:lnTo>
                    <a:pt x="242" y="96"/>
                  </a:lnTo>
                  <a:lnTo>
                    <a:pt x="239" y="86"/>
                  </a:lnTo>
                  <a:lnTo>
                    <a:pt x="235" y="75"/>
                  </a:lnTo>
                  <a:lnTo>
                    <a:pt x="230" y="65"/>
                  </a:lnTo>
                  <a:lnTo>
                    <a:pt x="224" y="56"/>
                  </a:lnTo>
                  <a:lnTo>
                    <a:pt x="218" y="46"/>
                  </a:lnTo>
                  <a:lnTo>
                    <a:pt x="210" y="38"/>
                  </a:lnTo>
                  <a:lnTo>
                    <a:pt x="181" y="82"/>
                  </a:lnTo>
                  <a:lnTo>
                    <a:pt x="183" y="84"/>
                  </a:lnTo>
                  <a:lnTo>
                    <a:pt x="185" y="87"/>
                  </a:lnTo>
                  <a:lnTo>
                    <a:pt x="186" y="90"/>
                  </a:lnTo>
                  <a:lnTo>
                    <a:pt x="188" y="94"/>
                  </a:lnTo>
                  <a:lnTo>
                    <a:pt x="188" y="101"/>
                  </a:lnTo>
                  <a:lnTo>
                    <a:pt x="184" y="106"/>
                  </a:lnTo>
                  <a:lnTo>
                    <a:pt x="178" y="111"/>
                  </a:lnTo>
                  <a:lnTo>
                    <a:pt x="171" y="112"/>
                  </a:lnTo>
                  <a:lnTo>
                    <a:pt x="165" y="112"/>
                  </a:lnTo>
                  <a:lnTo>
                    <a:pt x="159" y="109"/>
                  </a:lnTo>
                  <a:lnTo>
                    <a:pt x="155" y="104"/>
                  </a:lnTo>
                  <a:lnTo>
                    <a:pt x="153" y="97"/>
                  </a:lnTo>
                  <a:lnTo>
                    <a:pt x="153" y="90"/>
                  </a:lnTo>
                  <a:lnTo>
                    <a:pt x="156" y="84"/>
                  </a:lnTo>
                  <a:lnTo>
                    <a:pt x="161" y="80"/>
                  </a:lnTo>
                  <a:lnTo>
                    <a:pt x="168" y="78"/>
                  </a:lnTo>
                  <a:lnTo>
                    <a:pt x="171" y="78"/>
                  </a:lnTo>
                  <a:lnTo>
                    <a:pt x="175" y="79"/>
                  </a:lnTo>
                  <a:lnTo>
                    <a:pt x="177" y="80"/>
                  </a:lnTo>
                  <a:lnTo>
                    <a:pt x="180" y="81"/>
                  </a:lnTo>
                  <a:lnTo>
                    <a:pt x="205" y="34"/>
                  </a:lnTo>
                  <a:lnTo>
                    <a:pt x="199" y="29"/>
                  </a:lnTo>
                  <a:lnTo>
                    <a:pt x="193" y="25"/>
                  </a:lnTo>
                  <a:lnTo>
                    <a:pt x="188" y="20"/>
                  </a:lnTo>
                  <a:lnTo>
                    <a:pt x="182" y="15"/>
                  </a:lnTo>
                  <a:lnTo>
                    <a:pt x="175" y="13"/>
                  </a:lnTo>
                  <a:lnTo>
                    <a:pt x="168" y="10"/>
                  </a:lnTo>
                  <a:lnTo>
                    <a:pt x="161" y="7"/>
                  </a:lnTo>
                  <a:lnTo>
                    <a:pt x="153" y="5"/>
                  </a:lnTo>
                  <a:lnTo>
                    <a:pt x="129" y="0"/>
                  </a:lnTo>
                  <a:lnTo>
                    <a:pt x="105" y="1"/>
                  </a:lnTo>
                  <a:lnTo>
                    <a:pt x="81" y="6"/>
                  </a:lnTo>
                  <a:lnTo>
                    <a:pt x="60" y="15"/>
                  </a:lnTo>
                  <a:lnTo>
                    <a:pt x="41" y="28"/>
                  </a:lnTo>
                  <a:lnTo>
                    <a:pt x="25" y="44"/>
                  </a:lnTo>
                  <a:lnTo>
                    <a:pt x="12" y="64"/>
                  </a:lnTo>
                  <a:lnTo>
                    <a:pt x="3" y="86"/>
                  </a:lnTo>
                  <a:lnTo>
                    <a:pt x="0" y="110"/>
                  </a:lnTo>
                  <a:lnTo>
                    <a:pt x="1" y="133"/>
                  </a:lnTo>
                  <a:lnTo>
                    <a:pt x="5" y="155"/>
                  </a:lnTo>
                  <a:lnTo>
                    <a:pt x="16" y="177"/>
                  </a:lnTo>
                  <a:lnTo>
                    <a:pt x="30" y="195"/>
                  </a:lnTo>
                  <a:lnTo>
                    <a:pt x="47" y="211"/>
                  </a:lnTo>
                  <a:lnTo>
                    <a:pt x="66" y="224"/>
                  </a:lnTo>
                  <a:lnTo>
                    <a:pt x="90" y="233"/>
                  </a:lnTo>
                  <a:lnTo>
                    <a:pt x="102" y="235"/>
                  </a:lnTo>
                  <a:lnTo>
                    <a:pt x="115" y="238"/>
                  </a:lnTo>
                  <a:lnTo>
                    <a:pt x="128" y="238"/>
                  </a:lnTo>
                  <a:lnTo>
                    <a:pt x="140" y="236"/>
                  </a:lnTo>
                  <a:lnTo>
                    <a:pt x="152" y="234"/>
                  </a:lnTo>
                  <a:lnTo>
                    <a:pt x="163" y="232"/>
                  </a:lnTo>
                  <a:lnTo>
                    <a:pt x="175" y="227"/>
                  </a:lnTo>
                  <a:lnTo>
                    <a:pt x="185" y="222"/>
                  </a:lnTo>
                  <a:lnTo>
                    <a:pt x="181" y="220"/>
                  </a:lnTo>
                  <a:lnTo>
                    <a:pt x="176" y="219"/>
                  </a:lnTo>
                  <a:lnTo>
                    <a:pt x="171" y="218"/>
                  </a:lnTo>
                  <a:lnTo>
                    <a:pt x="167" y="216"/>
                  </a:lnTo>
                  <a:lnTo>
                    <a:pt x="162" y="215"/>
                  </a:lnTo>
                  <a:lnTo>
                    <a:pt x="158" y="212"/>
                  </a:lnTo>
                  <a:lnTo>
                    <a:pt x="153" y="210"/>
                  </a:lnTo>
                  <a:lnTo>
                    <a:pt x="150" y="208"/>
                  </a:lnTo>
                  <a:lnTo>
                    <a:pt x="137" y="197"/>
                  </a:lnTo>
                  <a:lnTo>
                    <a:pt x="128" y="186"/>
                  </a:lnTo>
                  <a:lnTo>
                    <a:pt x="121" y="173"/>
                  </a:lnTo>
                  <a:lnTo>
                    <a:pt x="116" y="162"/>
                  </a:lnTo>
                  <a:lnTo>
                    <a:pt x="113" y="150"/>
                  </a:lnTo>
                  <a:lnTo>
                    <a:pt x="110" y="141"/>
                  </a:lnTo>
                  <a:lnTo>
                    <a:pt x="109" y="135"/>
                  </a:lnTo>
                  <a:lnTo>
                    <a:pt x="109" y="133"/>
                  </a:lnTo>
                  <a:lnTo>
                    <a:pt x="110" y="128"/>
                  </a:lnTo>
                  <a:lnTo>
                    <a:pt x="113" y="126"/>
                  </a:lnTo>
                  <a:lnTo>
                    <a:pt x="115" y="124"/>
                  </a:lnTo>
                  <a:lnTo>
                    <a:pt x="118" y="122"/>
                  </a:lnTo>
                  <a:lnTo>
                    <a:pt x="123" y="124"/>
                  </a:lnTo>
                  <a:lnTo>
                    <a:pt x="125" y="125"/>
                  </a:lnTo>
                  <a:lnTo>
                    <a:pt x="128" y="128"/>
                  </a:lnTo>
                  <a:lnTo>
                    <a:pt x="129" y="132"/>
                  </a:lnTo>
                  <a:lnTo>
                    <a:pt x="129" y="132"/>
                  </a:lnTo>
                  <a:lnTo>
                    <a:pt x="130" y="139"/>
                  </a:lnTo>
                  <a:lnTo>
                    <a:pt x="133" y="155"/>
                  </a:lnTo>
                  <a:lnTo>
                    <a:pt x="143" y="174"/>
                  </a:lnTo>
                  <a:lnTo>
                    <a:pt x="160" y="193"/>
                  </a:lnTo>
                  <a:lnTo>
                    <a:pt x="166" y="195"/>
                  </a:lnTo>
                  <a:lnTo>
                    <a:pt x="170" y="198"/>
                  </a:lnTo>
                  <a:lnTo>
                    <a:pt x="176" y="201"/>
                  </a:lnTo>
                  <a:lnTo>
                    <a:pt x="183" y="202"/>
                  </a:lnTo>
                  <a:lnTo>
                    <a:pt x="189" y="203"/>
                  </a:lnTo>
                  <a:lnTo>
                    <a:pt x="196" y="204"/>
                  </a:lnTo>
                  <a:lnTo>
                    <a:pt x="203" y="204"/>
                  </a:lnTo>
                  <a:lnTo>
                    <a:pt x="210" y="204"/>
                  </a:lnTo>
                  <a:lnTo>
                    <a:pt x="219" y="194"/>
                  </a:lnTo>
                  <a:lnTo>
                    <a:pt x="226" y="182"/>
                  </a:lnTo>
                  <a:lnTo>
                    <a:pt x="233" y="171"/>
                  </a:lnTo>
                  <a:lnTo>
                    <a:pt x="238" y="158"/>
                  </a:lnTo>
                  <a:lnTo>
                    <a:pt x="266" y="16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3" name="Freeform 14"/>
            <p:cNvSpPr>
              <a:spLocks/>
            </p:cNvSpPr>
            <p:nvPr/>
          </p:nvSpPr>
          <p:spPr bwMode="auto">
            <a:xfrm>
              <a:off x="1335" y="3088"/>
              <a:ext cx="15" cy="25"/>
            </a:xfrm>
            <a:custGeom>
              <a:avLst/>
              <a:gdLst>
                <a:gd name="T0" fmla="*/ 1 w 30"/>
                <a:gd name="T1" fmla="*/ 48 h 48"/>
                <a:gd name="T2" fmla="*/ 30 w 30"/>
                <a:gd name="T3" fmla="*/ 4 h 48"/>
                <a:gd name="T4" fmla="*/ 28 w 30"/>
                <a:gd name="T5" fmla="*/ 3 h 48"/>
                <a:gd name="T6" fmla="*/ 27 w 30"/>
                <a:gd name="T7" fmla="*/ 2 h 48"/>
                <a:gd name="T8" fmla="*/ 26 w 30"/>
                <a:gd name="T9" fmla="*/ 1 h 48"/>
                <a:gd name="T10" fmla="*/ 25 w 30"/>
                <a:gd name="T11" fmla="*/ 0 h 48"/>
                <a:gd name="T12" fmla="*/ 0 w 30"/>
                <a:gd name="T13" fmla="*/ 47 h 48"/>
                <a:gd name="T14" fmla="*/ 1 w 30"/>
                <a:gd name="T15" fmla="*/ 47 h 48"/>
                <a:gd name="T16" fmla="*/ 1 w 30"/>
                <a:gd name="T17" fmla="*/ 47 h 48"/>
                <a:gd name="T18" fmla="*/ 1 w 30"/>
                <a:gd name="T19" fmla="*/ 48 h 48"/>
                <a:gd name="T20" fmla="*/ 1 w 30"/>
                <a:gd name="T21" fmla="*/ 48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0" h="48">
                  <a:moveTo>
                    <a:pt x="1" y="48"/>
                  </a:moveTo>
                  <a:lnTo>
                    <a:pt x="30" y="4"/>
                  </a:lnTo>
                  <a:lnTo>
                    <a:pt x="28" y="3"/>
                  </a:lnTo>
                  <a:lnTo>
                    <a:pt x="27" y="2"/>
                  </a:lnTo>
                  <a:lnTo>
                    <a:pt x="26" y="1"/>
                  </a:lnTo>
                  <a:lnTo>
                    <a:pt x="25" y="0"/>
                  </a:lnTo>
                  <a:lnTo>
                    <a:pt x="0" y="47"/>
                  </a:lnTo>
                  <a:lnTo>
                    <a:pt x="1" y="47"/>
                  </a:lnTo>
                  <a:lnTo>
                    <a:pt x="1" y="47"/>
                  </a:lnTo>
                  <a:lnTo>
                    <a:pt x="1" y="48"/>
                  </a:lnTo>
                  <a:lnTo>
                    <a:pt x="1" y="4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4" name="Freeform 15"/>
            <p:cNvSpPr>
              <a:spLocks/>
            </p:cNvSpPr>
            <p:nvPr/>
          </p:nvSpPr>
          <p:spPr bwMode="auto">
            <a:xfrm>
              <a:off x="969" y="3217"/>
              <a:ext cx="230" cy="150"/>
            </a:xfrm>
            <a:custGeom>
              <a:avLst/>
              <a:gdLst>
                <a:gd name="T0" fmla="*/ 377 w 459"/>
                <a:gd name="T1" fmla="*/ 129 h 298"/>
                <a:gd name="T2" fmla="*/ 350 w 459"/>
                <a:gd name="T3" fmla="*/ 120 h 298"/>
                <a:gd name="T4" fmla="*/ 318 w 459"/>
                <a:gd name="T5" fmla="*/ 116 h 298"/>
                <a:gd name="T6" fmla="*/ 285 w 459"/>
                <a:gd name="T7" fmla="*/ 122 h 298"/>
                <a:gd name="T8" fmla="*/ 258 w 459"/>
                <a:gd name="T9" fmla="*/ 130 h 298"/>
                <a:gd name="T10" fmla="*/ 210 w 459"/>
                <a:gd name="T11" fmla="*/ 146 h 298"/>
                <a:gd name="T12" fmla="*/ 172 w 459"/>
                <a:gd name="T13" fmla="*/ 156 h 298"/>
                <a:gd name="T14" fmla="*/ 144 w 459"/>
                <a:gd name="T15" fmla="*/ 161 h 298"/>
                <a:gd name="T16" fmla="*/ 122 w 459"/>
                <a:gd name="T17" fmla="*/ 161 h 298"/>
                <a:gd name="T18" fmla="*/ 106 w 459"/>
                <a:gd name="T19" fmla="*/ 153 h 298"/>
                <a:gd name="T20" fmla="*/ 92 w 459"/>
                <a:gd name="T21" fmla="*/ 138 h 298"/>
                <a:gd name="T22" fmla="*/ 78 w 459"/>
                <a:gd name="T23" fmla="*/ 116 h 298"/>
                <a:gd name="T24" fmla="*/ 62 w 459"/>
                <a:gd name="T25" fmla="*/ 85 h 298"/>
                <a:gd name="T26" fmla="*/ 0 w 459"/>
                <a:gd name="T27" fmla="*/ 0 h 298"/>
                <a:gd name="T28" fmla="*/ 39 w 459"/>
                <a:gd name="T29" fmla="*/ 102 h 298"/>
                <a:gd name="T30" fmla="*/ 58 w 459"/>
                <a:gd name="T31" fmla="*/ 138 h 298"/>
                <a:gd name="T32" fmla="*/ 75 w 459"/>
                <a:gd name="T33" fmla="*/ 163 h 298"/>
                <a:gd name="T34" fmla="*/ 92 w 459"/>
                <a:gd name="T35" fmla="*/ 181 h 298"/>
                <a:gd name="T36" fmla="*/ 113 w 459"/>
                <a:gd name="T37" fmla="*/ 190 h 298"/>
                <a:gd name="T38" fmla="*/ 138 w 459"/>
                <a:gd name="T39" fmla="*/ 191 h 298"/>
                <a:gd name="T40" fmla="*/ 171 w 459"/>
                <a:gd name="T41" fmla="*/ 186 h 298"/>
                <a:gd name="T42" fmla="*/ 213 w 459"/>
                <a:gd name="T43" fmla="*/ 174 h 298"/>
                <a:gd name="T44" fmla="*/ 268 w 459"/>
                <a:gd name="T45" fmla="*/ 156 h 298"/>
                <a:gd name="T46" fmla="*/ 291 w 459"/>
                <a:gd name="T47" fmla="*/ 150 h 298"/>
                <a:gd name="T48" fmla="*/ 317 w 459"/>
                <a:gd name="T49" fmla="*/ 146 h 298"/>
                <a:gd name="T50" fmla="*/ 343 w 459"/>
                <a:gd name="T51" fmla="*/ 147 h 298"/>
                <a:gd name="T52" fmla="*/ 363 w 459"/>
                <a:gd name="T53" fmla="*/ 155 h 298"/>
                <a:gd name="T54" fmla="*/ 391 w 459"/>
                <a:gd name="T55" fmla="*/ 178 h 298"/>
                <a:gd name="T56" fmla="*/ 414 w 459"/>
                <a:gd name="T57" fmla="*/ 221 h 298"/>
                <a:gd name="T58" fmla="*/ 426 w 459"/>
                <a:gd name="T59" fmla="*/ 265 h 298"/>
                <a:gd name="T60" fmla="*/ 429 w 459"/>
                <a:gd name="T61" fmla="*/ 294 h 298"/>
                <a:gd name="T62" fmla="*/ 430 w 459"/>
                <a:gd name="T63" fmla="*/ 296 h 298"/>
                <a:gd name="T64" fmla="*/ 458 w 459"/>
                <a:gd name="T65" fmla="*/ 291 h 298"/>
                <a:gd name="T66" fmla="*/ 455 w 459"/>
                <a:gd name="T67" fmla="*/ 257 h 298"/>
                <a:gd name="T68" fmla="*/ 441 w 459"/>
                <a:gd name="T69" fmla="*/ 207 h 298"/>
                <a:gd name="T70" fmla="*/ 412 w 459"/>
                <a:gd name="T71" fmla="*/ 158 h 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459" h="298">
                  <a:moveTo>
                    <a:pt x="390" y="137"/>
                  </a:moveTo>
                  <a:lnTo>
                    <a:pt x="377" y="129"/>
                  </a:lnTo>
                  <a:lnTo>
                    <a:pt x="365" y="123"/>
                  </a:lnTo>
                  <a:lnTo>
                    <a:pt x="350" y="120"/>
                  </a:lnTo>
                  <a:lnTo>
                    <a:pt x="335" y="117"/>
                  </a:lnTo>
                  <a:lnTo>
                    <a:pt x="318" y="116"/>
                  </a:lnTo>
                  <a:lnTo>
                    <a:pt x="302" y="118"/>
                  </a:lnTo>
                  <a:lnTo>
                    <a:pt x="285" y="122"/>
                  </a:lnTo>
                  <a:lnTo>
                    <a:pt x="266" y="126"/>
                  </a:lnTo>
                  <a:lnTo>
                    <a:pt x="258" y="130"/>
                  </a:lnTo>
                  <a:lnTo>
                    <a:pt x="233" y="138"/>
                  </a:lnTo>
                  <a:lnTo>
                    <a:pt x="210" y="146"/>
                  </a:lnTo>
                  <a:lnTo>
                    <a:pt x="190" y="152"/>
                  </a:lnTo>
                  <a:lnTo>
                    <a:pt x="172" y="156"/>
                  </a:lnTo>
                  <a:lnTo>
                    <a:pt x="157" y="160"/>
                  </a:lnTo>
                  <a:lnTo>
                    <a:pt x="144" y="161"/>
                  </a:lnTo>
                  <a:lnTo>
                    <a:pt x="133" y="162"/>
                  </a:lnTo>
                  <a:lnTo>
                    <a:pt x="122" y="161"/>
                  </a:lnTo>
                  <a:lnTo>
                    <a:pt x="114" y="158"/>
                  </a:lnTo>
                  <a:lnTo>
                    <a:pt x="106" y="153"/>
                  </a:lnTo>
                  <a:lnTo>
                    <a:pt x="99" y="146"/>
                  </a:lnTo>
                  <a:lnTo>
                    <a:pt x="92" y="138"/>
                  </a:lnTo>
                  <a:lnTo>
                    <a:pt x="85" y="128"/>
                  </a:lnTo>
                  <a:lnTo>
                    <a:pt x="78" y="116"/>
                  </a:lnTo>
                  <a:lnTo>
                    <a:pt x="70" y="101"/>
                  </a:lnTo>
                  <a:lnTo>
                    <a:pt x="62" y="85"/>
                  </a:lnTo>
                  <a:lnTo>
                    <a:pt x="80" y="72"/>
                  </a:lnTo>
                  <a:lnTo>
                    <a:pt x="0" y="0"/>
                  </a:lnTo>
                  <a:lnTo>
                    <a:pt x="28" y="112"/>
                  </a:lnTo>
                  <a:lnTo>
                    <a:pt x="39" y="102"/>
                  </a:lnTo>
                  <a:lnTo>
                    <a:pt x="48" y="121"/>
                  </a:lnTo>
                  <a:lnTo>
                    <a:pt x="58" y="138"/>
                  </a:lnTo>
                  <a:lnTo>
                    <a:pt x="66" y="152"/>
                  </a:lnTo>
                  <a:lnTo>
                    <a:pt x="75" y="163"/>
                  </a:lnTo>
                  <a:lnTo>
                    <a:pt x="83" y="174"/>
                  </a:lnTo>
                  <a:lnTo>
                    <a:pt x="92" y="181"/>
                  </a:lnTo>
                  <a:lnTo>
                    <a:pt x="102" y="186"/>
                  </a:lnTo>
                  <a:lnTo>
                    <a:pt x="113" y="190"/>
                  </a:lnTo>
                  <a:lnTo>
                    <a:pt x="125" y="191"/>
                  </a:lnTo>
                  <a:lnTo>
                    <a:pt x="138" y="191"/>
                  </a:lnTo>
                  <a:lnTo>
                    <a:pt x="153" y="190"/>
                  </a:lnTo>
                  <a:lnTo>
                    <a:pt x="171" y="186"/>
                  </a:lnTo>
                  <a:lnTo>
                    <a:pt x="191" y="181"/>
                  </a:lnTo>
                  <a:lnTo>
                    <a:pt x="213" y="174"/>
                  </a:lnTo>
                  <a:lnTo>
                    <a:pt x="239" y="166"/>
                  </a:lnTo>
                  <a:lnTo>
                    <a:pt x="268" y="156"/>
                  </a:lnTo>
                  <a:lnTo>
                    <a:pt x="276" y="154"/>
                  </a:lnTo>
                  <a:lnTo>
                    <a:pt x="291" y="150"/>
                  </a:lnTo>
                  <a:lnTo>
                    <a:pt x="305" y="147"/>
                  </a:lnTo>
                  <a:lnTo>
                    <a:pt x="317" y="146"/>
                  </a:lnTo>
                  <a:lnTo>
                    <a:pt x="330" y="146"/>
                  </a:lnTo>
                  <a:lnTo>
                    <a:pt x="343" y="147"/>
                  </a:lnTo>
                  <a:lnTo>
                    <a:pt x="353" y="151"/>
                  </a:lnTo>
                  <a:lnTo>
                    <a:pt x="363" y="155"/>
                  </a:lnTo>
                  <a:lnTo>
                    <a:pt x="374" y="161"/>
                  </a:lnTo>
                  <a:lnTo>
                    <a:pt x="391" y="178"/>
                  </a:lnTo>
                  <a:lnTo>
                    <a:pt x="405" y="198"/>
                  </a:lnTo>
                  <a:lnTo>
                    <a:pt x="414" y="221"/>
                  </a:lnTo>
                  <a:lnTo>
                    <a:pt x="421" y="243"/>
                  </a:lnTo>
                  <a:lnTo>
                    <a:pt x="426" y="265"/>
                  </a:lnTo>
                  <a:lnTo>
                    <a:pt x="428" y="282"/>
                  </a:lnTo>
                  <a:lnTo>
                    <a:pt x="429" y="294"/>
                  </a:lnTo>
                  <a:lnTo>
                    <a:pt x="430" y="298"/>
                  </a:lnTo>
                  <a:lnTo>
                    <a:pt x="430" y="296"/>
                  </a:lnTo>
                  <a:lnTo>
                    <a:pt x="459" y="297"/>
                  </a:lnTo>
                  <a:lnTo>
                    <a:pt x="458" y="291"/>
                  </a:lnTo>
                  <a:lnTo>
                    <a:pt x="457" y="276"/>
                  </a:lnTo>
                  <a:lnTo>
                    <a:pt x="455" y="257"/>
                  </a:lnTo>
                  <a:lnTo>
                    <a:pt x="449" y="232"/>
                  </a:lnTo>
                  <a:lnTo>
                    <a:pt x="441" y="207"/>
                  </a:lnTo>
                  <a:lnTo>
                    <a:pt x="428" y="181"/>
                  </a:lnTo>
                  <a:lnTo>
                    <a:pt x="412" y="158"/>
                  </a:lnTo>
                  <a:lnTo>
                    <a:pt x="390" y="137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5" name="Freeform 16"/>
            <p:cNvSpPr>
              <a:spLocks/>
            </p:cNvSpPr>
            <p:nvPr/>
          </p:nvSpPr>
          <p:spPr bwMode="auto">
            <a:xfrm>
              <a:off x="1059" y="2987"/>
              <a:ext cx="145" cy="186"/>
            </a:xfrm>
            <a:custGeom>
              <a:avLst/>
              <a:gdLst>
                <a:gd name="T0" fmla="*/ 233 w 291"/>
                <a:gd name="T1" fmla="*/ 100 h 372"/>
                <a:gd name="T2" fmla="*/ 216 w 291"/>
                <a:gd name="T3" fmla="*/ 146 h 372"/>
                <a:gd name="T4" fmla="*/ 204 w 291"/>
                <a:gd name="T5" fmla="*/ 158 h 372"/>
                <a:gd name="T6" fmla="*/ 188 w 291"/>
                <a:gd name="T7" fmla="*/ 164 h 372"/>
                <a:gd name="T8" fmla="*/ 179 w 291"/>
                <a:gd name="T9" fmla="*/ 164 h 372"/>
                <a:gd name="T10" fmla="*/ 170 w 291"/>
                <a:gd name="T11" fmla="*/ 162 h 372"/>
                <a:gd name="T12" fmla="*/ 225 w 291"/>
                <a:gd name="T13" fmla="*/ 94 h 372"/>
                <a:gd name="T14" fmla="*/ 188 w 291"/>
                <a:gd name="T15" fmla="*/ 68 h 372"/>
                <a:gd name="T16" fmla="*/ 146 w 291"/>
                <a:gd name="T17" fmla="*/ 146 h 372"/>
                <a:gd name="T18" fmla="*/ 142 w 291"/>
                <a:gd name="T19" fmla="*/ 137 h 372"/>
                <a:gd name="T20" fmla="*/ 140 w 291"/>
                <a:gd name="T21" fmla="*/ 129 h 372"/>
                <a:gd name="T22" fmla="*/ 140 w 291"/>
                <a:gd name="T23" fmla="*/ 113 h 372"/>
                <a:gd name="T24" fmla="*/ 146 w 291"/>
                <a:gd name="T25" fmla="*/ 98 h 372"/>
                <a:gd name="T26" fmla="*/ 157 w 291"/>
                <a:gd name="T27" fmla="*/ 83 h 372"/>
                <a:gd name="T28" fmla="*/ 174 w 291"/>
                <a:gd name="T29" fmla="*/ 59 h 372"/>
                <a:gd name="T30" fmla="*/ 201 w 291"/>
                <a:gd name="T31" fmla="*/ 0 h 372"/>
                <a:gd name="T32" fmla="*/ 151 w 291"/>
                <a:gd name="T33" fmla="*/ 41 h 372"/>
                <a:gd name="T34" fmla="*/ 116 w 291"/>
                <a:gd name="T35" fmla="*/ 93 h 372"/>
                <a:gd name="T36" fmla="*/ 110 w 291"/>
                <a:gd name="T37" fmla="*/ 120 h 372"/>
                <a:gd name="T38" fmla="*/ 113 w 291"/>
                <a:gd name="T39" fmla="*/ 144 h 372"/>
                <a:gd name="T40" fmla="*/ 122 w 291"/>
                <a:gd name="T41" fmla="*/ 162 h 372"/>
                <a:gd name="T42" fmla="*/ 2 w 291"/>
                <a:gd name="T43" fmla="*/ 350 h 372"/>
                <a:gd name="T44" fmla="*/ 0 w 291"/>
                <a:gd name="T45" fmla="*/ 361 h 372"/>
                <a:gd name="T46" fmla="*/ 6 w 291"/>
                <a:gd name="T47" fmla="*/ 370 h 372"/>
                <a:gd name="T48" fmla="*/ 16 w 291"/>
                <a:gd name="T49" fmla="*/ 372 h 372"/>
                <a:gd name="T50" fmla="*/ 25 w 291"/>
                <a:gd name="T51" fmla="*/ 366 h 372"/>
                <a:gd name="T52" fmla="*/ 152 w 291"/>
                <a:gd name="T53" fmla="*/ 187 h 372"/>
                <a:gd name="T54" fmla="*/ 161 w 291"/>
                <a:gd name="T55" fmla="*/ 190 h 372"/>
                <a:gd name="T56" fmla="*/ 172 w 291"/>
                <a:gd name="T57" fmla="*/ 192 h 372"/>
                <a:gd name="T58" fmla="*/ 182 w 291"/>
                <a:gd name="T59" fmla="*/ 192 h 372"/>
                <a:gd name="T60" fmla="*/ 193 w 291"/>
                <a:gd name="T61" fmla="*/ 191 h 372"/>
                <a:gd name="T62" fmla="*/ 206 w 291"/>
                <a:gd name="T63" fmla="*/ 188 h 372"/>
                <a:gd name="T64" fmla="*/ 219 w 291"/>
                <a:gd name="T65" fmla="*/ 182 h 372"/>
                <a:gd name="T66" fmla="*/ 230 w 291"/>
                <a:gd name="T67" fmla="*/ 174 h 372"/>
                <a:gd name="T68" fmla="*/ 238 w 291"/>
                <a:gd name="T69" fmla="*/ 162 h 372"/>
                <a:gd name="T70" fmla="*/ 248 w 291"/>
                <a:gd name="T71" fmla="*/ 147 h 372"/>
                <a:gd name="T72" fmla="*/ 265 w 291"/>
                <a:gd name="T73" fmla="*/ 123 h 372"/>
                <a:gd name="T74" fmla="*/ 291 w 291"/>
                <a:gd name="T75" fmla="*/ 65 h 3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291" h="372">
                  <a:moveTo>
                    <a:pt x="291" y="65"/>
                  </a:moveTo>
                  <a:lnTo>
                    <a:pt x="233" y="100"/>
                  </a:lnTo>
                  <a:lnTo>
                    <a:pt x="242" y="107"/>
                  </a:lnTo>
                  <a:lnTo>
                    <a:pt x="216" y="146"/>
                  </a:lnTo>
                  <a:lnTo>
                    <a:pt x="210" y="152"/>
                  </a:lnTo>
                  <a:lnTo>
                    <a:pt x="204" y="158"/>
                  </a:lnTo>
                  <a:lnTo>
                    <a:pt x="196" y="161"/>
                  </a:lnTo>
                  <a:lnTo>
                    <a:pt x="188" y="164"/>
                  </a:lnTo>
                  <a:lnTo>
                    <a:pt x="183" y="164"/>
                  </a:lnTo>
                  <a:lnTo>
                    <a:pt x="179" y="164"/>
                  </a:lnTo>
                  <a:lnTo>
                    <a:pt x="174" y="164"/>
                  </a:lnTo>
                  <a:lnTo>
                    <a:pt x="170" y="162"/>
                  </a:lnTo>
                  <a:lnTo>
                    <a:pt x="220" y="91"/>
                  </a:lnTo>
                  <a:lnTo>
                    <a:pt x="225" y="94"/>
                  </a:lnTo>
                  <a:lnTo>
                    <a:pt x="245" y="32"/>
                  </a:lnTo>
                  <a:lnTo>
                    <a:pt x="188" y="68"/>
                  </a:lnTo>
                  <a:lnTo>
                    <a:pt x="197" y="75"/>
                  </a:lnTo>
                  <a:lnTo>
                    <a:pt x="146" y="146"/>
                  </a:lnTo>
                  <a:lnTo>
                    <a:pt x="144" y="142"/>
                  </a:lnTo>
                  <a:lnTo>
                    <a:pt x="142" y="137"/>
                  </a:lnTo>
                  <a:lnTo>
                    <a:pt x="141" y="134"/>
                  </a:lnTo>
                  <a:lnTo>
                    <a:pt x="140" y="129"/>
                  </a:lnTo>
                  <a:lnTo>
                    <a:pt x="138" y="121"/>
                  </a:lnTo>
                  <a:lnTo>
                    <a:pt x="140" y="113"/>
                  </a:lnTo>
                  <a:lnTo>
                    <a:pt x="142" y="105"/>
                  </a:lnTo>
                  <a:lnTo>
                    <a:pt x="146" y="98"/>
                  </a:lnTo>
                  <a:lnTo>
                    <a:pt x="150" y="93"/>
                  </a:lnTo>
                  <a:lnTo>
                    <a:pt x="157" y="83"/>
                  </a:lnTo>
                  <a:lnTo>
                    <a:pt x="166" y="70"/>
                  </a:lnTo>
                  <a:lnTo>
                    <a:pt x="174" y="59"/>
                  </a:lnTo>
                  <a:lnTo>
                    <a:pt x="180" y="62"/>
                  </a:lnTo>
                  <a:lnTo>
                    <a:pt x="201" y="0"/>
                  </a:lnTo>
                  <a:lnTo>
                    <a:pt x="143" y="37"/>
                  </a:lnTo>
                  <a:lnTo>
                    <a:pt x="151" y="41"/>
                  </a:lnTo>
                  <a:lnTo>
                    <a:pt x="123" y="81"/>
                  </a:lnTo>
                  <a:lnTo>
                    <a:pt x="116" y="93"/>
                  </a:lnTo>
                  <a:lnTo>
                    <a:pt x="112" y="106"/>
                  </a:lnTo>
                  <a:lnTo>
                    <a:pt x="110" y="120"/>
                  </a:lnTo>
                  <a:lnTo>
                    <a:pt x="111" y="134"/>
                  </a:lnTo>
                  <a:lnTo>
                    <a:pt x="113" y="144"/>
                  </a:lnTo>
                  <a:lnTo>
                    <a:pt x="118" y="153"/>
                  </a:lnTo>
                  <a:lnTo>
                    <a:pt x="122" y="162"/>
                  </a:lnTo>
                  <a:lnTo>
                    <a:pt x="129" y="170"/>
                  </a:lnTo>
                  <a:lnTo>
                    <a:pt x="2" y="350"/>
                  </a:lnTo>
                  <a:lnTo>
                    <a:pt x="0" y="355"/>
                  </a:lnTo>
                  <a:lnTo>
                    <a:pt x="0" y="361"/>
                  </a:lnTo>
                  <a:lnTo>
                    <a:pt x="1" y="365"/>
                  </a:lnTo>
                  <a:lnTo>
                    <a:pt x="6" y="370"/>
                  </a:lnTo>
                  <a:lnTo>
                    <a:pt x="10" y="372"/>
                  </a:lnTo>
                  <a:lnTo>
                    <a:pt x="16" y="372"/>
                  </a:lnTo>
                  <a:lnTo>
                    <a:pt x="21" y="371"/>
                  </a:lnTo>
                  <a:lnTo>
                    <a:pt x="25" y="366"/>
                  </a:lnTo>
                  <a:lnTo>
                    <a:pt x="25" y="366"/>
                  </a:lnTo>
                  <a:lnTo>
                    <a:pt x="152" y="187"/>
                  </a:lnTo>
                  <a:lnTo>
                    <a:pt x="157" y="189"/>
                  </a:lnTo>
                  <a:lnTo>
                    <a:pt x="161" y="190"/>
                  </a:lnTo>
                  <a:lnTo>
                    <a:pt x="167" y="191"/>
                  </a:lnTo>
                  <a:lnTo>
                    <a:pt x="172" y="192"/>
                  </a:lnTo>
                  <a:lnTo>
                    <a:pt x="178" y="192"/>
                  </a:lnTo>
                  <a:lnTo>
                    <a:pt x="182" y="192"/>
                  </a:lnTo>
                  <a:lnTo>
                    <a:pt x="188" y="192"/>
                  </a:lnTo>
                  <a:lnTo>
                    <a:pt x="193" y="191"/>
                  </a:lnTo>
                  <a:lnTo>
                    <a:pt x="200" y="190"/>
                  </a:lnTo>
                  <a:lnTo>
                    <a:pt x="206" y="188"/>
                  </a:lnTo>
                  <a:lnTo>
                    <a:pt x="212" y="185"/>
                  </a:lnTo>
                  <a:lnTo>
                    <a:pt x="219" y="182"/>
                  </a:lnTo>
                  <a:lnTo>
                    <a:pt x="224" y="179"/>
                  </a:lnTo>
                  <a:lnTo>
                    <a:pt x="230" y="174"/>
                  </a:lnTo>
                  <a:lnTo>
                    <a:pt x="233" y="168"/>
                  </a:lnTo>
                  <a:lnTo>
                    <a:pt x="238" y="162"/>
                  </a:lnTo>
                  <a:lnTo>
                    <a:pt x="241" y="158"/>
                  </a:lnTo>
                  <a:lnTo>
                    <a:pt x="248" y="147"/>
                  </a:lnTo>
                  <a:lnTo>
                    <a:pt x="257" y="135"/>
                  </a:lnTo>
                  <a:lnTo>
                    <a:pt x="265" y="123"/>
                  </a:lnTo>
                  <a:lnTo>
                    <a:pt x="270" y="127"/>
                  </a:lnTo>
                  <a:lnTo>
                    <a:pt x="291" y="65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6" name="Freeform 17"/>
            <p:cNvSpPr>
              <a:spLocks/>
            </p:cNvSpPr>
            <p:nvPr/>
          </p:nvSpPr>
          <p:spPr bwMode="auto">
            <a:xfrm>
              <a:off x="1002" y="3082"/>
              <a:ext cx="383" cy="484"/>
            </a:xfrm>
            <a:custGeom>
              <a:avLst/>
              <a:gdLst>
                <a:gd name="T0" fmla="*/ 663 w 767"/>
                <a:gd name="T1" fmla="*/ 569 h 968"/>
                <a:gd name="T2" fmla="*/ 649 w 767"/>
                <a:gd name="T3" fmla="*/ 599 h 968"/>
                <a:gd name="T4" fmla="*/ 662 w 767"/>
                <a:gd name="T5" fmla="*/ 630 h 968"/>
                <a:gd name="T6" fmla="*/ 692 w 767"/>
                <a:gd name="T7" fmla="*/ 643 h 968"/>
                <a:gd name="T8" fmla="*/ 722 w 767"/>
                <a:gd name="T9" fmla="*/ 631 h 968"/>
                <a:gd name="T10" fmla="*/ 735 w 767"/>
                <a:gd name="T11" fmla="*/ 601 h 968"/>
                <a:gd name="T12" fmla="*/ 732 w 767"/>
                <a:gd name="T13" fmla="*/ 586 h 968"/>
                <a:gd name="T14" fmla="*/ 758 w 767"/>
                <a:gd name="T15" fmla="*/ 538 h 968"/>
                <a:gd name="T16" fmla="*/ 766 w 767"/>
                <a:gd name="T17" fmla="*/ 480 h 968"/>
                <a:gd name="T18" fmla="*/ 726 w 767"/>
                <a:gd name="T19" fmla="*/ 410 h 968"/>
                <a:gd name="T20" fmla="*/ 660 w 767"/>
                <a:gd name="T21" fmla="*/ 370 h 968"/>
                <a:gd name="T22" fmla="*/ 632 w 767"/>
                <a:gd name="T23" fmla="*/ 308 h 968"/>
                <a:gd name="T24" fmla="*/ 573 w 767"/>
                <a:gd name="T25" fmla="*/ 253 h 968"/>
                <a:gd name="T26" fmla="*/ 502 w 767"/>
                <a:gd name="T27" fmla="*/ 244 h 968"/>
                <a:gd name="T28" fmla="*/ 440 w 767"/>
                <a:gd name="T29" fmla="*/ 274 h 968"/>
                <a:gd name="T30" fmla="*/ 355 w 767"/>
                <a:gd name="T31" fmla="*/ 279 h 968"/>
                <a:gd name="T32" fmla="*/ 282 w 767"/>
                <a:gd name="T33" fmla="*/ 243 h 968"/>
                <a:gd name="T34" fmla="*/ 239 w 767"/>
                <a:gd name="T35" fmla="*/ 172 h 968"/>
                <a:gd name="T36" fmla="*/ 230 w 767"/>
                <a:gd name="T37" fmla="*/ 97 h 968"/>
                <a:gd name="T38" fmla="*/ 243 w 767"/>
                <a:gd name="T39" fmla="*/ 78 h 968"/>
                <a:gd name="T40" fmla="*/ 263 w 767"/>
                <a:gd name="T41" fmla="*/ 32 h 968"/>
                <a:gd name="T42" fmla="*/ 236 w 767"/>
                <a:gd name="T43" fmla="*/ 2 h 968"/>
                <a:gd name="T44" fmla="*/ 204 w 767"/>
                <a:gd name="T45" fmla="*/ 4 h 968"/>
                <a:gd name="T46" fmla="*/ 180 w 767"/>
                <a:gd name="T47" fmla="*/ 52 h 968"/>
                <a:gd name="T48" fmla="*/ 198 w 767"/>
                <a:gd name="T49" fmla="*/ 78 h 968"/>
                <a:gd name="T50" fmla="*/ 203 w 767"/>
                <a:gd name="T51" fmla="*/ 136 h 968"/>
                <a:gd name="T52" fmla="*/ 230 w 767"/>
                <a:gd name="T53" fmla="*/ 226 h 968"/>
                <a:gd name="T54" fmla="*/ 295 w 767"/>
                <a:gd name="T55" fmla="*/ 287 h 968"/>
                <a:gd name="T56" fmla="*/ 383 w 767"/>
                <a:gd name="T57" fmla="*/ 312 h 968"/>
                <a:gd name="T58" fmla="*/ 403 w 767"/>
                <a:gd name="T59" fmla="*/ 331 h 968"/>
                <a:gd name="T60" fmla="*/ 326 w 767"/>
                <a:gd name="T61" fmla="*/ 567 h 968"/>
                <a:gd name="T62" fmla="*/ 263 w 767"/>
                <a:gd name="T63" fmla="*/ 543 h 968"/>
                <a:gd name="T64" fmla="*/ 189 w 767"/>
                <a:gd name="T65" fmla="*/ 558 h 968"/>
                <a:gd name="T66" fmla="*/ 132 w 767"/>
                <a:gd name="T67" fmla="*/ 629 h 968"/>
                <a:gd name="T68" fmla="*/ 18 w 767"/>
                <a:gd name="T69" fmla="*/ 696 h 968"/>
                <a:gd name="T70" fmla="*/ 0 w 767"/>
                <a:gd name="T71" fmla="*/ 706 h 968"/>
                <a:gd name="T72" fmla="*/ 10 w 767"/>
                <a:gd name="T73" fmla="*/ 723 h 968"/>
                <a:gd name="T74" fmla="*/ 138 w 767"/>
                <a:gd name="T75" fmla="*/ 707 h 968"/>
                <a:gd name="T76" fmla="*/ 175 w 767"/>
                <a:gd name="T77" fmla="*/ 609 h 968"/>
                <a:gd name="T78" fmla="*/ 234 w 767"/>
                <a:gd name="T79" fmla="*/ 571 h 968"/>
                <a:gd name="T80" fmla="*/ 295 w 767"/>
                <a:gd name="T81" fmla="*/ 583 h 968"/>
                <a:gd name="T82" fmla="*/ 319 w 767"/>
                <a:gd name="T83" fmla="*/ 647 h 968"/>
                <a:gd name="T84" fmla="*/ 582 w 767"/>
                <a:gd name="T85" fmla="*/ 643 h 968"/>
                <a:gd name="T86" fmla="*/ 590 w 767"/>
                <a:gd name="T87" fmla="*/ 647 h 968"/>
                <a:gd name="T88" fmla="*/ 656 w 767"/>
                <a:gd name="T89" fmla="*/ 688 h 968"/>
                <a:gd name="T90" fmla="*/ 694 w 767"/>
                <a:gd name="T91" fmla="*/ 766 h 968"/>
                <a:gd name="T92" fmla="*/ 663 w 767"/>
                <a:gd name="T93" fmla="*/ 834 h 968"/>
                <a:gd name="T94" fmla="*/ 587 w 767"/>
                <a:gd name="T95" fmla="*/ 902 h 968"/>
                <a:gd name="T96" fmla="*/ 709 w 767"/>
                <a:gd name="T97" fmla="*/ 968 h 968"/>
                <a:gd name="T98" fmla="*/ 720 w 767"/>
                <a:gd name="T99" fmla="*/ 950 h 968"/>
                <a:gd name="T100" fmla="*/ 660 w 767"/>
                <a:gd name="T101" fmla="*/ 879 h 968"/>
                <a:gd name="T102" fmla="*/ 716 w 767"/>
                <a:gd name="T103" fmla="*/ 802 h 968"/>
                <a:gd name="T104" fmla="*/ 714 w 767"/>
                <a:gd name="T105" fmla="*/ 717 h 968"/>
                <a:gd name="T106" fmla="*/ 634 w 767"/>
                <a:gd name="T107" fmla="*/ 637 h 968"/>
                <a:gd name="T108" fmla="*/ 593 w 767"/>
                <a:gd name="T109" fmla="*/ 618 h 968"/>
                <a:gd name="T110" fmla="*/ 643 w 767"/>
                <a:gd name="T111" fmla="*/ 399 h 968"/>
                <a:gd name="T112" fmla="*/ 643 w 767"/>
                <a:gd name="T113" fmla="*/ 396 h 968"/>
                <a:gd name="T114" fmla="*/ 682 w 767"/>
                <a:gd name="T115" fmla="*/ 414 h 968"/>
                <a:gd name="T116" fmla="*/ 729 w 767"/>
                <a:gd name="T117" fmla="*/ 459 h 968"/>
                <a:gd name="T118" fmla="*/ 726 w 767"/>
                <a:gd name="T119" fmla="*/ 538 h 968"/>
                <a:gd name="T120" fmla="*/ 692 w 767"/>
                <a:gd name="T121" fmla="*/ 558 h 9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767" h="968">
                  <a:moveTo>
                    <a:pt x="685" y="559"/>
                  </a:moveTo>
                  <a:lnTo>
                    <a:pt x="677" y="561"/>
                  </a:lnTo>
                  <a:lnTo>
                    <a:pt x="669" y="565"/>
                  </a:lnTo>
                  <a:lnTo>
                    <a:pt x="663" y="569"/>
                  </a:lnTo>
                  <a:lnTo>
                    <a:pt x="657" y="576"/>
                  </a:lnTo>
                  <a:lnTo>
                    <a:pt x="653" y="583"/>
                  </a:lnTo>
                  <a:lnTo>
                    <a:pt x="650" y="591"/>
                  </a:lnTo>
                  <a:lnTo>
                    <a:pt x="649" y="599"/>
                  </a:lnTo>
                  <a:lnTo>
                    <a:pt x="650" y="608"/>
                  </a:lnTo>
                  <a:lnTo>
                    <a:pt x="653" y="616"/>
                  </a:lnTo>
                  <a:lnTo>
                    <a:pt x="657" y="624"/>
                  </a:lnTo>
                  <a:lnTo>
                    <a:pt x="662" y="630"/>
                  </a:lnTo>
                  <a:lnTo>
                    <a:pt x="669" y="635"/>
                  </a:lnTo>
                  <a:lnTo>
                    <a:pt x="676" y="639"/>
                  </a:lnTo>
                  <a:lnTo>
                    <a:pt x="683" y="642"/>
                  </a:lnTo>
                  <a:lnTo>
                    <a:pt x="692" y="643"/>
                  </a:lnTo>
                  <a:lnTo>
                    <a:pt x="700" y="642"/>
                  </a:lnTo>
                  <a:lnTo>
                    <a:pt x="708" y="639"/>
                  </a:lnTo>
                  <a:lnTo>
                    <a:pt x="716" y="636"/>
                  </a:lnTo>
                  <a:lnTo>
                    <a:pt x="722" y="631"/>
                  </a:lnTo>
                  <a:lnTo>
                    <a:pt x="728" y="624"/>
                  </a:lnTo>
                  <a:lnTo>
                    <a:pt x="731" y="618"/>
                  </a:lnTo>
                  <a:lnTo>
                    <a:pt x="733" y="611"/>
                  </a:lnTo>
                  <a:lnTo>
                    <a:pt x="735" y="601"/>
                  </a:lnTo>
                  <a:lnTo>
                    <a:pt x="735" y="593"/>
                  </a:lnTo>
                  <a:lnTo>
                    <a:pt x="733" y="591"/>
                  </a:lnTo>
                  <a:lnTo>
                    <a:pt x="733" y="589"/>
                  </a:lnTo>
                  <a:lnTo>
                    <a:pt x="732" y="586"/>
                  </a:lnTo>
                  <a:lnTo>
                    <a:pt x="732" y="584"/>
                  </a:lnTo>
                  <a:lnTo>
                    <a:pt x="743" y="569"/>
                  </a:lnTo>
                  <a:lnTo>
                    <a:pt x="751" y="553"/>
                  </a:lnTo>
                  <a:lnTo>
                    <a:pt x="758" y="538"/>
                  </a:lnTo>
                  <a:lnTo>
                    <a:pt x="762" y="523"/>
                  </a:lnTo>
                  <a:lnTo>
                    <a:pt x="766" y="508"/>
                  </a:lnTo>
                  <a:lnTo>
                    <a:pt x="767" y="494"/>
                  </a:lnTo>
                  <a:lnTo>
                    <a:pt x="766" y="480"/>
                  </a:lnTo>
                  <a:lnTo>
                    <a:pt x="763" y="467"/>
                  </a:lnTo>
                  <a:lnTo>
                    <a:pt x="754" y="445"/>
                  </a:lnTo>
                  <a:lnTo>
                    <a:pt x="741" y="426"/>
                  </a:lnTo>
                  <a:lnTo>
                    <a:pt x="726" y="410"/>
                  </a:lnTo>
                  <a:lnTo>
                    <a:pt x="709" y="396"/>
                  </a:lnTo>
                  <a:lnTo>
                    <a:pt x="692" y="386"/>
                  </a:lnTo>
                  <a:lnTo>
                    <a:pt x="675" y="377"/>
                  </a:lnTo>
                  <a:lnTo>
                    <a:pt x="660" y="370"/>
                  </a:lnTo>
                  <a:lnTo>
                    <a:pt x="647" y="365"/>
                  </a:lnTo>
                  <a:lnTo>
                    <a:pt x="645" y="346"/>
                  </a:lnTo>
                  <a:lnTo>
                    <a:pt x="640" y="326"/>
                  </a:lnTo>
                  <a:lnTo>
                    <a:pt x="632" y="308"/>
                  </a:lnTo>
                  <a:lnTo>
                    <a:pt x="622" y="290"/>
                  </a:lnTo>
                  <a:lnTo>
                    <a:pt x="608" y="275"/>
                  </a:lnTo>
                  <a:lnTo>
                    <a:pt x="592" y="264"/>
                  </a:lnTo>
                  <a:lnTo>
                    <a:pt x="573" y="253"/>
                  </a:lnTo>
                  <a:lnTo>
                    <a:pt x="553" y="247"/>
                  </a:lnTo>
                  <a:lnTo>
                    <a:pt x="536" y="243"/>
                  </a:lnTo>
                  <a:lnTo>
                    <a:pt x="518" y="243"/>
                  </a:lnTo>
                  <a:lnTo>
                    <a:pt x="502" y="244"/>
                  </a:lnTo>
                  <a:lnTo>
                    <a:pt x="484" y="249"/>
                  </a:lnTo>
                  <a:lnTo>
                    <a:pt x="469" y="255"/>
                  </a:lnTo>
                  <a:lnTo>
                    <a:pt x="454" y="264"/>
                  </a:lnTo>
                  <a:lnTo>
                    <a:pt x="440" y="274"/>
                  </a:lnTo>
                  <a:lnTo>
                    <a:pt x="429" y="286"/>
                  </a:lnTo>
                  <a:lnTo>
                    <a:pt x="402" y="286"/>
                  </a:lnTo>
                  <a:lnTo>
                    <a:pt x="377" y="283"/>
                  </a:lnTo>
                  <a:lnTo>
                    <a:pt x="355" y="279"/>
                  </a:lnTo>
                  <a:lnTo>
                    <a:pt x="333" y="273"/>
                  </a:lnTo>
                  <a:lnTo>
                    <a:pt x="315" y="265"/>
                  </a:lnTo>
                  <a:lnTo>
                    <a:pt x="297" y="255"/>
                  </a:lnTo>
                  <a:lnTo>
                    <a:pt x="282" y="243"/>
                  </a:lnTo>
                  <a:lnTo>
                    <a:pt x="269" y="229"/>
                  </a:lnTo>
                  <a:lnTo>
                    <a:pt x="256" y="211"/>
                  </a:lnTo>
                  <a:lnTo>
                    <a:pt x="245" y="191"/>
                  </a:lnTo>
                  <a:lnTo>
                    <a:pt x="239" y="172"/>
                  </a:lnTo>
                  <a:lnTo>
                    <a:pt x="235" y="151"/>
                  </a:lnTo>
                  <a:lnTo>
                    <a:pt x="232" y="133"/>
                  </a:lnTo>
                  <a:lnTo>
                    <a:pt x="230" y="114"/>
                  </a:lnTo>
                  <a:lnTo>
                    <a:pt x="230" y="97"/>
                  </a:lnTo>
                  <a:lnTo>
                    <a:pt x="232" y="83"/>
                  </a:lnTo>
                  <a:lnTo>
                    <a:pt x="236" y="82"/>
                  </a:lnTo>
                  <a:lnTo>
                    <a:pt x="240" y="81"/>
                  </a:lnTo>
                  <a:lnTo>
                    <a:pt x="243" y="78"/>
                  </a:lnTo>
                  <a:lnTo>
                    <a:pt x="247" y="77"/>
                  </a:lnTo>
                  <a:lnTo>
                    <a:pt x="258" y="65"/>
                  </a:lnTo>
                  <a:lnTo>
                    <a:pt x="264" y="48"/>
                  </a:lnTo>
                  <a:lnTo>
                    <a:pt x="263" y="32"/>
                  </a:lnTo>
                  <a:lnTo>
                    <a:pt x="256" y="17"/>
                  </a:lnTo>
                  <a:lnTo>
                    <a:pt x="250" y="10"/>
                  </a:lnTo>
                  <a:lnTo>
                    <a:pt x="243" y="6"/>
                  </a:lnTo>
                  <a:lnTo>
                    <a:pt x="236" y="2"/>
                  </a:lnTo>
                  <a:lnTo>
                    <a:pt x="228" y="0"/>
                  </a:lnTo>
                  <a:lnTo>
                    <a:pt x="220" y="0"/>
                  </a:lnTo>
                  <a:lnTo>
                    <a:pt x="212" y="1"/>
                  </a:lnTo>
                  <a:lnTo>
                    <a:pt x="204" y="4"/>
                  </a:lnTo>
                  <a:lnTo>
                    <a:pt x="196" y="8"/>
                  </a:lnTo>
                  <a:lnTo>
                    <a:pt x="184" y="21"/>
                  </a:lnTo>
                  <a:lnTo>
                    <a:pt x="180" y="36"/>
                  </a:lnTo>
                  <a:lnTo>
                    <a:pt x="180" y="52"/>
                  </a:lnTo>
                  <a:lnTo>
                    <a:pt x="187" y="68"/>
                  </a:lnTo>
                  <a:lnTo>
                    <a:pt x="190" y="73"/>
                  </a:lnTo>
                  <a:lnTo>
                    <a:pt x="195" y="76"/>
                  </a:lnTo>
                  <a:lnTo>
                    <a:pt x="198" y="78"/>
                  </a:lnTo>
                  <a:lnTo>
                    <a:pt x="203" y="81"/>
                  </a:lnTo>
                  <a:lnTo>
                    <a:pt x="202" y="97"/>
                  </a:lnTo>
                  <a:lnTo>
                    <a:pt x="202" y="115"/>
                  </a:lnTo>
                  <a:lnTo>
                    <a:pt x="203" y="136"/>
                  </a:lnTo>
                  <a:lnTo>
                    <a:pt x="206" y="158"/>
                  </a:lnTo>
                  <a:lnTo>
                    <a:pt x="211" y="181"/>
                  </a:lnTo>
                  <a:lnTo>
                    <a:pt x="219" y="204"/>
                  </a:lnTo>
                  <a:lnTo>
                    <a:pt x="230" y="226"/>
                  </a:lnTo>
                  <a:lnTo>
                    <a:pt x="247" y="248"/>
                  </a:lnTo>
                  <a:lnTo>
                    <a:pt x="260" y="263"/>
                  </a:lnTo>
                  <a:lnTo>
                    <a:pt x="277" y="275"/>
                  </a:lnTo>
                  <a:lnTo>
                    <a:pt x="295" y="287"/>
                  </a:lnTo>
                  <a:lnTo>
                    <a:pt x="315" y="296"/>
                  </a:lnTo>
                  <a:lnTo>
                    <a:pt x="335" y="304"/>
                  </a:lnTo>
                  <a:lnTo>
                    <a:pt x="359" y="309"/>
                  </a:lnTo>
                  <a:lnTo>
                    <a:pt x="383" y="312"/>
                  </a:lnTo>
                  <a:lnTo>
                    <a:pt x="409" y="315"/>
                  </a:lnTo>
                  <a:lnTo>
                    <a:pt x="407" y="320"/>
                  </a:lnTo>
                  <a:lnTo>
                    <a:pt x="405" y="325"/>
                  </a:lnTo>
                  <a:lnTo>
                    <a:pt x="403" y="331"/>
                  </a:lnTo>
                  <a:lnTo>
                    <a:pt x="401" y="336"/>
                  </a:lnTo>
                  <a:lnTo>
                    <a:pt x="401" y="336"/>
                  </a:lnTo>
                  <a:lnTo>
                    <a:pt x="339" y="574"/>
                  </a:lnTo>
                  <a:lnTo>
                    <a:pt x="326" y="567"/>
                  </a:lnTo>
                  <a:lnTo>
                    <a:pt x="312" y="559"/>
                  </a:lnTo>
                  <a:lnTo>
                    <a:pt x="296" y="552"/>
                  </a:lnTo>
                  <a:lnTo>
                    <a:pt x="280" y="547"/>
                  </a:lnTo>
                  <a:lnTo>
                    <a:pt x="263" y="543"/>
                  </a:lnTo>
                  <a:lnTo>
                    <a:pt x="244" y="541"/>
                  </a:lnTo>
                  <a:lnTo>
                    <a:pt x="226" y="544"/>
                  </a:lnTo>
                  <a:lnTo>
                    <a:pt x="207" y="548"/>
                  </a:lnTo>
                  <a:lnTo>
                    <a:pt x="189" y="558"/>
                  </a:lnTo>
                  <a:lnTo>
                    <a:pt x="173" y="570"/>
                  </a:lnTo>
                  <a:lnTo>
                    <a:pt x="158" y="586"/>
                  </a:lnTo>
                  <a:lnTo>
                    <a:pt x="144" y="606"/>
                  </a:lnTo>
                  <a:lnTo>
                    <a:pt x="132" y="629"/>
                  </a:lnTo>
                  <a:lnTo>
                    <a:pt x="122" y="657"/>
                  </a:lnTo>
                  <a:lnTo>
                    <a:pt x="114" y="687"/>
                  </a:lnTo>
                  <a:lnTo>
                    <a:pt x="107" y="721"/>
                  </a:lnTo>
                  <a:lnTo>
                    <a:pt x="18" y="696"/>
                  </a:lnTo>
                  <a:lnTo>
                    <a:pt x="12" y="696"/>
                  </a:lnTo>
                  <a:lnTo>
                    <a:pt x="7" y="697"/>
                  </a:lnTo>
                  <a:lnTo>
                    <a:pt x="2" y="700"/>
                  </a:lnTo>
                  <a:lnTo>
                    <a:pt x="0" y="706"/>
                  </a:lnTo>
                  <a:lnTo>
                    <a:pt x="0" y="712"/>
                  </a:lnTo>
                  <a:lnTo>
                    <a:pt x="2" y="717"/>
                  </a:lnTo>
                  <a:lnTo>
                    <a:pt x="6" y="721"/>
                  </a:lnTo>
                  <a:lnTo>
                    <a:pt x="10" y="723"/>
                  </a:lnTo>
                  <a:lnTo>
                    <a:pt x="114" y="753"/>
                  </a:lnTo>
                  <a:lnTo>
                    <a:pt x="130" y="758"/>
                  </a:lnTo>
                  <a:lnTo>
                    <a:pt x="132" y="741"/>
                  </a:lnTo>
                  <a:lnTo>
                    <a:pt x="138" y="707"/>
                  </a:lnTo>
                  <a:lnTo>
                    <a:pt x="145" y="677"/>
                  </a:lnTo>
                  <a:lnTo>
                    <a:pt x="154" y="652"/>
                  </a:lnTo>
                  <a:lnTo>
                    <a:pt x="165" y="629"/>
                  </a:lnTo>
                  <a:lnTo>
                    <a:pt x="175" y="609"/>
                  </a:lnTo>
                  <a:lnTo>
                    <a:pt x="189" y="594"/>
                  </a:lnTo>
                  <a:lnTo>
                    <a:pt x="203" y="583"/>
                  </a:lnTo>
                  <a:lnTo>
                    <a:pt x="218" y="575"/>
                  </a:lnTo>
                  <a:lnTo>
                    <a:pt x="234" y="571"/>
                  </a:lnTo>
                  <a:lnTo>
                    <a:pt x="250" y="570"/>
                  </a:lnTo>
                  <a:lnTo>
                    <a:pt x="265" y="573"/>
                  </a:lnTo>
                  <a:lnTo>
                    <a:pt x="281" y="577"/>
                  </a:lnTo>
                  <a:lnTo>
                    <a:pt x="295" y="583"/>
                  </a:lnTo>
                  <a:lnTo>
                    <a:pt x="309" y="590"/>
                  </a:lnTo>
                  <a:lnTo>
                    <a:pt x="320" y="597"/>
                  </a:lnTo>
                  <a:lnTo>
                    <a:pt x="331" y="604"/>
                  </a:lnTo>
                  <a:lnTo>
                    <a:pt x="319" y="647"/>
                  </a:lnTo>
                  <a:lnTo>
                    <a:pt x="560" y="710"/>
                  </a:lnTo>
                  <a:lnTo>
                    <a:pt x="579" y="641"/>
                  </a:lnTo>
                  <a:lnTo>
                    <a:pt x="580" y="642"/>
                  </a:lnTo>
                  <a:lnTo>
                    <a:pt x="582" y="643"/>
                  </a:lnTo>
                  <a:lnTo>
                    <a:pt x="583" y="644"/>
                  </a:lnTo>
                  <a:lnTo>
                    <a:pt x="586" y="645"/>
                  </a:lnTo>
                  <a:lnTo>
                    <a:pt x="586" y="645"/>
                  </a:lnTo>
                  <a:lnTo>
                    <a:pt x="590" y="647"/>
                  </a:lnTo>
                  <a:lnTo>
                    <a:pt x="602" y="652"/>
                  </a:lnTo>
                  <a:lnTo>
                    <a:pt x="618" y="660"/>
                  </a:lnTo>
                  <a:lnTo>
                    <a:pt x="637" y="673"/>
                  </a:lnTo>
                  <a:lnTo>
                    <a:pt x="656" y="688"/>
                  </a:lnTo>
                  <a:lnTo>
                    <a:pt x="673" y="705"/>
                  </a:lnTo>
                  <a:lnTo>
                    <a:pt x="687" y="726"/>
                  </a:lnTo>
                  <a:lnTo>
                    <a:pt x="694" y="750"/>
                  </a:lnTo>
                  <a:lnTo>
                    <a:pt x="694" y="766"/>
                  </a:lnTo>
                  <a:lnTo>
                    <a:pt x="692" y="782"/>
                  </a:lnTo>
                  <a:lnTo>
                    <a:pt x="686" y="800"/>
                  </a:lnTo>
                  <a:lnTo>
                    <a:pt x="676" y="817"/>
                  </a:lnTo>
                  <a:lnTo>
                    <a:pt x="663" y="834"/>
                  </a:lnTo>
                  <a:lnTo>
                    <a:pt x="647" y="853"/>
                  </a:lnTo>
                  <a:lnTo>
                    <a:pt x="627" y="871"/>
                  </a:lnTo>
                  <a:lnTo>
                    <a:pt x="604" y="889"/>
                  </a:lnTo>
                  <a:lnTo>
                    <a:pt x="587" y="902"/>
                  </a:lnTo>
                  <a:lnTo>
                    <a:pt x="605" y="912"/>
                  </a:lnTo>
                  <a:lnTo>
                    <a:pt x="699" y="967"/>
                  </a:lnTo>
                  <a:lnTo>
                    <a:pt x="705" y="968"/>
                  </a:lnTo>
                  <a:lnTo>
                    <a:pt x="709" y="968"/>
                  </a:lnTo>
                  <a:lnTo>
                    <a:pt x="715" y="965"/>
                  </a:lnTo>
                  <a:lnTo>
                    <a:pt x="718" y="961"/>
                  </a:lnTo>
                  <a:lnTo>
                    <a:pt x="720" y="955"/>
                  </a:lnTo>
                  <a:lnTo>
                    <a:pt x="720" y="950"/>
                  </a:lnTo>
                  <a:lnTo>
                    <a:pt x="717" y="945"/>
                  </a:lnTo>
                  <a:lnTo>
                    <a:pt x="713" y="941"/>
                  </a:lnTo>
                  <a:lnTo>
                    <a:pt x="638" y="899"/>
                  </a:lnTo>
                  <a:lnTo>
                    <a:pt x="660" y="879"/>
                  </a:lnTo>
                  <a:lnTo>
                    <a:pt x="679" y="859"/>
                  </a:lnTo>
                  <a:lnTo>
                    <a:pt x="694" y="841"/>
                  </a:lnTo>
                  <a:lnTo>
                    <a:pt x="707" y="821"/>
                  </a:lnTo>
                  <a:lnTo>
                    <a:pt x="716" y="802"/>
                  </a:lnTo>
                  <a:lnTo>
                    <a:pt x="722" y="783"/>
                  </a:lnTo>
                  <a:lnTo>
                    <a:pt x="724" y="765"/>
                  </a:lnTo>
                  <a:lnTo>
                    <a:pt x="723" y="747"/>
                  </a:lnTo>
                  <a:lnTo>
                    <a:pt x="714" y="717"/>
                  </a:lnTo>
                  <a:lnTo>
                    <a:pt x="699" y="691"/>
                  </a:lnTo>
                  <a:lnTo>
                    <a:pt x="678" y="669"/>
                  </a:lnTo>
                  <a:lnTo>
                    <a:pt x="656" y="651"/>
                  </a:lnTo>
                  <a:lnTo>
                    <a:pt x="634" y="637"/>
                  </a:lnTo>
                  <a:lnTo>
                    <a:pt x="616" y="627"/>
                  </a:lnTo>
                  <a:lnTo>
                    <a:pt x="602" y="621"/>
                  </a:lnTo>
                  <a:lnTo>
                    <a:pt x="595" y="619"/>
                  </a:lnTo>
                  <a:lnTo>
                    <a:pt x="593" y="618"/>
                  </a:lnTo>
                  <a:lnTo>
                    <a:pt x="590" y="618"/>
                  </a:lnTo>
                  <a:lnTo>
                    <a:pt x="587" y="618"/>
                  </a:lnTo>
                  <a:lnTo>
                    <a:pt x="585" y="619"/>
                  </a:lnTo>
                  <a:lnTo>
                    <a:pt x="643" y="399"/>
                  </a:lnTo>
                  <a:lnTo>
                    <a:pt x="643" y="399"/>
                  </a:lnTo>
                  <a:lnTo>
                    <a:pt x="643" y="397"/>
                  </a:lnTo>
                  <a:lnTo>
                    <a:pt x="643" y="396"/>
                  </a:lnTo>
                  <a:lnTo>
                    <a:pt x="643" y="396"/>
                  </a:lnTo>
                  <a:lnTo>
                    <a:pt x="645" y="395"/>
                  </a:lnTo>
                  <a:lnTo>
                    <a:pt x="656" y="400"/>
                  </a:lnTo>
                  <a:lnTo>
                    <a:pt x="669" y="406"/>
                  </a:lnTo>
                  <a:lnTo>
                    <a:pt x="682" y="414"/>
                  </a:lnTo>
                  <a:lnTo>
                    <a:pt x="695" y="423"/>
                  </a:lnTo>
                  <a:lnTo>
                    <a:pt x="708" y="433"/>
                  </a:lnTo>
                  <a:lnTo>
                    <a:pt x="720" y="445"/>
                  </a:lnTo>
                  <a:lnTo>
                    <a:pt x="729" y="459"/>
                  </a:lnTo>
                  <a:lnTo>
                    <a:pt x="736" y="475"/>
                  </a:lnTo>
                  <a:lnTo>
                    <a:pt x="738" y="494"/>
                  </a:lnTo>
                  <a:lnTo>
                    <a:pt x="735" y="516"/>
                  </a:lnTo>
                  <a:lnTo>
                    <a:pt x="726" y="538"/>
                  </a:lnTo>
                  <a:lnTo>
                    <a:pt x="711" y="562"/>
                  </a:lnTo>
                  <a:lnTo>
                    <a:pt x="706" y="560"/>
                  </a:lnTo>
                  <a:lnTo>
                    <a:pt x="699" y="559"/>
                  </a:lnTo>
                  <a:lnTo>
                    <a:pt x="692" y="558"/>
                  </a:lnTo>
                  <a:lnTo>
                    <a:pt x="685" y="55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cxnSp>
        <p:nvCxnSpPr>
          <p:cNvPr id="101" name="Straight Connector 100"/>
          <p:cNvCxnSpPr>
            <a:stCxn id="80" idx="2"/>
          </p:cNvCxnSpPr>
          <p:nvPr/>
        </p:nvCxnSpPr>
        <p:spPr>
          <a:xfrm>
            <a:off x="4344847" y="2699327"/>
            <a:ext cx="1584" cy="1360020"/>
          </a:xfrm>
          <a:prstGeom prst="line">
            <a:avLst/>
          </a:prstGeom>
          <a:noFill/>
          <a:ln w="50800" cap="flat" cmpd="sng" algn="ctr">
            <a:solidFill>
              <a:srgbClr val="00B050"/>
            </a:solidFill>
            <a:prstDash val="solid"/>
          </a:ln>
          <a:effectLst/>
        </p:spPr>
      </p:cxnSp>
      <p:cxnSp>
        <p:nvCxnSpPr>
          <p:cNvPr id="102" name="Straight Connector 101"/>
          <p:cNvCxnSpPr/>
          <p:nvPr/>
        </p:nvCxnSpPr>
        <p:spPr>
          <a:xfrm flipH="1">
            <a:off x="7367875" y="2702606"/>
            <a:ext cx="7925" cy="1413271"/>
          </a:xfrm>
          <a:prstGeom prst="line">
            <a:avLst/>
          </a:prstGeom>
          <a:noFill/>
          <a:ln w="50800" cap="flat" cmpd="sng" algn="ctr">
            <a:solidFill>
              <a:srgbClr val="00B050"/>
            </a:solidFill>
            <a:prstDash val="solid"/>
          </a:ln>
          <a:effectLst/>
        </p:spPr>
      </p:cxnSp>
    </p:spTree>
    <p:extLst>
      <p:ext uri="{BB962C8B-B14F-4D97-AF65-F5344CB8AC3E}">
        <p14:creationId xmlns:p14="http://schemas.microsoft.com/office/powerpoint/2010/main" val="3912924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5833 0.37777 L -0.12917 0.37777 C -0.07153 0.37777 0 0.27384 0 0.18888 L 0 4.44444E-6 " pathEditMode="relative" rAng="0" ptsTypes="FfFF">
                                      <p:cBhvr>
                                        <p:cTn id="26" dur="2000" spd="-100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917" y="-188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" grpId="2" animBg="1"/>
      <p:bldP spid="49" grpId="0" animBg="1"/>
      <p:bldP spid="49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8680E-F1A8-4613-9A96-52DA8196E556}" type="slidenum">
              <a:rPr lang="en-US" smtClean="0"/>
              <a:t>14</a:t>
            </a:fld>
            <a:endParaRPr lang="en-US" dirty="0"/>
          </a:p>
        </p:txBody>
      </p:sp>
      <p:pic>
        <p:nvPicPr>
          <p:cNvPr id="5" name="Picture 4" descr="C:\Users\vmuser\AppData\Local\Microsoft\Windows\Temporary Internet Files\Content.IE5\UZR3CH6K\MC900339868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339936" flipH="1">
            <a:off x="1772232" y="1356976"/>
            <a:ext cx="1476863" cy="1218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364443" y="2645102"/>
            <a:ext cx="22924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Motivation</a:t>
            </a: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903986" y="2645102"/>
            <a:ext cx="29342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Current Systems</a:t>
            </a:r>
            <a:endParaRPr lang="en-US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15998" y="5159273"/>
            <a:ext cx="29893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</a:rPr>
              <a:t>Border Control</a:t>
            </a:r>
            <a:endParaRPr lang="en-US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24886" y="5159273"/>
            <a:ext cx="22924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Evaluation</a:t>
            </a:r>
            <a:endParaRPr lang="en-US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1681" y="3867035"/>
            <a:ext cx="1377964" cy="1373477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23207" y="1605811"/>
            <a:ext cx="1895798" cy="1023395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1364443" y="1219202"/>
            <a:ext cx="2190126" cy="2142184"/>
          </a:xfrm>
          <a:prstGeom prst="rect">
            <a:avLst/>
          </a:prstGeom>
          <a:solidFill>
            <a:srgbClr val="FFFFFF">
              <a:alpha val="63922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903987" y="1371602"/>
            <a:ext cx="2934240" cy="2142184"/>
          </a:xfrm>
          <a:prstGeom prst="rect">
            <a:avLst/>
          </a:prstGeom>
          <a:solidFill>
            <a:srgbClr val="FFFFFF">
              <a:alpha val="63922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81" t="7355" r="4705" b="26815"/>
          <a:stretch/>
        </p:blipFill>
        <p:spPr>
          <a:xfrm>
            <a:off x="5184887" y="3976945"/>
            <a:ext cx="2372437" cy="1153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7744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Rounded Rectangle 158"/>
          <p:cNvSpPr/>
          <p:nvPr/>
        </p:nvSpPr>
        <p:spPr>
          <a:xfrm>
            <a:off x="982638" y="1219202"/>
            <a:ext cx="7551761" cy="4038598"/>
          </a:xfrm>
          <a:custGeom>
            <a:avLst/>
            <a:gdLst/>
            <a:ahLst/>
            <a:cxnLst/>
            <a:rect l="l" t="t" r="r" b="b"/>
            <a:pathLst>
              <a:path w="7620000" h="4419600">
                <a:moveTo>
                  <a:pt x="381008" y="0"/>
                </a:moveTo>
                <a:lnTo>
                  <a:pt x="1904992" y="0"/>
                </a:lnTo>
                <a:cubicBezTo>
                  <a:pt x="2115417" y="0"/>
                  <a:pt x="2286000" y="170583"/>
                  <a:pt x="2286000" y="381008"/>
                </a:cubicBezTo>
                <a:lnTo>
                  <a:pt x="2286000" y="2147455"/>
                </a:lnTo>
                <a:lnTo>
                  <a:pt x="7241302" y="2147455"/>
                </a:lnTo>
                <a:cubicBezTo>
                  <a:pt x="7450451" y="2147455"/>
                  <a:pt x="7620000" y="2317004"/>
                  <a:pt x="7620000" y="2526153"/>
                </a:cubicBezTo>
                <a:lnTo>
                  <a:pt x="7620000" y="4040902"/>
                </a:lnTo>
                <a:cubicBezTo>
                  <a:pt x="7620000" y="4250051"/>
                  <a:pt x="7450451" y="4419600"/>
                  <a:pt x="7241302" y="4419600"/>
                </a:cubicBezTo>
                <a:lnTo>
                  <a:pt x="1904992" y="4419600"/>
                </a:lnTo>
                <a:lnTo>
                  <a:pt x="381008" y="4419600"/>
                </a:lnTo>
                <a:lnTo>
                  <a:pt x="378698" y="4419600"/>
                </a:lnTo>
                <a:cubicBezTo>
                  <a:pt x="169549" y="4419600"/>
                  <a:pt x="0" y="4250051"/>
                  <a:pt x="0" y="4040902"/>
                </a:cubicBezTo>
                <a:lnTo>
                  <a:pt x="0" y="4038592"/>
                </a:lnTo>
                <a:lnTo>
                  <a:pt x="0" y="2526153"/>
                </a:lnTo>
                <a:lnTo>
                  <a:pt x="0" y="381008"/>
                </a:lnTo>
                <a:cubicBezTo>
                  <a:pt x="0" y="170583"/>
                  <a:pt x="170583" y="0"/>
                  <a:pt x="381008" y="0"/>
                </a:cubicBezTo>
                <a:close/>
              </a:path>
            </a:pathLst>
          </a:custGeom>
          <a:solidFill>
            <a:srgbClr val="9BBB59">
              <a:lumMod val="40000"/>
              <a:lumOff val="60000"/>
            </a:srgbClr>
          </a:solidFill>
          <a:ln w="25400" cap="flat" cmpd="sng" algn="ctr">
            <a:solidFill>
              <a:srgbClr val="9BBB59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1" y="545869"/>
            <a:ext cx="8331200" cy="673333"/>
          </a:xfrm>
        </p:spPr>
        <p:txBody>
          <a:bodyPr/>
          <a:lstStyle/>
          <a:p>
            <a:pPr algn="ctr"/>
            <a:r>
              <a:rPr lang="en-US" dirty="0" smtClean="0"/>
              <a:t>Bypassable IOMMU (Baseline)</a:t>
            </a:r>
            <a:endParaRPr lang="en-US" dirty="0"/>
          </a:p>
        </p:txBody>
      </p:sp>
      <p:sp>
        <p:nvSpPr>
          <p:cNvPr id="2054" name="Slide Number Placeholder 2053"/>
          <p:cNvSpPr>
            <a:spLocks noGrp="1"/>
          </p:cNvSpPr>
          <p:nvPr>
            <p:ph type="sldNum" sz="quarter" idx="12"/>
          </p:nvPr>
        </p:nvSpPr>
        <p:spPr>
          <a:xfrm>
            <a:off x="6654800" y="6445252"/>
            <a:ext cx="2133600" cy="365125"/>
          </a:xfrm>
        </p:spPr>
        <p:txBody>
          <a:bodyPr/>
          <a:lstStyle/>
          <a:p>
            <a:fld id="{CE741EC6-35BA-4A7A-85FE-3DE9159705C7}" type="slidenum">
              <a:rPr lang="en-US" smtClean="0"/>
              <a:t>15</a:t>
            </a:fld>
            <a:endParaRPr lang="en-US" dirty="0"/>
          </a:p>
        </p:txBody>
      </p:sp>
      <p:cxnSp>
        <p:nvCxnSpPr>
          <p:cNvPr id="50" name="Straight Connector 49"/>
          <p:cNvCxnSpPr/>
          <p:nvPr/>
        </p:nvCxnSpPr>
        <p:spPr>
          <a:xfrm>
            <a:off x="2073610" y="1919453"/>
            <a:ext cx="6064" cy="1319048"/>
          </a:xfrm>
          <a:prstGeom prst="line">
            <a:avLst/>
          </a:prstGeom>
          <a:noFill/>
          <a:ln w="50800" cap="flat" cmpd="sng" algn="ctr">
            <a:solidFill>
              <a:srgbClr val="00B050"/>
            </a:solidFill>
            <a:prstDash val="solid"/>
          </a:ln>
          <a:effectLst/>
        </p:spPr>
      </p:cxnSp>
      <p:cxnSp>
        <p:nvCxnSpPr>
          <p:cNvPr id="52" name="Straight Connector 51"/>
          <p:cNvCxnSpPr/>
          <p:nvPr/>
        </p:nvCxnSpPr>
        <p:spPr>
          <a:xfrm flipH="1">
            <a:off x="2051337" y="3673366"/>
            <a:ext cx="6064" cy="1263073"/>
          </a:xfrm>
          <a:prstGeom prst="line">
            <a:avLst/>
          </a:prstGeom>
          <a:noFill/>
          <a:ln w="50800" cap="flat" cmpd="sng" algn="ctr">
            <a:solidFill>
              <a:srgbClr val="00B050"/>
            </a:solidFill>
            <a:prstDash val="solid"/>
          </a:ln>
          <a:effectLst/>
        </p:spPr>
      </p:cxnSp>
      <p:sp>
        <p:nvSpPr>
          <p:cNvPr id="53" name="Rounded Rectangle 52"/>
          <p:cNvSpPr/>
          <p:nvPr/>
        </p:nvSpPr>
        <p:spPr>
          <a:xfrm>
            <a:off x="3524181" y="1195866"/>
            <a:ext cx="1657418" cy="162353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25400" cap="flat" cmpd="sng" algn="ctr">
            <a:solidFill>
              <a:srgbClr val="C0504D">
                <a:lumMod val="60000"/>
                <a:lumOff val="4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54" name="Straight Connector 53"/>
          <p:cNvCxnSpPr>
            <a:endCxn id="80" idx="0"/>
          </p:cNvCxnSpPr>
          <p:nvPr/>
        </p:nvCxnSpPr>
        <p:spPr>
          <a:xfrm>
            <a:off x="4343400" y="1633899"/>
            <a:ext cx="1447" cy="647642"/>
          </a:xfrm>
          <a:prstGeom prst="line">
            <a:avLst/>
          </a:prstGeom>
          <a:noFill/>
          <a:ln w="50800" cap="flat" cmpd="sng" algn="ctr">
            <a:solidFill>
              <a:srgbClr val="FF0000"/>
            </a:solidFill>
            <a:prstDash val="solid"/>
          </a:ln>
          <a:effectLst/>
        </p:spPr>
      </p:cxnSp>
      <p:sp>
        <p:nvSpPr>
          <p:cNvPr id="58" name="Oval 57"/>
          <p:cNvSpPr/>
          <p:nvPr/>
        </p:nvSpPr>
        <p:spPr>
          <a:xfrm>
            <a:off x="1394119" y="1359791"/>
            <a:ext cx="1359317" cy="557048"/>
          </a:xfrm>
          <a:prstGeom prst="ellipse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CPU</a:t>
            </a:r>
          </a:p>
        </p:txBody>
      </p:sp>
      <p:sp>
        <p:nvSpPr>
          <p:cNvPr id="59" name="Rectangle 58"/>
          <p:cNvSpPr/>
          <p:nvPr/>
        </p:nvSpPr>
        <p:spPr>
          <a:xfrm>
            <a:off x="1401086" y="3252966"/>
            <a:ext cx="1342155" cy="417786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$$</a:t>
            </a:r>
          </a:p>
        </p:txBody>
      </p:sp>
      <p:sp>
        <p:nvSpPr>
          <p:cNvPr id="62" name="Rounded Rectangle 61"/>
          <p:cNvSpPr/>
          <p:nvPr/>
        </p:nvSpPr>
        <p:spPr>
          <a:xfrm flipH="1">
            <a:off x="6523630" y="1195865"/>
            <a:ext cx="1674796" cy="1617761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25400" cap="flat" cmpd="sng" algn="ctr">
            <a:solidFill>
              <a:srgbClr val="C0504D">
                <a:lumMod val="60000"/>
                <a:lumOff val="4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63" name="Straight Connector 62"/>
          <p:cNvCxnSpPr>
            <a:endCxn id="78" idx="0"/>
          </p:cNvCxnSpPr>
          <p:nvPr/>
        </p:nvCxnSpPr>
        <p:spPr>
          <a:xfrm>
            <a:off x="7364844" y="1613651"/>
            <a:ext cx="6063" cy="662117"/>
          </a:xfrm>
          <a:prstGeom prst="line">
            <a:avLst/>
          </a:prstGeom>
          <a:noFill/>
          <a:ln w="50800" cap="flat" cmpd="sng" algn="ctr">
            <a:solidFill>
              <a:srgbClr val="FF0000"/>
            </a:solidFill>
            <a:prstDash val="solid"/>
          </a:ln>
          <a:effectLst/>
        </p:spPr>
      </p:cxnSp>
      <p:cxnSp>
        <p:nvCxnSpPr>
          <p:cNvPr id="82" name="Straight Connector 81"/>
          <p:cNvCxnSpPr/>
          <p:nvPr/>
        </p:nvCxnSpPr>
        <p:spPr>
          <a:xfrm>
            <a:off x="919859" y="5638800"/>
            <a:ext cx="604141" cy="0"/>
          </a:xfrm>
          <a:prstGeom prst="line">
            <a:avLst/>
          </a:prstGeom>
          <a:noFill/>
          <a:ln w="50800" cap="flat" cmpd="sng" algn="ctr">
            <a:solidFill>
              <a:srgbClr val="00B050"/>
            </a:solidFill>
            <a:prstDash val="solid"/>
          </a:ln>
          <a:effectLst/>
        </p:spPr>
      </p:cxnSp>
      <p:sp>
        <p:nvSpPr>
          <p:cNvPr id="83" name="TextBox 82"/>
          <p:cNvSpPr txBox="1"/>
          <p:nvPr/>
        </p:nvSpPr>
        <p:spPr>
          <a:xfrm>
            <a:off x="1620672" y="5518238"/>
            <a:ext cx="2265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Trusted data path</a:t>
            </a:r>
          </a:p>
        </p:txBody>
      </p:sp>
      <p:cxnSp>
        <p:nvCxnSpPr>
          <p:cNvPr id="84" name="Straight Connector 83"/>
          <p:cNvCxnSpPr/>
          <p:nvPr/>
        </p:nvCxnSpPr>
        <p:spPr>
          <a:xfrm>
            <a:off x="919859" y="6031468"/>
            <a:ext cx="604141" cy="0"/>
          </a:xfrm>
          <a:prstGeom prst="line">
            <a:avLst/>
          </a:prstGeom>
          <a:noFill/>
          <a:ln w="50800" cap="flat" cmpd="sng" algn="ctr">
            <a:solidFill>
              <a:srgbClr val="FF0000"/>
            </a:solidFill>
            <a:prstDash val="solid"/>
          </a:ln>
          <a:effectLst/>
        </p:spPr>
      </p:cxnSp>
      <p:sp>
        <p:nvSpPr>
          <p:cNvPr id="85" name="TextBox 84"/>
          <p:cNvSpPr txBox="1"/>
          <p:nvPr/>
        </p:nvSpPr>
        <p:spPr>
          <a:xfrm>
            <a:off x="1622718" y="5910906"/>
            <a:ext cx="2492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Untrusted data path</a:t>
            </a:r>
          </a:p>
        </p:txBody>
      </p:sp>
      <p:cxnSp>
        <p:nvCxnSpPr>
          <p:cNvPr id="127" name="Straight Connector 126"/>
          <p:cNvCxnSpPr>
            <a:stCxn id="113" idx="2"/>
          </p:cNvCxnSpPr>
          <p:nvPr/>
        </p:nvCxnSpPr>
        <p:spPr>
          <a:xfrm flipH="1">
            <a:off x="5936810" y="3809037"/>
            <a:ext cx="1" cy="869811"/>
          </a:xfrm>
          <a:prstGeom prst="line">
            <a:avLst/>
          </a:prstGeom>
          <a:noFill/>
          <a:ln w="50800" cap="flat" cmpd="sng" algn="ctr">
            <a:solidFill>
              <a:srgbClr val="00B050"/>
            </a:solidFill>
            <a:prstDash val="solid"/>
          </a:ln>
          <a:effectLst/>
        </p:spPr>
      </p:cxnSp>
      <p:sp>
        <p:nvSpPr>
          <p:cNvPr id="42" name="Rectangle 41"/>
          <p:cNvSpPr/>
          <p:nvPr/>
        </p:nvSpPr>
        <p:spPr>
          <a:xfrm>
            <a:off x="1663508" y="2583476"/>
            <a:ext cx="832332" cy="313647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$$</a:t>
            </a:r>
          </a:p>
        </p:txBody>
      </p:sp>
      <p:grpSp>
        <p:nvGrpSpPr>
          <p:cNvPr id="2067" name="Group 2066"/>
          <p:cNvGrpSpPr/>
          <p:nvPr/>
        </p:nvGrpSpPr>
        <p:grpSpPr>
          <a:xfrm>
            <a:off x="2534048" y="1638315"/>
            <a:ext cx="684045" cy="1546240"/>
            <a:chOff x="2534048" y="1638315"/>
            <a:chExt cx="684045" cy="1546240"/>
          </a:xfrm>
        </p:grpSpPr>
        <p:cxnSp>
          <p:nvCxnSpPr>
            <p:cNvPr id="31" name="Straight Connector 30"/>
            <p:cNvCxnSpPr>
              <a:stCxn id="32" idx="2"/>
              <a:endCxn id="33" idx="0"/>
            </p:cNvCxnSpPr>
            <p:nvPr/>
          </p:nvCxnSpPr>
          <p:spPr>
            <a:xfrm>
              <a:off x="2872518" y="2321215"/>
              <a:ext cx="3553" cy="531986"/>
            </a:xfrm>
            <a:prstGeom prst="line">
              <a:avLst/>
            </a:prstGeom>
            <a:noFill/>
            <a:ln w="50800" cap="flat" cmpd="sng" algn="ctr">
              <a:solidFill>
                <a:srgbClr val="4BACC6"/>
              </a:solidFill>
              <a:prstDash val="sysDash"/>
            </a:ln>
            <a:effectLst/>
          </p:spPr>
        </p:cxnSp>
        <p:sp>
          <p:nvSpPr>
            <p:cNvPr id="33" name="Rounded Rectangle 32"/>
            <p:cNvSpPr/>
            <p:nvPr/>
          </p:nvSpPr>
          <p:spPr>
            <a:xfrm>
              <a:off x="2534048" y="2853201"/>
              <a:ext cx="684045" cy="331354"/>
            </a:xfrm>
            <a:prstGeom prst="roundRect">
              <a:avLst/>
            </a:prstGeom>
            <a:solidFill>
              <a:srgbClr val="4F81BD"/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MMU</a:t>
              </a:r>
            </a:p>
          </p:txBody>
        </p:sp>
        <p:cxnSp>
          <p:nvCxnSpPr>
            <p:cNvPr id="22" name="Elbow Connector 21"/>
            <p:cNvCxnSpPr>
              <a:stCxn id="58" idx="6"/>
              <a:endCxn id="32" idx="0"/>
            </p:cNvCxnSpPr>
            <p:nvPr/>
          </p:nvCxnSpPr>
          <p:spPr>
            <a:xfrm>
              <a:off x="2753436" y="1638315"/>
              <a:ext cx="119082" cy="378100"/>
            </a:xfrm>
            <a:prstGeom prst="bentConnector2">
              <a:avLst/>
            </a:prstGeom>
            <a:ln>
              <a:solidFill>
                <a:srgbClr val="4BACC6"/>
              </a:solidFill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32" name="Rectangle 31"/>
            <p:cNvSpPr/>
            <p:nvPr/>
          </p:nvSpPr>
          <p:spPr>
            <a:xfrm>
              <a:off x="2639300" y="2016415"/>
              <a:ext cx="466436" cy="304800"/>
            </a:xfrm>
            <a:prstGeom prst="rect">
              <a:avLst/>
            </a:prstGeom>
            <a:solidFill>
              <a:srgbClr val="4F81BD"/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TLB</a:t>
              </a:r>
            </a:p>
          </p:txBody>
        </p:sp>
      </p:grpSp>
      <p:grpSp>
        <p:nvGrpSpPr>
          <p:cNvPr id="2066" name="Group 2065"/>
          <p:cNvGrpSpPr/>
          <p:nvPr/>
        </p:nvGrpSpPr>
        <p:grpSpPr>
          <a:xfrm>
            <a:off x="6276173" y="1546353"/>
            <a:ext cx="907074" cy="1881684"/>
            <a:chOff x="6276173" y="1546353"/>
            <a:chExt cx="907074" cy="1881684"/>
          </a:xfrm>
        </p:grpSpPr>
        <p:cxnSp>
          <p:nvCxnSpPr>
            <p:cNvPr id="69" name="Straight Connector 68"/>
            <p:cNvCxnSpPr/>
            <p:nvPr/>
          </p:nvCxnSpPr>
          <p:spPr>
            <a:xfrm flipH="1">
              <a:off x="6851069" y="1546353"/>
              <a:ext cx="15145" cy="774862"/>
            </a:xfrm>
            <a:prstGeom prst="line">
              <a:avLst/>
            </a:prstGeom>
            <a:noFill/>
            <a:ln w="50800" cap="flat" cmpd="sng" algn="ctr">
              <a:solidFill>
                <a:srgbClr val="4BACC6"/>
              </a:solidFill>
              <a:prstDash val="solid"/>
            </a:ln>
            <a:effectLst/>
          </p:spPr>
        </p:cxnSp>
        <p:cxnSp>
          <p:nvCxnSpPr>
            <p:cNvPr id="71" name="Elbow Connector 70"/>
            <p:cNvCxnSpPr>
              <a:stCxn id="72" idx="3"/>
            </p:cNvCxnSpPr>
            <p:nvPr/>
          </p:nvCxnSpPr>
          <p:spPr>
            <a:xfrm rot="10800000" flipV="1">
              <a:off x="6276173" y="1915281"/>
              <a:ext cx="378627" cy="1512756"/>
            </a:xfrm>
            <a:prstGeom prst="bentConnector2">
              <a:avLst/>
            </a:prstGeom>
            <a:noFill/>
            <a:ln w="50800" cap="flat" cmpd="sng" algn="ctr">
              <a:solidFill>
                <a:srgbClr val="4BACC6"/>
              </a:solidFill>
              <a:prstDash val="sysDash"/>
            </a:ln>
            <a:effectLst/>
          </p:spPr>
        </p:cxnSp>
        <p:sp>
          <p:nvSpPr>
            <p:cNvPr id="72" name="Rectangle 71"/>
            <p:cNvSpPr/>
            <p:nvPr/>
          </p:nvSpPr>
          <p:spPr>
            <a:xfrm flipH="1">
              <a:off x="6654799" y="1783393"/>
              <a:ext cx="528448" cy="263775"/>
            </a:xfrm>
            <a:prstGeom prst="rect">
              <a:avLst/>
            </a:prstGeom>
            <a:solidFill>
              <a:srgbClr val="4F81BD"/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TLB</a:t>
              </a:r>
            </a:p>
          </p:txBody>
        </p:sp>
      </p:grpSp>
      <p:sp>
        <p:nvSpPr>
          <p:cNvPr id="67" name="Oval 66"/>
          <p:cNvSpPr/>
          <p:nvPr/>
        </p:nvSpPr>
        <p:spPr>
          <a:xfrm flipH="1">
            <a:off x="6844799" y="1322992"/>
            <a:ext cx="1057247" cy="417786"/>
          </a:xfrm>
          <a:prstGeom prst="ellipse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Accel.</a:t>
            </a:r>
          </a:p>
        </p:txBody>
      </p:sp>
      <p:sp>
        <p:nvSpPr>
          <p:cNvPr id="78" name="Rectangle 77"/>
          <p:cNvSpPr/>
          <p:nvPr/>
        </p:nvSpPr>
        <p:spPr>
          <a:xfrm flipH="1">
            <a:off x="6699830" y="2275768"/>
            <a:ext cx="1342155" cy="417786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$$</a:t>
            </a:r>
          </a:p>
        </p:txBody>
      </p:sp>
      <p:grpSp>
        <p:nvGrpSpPr>
          <p:cNvPr id="2053" name="Group 2052"/>
          <p:cNvGrpSpPr/>
          <p:nvPr/>
        </p:nvGrpSpPr>
        <p:grpSpPr>
          <a:xfrm flipH="1">
            <a:off x="4571954" y="1531748"/>
            <a:ext cx="907074" cy="1881684"/>
            <a:chOff x="5241217" y="1562273"/>
            <a:chExt cx="907074" cy="1881684"/>
          </a:xfrm>
        </p:grpSpPr>
        <p:cxnSp>
          <p:nvCxnSpPr>
            <p:cNvPr id="87" name="Straight Connector 86"/>
            <p:cNvCxnSpPr/>
            <p:nvPr/>
          </p:nvCxnSpPr>
          <p:spPr>
            <a:xfrm flipH="1">
              <a:off x="5816113" y="1562273"/>
              <a:ext cx="15145" cy="774862"/>
            </a:xfrm>
            <a:prstGeom prst="line">
              <a:avLst/>
            </a:prstGeom>
            <a:noFill/>
            <a:ln w="50800" cap="flat" cmpd="sng" algn="ctr">
              <a:solidFill>
                <a:srgbClr val="4BACC6"/>
              </a:solidFill>
              <a:prstDash val="solid"/>
            </a:ln>
            <a:effectLst/>
          </p:spPr>
        </p:cxnSp>
        <p:cxnSp>
          <p:nvCxnSpPr>
            <p:cNvPr id="88" name="Elbow Connector 87"/>
            <p:cNvCxnSpPr>
              <a:stCxn id="89" idx="3"/>
            </p:cNvCxnSpPr>
            <p:nvPr/>
          </p:nvCxnSpPr>
          <p:spPr>
            <a:xfrm rot="10800000" flipV="1">
              <a:off x="5241217" y="1931201"/>
              <a:ext cx="378627" cy="1512756"/>
            </a:xfrm>
            <a:prstGeom prst="bentConnector2">
              <a:avLst/>
            </a:prstGeom>
            <a:noFill/>
            <a:ln w="50800" cap="flat" cmpd="sng" algn="ctr">
              <a:solidFill>
                <a:srgbClr val="4BACC6"/>
              </a:solidFill>
              <a:prstDash val="sysDash"/>
            </a:ln>
            <a:effectLst/>
          </p:spPr>
        </p:cxnSp>
        <p:sp>
          <p:nvSpPr>
            <p:cNvPr id="89" name="Rectangle 88"/>
            <p:cNvSpPr/>
            <p:nvPr/>
          </p:nvSpPr>
          <p:spPr>
            <a:xfrm flipH="1">
              <a:off x="5619843" y="1799313"/>
              <a:ext cx="528448" cy="263775"/>
            </a:xfrm>
            <a:prstGeom prst="rect">
              <a:avLst/>
            </a:prstGeom>
            <a:solidFill>
              <a:srgbClr val="4F81BD"/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TLB</a:t>
              </a:r>
            </a:p>
          </p:txBody>
        </p:sp>
      </p:grpSp>
      <p:sp>
        <p:nvSpPr>
          <p:cNvPr id="60" name="Oval 59"/>
          <p:cNvSpPr/>
          <p:nvPr/>
        </p:nvSpPr>
        <p:spPr>
          <a:xfrm>
            <a:off x="3814776" y="1319833"/>
            <a:ext cx="1057247" cy="417786"/>
          </a:xfrm>
          <a:prstGeom prst="ellipse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Accel.</a:t>
            </a:r>
          </a:p>
        </p:txBody>
      </p:sp>
      <p:sp>
        <p:nvSpPr>
          <p:cNvPr id="80" name="Rectangle 79"/>
          <p:cNvSpPr/>
          <p:nvPr/>
        </p:nvSpPr>
        <p:spPr>
          <a:xfrm>
            <a:off x="3673769" y="2281541"/>
            <a:ext cx="1342155" cy="417786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$$</a:t>
            </a:r>
          </a:p>
        </p:txBody>
      </p:sp>
      <p:sp>
        <p:nvSpPr>
          <p:cNvPr id="113" name="Rounded Rectangle 112">
            <a:hlinkClick r:id="" action="ppaction://noaction"/>
          </p:cNvPr>
          <p:cNvSpPr/>
          <p:nvPr/>
        </p:nvSpPr>
        <p:spPr bwMode="auto">
          <a:xfrm>
            <a:off x="5354827" y="3334033"/>
            <a:ext cx="1163967" cy="475004"/>
          </a:xfrm>
          <a:prstGeom prst="round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  <a:ex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kern="0" dirty="0" smtClean="0">
                <a:solidFill>
                  <a:sysClr val="window" lastClr="FFFFFF"/>
                </a:solidFill>
                <a:latin typeface="Calibri"/>
              </a:rPr>
              <a:t>IOMMU</a:t>
            </a:r>
            <a:endParaRPr lang="en-US" kern="0" dirty="0">
              <a:solidFill>
                <a:sysClr val="window" lastClr="FFFFFF"/>
              </a:solidFill>
              <a:latin typeface="Calibri"/>
            </a:endParaRPr>
          </a:p>
        </p:txBody>
      </p:sp>
      <p:grpSp>
        <p:nvGrpSpPr>
          <p:cNvPr id="2068" name="Group 2067"/>
          <p:cNvGrpSpPr/>
          <p:nvPr/>
        </p:nvGrpSpPr>
        <p:grpSpPr>
          <a:xfrm>
            <a:off x="4267200" y="5486400"/>
            <a:ext cx="3626427" cy="762000"/>
            <a:chOff x="4267200" y="5486400"/>
            <a:chExt cx="3626427" cy="762000"/>
          </a:xfrm>
        </p:grpSpPr>
        <p:cxnSp>
          <p:nvCxnSpPr>
            <p:cNvPr id="97" name="Straight Connector 96"/>
            <p:cNvCxnSpPr/>
            <p:nvPr/>
          </p:nvCxnSpPr>
          <p:spPr>
            <a:xfrm>
              <a:off x="4267200" y="5638800"/>
              <a:ext cx="609600" cy="0"/>
            </a:xfrm>
            <a:prstGeom prst="line">
              <a:avLst/>
            </a:prstGeom>
            <a:noFill/>
            <a:ln w="50800" cap="flat" cmpd="sng" algn="ctr">
              <a:solidFill>
                <a:srgbClr val="4BACC6"/>
              </a:solidFill>
              <a:prstDash val="solid"/>
            </a:ln>
            <a:effectLst/>
          </p:spPr>
        </p:cxnSp>
        <p:sp>
          <p:nvSpPr>
            <p:cNvPr id="98" name="TextBox 97"/>
            <p:cNvSpPr txBox="1"/>
            <p:nvPr/>
          </p:nvSpPr>
          <p:spPr>
            <a:xfrm>
              <a:off x="4952999" y="5486400"/>
              <a:ext cx="273069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Address translation path</a:t>
              </a:r>
            </a:p>
          </p:txBody>
        </p:sp>
        <p:cxnSp>
          <p:nvCxnSpPr>
            <p:cNvPr id="99" name="Straight Connector 98"/>
            <p:cNvCxnSpPr/>
            <p:nvPr/>
          </p:nvCxnSpPr>
          <p:spPr>
            <a:xfrm>
              <a:off x="4267200" y="6031468"/>
              <a:ext cx="609600" cy="0"/>
            </a:xfrm>
            <a:prstGeom prst="line">
              <a:avLst/>
            </a:prstGeom>
            <a:noFill/>
            <a:ln w="50800" cap="flat" cmpd="sng" algn="ctr">
              <a:solidFill>
                <a:srgbClr val="4BACC6"/>
              </a:solidFill>
              <a:prstDash val="sysDash"/>
            </a:ln>
            <a:effectLst/>
          </p:spPr>
        </p:cxnSp>
        <p:sp>
          <p:nvSpPr>
            <p:cNvPr id="100" name="TextBox 99"/>
            <p:cNvSpPr txBox="1"/>
            <p:nvPr/>
          </p:nvSpPr>
          <p:spPr>
            <a:xfrm>
              <a:off x="4952999" y="5879068"/>
              <a:ext cx="29406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Translation update path</a:t>
              </a:r>
            </a:p>
          </p:txBody>
        </p:sp>
      </p:grpSp>
      <p:grpSp>
        <p:nvGrpSpPr>
          <p:cNvPr id="55" name="Group 6"/>
          <p:cNvGrpSpPr>
            <a:grpSpLocks noChangeAspect="1"/>
          </p:cNvGrpSpPr>
          <p:nvPr/>
        </p:nvGrpSpPr>
        <p:grpSpPr bwMode="auto">
          <a:xfrm>
            <a:off x="2897987" y="937688"/>
            <a:ext cx="1042138" cy="1308313"/>
            <a:chOff x="969" y="2987"/>
            <a:chExt cx="462" cy="580"/>
          </a:xfrm>
        </p:grpSpPr>
        <p:sp>
          <p:nvSpPr>
            <p:cNvPr id="56" name="AutoShape 5"/>
            <p:cNvSpPr>
              <a:spLocks noChangeAspect="1" noChangeArrowheads="1" noTextEdit="1"/>
            </p:cNvSpPr>
            <p:nvPr/>
          </p:nvSpPr>
          <p:spPr bwMode="auto">
            <a:xfrm>
              <a:off x="969" y="2987"/>
              <a:ext cx="462" cy="5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7" name="Freeform 7"/>
            <p:cNvSpPr>
              <a:spLocks/>
            </p:cNvSpPr>
            <p:nvPr/>
          </p:nvSpPr>
          <p:spPr bwMode="auto">
            <a:xfrm>
              <a:off x="1241" y="3046"/>
              <a:ext cx="27" cy="64"/>
            </a:xfrm>
            <a:custGeom>
              <a:avLst/>
              <a:gdLst>
                <a:gd name="T0" fmla="*/ 36 w 55"/>
                <a:gd name="T1" fmla="*/ 10 h 130"/>
                <a:gd name="T2" fmla="*/ 24 w 55"/>
                <a:gd name="T3" fmla="*/ 21 h 130"/>
                <a:gd name="T4" fmla="*/ 13 w 55"/>
                <a:gd name="T5" fmla="*/ 35 h 130"/>
                <a:gd name="T6" fmla="*/ 5 w 55"/>
                <a:gd name="T7" fmla="*/ 50 h 130"/>
                <a:gd name="T8" fmla="*/ 2 w 55"/>
                <a:gd name="T9" fmla="*/ 66 h 130"/>
                <a:gd name="T10" fmla="*/ 0 w 55"/>
                <a:gd name="T11" fmla="*/ 82 h 130"/>
                <a:gd name="T12" fmla="*/ 3 w 55"/>
                <a:gd name="T13" fmla="*/ 98 h 130"/>
                <a:gd name="T14" fmla="*/ 7 w 55"/>
                <a:gd name="T15" fmla="*/ 115 h 130"/>
                <a:gd name="T16" fmla="*/ 17 w 55"/>
                <a:gd name="T17" fmla="*/ 130 h 130"/>
                <a:gd name="T18" fmla="*/ 50 w 55"/>
                <a:gd name="T19" fmla="*/ 105 h 130"/>
                <a:gd name="T20" fmla="*/ 37 w 55"/>
                <a:gd name="T21" fmla="*/ 79 h 130"/>
                <a:gd name="T22" fmla="*/ 34 w 55"/>
                <a:gd name="T23" fmla="*/ 51 h 130"/>
                <a:gd name="T24" fmla="*/ 40 w 55"/>
                <a:gd name="T25" fmla="*/ 25 h 130"/>
                <a:gd name="T26" fmla="*/ 55 w 55"/>
                <a:gd name="T27" fmla="*/ 0 h 130"/>
                <a:gd name="T28" fmla="*/ 50 w 55"/>
                <a:gd name="T29" fmla="*/ 3 h 130"/>
                <a:gd name="T30" fmla="*/ 45 w 55"/>
                <a:gd name="T31" fmla="*/ 5 h 130"/>
                <a:gd name="T32" fmla="*/ 41 w 55"/>
                <a:gd name="T33" fmla="*/ 7 h 130"/>
                <a:gd name="T34" fmla="*/ 36 w 55"/>
                <a:gd name="T35" fmla="*/ 1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5" h="130">
                  <a:moveTo>
                    <a:pt x="36" y="10"/>
                  </a:moveTo>
                  <a:lnTo>
                    <a:pt x="24" y="21"/>
                  </a:lnTo>
                  <a:lnTo>
                    <a:pt x="13" y="35"/>
                  </a:lnTo>
                  <a:lnTo>
                    <a:pt x="5" y="50"/>
                  </a:lnTo>
                  <a:lnTo>
                    <a:pt x="2" y="66"/>
                  </a:lnTo>
                  <a:lnTo>
                    <a:pt x="0" y="82"/>
                  </a:lnTo>
                  <a:lnTo>
                    <a:pt x="3" y="98"/>
                  </a:lnTo>
                  <a:lnTo>
                    <a:pt x="7" y="115"/>
                  </a:lnTo>
                  <a:lnTo>
                    <a:pt x="17" y="130"/>
                  </a:lnTo>
                  <a:lnTo>
                    <a:pt x="50" y="105"/>
                  </a:lnTo>
                  <a:lnTo>
                    <a:pt x="37" y="79"/>
                  </a:lnTo>
                  <a:lnTo>
                    <a:pt x="34" y="51"/>
                  </a:lnTo>
                  <a:lnTo>
                    <a:pt x="40" y="25"/>
                  </a:lnTo>
                  <a:lnTo>
                    <a:pt x="55" y="0"/>
                  </a:lnTo>
                  <a:lnTo>
                    <a:pt x="50" y="3"/>
                  </a:lnTo>
                  <a:lnTo>
                    <a:pt x="45" y="5"/>
                  </a:lnTo>
                  <a:lnTo>
                    <a:pt x="41" y="7"/>
                  </a:lnTo>
                  <a:lnTo>
                    <a:pt x="36" y="1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1" name="Freeform 8"/>
            <p:cNvSpPr>
              <a:spLocks/>
            </p:cNvSpPr>
            <p:nvPr/>
          </p:nvSpPr>
          <p:spPr bwMode="auto">
            <a:xfrm>
              <a:off x="1308" y="3031"/>
              <a:ext cx="39" cy="57"/>
            </a:xfrm>
            <a:custGeom>
              <a:avLst/>
              <a:gdLst>
                <a:gd name="T0" fmla="*/ 21 w 78"/>
                <a:gd name="T1" fmla="*/ 4 h 115"/>
                <a:gd name="T2" fmla="*/ 16 w 78"/>
                <a:gd name="T3" fmla="*/ 3 h 115"/>
                <a:gd name="T4" fmla="*/ 11 w 78"/>
                <a:gd name="T5" fmla="*/ 2 h 115"/>
                <a:gd name="T6" fmla="*/ 6 w 78"/>
                <a:gd name="T7" fmla="*/ 1 h 115"/>
                <a:gd name="T8" fmla="*/ 0 w 78"/>
                <a:gd name="T9" fmla="*/ 0 h 115"/>
                <a:gd name="T10" fmla="*/ 12 w 78"/>
                <a:gd name="T11" fmla="*/ 9 h 115"/>
                <a:gd name="T12" fmla="*/ 21 w 78"/>
                <a:gd name="T13" fmla="*/ 19 h 115"/>
                <a:gd name="T14" fmla="*/ 29 w 78"/>
                <a:gd name="T15" fmla="*/ 31 h 115"/>
                <a:gd name="T16" fmla="*/ 34 w 78"/>
                <a:gd name="T17" fmla="*/ 44 h 115"/>
                <a:gd name="T18" fmla="*/ 37 w 78"/>
                <a:gd name="T19" fmla="*/ 58 h 115"/>
                <a:gd name="T20" fmla="*/ 38 w 78"/>
                <a:gd name="T21" fmla="*/ 72 h 115"/>
                <a:gd name="T22" fmla="*/ 37 w 78"/>
                <a:gd name="T23" fmla="*/ 87 h 115"/>
                <a:gd name="T24" fmla="*/ 33 w 78"/>
                <a:gd name="T25" fmla="*/ 101 h 115"/>
                <a:gd name="T26" fmla="*/ 72 w 78"/>
                <a:gd name="T27" fmla="*/ 115 h 115"/>
                <a:gd name="T28" fmla="*/ 76 w 78"/>
                <a:gd name="T29" fmla="*/ 97 h 115"/>
                <a:gd name="T30" fmla="*/ 78 w 78"/>
                <a:gd name="T31" fmla="*/ 81 h 115"/>
                <a:gd name="T32" fmla="*/ 75 w 78"/>
                <a:gd name="T33" fmla="*/ 64 h 115"/>
                <a:gd name="T34" fmla="*/ 70 w 78"/>
                <a:gd name="T35" fmla="*/ 49 h 115"/>
                <a:gd name="T36" fmla="*/ 61 w 78"/>
                <a:gd name="T37" fmla="*/ 35 h 115"/>
                <a:gd name="T38" fmla="*/ 50 w 78"/>
                <a:gd name="T39" fmla="*/ 23 h 115"/>
                <a:gd name="T40" fmla="*/ 37 w 78"/>
                <a:gd name="T41" fmla="*/ 12 h 115"/>
                <a:gd name="T42" fmla="*/ 21 w 78"/>
                <a:gd name="T43" fmla="*/ 4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78" h="115">
                  <a:moveTo>
                    <a:pt x="21" y="4"/>
                  </a:moveTo>
                  <a:lnTo>
                    <a:pt x="16" y="3"/>
                  </a:lnTo>
                  <a:lnTo>
                    <a:pt x="11" y="2"/>
                  </a:lnTo>
                  <a:lnTo>
                    <a:pt x="6" y="1"/>
                  </a:lnTo>
                  <a:lnTo>
                    <a:pt x="0" y="0"/>
                  </a:lnTo>
                  <a:lnTo>
                    <a:pt x="12" y="9"/>
                  </a:lnTo>
                  <a:lnTo>
                    <a:pt x="21" y="19"/>
                  </a:lnTo>
                  <a:lnTo>
                    <a:pt x="29" y="31"/>
                  </a:lnTo>
                  <a:lnTo>
                    <a:pt x="34" y="44"/>
                  </a:lnTo>
                  <a:lnTo>
                    <a:pt x="37" y="58"/>
                  </a:lnTo>
                  <a:lnTo>
                    <a:pt x="38" y="72"/>
                  </a:lnTo>
                  <a:lnTo>
                    <a:pt x="37" y="87"/>
                  </a:lnTo>
                  <a:lnTo>
                    <a:pt x="33" y="101"/>
                  </a:lnTo>
                  <a:lnTo>
                    <a:pt x="72" y="115"/>
                  </a:lnTo>
                  <a:lnTo>
                    <a:pt x="76" y="97"/>
                  </a:lnTo>
                  <a:lnTo>
                    <a:pt x="78" y="81"/>
                  </a:lnTo>
                  <a:lnTo>
                    <a:pt x="75" y="64"/>
                  </a:lnTo>
                  <a:lnTo>
                    <a:pt x="70" y="49"/>
                  </a:lnTo>
                  <a:lnTo>
                    <a:pt x="61" y="35"/>
                  </a:lnTo>
                  <a:lnTo>
                    <a:pt x="50" y="23"/>
                  </a:lnTo>
                  <a:lnTo>
                    <a:pt x="37" y="12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4" name="Freeform 9"/>
            <p:cNvSpPr>
              <a:spLocks/>
            </p:cNvSpPr>
            <p:nvPr/>
          </p:nvSpPr>
          <p:spPr bwMode="auto">
            <a:xfrm>
              <a:off x="1406" y="3081"/>
              <a:ext cx="25" cy="13"/>
            </a:xfrm>
            <a:custGeom>
              <a:avLst/>
              <a:gdLst>
                <a:gd name="T0" fmla="*/ 3 w 50"/>
                <a:gd name="T1" fmla="*/ 25 h 25"/>
                <a:gd name="T2" fmla="*/ 50 w 50"/>
                <a:gd name="T3" fmla="*/ 18 h 25"/>
                <a:gd name="T4" fmla="*/ 48 w 50"/>
                <a:gd name="T5" fmla="*/ 0 h 25"/>
                <a:gd name="T6" fmla="*/ 0 w 50"/>
                <a:gd name="T7" fmla="*/ 7 h 25"/>
                <a:gd name="T8" fmla="*/ 3 w 50"/>
                <a:gd name="T9" fmla="*/ 25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5">
                  <a:moveTo>
                    <a:pt x="3" y="25"/>
                  </a:moveTo>
                  <a:lnTo>
                    <a:pt x="50" y="18"/>
                  </a:lnTo>
                  <a:lnTo>
                    <a:pt x="48" y="0"/>
                  </a:lnTo>
                  <a:lnTo>
                    <a:pt x="0" y="7"/>
                  </a:lnTo>
                  <a:lnTo>
                    <a:pt x="3" y="25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5" name="Freeform 10"/>
            <p:cNvSpPr>
              <a:spLocks/>
            </p:cNvSpPr>
            <p:nvPr/>
          </p:nvSpPr>
          <p:spPr bwMode="auto">
            <a:xfrm>
              <a:off x="1390" y="3049"/>
              <a:ext cx="24" cy="22"/>
            </a:xfrm>
            <a:custGeom>
              <a:avLst/>
              <a:gdLst>
                <a:gd name="T0" fmla="*/ 12 w 49"/>
                <a:gd name="T1" fmla="*/ 45 h 45"/>
                <a:gd name="T2" fmla="*/ 49 w 49"/>
                <a:gd name="T3" fmla="*/ 15 h 45"/>
                <a:gd name="T4" fmla="*/ 37 w 49"/>
                <a:gd name="T5" fmla="*/ 0 h 45"/>
                <a:gd name="T6" fmla="*/ 0 w 49"/>
                <a:gd name="T7" fmla="*/ 30 h 45"/>
                <a:gd name="T8" fmla="*/ 12 w 49"/>
                <a:gd name="T9" fmla="*/ 45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9" h="45">
                  <a:moveTo>
                    <a:pt x="12" y="45"/>
                  </a:moveTo>
                  <a:lnTo>
                    <a:pt x="49" y="15"/>
                  </a:lnTo>
                  <a:lnTo>
                    <a:pt x="37" y="0"/>
                  </a:lnTo>
                  <a:lnTo>
                    <a:pt x="0" y="30"/>
                  </a:lnTo>
                  <a:lnTo>
                    <a:pt x="12" y="45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6" name="Freeform 11"/>
            <p:cNvSpPr>
              <a:spLocks/>
            </p:cNvSpPr>
            <p:nvPr/>
          </p:nvSpPr>
          <p:spPr bwMode="auto">
            <a:xfrm>
              <a:off x="1368" y="3026"/>
              <a:ext cx="20" cy="25"/>
            </a:xfrm>
            <a:custGeom>
              <a:avLst/>
              <a:gdLst>
                <a:gd name="T0" fmla="*/ 18 w 39"/>
                <a:gd name="T1" fmla="*/ 51 h 51"/>
                <a:gd name="T2" fmla="*/ 39 w 39"/>
                <a:gd name="T3" fmla="*/ 8 h 51"/>
                <a:gd name="T4" fmla="*/ 23 w 39"/>
                <a:gd name="T5" fmla="*/ 0 h 51"/>
                <a:gd name="T6" fmla="*/ 0 w 39"/>
                <a:gd name="T7" fmla="*/ 42 h 51"/>
                <a:gd name="T8" fmla="*/ 18 w 39"/>
                <a:gd name="T9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51">
                  <a:moveTo>
                    <a:pt x="18" y="51"/>
                  </a:moveTo>
                  <a:lnTo>
                    <a:pt x="39" y="8"/>
                  </a:lnTo>
                  <a:lnTo>
                    <a:pt x="23" y="0"/>
                  </a:lnTo>
                  <a:lnTo>
                    <a:pt x="0" y="42"/>
                  </a:lnTo>
                  <a:lnTo>
                    <a:pt x="18" y="51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8" name="Freeform 12"/>
            <p:cNvSpPr>
              <a:spLocks/>
            </p:cNvSpPr>
            <p:nvPr/>
          </p:nvSpPr>
          <p:spPr bwMode="auto">
            <a:xfrm>
              <a:off x="1370" y="3104"/>
              <a:ext cx="14" cy="14"/>
            </a:xfrm>
            <a:custGeom>
              <a:avLst/>
              <a:gdLst>
                <a:gd name="T0" fmla="*/ 11 w 28"/>
                <a:gd name="T1" fmla="*/ 0 h 29"/>
                <a:gd name="T2" fmla="*/ 7 w 28"/>
                <a:gd name="T3" fmla="*/ 2 h 29"/>
                <a:gd name="T4" fmla="*/ 2 w 28"/>
                <a:gd name="T5" fmla="*/ 6 h 29"/>
                <a:gd name="T6" fmla="*/ 0 w 28"/>
                <a:gd name="T7" fmla="*/ 10 h 29"/>
                <a:gd name="T8" fmla="*/ 0 w 28"/>
                <a:gd name="T9" fmla="*/ 16 h 29"/>
                <a:gd name="T10" fmla="*/ 1 w 28"/>
                <a:gd name="T11" fmla="*/ 21 h 29"/>
                <a:gd name="T12" fmla="*/ 4 w 28"/>
                <a:gd name="T13" fmla="*/ 25 h 29"/>
                <a:gd name="T14" fmla="*/ 9 w 28"/>
                <a:gd name="T15" fmla="*/ 27 h 29"/>
                <a:gd name="T16" fmla="*/ 15 w 28"/>
                <a:gd name="T17" fmla="*/ 29 h 29"/>
                <a:gd name="T18" fmla="*/ 19 w 28"/>
                <a:gd name="T19" fmla="*/ 26 h 29"/>
                <a:gd name="T20" fmla="*/ 24 w 28"/>
                <a:gd name="T21" fmla="*/ 23 h 29"/>
                <a:gd name="T22" fmla="*/ 26 w 28"/>
                <a:gd name="T23" fmla="*/ 18 h 29"/>
                <a:gd name="T24" fmla="*/ 28 w 28"/>
                <a:gd name="T25" fmla="*/ 13 h 29"/>
                <a:gd name="T26" fmla="*/ 25 w 28"/>
                <a:gd name="T27" fmla="*/ 8 h 29"/>
                <a:gd name="T28" fmla="*/ 22 w 28"/>
                <a:gd name="T29" fmla="*/ 3 h 29"/>
                <a:gd name="T30" fmla="*/ 17 w 28"/>
                <a:gd name="T31" fmla="*/ 1 h 29"/>
                <a:gd name="T32" fmla="*/ 11 w 28"/>
                <a:gd name="T33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8" h="29">
                  <a:moveTo>
                    <a:pt x="11" y="0"/>
                  </a:moveTo>
                  <a:lnTo>
                    <a:pt x="7" y="2"/>
                  </a:lnTo>
                  <a:lnTo>
                    <a:pt x="2" y="6"/>
                  </a:lnTo>
                  <a:lnTo>
                    <a:pt x="0" y="10"/>
                  </a:lnTo>
                  <a:lnTo>
                    <a:pt x="0" y="16"/>
                  </a:lnTo>
                  <a:lnTo>
                    <a:pt x="1" y="21"/>
                  </a:lnTo>
                  <a:lnTo>
                    <a:pt x="4" y="25"/>
                  </a:lnTo>
                  <a:lnTo>
                    <a:pt x="9" y="27"/>
                  </a:lnTo>
                  <a:lnTo>
                    <a:pt x="15" y="29"/>
                  </a:lnTo>
                  <a:lnTo>
                    <a:pt x="19" y="26"/>
                  </a:lnTo>
                  <a:lnTo>
                    <a:pt x="24" y="23"/>
                  </a:lnTo>
                  <a:lnTo>
                    <a:pt x="26" y="18"/>
                  </a:lnTo>
                  <a:lnTo>
                    <a:pt x="28" y="13"/>
                  </a:lnTo>
                  <a:lnTo>
                    <a:pt x="25" y="8"/>
                  </a:lnTo>
                  <a:lnTo>
                    <a:pt x="22" y="3"/>
                  </a:lnTo>
                  <a:lnTo>
                    <a:pt x="17" y="1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0" name="Freeform 13"/>
            <p:cNvSpPr>
              <a:spLocks/>
            </p:cNvSpPr>
            <p:nvPr/>
          </p:nvSpPr>
          <p:spPr bwMode="auto">
            <a:xfrm>
              <a:off x="1245" y="3072"/>
              <a:ext cx="136" cy="118"/>
            </a:xfrm>
            <a:custGeom>
              <a:avLst/>
              <a:gdLst>
                <a:gd name="T0" fmla="*/ 272 w 272"/>
                <a:gd name="T1" fmla="*/ 124 h 238"/>
                <a:gd name="T2" fmla="*/ 243 w 272"/>
                <a:gd name="T3" fmla="*/ 106 h 238"/>
                <a:gd name="T4" fmla="*/ 239 w 272"/>
                <a:gd name="T5" fmla="*/ 86 h 238"/>
                <a:gd name="T6" fmla="*/ 230 w 272"/>
                <a:gd name="T7" fmla="*/ 65 h 238"/>
                <a:gd name="T8" fmla="*/ 218 w 272"/>
                <a:gd name="T9" fmla="*/ 46 h 238"/>
                <a:gd name="T10" fmla="*/ 181 w 272"/>
                <a:gd name="T11" fmla="*/ 82 h 238"/>
                <a:gd name="T12" fmla="*/ 185 w 272"/>
                <a:gd name="T13" fmla="*/ 87 h 238"/>
                <a:gd name="T14" fmla="*/ 188 w 272"/>
                <a:gd name="T15" fmla="*/ 94 h 238"/>
                <a:gd name="T16" fmla="*/ 184 w 272"/>
                <a:gd name="T17" fmla="*/ 106 h 238"/>
                <a:gd name="T18" fmla="*/ 171 w 272"/>
                <a:gd name="T19" fmla="*/ 112 h 238"/>
                <a:gd name="T20" fmla="*/ 159 w 272"/>
                <a:gd name="T21" fmla="*/ 109 h 238"/>
                <a:gd name="T22" fmla="*/ 153 w 272"/>
                <a:gd name="T23" fmla="*/ 97 h 238"/>
                <a:gd name="T24" fmla="*/ 156 w 272"/>
                <a:gd name="T25" fmla="*/ 84 h 238"/>
                <a:gd name="T26" fmla="*/ 168 w 272"/>
                <a:gd name="T27" fmla="*/ 78 h 238"/>
                <a:gd name="T28" fmla="*/ 175 w 272"/>
                <a:gd name="T29" fmla="*/ 79 h 238"/>
                <a:gd name="T30" fmla="*/ 180 w 272"/>
                <a:gd name="T31" fmla="*/ 81 h 238"/>
                <a:gd name="T32" fmla="*/ 199 w 272"/>
                <a:gd name="T33" fmla="*/ 29 h 238"/>
                <a:gd name="T34" fmla="*/ 188 w 272"/>
                <a:gd name="T35" fmla="*/ 20 h 238"/>
                <a:gd name="T36" fmla="*/ 175 w 272"/>
                <a:gd name="T37" fmla="*/ 13 h 238"/>
                <a:gd name="T38" fmla="*/ 161 w 272"/>
                <a:gd name="T39" fmla="*/ 7 h 238"/>
                <a:gd name="T40" fmla="*/ 129 w 272"/>
                <a:gd name="T41" fmla="*/ 0 h 238"/>
                <a:gd name="T42" fmla="*/ 81 w 272"/>
                <a:gd name="T43" fmla="*/ 6 h 238"/>
                <a:gd name="T44" fmla="*/ 41 w 272"/>
                <a:gd name="T45" fmla="*/ 28 h 238"/>
                <a:gd name="T46" fmla="*/ 12 w 272"/>
                <a:gd name="T47" fmla="*/ 64 h 238"/>
                <a:gd name="T48" fmla="*/ 0 w 272"/>
                <a:gd name="T49" fmla="*/ 110 h 238"/>
                <a:gd name="T50" fmla="*/ 5 w 272"/>
                <a:gd name="T51" fmla="*/ 155 h 238"/>
                <a:gd name="T52" fmla="*/ 30 w 272"/>
                <a:gd name="T53" fmla="*/ 195 h 238"/>
                <a:gd name="T54" fmla="*/ 66 w 272"/>
                <a:gd name="T55" fmla="*/ 224 h 238"/>
                <a:gd name="T56" fmla="*/ 102 w 272"/>
                <a:gd name="T57" fmla="*/ 235 h 238"/>
                <a:gd name="T58" fmla="*/ 128 w 272"/>
                <a:gd name="T59" fmla="*/ 238 h 238"/>
                <a:gd name="T60" fmla="*/ 152 w 272"/>
                <a:gd name="T61" fmla="*/ 234 h 238"/>
                <a:gd name="T62" fmla="*/ 175 w 272"/>
                <a:gd name="T63" fmla="*/ 227 h 238"/>
                <a:gd name="T64" fmla="*/ 181 w 272"/>
                <a:gd name="T65" fmla="*/ 220 h 238"/>
                <a:gd name="T66" fmla="*/ 171 w 272"/>
                <a:gd name="T67" fmla="*/ 218 h 238"/>
                <a:gd name="T68" fmla="*/ 162 w 272"/>
                <a:gd name="T69" fmla="*/ 215 h 238"/>
                <a:gd name="T70" fmla="*/ 153 w 272"/>
                <a:gd name="T71" fmla="*/ 210 h 238"/>
                <a:gd name="T72" fmla="*/ 137 w 272"/>
                <a:gd name="T73" fmla="*/ 197 h 238"/>
                <a:gd name="T74" fmla="*/ 121 w 272"/>
                <a:gd name="T75" fmla="*/ 173 h 238"/>
                <a:gd name="T76" fmla="*/ 113 w 272"/>
                <a:gd name="T77" fmla="*/ 150 h 238"/>
                <a:gd name="T78" fmla="*/ 109 w 272"/>
                <a:gd name="T79" fmla="*/ 135 h 238"/>
                <a:gd name="T80" fmla="*/ 110 w 272"/>
                <a:gd name="T81" fmla="*/ 128 h 238"/>
                <a:gd name="T82" fmla="*/ 115 w 272"/>
                <a:gd name="T83" fmla="*/ 124 h 238"/>
                <a:gd name="T84" fmla="*/ 123 w 272"/>
                <a:gd name="T85" fmla="*/ 124 h 238"/>
                <a:gd name="T86" fmla="*/ 128 w 272"/>
                <a:gd name="T87" fmla="*/ 128 h 238"/>
                <a:gd name="T88" fmla="*/ 129 w 272"/>
                <a:gd name="T89" fmla="*/ 132 h 238"/>
                <a:gd name="T90" fmla="*/ 133 w 272"/>
                <a:gd name="T91" fmla="*/ 155 h 238"/>
                <a:gd name="T92" fmla="*/ 160 w 272"/>
                <a:gd name="T93" fmla="*/ 193 h 238"/>
                <a:gd name="T94" fmla="*/ 170 w 272"/>
                <a:gd name="T95" fmla="*/ 198 h 238"/>
                <a:gd name="T96" fmla="*/ 183 w 272"/>
                <a:gd name="T97" fmla="*/ 202 h 238"/>
                <a:gd name="T98" fmla="*/ 196 w 272"/>
                <a:gd name="T99" fmla="*/ 204 h 238"/>
                <a:gd name="T100" fmla="*/ 210 w 272"/>
                <a:gd name="T101" fmla="*/ 204 h 238"/>
                <a:gd name="T102" fmla="*/ 226 w 272"/>
                <a:gd name="T103" fmla="*/ 182 h 238"/>
                <a:gd name="T104" fmla="*/ 238 w 272"/>
                <a:gd name="T105" fmla="*/ 15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72" h="238">
                  <a:moveTo>
                    <a:pt x="266" y="163"/>
                  </a:moveTo>
                  <a:lnTo>
                    <a:pt x="272" y="124"/>
                  </a:lnTo>
                  <a:lnTo>
                    <a:pt x="244" y="118"/>
                  </a:lnTo>
                  <a:lnTo>
                    <a:pt x="243" y="106"/>
                  </a:lnTo>
                  <a:lnTo>
                    <a:pt x="242" y="96"/>
                  </a:lnTo>
                  <a:lnTo>
                    <a:pt x="239" y="86"/>
                  </a:lnTo>
                  <a:lnTo>
                    <a:pt x="235" y="75"/>
                  </a:lnTo>
                  <a:lnTo>
                    <a:pt x="230" y="65"/>
                  </a:lnTo>
                  <a:lnTo>
                    <a:pt x="224" y="56"/>
                  </a:lnTo>
                  <a:lnTo>
                    <a:pt x="218" y="46"/>
                  </a:lnTo>
                  <a:lnTo>
                    <a:pt x="210" y="38"/>
                  </a:lnTo>
                  <a:lnTo>
                    <a:pt x="181" y="82"/>
                  </a:lnTo>
                  <a:lnTo>
                    <a:pt x="183" y="84"/>
                  </a:lnTo>
                  <a:lnTo>
                    <a:pt x="185" y="87"/>
                  </a:lnTo>
                  <a:lnTo>
                    <a:pt x="186" y="90"/>
                  </a:lnTo>
                  <a:lnTo>
                    <a:pt x="188" y="94"/>
                  </a:lnTo>
                  <a:lnTo>
                    <a:pt x="188" y="101"/>
                  </a:lnTo>
                  <a:lnTo>
                    <a:pt x="184" y="106"/>
                  </a:lnTo>
                  <a:lnTo>
                    <a:pt x="178" y="111"/>
                  </a:lnTo>
                  <a:lnTo>
                    <a:pt x="171" y="112"/>
                  </a:lnTo>
                  <a:lnTo>
                    <a:pt x="165" y="112"/>
                  </a:lnTo>
                  <a:lnTo>
                    <a:pt x="159" y="109"/>
                  </a:lnTo>
                  <a:lnTo>
                    <a:pt x="155" y="104"/>
                  </a:lnTo>
                  <a:lnTo>
                    <a:pt x="153" y="97"/>
                  </a:lnTo>
                  <a:lnTo>
                    <a:pt x="153" y="90"/>
                  </a:lnTo>
                  <a:lnTo>
                    <a:pt x="156" y="84"/>
                  </a:lnTo>
                  <a:lnTo>
                    <a:pt x="161" y="80"/>
                  </a:lnTo>
                  <a:lnTo>
                    <a:pt x="168" y="78"/>
                  </a:lnTo>
                  <a:lnTo>
                    <a:pt x="171" y="78"/>
                  </a:lnTo>
                  <a:lnTo>
                    <a:pt x="175" y="79"/>
                  </a:lnTo>
                  <a:lnTo>
                    <a:pt x="177" y="80"/>
                  </a:lnTo>
                  <a:lnTo>
                    <a:pt x="180" y="81"/>
                  </a:lnTo>
                  <a:lnTo>
                    <a:pt x="205" y="34"/>
                  </a:lnTo>
                  <a:lnTo>
                    <a:pt x="199" y="29"/>
                  </a:lnTo>
                  <a:lnTo>
                    <a:pt x="193" y="25"/>
                  </a:lnTo>
                  <a:lnTo>
                    <a:pt x="188" y="20"/>
                  </a:lnTo>
                  <a:lnTo>
                    <a:pt x="182" y="15"/>
                  </a:lnTo>
                  <a:lnTo>
                    <a:pt x="175" y="13"/>
                  </a:lnTo>
                  <a:lnTo>
                    <a:pt x="168" y="10"/>
                  </a:lnTo>
                  <a:lnTo>
                    <a:pt x="161" y="7"/>
                  </a:lnTo>
                  <a:lnTo>
                    <a:pt x="153" y="5"/>
                  </a:lnTo>
                  <a:lnTo>
                    <a:pt x="129" y="0"/>
                  </a:lnTo>
                  <a:lnTo>
                    <a:pt x="105" y="1"/>
                  </a:lnTo>
                  <a:lnTo>
                    <a:pt x="81" y="6"/>
                  </a:lnTo>
                  <a:lnTo>
                    <a:pt x="60" y="15"/>
                  </a:lnTo>
                  <a:lnTo>
                    <a:pt x="41" y="28"/>
                  </a:lnTo>
                  <a:lnTo>
                    <a:pt x="25" y="44"/>
                  </a:lnTo>
                  <a:lnTo>
                    <a:pt x="12" y="64"/>
                  </a:lnTo>
                  <a:lnTo>
                    <a:pt x="3" y="86"/>
                  </a:lnTo>
                  <a:lnTo>
                    <a:pt x="0" y="110"/>
                  </a:lnTo>
                  <a:lnTo>
                    <a:pt x="1" y="133"/>
                  </a:lnTo>
                  <a:lnTo>
                    <a:pt x="5" y="155"/>
                  </a:lnTo>
                  <a:lnTo>
                    <a:pt x="16" y="177"/>
                  </a:lnTo>
                  <a:lnTo>
                    <a:pt x="30" y="195"/>
                  </a:lnTo>
                  <a:lnTo>
                    <a:pt x="47" y="211"/>
                  </a:lnTo>
                  <a:lnTo>
                    <a:pt x="66" y="224"/>
                  </a:lnTo>
                  <a:lnTo>
                    <a:pt x="90" y="233"/>
                  </a:lnTo>
                  <a:lnTo>
                    <a:pt x="102" y="235"/>
                  </a:lnTo>
                  <a:lnTo>
                    <a:pt x="115" y="238"/>
                  </a:lnTo>
                  <a:lnTo>
                    <a:pt x="128" y="238"/>
                  </a:lnTo>
                  <a:lnTo>
                    <a:pt x="140" y="236"/>
                  </a:lnTo>
                  <a:lnTo>
                    <a:pt x="152" y="234"/>
                  </a:lnTo>
                  <a:lnTo>
                    <a:pt x="163" y="232"/>
                  </a:lnTo>
                  <a:lnTo>
                    <a:pt x="175" y="227"/>
                  </a:lnTo>
                  <a:lnTo>
                    <a:pt x="185" y="222"/>
                  </a:lnTo>
                  <a:lnTo>
                    <a:pt x="181" y="220"/>
                  </a:lnTo>
                  <a:lnTo>
                    <a:pt x="176" y="219"/>
                  </a:lnTo>
                  <a:lnTo>
                    <a:pt x="171" y="218"/>
                  </a:lnTo>
                  <a:lnTo>
                    <a:pt x="167" y="216"/>
                  </a:lnTo>
                  <a:lnTo>
                    <a:pt x="162" y="215"/>
                  </a:lnTo>
                  <a:lnTo>
                    <a:pt x="158" y="212"/>
                  </a:lnTo>
                  <a:lnTo>
                    <a:pt x="153" y="210"/>
                  </a:lnTo>
                  <a:lnTo>
                    <a:pt x="150" y="208"/>
                  </a:lnTo>
                  <a:lnTo>
                    <a:pt x="137" y="197"/>
                  </a:lnTo>
                  <a:lnTo>
                    <a:pt x="128" y="186"/>
                  </a:lnTo>
                  <a:lnTo>
                    <a:pt x="121" y="173"/>
                  </a:lnTo>
                  <a:lnTo>
                    <a:pt x="116" y="162"/>
                  </a:lnTo>
                  <a:lnTo>
                    <a:pt x="113" y="150"/>
                  </a:lnTo>
                  <a:lnTo>
                    <a:pt x="110" y="141"/>
                  </a:lnTo>
                  <a:lnTo>
                    <a:pt x="109" y="135"/>
                  </a:lnTo>
                  <a:lnTo>
                    <a:pt x="109" y="133"/>
                  </a:lnTo>
                  <a:lnTo>
                    <a:pt x="110" y="128"/>
                  </a:lnTo>
                  <a:lnTo>
                    <a:pt x="113" y="126"/>
                  </a:lnTo>
                  <a:lnTo>
                    <a:pt x="115" y="124"/>
                  </a:lnTo>
                  <a:lnTo>
                    <a:pt x="118" y="122"/>
                  </a:lnTo>
                  <a:lnTo>
                    <a:pt x="123" y="124"/>
                  </a:lnTo>
                  <a:lnTo>
                    <a:pt x="125" y="125"/>
                  </a:lnTo>
                  <a:lnTo>
                    <a:pt x="128" y="128"/>
                  </a:lnTo>
                  <a:lnTo>
                    <a:pt x="129" y="132"/>
                  </a:lnTo>
                  <a:lnTo>
                    <a:pt x="129" y="132"/>
                  </a:lnTo>
                  <a:lnTo>
                    <a:pt x="130" y="139"/>
                  </a:lnTo>
                  <a:lnTo>
                    <a:pt x="133" y="155"/>
                  </a:lnTo>
                  <a:lnTo>
                    <a:pt x="143" y="174"/>
                  </a:lnTo>
                  <a:lnTo>
                    <a:pt x="160" y="193"/>
                  </a:lnTo>
                  <a:lnTo>
                    <a:pt x="166" y="195"/>
                  </a:lnTo>
                  <a:lnTo>
                    <a:pt x="170" y="198"/>
                  </a:lnTo>
                  <a:lnTo>
                    <a:pt x="176" y="201"/>
                  </a:lnTo>
                  <a:lnTo>
                    <a:pt x="183" y="202"/>
                  </a:lnTo>
                  <a:lnTo>
                    <a:pt x="189" y="203"/>
                  </a:lnTo>
                  <a:lnTo>
                    <a:pt x="196" y="204"/>
                  </a:lnTo>
                  <a:lnTo>
                    <a:pt x="203" y="204"/>
                  </a:lnTo>
                  <a:lnTo>
                    <a:pt x="210" y="204"/>
                  </a:lnTo>
                  <a:lnTo>
                    <a:pt x="219" y="194"/>
                  </a:lnTo>
                  <a:lnTo>
                    <a:pt x="226" y="182"/>
                  </a:lnTo>
                  <a:lnTo>
                    <a:pt x="233" y="171"/>
                  </a:lnTo>
                  <a:lnTo>
                    <a:pt x="238" y="158"/>
                  </a:lnTo>
                  <a:lnTo>
                    <a:pt x="266" y="16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3" name="Freeform 14"/>
            <p:cNvSpPr>
              <a:spLocks/>
            </p:cNvSpPr>
            <p:nvPr/>
          </p:nvSpPr>
          <p:spPr bwMode="auto">
            <a:xfrm>
              <a:off x="1335" y="3088"/>
              <a:ext cx="15" cy="25"/>
            </a:xfrm>
            <a:custGeom>
              <a:avLst/>
              <a:gdLst>
                <a:gd name="T0" fmla="*/ 1 w 30"/>
                <a:gd name="T1" fmla="*/ 48 h 48"/>
                <a:gd name="T2" fmla="*/ 30 w 30"/>
                <a:gd name="T3" fmla="*/ 4 h 48"/>
                <a:gd name="T4" fmla="*/ 28 w 30"/>
                <a:gd name="T5" fmla="*/ 3 h 48"/>
                <a:gd name="T6" fmla="*/ 27 w 30"/>
                <a:gd name="T7" fmla="*/ 2 h 48"/>
                <a:gd name="T8" fmla="*/ 26 w 30"/>
                <a:gd name="T9" fmla="*/ 1 h 48"/>
                <a:gd name="T10" fmla="*/ 25 w 30"/>
                <a:gd name="T11" fmla="*/ 0 h 48"/>
                <a:gd name="T12" fmla="*/ 0 w 30"/>
                <a:gd name="T13" fmla="*/ 47 h 48"/>
                <a:gd name="T14" fmla="*/ 1 w 30"/>
                <a:gd name="T15" fmla="*/ 47 h 48"/>
                <a:gd name="T16" fmla="*/ 1 w 30"/>
                <a:gd name="T17" fmla="*/ 47 h 48"/>
                <a:gd name="T18" fmla="*/ 1 w 30"/>
                <a:gd name="T19" fmla="*/ 48 h 48"/>
                <a:gd name="T20" fmla="*/ 1 w 30"/>
                <a:gd name="T21" fmla="*/ 48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0" h="48">
                  <a:moveTo>
                    <a:pt x="1" y="48"/>
                  </a:moveTo>
                  <a:lnTo>
                    <a:pt x="30" y="4"/>
                  </a:lnTo>
                  <a:lnTo>
                    <a:pt x="28" y="3"/>
                  </a:lnTo>
                  <a:lnTo>
                    <a:pt x="27" y="2"/>
                  </a:lnTo>
                  <a:lnTo>
                    <a:pt x="26" y="1"/>
                  </a:lnTo>
                  <a:lnTo>
                    <a:pt x="25" y="0"/>
                  </a:lnTo>
                  <a:lnTo>
                    <a:pt x="0" y="47"/>
                  </a:lnTo>
                  <a:lnTo>
                    <a:pt x="1" y="47"/>
                  </a:lnTo>
                  <a:lnTo>
                    <a:pt x="1" y="47"/>
                  </a:lnTo>
                  <a:lnTo>
                    <a:pt x="1" y="48"/>
                  </a:lnTo>
                  <a:lnTo>
                    <a:pt x="1" y="4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4" name="Freeform 15"/>
            <p:cNvSpPr>
              <a:spLocks/>
            </p:cNvSpPr>
            <p:nvPr/>
          </p:nvSpPr>
          <p:spPr bwMode="auto">
            <a:xfrm>
              <a:off x="969" y="3217"/>
              <a:ext cx="230" cy="150"/>
            </a:xfrm>
            <a:custGeom>
              <a:avLst/>
              <a:gdLst>
                <a:gd name="T0" fmla="*/ 377 w 459"/>
                <a:gd name="T1" fmla="*/ 129 h 298"/>
                <a:gd name="T2" fmla="*/ 350 w 459"/>
                <a:gd name="T3" fmla="*/ 120 h 298"/>
                <a:gd name="T4" fmla="*/ 318 w 459"/>
                <a:gd name="T5" fmla="*/ 116 h 298"/>
                <a:gd name="T6" fmla="*/ 285 w 459"/>
                <a:gd name="T7" fmla="*/ 122 h 298"/>
                <a:gd name="T8" fmla="*/ 258 w 459"/>
                <a:gd name="T9" fmla="*/ 130 h 298"/>
                <a:gd name="T10" fmla="*/ 210 w 459"/>
                <a:gd name="T11" fmla="*/ 146 h 298"/>
                <a:gd name="T12" fmla="*/ 172 w 459"/>
                <a:gd name="T13" fmla="*/ 156 h 298"/>
                <a:gd name="T14" fmla="*/ 144 w 459"/>
                <a:gd name="T15" fmla="*/ 161 h 298"/>
                <a:gd name="T16" fmla="*/ 122 w 459"/>
                <a:gd name="T17" fmla="*/ 161 h 298"/>
                <a:gd name="T18" fmla="*/ 106 w 459"/>
                <a:gd name="T19" fmla="*/ 153 h 298"/>
                <a:gd name="T20" fmla="*/ 92 w 459"/>
                <a:gd name="T21" fmla="*/ 138 h 298"/>
                <a:gd name="T22" fmla="*/ 78 w 459"/>
                <a:gd name="T23" fmla="*/ 116 h 298"/>
                <a:gd name="T24" fmla="*/ 62 w 459"/>
                <a:gd name="T25" fmla="*/ 85 h 298"/>
                <a:gd name="T26" fmla="*/ 0 w 459"/>
                <a:gd name="T27" fmla="*/ 0 h 298"/>
                <a:gd name="T28" fmla="*/ 39 w 459"/>
                <a:gd name="T29" fmla="*/ 102 h 298"/>
                <a:gd name="T30" fmla="*/ 58 w 459"/>
                <a:gd name="T31" fmla="*/ 138 h 298"/>
                <a:gd name="T32" fmla="*/ 75 w 459"/>
                <a:gd name="T33" fmla="*/ 163 h 298"/>
                <a:gd name="T34" fmla="*/ 92 w 459"/>
                <a:gd name="T35" fmla="*/ 181 h 298"/>
                <a:gd name="T36" fmla="*/ 113 w 459"/>
                <a:gd name="T37" fmla="*/ 190 h 298"/>
                <a:gd name="T38" fmla="*/ 138 w 459"/>
                <a:gd name="T39" fmla="*/ 191 h 298"/>
                <a:gd name="T40" fmla="*/ 171 w 459"/>
                <a:gd name="T41" fmla="*/ 186 h 298"/>
                <a:gd name="T42" fmla="*/ 213 w 459"/>
                <a:gd name="T43" fmla="*/ 174 h 298"/>
                <a:gd name="T44" fmla="*/ 268 w 459"/>
                <a:gd name="T45" fmla="*/ 156 h 298"/>
                <a:gd name="T46" fmla="*/ 291 w 459"/>
                <a:gd name="T47" fmla="*/ 150 h 298"/>
                <a:gd name="T48" fmla="*/ 317 w 459"/>
                <a:gd name="T49" fmla="*/ 146 h 298"/>
                <a:gd name="T50" fmla="*/ 343 w 459"/>
                <a:gd name="T51" fmla="*/ 147 h 298"/>
                <a:gd name="T52" fmla="*/ 363 w 459"/>
                <a:gd name="T53" fmla="*/ 155 h 298"/>
                <a:gd name="T54" fmla="*/ 391 w 459"/>
                <a:gd name="T55" fmla="*/ 178 h 298"/>
                <a:gd name="T56" fmla="*/ 414 w 459"/>
                <a:gd name="T57" fmla="*/ 221 h 298"/>
                <a:gd name="T58" fmla="*/ 426 w 459"/>
                <a:gd name="T59" fmla="*/ 265 h 298"/>
                <a:gd name="T60" fmla="*/ 429 w 459"/>
                <a:gd name="T61" fmla="*/ 294 h 298"/>
                <a:gd name="T62" fmla="*/ 430 w 459"/>
                <a:gd name="T63" fmla="*/ 296 h 298"/>
                <a:gd name="T64" fmla="*/ 458 w 459"/>
                <a:gd name="T65" fmla="*/ 291 h 298"/>
                <a:gd name="T66" fmla="*/ 455 w 459"/>
                <a:gd name="T67" fmla="*/ 257 h 298"/>
                <a:gd name="T68" fmla="*/ 441 w 459"/>
                <a:gd name="T69" fmla="*/ 207 h 298"/>
                <a:gd name="T70" fmla="*/ 412 w 459"/>
                <a:gd name="T71" fmla="*/ 158 h 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459" h="298">
                  <a:moveTo>
                    <a:pt x="390" y="137"/>
                  </a:moveTo>
                  <a:lnTo>
                    <a:pt x="377" y="129"/>
                  </a:lnTo>
                  <a:lnTo>
                    <a:pt x="365" y="123"/>
                  </a:lnTo>
                  <a:lnTo>
                    <a:pt x="350" y="120"/>
                  </a:lnTo>
                  <a:lnTo>
                    <a:pt x="335" y="117"/>
                  </a:lnTo>
                  <a:lnTo>
                    <a:pt x="318" y="116"/>
                  </a:lnTo>
                  <a:lnTo>
                    <a:pt x="302" y="118"/>
                  </a:lnTo>
                  <a:lnTo>
                    <a:pt x="285" y="122"/>
                  </a:lnTo>
                  <a:lnTo>
                    <a:pt x="266" y="126"/>
                  </a:lnTo>
                  <a:lnTo>
                    <a:pt x="258" y="130"/>
                  </a:lnTo>
                  <a:lnTo>
                    <a:pt x="233" y="138"/>
                  </a:lnTo>
                  <a:lnTo>
                    <a:pt x="210" y="146"/>
                  </a:lnTo>
                  <a:lnTo>
                    <a:pt x="190" y="152"/>
                  </a:lnTo>
                  <a:lnTo>
                    <a:pt x="172" y="156"/>
                  </a:lnTo>
                  <a:lnTo>
                    <a:pt x="157" y="160"/>
                  </a:lnTo>
                  <a:lnTo>
                    <a:pt x="144" y="161"/>
                  </a:lnTo>
                  <a:lnTo>
                    <a:pt x="133" y="162"/>
                  </a:lnTo>
                  <a:lnTo>
                    <a:pt x="122" y="161"/>
                  </a:lnTo>
                  <a:lnTo>
                    <a:pt x="114" y="158"/>
                  </a:lnTo>
                  <a:lnTo>
                    <a:pt x="106" y="153"/>
                  </a:lnTo>
                  <a:lnTo>
                    <a:pt x="99" y="146"/>
                  </a:lnTo>
                  <a:lnTo>
                    <a:pt x="92" y="138"/>
                  </a:lnTo>
                  <a:lnTo>
                    <a:pt x="85" y="128"/>
                  </a:lnTo>
                  <a:lnTo>
                    <a:pt x="78" y="116"/>
                  </a:lnTo>
                  <a:lnTo>
                    <a:pt x="70" y="101"/>
                  </a:lnTo>
                  <a:lnTo>
                    <a:pt x="62" y="85"/>
                  </a:lnTo>
                  <a:lnTo>
                    <a:pt x="80" y="72"/>
                  </a:lnTo>
                  <a:lnTo>
                    <a:pt x="0" y="0"/>
                  </a:lnTo>
                  <a:lnTo>
                    <a:pt x="28" y="112"/>
                  </a:lnTo>
                  <a:lnTo>
                    <a:pt x="39" y="102"/>
                  </a:lnTo>
                  <a:lnTo>
                    <a:pt x="48" y="121"/>
                  </a:lnTo>
                  <a:lnTo>
                    <a:pt x="58" y="138"/>
                  </a:lnTo>
                  <a:lnTo>
                    <a:pt x="66" y="152"/>
                  </a:lnTo>
                  <a:lnTo>
                    <a:pt x="75" y="163"/>
                  </a:lnTo>
                  <a:lnTo>
                    <a:pt x="83" y="174"/>
                  </a:lnTo>
                  <a:lnTo>
                    <a:pt x="92" y="181"/>
                  </a:lnTo>
                  <a:lnTo>
                    <a:pt x="102" y="186"/>
                  </a:lnTo>
                  <a:lnTo>
                    <a:pt x="113" y="190"/>
                  </a:lnTo>
                  <a:lnTo>
                    <a:pt x="125" y="191"/>
                  </a:lnTo>
                  <a:lnTo>
                    <a:pt x="138" y="191"/>
                  </a:lnTo>
                  <a:lnTo>
                    <a:pt x="153" y="190"/>
                  </a:lnTo>
                  <a:lnTo>
                    <a:pt x="171" y="186"/>
                  </a:lnTo>
                  <a:lnTo>
                    <a:pt x="191" y="181"/>
                  </a:lnTo>
                  <a:lnTo>
                    <a:pt x="213" y="174"/>
                  </a:lnTo>
                  <a:lnTo>
                    <a:pt x="239" y="166"/>
                  </a:lnTo>
                  <a:lnTo>
                    <a:pt x="268" y="156"/>
                  </a:lnTo>
                  <a:lnTo>
                    <a:pt x="276" y="154"/>
                  </a:lnTo>
                  <a:lnTo>
                    <a:pt x="291" y="150"/>
                  </a:lnTo>
                  <a:lnTo>
                    <a:pt x="305" y="147"/>
                  </a:lnTo>
                  <a:lnTo>
                    <a:pt x="317" y="146"/>
                  </a:lnTo>
                  <a:lnTo>
                    <a:pt x="330" y="146"/>
                  </a:lnTo>
                  <a:lnTo>
                    <a:pt x="343" y="147"/>
                  </a:lnTo>
                  <a:lnTo>
                    <a:pt x="353" y="151"/>
                  </a:lnTo>
                  <a:lnTo>
                    <a:pt x="363" y="155"/>
                  </a:lnTo>
                  <a:lnTo>
                    <a:pt x="374" y="161"/>
                  </a:lnTo>
                  <a:lnTo>
                    <a:pt x="391" y="178"/>
                  </a:lnTo>
                  <a:lnTo>
                    <a:pt x="405" y="198"/>
                  </a:lnTo>
                  <a:lnTo>
                    <a:pt x="414" y="221"/>
                  </a:lnTo>
                  <a:lnTo>
                    <a:pt x="421" y="243"/>
                  </a:lnTo>
                  <a:lnTo>
                    <a:pt x="426" y="265"/>
                  </a:lnTo>
                  <a:lnTo>
                    <a:pt x="428" y="282"/>
                  </a:lnTo>
                  <a:lnTo>
                    <a:pt x="429" y="294"/>
                  </a:lnTo>
                  <a:lnTo>
                    <a:pt x="430" y="298"/>
                  </a:lnTo>
                  <a:lnTo>
                    <a:pt x="430" y="296"/>
                  </a:lnTo>
                  <a:lnTo>
                    <a:pt x="459" y="297"/>
                  </a:lnTo>
                  <a:lnTo>
                    <a:pt x="458" y="291"/>
                  </a:lnTo>
                  <a:lnTo>
                    <a:pt x="457" y="276"/>
                  </a:lnTo>
                  <a:lnTo>
                    <a:pt x="455" y="257"/>
                  </a:lnTo>
                  <a:lnTo>
                    <a:pt x="449" y="232"/>
                  </a:lnTo>
                  <a:lnTo>
                    <a:pt x="441" y="207"/>
                  </a:lnTo>
                  <a:lnTo>
                    <a:pt x="428" y="181"/>
                  </a:lnTo>
                  <a:lnTo>
                    <a:pt x="412" y="158"/>
                  </a:lnTo>
                  <a:lnTo>
                    <a:pt x="390" y="137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5" name="Freeform 16"/>
            <p:cNvSpPr>
              <a:spLocks/>
            </p:cNvSpPr>
            <p:nvPr/>
          </p:nvSpPr>
          <p:spPr bwMode="auto">
            <a:xfrm>
              <a:off x="1059" y="2987"/>
              <a:ext cx="145" cy="186"/>
            </a:xfrm>
            <a:custGeom>
              <a:avLst/>
              <a:gdLst>
                <a:gd name="T0" fmla="*/ 233 w 291"/>
                <a:gd name="T1" fmla="*/ 100 h 372"/>
                <a:gd name="T2" fmla="*/ 216 w 291"/>
                <a:gd name="T3" fmla="*/ 146 h 372"/>
                <a:gd name="T4" fmla="*/ 204 w 291"/>
                <a:gd name="T5" fmla="*/ 158 h 372"/>
                <a:gd name="T6" fmla="*/ 188 w 291"/>
                <a:gd name="T7" fmla="*/ 164 h 372"/>
                <a:gd name="T8" fmla="*/ 179 w 291"/>
                <a:gd name="T9" fmla="*/ 164 h 372"/>
                <a:gd name="T10" fmla="*/ 170 w 291"/>
                <a:gd name="T11" fmla="*/ 162 h 372"/>
                <a:gd name="T12" fmla="*/ 225 w 291"/>
                <a:gd name="T13" fmla="*/ 94 h 372"/>
                <a:gd name="T14" fmla="*/ 188 w 291"/>
                <a:gd name="T15" fmla="*/ 68 h 372"/>
                <a:gd name="T16" fmla="*/ 146 w 291"/>
                <a:gd name="T17" fmla="*/ 146 h 372"/>
                <a:gd name="T18" fmla="*/ 142 w 291"/>
                <a:gd name="T19" fmla="*/ 137 h 372"/>
                <a:gd name="T20" fmla="*/ 140 w 291"/>
                <a:gd name="T21" fmla="*/ 129 h 372"/>
                <a:gd name="T22" fmla="*/ 140 w 291"/>
                <a:gd name="T23" fmla="*/ 113 h 372"/>
                <a:gd name="T24" fmla="*/ 146 w 291"/>
                <a:gd name="T25" fmla="*/ 98 h 372"/>
                <a:gd name="T26" fmla="*/ 157 w 291"/>
                <a:gd name="T27" fmla="*/ 83 h 372"/>
                <a:gd name="T28" fmla="*/ 174 w 291"/>
                <a:gd name="T29" fmla="*/ 59 h 372"/>
                <a:gd name="T30" fmla="*/ 201 w 291"/>
                <a:gd name="T31" fmla="*/ 0 h 372"/>
                <a:gd name="T32" fmla="*/ 151 w 291"/>
                <a:gd name="T33" fmla="*/ 41 h 372"/>
                <a:gd name="T34" fmla="*/ 116 w 291"/>
                <a:gd name="T35" fmla="*/ 93 h 372"/>
                <a:gd name="T36" fmla="*/ 110 w 291"/>
                <a:gd name="T37" fmla="*/ 120 h 372"/>
                <a:gd name="T38" fmla="*/ 113 w 291"/>
                <a:gd name="T39" fmla="*/ 144 h 372"/>
                <a:gd name="T40" fmla="*/ 122 w 291"/>
                <a:gd name="T41" fmla="*/ 162 h 372"/>
                <a:gd name="T42" fmla="*/ 2 w 291"/>
                <a:gd name="T43" fmla="*/ 350 h 372"/>
                <a:gd name="T44" fmla="*/ 0 w 291"/>
                <a:gd name="T45" fmla="*/ 361 h 372"/>
                <a:gd name="T46" fmla="*/ 6 w 291"/>
                <a:gd name="T47" fmla="*/ 370 h 372"/>
                <a:gd name="T48" fmla="*/ 16 w 291"/>
                <a:gd name="T49" fmla="*/ 372 h 372"/>
                <a:gd name="T50" fmla="*/ 25 w 291"/>
                <a:gd name="T51" fmla="*/ 366 h 372"/>
                <a:gd name="T52" fmla="*/ 152 w 291"/>
                <a:gd name="T53" fmla="*/ 187 h 372"/>
                <a:gd name="T54" fmla="*/ 161 w 291"/>
                <a:gd name="T55" fmla="*/ 190 h 372"/>
                <a:gd name="T56" fmla="*/ 172 w 291"/>
                <a:gd name="T57" fmla="*/ 192 h 372"/>
                <a:gd name="T58" fmla="*/ 182 w 291"/>
                <a:gd name="T59" fmla="*/ 192 h 372"/>
                <a:gd name="T60" fmla="*/ 193 w 291"/>
                <a:gd name="T61" fmla="*/ 191 h 372"/>
                <a:gd name="T62" fmla="*/ 206 w 291"/>
                <a:gd name="T63" fmla="*/ 188 h 372"/>
                <a:gd name="T64" fmla="*/ 219 w 291"/>
                <a:gd name="T65" fmla="*/ 182 h 372"/>
                <a:gd name="T66" fmla="*/ 230 w 291"/>
                <a:gd name="T67" fmla="*/ 174 h 372"/>
                <a:gd name="T68" fmla="*/ 238 w 291"/>
                <a:gd name="T69" fmla="*/ 162 h 372"/>
                <a:gd name="T70" fmla="*/ 248 w 291"/>
                <a:gd name="T71" fmla="*/ 147 h 372"/>
                <a:gd name="T72" fmla="*/ 265 w 291"/>
                <a:gd name="T73" fmla="*/ 123 h 372"/>
                <a:gd name="T74" fmla="*/ 291 w 291"/>
                <a:gd name="T75" fmla="*/ 65 h 3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291" h="372">
                  <a:moveTo>
                    <a:pt x="291" y="65"/>
                  </a:moveTo>
                  <a:lnTo>
                    <a:pt x="233" y="100"/>
                  </a:lnTo>
                  <a:lnTo>
                    <a:pt x="242" y="107"/>
                  </a:lnTo>
                  <a:lnTo>
                    <a:pt x="216" y="146"/>
                  </a:lnTo>
                  <a:lnTo>
                    <a:pt x="210" y="152"/>
                  </a:lnTo>
                  <a:lnTo>
                    <a:pt x="204" y="158"/>
                  </a:lnTo>
                  <a:lnTo>
                    <a:pt x="196" y="161"/>
                  </a:lnTo>
                  <a:lnTo>
                    <a:pt x="188" y="164"/>
                  </a:lnTo>
                  <a:lnTo>
                    <a:pt x="183" y="164"/>
                  </a:lnTo>
                  <a:lnTo>
                    <a:pt x="179" y="164"/>
                  </a:lnTo>
                  <a:lnTo>
                    <a:pt x="174" y="164"/>
                  </a:lnTo>
                  <a:lnTo>
                    <a:pt x="170" y="162"/>
                  </a:lnTo>
                  <a:lnTo>
                    <a:pt x="220" y="91"/>
                  </a:lnTo>
                  <a:lnTo>
                    <a:pt x="225" y="94"/>
                  </a:lnTo>
                  <a:lnTo>
                    <a:pt x="245" y="32"/>
                  </a:lnTo>
                  <a:lnTo>
                    <a:pt x="188" y="68"/>
                  </a:lnTo>
                  <a:lnTo>
                    <a:pt x="197" y="75"/>
                  </a:lnTo>
                  <a:lnTo>
                    <a:pt x="146" y="146"/>
                  </a:lnTo>
                  <a:lnTo>
                    <a:pt x="144" y="142"/>
                  </a:lnTo>
                  <a:lnTo>
                    <a:pt x="142" y="137"/>
                  </a:lnTo>
                  <a:lnTo>
                    <a:pt x="141" y="134"/>
                  </a:lnTo>
                  <a:lnTo>
                    <a:pt x="140" y="129"/>
                  </a:lnTo>
                  <a:lnTo>
                    <a:pt x="138" y="121"/>
                  </a:lnTo>
                  <a:lnTo>
                    <a:pt x="140" y="113"/>
                  </a:lnTo>
                  <a:lnTo>
                    <a:pt x="142" y="105"/>
                  </a:lnTo>
                  <a:lnTo>
                    <a:pt x="146" y="98"/>
                  </a:lnTo>
                  <a:lnTo>
                    <a:pt x="150" y="93"/>
                  </a:lnTo>
                  <a:lnTo>
                    <a:pt x="157" y="83"/>
                  </a:lnTo>
                  <a:lnTo>
                    <a:pt x="166" y="70"/>
                  </a:lnTo>
                  <a:lnTo>
                    <a:pt x="174" y="59"/>
                  </a:lnTo>
                  <a:lnTo>
                    <a:pt x="180" y="62"/>
                  </a:lnTo>
                  <a:lnTo>
                    <a:pt x="201" y="0"/>
                  </a:lnTo>
                  <a:lnTo>
                    <a:pt x="143" y="37"/>
                  </a:lnTo>
                  <a:lnTo>
                    <a:pt x="151" y="41"/>
                  </a:lnTo>
                  <a:lnTo>
                    <a:pt x="123" y="81"/>
                  </a:lnTo>
                  <a:lnTo>
                    <a:pt x="116" y="93"/>
                  </a:lnTo>
                  <a:lnTo>
                    <a:pt x="112" y="106"/>
                  </a:lnTo>
                  <a:lnTo>
                    <a:pt x="110" y="120"/>
                  </a:lnTo>
                  <a:lnTo>
                    <a:pt x="111" y="134"/>
                  </a:lnTo>
                  <a:lnTo>
                    <a:pt x="113" y="144"/>
                  </a:lnTo>
                  <a:lnTo>
                    <a:pt x="118" y="153"/>
                  </a:lnTo>
                  <a:lnTo>
                    <a:pt x="122" y="162"/>
                  </a:lnTo>
                  <a:lnTo>
                    <a:pt x="129" y="170"/>
                  </a:lnTo>
                  <a:lnTo>
                    <a:pt x="2" y="350"/>
                  </a:lnTo>
                  <a:lnTo>
                    <a:pt x="0" y="355"/>
                  </a:lnTo>
                  <a:lnTo>
                    <a:pt x="0" y="361"/>
                  </a:lnTo>
                  <a:lnTo>
                    <a:pt x="1" y="365"/>
                  </a:lnTo>
                  <a:lnTo>
                    <a:pt x="6" y="370"/>
                  </a:lnTo>
                  <a:lnTo>
                    <a:pt x="10" y="372"/>
                  </a:lnTo>
                  <a:lnTo>
                    <a:pt x="16" y="372"/>
                  </a:lnTo>
                  <a:lnTo>
                    <a:pt x="21" y="371"/>
                  </a:lnTo>
                  <a:lnTo>
                    <a:pt x="25" y="366"/>
                  </a:lnTo>
                  <a:lnTo>
                    <a:pt x="25" y="366"/>
                  </a:lnTo>
                  <a:lnTo>
                    <a:pt x="152" y="187"/>
                  </a:lnTo>
                  <a:lnTo>
                    <a:pt x="157" y="189"/>
                  </a:lnTo>
                  <a:lnTo>
                    <a:pt x="161" y="190"/>
                  </a:lnTo>
                  <a:lnTo>
                    <a:pt x="167" y="191"/>
                  </a:lnTo>
                  <a:lnTo>
                    <a:pt x="172" y="192"/>
                  </a:lnTo>
                  <a:lnTo>
                    <a:pt x="178" y="192"/>
                  </a:lnTo>
                  <a:lnTo>
                    <a:pt x="182" y="192"/>
                  </a:lnTo>
                  <a:lnTo>
                    <a:pt x="188" y="192"/>
                  </a:lnTo>
                  <a:lnTo>
                    <a:pt x="193" y="191"/>
                  </a:lnTo>
                  <a:lnTo>
                    <a:pt x="200" y="190"/>
                  </a:lnTo>
                  <a:lnTo>
                    <a:pt x="206" y="188"/>
                  </a:lnTo>
                  <a:lnTo>
                    <a:pt x="212" y="185"/>
                  </a:lnTo>
                  <a:lnTo>
                    <a:pt x="219" y="182"/>
                  </a:lnTo>
                  <a:lnTo>
                    <a:pt x="224" y="179"/>
                  </a:lnTo>
                  <a:lnTo>
                    <a:pt x="230" y="174"/>
                  </a:lnTo>
                  <a:lnTo>
                    <a:pt x="233" y="168"/>
                  </a:lnTo>
                  <a:lnTo>
                    <a:pt x="238" y="162"/>
                  </a:lnTo>
                  <a:lnTo>
                    <a:pt x="241" y="158"/>
                  </a:lnTo>
                  <a:lnTo>
                    <a:pt x="248" y="147"/>
                  </a:lnTo>
                  <a:lnTo>
                    <a:pt x="257" y="135"/>
                  </a:lnTo>
                  <a:lnTo>
                    <a:pt x="265" y="123"/>
                  </a:lnTo>
                  <a:lnTo>
                    <a:pt x="270" y="127"/>
                  </a:lnTo>
                  <a:lnTo>
                    <a:pt x="291" y="65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6" name="Freeform 17"/>
            <p:cNvSpPr>
              <a:spLocks/>
            </p:cNvSpPr>
            <p:nvPr/>
          </p:nvSpPr>
          <p:spPr bwMode="auto">
            <a:xfrm>
              <a:off x="1002" y="3082"/>
              <a:ext cx="383" cy="484"/>
            </a:xfrm>
            <a:custGeom>
              <a:avLst/>
              <a:gdLst>
                <a:gd name="T0" fmla="*/ 663 w 767"/>
                <a:gd name="T1" fmla="*/ 569 h 968"/>
                <a:gd name="T2" fmla="*/ 649 w 767"/>
                <a:gd name="T3" fmla="*/ 599 h 968"/>
                <a:gd name="T4" fmla="*/ 662 w 767"/>
                <a:gd name="T5" fmla="*/ 630 h 968"/>
                <a:gd name="T6" fmla="*/ 692 w 767"/>
                <a:gd name="T7" fmla="*/ 643 h 968"/>
                <a:gd name="T8" fmla="*/ 722 w 767"/>
                <a:gd name="T9" fmla="*/ 631 h 968"/>
                <a:gd name="T10" fmla="*/ 735 w 767"/>
                <a:gd name="T11" fmla="*/ 601 h 968"/>
                <a:gd name="T12" fmla="*/ 732 w 767"/>
                <a:gd name="T13" fmla="*/ 586 h 968"/>
                <a:gd name="T14" fmla="*/ 758 w 767"/>
                <a:gd name="T15" fmla="*/ 538 h 968"/>
                <a:gd name="T16" fmla="*/ 766 w 767"/>
                <a:gd name="T17" fmla="*/ 480 h 968"/>
                <a:gd name="T18" fmla="*/ 726 w 767"/>
                <a:gd name="T19" fmla="*/ 410 h 968"/>
                <a:gd name="T20" fmla="*/ 660 w 767"/>
                <a:gd name="T21" fmla="*/ 370 h 968"/>
                <a:gd name="T22" fmla="*/ 632 w 767"/>
                <a:gd name="T23" fmla="*/ 308 h 968"/>
                <a:gd name="T24" fmla="*/ 573 w 767"/>
                <a:gd name="T25" fmla="*/ 253 h 968"/>
                <a:gd name="T26" fmla="*/ 502 w 767"/>
                <a:gd name="T27" fmla="*/ 244 h 968"/>
                <a:gd name="T28" fmla="*/ 440 w 767"/>
                <a:gd name="T29" fmla="*/ 274 h 968"/>
                <a:gd name="T30" fmla="*/ 355 w 767"/>
                <a:gd name="T31" fmla="*/ 279 h 968"/>
                <a:gd name="T32" fmla="*/ 282 w 767"/>
                <a:gd name="T33" fmla="*/ 243 h 968"/>
                <a:gd name="T34" fmla="*/ 239 w 767"/>
                <a:gd name="T35" fmla="*/ 172 h 968"/>
                <a:gd name="T36" fmla="*/ 230 w 767"/>
                <a:gd name="T37" fmla="*/ 97 h 968"/>
                <a:gd name="T38" fmla="*/ 243 w 767"/>
                <a:gd name="T39" fmla="*/ 78 h 968"/>
                <a:gd name="T40" fmla="*/ 263 w 767"/>
                <a:gd name="T41" fmla="*/ 32 h 968"/>
                <a:gd name="T42" fmla="*/ 236 w 767"/>
                <a:gd name="T43" fmla="*/ 2 h 968"/>
                <a:gd name="T44" fmla="*/ 204 w 767"/>
                <a:gd name="T45" fmla="*/ 4 h 968"/>
                <a:gd name="T46" fmla="*/ 180 w 767"/>
                <a:gd name="T47" fmla="*/ 52 h 968"/>
                <a:gd name="T48" fmla="*/ 198 w 767"/>
                <a:gd name="T49" fmla="*/ 78 h 968"/>
                <a:gd name="T50" fmla="*/ 203 w 767"/>
                <a:gd name="T51" fmla="*/ 136 h 968"/>
                <a:gd name="T52" fmla="*/ 230 w 767"/>
                <a:gd name="T53" fmla="*/ 226 h 968"/>
                <a:gd name="T54" fmla="*/ 295 w 767"/>
                <a:gd name="T55" fmla="*/ 287 h 968"/>
                <a:gd name="T56" fmla="*/ 383 w 767"/>
                <a:gd name="T57" fmla="*/ 312 h 968"/>
                <a:gd name="T58" fmla="*/ 403 w 767"/>
                <a:gd name="T59" fmla="*/ 331 h 968"/>
                <a:gd name="T60" fmla="*/ 326 w 767"/>
                <a:gd name="T61" fmla="*/ 567 h 968"/>
                <a:gd name="T62" fmla="*/ 263 w 767"/>
                <a:gd name="T63" fmla="*/ 543 h 968"/>
                <a:gd name="T64" fmla="*/ 189 w 767"/>
                <a:gd name="T65" fmla="*/ 558 h 968"/>
                <a:gd name="T66" fmla="*/ 132 w 767"/>
                <a:gd name="T67" fmla="*/ 629 h 968"/>
                <a:gd name="T68" fmla="*/ 18 w 767"/>
                <a:gd name="T69" fmla="*/ 696 h 968"/>
                <a:gd name="T70" fmla="*/ 0 w 767"/>
                <a:gd name="T71" fmla="*/ 706 h 968"/>
                <a:gd name="T72" fmla="*/ 10 w 767"/>
                <a:gd name="T73" fmla="*/ 723 h 968"/>
                <a:gd name="T74" fmla="*/ 138 w 767"/>
                <a:gd name="T75" fmla="*/ 707 h 968"/>
                <a:gd name="T76" fmla="*/ 175 w 767"/>
                <a:gd name="T77" fmla="*/ 609 h 968"/>
                <a:gd name="T78" fmla="*/ 234 w 767"/>
                <a:gd name="T79" fmla="*/ 571 h 968"/>
                <a:gd name="T80" fmla="*/ 295 w 767"/>
                <a:gd name="T81" fmla="*/ 583 h 968"/>
                <a:gd name="T82" fmla="*/ 319 w 767"/>
                <a:gd name="T83" fmla="*/ 647 h 968"/>
                <a:gd name="T84" fmla="*/ 582 w 767"/>
                <a:gd name="T85" fmla="*/ 643 h 968"/>
                <a:gd name="T86" fmla="*/ 590 w 767"/>
                <a:gd name="T87" fmla="*/ 647 h 968"/>
                <a:gd name="T88" fmla="*/ 656 w 767"/>
                <a:gd name="T89" fmla="*/ 688 h 968"/>
                <a:gd name="T90" fmla="*/ 694 w 767"/>
                <a:gd name="T91" fmla="*/ 766 h 968"/>
                <a:gd name="T92" fmla="*/ 663 w 767"/>
                <a:gd name="T93" fmla="*/ 834 h 968"/>
                <a:gd name="T94" fmla="*/ 587 w 767"/>
                <a:gd name="T95" fmla="*/ 902 h 968"/>
                <a:gd name="T96" fmla="*/ 709 w 767"/>
                <a:gd name="T97" fmla="*/ 968 h 968"/>
                <a:gd name="T98" fmla="*/ 720 w 767"/>
                <a:gd name="T99" fmla="*/ 950 h 968"/>
                <a:gd name="T100" fmla="*/ 660 w 767"/>
                <a:gd name="T101" fmla="*/ 879 h 968"/>
                <a:gd name="T102" fmla="*/ 716 w 767"/>
                <a:gd name="T103" fmla="*/ 802 h 968"/>
                <a:gd name="T104" fmla="*/ 714 w 767"/>
                <a:gd name="T105" fmla="*/ 717 h 968"/>
                <a:gd name="T106" fmla="*/ 634 w 767"/>
                <a:gd name="T107" fmla="*/ 637 h 968"/>
                <a:gd name="T108" fmla="*/ 593 w 767"/>
                <a:gd name="T109" fmla="*/ 618 h 968"/>
                <a:gd name="T110" fmla="*/ 643 w 767"/>
                <a:gd name="T111" fmla="*/ 399 h 968"/>
                <a:gd name="T112" fmla="*/ 643 w 767"/>
                <a:gd name="T113" fmla="*/ 396 h 968"/>
                <a:gd name="T114" fmla="*/ 682 w 767"/>
                <a:gd name="T115" fmla="*/ 414 h 968"/>
                <a:gd name="T116" fmla="*/ 729 w 767"/>
                <a:gd name="T117" fmla="*/ 459 h 968"/>
                <a:gd name="T118" fmla="*/ 726 w 767"/>
                <a:gd name="T119" fmla="*/ 538 h 968"/>
                <a:gd name="T120" fmla="*/ 692 w 767"/>
                <a:gd name="T121" fmla="*/ 558 h 9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767" h="968">
                  <a:moveTo>
                    <a:pt x="685" y="559"/>
                  </a:moveTo>
                  <a:lnTo>
                    <a:pt x="677" y="561"/>
                  </a:lnTo>
                  <a:lnTo>
                    <a:pt x="669" y="565"/>
                  </a:lnTo>
                  <a:lnTo>
                    <a:pt x="663" y="569"/>
                  </a:lnTo>
                  <a:lnTo>
                    <a:pt x="657" y="576"/>
                  </a:lnTo>
                  <a:lnTo>
                    <a:pt x="653" y="583"/>
                  </a:lnTo>
                  <a:lnTo>
                    <a:pt x="650" y="591"/>
                  </a:lnTo>
                  <a:lnTo>
                    <a:pt x="649" y="599"/>
                  </a:lnTo>
                  <a:lnTo>
                    <a:pt x="650" y="608"/>
                  </a:lnTo>
                  <a:lnTo>
                    <a:pt x="653" y="616"/>
                  </a:lnTo>
                  <a:lnTo>
                    <a:pt x="657" y="624"/>
                  </a:lnTo>
                  <a:lnTo>
                    <a:pt x="662" y="630"/>
                  </a:lnTo>
                  <a:lnTo>
                    <a:pt x="669" y="635"/>
                  </a:lnTo>
                  <a:lnTo>
                    <a:pt x="676" y="639"/>
                  </a:lnTo>
                  <a:lnTo>
                    <a:pt x="683" y="642"/>
                  </a:lnTo>
                  <a:lnTo>
                    <a:pt x="692" y="643"/>
                  </a:lnTo>
                  <a:lnTo>
                    <a:pt x="700" y="642"/>
                  </a:lnTo>
                  <a:lnTo>
                    <a:pt x="708" y="639"/>
                  </a:lnTo>
                  <a:lnTo>
                    <a:pt x="716" y="636"/>
                  </a:lnTo>
                  <a:lnTo>
                    <a:pt x="722" y="631"/>
                  </a:lnTo>
                  <a:lnTo>
                    <a:pt x="728" y="624"/>
                  </a:lnTo>
                  <a:lnTo>
                    <a:pt x="731" y="618"/>
                  </a:lnTo>
                  <a:lnTo>
                    <a:pt x="733" y="611"/>
                  </a:lnTo>
                  <a:lnTo>
                    <a:pt x="735" y="601"/>
                  </a:lnTo>
                  <a:lnTo>
                    <a:pt x="735" y="593"/>
                  </a:lnTo>
                  <a:lnTo>
                    <a:pt x="733" y="591"/>
                  </a:lnTo>
                  <a:lnTo>
                    <a:pt x="733" y="589"/>
                  </a:lnTo>
                  <a:lnTo>
                    <a:pt x="732" y="586"/>
                  </a:lnTo>
                  <a:lnTo>
                    <a:pt x="732" y="584"/>
                  </a:lnTo>
                  <a:lnTo>
                    <a:pt x="743" y="569"/>
                  </a:lnTo>
                  <a:lnTo>
                    <a:pt x="751" y="553"/>
                  </a:lnTo>
                  <a:lnTo>
                    <a:pt x="758" y="538"/>
                  </a:lnTo>
                  <a:lnTo>
                    <a:pt x="762" y="523"/>
                  </a:lnTo>
                  <a:lnTo>
                    <a:pt x="766" y="508"/>
                  </a:lnTo>
                  <a:lnTo>
                    <a:pt x="767" y="494"/>
                  </a:lnTo>
                  <a:lnTo>
                    <a:pt x="766" y="480"/>
                  </a:lnTo>
                  <a:lnTo>
                    <a:pt x="763" y="467"/>
                  </a:lnTo>
                  <a:lnTo>
                    <a:pt x="754" y="445"/>
                  </a:lnTo>
                  <a:lnTo>
                    <a:pt x="741" y="426"/>
                  </a:lnTo>
                  <a:lnTo>
                    <a:pt x="726" y="410"/>
                  </a:lnTo>
                  <a:lnTo>
                    <a:pt x="709" y="396"/>
                  </a:lnTo>
                  <a:lnTo>
                    <a:pt x="692" y="386"/>
                  </a:lnTo>
                  <a:lnTo>
                    <a:pt x="675" y="377"/>
                  </a:lnTo>
                  <a:lnTo>
                    <a:pt x="660" y="370"/>
                  </a:lnTo>
                  <a:lnTo>
                    <a:pt x="647" y="365"/>
                  </a:lnTo>
                  <a:lnTo>
                    <a:pt x="645" y="346"/>
                  </a:lnTo>
                  <a:lnTo>
                    <a:pt x="640" y="326"/>
                  </a:lnTo>
                  <a:lnTo>
                    <a:pt x="632" y="308"/>
                  </a:lnTo>
                  <a:lnTo>
                    <a:pt x="622" y="290"/>
                  </a:lnTo>
                  <a:lnTo>
                    <a:pt x="608" y="275"/>
                  </a:lnTo>
                  <a:lnTo>
                    <a:pt x="592" y="264"/>
                  </a:lnTo>
                  <a:lnTo>
                    <a:pt x="573" y="253"/>
                  </a:lnTo>
                  <a:lnTo>
                    <a:pt x="553" y="247"/>
                  </a:lnTo>
                  <a:lnTo>
                    <a:pt x="536" y="243"/>
                  </a:lnTo>
                  <a:lnTo>
                    <a:pt x="518" y="243"/>
                  </a:lnTo>
                  <a:lnTo>
                    <a:pt x="502" y="244"/>
                  </a:lnTo>
                  <a:lnTo>
                    <a:pt x="484" y="249"/>
                  </a:lnTo>
                  <a:lnTo>
                    <a:pt x="469" y="255"/>
                  </a:lnTo>
                  <a:lnTo>
                    <a:pt x="454" y="264"/>
                  </a:lnTo>
                  <a:lnTo>
                    <a:pt x="440" y="274"/>
                  </a:lnTo>
                  <a:lnTo>
                    <a:pt x="429" y="286"/>
                  </a:lnTo>
                  <a:lnTo>
                    <a:pt x="402" y="286"/>
                  </a:lnTo>
                  <a:lnTo>
                    <a:pt x="377" y="283"/>
                  </a:lnTo>
                  <a:lnTo>
                    <a:pt x="355" y="279"/>
                  </a:lnTo>
                  <a:lnTo>
                    <a:pt x="333" y="273"/>
                  </a:lnTo>
                  <a:lnTo>
                    <a:pt x="315" y="265"/>
                  </a:lnTo>
                  <a:lnTo>
                    <a:pt x="297" y="255"/>
                  </a:lnTo>
                  <a:lnTo>
                    <a:pt x="282" y="243"/>
                  </a:lnTo>
                  <a:lnTo>
                    <a:pt x="269" y="229"/>
                  </a:lnTo>
                  <a:lnTo>
                    <a:pt x="256" y="211"/>
                  </a:lnTo>
                  <a:lnTo>
                    <a:pt x="245" y="191"/>
                  </a:lnTo>
                  <a:lnTo>
                    <a:pt x="239" y="172"/>
                  </a:lnTo>
                  <a:lnTo>
                    <a:pt x="235" y="151"/>
                  </a:lnTo>
                  <a:lnTo>
                    <a:pt x="232" y="133"/>
                  </a:lnTo>
                  <a:lnTo>
                    <a:pt x="230" y="114"/>
                  </a:lnTo>
                  <a:lnTo>
                    <a:pt x="230" y="97"/>
                  </a:lnTo>
                  <a:lnTo>
                    <a:pt x="232" y="83"/>
                  </a:lnTo>
                  <a:lnTo>
                    <a:pt x="236" y="82"/>
                  </a:lnTo>
                  <a:lnTo>
                    <a:pt x="240" y="81"/>
                  </a:lnTo>
                  <a:lnTo>
                    <a:pt x="243" y="78"/>
                  </a:lnTo>
                  <a:lnTo>
                    <a:pt x="247" y="77"/>
                  </a:lnTo>
                  <a:lnTo>
                    <a:pt x="258" y="65"/>
                  </a:lnTo>
                  <a:lnTo>
                    <a:pt x="264" y="48"/>
                  </a:lnTo>
                  <a:lnTo>
                    <a:pt x="263" y="32"/>
                  </a:lnTo>
                  <a:lnTo>
                    <a:pt x="256" y="17"/>
                  </a:lnTo>
                  <a:lnTo>
                    <a:pt x="250" y="10"/>
                  </a:lnTo>
                  <a:lnTo>
                    <a:pt x="243" y="6"/>
                  </a:lnTo>
                  <a:lnTo>
                    <a:pt x="236" y="2"/>
                  </a:lnTo>
                  <a:lnTo>
                    <a:pt x="228" y="0"/>
                  </a:lnTo>
                  <a:lnTo>
                    <a:pt x="220" y="0"/>
                  </a:lnTo>
                  <a:lnTo>
                    <a:pt x="212" y="1"/>
                  </a:lnTo>
                  <a:lnTo>
                    <a:pt x="204" y="4"/>
                  </a:lnTo>
                  <a:lnTo>
                    <a:pt x="196" y="8"/>
                  </a:lnTo>
                  <a:lnTo>
                    <a:pt x="184" y="21"/>
                  </a:lnTo>
                  <a:lnTo>
                    <a:pt x="180" y="36"/>
                  </a:lnTo>
                  <a:lnTo>
                    <a:pt x="180" y="52"/>
                  </a:lnTo>
                  <a:lnTo>
                    <a:pt x="187" y="68"/>
                  </a:lnTo>
                  <a:lnTo>
                    <a:pt x="190" y="73"/>
                  </a:lnTo>
                  <a:lnTo>
                    <a:pt x="195" y="76"/>
                  </a:lnTo>
                  <a:lnTo>
                    <a:pt x="198" y="78"/>
                  </a:lnTo>
                  <a:lnTo>
                    <a:pt x="203" y="81"/>
                  </a:lnTo>
                  <a:lnTo>
                    <a:pt x="202" y="97"/>
                  </a:lnTo>
                  <a:lnTo>
                    <a:pt x="202" y="115"/>
                  </a:lnTo>
                  <a:lnTo>
                    <a:pt x="203" y="136"/>
                  </a:lnTo>
                  <a:lnTo>
                    <a:pt x="206" y="158"/>
                  </a:lnTo>
                  <a:lnTo>
                    <a:pt x="211" y="181"/>
                  </a:lnTo>
                  <a:lnTo>
                    <a:pt x="219" y="204"/>
                  </a:lnTo>
                  <a:lnTo>
                    <a:pt x="230" y="226"/>
                  </a:lnTo>
                  <a:lnTo>
                    <a:pt x="247" y="248"/>
                  </a:lnTo>
                  <a:lnTo>
                    <a:pt x="260" y="263"/>
                  </a:lnTo>
                  <a:lnTo>
                    <a:pt x="277" y="275"/>
                  </a:lnTo>
                  <a:lnTo>
                    <a:pt x="295" y="287"/>
                  </a:lnTo>
                  <a:lnTo>
                    <a:pt x="315" y="296"/>
                  </a:lnTo>
                  <a:lnTo>
                    <a:pt x="335" y="304"/>
                  </a:lnTo>
                  <a:lnTo>
                    <a:pt x="359" y="309"/>
                  </a:lnTo>
                  <a:lnTo>
                    <a:pt x="383" y="312"/>
                  </a:lnTo>
                  <a:lnTo>
                    <a:pt x="409" y="315"/>
                  </a:lnTo>
                  <a:lnTo>
                    <a:pt x="407" y="320"/>
                  </a:lnTo>
                  <a:lnTo>
                    <a:pt x="405" y="325"/>
                  </a:lnTo>
                  <a:lnTo>
                    <a:pt x="403" y="331"/>
                  </a:lnTo>
                  <a:lnTo>
                    <a:pt x="401" y="336"/>
                  </a:lnTo>
                  <a:lnTo>
                    <a:pt x="401" y="336"/>
                  </a:lnTo>
                  <a:lnTo>
                    <a:pt x="339" y="574"/>
                  </a:lnTo>
                  <a:lnTo>
                    <a:pt x="326" y="567"/>
                  </a:lnTo>
                  <a:lnTo>
                    <a:pt x="312" y="559"/>
                  </a:lnTo>
                  <a:lnTo>
                    <a:pt x="296" y="552"/>
                  </a:lnTo>
                  <a:lnTo>
                    <a:pt x="280" y="547"/>
                  </a:lnTo>
                  <a:lnTo>
                    <a:pt x="263" y="543"/>
                  </a:lnTo>
                  <a:lnTo>
                    <a:pt x="244" y="541"/>
                  </a:lnTo>
                  <a:lnTo>
                    <a:pt x="226" y="544"/>
                  </a:lnTo>
                  <a:lnTo>
                    <a:pt x="207" y="548"/>
                  </a:lnTo>
                  <a:lnTo>
                    <a:pt x="189" y="558"/>
                  </a:lnTo>
                  <a:lnTo>
                    <a:pt x="173" y="570"/>
                  </a:lnTo>
                  <a:lnTo>
                    <a:pt x="158" y="586"/>
                  </a:lnTo>
                  <a:lnTo>
                    <a:pt x="144" y="606"/>
                  </a:lnTo>
                  <a:lnTo>
                    <a:pt x="132" y="629"/>
                  </a:lnTo>
                  <a:lnTo>
                    <a:pt x="122" y="657"/>
                  </a:lnTo>
                  <a:lnTo>
                    <a:pt x="114" y="687"/>
                  </a:lnTo>
                  <a:lnTo>
                    <a:pt x="107" y="721"/>
                  </a:lnTo>
                  <a:lnTo>
                    <a:pt x="18" y="696"/>
                  </a:lnTo>
                  <a:lnTo>
                    <a:pt x="12" y="696"/>
                  </a:lnTo>
                  <a:lnTo>
                    <a:pt x="7" y="697"/>
                  </a:lnTo>
                  <a:lnTo>
                    <a:pt x="2" y="700"/>
                  </a:lnTo>
                  <a:lnTo>
                    <a:pt x="0" y="706"/>
                  </a:lnTo>
                  <a:lnTo>
                    <a:pt x="0" y="712"/>
                  </a:lnTo>
                  <a:lnTo>
                    <a:pt x="2" y="717"/>
                  </a:lnTo>
                  <a:lnTo>
                    <a:pt x="6" y="721"/>
                  </a:lnTo>
                  <a:lnTo>
                    <a:pt x="10" y="723"/>
                  </a:lnTo>
                  <a:lnTo>
                    <a:pt x="114" y="753"/>
                  </a:lnTo>
                  <a:lnTo>
                    <a:pt x="130" y="758"/>
                  </a:lnTo>
                  <a:lnTo>
                    <a:pt x="132" y="741"/>
                  </a:lnTo>
                  <a:lnTo>
                    <a:pt x="138" y="707"/>
                  </a:lnTo>
                  <a:lnTo>
                    <a:pt x="145" y="677"/>
                  </a:lnTo>
                  <a:lnTo>
                    <a:pt x="154" y="652"/>
                  </a:lnTo>
                  <a:lnTo>
                    <a:pt x="165" y="629"/>
                  </a:lnTo>
                  <a:lnTo>
                    <a:pt x="175" y="609"/>
                  </a:lnTo>
                  <a:lnTo>
                    <a:pt x="189" y="594"/>
                  </a:lnTo>
                  <a:lnTo>
                    <a:pt x="203" y="583"/>
                  </a:lnTo>
                  <a:lnTo>
                    <a:pt x="218" y="575"/>
                  </a:lnTo>
                  <a:lnTo>
                    <a:pt x="234" y="571"/>
                  </a:lnTo>
                  <a:lnTo>
                    <a:pt x="250" y="570"/>
                  </a:lnTo>
                  <a:lnTo>
                    <a:pt x="265" y="573"/>
                  </a:lnTo>
                  <a:lnTo>
                    <a:pt x="281" y="577"/>
                  </a:lnTo>
                  <a:lnTo>
                    <a:pt x="295" y="583"/>
                  </a:lnTo>
                  <a:lnTo>
                    <a:pt x="309" y="590"/>
                  </a:lnTo>
                  <a:lnTo>
                    <a:pt x="320" y="597"/>
                  </a:lnTo>
                  <a:lnTo>
                    <a:pt x="331" y="604"/>
                  </a:lnTo>
                  <a:lnTo>
                    <a:pt x="319" y="647"/>
                  </a:lnTo>
                  <a:lnTo>
                    <a:pt x="560" y="710"/>
                  </a:lnTo>
                  <a:lnTo>
                    <a:pt x="579" y="641"/>
                  </a:lnTo>
                  <a:lnTo>
                    <a:pt x="580" y="642"/>
                  </a:lnTo>
                  <a:lnTo>
                    <a:pt x="582" y="643"/>
                  </a:lnTo>
                  <a:lnTo>
                    <a:pt x="583" y="644"/>
                  </a:lnTo>
                  <a:lnTo>
                    <a:pt x="586" y="645"/>
                  </a:lnTo>
                  <a:lnTo>
                    <a:pt x="586" y="645"/>
                  </a:lnTo>
                  <a:lnTo>
                    <a:pt x="590" y="647"/>
                  </a:lnTo>
                  <a:lnTo>
                    <a:pt x="602" y="652"/>
                  </a:lnTo>
                  <a:lnTo>
                    <a:pt x="618" y="660"/>
                  </a:lnTo>
                  <a:lnTo>
                    <a:pt x="637" y="673"/>
                  </a:lnTo>
                  <a:lnTo>
                    <a:pt x="656" y="688"/>
                  </a:lnTo>
                  <a:lnTo>
                    <a:pt x="673" y="705"/>
                  </a:lnTo>
                  <a:lnTo>
                    <a:pt x="687" y="726"/>
                  </a:lnTo>
                  <a:lnTo>
                    <a:pt x="694" y="750"/>
                  </a:lnTo>
                  <a:lnTo>
                    <a:pt x="694" y="766"/>
                  </a:lnTo>
                  <a:lnTo>
                    <a:pt x="692" y="782"/>
                  </a:lnTo>
                  <a:lnTo>
                    <a:pt x="686" y="800"/>
                  </a:lnTo>
                  <a:lnTo>
                    <a:pt x="676" y="817"/>
                  </a:lnTo>
                  <a:lnTo>
                    <a:pt x="663" y="834"/>
                  </a:lnTo>
                  <a:lnTo>
                    <a:pt x="647" y="853"/>
                  </a:lnTo>
                  <a:lnTo>
                    <a:pt x="627" y="871"/>
                  </a:lnTo>
                  <a:lnTo>
                    <a:pt x="604" y="889"/>
                  </a:lnTo>
                  <a:lnTo>
                    <a:pt x="587" y="902"/>
                  </a:lnTo>
                  <a:lnTo>
                    <a:pt x="605" y="912"/>
                  </a:lnTo>
                  <a:lnTo>
                    <a:pt x="699" y="967"/>
                  </a:lnTo>
                  <a:lnTo>
                    <a:pt x="705" y="968"/>
                  </a:lnTo>
                  <a:lnTo>
                    <a:pt x="709" y="968"/>
                  </a:lnTo>
                  <a:lnTo>
                    <a:pt x="715" y="965"/>
                  </a:lnTo>
                  <a:lnTo>
                    <a:pt x="718" y="961"/>
                  </a:lnTo>
                  <a:lnTo>
                    <a:pt x="720" y="955"/>
                  </a:lnTo>
                  <a:lnTo>
                    <a:pt x="720" y="950"/>
                  </a:lnTo>
                  <a:lnTo>
                    <a:pt x="717" y="945"/>
                  </a:lnTo>
                  <a:lnTo>
                    <a:pt x="713" y="941"/>
                  </a:lnTo>
                  <a:lnTo>
                    <a:pt x="638" y="899"/>
                  </a:lnTo>
                  <a:lnTo>
                    <a:pt x="660" y="879"/>
                  </a:lnTo>
                  <a:lnTo>
                    <a:pt x="679" y="859"/>
                  </a:lnTo>
                  <a:lnTo>
                    <a:pt x="694" y="841"/>
                  </a:lnTo>
                  <a:lnTo>
                    <a:pt x="707" y="821"/>
                  </a:lnTo>
                  <a:lnTo>
                    <a:pt x="716" y="802"/>
                  </a:lnTo>
                  <a:lnTo>
                    <a:pt x="722" y="783"/>
                  </a:lnTo>
                  <a:lnTo>
                    <a:pt x="724" y="765"/>
                  </a:lnTo>
                  <a:lnTo>
                    <a:pt x="723" y="747"/>
                  </a:lnTo>
                  <a:lnTo>
                    <a:pt x="714" y="717"/>
                  </a:lnTo>
                  <a:lnTo>
                    <a:pt x="699" y="691"/>
                  </a:lnTo>
                  <a:lnTo>
                    <a:pt x="678" y="669"/>
                  </a:lnTo>
                  <a:lnTo>
                    <a:pt x="656" y="651"/>
                  </a:lnTo>
                  <a:lnTo>
                    <a:pt x="634" y="637"/>
                  </a:lnTo>
                  <a:lnTo>
                    <a:pt x="616" y="627"/>
                  </a:lnTo>
                  <a:lnTo>
                    <a:pt x="602" y="621"/>
                  </a:lnTo>
                  <a:lnTo>
                    <a:pt x="595" y="619"/>
                  </a:lnTo>
                  <a:lnTo>
                    <a:pt x="593" y="618"/>
                  </a:lnTo>
                  <a:lnTo>
                    <a:pt x="590" y="618"/>
                  </a:lnTo>
                  <a:lnTo>
                    <a:pt x="587" y="618"/>
                  </a:lnTo>
                  <a:lnTo>
                    <a:pt x="585" y="619"/>
                  </a:lnTo>
                  <a:lnTo>
                    <a:pt x="643" y="399"/>
                  </a:lnTo>
                  <a:lnTo>
                    <a:pt x="643" y="399"/>
                  </a:lnTo>
                  <a:lnTo>
                    <a:pt x="643" y="397"/>
                  </a:lnTo>
                  <a:lnTo>
                    <a:pt x="643" y="396"/>
                  </a:lnTo>
                  <a:lnTo>
                    <a:pt x="643" y="396"/>
                  </a:lnTo>
                  <a:lnTo>
                    <a:pt x="645" y="395"/>
                  </a:lnTo>
                  <a:lnTo>
                    <a:pt x="656" y="400"/>
                  </a:lnTo>
                  <a:lnTo>
                    <a:pt x="669" y="406"/>
                  </a:lnTo>
                  <a:lnTo>
                    <a:pt x="682" y="414"/>
                  </a:lnTo>
                  <a:lnTo>
                    <a:pt x="695" y="423"/>
                  </a:lnTo>
                  <a:lnTo>
                    <a:pt x="708" y="433"/>
                  </a:lnTo>
                  <a:lnTo>
                    <a:pt x="720" y="445"/>
                  </a:lnTo>
                  <a:lnTo>
                    <a:pt x="729" y="459"/>
                  </a:lnTo>
                  <a:lnTo>
                    <a:pt x="736" y="475"/>
                  </a:lnTo>
                  <a:lnTo>
                    <a:pt x="738" y="494"/>
                  </a:lnTo>
                  <a:lnTo>
                    <a:pt x="735" y="516"/>
                  </a:lnTo>
                  <a:lnTo>
                    <a:pt x="726" y="538"/>
                  </a:lnTo>
                  <a:lnTo>
                    <a:pt x="711" y="562"/>
                  </a:lnTo>
                  <a:lnTo>
                    <a:pt x="706" y="560"/>
                  </a:lnTo>
                  <a:lnTo>
                    <a:pt x="699" y="559"/>
                  </a:lnTo>
                  <a:lnTo>
                    <a:pt x="692" y="558"/>
                  </a:lnTo>
                  <a:lnTo>
                    <a:pt x="685" y="55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cxnSp>
        <p:nvCxnSpPr>
          <p:cNvPr id="125" name="Straight Connector 124"/>
          <p:cNvCxnSpPr/>
          <p:nvPr/>
        </p:nvCxnSpPr>
        <p:spPr>
          <a:xfrm flipH="1">
            <a:off x="7369987" y="2694612"/>
            <a:ext cx="10767" cy="1444601"/>
          </a:xfrm>
          <a:prstGeom prst="line">
            <a:avLst/>
          </a:prstGeom>
          <a:noFill/>
          <a:ln w="50800" cap="flat" cmpd="sng" algn="ctr">
            <a:solidFill>
              <a:srgbClr val="FF0000"/>
            </a:solidFill>
            <a:prstDash val="solid"/>
          </a:ln>
          <a:effectLst/>
        </p:spPr>
      </p:cxnSp>
      <p:cxnSp>
        <p:nvCxnSpPr>
          <p:cNvPr id="126" name="Straight Connector 125"/>
          <p:cNvCxnSpPr/>
          <p:nvPr/>
        </p:nvCxnSpPr>
        <p:spPr>
          <a:xfrm flipH="1">
            <a:off x="4357036" y="2706700"/>
            <a:ext cx="10767" cy="1444601"/>
          </a:xfrm>
          <a:prstGeom prst="line">
            <a:avLst/>
          </a:prstGeom>
          <a:noFill/>
          <a:ln w="50800" cap="flat" cmpd="sng" algn="ctr">
            <a:solidFill>
              <a:srgbClr val="FF0000"/>
            </a:solidFill>
            <a:prstDash val="solid"/>
          </a:ln>
          <a:effectLst/>
        </p:spPr>
      </p:cxnSp>
      <p:sp>
        <p:nvSpPr>
          <p:cNvPr id="81" name="Rectangle 80"/>
          <p:cNvSpPr/>
          <p:nvPr/>
        </p:nvSpPr>
        <p:spPr>
          <a:xfrm>
            <a:off x="1206462" y="4054366"/>
            <a:ext cx="7023138" cy="974834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Memory or Shared LLC</a:t>
            </a:r>
          </a:p>
        </p:txBody>
      </p:sp>
      <p:sp>
        <p:nvSpPr>
          <p:cNvPr id="104" name="Rectangle 103"/>
          <p:cNvSpPr/>
          <p:nvPr/>
        </p:nvSpPr>
        <p:spPr bwMode="auto">
          <a:xfrm>
            <a:off x="1394118" y="4063418"/>
            <a:ext cx="1349123" cy="943461"/>
          </a:xfrm>
          <a:prstGeom prst="rect">
            <a:avLst/>
          </a:prstGeom>
          <a:solidFill>
            <a:srgbClr val="FF0000"/>
          </a:solidFill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bg1"/>
                </a:solidFill>
                <a:latin typeface="Verdana" pitchFamily="34" charset="0"/>
              </a:rPr>
              <a:t>OS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 Memory (Q)</a:t>
            </a:r>
          </a:p>
        </p:txBody>
      </p:sp>
      <p:sp>
        <p:nvSpPr>
          <p:cNvPr id="105" name="Rectangle 104"/>
          <p:cNvSpPr/>
          <p:nvPr/>
        </p:nvSpPr>
        <p:spPr bwMode="auto">
          <a:xfrm>
            <a:off x="6445542" y="4063418"/>
            <a:ext cx="1331793" cy="943461"/>
          </a:xfrm>
          <a:prstGeom prst="rect">
            <a:avLst/>
          </a:prstGeom>
          <a:solidFill>
            <a:srgbClr val="00B050"/>
          </a:solidFill>
          <a:ln w="38100" cap="flat" cmpd="sng" algn="ctr">
            <a:solidFill>
              <a:schemeClr val="accent3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bg1"/>
                </a:solidFill>
                <a:latin typeface="Verdana" pitchFamily="34" charset="0"/>
              </a:rPr>
              <a:t>Process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Memory (P)</a:t>
            </a:r>
          </a:p>
        </p:txBody>
      </p:sp>
      <p:pic>
        <p:nvPicPr>
          <p:cNvPr id="77" name="Picture 3" descr="C:\Users\vmuser\AppData\Local\Microsoft\Windows\Temporary Internet Files\Content.IE5\UZR3CH6K\MC900339868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5772" y="1474581"/>
            <a:ext cx="1084371" cy="894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2305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Rounded Rectangle 158"/>
          <p:cNvSpPr/>
          <p:nvPr/>
        </p:nvSpPr>
        <p:spPr>
          <a:xfrm>
            <a:off x="982638" y="1219202"/>
            <a:ext cx="7551761" cy="4038598"/>
          </a:xfrm>
          <a:custGeom>
            <a:avLst/>
            <a:gdLst/>
            <a:ahLst/>
            <a:cxnLst/>
            <a:rect l="l" t="t" r="r" b="b"/>
            <a:pathLst>
              <a:path w="7620000" h="4419600">
                <a:moveTo>
                  <a:pt x="381008" y="0"/>
                </a:moveTo>
                <a:lnTo>
                  <a:pt x="1904992" y="0"/>
                </a:lnTo>
                <a:cubicBezTo>
                  <a:pt x="2115417" y="0"/>
                  <a:pt x="2286000" y="170583"/>
                  <a:pt x="2286000" y="381008"/>
                </a:cubicBezTo>
                <a:lnTo>
                  <a:pt x="2286000" y="2147455"/>
                </a:lnTo>
                <a:lnTo>
                  <a:pt x="7241302" y="2147455"/>
                </a:lnTo>
                <a:cubicBezTo>
                  <a:pt x="7450451" y="2147455"/>
                  <a:pt x="7620000" y="2317004"/>
                  <a:pt x="7620000" y="2526153"/>
                </a:cubicBezTo>
                <a:lnTo>
                  <a:pt x="7620000" y="4040902"/>
                </a:lnTo>
                <a:cubicBezTo>
                  <a:pt x="7620000" y="4250051"/>
                  <a:pt x="7450451" y="4419600"/>
                  <a:pt x="7241302" y="4419600"/>
                </a:cubicBezTo>
                <a:lnTo>
                  <a:pt x="1904992" y="4419600"/>
                </a:lnTo>
                <a:lnTo>
                  <a:pt x="381008" y="4419600"/>
                </a:lnTo>
                <a:lnTo>
                  <a:pt x="378698" y="4419600"/>
                </a:lnTo>
                <a:cubicBezTo>
                  <a:pt x="169549" y="4419600"/>
                  <a:pt x="0" y="4250051"/>
                  <a:pt x="0" y="4040902"/>
                </a:cubicBezTo>
                <a:lnTo>
                  <a:pt x="0" y="4038592"/>
                </a:lnTo>
                <a:lnTo>
                  <a:pt x="0" y="2526153"/>
                </a:lnTo>
                <a:lnTo>
                  <a:pt x="0" y="381008"/>
                </a:lnTo>
                <a:cubicBezTo>
                  <a:pt x="0" y="170583"/>
                  <a:pt x="170583" y="0"/>
                  <a:pt x="381008" y="0"/>
                </a:cubicBezTo>
                <a:close/>
              </a:path>
            </a:pathLst>
          </a:custGeom>
          <a:solidFill>
            <a:srgbClr val="9BBB59">
              <a:lumMod val="40000"/>
              <a:lumOff val="60000"/>
            </a:srgbClr>
          </a:solidFill>
          <a:ln w="25400" cap="flat" cmpd="sng" algn="ctr">
            <a:solidFill>
              <a:srgbClr val="9BBB59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1" y="545869"/>
            <a:ext cx="8331200" cy="673333"/>
          </a:xfrm>
        </p:spPr>
        <p:txBody>
          <a:bodyPr/>
          <a:lstStyle/>
          <a:p>
            <a:pPr algn="ctr"/>
            <a:r>
              <a:rPr lang="en-US" dirty="0" smtClean="0"/>
              <a:t>Border Control</a:t>
            </a:r>
            <a:endParaRPr lang="en-US" dirty="0"/>
          </a:p>
        </p:txBody>
      </p:sp>
      <p:sp>
        <p:nvSpPr>
          <p:cNvPr id="2054" name="Slide Number Placeholder 2053"/>
          <p:cNvSpPr>
            <a:spLocks noGrp="1"/>
          </p:cNvSpPr>
          <p:nvPr>
            <p:ph type="sldNum" sz="quarter" idx="12"/>
          </p:nvPr>
        </p:nvSpPr>
        <p:spPr>
          <a:xfrm>
            <a:off x="6654800" y="6445252"/>
            <a:ext cx="2133600" cy="365125"/>
          </a:xfrm>
        </p:spPr>
        <p:txBody>
          <a:bodyPr/>
          <a:lstStyle/>
          <a:p>
            <a:fld id="{CE741EC6-35BA-4A7A-85FE-3DE9159705C7}" type="slidenum">
              <a:rPr lang="en-US" smtClean="0"/>
              <a:t>16</a:t>
            </a:fld>
            <a:endParaRPr lang="en-US" dirty="0"/>
          </a:p>
        </p:txBody>
      </p:sp>
      <p:cxnSp>
        <p:nvCxnSpPr>
          <p:cNvPr id="50" name="Straight Connector 49"/>
          <p:cNvCxnSpPr/>
          <p:nvPr/>
        </p:nvCxnSpPr>
        <p:spPr>
          <a:xfrm>
            <a:off x="2073610" y="1919453"/>
            <a:ext cx="6064" cy="1319048"/>
          </a:xfrm>
          <a:prstGeom prst="line">
            <a:avLst/>
          </a:prstGeom>
          <a:noFill/>
          <a:ln w="50800" cap="flat" cmpd="sng" algn="ctr">
            <a:solidFill>
              <a:srgbClr val="00B050"/>
            </a:solidFill>
            <a:prstDash val="solid"/>
          </a:ln>
          <a:effectLst/>
        </p:spPr>
      </p:cxnSp>
      <p:cxnSp>
        <p:nvCxnSpPr>
          <p:cNvPr id="52" name="Straight Connector 51"/>
          <p:cNvCxnSpPr/>
          <p:nvPr/>
        </p:nvCxnSpPr>
        <p:spPr>
          <a:xfrm flipH="1">
            <a:off x="2051337" y="3673366"/>
            <a:ext cx="6064" cy="1263073"/>
          </a:xfrm>
          <a:prstGeom prst="line">
            <a:avLst/>
          </a:prstGeom>
          <a:noFill/>
          <a:ln w="50800" cap="flat" cmpd="sng" algn="ctr">
            <a:solidFill>
              <a:srgbClr val="00B050"/>
            </a:solidFill>
            <a:prstDash val="solid"/>
          </a:ln>
          <a:effectLst/>
        </p:spPr>
      </p:cxnSp>
      <p:sp>
        <p:nvSpPr>
          <p:cNvPr id="53" name="Rounded Rectangle 52"/>
          <p:cNvSpPr/>
          <p:nvPr/>
        </p:nvSpPr>
        <p:spPr>
          <a:xfrm>
            <a:off x="3524181" y="1195866"/>
            <a:ext cx="1657418" cy="162353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25400" cap="flat" cmpd="sng" algn="ctr">
            <a:solidFill>
              <a:srgbClr val="C0504D">
                <a:lumMod val="60000"/>
                <a:lumOff val="4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54" name="Straight Connector 53"/>
          <p:cNvCxnSpPr>
            <a:endCxn id="80" idx="0"/>
          </p:cNvCxnSpPr>
          <p:nvPr/>
        </p:nvCxnSpPr>
        <p:spPr>
          <a:xfrm>
            <a:off x="4343400" y="1633899"/>
            <a:ext cx="1447" cy="647642"/>
          </a:xfrm>
          <a:prstGeom prst="line">
            <a:avLst/>
          </a:prstGeom>
          <a:noFill/>
          <a:ln w="50800" cap="flat" cmpd="sng" algn="ctr">
            <a:solidFill>
              <a:srgbClr val="FF0000"/>
            </a:solidFill>
            <a:prstDash val="solid"/>
          </a:ln>
          <a:effectLst/>
        </p:spPr>
      </p:cxnSp>
      <p:sp>
        <p:nvSpPr>
          <p:cNvPr id="58" name="Oval 57"/>
          <p:cNvSpPr/>
          <p:nvPr/>
        </p:nvSpPr>
        <p:spPr>
          <a:xfrm>
            <a:off x="1394119" y="1359791"/>
            <a:ext cx="1359317" cy="557048"/>
          </a:xfrm>
          <a:prstGeom prst="ellipse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CPU</a:t>
            </a:r>
          </a:p>
        </p:txBody>
      </p:sp>
      <p:sp>
        <p:nvSpPr>
          <p:cNvPr id="59" name="Rectangle 58"/>
          <p:cNvSpPr/>
          <p:nvPr/>
        </p:nvSpPr>
        <p:spPr>
          <a:xfrm>
            <a:off x="1401086" y="3252966"/>
            <a:ext cx="1342155" cy="417786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$$</a:t>
            </a:r>
          </a:p>
        </p:txBody>
      </p:sp>
      <p:sp>
        <p:nvSpPr>
          <p:cNvPr id="62" name="Rounded Rectangle 61"/>
          <p:cNvSpPr/>
          <p:nvPr/>
        </p:nvSpPr>
        <p:spPr>
          <a:xfrm flipH="1">
            <a:off x="6523630" y="1195865"/>
            <a:ext cx="1674796" cy="1617761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25400" cap="flat" cmpd="sng" algn="ctr">
            <a:solidFill>
              <a:srgbClr val="C0504D">
                <a:lumMod val="60000"/>
                <a:lumOff val="4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63" name="Straight Connector 62"/>
          <p:cNvCxnSpPr>
            <a:endCxn id="78" idx="0"/>
          </p:cNvCxnSpPr>
          <p:nvPr/>
        </p:nvCxnSpPr>
        <p:spPr>
          <a:xfrm>
            <a:off x="7364844" y="1613651"/>
            <a:ext cx="6063" cy="662117"/>
          </a:xfrm>
          <a:prstGeom prst="line">
            <a:avLst/>
          </a:prstGeom>
          <a:noFill/>
          <a:ln w="50800" cap="flat" cmpd="sng" algn="ctr">
            <a:solidFill>
              <a:srgbClr val="FF0000"/>
            </a:solidFill>
            <a:prstDash val="solid"/>
          </a:ln>
          <a:effectLst/>
        </p:spPr>
      </p:cxnSp>
      <p:cxnSp>
        <p:nvCxnSpPr>
          <p:cNvPr id="82" name="Straight Connector 81"/>
          <p:cNvCxnSpPr/>
          <p:nvPr/>
        </p:nvCxnSpPr>
        <p:spPr>
          <a:xfrm>
            <a:off x="919859" y="5638800"/>
            <a:ext cx="604141" cy="0"/>
          </a:xfrm>
          <a:prstGeom prst="line">
            <a:avLst/>
          </a:prstGeom>
          <a:noFill/>
          <a:ln w="50800" cap="flat" cmpd="sng" algn="ctr">
            <a:solidFill>
              <a:srgbClr val="00B050"/>
            </a:solidFill>
            <a:prstDash val="solid"/>
          </a:ln>
          <a:effectLst/>
        </p:spPr>
      </p:cxnSp>
      <p:sp>
        <p:nvSpPr>
          <p:cNvPr id="83" name="TextBox 82"/>
          <p:cNvSpPr txBox="1"/>
          <p:nvPr/>
        </p:nvSpPr>
        <p:spPr>
          <a:xfrm>
            <a:off x="1620672" y="5518238"/>
            <a:ext cx="2265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Trusted data path</a:t>
            </a:r>
          </a:p>
        </p:txBody>
      </p:sp>
      <p:cxnSp>
        <p:nvCxnSpPr>
          <p:cNvPr id="84" name="Straight Connector 83"/>
          <p:cNvCxnSpPr/>
          <p:nvPr/>
        </p:nvCxnSpPr>
        <p:spPr>
          <a:xfrm>
            <a:off x="919859" y="6031468"/>
            <a:ext cx="604141" cy="0"/>
          </a:xfrm>
          <a:prstGeom prst="line">
            <a:avLst/>
          </a:prstGeom>
          <a:noFill/>
          <a:ln w="50800" cap="flat" cmpd="sng" algn="ctr">
            <a:solidFill>
              <a:srgbClr val="FF0000"/>
            </a:solidFill>
            <a:prstDash val="solid"/>
          </a:ln>
          <a:effectLst/>
        </p:spPr>
      </p:cxnSp>
      <p:sp>
        <p:nvSpPr>
          <p:cNvPr id="85" name="TextBox 84"/>
          <p:cNvSpPr txBox="1"/>
          <p:nvPr/>
        </p:nvSpPr>
        <p:spPr>
          <a:xfrm>
            <a:off x="1622718" y="5910906"/>
            <a:ext cx="2492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Untrusted data path</a:t>
            </a:r>
          </a:p>
        </p:txBody>
      </p:sp>
      <p:sp>
        <p:nvSpPr>
          <p:cNvPr id="42" name="Rectangle 41"/>
          <p:cNvSpPr/>
          <p:nvPr/>
        </p:nvSpPr>
        <p:spPr>
          <a:xfrm>
            <a:off x="1663508" y="2583476"/>
            <a:ext cx="832332" cy="313647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$$</a:t>
            </a:r>
          </a:p>
        </p:txBody>
      </p:sp>
      <p:grpSp>
        <p:nvGrpSpPr>
          <p:cNvPr id="2067" name="Group 2066"/>
          <p:cNvGrpSpPr/>
          <p:nvPr/>
        </p:nvGrpSpPr>
        <p:grpSpPr>
          <a:xfrm>
            <a:off x="2534048" y="1638315"/>
            <a:ext cx="684045" cy="1546240"/>
            <a:chOff x="2534048" y="1638315"/>
            <a:chExt cx="684045" cy="1546240"/>
          </a:xfrm>
        </p:grpSpPr>
        <p:cxnSp>
          <p:nvCxnSpPr>
            <p:cNvPr id="31" name="Straight Connector 30"/>
            <p:cNvCxnSpPr>
              <a:stCxn id="32" idx="2"/>
              <a:endCxn id="33" idx="0"/>
            </p:cNvCxnSpPr>
            <p:nvPr/>
          </p:nvCxnSpPr>
          <p:spPr>
            <a:xfrm>
              <a:off x="2872518" y="2321215"/>
              <a:ext cx="3553" cy="531986"/>
            </a:xfrm>
            <a:prstGeom prst="line">
              <a:avLst/>
            </a:prstGeom>
            <a:noFill/>
            <a:ln w="50800" cap="flat" cmpd="sng" algn="ctr">
              <a:solidFill>
                <a:srgbClr val="4BACC6"/>
              </a:solidFill>
              <a:prstDash val="sysDash"/>
            </a:ln>
            <a:effectLst/>
          </p:spPr>
        </p:cxnSp>
        <p:sp>
          <p:nvSpPr>
            <p:cNvPr id="33" name="Rounded Rectangle 32"/>
            <p:cNvSpPr/>
            <p:nvPr/>
          </p:nvSpPr>
          <p:spPr>
            <a:xfrm>
              <a:off x="2534048" y="2853201"/>
              <a:ext cx="684045" cy="331354"/>
            </a:xfrm>
            <a:prstGeom prst="roundRect">
              <a:avLst/>
            </a:prstGeom>
            <a:solidFill>
              <a:srgbClr val="4F81BD"/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MMU</a:t>
              </a:r>
            </a:p>
          </p:txBody>
        </p:sp>
        <p:cxnSp>
          <p:nvCxnSpPr>
            <p:cNvPr id="22" name="Elbow Connector 21"/>
            <p:cNvCxnSpPr>
              <a:stCxn id="58" idx="6"/>
              <a:endCxn id="32" idx="0"/>
            </p:cNvCxnSpPr>
            <p:nvPr/>
          </p:nvCxnSpPr>
          <p:spPr>
            <a:xfrm>
              <a:off x="2753436" y="1638315"/>
              <a:ext cx="119082" cy="378100"/>
            </a:xfrm>
            <a:prstGeom prst="bentConnector2">
              <a:avLst/>
            </a:prstGeom>
            <a:ln>
              <a:solidFill>
                <a:srgbClr val="4BACC6"/>
              </a:solidFill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32" name="Rectangle 31"/>
            <p:cNvSpPr/>
            <p:nvPr/>
          </p:nvSpPr>
          <p:spPr>
            <a:xfrm>
              <a:off x="2639300" y="2016415"/>
              <a:ext cx="466436" cy="304800"/>
            </a:xfrm>
            <a:prstGeom prst="rect">
              <a:avLst/>
            </a:prstGeom>
            <a:solidFill>
              <a:srgbClr val="4F81BD"/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TLB</a:t>
              </a:r>
            </a:p>
          </p:txBody>
        </p:sp>
      </p:grpSp>
      <p:grpSp>
        <p:nvGrpSpPr>
          <p:cNvPr id="2066" name="Group 2065"/>
          <p:cNvGrpSpPr/>
          <p:nvPr/>
        </p:nvGrpSpPr>
        <p:grpSpPr>
          <a:xfrm>
            <a:off x="6276173" y="1546353"/>
            <a:ext cx="907074" cy="1881684"/>
            <a:chOff x="6276173" y="1546353"/>
            <a:chExt cx="907074" cy="1881684"/>
          </a:xfrm>
        </p:grpSpPr>
        <p:cxnSp>
          <p:nvCxnSpPr>
            <p:cNvPr id="69" name="Straight Connector 68"/>
            <p:cNvCxnSpPr/>
            <p:nvPr/>
          </p:nvCxnSpPr>
          <p:spPr>
            <a:xfrm flipH="1">
              <a:off x="6851069" y="1546353"/>
              <a:ext cx="15145" cy="774862"/>
            </a:xfrm>
            <a:prstGeom prst="line">
              <a:avLst/>
            </a:prstGeom>
            <a:noFill/>
            <a:ln w="50800" cap="flat" cmpd="sng" algn="ctr">
              <a:solidFill>
                <a:srgbClr val="4BACC6"/>
              </a:solidFill>
              <a:prstDash val="solid"/>
            </a:ln>
            <a:effectLst/>
          </p:spPr>
        </p:cxnSp>
        <p:cxnSp>
          <p:nvCxnSpPr>
            <p:cNvPr id="71" name="Elbow Connector 70"/>
            <p:cNvCxnSpPr>
              <a:stCxn id="72" idx="3"/>
            </p:cNvCxnSpPr>
            <p:nvPr/>
          </p:nvCxnSpPr>
          <p:spPr>
            <a:xfrm rot="10800000" flipV="1">
              <a:off x="6276173" y="1915281"/>
              <a:ext cx="378627" cy="1512756"/>
            </a:xfrm>
            <a:prstGeom prst="bentConnector2">
              <a:avLst/>
            </a:prstGeom>
            <a:noFill/>
            <a:ln w="50800" cap="flat" cmpd="sng" algn="ctr">
              <a:solidFill>
                <a:srgbClr val="4BACC6"/>
              </a:solidFill>
              <a:prstDash val="sysDash"/>
            </a:ln>
            <a:effectLst/>
          </p:spPr>
        </p:cxnSp>
        <p:sp>
          <p:nvSpPr>
            <p:cNvPr id="72" name="Rectangle 71"/>
            <p:cNvSpPr/>
            <p:nvPr/>
          </p:nvSpPr>
          <p:spPr>
            <a:xfrm flipH="1">
              <a:off x="6654799" y="1783393"/>
              <a:ext cx="528448" cy="263775"/>
            </a:xfrm>
            <a:prstGeom prst="rect">
              <a:avLst/>
            </a:prstGeom>
            <a:solidFill>
              <a:srgbClr val="4F81BD"/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TLB</a:t>
              </a:r>
            </a:p>
          </p:txBody>
        </p:sp>
      </p:grpSp>
      <p:sp>
        <p:nvSpPr>
          <p:cNvPr id="67" name="Oval 66"/>
          <p:cNvSpPr/>
          <p:nvPr/>
        </p:nvSpPr>
        <p:spPr>
          <a:xfrm flipH="1">
            <a:off x="6844799" y="1322992"/>
            <a:ext cx="1057247" cy="417786"/>
          </a:xfrm>
          <a:prstGeom prst="ellipse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Accel.</a:t>
            </a:r>
          </a:p>
        </p:txBody>
      </p:sp>
      <p:sp>
        <p:nvSpPr>
          <p:cNvPr id="78" name="Rectangle 77"/>
          <p:cNvSpPr/>
          <p:nvPr/>
        </p:nvSpPr>
        <p:spPr>
          <a:xfrm flipH="1">
            <a:off x="6699830" y="2275768"/>
            <a:ext cx="1342155" cy="417786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$$</a:t>
            </a:r>
          </a:p>
        </p:txBody>
      </p:sp>
      <p:grpSp>
        <p:nvGrpSpPr>
          <p:cNvPr id="2053" name="Group 2052"/>
          <p:cNvGrpSpPr/>
          <p:nvPr/>
        </p:nvGrpSpPr>
        <p:grpSpPr>
          <a:xfrm flipH="1">
            <a:off x="4571954" y="1531748"/>
            <a:ext cx="907074" cy="1881684"/>
            <a:chOff x="5241217" y="1562273"/>
            <a:chExt cx="907074" cy="1881684"/>
          </a:xfrm>
        </p:grpSpPr>
        <p:cxnSp>
          <p:nvCxnSpPr>
            <p:cNvPr id="87" name="Straight Connector 86"/>
            <p:cNvCxnSpPr/>
            <p:nvPr/>
          </p:nvCxnSpPr>
          <p:spPr>
            <a:xfrm flipH="1">
              <a:off x="5816113" y="1562273"/>
              <a:ext cx="15145" cy="774862"/>
            </a:xfrm>
            <a:prstGeom prst="line">
              <a:avLst/>
            </a:prstGeom>
            <a:noFill/>
            <a:ln w="50800" cap="flat" cmpd="sng" algn="ctr">
              <a:solidFill>
                <a:srgbClr val="4BACC6"/>
              </a:solidFill>
              <a:prstDash val="solid"/>
            </a:ln>
            <a:effectLst/>
          </p:spPr>
        </p:cxnSp>
        <p:cxnSp>
          <p:nvCxnSpPr>
            <p:cNvPr id="88" name="Elbow Connector 87"/>
            <p:cNvCxnSpPr>
              <a:stCxn id="89" idx="3"/>
            </p:cNvCxnSpPr>
            <p:nvPr/>
          </p:nvCxnSpPr>
          <p:spPr>
            <a:xfrm rot="10800000" flipV="1">
              <a:off x="5241217" y="1931201"/>
              <a:ext cx="378627" cy="1512756"/>
            </a:xfrm>
            <a:prstGeom prst="bentConnector2">
              <a:avLst/>
            </a:prstGeom>
            <a:noFill/>
            <a:ln w="50800" cap="flat" cmpd="sng" algn="ctr">
              <a:solidFill>
                <a:srgbClr val="4BACC6"/>
              </a:solidFill>
              <a:prstDash val="sysDash"/>
            </a:ln>
            <a:effectLst/>
          </p:spPr>
        </p:cxnSp>
        <p:sp>
          <p:nvSpPr>
            <p:cNvPr id="89" name="Rectangle 88"/>
            <p:cNvSpPr/>
            <p:nvPr/>
          </p:nvSpPr>
          <p:spPr>
            <a:xfrm flipH="1">
              <a:off x="5619843" y="1799313"/>
              <a:ext cx="528448" cy="263775"/>
            </a:xfrm>
            <a:prstGeom prst="rect">
              <a:avLst/>
            </a:prstGeom>
            <a:solidFill>
              <a:srgbClr val="4F81BD"/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TLB</a:t>
              </a:r>
            </a:p>
          </p:txBody>
        </p:sp>
      </p:grpSp>
      <p:sp>
        <p:nvSpPr>
          <p:cNvPr id="60" name="Oval 59"/>
          <p:cNvSpPr/>
          <p:nvPr/>
        </p:nvSpPr>
        <p:spPr>
          <a:xfrm>
            <a:off x="3814776" y="1319833"/>
            <a:ext cx="1057247" cy="417786"/>
          </a:xfrm>
          <a:prstGeom prst="ellipse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Accel.</a:t>
            </a:r>
          </a:p>
        </p:txBody>
      </p:sp>
      <p:sp>
        <p:nvSpPr>
          <p:cNvPr id="80" name="Rectangle 79"/>
          <p:cNvSpPr/>
          <p:nvPr/>
        </p:nvSpPr>
        <p:spPr>
          <a:xfrm>
            <a:off x="3673769" y="2281541"/>
            <a:ext cx="1342155" cy="417786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$$</a:t>
            </a:r>
          </a:p>
        </p:txBody>
      </p:sp>
      <p:sp>
        <p:nvSpPr>
          <p:cNvPr id="113" name="Rounded Rectangle 112">
            <a:hlinkClick r:id="" action="ppaction://noaction"/>
          </p:cNvPr>
          <p:cNvSpPr/>
          <p:nvPr/>
        </p:nvSpPr>
        <p:spPr bwMode="auto">
          <a:xfrm>
            <a:off x="5354827" y="3334033"/>
            <a:ext cx="1163967" cy="475004"/>
          </a:xfrm>
          <a:prstGeom prst="round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  <a:ex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kern="0" dirty="0" smtClean="0">
                <a:solidFill>
                  <a:sysClr val="window" lastClr="FFFFFF"/>
                </a:solidFill>
                <a:latin typeface="Calibri"/>
              </a:rPr>
              <a:t>IOMMU</a:t>
            </a:r>
            <a:endParaRPr lang="en-US" kern="0" dirty="0">
              <a:solidFill>
                <a:sysClr val="window" lastClr="FFFFFF"/>
              </a:solidFill>
              <a:latin typeface="Calibri"/>
            </a:endParaRPr>
          </a:p>
        </p:txBody>
      </p:sp>
      <p:grpSp>
        <p:nvGrpSpPr>
          <p:cNvPr id="2068" name="Group 2067"/>
          <p:cNvGrpSpPr/>
          <p:nvPr/>
        </p:nvGrpSpPr>
        <p:grpSpPr>
          <a:xfrm>
            <a:off x="4267200" y="5486400"/>
            <a:ext cx="3626427" cy="762000"/>
            <a:chOff x="4267200" y="5486400"/>
            <a:chExt cx="3626427" cy="762000"/>
          </a:xfrm>
        </p:grpSpPr>
        <p:cxnSp>
          <p:nvCxnSpPr>
            <p:cNvPr id="97" name="Straight Connector 96"/>
            <p:cNvCxnSpPr/>
            <p:nvPr/>
          </p:nvCxnSpPr>
          <p:spPr>
            <a:xfrm>
              <a:off x="4267200" y="5638800"/>
              <a:ext cx="609600" cy="0"/>
            </a:xfrm>
            <a:prstGeom prst="line">
              <a:avLst/>
            </a:prstGeom>
            <a:noFill/>
            <a:ln w="50800" cap="flat" cmpd="sng" algn="ctr">
              <a:solidFill>
                <a:srgbClr val="4BACC6"/>
              </a:solidFill>
              <a:prstDash val="solid"/>
            </a:ln>
            <a:effectLst/>
          </p:spPr>
        </p:cxnSp>
        <p:sp>
          <p:nvSpPr>
            <p:cNvPr id="98" name="TextBox 97"/>
            <p:cNvSpPr txBox="1"/>
            <p:nvPr/>
          </p:nvSpPr>
          <p:spPr>
            <a:xfrm>
              <a:off x="4952999" y="5486400"/>
              <a:ext cx="273069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Address translation path</a:t>
              </a:r>
            </a:p>
          </p:txBody>
        </p:sp>
        <p:cxnSp>
          <p:nvCxnSpPr>
            <p:cNvPr id="99" name="Straight Connector 98"/>
            <p:cNvCxnSpPr/>
            <p:nvPr/>
          </p:nvCxnSpPr>
          <p:spPr>
            <a:xfrm>
              <a:off x="4267200" y="6031468"/>
              <a:ext cx="609600" cy="0"/>
            </a:xfrm>
            <a:prstGeom prst="line">
              <a:avLst/>
            </a:prstGeom>
            <a:noFill/>
            <a:ln w="50800" cap="flat" cmpd="sng" algn="ctr">
              <a:solidFill>
                <a:srgbClr val="4BACC6"/>
              </a:solidFill>
              <a:prstDash val="sysDash"/>
            </a:ln>
            <a:effectLst/>
          </p:spPr>
        </p:cxnSp>
        <p:sp>
          <p:nvSpPr>
            <p:cNvPr id="100" name="TextBox 99"/>
            <p:cNvSpPr txBox="1"/>
            <p:nvPr/>
          </p:nvSpPr>
          <p:spPr>
            <a:xfrm>
              <a:off x="4952999" y="5879068"/>
              <a:ext cx="29406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Translation update path</a:t>
              </a:r>
            </a:p>
          </p:txBody>
        </p:sp>
      </p:grpSp>
      <p:cxnSp>
        <p:nvCxnSpPr>
          <p:cNvPr id="125" name="Straight Connector 124"/>
          <p:cNvCxnSpPr/>
          <p:nvPr/>
        </p:nvCxnSpPr>
        <p:spPr>
          <a:xfrm flipH="1">
            <a:off x="7369987" y="2694612"/>
            <a:ext cx="10767" cy="1444601"/>
          </a:xfrm>
          <a:prstGeom prst="line">
            <a:avLst/>
          </a:prstGeom>
          <a:noFill/>
          <a:ln w="50800" cap="flat" cmpd="sng" algn="ctr">
            <a:solidFill>
              <a:srgbClr val="FF0000"/>
            </a:solidFill>
            <a:prstDash val="solid"/>
          </a:ln>
          <a:effectLst/>
        </p:spPr>
      </p:cxnSp>
      <p:cxnSp>
        <p:nvCxnSpPr>
          <p:cNvPr id="126" name="Straight Connector 125"/>
          <p:cNvCxnSpPr/>
          <p:nvPr/>
        </p:nvCxnSpPr>
        <p:spPr>
          <a:xfrm flipH="1">
            <a:off x="4357036" y="2706700"/>
            <a:ext cx="10767" cy="1444601"/>
          </a:xfrm>
          <a:prstGeom prst="line">
            <a:avLst/>
          </a:prstGeom>
          <a:noFill/>
          <a:ln w="50800" cap="flat" cmpd="sng" algn="ctr">
            <a:solidFill>
              <a:srgbClr val="FF0000"/>
            </a:solidFill>
            <a:prstDash val="solid"/>
          </a:ln>
          <a:effectLst/>
        </p:spPr>
      </p:cxnSp>
      <p:sp>
        <p:nvSpPr>
          <p:cNvPr id="81" name="Rectangle 80"/>
          <p:cNvSpPr/>
          <p:nvPr/>
        </p:nvSpPr>
        <p:spPr>
          <a:xfrm>
            <a:off x="1206462" y="4054366"/>
            <a:ext cx="7023138" cy="974834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Memory or Shared LLC</a:t>
            </a:r>
          </a:p>
        </p:txBody>
      </p:sp>
      <p:sp>
        <p:nvSpPr>
          <p:cNvPr id="104" name="Rectangle 103"/>
          <p:cNvSpPr/>
          <p:nvPr/>
        </p:nvSpPr>
        <p:spPr bwMode="auto">
          <a:xfrm>
            <a:off x="1394118" y="4063418"/>
            <a:ext cx="1349123" cy="943461"/>
          </a:xfrm>
          <a:prstGeom prst="rect">
            <a:avLst/>
          </a:prstGeom>
          <a:solidFill>
            <a:srgbClr val="FF0000"/>
          </a:solidFill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bg1"/>
                </a:solidFill>
                <a:latin typeface="Verdana" pitchFamily="34" charset="0"/>
              </a:rPr>
              <a:t>OS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 Memory (Q)</a:t>
            </a:r>
          </a:p>
        </p:txBody>
      </p:sp>
      <p:sp>
        <p:nvSpPr>
          <p:cNvPr id="105" name="Rectangle 104"/>
          <p:cNvSpPr/>
          <p:nvPr/>
        </p:nvSpPr>
        <p:spPr bwMode="auto">
          <a:xfrm>
            <a:off x="6445542" y="4063418"/>
            <a:ext cx="1331793" cy="943461"/>
          </a:xfrm>
          <a:prstGeom prst="rect">
            <a:avLst/>
          </a:prstGeom>
          <a:solidFill>
            <a:srgbClr val="00B050"/>
          </a:solidFill>
          <a:ln w="38100" cap="flat" cmpd="sng" algn="ctr">
            <a:solidFill>
              <a:schemeClr val="accent3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bg1"/>
                </a:solidFill>
                <a:latin typeface="Verdana" pitchFamily="34" charset="0"/>
              </a:rPr>
              <a:t>Process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Memory (P)</a:t>
            </a:r>
          </a:p>
        </p:txBody>
      </p:sp>
      <p:grpSp>
        <p:nvGrpSpPr>
          <p:cNvPr id="79" name="Group 78"/>
          <p:cNvGrpSpPr/>
          <p:nvPr/>
        </p:nvGrpSpPr>
        <p:grpSpPr>
          <a:xfrm>
            <a:off x="3693293" y="3186479"/>
            <a:ext cx="1346775" cy="845127"/>
            <a:chOff x="4876800" y="2964873"/>
            <a:chExt cx="1346775" cy="845127"/>
          </a:xfrm>
        </p:grpSpPr>
        <p:sp>
          <p:nvSpPr>
            <p:cNvPr id="86" name="Rounded Rectangle 85"/>
            <p:cNvSpPr/>
            <p:nvPr/>
          </p:nvSpPr>
          <p:spPr>
            <a:xfrm>
              <a:off x="4876800" y="2971800"/>
              <a:ext cx="1346775" cy="838200"/>
            </a:xfrm>
            <a:prstGeom prst="roundRect">
              <a:avLst/>
            </a:prstGeom>
            <a:solidFill>
              <a:srgbClr val="FF9933"/>
            </a:solidFill>
            <a:ln w="25400" cap="flat" cmpd="sng" algn="ctr">
              <a:solidFill>
                <a:schemeClr val="tx1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latin typeface="Calibri"/>
                  <a:ea typeface="+mn-ea"/>
                  <a:cs typeface="+mn-cs"/>
                </a:rPr>
                <a:t>Border Control</a:t>
              </a:r>
            </a:p>
          </p:txBody>
        </p:sp>
        <p:pic>
          <p:nvPicPr>
            <p:cNvPr id="90" name="Picture 89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45387" y="2964873"/>
              <a:ext cx="609600" cy="607615"/>
            </a:xfrm>
            <a:prstGeom prst="rect">
              <a:avLst/>
            </a:prstGeom>
          </p:spPr>
        </p:pic>
      </p:grpSp>
      <p:grpSp>
        <p:nvGrpSpPr>
          <p:cNvPr id="91" name="Group 90"/>
          <p:cNvGrpSpPr/>
          <p:nvPr/>
        </p:nvGrpSpPr>
        <p:grpSpPr>
          <a:xfrm>
            <a:off x="6727495" y="3200070"/>
            <a:ext cx="1346775" cy="845127"/>
            <a:chOff x="4876800" y="2964873"/>
            <a:chExt cx="1346775" cy="845127"/>
          </a:xfrm>
        </p:grpSpPr>
        <p:sp>
          <p:nvSpPr>
            <p:cNvPr id="92" name="Rounded Rectangle 91"/>
            <p:cNvSpPr/>
            <p:nvPr/>
          </p:nvSpPr>
          <p:spPr>
            <a:xfrm>
              <a:off x="4876800" y="2971800"/>
              <a:ext cx="1346775" cy="838200"/>
            </a:xfrm>
            <a:prstGeom prst="roundRect">
              <a:avLst/>
            </a:prstGeom>
            <a:solidFill>
              <a:srgbClr val="FF9933"/>
            </a:solidFill>
            <a:ln w="25400" cap="flat" cmpd="sng" algn="ctr">
              <a:solidFill>
                <a:schemeClr val="tx1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latin typeface="Calibri"/>
                  <a:ea typeface="+mn-ea"/>
                  <a:cs typeface="+mn-cs"/>
                </a:rPr>
                <a:t>Border Control</a:t>
              </a:r>
            </a:p>
          </p:txBody>
        </p:sp>
        <p:pic>
          <p:nvPicPr>
            <p:cNvPr id="93" name="Picture 92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45387" y="2964873"/>
              <a:ext cx="609600" cy="607615"/>
            </a:xfrm>
            <a:prstGeom prst="rect">
              <a:avLst/>
            </a:prstGeom>
          </p:spPr>
        </p:pic>
      </p:grpSp>
      <p:pic>
        <p:nvPicPr>
          <p:cNvPr id="94" name="Picture 9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8876" y="885343"/>
            <a:ext cx="1100059" cy="1372801"/>
          </a:xfrm>
          <a:prstGeom prst="rect">
            <a:avLst/>
          </a:prstGeom>
        </p:spPr>
      </p:pic>
      <p:pic>
        <p:nvPicPr>
          <p:cNvPr id="96" name="Picture 9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9033" y="1461159"/>
            <a:ext cx="1127260" cy="926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2338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Rounded Rectangle 61"/>
          <p:cNvSpPr/>
          <p:nvPr/>
        </p:nvSpPr>
        <p:spPr>
          <a:xfrm flipH="1">
            <a:off x="6523630" y="1195865"/>
            <a:ext cx="1674796" cy="1617761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25400" cap="flat" cmpd="sng" algn="ctr">
            <a:solidFill>
              <a:srgbClr val="C0504D">
                <a:lumMod val="60000"/>
                <a:lumOff val="4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5" name="Rounded Rectangle 158"/>
          <p:cNvSpPr/>
          <p:nvPr/>
        </p:nvSpPr>
        <p:spPr>
          <a:xfrm>
            <a:off x="982638" y="1219202"/>
            <a:ext cx="7551761" cy="4038598"/>
          </a:xfrm>
          <a:custGeom>
            <a:avLst/>
            <a:gdLst/>
            <a:ahLst/>
            <a:cxnLst/>
            <a:rect l="l" t="t" r="r" b="b"/>
            <a:pathLst>
              <a:path w="7620000" h="4419600">
                <a:moveTo>
                  <a:pt x="381008" y="0"/>
                </a:moveTo>
                <a:lnTo>
                  <a:pt x="1904992" y="0"/>
                </a:lnTo>
                <a:cubicBezTo>
                  <a:pt x="2115417" y="0"/>
                  <a:pt x="2286000" y="170583"/>
                  <a:pt x="2286000" y="381008"/>
                </a:cubicBezTo>
                <a:lnTo>
                  <a:pt x="2286000" y="2147455"/>
                </a:lnTo>
                <a:lnTo>
                  <a:pt x="7241302" y="2147455"/>
                </a:lnTo>
                <a:cubicBezTo>
                  <a:pt x="7450451" y="2147455"/>
                  <a:pt x="7620000" y="2317004"/>
                  <a:pt x="7620000" y="2526153"/>
                </a:cubicBezTo>
                <a:lnTo>
                  <a:pt x="7620000" y="4040902"/>
                </a:lnTo>
                <a:cubicBezTo>
                  <a:pt x="7620000" y="4250051"/>
                  <a:pt x="7450451" y="4419600"/>
                  <a:pt x="7241302" y="4419600"/>
                </a:cubicBezTo>
                <a:lnTo>
                  <a:pt x="1904992" y="4419600"/>
                </a:lnTo>
                <a:lnTo>
                  <a:pt x="381008" y="4419600"/>
                </a:lnTo>
                <a:lnTo>
                  <a:pt x="378698" y="4419600"/>
                </a:lnTo>
                <a:cubicBezTo>
                  <a:pt x="169549" y="4419600"/>
                  <a:pt x="0" y="4250051"/>
                  <a:pt x="0" y="4040902"/>
                </a:cubicBezTo>
                <a:lnTo>
                  <a:pt x="0" y="4038592"/>
                </a:lnTo>
                <a:lnTo>
                  <a:pt x="0" y="2526153"/>
                </a:lnTo>
                <a:lnTo>
                  <a:pt x="0" y="381008"/>
                </a:lnTo>
                <a:cubicBezTo>
                  <a:pt x="0" y="170583"/>
                  <a:pt x="170583" y="0"/>
                  <a:pt x="381008" y="0"/>
                </a:cubicBezTo>
                <a:close/>
              </a:path>
            </a:pathLst>
          </a:custGeom>
          <a:solidFill>
            <a:srgbClr val="9BBB59">
              <a:lumMod val="40000"/>
              <a:lumOff val="60000"/>
            </a:srgbClr>
          </a:solidFill>
          <a:ln w="25400" cap="flat" cmpd="sng" algn="ctr">
            <a:solidFill>
              <a:srgbClr val="9BBB59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1" y="545869"/>
            <a:ext cx="8331200" cy="673333"/>
          </a:xfrm>
        </p:spPr>
        <p:txBody>
          <a:bodyPr/>
          <a:lstStyle/>
          <a:p>
            <a:pPr algn="ctr"/>
            <a:r>
              <a:rPr lang="en-US" dirty="0" smtClean="0"/>
              <a:t>Border Control</a:t>
            </a:r>
            <a:endParaRPr lang="en-US" dirty="0"/>
          </a:p>
        </p:txBody>
      </p:sp>
      <p:sp>
        <p:nvSpPr>
          <p:cNvPr id="2054" name="Slide Number Placeholder 2053"/>
          <p:cNvSpPr>
            <a:spLocks noGrp="1"/>
          </p:cNvSpPr>
          <p:nvPr>
            <p:ph type="sldNum" sz="quarter" idx="12"/>
          </p:nvPr>
        </p:nvSpPr>
        <p:spPr>
          <a:xfrm>
            <a:off x="6654800" y="6445252"/>
            <a:ext cx="2133600" cy="365125"/>
          </a:xfrm>
        </p:spPr>
        <p:txBody>
          <a:bodyPr/>
          <a:lstStyle/>
          <a:p>
            <a:fld id="{CE741EC6-35BA-4A7A-85FE-3DE9159705C7}" type="slidenum">
              <a:rPr lang="en-US" smtClean="0"/>
              <a:t>17</a:t>
            </a:fld>
            <a:endParaRPr lang="en-US" dirty="0"/>
          </a:p>
        </p:txBody>
      </p:sp>
      <p:cxnSp>
        <p:nvCxnSpPr>
          <p:cNvPr id="50" name="Straight Connector 49"/>
          <p:cNvCxnSpPr/>
          <p:nvPr/>
        </p:nvCxnSpPr>
        <p:spPr>
          <a:xfrm>
            <a:off x="2073610" y="1919453"/>
            <a:ext cx="6064" cy="1319048"/>
          </a:xfrm>
          <a:prstGeom prst="line">
            <a:avLst/>
          </a:prstGeom>
          <a:noFill/>
          <a:ln w="50800" cap="flat" cmpd="sng" algn="ctr">
            <a:solidFill>
              <a:srgbClr val="00B050"/>
            </a:solidFill>
            <a:prstDash val="solid"/>
          </a:ln>
          <a:effectLst/>
        </p:spPr>
      </p:cxnSp>
      <p:cxnSp>
        <p:nvCxnSpPr>
          <p:cNvPr id="52" name="Straight Connector 51"/>
          <p:cNvCxnSpPr/>
          <p:nvPr/>
        </p:nvCxnSpPr>
        <p:spPr>
          <a:xfrm flipH="1">
            <a:off x="2051337" y="3673366"/>
            <a:ext cx="6064" cy="1263073"/>
          </a:xfrm>
          <a:prstGeom prst="line">
            <a:avLst/>
          </a:prstGeom>
          <a:noFill/>
          <a:ln w="50800" cap="flat" cmpd="sng" algn="ctr">
            <a:solidFill>
              <a:srgbClr val="00B050"/>
            </a:solidFill>
            <a:prstDash val="solid"/>
          </a:ln>
          <a:effectLst/>
        </p:spPr>
      </p:cxnSp>
      <p:sp>
        <p:nvSpPr>
          <p:cNvPr id="53" name="Rounded Rectangle 52"/>
          <p:cNvSpPr/>
          <p:nvPr/>
        </p:nvSpPr>
        <p:spPr>
          <a:xfrm>
            <a:off x="3524181" y="1195866"/>
            <a:ext cx="1657418" cy="162353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25400" cap="flat" cmpd="sng" algn="ctr">
            <a:solidFill>
              <a:srgbClr val="C0504D">
                <a:lumMod val="60000"/>
                <a:lumOff val="4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54" name="Straight Connector 53"/>
          <p:cNvCxnSpPr>
            <a:endCxn id="80" idx="0"/>
          </p:cNvCxnSpPr>
          <p:nvPr/>
        </p:nvCxnSpPr>
        <p:spPr>
          <a:xfrm>
            <a:off x="4343400" y="1633899"/>
            <a:ext cx="1447" cy="647642"/>
          </a:xfrm>
          <a:prstGeom prst="line">
            <a:avLst/>
          </a:prstGeom>
          <a:noFill/>
          <a:ln w="50800" cap="flat" cmpd="sng" algn="ctr">
            <a:solidFill>
              <a:srgbClr val="FF0000"/>
            </a:solidFill>
            <a:prstDash val="solid"/>
          </a:ln>
          <a:effectLst/>
        </p:spPr>
      </p:cxnSp>
      <p:sp>
        <p:nvSpPr>
          <p:cNvPr id="58" name="Oval 57"/>
          <p:cNvSpPr/>
          <p:nvPr/>
        </p:nvSpPr>
        <p:spPr>
          <a:xfrm>
            <a:off x="1394119" y="1359791"/>
            <a:ext cx="1359317" cy="557048"/>
          </a:xfrm>
          <a:prstGeom prst="ellipse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CPU</a:t>
            </a:r>
          </a:p>
        </p:txBody>
      </p:sp>
      <p:sp>
        <p:nvSpPr>
          <p:cNvPr id="59" name="Rectangle 58"/>
          <p:cNvSpPr/>
          <p:nvPr/>
        </p:nvSpPr>
        <p:spPr>
          <a:xfrm>
            <a:off x="1401086" y="3252966"/>
            <a:ext cx="1342155" cy="417786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$$</a:t>
            </a:r>
          </a:p>
        </p:txBody>
      </p:sp>
      <p:cxnSp>
        <p:nvCxnSpPr>
          <p:cNvPr id="65" name="Straight Connector 64"/>
          <p:cNvCxnSpPr/>
          <p:nvPr/>
        </p:nvCxnSpPr>
        <p:spPr>
          <a:xfrm>
            <a:off x="4367010" y="2687818"/>
            <a:ext cx="1447" cy="647642"/>
          </a:xfrm>
          <a:prstGeom prst="line">
            <a:avLst/>
          </a:prstGeom>
          <a:noFill/>
          <a:ln w="50800" cap="flat" cmpd="sng" algn="ctr">
            <a:solidFill>
              <a:srgbClr val="FF0000"/>
            </a:solidFill>
            <a:prstDash val="solid"/>
          </a:ln>
          <a:effectLst/>
        </p:spPr>
      </p:cxnSp>
      <p:cxnSp>
        <p:nvCxnSpPr>
          <p:cNvPr id="66" name="Straight Connector 65"/>
          <p:cNvCxnSpPr/>
          <p:nvPr/>
        </p:nvCxnSpPr>
        <p:spPr>
          <a:xfrm>
            <a:off x="7388454" y="2667570"/>
            <a:ext cx="6063" cy="662117"/>
          </a:xfrm>
          <a:prstGeom prst="line">
            <a:avLst/>
          </a:prstGeom>
          <a:noFill/>
          <a:ln w="50800" cap="flat" cmpd="sng" algn="ctr">
            <a:solidFill>
              <a:srgbClr val="FF0000"/>
            </a:solidFill>
            <a:prstDash val="solid"/>
          </a:ln>
          <a:effectLst/>
        </p:spPr>
      </p:cxnSp>
      <p:cxnSp>
        <p:nvCxnSpPr>
          <p:cNvPr id="63" name="Straight Connector 62"/>
          <p:cNvCxnSpPr>
            <a:endCxn id="78" idx="0"/>
          </p:cNvCxnSpPr>
          <p:nvPr/>
        </p:nvCxnSpPr>
        <p:spPr>
          <a:xfrm>
            <a:off x="7364844" y="1613651"/>
            <a:ext cx="6063" cy="662117"/>
          </a:xfrm>
          <a:prstGeom prst="line">
            <a:avLst/>
          </a:prstGeom>
          <a:noFill/>
          <a:ln w="50800" cap="flat" cmpd="sng" algn="ctr">
            <a:solidFill>
              <a:srgbClr val="FF0000"/>
            </a:solidFill>
            <a:prstDash val="solid"/>
          </a:ln>
          <a:effectLst/>
        </p:spPr>
      </p:cxnSp>
      <p:cxnSp>
        <p:nvCxnSpPr>
          <p:cNvPr id="82" name="Straight Connector 81"/>
          <p:cNvCxnSpPr/>
          <p:nvPr/>
        </p:nvCxnSpPr>
        <p:spPr>
          <a:xfrm>
            <a:off x="919859" y="5638800"/>
            <a:ext cx="604141" cy="0"/>
          </a:xfrm>
          <a:prstGeom prst="line">
            <a:avLst/>
          </a:prstGeom>
          <a:noFill/>
          <a:ln w="50800" cap="flat" cmpd="sng" algn="ctr">
            <a:solidFill>
              <a:srgbClr val="00B050"/>
            </a:solidFill>
            <a:prstDash val="solid"/>
          </a:ln>
          <a:effectLst/>
        </p:spPr>
      </p:cxnSp>
      <p:sp>
        <p:nvSpPr>
          <p:cNvPr id="83" name="TextBox 82"/>
          <p:cNvSpPr txBox="1"/>
          <p:nvPr/>
        </p:nvSpPr>
        <p:spPr>
          <a:xfrm>
            <a:off x="1620672" y="5518238"/>
            <a:ext cx="2265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Trusted data path</a:t>
            </a:r>
          </a:p>
        </p:txBody>
      </p:sp>
      <p:cxnSp>
        <p:nvCxnSpPr>
          <p:cNvPr id="84" name="Straight Connector 83"/>
          <p:cNvCxnSpPr/>
          <p:nvPr/>
        </p:nvCxnSpPr>
        <p:spPr>
          <a:xfrm>
            <a:off x="919859" y="6031468"/>
            <a:ext cx="604141" cy="0"/>
          </a:xfrm>
          <a:prstGeom prst="line">
            <a:avLst/>
          </a:prstGeom>
          <a:noFill/>
          <a:ln w="50800" cap="flat" cmpd="sng" algn="ctr">
            <a:solidFill>
              <a:srgbClr val="FF0000"/>
            </a:solidFill>
            <a:prstDash val="solid"/>
          </a:ln>
          <a:effectLst/>
        </p:spPr>
      </p:cxnSp>
      <p:sp>
        <p:nvSpPr>
          <p:cNvPr id="85" name="TextBox 84"/>
          <p:cNvSpPr txBox="1"/>
          <p:nvPr/>
        </p:nvSpPr>
        <p:spPr>
          <a:xfrm>
            <a:off x="1622718" y="5910906"/>
            <a:ext cx="2492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Untrusted data path</a:t>
            </a:r>
          </a:p>
        </p:txBody>
      </p:sp>
      <p:sp>
        <p:nvSpPr>
          <p:cNvPr id="81" name="Rectangle 80"/>
          <p:cNvSpPr/>
          <p:nvPr/>
        </p:nvSpPr>
        <p:spPr>
          <a:xfrm>
            <a:off x="1206462" y="4054366"/>
            <a:ext cx="7023138" cy="974834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Memory or Shared LLC</a:t>
            </a:r>
          </a:p>
        </p:txBody>
      </p:sp>
      <p:sp>
        <p:nvSpPr>
          <p:cNvPr id="42" name="Rectangle 41"/>
          <p:cNvSpPr/>
          <p:nvPr/>
        </p:nvSpPr>
        <p:spPr>
          <a:xfrm>
            <a:off x="1663508" y="2583476"/>
            <a:ext cx="832332" cy="313647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$$</a:t>
            </a:r>
          </a:p>
        </p:txBody>
      </p:sp>
      <p:grpSp>
        <p:nvGrpSpPr>
          <p:cNvPr id="2067" name="Group 2066"/>
          <p:cNvGrpSpPr/>
          <p:nvPr/>
        </p:nvGrpSpPr>
        <p:grpSpPr>
          <a:xfrm>
            <a:off x="2534048" y="1638315"/>
            <a:ext cx="684045" cy="1546240"/>
            <a:chOff x="2534048" y="1638315"/>
            <a:chExt cx="684045" cy="1546240"/>
          </a:xfrm>
        </p:grpSpPr>
        <p:cxnSp>
          <p:nvCxnSpPr>
            <p:cNvPr id="31" name="Straight Connector 30"/>
            <p:cNvCxnSpPr>
              <a:stCxn id="32" idx="2"/>
              <a:endCxn id="33" idx="0"/>
            </p:cNvCxnSpPr>
            <p:nvPr/>
          </p:nvCxnSpPr>
          <p:spPr>
            <a:xfrm>
              <a:off x="2872518" y="2321215"/>
              <a:ext cx="3553" cy="531986"/>
            </a:xfrm>
            <a:prstGeom prst="line">
              <a:avLst/>
            </a:prstGeom>
            <a:noFill/>
            <a:ln w="50800" cap="flat" cmpd="sng" algn="ctr">
              <a:solidFill>
                <a:srgbClr val="4BACC6"/>
              </a:solidFill>
              <a:prstDash val="sysDash"/>
            </a:ln>
            <a:effectLst/>
          </p:spPr>
        </p:cxnSp>
        <p:sp>
          <p:nvSpPr>
            <p:cNvPr id="33" name="Rounded Rectangle 32"/>
            <p:cNvSpPr/>
            <p:nvPr/>
          </p:nvSpPr>
          <p:spPr>
            <a:xfrm>
              <a:off x="2534048" y="2853201"/>
              <a:ext cx="684045" cy="331354"/>
            </a:xfrm>
            <a:prstGeom prst="roundRect">
              <a:avLst/>
            </a:prstGeom>
            <a:solidFill>
              <a:srgbClr val="4F81BD"/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MMU</a:t>
              </a:r>
            </a:p>
          </p:txBody>
        </p:sp>
        <p:cxnSp>
          <p:nvCxnSpPr>
            <p:cNvPr id="22" name="Elbow Connector 21"/>
            <p:cNvCxnSpPr>
              <a:stCxn id="58" idx="6"/>
              <a:endCxn id="32" idx="0"/>
            </p:cNvCxnSpPr>
            <p:nvPr/>
          </p:nvCxnSpPr>
          <p:spPr>
            <a:xfrm>
              <a:off x="2753436" y="1638315"/>
              <a:ext cx="119082" cy="378100"/>
            </a:xfrm>
            <a:prstGeom prst="bentConnector2">
              <a:avLst/>
            </a:prstGeom>
            <a:ln>
              <a:solidFill>
                <a:srgbClr val="4BACC6"/>
              </a:solidFill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32" name="Rectangle 31"/>
            <p:cNvSpPr/>
            <p:nvPr/>
          </p:nvSpPr>
          <p:spPr>
            <a:xfrm>
              <a:off x="2639300" y="2016415"/>
              <a:ext cx="466436" cy="304800"/>
            </a:xfrm>
            <a:prstGeom prst="rect">
              <a:avLst/>
            </a:prstGeom>
            <a:solidFill>
              <a:srgbClr val="4F81BD"/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TLB</a:t>
              </a:r>
            </a:p>
          </p:txBody>
        </p:sp>
      </p:grpSp>
      <p:grpSp>
        <p:nvGrpSpPr>
          <p:cNvPr id="2066" name="Group 2065"/>
          <p:cNvGrpSpPr/>
          <p:nvPr/>
        </p:nvGrpSpPr>
        <p:grpSpPr>
          <a:xfrm>
            <a:off x="6276173" y="1546353"/>
            <a:ext cx="907074" cy="1881684"/>
            <a:chOff x="6276173" y="1546353"/>
            <a:chExt cx="907074" cy="1881684"/>
          </a:xfrm>
        </p:grpSpPr>
        <p:cxnSp>
          <p:nvCxnSpPr>
            <p:cNvPr id="69" name="Straight Connector 68"/>
            <p:cNvCxnSpPr/>
            <p:nvPr/>
          </p:nvCxnSpPr>
          <p:spPr>
            <a:xfrm flipH="1">
              <a:off x="6851069" y="1546353"/>
              <a:ext cx="15145" cy="774862"/>
            </a:xfrm>
            <a:prstGeom prst="line">
              <a:avLst/>
            </a:prstGeom>
            <a:noFill/>
            <a:ln w="50800" cap="flat" cmpd="sng" algn="ctr">
              <a:solidFill>
                <a:srgbClr val="4BACC6"/>
              </a:solidFill>
              <a:prstDash val="solid"/>
            </a:ln>
            <a:effectLst/>
          </p:spPr>
        </p:cxnSp>
        <p:cxnSp>
          <p:nvCxnSpPr>
            <p:cNvPr id="71" name="Elbow Connector 70"/>
            <p:cNvCxnSpPr>
              <a:stCxn id="72" idx="3"/>
            </p:cNvCxnSpPr>
            <p:nvPr/>
          </p:nvCxnSpPr>
          <p:spPr>
            <a:xfrm rot="10800000" flipV="1">
              <a:off x="6276173" y="1915281"/>
              <a:ext cx="378627" cy="1512756"/>
            </a:xfrm>
            <a:prstGeom prst="bentConnector2">
              <a:avLst/>
            </a:prstGeom>
            <a:noFill/>
            <a:ln w="50800" cap="flat" cmpd="sng" algn="ctr">
              <a:solidFill>
                <a:srgbClr val="4BACC6"/>
              </a:solidFill>
              <a:prstDash val="sysDash"/>
            </a:ln>
            <a:effectLst/>
          </p:spPr>
        </p:cxnSp>
        <p:sp>
          <p:nvSpPr>
            <p:cNvPr id="72" name="Rectangle 71"/>
            <p:cNvSpPr/>
            <p:nvPr/>
          </p:nvSpPr>
          <p:spPr>
            <a:xfrm flipH="1">
              <a:off x="6654799" y="1783393"/>
              <a:ext cx="528448" cy="263775"/>
            </a:xfrm>
            <a:prstGeom prst="rect">
              <a:avLst/>
            </a:prstGeom>
            <a:solidFill>
              <a:srgbClr val="4F81BD"/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TLB</a:t>
              </a:r>
            </a:p>
          </p:txBody>
        </p:sp>
      </p:grpSp>
      <p:sp>
        <p:nvSpPr>
          <p:cNvPr id="67" name="Oval 66"/>
          <p:cNvSpPr/>
          <p:nvPr/>
        </p:nvSpPr>
        <p:spPr>
          <a:xfrm flipH="1">
            <a:off x="6844799" y="1322992"/>
            <a:ext cx="1057247" cy="417786"/>
          </a:xfrm>
          <a:prstGeom prst="ellipse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Accel.</a:t>
            </a:r>
          </a:p>
        </p:txBody>
      </p:sp>
      <p:sp>
        <p:nvSpPr>
          <p:cNvPr id="78" name="Rectangle 77"/>
          <p:cNvSpPr/>
          <p:nvPr/>
        </p:nvSpPr>
        <p:spPr>
          <a:xfrm flipH="1">
            <a:off x="6699830" y="2275768"/>
            <a:ext cx="1342155" cy="417786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$$</a:t>
            </a:r>
          </a:p>
        </p:txBody>
      </p:sp>
      <p:grpSp>
        <p:nvGrpSpPr>
          <p:cNvPr id="2053" name="Group 2052"/>
          <p:cNvGrpSpPr/>
          <p:nvPr/>
        </p:nvGrpSpPr>
        <p:grpSpPr>
          <a:xfrm flipH="1">
            <a:off x="4571954" y="1531748"/>
            <a:ext cx="907074" cy="1881684"/>
            <a:chOff x="5241217" y="1562273"/>
            <a:chExt cx="907074" cy="1881684"/>
          </a:xfrm>
        </p:grpSpPr>
        <p:cxnSp>
          <p:nvCxnSpPr>
            <p:cNvPr id="87" name="Straight Connector 86"/>
            <p:cNvCxnSpPr/>
            <p:nvPr/>
          </p:nvCxnSpPr>
          <p:spPr>
            <a:xfrm flipH="1">
              <a:off x="5816113" y="1562273"/>
              <a:ext cx="15145" cy="774862"/>
            </a:xfrm>
            <a:prstGeom prst="line">
              <a:avLst/>
            </a:prstGeom>
            <a:noFill/>
            <a:ln w="50800" cap="flat" cmpd="sng" algn="ctr">
              <a:solidFill>
                <a:srgbClr val="4BACC6"/>
              </a:solidFill>
              <a:prstDash val="solid"/>
            </a:ln>
            <a:effectLst/>
          </p:spPr>
        </p:cxnSp>
        <p:cxnSp>
          <p:nvCxnSpPr>
            <p:cNvPr id="88" name="Elbow Connector 87"/>
            <p:cNvCxnSpPr>
              <a:stCxn id="89" idx="3"/>
            </p:cNvCxnSpPr>
            <p:nvPr/>
          </p:nvCxnSpPr>
          <p:spPr>
            <a:xfrm rot="10800000" flipV="1">
              <a:off x="5241217" y="1931201"/>
              <a:ext cx="378627" cy="1512756"/>
            </a:xfrm>
            <a:prstGeom prst="bentConnector2">
              <a:avLst/>
            </a:prstGeom>
            <a:noFill/>
            <a:ln w="50800" cap="flat" cmpd="sng" algn="ctr">
              <a:solidFill>
                <a:srgbClr val="4BACC6"/>
              </a:solidFill>
              <a:prstDash val="sysDash"/>
            </a:ln>
            <a:effectLst/>
          </p:spPr>
        </p:cxnSp>
        <p:sp>
          <p:nvSpPr>
            <p:cNvPr id="89" name="Rectangle 88"/>
            <p:cNvSpPr/>
            <p:nvPr/>
          </p:nvSpPr>
          <p:spPr>
            <a:xfrm flipH="1">
              <a:off x="5619843" y="1799313"/>
              <a:ext cx="528448" cy="263775"/>
            </a:xfrm>
            <a:prstGeom prst="rect">
              <a:avLst/>
            </a:prstGeom>
            <a:solidFill>
              <a:srgbClr val="4F81BD"/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TLB</a:t>
              </a:r>
            </a:p>
          </p:txBody>
        </p:sp>
      </p:grpSp>
      <p:sp>
        <p:nvSpPr>
          <p:cNvPr id="60" name="Oval 59"/>
          <p:cNvSpPr/>
          <p:nvPr/>
        </p:nvSpPr>
        <p:spPr>
          <a:xfrm>
            <a:off x="3814776" y="1319833"/>
            <a:ext cx="1057247" cy="417786"/>
          </a:xfrm>
          <a:prstGeom prst="ellipse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Accel.</a:t>
            </a:r>
          </a:p>
        </p:txBody>
      </p:sp>
      <p:sp>
        <p:nvSpPr>
          <p:cNvPr id="80" name="Rectangle 79"/>
          <p:cNvSpPr/>
          <p:nvPr/>
        </p:nvSpPr>
        <p:spPr>
          <a:xfrm>
            <a:off x="3673769" y="2281541"/>
            <a:ext cx="1342155" cy="417786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$$</a:t>
            </a:r>
          </a:p>
        </p:txBody>
      </p:sp>
      <p:sp>
        <p:nvSpPr>
          <p:cNvPr id="113" name="Rounded Rectangle 112">
            <a:hlinkClick r:id="" action="ppaction://noaction"/>
          </p:cNvPr>
          <p:cNvSpPr/>
          <p:nvPr/>
        </p:nvSpPr>
        <p:spPr bwMode="auto">
          <a:xfrm>
            <a:off x="5354827" y="3334033"/>
            <a:ext cx="1163967" cy="475004"/>
          </a:xfrm>
          <a:prstGeom prst="round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  <a:ex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kern="0" dirty="0" smtClean="0">
                <a:solidFill>
                  <a:sysClr val="window" lastClr="FFFFFF"/>
                </a:solidFill>
                <a:latin typeface="Calibri"/>
              </a:rPr>
              <a:t>IOMMU</a:t>
            </a:r>
            <a:endParaRPr lang="en-US" sz="1600" kern="0" dirty="0">
              <a:solidFill>
                <a:sysClr val="window" lastClr="FFFFFF"/>
              </a:solidFill>
              <a:latin typeface="Calibri"/>
            </a:endParaRPr>
          </a:p>
        </p:txBody>
      </p:sp>
      <p:grpSp>
        <p:nvGrpSpPr>
          <p:cNvPr id="2068" name="Group 2067"/>
          <p:cNvGrpSpPr/>
          <p:nvPr/>
        </p:nvGrpSpPr>
        <p:grpSpPr>
          <a:xfrm>
            <a:off x="4267200" y="5486400"/>
            <a:ext cx="3626427" cy="762000"/>
            <a:chOff x="4267200" y="5486400"/>
            <a:chExt cx="3626427" cy="762000"/>
          </a:xfrm>
        </p:grpSpPr>
        <p:cxnSp>
          <p:nvCxnSpPr>
            <p:cNvPr id="97" name="Straight Connector 96"/>
            <p:cNvCxnSpPr/>
            <p:nvPr/>
          </p:nvCxnSpPr>
          <p:spPr>
            <a:xfrm>
              <a:off x="4267200" y="5638800"/>
              <a:ext cx="609600" cy="0"/>
            </a:xfrm>
            <a:prstGeom prst="line">
              <a:avLst/>
            </a:prstGeom>
            <a:noFill/>
            <a:ln w="50800" cap="flat" cmpd="sng" algn="ctr">
              <a:solidFill>
                <a:srgbClr val="4BACC6"/>
              </a:solidFill>
              <a:prstDash val="solid"/>
            </a:ln>
            <a:effectLst/>
          </p:spPr>
        </p:cxnSp>
        <p:sp>
          <p:nvSpPr>
            <p:cNvPr id="98" name="TextBox 97"/>
            <p:cNvSpPr txBox="1"/>
            <p:nvPr/>
          </p:nvSpPr>
          <p:spPr>
            <a:xfrm>
              <a:off x="4952999" y="5486400"/>
              <a:ext cx="273069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Address translation path</a:t>
              </a:r>
            </a:p>
          </p:txBody>
        </p:sp>
        <p:cxnSp>
          <p:nvCxnSpPr>
            <p:cNvPr id="99" name="Straight Connector 98"/>
            <p:cNvCxnSpPr/>
            <p:nvPr/>
          </p:nvCxnSpPr>
          <p:spPr>
            <a:xfrm>
              <a:off x="4267200" y="6031468"/>
              <a:ext cx="609600" cy="0"/>
            </a:xfrm>
            <a:prstGeom prst="line">
              <a:avLst/>
            </a:prstGeom>
            <a:noFill/>
            <a:ln w="50800" cap="flat" cmpd="sng" algn="ctr">
              <a:solidFill>
                <a:srgbClr val="4BACC6"/>
              </a:solidFill>
              <a:prstDash val="sysDash"/>
            </a:ln>
            <a:effectLst/>
          </p:spPr>
        </p:cxnSp>
        <p:sp>
          <p:nvSpPr>
            <p:cNvPr id="100" name="TextBox 99"/>
            <p:cNvSpPr txBox="1"/>
            <p:nvPr/>
          </p:nvSpPr>
          <p:spPr>
            <a:xfrm>
              <a:off x="4952999" y="5879068"/>
              <a:ext cx="29406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Translation update path</a:t>
              </a:r>
            </a:p>
          </p:txBody>
        </p:sp>
      </p:grpSp>
      <p:sp>
        <p:nvSpPr>
          <p:cNvPr id="104" name="Rectangle 103"/>
          <p:cNvSpPr/>
          <p:nvPr/>
        </p:nvSpPr>
        <p:spPr bwMode="auto">
          <a:xfrm>
            <a:off x="1394118" y="4063418"/>
            <a:ext cx="1349123" cy="943461"/>
          </a:xfrm>
          <a:prstGeom prst="rect">
            <a:avLst/>
          </a:prstGeom>
          <a:solidFill>
            <a:srgbClr val="FF0000"/>
          </a:solidFill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bg1"/>
                </a:solidFill>
                <a:latin typeface="Verdana" pitchFamily="34" charset="0"/>
              </a:rPr>
              <a:t>OS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 Memory (Q)</a:t>
            </a:r>
          </a:p>
        </p:txBody>
      </p:sp>
      <p:sp>
        <p:nvSpPr>
          <p:cNvPr id="105" name="Rectangle 104"/>
          <p:cNvSpPr/>
          <p:nvPr/>
        </p:nvSpPr>
        <p:spPr bwMode="auto">
          <a:xfrm>
            <a:off x="6445542" y="4063418"/>
            <a:ext cx="1331793" cy="943461"/>
          </a:xfrm>
          <a:prstGeom prst="rect">
            <a:avLst/>
          </a:prstGeom>
          <a:solidFill>
            <a:srgbClr val="00B050"/>
          </a:solidFill>
          <a:ln w="38100" cap="flat" cmpd="sng" algn="ctr">
            <a:solidFill>
              <a:schemeClr val="accent3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bg1"/>
                </a:solidFill>
                <a:latin typeface="Verdana" pitchFamily="34" charset="0"/>
              </a:rPr>
              <a:t>Process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Memory (P)</a:t>
            </a:r>
          </a:p>
        </p:txBody>
      </p:sp>
      <p:grpSp>
        <p:nvGrpSpPr>
          <p:cNvPr id="49" name="Group 48"/>
          <p:cNvGrpSpPr/>
          <p:nvPr/>
        </p:nvGrpSpPr>
        <p:grpSpPr>
          <a:xfrm>
            <a:off x="3693293" y="3186479"/>
            <a:ext cx="1346775" cy="845127"/>
            <a:chOff x="4876800" y="2964873"/>
            <a:chExt cx="1346775" cy="845127"/>
          </a:xfrm>
        </p:grpSpPr>
        <p:sp>
          <p:nvSpPr>
            <p:cNvPr id="51" name="Rounded Rectangle 50"/>
            <p:cNvSpPr/>
            <p:nvPr/>
          </p:nvSpPr>
          <p:spPr>
            <a:xfrm>
              <a:off x="4876800" y="2971800"/>
              <a:ext cx="1346775" cy="838200"/>
            </a:xfrm>
            <a:prstGeom prst="roundRect">
              <a:avLst/>
            </a:prstGeom>
            <a:solidFill>
              <a:srgbClr val="FF9933"/>
            </a:solidFill>
            <a:ln w="25400" cap="flat" cmpd="sng" algn="ctr">
              <a:solidFill>
                <a:schemeClr val="tx1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latin typeface="Calibri"/>
                  <a:ea typeface="+mn-ea"/>
                  <a:cs typeface="+mn-cs"/>
                </a:rPr>
                <a:t>Border Control</a:t>
              </a:r>
            </a:p>
          </p:txBody>
        </p:sp>
        <p:pic>
          <p:nvPicPr>
            <p:cNvPr id="55" name="Picture 5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45387" y="2964873"/>
              <a:ext cx="609600" cy="607615"/>
            </a:xfrm>
            <a:prstGeom prst="rect">
              <a:avLst/>
            </a:prstGeom>
          </p:spPr>
        </p:pic>
      </p:grpSp>
      <p:grpSp>
        <p:nvGrpSpPr>
          <p:cNvPr id="56" name="Group 55"/>
          <p:cNvGrpSpPr/>
          <p:nvPr/>
        </p:nvGrpSpPr>
        <p:grpSpPr>
          <a:xfrm>
            <a:off x="6727495" y="3200070"/>
            <a:ext cx="1346775" cy="845127"/>
            <a:chOff x="4876800" y="2964873"/>
            <a:chExt cx="1346775" cy="845127"/>
          </a:xfrm>
        </p:grpSpPr>
        <p:sp>
          <p:nvSpPr>
            <p:cNvPr id="57" name="Rounded Rectangle 56"/>
            <p:cNvSpPr/>
            <p:nvPr/>
          </p:nvSpPr>
          <p:spPr>
            <a:xfrm>
              <a:off x="4876800" y="2971800"/>
              <a:ext cx="1346775" cy="838200"/>
            </a:xfrm>
            <a:prstGeom prst="roundRect">
              <a:avLst/>
            </a:prstGeom>
            <a:solidFill>
              <a:srgbClr val="FF9933"/>
            </a:solidFill>
            <a:ln w="25400" cap="flat" cmpd="sng" algn="ctr">
              <a:solidFill>
                <a:schemeClr val="tx1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latin typeface="Calibri"/>
                  <a:ea typeface="+mn-ea"/>
                  <a:cs typeface="+mn-cs"/>
                </a:rPr>
                <a:t>Border Control</a:t>
              </a:r>
            </a:p>
          </p:txBody>
        </p:sp>
        <p:pic>
          <p:nvPicPr>
            <p:cNvPr id="61" name="Picture 60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45387" y="2964873"/>
              <a:ext cx="609600" cy="607615"/>
            </a:xfrm>
            <a:prstGeom prst="rect">
              <a:avLst/>
            </a:prstGeom>
          </p:spPr>
        </p:pic>
      </p:grpSp>
      <p:sp>
        <p:nvSpPr>
          <p:cNvPr id="64" name="Rounded Rectangle 63"/>
          <p:cNvSpPr/>
          <p:nvPr/>
        </p:nvSpPr>
        <p:spPr bwMode="auto">
          <a:xfrm>
            <a:off x="4962317" y="3300119"/>
            <a:ext cx="1608243" cy="540828"/>
          </a:xfrm>
          <a:prstGeom prst="roundRect">
            <a:avLst/>
          </a:prstGeom>
          <a:solidFill>
            <a:srgbClr val="00B050"/>
          </a:solidFill>
          <a:ln w="38100" cap="flat" cmpd="sng" algn="ctr">
            <a:solidFill>
              <a:schemeClr val="accent3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77500" lnSpcReduction="20000"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Mem req: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bg1"/>
                </a:solidFill>
                <a:latin typeface="Verdana" pitchFamily="34" charset="0"/>
              </a:rPr>
              <a:t>Phys. addr = P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sp>
        <p:nvSpPr>
          <p:cNvPr id="106" name="Rounded Rectangle 105"/>
          <p:cNvSpPr/>
          <p:nvPr/>
        </p:nvSpPr>
        <p:spPr bwMode="auto">
          <a:xfrm>
            <a:off x="3997757" y="1239775"/>
            <a:ext cx="1608243" cy="540828"/>
          </a:xfrm>
          <a:prstGeom prst="roundRect">
            <a:avLst/>
          </a:prstGeom>
          <a:solidFill>
            <a:srgbClr val="7030A0"/>
          </a:solidFill>
          <a:ln w="38100" cap="flat" cmpd="sng" algn="ctr">
            <a:solidFill>
              <a:schemeClr val="accent5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70000" lnSpcReduction="20000"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Mem req: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bg1"/>
                </a:solidFill>
                <a:latin typeface="Verdana" pitchFamily="34" charset="0"/>
              </a:rPr>
              <a:t>Virtual addr = V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sp>
        <p:nvSpPr>
          <p:cNvPr id="107" name="Rounded Rectangle 106"/>
          <p:cNvSpPr/>
          <p:nvPr/>
        </p:nvSpPr>
        <p:spPr bwMode="auto">
          <a:xfrm>
            <a:off x="4964465" y="3301121"/>
            <a:ext cx="1608243" cy="540828"/>
          </a:xfrm>
          <a:prstGeom prst="roundRect">
            <a:avLst/>
          </a:prstGeom>
          <a:solidFill>
            <a:srgbClr val="00B050"/>
          </a:solidFill>
          <a:ln w="38100" cap="flat" cmpd="sng" algn="ctr">
            <a:solidFill>
              <a:schemeClr val="accent3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77500" lnSpcReduction="20000"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Mem req: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bg1"/>
                </a:solidFill>
                <a:latin typeface="Verdana" pitchFamily="34" charset="0"/>
              </a:rPr>
              <a:t>Phys. addr = P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6374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82 -0.0037 L -0.00156 0.05324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6" y="30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0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56 0.05324 L 0.05469 0.05324 C 0.07986 0.05324 0.11111 0.11828 0.11111 0.17176 L 0.11111 0.29051 " pathEditMode="relative" rAng="0" ptsTypes="AAAA">
                                      <p:cBhvr>
                                        <p:cTn id="15" dur="2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625" y="118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42" presetClass="path" presetSubtype="0" accel="50000" decel="5000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1215 0.2963 L 0.00382 -0.0037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417" y="-15000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1.85185E-6 L -0.15174 -0.00023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587" y="-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0868 -0.24537 L -0.05452 -0.24537 C -0.03004 -0.24537 4.44444E-6 -0.17847 4.44444E-6 -0.12268 L 4.44444E-6 -1.85185E-6 " pathEditMode="relative" rAng="0" ptsTypes="AAAA">
                                      <p:cBhvr>
                                        <p:cTn id="41" dur="2000" spd="-100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434" y="122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6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0711 -0.24722 L -0.10711 -0.13055 C -0.10711 -0.07824 -0.11823 -0.01319 -0.12725 -0.01319 L -0.14722 -0.01319 " pathEditMode="relative" rAng="0" ptsTypes="AAAA">
                                      <p:cBhvr>
                                        <p:cTn id="45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14" y="116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6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157 -0.00023 L -0.15157 0.06991 C -0.15157 0.10139 -0.06719 0.14028 0.00156 0.14028 L 0.15503 0.14028 " pathEditMode="relative" rAng="0" ptsTypes="AAAA">
                                      <p:cBhvr>
                                        <p:cTn id="49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330" y="70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 animBg="1"/>
      <p:bldP spid="64" grpId="1" animBg="1"/>
      <p:bldP spid="64" grpId="2" animBg="1"/>
      <p:bldP spid="64" grpId="3" animBg="1"/>
      <p:bldP spid="106" grpId="0" animBg="1"/>
      <p:bldP spid="106" grpId="1" animBg="1"/>
      <p:bldP spid="106" grpId="2" animBg="1"/>
      <p:bldP spid="106" grpId="3" animBg="1"/>
      <p:bldP spid="106" grpId="4" animBg="1"/>
      <p:bldP spid="107" grpId="0" animBg="1"/>
      <p:bldP spid="107" grpId="1" animBg="1"/>
      <p:bldP spid="107" grpId="2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Rounded Rectangle 61"/>
          <p:cNvSpPr/>
          <p:nvPr/>
        </p:nvSpPr>
        <p:spPr>
          <a:xfrm flipH="1">
            <a:off x="6523630" y="1195865"/>
            <a:ext cx="1674796" cy="1617761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25400" cap="flat" cmpd="sng" algn="ctr">
            <a:solidFill>
              <a:srgbClr val="C0504D">
                <a:lumMod val="60000"/>
                <a:lumOff val="4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5" name="Rounded Rectangle 158"/>
          <p:cNvSpPr/>
          <p:nvPr/>
        </p:nvSpPr>
        <p:spPr>
          <a:xfrm>
            <a:off x="982638" y="1219202"/>
            <a:ext cx="7551761" cy="4038598"/>
          </a:xfrm>
          <a:custGeom>
            <a:avLst/>
            <a:gdLst/>
            <a:ahLst/>
            <a:cxnLst/>
            <a:rect l="l" t="t" r="r" b="b"/>
            <a:pathLst>
              <a:path w="7620000" h="4419600">
                <a:moveTo>
                  <a:pt x="381008" y="0"/>
                </a:moveTo>
                <a:lnTo>
                  <a:pt x="1904992" y="0"/>
                </a:lnTo>
                <a:cubicBezTo>
                  <a:pt x="2115417" y="0"/>
                  <a:pt x="2286000" y="170583"/>
                  <a:pt x="2286000" y="381008"/>
                </a:cubicBezTo>
                <a:lnTo>
                  <a:pt x="2286000" y="2147455"/>
                </a:lnTo>
                <a:lnTo>
                  <a:pt x="7241302" y="2147455"/>
                </a:lnTo>
                <a:cubicBezTo>
                  <a:pt x="7450451" y="2147455"/>
                  <a:pt x="7620000" y="2317004"/>
                  <a:pt x="7620000" y="2526153"/>
                </a:cubicBezTo>
                <a:lnTo>
                  <a:pt x="7620000" y="4040902"/>
                </a:lnTo>
                <a:cubicBezTo>
                  <a:pt x="7620000" y="4250051"/>
                  <a:pt x="7450451" y="4419600"/>
                  <a:pt x="7241302" y="4419600"/>
                </a:cubicBezTo>
                <a:lnTo>
                  <a:pt x="1904992" y="4419600"/>
                </a:lnTo>
                <a:lnTo>
                  <a:pt x="381008" y="4419600"/>
                </a:lnTo>
                <a:lnTo>
                  <a:pt x="378698" y="4419600"/>
                </a:lnTo>
                <a:cubicBezTo>
                  <a:pt x="169549" y="4419600"/>
                  <a:pt x="0" y="4250051"/>
                  <a:pt x="0" y="4040902"/>
                </a:cubicBezTo>
                <a:lnTo>
                  <a:pt x="0" y="4038592"/>
                </a:lnTo>
                <a:lnTo>
                  <a:pt x="0" y="2526153"/>
                </a:lnTo>
                <a:lnTo>
                  <a:pt x="0" y="381008"/>
                </a:lnTo>
                <a:cubicBezTo>
                  <a:pt x="0" y="170583"/>
                  <a:pt x="170583" y="0"/>
                  <a:pt x="381008" y="0"/>
                </a:cubicBezTo>
                <a:close/>
              </a:path>
            </a:pathLst>
          </a:custGeom>
          <a:solidFill>
            <a:srgbClr val="9BBB59">
              <a:lumMod val="40000"/>
              <a:lumOff val="60000"/>
            </a:srgbClr>
          </a:solidFill>
          <a:ln w="25400" cap="flat" cmpd="sng" algn="ctr">
            <a:solidFill>
              <a:srgbClr val="9BBB59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1" y="545869"/>
            <a:ext cx="8331200" cy="673333"/>
          </a:xfrm>
        </p:spPr>
        <p:txBody>
          <a:bodyPr/>
          <a:lstStyle/>
          <a:p>
            <a:pPr algn="ctr"/>
            <a:r>
              <a:rPr lang="en-US" dirty="0" smtClean="0"/>
              <a:t>Border Control</a:t>
            </a:r>
            <a:endParaRPr lang="en-US" dirty="0"/>
          </a:p>
        </p:txBody>
      </p:sp>
      <p:sp>
        <p:nvSpPr>
          <p:cNvPr id="2054" name="Slide Number Placeholder 2053"/>
          <p:cNvSpPr>
            <a:spLocks noGrp="1"/>
          </p:cNvSpPr>
          <p:nvPr>
            <p:ph type="sldNum" sz="quarter" idx="12"/>
          </p:nvPr>
        </p:nvSpPr>
        <p:spPr>
          <a:xfrm>
            <a:off x="6654800" y="6445252"/>
            <a:ext cx="2133600" cy="365125"/>
          </a:xfrm>
        </p:spPr>
        <p:txBody>
          <a:bodyPr/>
          <a:lstStyle/>
          <a:p>
            <a:fld id="{CE741EC6-35BA-4A7A-85FE-3DE9159705C7}" type="slidenum">
              <a:rPr lang="en-US" smtClean="0"/>
              <a:t>18</a:t>
            </a:fld>
            <a:endParaRPr lang="en-US" dirty="0"/>
          </a:p>
        </p:txBody>
      </p:sp>
      <p:cxnSp>
        <p:nvCxnSpPr>
          <p:cNvPr id="50" name="Straight Connector 49"/>
          <p:cNvCxnSpPr/>
          <p:nvPr/>
        </p:nvCxnSpPr>
        <p:spPr>
          <a:xfrm>
            <a:off x="2073610" y="1919453"/>
            <a:ext cx="6064" cy="1319048"/>
          </a:xfrm>
          <a:prstGeom prst="line">
            <a:avLst/>
          </a:prstGeom>
          <a:noFill/>
          <a:ln w="50800" cap="flat" cmpd="sng" algn="ctr">
            <a:solidFill>
              <a:srgbClr val="00B050"/>
            </a:solidFill>
            <a:prstDash val="solid"/>
          </a:ln>
          <a:effectLst/>
        </p:spPr>
      </p:cxnSp>
      <p:cxnSp>
        <p:nvCxnSpPr>
          <p:cNvPr id="52" name="Straight Connector 51"/>
          <p:cNvCxnSpPr/>
          <p:nvPr/>
        </p:nvCxnSpPr>
        <p:spPr>
          <a:xfrm flipH="1">
            <a:off x="2051337" y="3673366"/>
            <a:ext cx="6064" cy="1263073"/>
          </a:xfrm>
          <a:prstGeom prst="line">
            <a:avLst/>
          </a:prstGeom>
          <a:noFill/>
          <a:ln w="50800" cap="flat" cmpd="sng" algn="ctr">
            <a:solidFill>
              <a:srgbClr val="00B050"/>
            </a:solidFill>
            <a:prstDash val="solid"/>
          </a:ln>
          <a:effectLst/>
        </p:spPr>
      </p:cxnSp>
      <p:sp>
        <p:nvSpPr>
          <p:cNvPr id="53" name="Rounded Rectangle 52"/>
          <p:cNvSpPr/>
          <p:nvPr/>
        </p:nvSpPr>
        <p:spPr>
          <a:xfrm>
            <a:off x="3524181" y="1195866"/>
            <a:ext cx="1657418" cy="162353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25400" cap="flat" cmpd="sng" algn="ctr">
            <a:solidFill>
              <a:srgbClr val="C0504D">
                <a:lumMod val="60000"/>
                <a:lumOff val="4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54" name="Straight Connector 53"/>
          <p:cNvCxnSpPr>
            <a:endCxn id="80" idx="0"/>
          </p:cNvCxnSpPr>
          <p:nvPr/>
        </p:nvCxnSpPr>
        <p:spPr>
          <a:xfrm>
            <a:off x="4343400" y="1633899"/>
            <a:ext cx="1447" cy="647642"/>
          </a:xfrm>
          <a:prstGeom prst="line">
            <a:avLst/>
          </a:prstGeom>
          <a:noFill/>
          <a:ln w="50800" cap="flat" cmpd="sng" algn="ctr">
            <a:solidFill>
              <a:srgbClr val="FF0000"/>
            </a:solidFill>
            <a:prstDash val="solid"/>
          </a:ln>
          <a:effectLst/>
        </p:spPr>
      </p:cxnSp>
      <p:sp>
        <p:nvSpPr>
          <p:cNvPr id="58" name="Oval 57"/>
          <p:cNvSpPr/>
          <p:nvPr/>
        </p:nvSpPr>
        <p:spPr>
          <a:xfrm>
            <a:off x="1394119" y="1359791"/>
            <a:ext cx="1359317" cy="557048"/>
          </a:xfrm>
          <a:prstGeom prst="ellipse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CPU</a:t>
            </a:r>
          </a:p>
        </p:txBody>
      </p:sp>
      <p:sp>
        <p:nvSpPr>
          <p:cNvPr id="59" name="Rectangle 58"/>
          <p:cNvSpPr/>
          <p:nvPr/>
        </p:nvSpPr>
        <p:spPr>
          <a:xfrm>
            <a:off x="1401086" y="3252966"/>
            <a:ext cx="1342155" cy="417786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$$</a:t>
            </a:r>
          </a:p>
        </p:txBody>
      </p:sp>
      <p:cxnSp>
        <p:nvCxnSpPr>
          <p:cNvPr id="65" name="Straight Connector 64"/>
          <p:cNvCxnSpPr/>
          <p:nvPr/>
        </p:nvCxnSpPr>
        <p:spPr>
          <a:xfrm>
            <a:off x="4367010" y="2687818"/>
            <a:ext cx="1447" cy="647642"/>
          </a:xfrm>
          <a:prstGeom prst="line">
            <a:avLst/>
          </a:prstGeom>
          <a:noFill/>
          <a:ln w="50800" cap="flat" cmpd="sng" algn="ctr">
            <a:solidFill>
              <a:srgbClr val="FF0000"/>
            </a:solidFill>
            <a:prstDash val="solid"/>
          </a:ln>
          <a:effectLst/>
        </p:spPr>
      </p:cxnSp>
      <p:cxnSp>
        <p:nvCxnSpPr>
          <p:cNvPr id="66" name="Straight Connector 65"/>
          <p:cNvCxnSpPr/>
          <p:nvPr/>
        </p:nvCxnSpPr>
        <p:spPr>
          <a:xfrm>
            <a:off x="7388454" y="2667570"/>
            <a:ext cx="6063" cy="662117"/>
          </a:xfrm>
          <a:prstGeom prst="line">
            <a:avLst/>
          </a:prstGeom>
          <a:noFill/>
          <a:ln w="50800" cap="flat" cmpd="sng" algn="ctr">
            <a:solidFill>
              <a:srgbClr val="FF0000"/>
            </a:solidFill>
            <a:prstDash val="solid"/>
          </a:ln>
          <a:effectLst/>
        </p:spPr>
      </p:cxnSp>
      <p:cxnSp>
        <p:nvCxnSpPr>
          <p:cNvPr id="63" name="Straight Connector 62"/>
          <p:cNvCxnSpPr>
            <a:endCxn id="78" idx="0"/>
          </p:cNvCxnSpPr>
          <p:nvPr/>
        </p:nvCxnSpPr>
        <p:spPr>
          <a:xfrm>
            <a:off x="7364844" y="1613651"/>
            <a:ext cx="6063" cy="662117"/>
          </a:xfrm>
          <a:prstGeom prst="line">
            <a:avLst/>
          </a:prstGeom>
          <a:noFill/>
          <a:ln w="50800" cap="flat" cmpd="sng" algn="ctr">
            <a:solidFill>
              <a:srgbClr val="FF0000"/>
            </a:solidFill>
            <a:prstDash val="solid"/>
          </a:ln>
          <a:effectLst/>
        </p:spPr>
      </p:cxnSp>
      <p:cxnSp>
        <p:nvCxnSpPr>
          <p:cNvPr id="82" name="Straight Connector 81"/>
          <p:cNvCxnSpPr/>
          <p:nvPr/>
        </p:nvCxnSpPr>
        <p:spPr>
          <a:xfrm>
            <a:off x="919859" y="5638800"/>
            <a:ext cx="604141" cy="0"/>
          </a:xfrm>
          <a:prstGeom prst="line">
            <a:avLst/>
          </a:prstGeom>
          <a:noFill/>
          <a:ln w="50800" cap="flat" cmpd="sng" algn="ctr">
            <a:solidFill>
              <a:srgbClr val="00B050"/>
            </a:solidFill>
            <a:prstDash val="solid"/>
          </a:ln>
          <a:effectLst/>
        </p:spPr>
      </p:cxnSp>
      <p:sp>
        <p:nvSpPr>
          <p:cNvPr id="83" name="TextBox 82"/>
          <p:cNvSpPr txBox="1"/>
          <p:nvPr/>
        </p:nvSpPr>
        <p:spPr>
          <a:xfrm>
            <a:off x="1620672" y="5518238"/>
            <a:ext cx="2265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Trusted data path</a:t>
            </a:r>
          </a:p>
        </p:txBody>
      </p:sp>
      <p:cxnSp>
        <p:nvCxnSpPr>
          <p:cNvPr id="84" name="Straight Connector 83"/>
          <p:cNvCxnSpPr/>
          <p:nvPr/>
        </p:nvCxnSpPr>
        <p:spPr>
          <a:xfrm>
            <a:off x="919859" y="6031468"/>
            <a:ext cx="604141" cy="0"/>
          </a:xfrm>
          <a:prstGeom prst="line">
            <a:avLst/>
          </a:prstGeom>
          <a:noFill/>
          <a:ln w="50800" cap="flat" cmpd="sng" algn="ctr">
            <a:solidFill>
              <a:srgbClr val="FF0000"/>
            </a:solidFill>
            <a:prstDash val="solid"/>
          </a:ln>
          <a:effectLst/>
        </p:spPr>
      </p:cxnSp>
      <p:sp>
        <p:nvSpPr>
          <p:cNvPr id="85" name="TextBox 84"/>
          <p:cNvSpPr txBox="1"/>
          <p:nvPr/>
        </p:nvSpPr>
        <p:spPr>
          <a:xfrm>
            <a:off x="1622718" y="5910906"/>
            <a:ext cx="2492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Untrusted data path</a:t>
            </a:r>
          </a:p>
        </p:txBody>
      </p:sp>
      <p:sp>
        <p:nvSpPr>
          <p:cNvPr id="81" name="Rectangle 80"/>
          <p:cNvSpPr/>
          <p:nvPr/>
        </p:nvSpPr>
        <p:spPr>
          <a:xfrm>
            <a:off x="1206462" y="4054366"/>
            <a:ext cx="7023138" cy="974834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Memory or Shared LLC</a:t>
            </a:r>
          </a:p>
        </p:txBody>
      </p:sp>
      <p:sp>
        <p:nvSpPr>
          <p:cNvPr id="42" name="Rectangle 41"/>
          <p:cNvSpPr/>
          <p:nvPr/>
        </p:nvSpPr>
        <p:spPr>
          <a:xfrm>
            <a:off x="1663508" y="2583476"/>
            <a:ext cx="832332" cy="313647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$$</a:t>
            </a:r>
          </a:p>
        </p:txBody>
      </p:sp>
      <p:grpSp>
        <p:nvGrpSpPr>
          <p:cNvPr id="2067" name="Group 2066"/>
          <p:cNvGrpSpPr/>
          <p:nvPr/>
        </p:nvGrpSpPr>
        <p:grpSpPr>
          <a:xfrm>
            <a:off x="2534048" y="1638315"/>
            <a:ext cx="684045" cy="1546240"/>
            <a:chOff x="2534048" y="1638315"/>
            <a:chExt cx="684045" cy="1546240"/>
          </a:xfrm>
        </p:grpSpPr>
        <p:cxnSp>
          <p:nvCxnSpPr>
            <p:cNvPr id="31" name="Straight Connector 30"/>
            <p:cNvCxnSpPr>
              <a:stCxn id="32" idx="2"/>
              <a:endCxn id="33" idx="0"/>
            </p:cNvCxnSpPr>
            <p:nvPr/>
          </p:nvCxnSpPr>
          <p:spPr>
            <a:xfrm>
              <a:off x="2872518" y="2321215"/>
              <a:ext cx="3553" cy="531986"/>
            </a:xfrm>
            <a:prstGeom prst="line">
              <a:avLst/>
            </a:prstGeom>
            <a:noFill/>
            <a:ln w="50800" cap="flat" cmpd="sng" algn="ctr">
              <a:solidFill>
                <a:srgbClr val="4BACC6"/>
              </a:solidFill>
              <a:prstDash val="sysDash"/>
            </a:ln>
            <a:effectLst/>
          </p:spPr>
        </p:cxnSp>
        <p:sp>
          <p:nvSpPr>
            <p:cNvPr id="33" name="Rounded Rectangle 32"/>
            <p:cNvSpPr/>
            <p:nvPr/>
          </p:nvSpPr>
          <p:spPr>
            <a:xfrm>
              <a:off x="2534048" y="2853201"/>
              <a:ext cx="684045" cy="331354"/>
            </a:xfrm>
            <a:prstGeom prst="roundRect">
              <a:avLst/>
            </a:prstGeom>
            <a:solidFill>
              <a:srgbClr val="4F81BD"/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MMU</a:t>
              </a:r>
            </a:p>
          </p:txBody>
        </p:sp>
        <p:cxnSp>
          <p:nvCxnSpPr>
            <p:cNvPr id="22" name="Elbow Connector 21"/>
            <p:cNvCxnSpPr>
              <a:stCxn id="58" idx="6"/>
              <a:endCxn id="32" idx="0"/>
            </p:cNvCxnSpPr>
            <p:nvPr/>
          </p:nvCxnSpPr>
          <p:spPr>
            <a:xfrm>
              <a:off x="2753436" y="1638315"/>
              <a:ext cx="119082" cy="378100"/>
            </a:xfrm>
            <a:prstGeom prst="bentConnector2">
              <a:avLst/>
            </a:prstGeom>
            <a:ln>
              <a:solidFill>
                <a:srgbClr val="4BACC6"/>
              </a:solidFill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32" name="Rectangle 31"/>
            <p:cNvSpPr/>
            <p:nvPr/>
          </p:nvSpPr>
          <p:spPr>
            <a:xfrm>
              <a:off x="2639300" y="2016415"/>
              <a:ext cx="466436" cy="304800"/>
            </a:xfrm>
            <a:prstGeom prst="rect">
              <a:avLst/>
            </a:prstGeom>
            <a:solidFill>
              <a:srgbClr val="4F81BD"/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TLB</a:t>
              </a:r>
            </a:p>
          </p:txBody>
        </p:sp>
      </p:grpSp>
      <p:grpSp>
        <p:nvGrpSpPr>
          <p:cNvPr id="2066" name="Group 2065"/>
          <p:cNvGrpSpPr/>
          <p:nvPr/>
        </p:nvGrpSpPr>
        <p:grpSpPr>
          <a:xfrm>
            <a:off x="6276173" y="1546353"/>
            <a:ext cx="907074" cy="1881684"/>
            <a:chOff x="6276173" y="1546353"/>
            <a:chExt cx="907074" cy="1881684"/>
          </a:xfrm>
        </p:grpSpPr>
        <p:cxnSp>
          <p:nvCxnSpPr>
            <p:cNvPr id="69" name="Straight Connector 68"/>
            <p:cNvCxnSpPr/>
            <p:nvPr/>
          </p:nvCxnSpPr>
          <p:spPr>
            <a:xfrm flipH="1">
              <a:off x="6851069" y="1546353"/>
              <a:ext cx="15145" cy="774862"/>
            </a:xfrm>
            <a:prstGeom prst="line">
              <a:avLst/>
            </a:prstGeom>
            <a:noFill/>
            <a:ln w="50800" cap="flat" cmpd="sng" algn="ctr">
              <a:solidFill>
                <a:srgbClr val="4BACC6"/>
              </a:solidFill>
              <a:prstDash val="solid"/>
            </a:ln>
            <a:effectLst/>
          </p:spPr>
        </p:cxnSp>
        <p:cxnSp>
          <p:nvCxnSpPr>
            <p:cNvPr id="71" name="Elbow Connector 70"/>
            <p:cNvCxnSpPr>
              <a:stCxn id="72" idx="3"/>
            </p:cNvCxnSpPr>
            <p:nvPr/>
          </p:nvCxnSpPr>
          <p:spPr>
            <a:xfrm rot="10800000" flipV="1">
              <a:off x="6276173" y="1915281"/>
              <a:ext cx="378627" cy="1512756"/>
            </a:xfrm>
            <a:prstGeom prst="bentConnector2">
              <a:avLst/>
            </a:prstGeom>
            <a:noFill/>
            <a:ln w="50800" cap="flat" cmpd="sng" algn="ctr">
              <a:solidFill>
                <a:srgbClr val="4BACC6"/>
              </a:solidFill>
              <a:prstDash val="sysDash"/>
            </a:ln>
            <a:effectLst/>
          </p:spPr>
        </p:cxnSp>
        <p:sp>
          <p:nvSpPr>
            <p:cNvPr id="72" name="Rectangle 71"/>
            <p:cNvSpPr/>
            <p:nvPr/>
          </p:nvSpPr>
          <p:spPr>
            <a:xfrm flipH="1">
              <a:off x="6654799" y="1783393"/>
              <a:ext cx="528448" cy="263775"/>
            </a:xfrm>
            <a:prstGeom prst="rect">
              <a:avLst/>
            </a:prstGeom>
            <a:solidFill>
              <a:srgbClr val="4F81BD"/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TLB</a:t>
              </a:r>
            </a:p>
          </p:txBody>
        </p:sp>
      </p:grpSp>
      <p:sp>
        <p:nvSpPr>
          <p:cNvPr id="67" name="Oval 66"/>
          <p:cNvSpPr/>
          <p:nvPr/>
        </p:nvSpPr>
        <p:spPr>
          <a:xfrm flipH="1">
            <a:off x="6844799" y="1322992"/>
            <a:ext cx="1057247" cy="417786"/>
          </a:xfrm>
          <a:prstGeom prst="ellipse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Accel.</a:t>
            </a:r>
          </a:p>
        </p:txBody>
      </p:sp>
      <p:sp>
        <p:nvSpPr>
          <p:cNvPr id="78" name="Rectangle 77"/>
          <p:cNvSpPr/>
          <p:nvPr/>
        </p:nvSpPr>
        <p:spPr>
          <a:xfrm flipH="1">
            <a:off x="6699830" y="2275768"/>
            <a:ext cx="1342155" cy="417786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$$</a:t>
            </a:r>
          </a:p>
        </p:txBody>
      </p:sp>
      <p:grpSp>
        <p:nvGrpSpPr>
          <p:cNvPr id="2053" name="Group 2052"/>
          <p:cNvGrpSpPr/>
          <p:nvPr/>
        </p:nvGrpSpPr>
        <p:grpSpPr>
          <a:xfrm flipH="1">
            <a:off x="4571954" y="1531748"/>
            <a:ext cx="907074" cy="1881684"/>
            <a:chOff x="5241217" y="1562273"/>
            <a:chExt cx="907074" cy="1881684"/>
          </a:xfrm>
        </p:grpSpPr>
        <p:cxnSp>
          <p:nvCxnSpPr>
            <p:cNvPr id="87" name="Straight Connector 86"/>
            <p:cNvCxnSpPr/>
            <p:nvPr/>
          </p:nvCxnSpPr>
          <p:spPr>
            <a:xfrm flipH="1">
              <a:off x="5816113" y="1562273"/>
              <a:ext cx="15145" cy="774862"/>
            </a:xfrm>
            <a:prstGeom prst="line">
              <a:avLst/>
            </a:prstGeom>
            <a:noFill/>
            <a:ln w="50800" cap="flat" cmpd="sng" algn="ctr">
              <a:solidFill>
                <a:srgbClr val="4BACC6"/>
              </a:solidFill>
              <a:prstDash val="solid"/>
            </a:ln>
            <a:effectLst/>
          </p:spPr>
        </p:cxnSp>
        <p:cxnSp>
          <p:nvCxnSpPr>
            <p:cNvPr id="88" name="Elbow Connector 87"/>
            <p:cNvCxnSpPr>
              <a:stCxn id="89" idx="3"/>
            </p:cNvCxnSpPr>
            <p:nvPr/>
          </p:nvCxnSpPr>
          <p:spPr>
            <a:xfrm rot="10800000" flipV="1">
              <a:off x="5241217" y="1931201"/>
              <a:ext cx="378627" cy="1512756"/>
            </a:xfrm>
            <a:prstGeom prst="bentConnector2">
              <a:avLst/>
            </a:prstGeom>
            <a:noFill/>
            <a:ln w="50800" cap="flat" cmpd="sng" algn="ctr">
              <a:solidFill>
                <a:srgbClr val="4BACC6"/>
              </a:solidFill>
              <a:prstDash val="sysDash"/>
            </a:ln>
            <a:effectLst/>
          </p:spPr>
        </p:cxnSp>
        <p:sp>
          <p:nvSpPr>
            <p:cNvPr id="89" name="Rectangle 88"/>
            <p:cNvSpPr/>
            <p:nvPr/>
          </p:nvSpPr>
          <p:spPr>
            <a:xfrm flipH="1">
              <a:off x="5619843" y="1799313"/>
              <a:ext cx="528448" cy="263775"/>
            </a:xfrm>
            <a:prstGeom prst="rect">
              <a:avLst/>
            </a:prstGeom>
            <a:solidFill>
              <a:srgbClr val="4F81BD"/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TLB</a:t>
              </a:r>
            </a:p>
          </p:txBody>
        </p:sp>
      </p:grpSp>
      <p:sp>
        <p:nvSpPr>
          <p:cNvPr id="60" name="Oval 59"/>
          <p:cNvSpPr/>
          <p:nvPr/>
        </p:nvSpPr>
        <p:spPr>
          <a:xfrm>
            <a:off x="3814776" y="1319833"/>
            <a:ext cx="1057247" cy="417786"/>
          </a:xfrm>
          <a:prstGeom prst="ellipse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Accel.</a:t>
            </a:r>
          </a:p>
        </p:txBody>
      </p:sp>
      <p:sp>
        <p:nvSpPr>
          <p:cNvPr id="80" name="Rectangle 79"/>
          <p:cNvSpPr/>
          <p:nvPr/>
        </p:nvSpPr>
        <p:spPr>
          <a:xfrm>
            <a:off x="3673769" y="2281541"/>
            <a:ext cx="1342155" cy="417786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$$</a:t>
            </a:r>
          </a:p>
        </p:txBody>
      </p:sp>
      <p:sp>
        <p:nvSpPr>
          <p:cNvPr id="113" name="Rounded Rectangle 112">
            <a:hlinkClick r:id="" action="ppaction://noaction"/>
          </p:cNvPr>
          <p:cNvSpPr/>
          <p:nvPr/>
        </p:nvSpPr>
        <p:spPr bwMode="auto">
          <a:xfrm>
            <a:off x="5354827" y="3334033"/>
            <a:ext cx="1163967" cy="475004"/>
          </a:xfrm>
          <a:prstGeom prst="round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  <a:ex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kern="0" dirty="0" smtClean="0">
                <a:solidFill>
                  <a:sysClr val="window" lastClr="FFFFFF"/>
                </a:solidFill>
                <a:latin typeface="Calibri"/>
              </a:rPr>
              <a:t>IOMMU</a:t>
            </a:r>
            <a:endParaRPr lang="en-US" sz="1600" kern="0" dirty="0">
              <a:solidFill>
                <a:sysClr val="window" lastClr="FFFFFF"/>
              </a:solidFill>
              <a:latin typeface="Calibri"/>
            </a:endParaRPr>
          </a:p>
        </p:txBody>
      </p:sp>
      <p:grpSp>
        <p:nvGrpSpPr>
          <p:cNvPr id="2068" name="Group 2067"/>
          <p:cNvGrpSpPr/>
          <p:nvPr/>
        </p:nvGrpSpPr>
        <p:grpSpPr>
          <a:xfrm>
            <a:off x="4267200" y="5486400"/>
            <a:ext cx="3626427" cy="762000"/>
            <a:chOff x="4267200" y="5486400"/>
            <a:chExt cx="3626427" cy="762000"/>
          </a:xfrm>
        </p:grpSpPr>
        <p:cxnSp>
          <p:nvCxnSpPr>
            <p:cNvPr id="97" name="Straight Connector 96"/>
            <p:cNvCxnSpPr/>
            <p:nvPr/>
          </p:nvCxnSpPr>
          <p:spPr>
            <a:xfrm>
              <a:off x="4267200" y="5638800"/>
              <a:ext cx="609600" cy="0"/>
            </a:xfrm>
            <a:prstGeom prst="line">
              <a:avLst/>
            </a:prstGeom>
            <a:noFill/>
            <a:ln w="50800" cap="flat" cmpd="sng" algn="ctr">
              <a:solidFill>
                <a:srgbClr val="4BACC6"/>
              </a:solidFill>
              <a:prstDash val="solid"/>
            </a:ln>
            <a:effectLst/>
          </p:spPr>
        </p:cxnSp>
        <p:sp>
          <p:nvSpPr>
            <p:cNvPr id="98" name="TextBox 97"/>
            <p:cNvSpPr txBox="1"/>
            <p:nvPr/>
          </p:nvSpPr>
          <p:spPr>
            <a:xfrm>
              <a:off x="4952999" y="5486400"/>
              <a:ext cx="273069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Address translation path</a:t>
              </a:r>
            </a:p>
          </p:txBody>
        </p:sp>
        <p:cxnSp>
          <p:nvCxnSpPr>
            <p:cNvPr id="99" name="Straight Connector 98"/>
            <p:cNvCxnSpPr/>
            <p:nvPr/>
          </p:nvCxnSpPr>
          <p:spPr>
            <a:xfrm>
              <a:off x="4267200" y="6031468"/>
              <a:ext cx="609600" cy="0"/>
            </a:xfrm>
            <a:prstGeom prst="line">
              <a:avLst/>
            </a:prstGeom>
            <a:noFill/>
            <a:ln w="50800" cap="flat" cmpd="sng" algn="ctr">
              <a:solidFill>
                <a:srgbClr val="4BACC6"/>
              </a:solidFill>
              <a:prstDash val="sysDash"/>
            </a:ln>
            <a:effectLst/>
          </p:spPr>
        </p:cxnSp>
        <p:sp>
          <p:nvSpPr>
            <p:cNvPr id="100" name="TextBox 99"/>
            <p:cNvSpPr txBox="1"/>
            <p:nvPr/>
          </p:nvSpPr>
          <p:spPr>
            <a:xfrm>
              <a:off x="4952999" y="5879068"/>
              <a:ext cx="29406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Translation update path</a:t>
              </a:r>
            </a:p>
          </p:txBody>
        </p:sp>
      </p:grpSp>
      <p:sp>
        <p:nvSpPr>
          <p:cNvPr id="104" name="Rectangle 103"/>
          <p:cNvSpPr/>
          <p:nvPr/>
        </p:nvSpPr>
        <p:spPr bwMode="auto">
          <a:xfrm>
            <a:off x="1394118" y="4063418"/>
            <a:ext cx="1349123" cy="943461"/>
          </a:xfrm>
          <a:prstGeom prst="rect">
            <a:avLst/>
          </a:prstGeom>
          <a:solidFill>
            <a:srgbClr val="FF0000"/>
          </a:solidFill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bg1"/>
                </a:solidFill>
                <a:latin typeface="Verdana" pitchFamily="34" charset="0"/>
              </a:rPr>
              <a:t>OS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 Memory (Q)</a:t>
            </a:r>
          </a:p>
        </p:txBody>
      </p:sp>
      <p:sp>
        <p:nvSpPr>
          <p:cNvPr id="105" name="Rectangle 104"/>
          <p:cNvSpPr/>
          <p:nvPr/>
        </p:nvSpPr>
        <p:spPr bwMode="auto">
          <a:xfrm>
            <a:off x="6445542" y="4063418"/>
            <a:ext cx="1331793" cy="943461"/>
          </a:xfrm>
          <a:prstGeom prst="rect">
            <a:avLst/>
          </a:prstGeom>
          <a:solidFill>
            <a:srgbClr val="00B050"/>
          </a:solidFill>
          <a:ln w="38100" cap="flat" cmpd="sng" algn="ctr">
            <a:solidFill>
              <a:schemeClr val="accent3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bg1"/>
                </a:solidFill>
                <a:latin typeface="Verdana" pitchFamily="34" charset="0"/>
              </a:rPr>
              <a:t>Process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Memory (P)</a:t>
            </a:r>
          </a:p>
        </p:txBody>
      </p:sp>
      <p:grpSp>
        <p:nvGrpSpPr>
          <p:cNvPr id="49" name="Group 48"/>
          <p:cNvGrpSpPr/>
          <p:nvPr/>
        </p:nvGrpSpPr>
        <p:grpSpPr>
          <a:xfrm>
            <a:off x="3693293" y="3186479"/>
            <a:ext cx="1346775" cy="845127"/>
            <a:chOff x="4876800" y="2964873"/>
            <a:chExt cx="1346775" cy="845127"/>
          </a:xfrm>
        </p:grpSpPr>
        <p:sp>
          <p:nvSpPr>
            <p:cNvPr id="51" name="Rounded Rectangle 50"/>
            <p:cNvSpPr/>
            <p:nvPr/>
          </p:nvSpPr>
          <p:spPr>
            <a:xfrm>
              <a:off x="4876800" y="2971800"/>
              <a:ext cx="1346775" cy="838200"/>
            </a:xfrm>
            <a:prstGeom prst="roundRect">
              <a:avLst/>
            </a:prstGeom>
            <a:solidFill>
              <a:srgbClr val="FF9933"/>
            </a:solidFill>
            <a:ln w="25400" cap="flat" cmpd="sng" algn="ctr">
              <a:solidFill>
                <a:schemeClr val="tx1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latin typeface="Calibri"/>
                  <a:ea typeface="+mn-ea"/>
                  <a:cs typeface="+mn-cs"/>
                </a:rPr>
                <a:t>Border Control</a:t>
              </a:r>
            </a:p>
          </p:txBody>
        </p:sp>
        <p:pic>
          <p:nvPicPr>
            <p:cNvPr id="55" name="Picture 5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45387" y="2964873"/>
              <a:ext cx="609600" cy="607615"/>
            </a:xfrm>
            <a:prstGeom prst="rect">
              <a:avLst/>
            </a:prstGeom>
          </p:spPr>
        </p:pic>
      </p:grpSp>
      <p:grpSp>
        <p:nvGrpSpPr>
          <p:cNvPr id="56" name="Group 55"/>
          <p:cNvGrpSpPr/>
          <p:nvPr/>
        </p:nvGrpSpPr>
        <p:grpSpPr>
          <a:xfrm>
            <a:off x="6727495" y="3200070"/>
            <a:ext cx="1346775" cy="845127"/>
            <a:chOff x="4876800" y="2964873"/>
            <a:chExt cx="1346775" cy="845127"/>
          </a:xfrm>
        </p:grpSpPr>
        <p:sp>
          <p:nvSpPr>
            <p:cNvPr id="57" name="Rounded Rectangle 56"/>
            <p:cNvSpPr/>
            <p:nvPr/>
          </p:nvSpPr>
          <p:spPr>
            <a:xfrm>
              <a:off x="4876800" y="2971800"/>
              <a:ext cx="1346775" cy="838200"/>
            </a:xfrm>
            <a:prstGeom prst="roundRect">
              <a:avLst/>
            </a:prstGeom>
            <a:solidFill>
              <a:srgbClr val="FF9933"/>
            </a:solidFill>
            <a:ln w="25400" cap="flat" cmpd="sng" algn="ctr">
              <a:solidFill>
                <a:schemeClr val="tx1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latin typeface="Calibri"/>
                  <a:ea typeface="+mn-ea"/>
                  <a:cs typeface="+mn-cs"/>
                </a:rPr>
                <a:t>Border Control</a:t>
              </a:r>
            </a:p>
          </p:txBody>
        </p:sp>
        <p:pic>
          <p:nvPicPr>
            <p:cNvPr id="61" name="Picture 60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45387" y="2964873"/>
              <a:ext cx="609600" cy="607615"/>
            </a:xfrm>
            <a:prstGeom prst="rect">
              <a:avLst/>
            </a:prstGeom>
          </p:spPr>
        </p:pic>
      </p:grpSp>
      <p:sp>
        <p:nvSpPr>
          <p:cNvPr id="68" name="Rounded Rectangle 67"/>
          <p:cNvSpPr/>
          <p:nvPr/>
        </p:nvSpPr>
        <p:spPr bwMode="auto">
          <a:xfrm>
            <a:off x="3962400" y="1592772"/>
            <a:ext cx="1608243" cy="540828"/>
          </a:xfrm>
          <a:prstGeom prst="roundRect">
            <a:avLst/>
          </a:prstGeom>
          <a:solidFill>
            <a:srgbClr val="FF0000"/>
          </a:solidFill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77500" lnSpcReduction="20000"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Mem req: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bg1"/>
                </a:solidFill>
                <a:latin typeface="Verdana" pitchFamily="34" charset="0"/>
              </a:rPr>
              <a:t>Phys. addr = Q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pic>
        <p:nvPicPr>
          <p:cNvPr id="70" name="Picture 6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7350" y="2786650"/>
            <a:ext cx="1498748" cy="12489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1759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2.22222E-6 L -0.03472 0.2377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36" y="118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2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1" y="545869"/>
            <a:ext cx="8331200" cy="673333"/>
          </a:xfrm>
        </p:spPr>
        <p:txBody>
          <a:bodyPr/>
          <a:lstStyle/>
          <a:p>
            <a:r>
              <a:rPr lang="en-US" dirty="0" smtClean="0"/>
              <a:t>Border Control: 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O</a:t>
            </a:r>
            <a:r>
              <a:rPr lang="en-US" dirty="0" smtClean="0"/>
              <a:t>ne Border Control instance per accelerator</a:t>
            </a:r>
          </a:p>
          <a:p>
            <a:r>
              <a:rPr lang="en-US" dirty="0" smtClean="0"/>
              <a:t>Protection Table</a:t>
            </a:r>
          </a:p>
          <a:p>
            <a:pPr lvl="1"/>
            <a:r>
              <a:rPr lang="en-US" dirty="0" smtClean="0"/>
              <a:t>In system memory</a:t>
            </a:r>
          </a:p>
          <a:p>
            <a:pPr lvl="1"/>
            <a:r>
              <a:rPr lang="en-US" dirty="0" smtClean="0"/>
              <a:t>Contains all needed permissions by PPN</a:t>
            </a:r>
          </a:p>
          <a:p>
            <a:pPr lvl="1"/>
            <a:r>
              <a:rPr lang="en-US" dirty="0" smtClean="0"/>
              <a:t>Sufficient for correct design</a:t>
            </a:r>
          </a:p>
          <a:p>
            <a:pPr lvl="1"/>
            <a:r>
              <a:rPr lang="en-US" dirty="0" smtClean="0"/>
              <a:t>0.006% physical memory overhead</a:t>
            </a:r>
          </a:p>
          <a:p>
            <a:r>
              <a:rPr lang="en-US" dirty="0" smtClean="0"/>
              <a:t>Border Control Cache (BCC)</a:t>
            </a:r>
          </a:p>
          <a:p>
            <a:pPr lvl="1"/>
            <a:r>
              <a:rPr lang="en-US" dirty="0" smtClean="0"/>
              <a:t>Caches recent permissions</a:t>
            </a:r>
          </a:p>
          <a:p>
            <a:pPr lvl="1"/>
            <a:r>
              <a:rPr lang="en-US" dirty="0" smtClean="0"/>
              <a:t>Each entry covers 512 4KB pages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654800" y="6445252"/>
            <a:ext cx="2133600" cy="365125"/>
          </a:xfrm>
        </p:spPr>
        <p:txBody>
          <a:bodyPr/>
          <a:lstStyle/>
          <a:p>
            <a:fld id="{CE741EC6-35BA-4A7A-85FE-3DE9159705C7}" type="slidenum">
              <a:rPr lang="en-US" smtClean="0"/>
              <a:t>19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0815" y="4030665"/>
            <a:ext cx="1911223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0063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Executive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8323" y="1371602"/>
            <a:ext cx="7861527" cy="4688004"/>
          </a:xfrm>
        </p:spPr>
        <p:txBody>
          <a:bodyPr>
            <a:normAutofit/>
          </a:bodyPr>
          <a:lstStyle/>
          <a:p>
            <a:r>
              <a:rPr lang="en-US" dirty="0" smtClean="0"/>
              <a:t>Accelerators access shared host memory</a:t>
            </a:r>
          </a:p>
          <a:p>
            <a:pPr marL="457200" lvl="1" indent="0">
              <a:buNone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+ Performance, programmability</a:t>
            </a:r>
          </a:p>
          <a:p>
            <a:pPr marL="457200" lvl="1" indent="0">
              <a:buNone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-  Bugs, malicious design?</a:t>
            </a:r>
          </a:p>
          <a:p>
            <a:r>
              <a:rPr lang="en-US" dirty="0" smtClean="0"/>
              <a:t>Protect host from accelerator wild reads/writes</a:t>
            </a:r>
          </a:p>
          <a:p>
            <a:r>
              <a:rPr lang="en-US" dirty="0" smtClean="0"/>
              <a:t>Border Control</a:t>
            </a:r>
          </a:p>
          <a:p>
            <a:pPr lvl="1"/>
            <a:r>
              <a:rPr lang="en-US" dirty="0" smtClean="0"/>
              <a:t>provides full host memory safety (sandboxing)</a:t>
            </a:r>
          </a:p>
          <a:p>
            <a:pPr lvl="1"/>
            <a:r>
              <a:rPr lang="en-US" dirty="0" smtClean="0"/>
              <a:t>does not degrade performance</a:t>
            </a:r>
          </a:p>
          <a:p>
            <a:r>
              <a:rPr lang="en-US" dirty="0" smtClean="0"/>
              <a:t>Performance overhead ~0.48%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8680E-F1A8-4613-9A96-52DA8196E556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9636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1" y="545869"/>
            <a:ext cx="8331200" cy="673333"/>
          </a:xfrm>
        </p:spPr>
        <p:txBody>
          <a:bodyPr/>
          <a:lstStyle/>
          <a:p>
            <a:r>
              <a:rPr lang="en-US" dirty="0" smtClean="0"/>
              <a:t>Protection Table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Flat physically indexed table in memory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654800" y="6445252"/>
            <a:ext cx="2133600" cy="365125"/>
          </a:xfrm>
        </p:spPr>
        <p:txBody>
          <a:bodyPr/>
          <a:lstStyle/>
          <a:p>
            <a:fld id="{CE741EC6-35BA-4A7A-85FE-3DE9159705C7}" type="slidenum">
              <a:rPr lang="en-US" smtClean="0"/>
              <a:t>20</a:t>
            </a:fld>
            <a:endParaRPr lang="en-US" dirty="0"/>
          </a:p>
        </p:txBody>
      </p:sp>
      <p:sp>
        <p:nvSpPr>
          <p:cNvPr id="10" name="Content Placeholder 9"/>
          <p:cNvSpPr txBox="1">
            <a:spLocks noGrp="1"/>
          </p:cNvSpPr>
          <p:nvPr>
            <p:ph sz="half" idx="4294967295"/>
          </p:nvPr>
        </p:nvSpPr>
        <p:spPr>
          <a:xfrm>
            <a:off x="3526114" y="1975644"/>
            <a:ext cx="4343400" cy="40380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 bits (R/W) per physical page</a:t>
            </a:r>
          </a:p>
          <a:p>
            <a:pPr lvl="1"/>
            <a:r>
              <a:rPr lang="en-US" dirty="0"/>
              <a:t>Initialized to 0 (no permission)</a:t>
            </a:r>
          </a:p>
          <a:p>
            <a:pPr lvl="1"/>
            <a:r>
              <a:rPr lang="en-US" dirty="0"/>
              <a:t>Lazily updated on </a:t>
            </a:r>
            <a:r>
              <a:rPr lang="en-US" dirty="0" smtClean="0"/>
              <a:t>IOMMU </a:t>
            </a:r>
            <a:r>
              <a:rPr lang="en-US" dirty="0"/>
              <a:t>translation</a:t>
            </a:r>
          </a:p>
          <a:p>
            <a:pPr lvl="1"/>
            <a:r>
              <a:rPr lang="en-US" dirty="0"/>
              <a:t>Checked on all accelerator </a:t>
            </a:r>
            <a:r>
              <a:rPr lang="en-US" dirty="0" smtClean="0"/>
              <a:t>memory </a:t>
            </a:r>
            <a:r>
              <a:rPr lang="en-US" dirty="0"/>
              <a:t>requests</a:t>
            </a: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 rot="5400000">
            <a:off x="1678543" y="3930134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/>
                <a:cs typeface="Calibri"/>
              </a:rPr>
              <a:t>●●●</a:t>
            </a:r>
            <a:endParaRPr lang="en-US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/>
          </p:nvPr>
        </p:nvGraphicFramePr>
        <p:xfrm>
          <a:off x="457200" y="1793544"/>
          <a:ext cx="2133600" cy="20002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8072"/>
                <a:gridCol w="625928"/>
                <a:gridCol w="609600"/>
              </a:tblGrid>
              <a:tr h="40005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PPN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R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W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9999"/>
                    </a:solidFill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99FF99"/>
                    </a:solidFill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9999"/>
                    </a:solidFill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999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/>
          </p:nvPr>
        </p:nvGraphicFramePr>
        <p:xfrm>
          <a:off x="457200" y="4419600"/>
          <a:ext cx="2133600" cy="1600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8072"/>
                <a:gridCol w="625928"/>
                <a:gridCol w="609600"/>
              </a:tblGrid>
              <a:tr h="400050"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N-4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99"/>
                    </a:solidFill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N-3</a:t>
                      </a:r>
                      <a:endParaRPr lang="en-US" dirty="0"/>
                    </a:p>
                  </a:txBody>
                  <a:tcPr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99"/>
                    </a:solidFill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N-2</a:t>
                      </a:r>
                      <a:endParaRPr lang="en-US" dirty="0"/>
                    </a:p>
                  </a:txBody>
                  <a:tcPr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99"/>
                    </a:solidFill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N-1</a:t>
                      </a:r>
                      <a:endParaRPr lang="en-US" dirty="0"/>
                    </a:p>
                  </a:txBody>
                  <a:tcPr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99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7321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  <p:bldP spid="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details in paper!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Design of Border Control Cache</a:t>
            </a:r>
          </a:p>
          <a:p>
            <a:r>
              <a:rPr lang="en-US" smtClean="0"/>
              <a:t>Actions: </a:t>
            </a:r>
            <a:r>
              <a:rPr lang="en-US" dirty="0" smtClean="0"/>
              <a:t>translation, page table updates, etc.</a:t>
            </a:r>
            <a:endParaRPr lang="en-US" dirty="0"/>
          </a:p>
          <a:p>
            <a:r>
              <a:rPr lang="en-US" dirty="0" smtClean="0"/>
              <a:t>IBM CAPI</a:t>
            </a:r>
          </a:p>
          <a:p>
            <a:r>
              <a:rPr lang="en-US" dirty="0" err="1" smtClean="0"/>
              <a:t>Multiprocess</a:t>
            </a:r>
            <a:r>
              <a:rPr lang="en-US" dirty="0" smtClean="0"/>
              <a:t> accelerators</a:t>
            </a:r>
          </a:p>
          <a:p>
            <a:r>
              <a:rPr lang="en-US" dirty="0" smtClean="0"/>
              <a:t>Large pages</a:t>
            </a:r>
          </a:p>
          <a:p>
            <a:r>
              <a:rPr lang="en-US" dirty="0" smtClean="0"/>
              <a:t>…..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8680E-F1A8-4613-9A96-52DA8196E556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2946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8680E-F1A8-4613-9A96-52DA8196E556}" type="slidenum">
              <a:rPr lang="en-US" smtClean="0"/>
              <a:t>22</a:t>
            </a:fld>
            <a:endParaRPr lang="en-US" dirty="0"/>
          </a:p>
        </p:txBody>
      </p:sp>
      <p:pic>
        <p:nvPicPr>
          <p:cNvPr id="5" name="Picture 4" descr="C:\Users\vmuser\AppData\Local\Microsoft\Windows\Temporary Internet Files\Content.IE5\UZR3CH6K\MC900339868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339936" flipH="1">
            <a:off x="1772232" y="1356976"/>
            <a:ext cx="1476863" cy="1218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364443" y="2645102"/>
            <a:ext cx="22924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Motivation</a:t>
            </a: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903986" y="2645102"/>
            <a:ext cx="29342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Current Systems</a:t>
            </a:r>
            <a:endParaRPr lang="en-US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15998" y="5159273"/>
            <a:ext cx="29893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Border Control</a:t>
            </a:r>
            <a:endParaRPr lang="en-US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24886" y="5159273"/>
            <a:ext cx="22924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</a:rPr>
              <a:t>Evaluation</a:t>
            </a:r>
            <a:endParaRPr lang="en-US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1681" y="3867035"/>
            <a:ext cx="1377964" cy="1373477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23207" y="1605811"/>
            <a:ext cx="1895798" cy="1023395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1364443" y="1219202"/>
            <a:ext cx="2190126" cy="2142184"/>
          </a:xfrm>
          <a:prstGeom prst="rect">
            <a:avLst/>
          </a:prstGeom>
          <a:solidFill>
            <a:srgbClr val="FFFFFF">
              <a:alpha val="63922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903987" y="1371602"/>
            <a:ext cx="2934240" cy="2142184"/>
          </a:xfrm>
          <a:prstGeom prst="rect">
            <a:avLst/>
          </a:prstGeom>
          <a:solidFill>
            <a:srgbClr val="FFFFFF">
              <a:alpha val="63922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179842" y="3790684"/>
            <a:ext cx="2934240" cy="2142184"/>
          </a:xfrm>
          <a:prstGeom prst="rect">
            <a:avLst/>
          </a:prstGeom>
          <a:solidFill>
            <a:srgbClr val="FFFFFF">
              <a:alpha val="63922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81" t="7355" r="4705" b="26815"/>
          <a:stretch/>
        </p:blipFill>
        <p:spPr>
          <a:xfrm>
            <a:off x="5184887" y="3976945"/>
            <a:ext cx="2372437" cy="1153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7159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GPGPU </a:t>
            </a:r>
            <a:r>
              <a:rPr lang="en-US" dirty="0" smtClean="0">
                <a:sym typeface="Wingdings" panose="05000000000000000000" pitchFamily="2" charset="2"/>
              </a:rPr>
              <a:t></a:t>
            </a:r>
            <a:r>
              <a:rPr lang="en-US" dirty="0" smtClean="0"/>
              <a:t> accelerator </a:t>
            </a:r>
            <a:r>
              <a:rPr lang="en-US" dirty="0"/>
              <a:t>safety </a:t>
            </a:r>
            <a:r>
              <a:rPr lang="en-US" dirty="0" smtClean="0"/>
              <a:t>stress-test</a:t>
            </a:r>
            <a:endParaRPr lang="en-US" dirty="0"/>
          </a:p>
          <a:p>
            <a:r>
              <a:rPr lang="en-US" dirty="0" smtClean="0"/>
              <a:t>Simulator: gem5-gpu</a:t>
            </a:r>
          </a:p>
          <a:p>
            <a:pPr lvl="1"/>
            <a:r>
              <a:rPr lang="en-US" dirty="0" smtClean="0"/>
              <a:t>Moderately-threaded: single core</a:t>
            </a:r>
          </a:p>
          <a:p>
            <a:pPr lvl="1"/>
            <a:r>
              <a:rPr lang="en-US" dirty="0" smtClean="0"/>
              <a:t>Highly-threaded: eight cores</a:t>
            </a:r>
            <a:endParaRPr lang="en-US" dirty="0"/>
          </a:p>
          <a:p>
            <a:r>
              <a:rPr lang="en-US" dirty="0" err="1"/>
              <a:t>Rodinia</a:t>
            </a:r>
            <a:r>
              <a:rPr lang="en-US" dirty="0"/>
              <a:t> </a:t>
            </a:r>
            <a:r>
              <a:rPr lang="en-US" dirty="0" smtClean="0"/>
              <a:t>Benchmarks</a:t>
            </a:r>
          </a:p>
          <a:p>
            <a:r>
              <a:rPr lang="en-US" dirty="0" smtClean="0"/>
              <a:t>Baseline: fast but unsafe </a:t>
            </a:r>
            <a:r>
              <a:rPr lang="en-US" dirty="0" err="1" smtClean="0"/>
              <a:t>bypassable</a:t>
            </a:r>
            <a:r>
              <a:rPr lang="en-US" dirty="0" smtClean="0"/>
              <a:t> IOMMU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8680E-F1A8-4613-9A96-52DA8196E556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4491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353312"/>
            <a:ext cx="7395037" cy="437083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1" y="545869"/>
            <a:ext cx="8331200" cy="673333"/>
          </a:xfrm>
        </p:spPr>
        <p:txBody>
          <a:bodyPr/>
          <a:lstStyle/>
          <a:p>
            <a:r>
              <a:rPr lang="en-US" dirty="0" smtClean="0"/>
              <a:t>Border Control Overheads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262" y="1355682"/>
            <a:ext cx="7399409" cy="4373416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8680E-F1A8-4613-9A96-52DA8196E556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861455" y="5729098"/>
            <a:ext cx="73295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Takeaway: 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Average </a:t>
            </a:r>
            <a:r>
              <a:rPr lang="en-US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0.48% 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performance overhead</a:t>
            </a:r>
            <a:endParaRPr lang="en-US"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348358"/>
            <a:ext cx="7395037" cy="437083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0042" y="1865548"/>
            <a:ext cx="1262159" cy="251538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861456" y="1011012"/>
            <a:ext cx="72196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Moderately-Threaded</a:t>
            </a:r>
            <a:r>
              <a:rPr lang="en-US" sz="4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GPU</a:t>
            </a:r>
            <a:endParaRPr lang="en-US" sz="4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3713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1" y="545869"/>
            <a:ext cx="8331200" cy="673333"/>
          </a:xfrm>
        </p:spPr>
        <p:txBody>
          <a:bodyPr/>
          <a:lstStyle/>
          <a:p>
            <a:r>
              <a:rPr lang="en-US" dirty="0" smtClean="0"/>
              <a:t>Border Control Overheads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260" y="1419481"/>
            <a:ext cx="7365754" cy="435352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0042" y="1933787"/>
            <a:ext cx="1262159" cy="251538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714194" y="1157871"/>
            <a:ext cx="55322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Highly-Threaded GPU</a:t>
            </a:r>
            <a:endParaRPr lang="en-US" sz="2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8680E-F1A8-4613-9A96-52DA8196E556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61456" y="5729098"/>
            <a:ext cx="73037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Takeaway: 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verage </a:t>
            </a:r>
            <a:r>
              <a:rPr lang="en-US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0.15% 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performance overhead</a:t>
            </a:r>
            <a:endParaRPr lang="en-US" sz="24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8274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Accelerators pose new security questions¹</a:t>
            </a:r>
          </a:p>
          <a:p>
            <a:r>
              <a:rPr lang="en-US" dirty="0" smtClean="0"/>
              <a:t>Border Control provides full memory access protection / sandboxing</a:t>
            </a:r>
          </a:p>
          <a:p>
            <a:pPr lvl="1"/>
            <a:r>
              <a:rPr lang="en-US" dirty="0" smtClean="0"/>
              <a:t>with minimal impact on performance</a:t>
            </a:r>
          </a:p>
          <a:p>
            <a:pPr lvl="1"/>
            <a:r>
              <a:rPr lang="en-US" dirty="0" smtClean="0"/>
              <a:t>and low storage overhead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8680E-F1A8-4613-9A96-52DA8196E556}" type="slidenum">
              <a:rPr lang="en-US" smtClean="0"/>
              <a:t>26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92428" y="5318975"/>
            <a:ext cx="77896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1. “Security Implications of Third-Party Accelerators” by Olson, </a:t>
            </a:r>
            <a:r>
              <a:rPr lang="en-US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Sethumadhavan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, and Hill, CAL 2015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2706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8680E-F1A8-4613-9A96-52DA8196E556}" type="slidenum">
              <a:rPr lang="en-US" smtClean="0"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0644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ounded Rectangle 48"/>
          <p:cNvSpPr/>
          <p:nvPr/>
        </p:nvSpPr>
        <p:spPr>
          <a:xfrm>
            <a:off x="3524180" y="1776283"/>
            <a:ext cx="1716161" cy="1099001"/>
          </a:xfrm>
          <a:prstGeom prst="roundRect">
            <a:avLst/>
          </a:prstGeom>
          <a:solidFill>
            <a:srgbClr val="D7E4BD"/>
          </a:solidFill>
          <a:ln w="25400" cap="flat" cmpd="sng" algn="ctr">
            <a:solidFill>
              <a:srgbClr val="92D05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6637903" y="1776283"/>
            <a:ext cx="1513265" cy="1140418"/>
          </a:xfrm>
          <a:prstGeom prst="roundRect">
            <a:avLst/>
          </a:prstGeom>
          <a:solidFill>
            <a:srgbClr val="D7E4BD"/>
          </a:solidFill>
          <a:ln w="25400" cap="flat" cmpd="sng" algn="ctr">
            <a:solidFill>
              <a:srgbClr val="92D05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5" name="Rounded Rectangle 158"/>
          <p:cNvSpPr/>
          <p:nvPr/>
        </p:nvSpPr>
        <p:spPr>
          <a:xfrm>
            <a:off x="982638" y="1219202"/>
            <a:ext cx="7551761" cy="4038598"/>
          </a:xfrm>
          <a:custGeom>
            <a:avLst/>
            <a:gdLst/>
            <a:ahLst/>
            <a:cxnLst/>
            <a:rect l="l" t="t" r="r" b="b"/>
            <a:pathLst>
              <a:path w="7620000" h="4419600">
                <a:moveTo>
                  <a:pt x="381008" y="0"/>
                </a:moveTo>
                <a:lnTo>
                  <a:pt x="1904992" y="0"/>
                </a:lnTo>
                <a:cubicBezTo>
                  <a:pt x="2115417" y="0"/>
                  <a:pt x="2286000" y="170583"/>
                  <a:pt x="2286000" y="381008"/>
                </a:cubicBezTo>
                <a:lnTo>
                  <a:pt x="2286000" y="2147455"/>
                </a:lnTo>
                <a:lnTo>
                  <a:pt x="7241302" y="2147455"/>
                </a:lnTo>
                <a:cubicBezTo>
                  <a:pt x="7450451" y="2147455"/>
                  <a:pt x="7620000" y="2317004"/>
                  <a:pt x="7620000" y="2526153"/>
                </a:cubicBezTo>
                <a:lnTo>
                  <a:pt x="7620000" y="4040902"/>
                </a:lnTo>
                <a:cubicBezTo>
                  <a:pt x="7620000" y="4250051"/>
                  <a:pt x="7450451" y="4419600"/>
                  <a:pt x="7241302" y="4419600"/>
                </a:cubicBezTo>
                <a:lnTo>
                  <a:pt x="1904992" y="4419600"/>
                </a:lnTo>
                <a:lnTo>
                  <a:pt x="381008" y="4419600"/>
                </a:lnTo>
                <a:lnTo>
                  <a:pt x="378698" y="4419600"/>
                </a:lnTo>
                <a:cubicBezTo>
                  <a:pt x="169549" y="4419600"/>
                  <a:pt x="0" y="4250051"/>
                  <a:pt x="0" y="4040902"/>
                </a:cubicBezTo>
                <a:lnTo>
                  <a:pt x="0" y="4038592"/>
                </a:lnTo>
                <a:lnTo>
                  <a:pt x="0" y="2526153"/>
                </a:lnTo>
                <a:lnTo>
                  <a:pt x="0" y="381008"/>
                </a:lnTo>
                <a:cubicBezTo>
                  <a:pt x="0" y="170583"/>
                  <a:pt x="170583" y="0"/>
                  <a:pt x="381008" y="0"/>
                </a:cubicBezTo>
                <a:close/>
              </a:path>
            </a:pathLst>
          </a:custGeom>
          <a:solidFill>
            <a:srgbClr val="9BBB59">
              <a:lumMod val="40000"/>
              <a:lumOff val="60000"/>
            </a:srgbClr>
          </a:solidFill>
          <a:ln w="25400" cap="flat" cmpd="sng" algn="ctr">
            <a:solidFill>
              <a:srgbClr val="9BBB59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1" y="545869"/>
            <a:ext cx="8331200" cy="673333"/>
          </a:xfrm>
        </p:spPr>
        <p:txBody>
          <a:bodyPr/>
          <a:lstStyle/>
          <a:p>
            <a:pPr algn="ctr"/>
            <a:r>
              <a:rPr lang="en-US" dirty="0" smtClean="0"/>
              <a:t>IBM CAPI</a:t>
            </a:r>
            <a:endParaRPr lang="en-US" dirty="0"/>
          </a:p>
        </p:txBody>
      </p:sp>
      <p:sp>
        <p:nvSpPr>
          <p:cNvPr id="2054" name="Slide Number Placeholder 2053"/>
          <p:cNvSpPr>
            <a:spLocks noGrp="1"/>
          </p:cNvSpPr>
          <p:nvPr>
            <p:ph type="sldNum" sz="quarter" idx="12"/>
          </p:nvPr>
        </p:nvSpPr>
        <p:spPr>
          <a:xfrm>
            <a:off x="6654800" y="6445252"/>
            <a:ext cx="2133600" cy="365125"/>
          </a:xfrm>
        </p:spPr>
        <p:txBody>
          <a:bodyPr/>
          <a:lstStyle/>
          <a:p>
            <a:fld id="{CE741EC6-35BA-4A7A-85FE-3DE9159705C7}" type="slidenum">
              <a:rPr lang="en-US" smtClean="0"/>
              <a:t>28</a:t>
            </a:fld>
            <a:endParaRPr lang="en-US" dirty="0"/>
          </a:p>
        </p:txBody>
      </p:sp>
      <p:cxnSp>
        <p:nvCxnSpPr>
          <p:cNvPr id="50" name="Straight Connector 49"/>
          <p:cNvCxnSpPr/>
          <p:nvPr/>
        </p:nvCxnSpPr>
        <p:spPr>
          <a:xfrm>
            <a:off x="2073610" y="1919453"/>
            <a:ext cx="6064" cy="1319048"/>
          </a:xfrm>
          <a:prstGeom prst="line">
            <a:avLst/>
          </a:prstGeom>
          <a:noFill/>
          <a:ln w="50800" cap="flat" cmpd="sng" algn="ctr">
            <a:solidFill>
              <a:srgbClr val="00B050"/>
            </a:solidFill>
            <a:prstDash val="solid"/>
          </a:ln>
          <a:effectLst/>
        </p:spPr>
      </p:cxnSp>
      <p:cxnSp>
        <p:nvCxnSpPr>
          <p:cNvPr id="52" name="Straight Connector 51"/>
          <p:cNvCxnSpPr/>
          <p:nvPr/>
        </p:nvCxnSpPr>
        <p:spPr>
          <a:xfrm flipH="1">
            <a:off x="2051337" y="3673366"/>
            <a:ext cx="6064" cy="1263073"/>
          </a:xfrm>
          <a:prstGeom prst="line">
            <a:avLst/>
          </a:prstGeom>
          <a:noFill/>
          <a:ln w="50800" cap="flat" cmpd="sng" algn="ctr">
            <a:solidFill>
              <a:srgbClr val="00B050"/>
            </a:solidFill>
            <a:prstDash val="solid"/>
          </a:ln>
          <a:effectLst/>
        </p:spPr>
      </p:cxnSp>
      <p:sp>
        <p:nvSpPr>
          <p:cNvPr id="53" name="Rounded Rectangle 52"/>
          <p:cNvSpPr/>
          <p:nvPr/>
        </p:nvSpPr>
        <p:spPr>
          <a:xfrm>
            <a:off x="3524180" y="1195866"/>
            <a:ext cx="1716559" cy="56725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25400" cap="flat" cmpd="sng" algn="ctr">
            <a:solidFill>
              <a:srgbClr val="C0504D">
                <a:lumMod val="60000"/>
                <a:lumOff val="4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54" name="Straight Connector 53"/>
          <p:cNvCxnSpPr>
            <a:endCxn id="80" idx="0"/>
          </p:cNvCxnSpPr>
          <p:nvPr/>
        </p:nvCxnSpPr>
        <p:spPr>
          <a:xfrm>
            <a:off x="4343400" y="1633899"/>
            <a:ext cx="1447" cy="647642"/>
          </a:xfrm>
          <a:prstGeom prst="line">
            <a:avLst/>
          </a:prstGeom>
          <a:noFill/>
          <a:ln w="50800" cap="flat" cmpd="sng" algn="ctr">
            <a:solidFill>
              <a:srgbClr val="FF0000"/>
            </a:solidFill>
            <a:prstDash val="solid"/>
          </a:ln>
          <a:effectLst/>
        </p:spPr>
      </p:cxnSp>
      <p:sp>
        <p:nvSpPr>
          <p:cNvPr id="58" name="Oval 57"/>
          <p:cNvSpPr/>
          <p:nvPr/>
        </p:nvSpPr>
        <p:spPr>
          <a:xfrm>
            <a:off x="1394119" y="1359791"/>
            <a:ext cx="1359317" cy="557048"/>
          </a:xfrm>
          <a:prstGeom prst="ellipse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CPU</a:t>
            </a:r>
          </a:p>
        </p:txBody>
      </p:sp>
      <p:sp>
        <p:nvSpPr>
          <p:cNvPr id="59" name="Rectangle 58"/>
          <p:cNvSpPr/>
          <p:nvPr/>
        </p:nvSpPr>
        <p:spPr>
          <a:xfrm>
            <a:off x="1401086" y="3252966"/>
            <a:ext cx="1342155" cy="417786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$$</a:t>
            </a:r>
          </a:p>
        </p:txBody>
      </p:sp>
      <p:sp>
        <p:nvSpPr>
          <p:cNvPr id="62" name="Rounded Rectangle 61"/>
          <p:cNvSpPr/>
          <p:nvPr/>
        </p:nvSpPr>
        <p:spPr>
          <a:xfrm flipH="1">
            <a:off x="6632813" y="1195865"/>
            <a:ext cx="1518355" cy="572923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25400" cap="flat" cmpd="sng" algn="ctr">
            <a:solidFill>
              <a:srgbClr val="C0504D">
                <a:lumMod val="60000"/>
                <a:lumOff val="4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63" name="Straight Connector 62"/>
          <p:cNvCxnSpPr>
            <a:endCxn id="78" idx="0"/>
          </p:cNvCxnSpPr>
          <p:nvPr/>
        </p:nvCxnSpPr>
        <p:spPr>
          <a:xfrm>
            <a:off x="7364844" y="1613651"/>
            <a:ext cx="6063" cy="662117"/>
          </a:xfrm>
          <a:prstGeom prst="line">
            <a:avLst/>
          </a:prstGeom>
          <a:noFill/>
          <a:ln w="50800" cap="flat" cmpd="sng" algn="ctr">
            <a:solidFill>
              <a:srgbClr val="FF0000"/>
            </a:solidFill>
            <a:prstDash val="solid"/>
          </a:ln>
          <a:effectLst/>
        </p:spPr>
      </p:cxnSp>
      <p:cxnSp>
        <p:nvCxnSpPr>
          <p:cNvPr id="82" name="Straight Connector 81"/>
          <p:cNvCxnSpPr/>
          <p:nvPr/>
        </p:nvCxnSpPr>
        <p:spPr>
          <a:xfrm>
            <a:off x="919859" y="5638800"/>
            <a:ext cx="604141" cy="0"/>
          </a:xfrm>
          <a:prstGeom prst="line">
            <a:avLst/>
          </a:prstGeom>
          <a:noFill/>
          <a:ln w="50800" cap="flat" cmpd="sng" algn="ctr">
            <a:solidFill>
              <a:srgbClr val="00B050"/>
            </a:solidFill>
            <a:prstDash val="solid"/>
          </a:ln>
          <a:effectLst/>
        </p:spPr>
      </p:cxnSp>
      <p:sp>
        <p:nvSpPr>
          <p:cNvPr id="83" name="TextBox 82"/>
          <p:cNvSpPr txBox="1"/>
          <p:nvPr/>
        </p:nvSpPr>
        <p:spPr>
          <a:xfrm>
            <a:off x="1620672" y="5518238"/>
            <a:ext cx="2265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Trusted data path</a:t>
            </a:r>
          </a:p>
        </p:txBody>
      </p:sp>
      <p:cxnSp>
        <p:nvCxnSpPr>
          <p:cNvPr id="84" name="Straight Connector 83"/>
          <p:cNvCxnSpPr/>
          <p:nvPr/>
        </p:nvCxnSpPr>
        <p:spPr>
          <a:xfrm>
            <a:off x="919859" y="6031468"/>
            <a:ext cx="604141" cy="0"/>
          </a:xfrm>
          <a:prstGeom prst="line">
            <a:avLst/>
          </a:prstGeom>
          <a:noFill/>
          <a:ln w="50800" cap="flat" cmpd="sng" algn="ctr">
            <a:solidFill>
              <a:srgbClr val="FF0000"/>
            </a:solidFill>
            <a:prstDash val="solid"/>
          </a:ln>
          <a:effectLst/>
        </p:spPr>
      </p:cxnSp>
      <p:sp>
        <p:nvSpPr>
          <p:cNvPr id="85" name="TextBox 84"/>
          <p:cNvSpPr txBox="1"/>
          <p:nvPr/>
        </p:nvSpPr>
        <p:spPr>
          <a:xfrm>
            <a:off x="1622718" y="5910906"/>
            <a:ext cx="2492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Untrusted data path</a:t>
            </a:r>
          </a:p>
        </p:txBody>
      </p:sp>
      <p:cxnSp>
        <p:nvCxnSpPr>
          <p:cNvPr id="127" name="Straight Connector 126"/>
          <p:cNvCxnSpPr>
            <a:stCxn id="113" idx="2"/>
          </p:cNvCxnSpPr>
          <p:nvPr/>
        </p:nvCxnSpPr>
        <p:spPr>
          <a:xfrm flipH="1">
            <a:off x="5936810" y="3809037"/>
            <a:ext cx="1" cy="869811"/>
          </a:xfrm>
          <a:prstGeom prst="line">
            <a:avLst/>
          </a:prstGeom>
          <a:noFill/>
          <a:ln w="50800" cap="flat" cmpd="sng" algn="ctr">
            <a:solidFill>
              <a:srgbClr val="00B050"/>
            </a:solidFill>
            <a:prstDash val="solid"/>
          </a:ln>
          <a:effectLst/>
        </p:spPr>
      </p:cxnSp>
      <p:sp>
        <p:nvSpPr>
          <p:cNvPr id="81" name="Rectangle 80"/>
          <p:cNvSpPr/>
          <p:nvPr/>
        </p:nvSpPr>
        <p:spPr>
          <a:xfrm>
            <a:off x="1206462" y="4054366"/>
            <a:ext cx="7023138" cy="974834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Memory or Shared LLC</a:t>
            </a:r>
          </a:p>
        </p:txBody>
      </p:sp>
      <p:sp>
        <p:nvSpPr>
          <p:cNvPr id="42" name="Rectangle 41"/>
          <p:cNvSpPr/>
          <p:nvPr/>
        </p:nvSpPr>
        <p:spPr>
          <a:xfrm>
            <a:off x="1663508" y="2583476"/>
            <a:ext cx="832332" cy="313647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$$</a:t>
            </a:r>
          </a:p>
        </p:txBody>
      </p:sp>
      <p:grpSp>
        <p:nvGrpSpPr>
          <p:cNvPr id="2067" name="Group 2066"/>
          <p:cNvGrpSpPr/>
          <p:nvPr/>
        </p:nvGrpSpPr>
        <p:grpSpPr>
          <a:xfrm>
            <a:off x="2534048" y="1638315"/>
            <a:ext cx="684045" cy="1546240"/>
            <a:chOff x="2534048" y="1638315"/>
            <a:chExt cx="684045" cy="1546240"/>
          </a:xfrm>
        </p:grpSpPr>
        <p:cxnSp>
          <p:nvCxnSpPr>
            <p:cNvPr id="31" name="Straight Connector 30"/>
            <p:cNvCxnSpPr>
              <a:stCxn id="32" idx="2"/>
              <a:endCxn id="33" idx="0"/>
            </p:cNvCxnSpPr>
            <p:nvPr/>
          </p:nvCxnSpPr>
          <p:spPr>
            <a:xfrm>
              <a:off x="2872518" y="2321215"/>
              <a:ext cx="3553" cy="531986"/>
            </a:xfrm>
            <a:prstGeom prst="line">
              <a:avLst/>
            </a:prstGeom>
            <a:noFill/>
            <a:ln w="50800" cap="flat" cmpd="sng" algn="ctr">
              <a:solidFill>
                <a:srgbClr val="4BACC6"/>
              </a:solidFill>
              <a:prstDash val="sysDash"/>
            </a:ln>
            <a:effectLst/>
          </p:spPr>
        </p:cxnSp>
        <p:sp>
          <p:nvSpPr>
            <p:cNvPr id="33" name="Rounded Rectangle 32"/>
            <p:cNvSpPr/>
            <p:nvPr/>
          </p:nvSpPr>
          <p:spPr>
            <a:xfrm>
              <a:off x="2534048" y="2853201"/>
              <a:ext cx="684045" cy="331354"/>
            </a:xfrm>
            <a:prstGeom prst="roundRect">
              <a:avLst/>
            </a:prstGeom>
            <a:solidFill>
              <a:srgbClr val="4F81BD"/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MMU</a:t>
              </a:r>
            </a:p>
          </p:txBody>
        </p:sp>
        <p:cxnSp>
          <p:nvCxnSpPr>
            <p:cNvPr id="22" name="Elbow Connector 21"/>
            <p:cNvCxnSpPr>
              <a:stCxn id="58" idx="6"/>
              <a:endCxn id="32" idx="0"/>
            </p:cNvCxnSpPr>
            <p:nvPr/>
          </p:nvCxnSpPr>
          <p:spPr>
            <a:xfrm>
              <a:off x="2753436" y="1638315"/>
              <a:ext cx="119082" cy="378100"/>
            </a:xfrm>
            <a:prstGeom prst="bentConnector2">
              <a:avLst/>
            </a:prstGeom>
            <a:ln>
              <a:solidFill>
                <a:srgbClr val="4BACC6"/>
              </a:solidFill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32" name="Rectangle 31"/>
            <p:cNvSpPr/>
            <p:nvPr/>
          </p:nvSpPr>
          <p:spPr>
            <a:xfrm>
              <a:off x="2639300" y="2016415"/>
              <a:ext cx="466436" cy="304800"/>
            </a:xfrm>
            <a:prstGeom prst="rect">
              <a:avLst/>
            </a:prstGeom>
            <a:solidFill>
              <a:srgbClr val="4F81BD"/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TLB</a:t>
              </a:r>
            </a:p>
          </p:txBody>
        </p:sp>
      </p:grpSp>
      <p:grpSp>
        <p:nvGrpSpPr>
          <p:cNvPr id="2066" name="Group 2065"/>
          <p:cNvGrpSpPr/>
          <p:nvPr/>
        </p:nvGrpSpPr>
        <p:grpSpPr>
          <a:xfrm>
            <a:off x="6276173" y="1783393"/>
            <a:ext cx="907074" cy="1644644"/>
            <a:chOff x="6276173" y="1783393"/>
            <a:chExt cx="907074" cy="1644644"/>
          </a:xfrm>
        </p:grpSpPr>
        <p:cxnSp>
          <p:nvCxnSpPr>
            <p:cNvPr id="69" name="Straight Connector 68"/>
            <p:cNvCxnSpPr>
              <a:stCxn id="72" idx="2"/>
            </p:cNvCxnSpPr>
            <p:nvPr/>
          </p:nvCxnSpPr>
          <p:spPr>
            <a:xfrm>
              <a:off x="6919023" y="2047168"/>
              <a:ext cx="0" cy="274047"/>
            </a:xfrm>
            <a:prstGeom prst="line">
              <a:avLst/>
            </a:prstGeom>
            <a:noFill/>
            <a:ln w="50800" cap="flat" cmpd="sng" algn="ctr">
              <a:solidFill>
                <a:srgbClr val="4BACC6"/>
              </a:solidFill>
              <a:prstDash val="solid"/>
            </a:ln>
            <a:effectLst/>
          </p:spPr>
        </p:cxnSp>
        <p:cxnSp>
          <p:nvCxnSpPr>
            <p:cNvPr id="71" name="Elbow Connector 70"/>
            <p:cNvCxnSpPr>
              <a:stCxn id="72" idx="3"/>
            </p:cNvCxnSpPr>
            <p:nvPr/>
          </p:nvCxnSpPr>
          <p:spPr>
            <a:xfrm rot="10800000" flipV="1">
              <a:off x="6276173" y="1915281"/>
              <a:ext cx="378627" cy="1512756"/>
            </a:xfrm>
            <a:prstGeom prst="bentConnector2">
              <a:avLst/>
            </a:prstGeom>
            <a:noFill/>
            <a:ln w="50800" cap="flat" cmpd="sng" algn="ctr">
              <a:solidFill>
                <a:srgbClr val="4BACC6"/>
              </a:solidFill>
              <a:prstDash val="sysDash"/>
            </a:ln>
            <a:effectLst/>
          </p:spPr>
        </p:cxnSp>
        <p:sp>
          <p:nvSpPr>
            <p:cNvPr id="72" name="Rectangle 71"/>
            <p:cNvSpPr/>
            <p:nvPr/>
          </p:nvSpPr>
          <p:spPr>
            <a:xfrm flipH="1">
              <a:off x="6654799" y="1783393"/>
              <a:ext cx="528448" cy="263775"/>
            </a:xfrm>
            <a:prstGeom prst="rect">
              <a:avLst/>
            </a:prstGeom>
            <a:solidFill>
              <a:srgbClr val="4F81BD"/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TLB</a:t>
              </a:r>
            </a:p>
          </p:txBody>
        </p:sp>
      </p:grpSp>
      <p:sp>
        <p:nvSpPr>
          <p:cNvPr id="67" name="Oval 66"/>
          <p:cNvSpPr/>
          <p:nvPr/>
        </p:nvSpPr>
        <p:spPr>
          <a:xfrm flipH="1">
            <a:off x="6844799" y="1322992"/>
            <a:ext cx="1057247" cy="417786"/>
          </a:xfrm>
          <a:prstGeom prst="ellipse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Accel.</a:t>
            </a:r>
          </a:p>
        </p:txBody>
      </p:sp>
      <p:sp>
        <p:nvSpPr>
          <p:cNvPr id="78" name="Rectangle 77"/>
          <p:cNvSpPr/>
          <p:nvPr/>
        </p:nvSpPr>
        <p:spPr>
          <a:xfrm flipH="1">
            <a:off x="6699830" y="2275768"/>
            <a:ext cx="1342155" cy="417786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$$</a:t>
            </a:r>
          </a:p>
        </p:txBody>
      </p:sp>
      <p:grpSp>
        <p:nvGrpSpPr>
          <p:cNvPr id="2053" name="Group 2052"/>
          <p:cNvGrpSpPr/>
          <p:nvPr/>
        </p:nvGrpSpPr>
        <p:grpSpPr>
          <a:xfrm flipH="1">
            <a:off x="4571954" y="1768788"/>
            <a:ext cx="907074" cy="1644644"/>
            <a:chOff x="5241217" y="1799313"/>
            <a:chExt cx="907074" cy="1644644"/>
          </a:xfrm>
        </p:grpSpPr>
        <p:cxnSp>
          <p:nvCxnSpPr>
            <p:cNvPr id="87" name="Straight Connector 86"/>
            <p:cNvCxnSpPr>
              <a:stCxn id="89" idx="2"/>
            </p:cNvCxnSpPr>
            <p:nvPr/>
          </p:nvCxnSpPr>
          <p:spPr>
            <a:xfrm>
              <a:off x="5884067" y="2063088"/>
              <a:ext cx="7392" cy="331385"/>
            </a:xfrm>
            <a:prstGeom prst="line">
              <a:avLst/>
            </a:prstGeom>
            <a:noFill/>
            <a:ln w="50800" cap="flat" cmpd="sng" algn="ctr">
              <a:solidFill>
                <a:srgbClr val="4BACC6"/>
              </a:solidFill>
              <a:prstDash val="solid"/>
            </a:ln>
            <a:effectLst/>
          </p:spPr>
        </p:cxnSp>
        <p:cxnSp>
          <p:nvCxnSpPr>
            <p:cNvPr id="88" name="Elbow Connector 87"/>
            <p:cNvCxnSpPr>
              <a:stCxn id="89" idx="3"/>
            </p:cNvCxnSpPr>
            <p:nvPr/>
          </p:nvCxnSpPr>
          <p:spPr>
            <a:xfrm rot="10800000" flipV="1">
              <a:off x="5241217" y="1931201"/>
              <a:ext cx="378627" cy="1512756"/>
            </a:xfrm>
            <a:prstGeom prst="bentConnector2">
              <a:avLst/>
            </a:prstGeom>
            <a:noFill/>
            <a:ln w="50800" cap="flat" cmpd="sng" algn="ctr">
              <a:solidFill>
                <a:srgbClr val="4BACC6"/>
              </a:solidFill>
              <a:prstDash val="sysDash"/>
            </a:ln>
            <a:effectLst/>
          </p:spPr>
        </p:cxnSp>
        <p:sp>
          <p:nvSpPr>
            <p:cNvPr id="89" name="Rectangle 88"/>
            <p:cNvSpPr/>
            <p:nvPr/>
          </p:nvSpPr>
          <p:spPr>
            <a:xfrm flipH="1">
              <a:off x="5619843" y="1799313"/>
              <a:ext cx="528448" cy="263775"/>
            </a:xfrm>
            <a:prstGeom prst="rect">
              <a:avLst/>
            </a:prstGeom>
            <a:solidFill>
              <a:srgbClr val="4F81BD"/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TLB</a:t>
              </a:r>
            </a:p>
          </p:txBody>
        </p:sp>
      </p:grpSp>
      <p:sp>
        <p:nvSpPr>
          <p:cNvPr id="60" name="Oval 59"/>
          <p:cNvSpPr/>
          <p:nvPr/>
        </p:nvSpPr>
        <p:spPr>
          <a:xfrm>
            <a:off x="3814776" y="1319833"/>
            <a:ext cx="1057247" cy="417786"/>
          </a:xfrm>
          <a:prstGeom prst="ellipse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Accel.</a:t>
            </a:r>
          </a:p>
        </p:txBody>
      </p:sp>
      <p:sp>
        <p:nvSpPr>
          <p:cNvPr id="80" name="Rectangle 79"/>
          <p:cNvSpPr/>
          <p:nvPr/>
        </p:nvSpPr>
        <p:spPr>
          <a:xfrm>
            <a:off x="3673769" y="2281541"/>
            <a:ext cx="1342155" cy="417786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$$</a:t>
            </a:r>
          </a:p>
        </p:txBody>
      </p:sp>
      <p:sp>
        <p:nvSpPr>
          <p:cNvPr id="113" name="Rounded Rectangle 112">
            <a:hlinkClick r:id="" action="ppaction://noaction"/>
          </p:cNvPr>
          <p:cNvSpPr/>
          <p:nvPr/>
        </p:nvSpPr>
        <p:spPr bwMode="auto">
          <a:xfrm>
            <a:off x="5354827" y="3334033"/>
            <a:ext cx="1163967" cy="475004"/>
          </a:xfrm>
          <a:prstGeom prst="round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  <a:ex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kern="0" dirty="0" smtClean="0">
                <a:solidFill>
                  <a:sysClr val="window" lastClr="FFFFFF"/>
                </a:solidFill>
                <a:latin typeface="Calibri"/>
              </a:rPr>
              <a:t>IOMMU</a:t>
            </a:r>
            <a:endParaRPr lang="en-US" kern="0" dirty="0">
              <a:solidFill>
                <a:sysClr val="window" lastClr="FFFFFF"/>
              </a:solidFill>
              <a:latin typeface="Calibri"/>
            </a:endParaRPr>
          </a:p>
        </p:txBody>
      </p:sp>
      <p:grpSp>
        <p:nvGrpSpPr>
          <p:cNvPr id="2068" name="Group 2067"/>
          <p:cNvGrpSpPr/>
          <p:nvPr/>
        </p:nvGrpSpPr>
        <p:grpSpPr>
          <a:xfrm>
            <a:off x="4267200" y="5486400"/>
            <a:ext cx="3626427" cy="762000"/>
            <a:chOff x="4267200" y="5486400"/>
            <a:chExt cx="3626427" cy="762000"/>
          </a:xfrm>
        </p:grpSpPr>
        <p:cxnSp>
          <p:nvCxnSpPr>
            <p:cNvPr id="97" name="Straight Connector 96"/>
            <p:cNvCxnSpPr/>
            <p:nvPr/>
          </p:nvCxnSpPr>
          <p:spPr>
            <a:xfrm>
              <a:off x="4267200" y="5638800"/>
              <a:ext cx="609600" cy="0"/>
            </a:xfrm>
            <a:prstGeom prst="line">
              <a:avLst/>
            </a:prstGeom>
            <a:noFill/>
            <a:ln w="50800" cap="flat" cmpd="sng" algn="ctr">
              <a:solidFill>
                <a:srgbClr val="4BACC6"/>
              </a:solidFill>
              <a:prstDash val="solid"/>
            </a:ln>
            <a:effectLst/>
          </p:spPr>
        </p:cxnSp>
        <p:sp>
          <p:nvSpPr>
            <p:cNvPr id="98" name="TextBox 97"/>
            <p:cNvSpPr txBox="1"/>
            <p:nvPr/>
          </p:nvSpPr>
          <p:spPr>
            <a:xfrm>
              <a:off x="4952999" y="5486400"/>
              <a:ext cx="273069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Address translation path</a:t>
              </a:r>
            </a:p>
          </p:txBody>
        </p:sp>
        <p:cxnSp>
          <p:nvCxnSpPr>
            <p:cNvPr id="99" name="Straight Connector 98"/>
            <p:cNvCxnSpPr/>
            <p:nvPr/>
          </p:nvCxnSpPr>
          <p:spPr>
            <a:xfrm>
              <a:off x="4267200" y="6031468"/>
              <a:ext cx="609600" cy="0"/>
            </a:xfrm>
            <a:prstGeom prst="line">
              <a:avLst/>
            </a:prstGeom>
            <a:noFill/>
            <a:ln w="50800" cap="flat" cmpd="sng" algn="ctr">
              <a:solidFill>
                <a:srgbClr val="4BACC6"/>
              </a:solidFill>
              <a:prstDash val="sysDash"/>
            </a:ln>
            <a:effectLst/>
          </p:spPr>
        </p:cxnSp>
        <p:sp>
          <p:nvSpPr>
            <p:cNvPr id="100" name="TextBox 99"/>
            <p:cNvSpPr txBox="1"/>
            <p:nvPr/>
          </p:nvSpPr>
          <p:spPr>
            <a:xfrm>
              <a:off x="4952999" y="5879068"/>
              <a:ext cx="29406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Translation update path</a:t>
              </a:r>
            </a:p>
          </p:txBody>
        </p:sp>
      </p:grpSp>
      <p:sp>
        <p:nvSpPr>
          <p:cNvPr id="104" name="Rectangle 103"/>
          <p:cNvSpPr/>
          <p:nvPr/>
        </p:nvSpPr>
        <p:spPr bwMode="auto">
          <a:xfrm>
            <a:off x="1394118" y="4063418"/>
            <a:ext cx="1349123" cy="943461"/>
          </a:xfrm>
          <a:prstGeom prst="rect">
            <a:avLst/>
          </a:prstGeom>
          <a:solidFill>
            <a:srgbClr val="FF0000"/>
          </a:solidFill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bg1"/>
                </a:solidFill>
                <a:latin typeface="Verdana" pitchFamily="34" charset="0"/>
              </a:rPr>
              <a:t>OS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 Memory (Q)</a:t>
            </a:r>
          </a:p>
        </p:txBody>
      </p:sp>
      <p:sp>
        <p:nvSpPr>
          <p:cNvPr id="105" name="Rectangle 104"/>
          <p:cNvSpPr/>
          <p:nvPr/>
        </p:nvSpPr>
        <p:spPr bwMode="auto">
          <a:xfrm>
            <a:off x="6445542" y="4063418"/>
            <a:ext cx="1331793" cy="943461"/>
          </a:xfrm>
          <a:prstGeom prst="rect">
            <a:avLst/>
          </a:prstGeom>
          <a:solidFill>
            <a:srgbClr val="00B050"/>
          </a:solidFill>
          <a:ln w="38100" cap="flat" cmpd="sng" algn="ctr">
            <a:solidFill>
              <a:schemeClr val="accent3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bg1"/>
                </a:solidFill>
                <a:latin typeface="Verdana" pitchFamily="34" charset="0"/>
              </a:rPr>
              <a:t>Process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Memory (P)</a:t>
            </a:r>
          </a:p>
        </p:txBody>
      </p:sp>
      <p:cxnSp>
        <p:nvCxnSpPr>
          <p:cNvPr id="108" name="Straight Connector 107"/>
          <p:cNvCxnSpPr/>
          <p:nvPr/>
        </p:nvCxnSpPr>
        <p:spPr>
          <a:xfrm>
            <a:off x="4344847" y="2699327"/>
            <a:ext cx="1584" cy="1360020"/>
          </a:xfrm>
          <a:prstGeom prst="line">
            <a:avLst/>
          </a:prstGeom>
          <a:noFill/>
          <a:ln w="50800" cap="flat" cmpd="sng" algn="ctr">
            <a:solidFill>
              <a:srgbClr val="00B050"/>
            </a:solidFill>
            <a:prstDash val="solid"/>
          </a:ln>
          <a:effectLst/>
        </p:spPr>
      </p:cxnSp>
      <p:cxnSp>
        <p:nvCxnSpPr>
          <p:cNvPr id="109" name="Straight Connector 108"/>
          <p:cNvCxnSpPr/>
          <p:nvPr/>
        </p:nvCxnSpPr>
        <p:spPr>
          <a:xfrm flipH="1">
            <a:off x="7367875" y="2702606"/>
            <a:ext cx="7925" cy="1413271"/>
          </a:xfrm>
          <a:prstGeom prst="line">
            <a:avLst/>
          </a:prstGeom>
          <a:noFill/>
          <a:ln w="50800" cap="flat" cmpd="sng" algn="ctr">
            <a:solidFill>
              <a:srgbClr val="00B050"/>
            </a:solidFill>
            <a:prstDash val="solid"/>
          </a:ln>
          <a:effectLst/>
        </p:spPr>
      </p:cxnSp>
    </p:spTree>
    <p:extLst>
      <p:ext uri="{BB962C8B-B14F-4D97-AF65-F5344CB8AC3E}">
        <p14:creationId xmlns:p14="http://schemas.microsoft.com/office/powerpoint/2010/main" val="3761882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TLB </a:t>
            </a:r>
            <a:r>
              <a:rPr lang="en-US" dirty="0" err="1" smtClean="0"/>
              <a:t>Shootdown</a:t>
            </a:r>
            <a:r>
              <a:rPr lang="en-US" dirty="0" smtClean="0"/>
              <a:t>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page was read-only:</a:t>
            </a:r>
          </a:p>
          <a:p>
            <a:pPr lvl="1"/>
            <a:r>
              <a:rPr lang="en-US" dirty="0" smtClean="0"/>
              <a:t>update entry in Protection Table and BCC</a:t>
            </a:r>
          </a:p>
          <a:p>
            <a:r>
              <a:rPr lang="en-US" dirty="0" smtClean="0"/>
              <a:t>If page was read-write: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Invalidate entry in TLB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Flush dirty blocks from page in accelerator cache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Update entry in Protection Table and BCC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8680E-F1A8-4613-9A96-52DA8196E556}" type="slidenum">
              <a:rPr lang="en-US" smtClean="0"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9124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1" y="545869"/>
            <a:ext cx="8331200" cy="673333"/>
          </a:xfrm>
        </p:spPr>
        <p:txBody>
          <a:bodyPr/>
          <a:lstStyle/>
          <a:p>
            <a:r>
              <a:rPr lang="en-US" dirty="0" smtClean="0"/>
              <a:t>What is an accelerator?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Broadly: 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B90D0D"/>
                </a:solidFill>
              </a:rPr>
              <a:t>Specialized hardware</a:t>
            </a:r>
            <a:r>
              <a:rPr lang="en-US" dirty="0" smtClean="0">
                <a:solidFill>
                  <a:srgbClr val="B90D0D"/>
                </a:solidFill>
              </a:rPr>
              <a:t> </a:t>
            </a:r>
            <a:r>
              <a:rPr lang="en-US" sz="2400" dirty="0" smtClean="0"/>
              <a:t>that can perform a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B90D0D"/>
                </a:solidFill>
              </a:rPr>
              <a:t>subset of computation tasks</a:t>
            </a:r>
            <a:r>
              <a:rPr lang="en-US" dirty="0" smtClean="0">
                <a:solidFill>
                  <a:srgbClr val="B90D0D"/>
                </a:solidFill>
              </a:rPr>
              <a:t> </a:t>
            </a:r>
            <a:r>
              <a:rPr lang="en-US" sz="2400" dirty="0" smtClean="0"/>
              <a:t>with 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B90D0D"/>
                </a:solidFill>
              </a:rPr>
              <a:t>higher performance</a:t>
            </a:r>
            <a:r>
              <a:rPr lang="en-US" dirty="0" smtClean="0">
                <a:solidFill>
                  <a:srgbClr val="B90D0D"/>
                </a:solidFill>
              </a:rPr>
              <a:t> </a:t>
            </a:r>
            <a:r>
              <a:rPr lang="en-US" sz="2400" dirty="0" smtClean="0"/>
              <a:t>and/or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B90D0D"/>
                </a:solidFill>
              </a:rPr>
              <a:t>lower energy </a:t>
            </a:r>
          </a:p>
          <a:p>
            <a:pPr marL="0" indent="0">
              <a:buNone/>
            </a:pPr>
            <a:r>
              <a:rPr lang="en-US" sz="2400" dirty="0" smtClean="0"/>
              <a:t>than </a:t>
            </a:r>
            <a:r>
              <a:rPr lang="en-US" sz="2400" smtClean="0"/>
              <a:t>a CPU.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8680E-F1A8-4613-9A96-52DA8196E556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5485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Simulation Parameters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6980" y="1034132"/>
            <a:ext cx="5865117" cy="5186364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8680E-F1A8-4613-9A96-52DA8196E556}" type="slidenum">
              <a:rPr lang="en-US" smtClean="0"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570791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Comparison of Configurations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9415" y="1880315"/>
            <a:ext cx="5684075" cy="2970831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8680E-F1A8-4613-9A96-52DA8196E556}" type="slidenum">
              <a:rPr lang="en-US" smtClean="0"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9315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1" y="545869"/>
            <a:ext cx="8331200" cy="673333"/>
          </a:xfrm>
        </p:spPr>
        <p:txBody>
          <a:bodyPr/>
          <a:lstStyle/>
          <a:p>
            <a:r>
              <a:rPr lang="en-US" dirty="0" smtClean="0"/>
              <a:t>Border Control Cache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600" y="1394227"/>
            <a:ext cx="7645400" cy="4518808"/>
          </a:xfr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8680E-F1A8-4613-9A96-52DA8196E556}" type="slidenum">
              <a:rPr lang="en-US" smtClean="0"/>
              <a:pPr/>
              <a:t>32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37230" y="5663821"/>
            <a:ext cx="72333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Takeaway: </a:t>
            </a:r>
            <a:r>
              <a:rPr lang="en-US" dirty="0" smtClean="0"/>
              <a:t>A small (1KB) BCC is sufficient for our workloads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2498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1" y="545869"/>
            <a:ext cx="8331200" cy="673333"/>
          </a:xfrm>
        </p:spPr>
        <p:txBody>
          <a:bodyPr/>
          <a:lstStyle/>
          <a:p>
            <a:r>
              <a:rPr lang="en-US" dirty="0" smtClean="0"/>
              <a:t>Border Control Flush Overhead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50" y="1055109"/>
            <a:ext cx="7947816" cy="4811107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8680E-F1A8-4613-9A96-52DA8196E556}" type="slidenum">
              <a:rPr lang="en-US" smtClean="0"/>
              <a:pPr/>
              <a:t>33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14398" y="5663821"/>
            <a:ext cx="74974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Takeaway: </a:t>
            </a:r>
            <a:r>
              <a:rPr lang="en-US" dirty="0" smtClean="0"/>
              <a:t>Permission downgrades affect performance, but not much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7959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Information Flow Tracking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Goal: track untrusted information, prevent it from modifying sensitive data / control</a:t>
            </a:r>
          </a:p>
          <a:p>
            <a:pPr lvl="1"/>
            <a:r>
              <a:rPr lang="en-US" dirty="0" smtClean="0"/>
              <a:t>e.g., prevent buffer overflow in software</a:t>
            </a:r>
          </a:p>
          <a:p>
            <a:r>
              <a:rPr lang="en-US" dirty="0" smtClean="0"/>
              <a:t>Hardware-assisted techniques: prevent threats from bugs in </a:t>
            </a:r>
            <a:r>
              <a:rPr lang="en-US" i="1" dirty="0" smtClean="0"/>
              <a:t>software</a:t>
            </a:r>
            <a:r>
              <a:rPr lang="en-US" dirty="0"/>
              <a:t> </a:t>
            </a:r>
            <a:r>
              <a:rPr lang="en-US" dirty="0" smtClean="0"/>
              <a:t>(same address space) – different threat than Border Control</a:t>
            </a:r>
          </a:p>
          <a:p>
            <a:r>
              <a:rPr lang="en-US" dirty="0" smtClean="0"/>
              <a:t>Hardware (e.g. Tiwari et al., ISCA 2011) – very powerful technique, but </a:t>
            </a:r>
            <a:r>
              <a:rPr lang="en-US" smtClean="0"/>
              <a:t>high </a:t>
            </a:r>
            <a:r>
              <a:rPr lang="en-US" smtClean="0"/>
              <a:t>area/</a:t>
            </a:r>
            <a:r>
              <a:rPr lang="en-US" smtClean="0"/>
              <a:t>runtime </a:t>
            </a:r>
            <a:r>
              <a:rPr lang="en-US" smtClean="0"/>
              <a:t>overhead </a:t>
            </a:r>
            <a:r>
              <a:rPr lang="en-US" dirty="0" smtClean="0"/>
              <a:t>and </a:t>
            </a:r>
            <a:r>
              <a:rPr lang="en-US" dirty="0" smtClean="0"/>
              <a:t>not transparent to software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8680E-F1A8-4613-9A96-52DA8196E556}" type="slidenum">
              <a:rPr lang="en-US" smtClean="0"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715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Mondriaan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Replacement for traditional page table + TLB</a:t>
            </a:r>
          </a:p>
          <a:p>
            <a:r>
              <a:rPr lang="en-US" dirty="0" smtClean="0"/>
              <a:t>Allows fine-grained permissions</a:t>
            </a:r>
          </a:p>
          <a:p>
            <a:r>
              <a:rPr lang="en-US" dirty="0" smtClean="0"/>
              <a:t>Border Control is independent of the policy for deciding permissions</a:t>
            </a:r>
          </a:p>
          <a:p>
            <a:pPr lvl="1"/>
            <a:r>
              <a:rPr lang="en-US" dirty="0" smtClean="0"/>
              <a:t>But permission granularity might mean alternate Protection Table organizations are better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8680E-F1A8-4613-9A96-52DA8196E556}" type="slidenum">
              <a:rPr lang="en-US" smtClean="0"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3039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Accelerators are Pervasive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(GP)GPUs</a:t>
            </a:r>
          </a:p>
          <a:p>
            <a:r>
              <a:rPr lang="en-US" dirty="0" smtClean="0"/>
              <a:t>ISPs</a:t>
            </a:r>
          </a:p>
          <a:p>
            <a:r>
              <a:rPr lang="en-US" dirty="0" smtClean="0"/>
              <a:t>DSPs</a:t>
            </a:r>
          </a:p>
          <a:p>
            <a:r>
              <a:rPr lang="en-US" dirty="0" smtClean="0"/>
              <a:t>Cryptographic</a:t>
            </a:r>
          </a:p>
          <a:p>
            <a:r>
              <a:rPr lang="en-US" dirty="0" smtClean="0"/>
              <a:t>Neuromorphic</a:t>
            </a:r>
          </a:p>
          <a:p>
            <a:r>
              <a:rPr lang="en-US" dirty="0" smtClean="0"/>
              <a:t>Approximate</a:t>
            </a:r>
          </a:p>
          <a:p>
            <a:r>
              <a:rPr lang="en-US" dirty="0" smtClean="0"/>
              <a:t>Database</a:t>
            </a:r>
          </a:p>
          <a:p>
            <a:r>
              <a:rPr lang="en-US" dirty="0" smtClean="0"/>
              <a:t>…..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8680E-F1A8-4613-9A96-52DA8196E556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6066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Accelerators are Programmable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HSA Model: host, accelerator share memory</a:t>
            </a:r>
          </a:p>
          <a:p>
            <a:r>
              <a:rPr lang="en-US" dirty="0" smtClean="0"/>
              <a:t>Shared Physical Memory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avoid copying data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Shared Virtual Memory 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pointer-is-a-pointer semantics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improved programmability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8680E-F1A8-4613-9A96-52DA8196E556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434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Untrusted Accelerators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May be designed by 3</a:t>
            </a:r>
            <a:r>
              <a:rPr lang="en-US" baseline="30000" dirty="0" smtClean="0"/>
              <a:t>rd</a:t>
            </a:r>
            <a:r>
              <a:rPr lang="en-US" dirty="0" smtClean="0"/>
              <a:t> parties</a:t>
            </a:r>
          </a:p>
          <a:p>
            <a:r>
              <a:rPr lang="en-US" dirty="0" smtClean="0"/>
              <a:t>May have bugs</a:t>
            </a:r>
          </a:p>
          <a:p>
            <a:pPr lvl="1"/>
            <a:r>
              <a:rPr lang="en-US" dirty="0" smtClean="0"/>
              <a:t>Even CPUs have bugs sometimes!</a:t>
            </a:r>
          </a:p>
          <a:p>
            <a:r>
              <a:rPr lang="en-US" dirty="0" smtClean="0"/>
              <a:t>May be malicious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8680E-F1A8-4613-9A96-52DA8196E556}" type="slidenum">
              <a:rPr lang="en-US" smtClean="0"/>
              <a:t>6</a:t>
            </a:fld>
            <a:endParaRPr lang="en-US" dirty="0"/>
          </a:p>
        </p:txBody>
      </p:sp>
      <p:pic>
        <p:nvPicPr>
          <p:cNvPr id="5" name="Picture 4" descr="C:\Users\vmuser\AppData\Local\Microsoft\Windows\Temporary Internet Files\Content.IE5\UZR3CH6K\MC900339868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339936" flipH="1">
            <a:off x="6200815" y="1896848"/>
            <a:ext cx="1476863" cy="1218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" name="Group 6"/>
          <p:cNvGrpSpPr>
            <a:grpSpLocks noChangeAspect="1"/>
          </p:cNvGrpSpPr>
          <p:nvPr/>
        </p:nvGrpSpPr>
        <p:grpSpPr bwMode="auto">
          <a:xfrm rot="282655" flipH="1">
            <a:off x="4123487" y="3221592"/>
            <a:ext cx="1348428" cy="1692832"/>
            <a:chOff x="969" y="2987"/>
            <a:chExt cx="462" cy="580"/>
          </a:xfrm>
        </p:grpSpPr>
        <p:sp>
          <p:nvSpPr>
            <p:cNvPr id="7" name="AutoShape 5"/>
            <p:cNvSpPr>
              <a:spLocks noChangeAspect="1" noChangeArrowheads="1" noTextEdit="1"/>
            </p:cNvSpPr>
            <p:nvPr/>
          </p:nvSpPr>
          <p:spPr bwMode="auto">
            <a:xfrm>
              <a:off x="969" y="2987"/>
              <a:ext cx="462" cy="5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1241" y="3046"/>
              <a:ext cx="27" cy="64"/>
            </a:xfrm>
            <a:custGeom>
              <a:avLst/>
              <a:gdLst>
                <a:gd name="T0" fmla="*/ 36 w 55"/>
                <a:gd name="T1" fmla="*/ 10 h 130"/>
                <a:gd name="T2" fmla="*/ 24 w 55"/>
                <a:gd name="T3" fmla="*/ 21 h 130"/>
                <a:gd name="T4" fmla="*/ 13 w 55"/>
                <a:gd name="T5" fmla="*/ 35 h 130"/>
                <a:gd name="T6" fmla="*/ 5 w 55"/>
                <a:gd name="T7" fmla="*/ 50 h 130"/>
                <a:gd name="T8" fmla="*/ 2 w 55"/>
                <a:gd name="T9" fmla="*/ 66 h 130"/>
                <a:gd name="T10" fmla="*/ 0 w 55"/>
                <a:gd name="T11" fmla="*/ 82 h 130"/>
                <a:gd name="T12" fmla="*/ 3 w 55"/>
                <a:gd name="T13" fmla="*/ 98 h 130"/>
                <a:gd name="T14" fmla="*/ 7 w 55"/>
                <a:gd name="T15" fmla="*/ 115 h 130"/>
                <a:gd name="T16" fmla="*/ 17 w 55"/>
                <a:gd name="T17" fmla="*/ 130 h 130"/>
                <a:gd name="T18" fmla="*/ 50 w 55"/>
                <a:gd name="T19" fmla="*/ 105 h 130"/>
                <a:gd name="T20" fmla="*/ 37 w 55"/>
                <a:gd name="T21" fmla="*/ 79 h 130"/>
                <a:gd name="T22" fmla="*/ 34 w 55"/>
                <a:gd name="T23" fmla="*/ 51 h 130"/>
                <a:gd name="T24" fmla="*/ 40 w 55"/>
                <a:gd name="T25" fmla="*/ 25 h 130"/>
                <a:gd name="T26" fmla="*/ 55 w 55"/>
                <a:gd name="T27" fmla="*/ 0 h 130"/>
                <a:gd name="T28" fmla="*/ 50 w 55"/>
                <a:gd name="T29" fmla="*/ 3 h 130"/>
                <a:gd name="T30" fmla="*/ 45 w 55"/>
                <a:gd name="T31" fmla="*/ 5 h 130"/>
                <a:gd name="T32" fmla="*/ 41 w 55"/>
                <a:gd name="T33" fmla="*/ 7 h 130"/>
                <a:gd name="T34" fmla="*/ 36 w 55"/>
                <a:gd name="T35" fmla="*/ 1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5" h="130">
                  <a:moveTo>
                    <a:pt x="36" y="10"/>
                  </a:moveTo>
                  <a:lnTo>
                    <a:pt x="24" y="21"/>
                  </a:lnTo>
                  <a:lnTo>
                    <a:pt x="13" y="35"/>
                  </a:lnTo>
                  <a:lnTo>
                    <a:pt x="5" y="50"/>
                  </a:lnTo>
                  <a:lnTo>
                    <a:pt x="2" y="66"/>
                  </a:lnTo>
                  <a:lnTo>
                    <a:pt x="0" y="82"/>
                  </a:lnTo>
                  <a:lnTo>
                    <a:pt x="3" y="98"/>
                  </a:lnTo>
                  <a:lnTo>
                    <a:pt x="7" y="115"/>
                  </a:lnTo>
                  <a:lnTo>
                    <a:pt x="17" y="130"/>
                  </a:lnTo>
                  <a:lnTo>
                    <a:pt x="50" y="105"/>
                  </a:lnTo>
                  <a:lnTo>
                    <a:pt x="37" y="79"/>
                  </a:lnTo>
                  <a:lnTo>
                    <a:pt x="34" y="51"/>
                  </a:lnTo>
                  <a:lnTo>
                    <a:pt x="40" y="25"/>
                  </a:lnTo>
                  <a:lnTo>
                    <a:pt x="55" y="0"/>
                  </a:lnTo>
                  <a:lnTo>
                    <a:pt x="50" y="3"/>
                  </a:lnTo>
                  <a:lnTo>
                    <a:pt x="45" y="5"/>
                  </a:lnTo>
                  <a:lnTo>
                    <a:pt x="41" y="7"/>
                  </a:lnTo>
                  <a:lnTo>
                    <a:pt x="36" y="1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auto">
            <a:xfrm>
              <a:off x="1308" y="3031"/>
              <a:ext cx="39" cy="57"/>
            </a:xfrm>
            <a:custGeom>
              <a:avLst/>
              <a:gdLst>
                <a:gd name="T0" fmla="*/ 21 w 78"/>
                <a:gd name="T1" fmla="*/ 4 h 115"/>
                <a:gd name="T2" fmla="*/ 16 w 78"/>
                <a:gd name="T3" fmla="*/ 3 h 115"/>
                <a:gd name="T4" fmla="*/ 11 w 78"/>
                <a:gd name="T5" fmla="*/ 2 h 115"/>
                <a:gd name="T6" fmla="*/ 6 w 78"/>
                <a:gd name="T7" fmla="*/ 1 h 115"/>
                <a:gd name="T8" fmla="*/ 0 w 78"/>
                <a:gd name="T9" fmla="*/ 0 h 115"/>
                <a:gd name="T10" fmla="*/ 12 w 78"/>
                <a:gd name="T11" fmla="*/ 9 h 115"/>
                <a:gd name="T12" fmla="*/ 21 w 78"/>
                <a:gd name="T13" fmla="*/ 19 h 115"/>
                <a:gd name="T14" fmla="*/ 29 w 78"/>
                <a:gd name="T15" fmla="*/ 31 h 115"/>
                <a:gd name="T16" fmla="*/ 34 w 78"/>
                <a:gd name="T17" fmla="*/ 44 h 115"/>
                <a:gd name="T18" fmla="*/ 37 w 78"/>
                <a:gd name="T19" fmla="*/ 58 h 115"/>
                <a:gd name="T20" fmla="*/ 38 w 78"/>
                <a:gd name="T21" fmla="*/ 72 h 115"/>
                <a:gd name="T22" fmla="*/ 37 w 78"/>
                <a:gd name="T23" fmla="*/ 87 h 115"/>
                <a:gd name="T24" fmla="*/ 33 w 78"/>
                <a:gd name="T25" fmla="*/ 101 h 115"/>
                <a:gd name="T26" fmla="*/ 72 w 78"/>
                <a:gd name="T27" fmla="*/ 115 h 115"/>
                <a:gd name="T28" fmla="*/ 76 w 78"/>
                <a:gd name="T29" fmla="*/ 97 h 115"/>
                <a:gd name="T30" fmla="*/ 78 w 78"/>
                <a:gd name="T31" fmla="*/ 81 h 115"/>
                <a:gd name="T32" fmla="*/ 75 w 78"/>
                <a:gd name="T33" fmla="*/ 64 h 115"/>
                <a:gd name="T34" fmla="*/ 70 w 78"/>
                <a:gd name="T35" fmla="*/ 49 h 115"/>
                <a:gd name="T36" fmla="*/ 61 w 78"/>
                <a:gd name="T37" fmla="*/ 35 h 115"/>
                <a:gd name="T38" fmla="*/ 50 w 78"/>
                <a:gd name="T39" fmla="*/ 23 h 115"/>
                <a:gd name="T40" fmla="*/ 37 w 78"/>
                <a:gd name="T41" fmla="*/ 12 h 115"/>
                <a:gd name="T42" fmla="*/ 21 w 78"/>
                <a:gd name="T43" fmla="*/ 4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78" h="115">
                  <a:moveTo>
                    <a:pt x="21" y="4"/>
                  </a:moveTo>
                  <a:lnTo>
                    <a:pt x="16" y="3"/>
                  </a:lnTo>
                  <a:lnTo>
                    <a:pt x="11" y="2"/>
                  </a:lnTo>
                  <a:lnTo>
                    <a:pt x="6" y="1"/>
                  </a:lnTo>
                  <a:lnTo>
                    <a:pt x="0" y="0"/>
                  </a:lnTo>
                  <a:lnTo>
                    <a:pt x="12" y="9"/>
                  </a:lnTo>
                  <a:lnTo>
                    <a:pt x="21" y="19"/>
                  </a:lnTo>
                  <a:lnTo>
                    <a:pt x="29" y="31"/>
                  </a:lnTo>
                  <a:lnTo>
                    <a:pt x="34" y="44"/>
                  </a:lnTo>
                  <a:lnTo>
                    <a:pt x="37" y="58"/>
                  </a:lnTo>
                  <a:lnTo>
                    <a:pt x="38" y="72"/>
                  </a:lnTo>
                  <a:lnTo>
                    <a:pt x="37" y="87"/>
                  </a:lnTo>
                  <a:lnTo>
                    <a:pt x="33" y="101"/>
                  </a:lnTo>
                  <a:lnTo>
                    <a:pt x="72" y="115"/>
                  </a:lnTo>
                  <a:lnTo>
                    <a:pt x="76" y="97"/>
                  </a:lnTo>
                  <a:lnTo>
                    <a:pt x="78" y="81"/>
                  </a:lnTo>
                  <a:lnTo>
                    <a:pt x="75" y="64"/>
                  </a:lnTo>
                  <a:lnTo>
                    <a:pt x="70" y="49"/>
                  </a:lnTo>
                  <a:lnTo>
                    <a:pt x="61" y="35"/>
                  </a:lnTo>
                  <a:lnTo>
                    <a:pt x="50" y="23"/>
                  </a:lnTo>
                  <a:lnTo>
                    <a:pt x="37" y="12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auto">
            <a:xfrm>
              <a:off x="1406" y="3081"/>
              <a:ext cx="25" cy="13"/>
            </a:xfrm>
            <a:custGeom>
              <a:avLst/>
              <a:gdLst>
                <a:gd name="T0" fmla="*/ 3 w 50"/>
                <a:gd name="T1" fmla="*/ 25 h 25"/>
                <a:gd name="T2" fmla="*/ 50 w 50"/>
                <a:gd name="T3" fmla="*/ 18 h 25"/>
                <a:gd name="T4" fmla="*/ 48 w 50"/>
                <a:gd name="T5" fmla="*/ 0 h 25"/>
                <a:gd name="T6" fmla="*/ 0 w 50"/>
                <a:gd name="T7" fmla="*/ 7 h 25"/>
                <a:gd name="T8" fmla="*/ 3 w 50"/>
                <a:gd name="T9" fmla="*/ 25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5">
                  <a:moveTo>
                    <a:pt x="3" y="25"/>
                  </a:moveTo>
                  <a:lnTo>
                    <a:pt x="50" y="18"/>
                  </a:lnTo>
                  <a:lnTo>
                    <a:pt x="48" y="0"/>
                  </a:lnTo>
                  <a:lnTo>
                    <a:pt x="0" y="7"/>
                  </a:lnTo>
                  <a:lnTo>
                    <a:pt x="3" y="25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1390" y="3049"/>
              <a:ext cx="24" cy="22"/>
            </a:xfrm>
            <a:custGeom>
              <a:avLst/>
              <a:gdLst>
                <a:gd name="T0" fmla="*/ 12 w 49"/>
                <a:gd name="T1" fmla="*/ 45 h 45"/>
                <a:gd name="T2" fmla="*/ 49 w 49"/>
                <a:gd name="T3" fmla="*/ 15 h 45"/>
                <a:gd name="T4" fmla="*/ 37 w 49"/>
                <a:gd name="T5" fmla="*/ 0 h 45"/>
                <a:gd name="T6" fmla="*/ 0 w 49"/>
                <a:gd name="T7" fmla="*/ 30 h 45"/>
                <a:gd name="T8" fmla="*/ 12 w 49"/>
                <a:gd name="T9" fmla="*/ 45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9" h="45">
                  <a:moveTo>
                    <a:pt x="12" y="45"/>
                  </a:moveTo>
                  <a:lnTo>
                    <a:pt x="49" y="15"/>
                  </a:lnTo>
                  <a:lnTo>
                    <a:pt x="37" y="0"/>
                  </a:lnTo>
                  <a:lnTo>
                    <a:pt x="0" y="30"/>
                  </a:lnTo>
                  <a:lnTo>
                    <a:pt x="12" y="45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1368" y="3026"/>
              <a:ext cx="20" cy="25"/>
            </a:xfrm>
            <a:custGeom>
              <a:avLst/>
              <a:gdLst>
                <a:gd name="T0" fmla="*/ 18 w 39"/>
                <a:gd name="T1" fmla="*/ 51 h 51"/>
                <a:gd name="T2" fmla="*/ 39 w 39"/>
                <a:gd name="T3" fmla="*/ 8 h 51"/>
                <a:gd name="T4" fmla="*/ 23 w 39"/>
                <a:gd name="T5" fmla="*/ 0 h 51"/>
                <a:gd name="T6" fmla="*/ 0 w 39"/>
                <a:gd name="T7" fmla="*/ 42 h 51"/>
                <a:gd name="T8" fmla="*/ 18 w 39"/>
                <a:gd name="T9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51">
                  <a:moveTo>
                    <a:pt x="18" y="51"/>
                  </a:moveTo>
                  <a:lnTo>
                    <a:pt x="39" y="8"/>
                  </a:lnTo>
                  <a:lnTo>
                    <a:pt x="23" y="0"/>
                  </a:lnTo>
                  <a:lnTo>
                    <a:pt x="0" y="42"/>
                  </a:lnTo>
                  <a:lnTo>
                    <a:pt x="18" y="51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>
              <a:off x="1370" y="3104"/>
              <a:ext cx="14" cy="14"/>
            </a:xfrm>
            <a:custGeom>
              <a:avLst/>
              <a:gdLst>
                <a:gd name="T0" fmla="*/ 11 w 28"/>
                <a:gd name="T1" fmla="*/ 0 h 29"/>
                <a:gd name="T2" fmla="*/ 7 w 28"/>
                <a:gd name="T3" fmla="*/ 2 h 29"/>
                <a:gd name="T4" fmla="*/ 2 w 28"/>
                <a:gd name="T5" fmla="*/ 6 h 29"/>
                <a:gd name="T6" fmla="*/ 0 w 28"/>
                <a:gd name="T7" fmla="*/ 10 h 29"/>
                <a:gd name="T8" fmla="*/ 0 w 28"/>
                <a:gd name="T9" fmla="*/ 16 h 29"/>
                <a:gd name="T10" fmla="*/ 1 w 28"/>
                <a:gd name="T11" fmla="*/ 21 h 29"/>
                <a:gd name="T12" fmla="*/ 4 w 28"/>
                <a:gd name="T13" fmla="*/ 25 h 29"/>
                <a:gd name="T14" fmla="*/ 9 w 28"/>
                <a:gd name="T15" fmla="*/ 27 h 29"/>
                <a:gd name="T16" fmla="*/ 15 w 28"/>
                <a:gd name="T17" fmla="*/ 29 h 29"/>
                <a:gd name="T18" fmla="*/ 19 w 28"/>
                <a:gd name="T19" fmla="*/ 26 h 29"/>
                <a:gd name="T20" fmla="*/ 24 w 28"/>
                <a:gd name="T21" fmla="*/ 23 h 29"/>
                <a:gd name="T22" fmla="*/ 26 w 28"/>
                <a:gd name="T23" fmla="*/ 18 h 29"/>
                <a:gd name="T24" fmla="*/ 28 w 28"/>
                <a:gd name="T25" fmla="*/ 13 h 29"/>
                <a:gd name="T26" fmla="*/ 25 w 28"/>
                <a:gd name="T27" fmla="*/ 8 h 29"/>
                <a:gd name="T28" fmla="*/ 22 w 28"/>
                <a:gd name="T29" fmla="*/ 3 h 29"/>
                <a:gd name="T30" fmla="*/ 17 w 28"/>
                <a:gd name="T31" fmla="*/ 1 h 29"/>
                <a:gd name="T32" fmla="*/ 11 w 28"/>
                <a:gd name="T33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8" h="29">
                  <a:moveTo>
                    <a:pt x="11" y="0"/>
                  </a:moveTo>
                  <a:lnTo>
                    <a:pt x="7" y="2"/>
                  </a:lnTo>
                  <a:lnTo>
                    <a:pt x="2" y="6"/>
                  </a:lnTo>
                  <a:lnTo>
                    <a:pt x="0" y="10"/>
                  </a:lnTo>
                  <a:lnTo>
                    <a:pt x="0" y="16"/>
                  </a:lnTo>
                  <a:lnTo>
                    <a:pt x="1" y="21"/>
                  </a:lnTo>
                  <a:lnTo>
                    <a:pt x="4" y="25"/>
                  </a:lnTo>
                  <a:lnTo>
                    <a:pt x="9" y="27"/>
                  </a:lnTo>
                  <a:lnTo>
                    <a:pt x="15" y="29"/>
                  </a:lnTo>
                  <a:lnTo>
                    <a:pt x="19" y="26"/>
                  </a:lnTo>
                  <a:lnTo>
                    <a:pt x="24" y="23"/>
                  </a:lnTo>
                  <a:lnTo>
                    <a:pt x="26" y="18"/>
                  </a:lnTo>
                  <a:lnTo>
                    <a:pt x="28" y="13"/>
                  </a:lnTo>
                  <a:lnTo>
                    <a:pt x="25" y="8"/>
                  </a:lnTo>
                  <a:lnTo>
                    <a:pt x="22" y="3"/>
                  </a:lnTo>
                  <a:lnTo>
                    <a:pt x="17" y="1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" name="Freeform 13"/>
            <p:cNvSpPr>
              <a:spLocks/>
            </p:cNvSpPr>
            <p:nvPr/>
          </p:nvSpPr>
          <p:spPr bwMode="auto">
            <a:xfrm>
              <a:off x="1245" y="3072"/>
              <a:ext cx="136" cy="118"/>
            </a:xfrm>
            <a:custGeom>
              <a:avLst/>
              <a:gdLst>
                <a:gd name="T0" fmla="*/ 272 w 272"/>
                <a:gd name="T1" fmla="*/ 124 h 238"/>
                <a:gd name="T2" fmla="*/ 243 w 272"/>
                <a:gd name="T3" fmla="*/ 106 h 238"/>
                <a:gd name="T4" fmla="*/ 239 w 272"/>
                <a:gd name="T5" fmla="*/ 86 h 238"/>
                <a:gd name="T6" fmla="*/ 230 w 272"/>
                <a:gd name="T7" fmla="*/ 65 h 238"/>
                <a:gd name="T8" fmla="*/ 218 w 272"/>
                <a:gd name="T9" fmla="*/ 46 h 238"/>
                <a:gd name="T10" fmla="*/ 181 w 272"/>
                <a:gd name="T11" fmla="*/ 82 h 238"/>
                <a:gd name="T12" fmla="*/ 185 w 272"/>
                <a:gd name="T13" fmla="*/ 87 h 238"/>
                <a:gd name="T14" fmla="*/ 188 w 272"/>
                <a:gd name="T15" fmla="*/ 94 h 238"/>
                <a:gd name="T16" fmla="*/ 184 w 272"/>
                <a:gd name="T17" fmla="*/ 106 h 238"/>
                <a:gd name="T18" fmla="*/ 171 w 272"/>
                <a:gd name="T19" fmla="*/ 112 h 238"/>
                <a:gd name="T20" fmla="*/ 159 w 272"/>
                <a:gd name="T21" fmla="*/ 109 h 238"/>
                <a:gd name="T22" fmla="*/ 153 w 272"/>
                <a:gd name="T23" fmla="*/ 97 h 238"/>
                <a:gd name="T24" fmla="*/ 156 w 272"/>
                <a:gd name="T25" fmla="*/ 84 h 238"/>
                <a:gd name="T26" fmla="*/ 168 w 272"/>
                <a:gd name="T27" fmla="*/ 78 h 238"/>
                <a:gd name="T28" fmla="*/ 175 w 272"/>
                <a:gd name="T29" fmla="*/ 79 h 238"/>
                <a:gd name="T30" fmla="*/ 180 w 272"/>
                <a:gd name="T31" fmla="*/ 81 h 238"/>
                <a:gd name="T32" fmla="*/ 199 w 272"/>
                <a:gd name="T33" fmla="*/ 29 h 238"/>
                <a:gd name="T34" fmla="*/ 188 w 272"/>
                <a:gd name="T35" fmla="*/ 20 h 238"/>
                <a:gd name="T36" fmla="*/ 175 w 272"/>
                <a:gd name="T37" fmla="*/ 13 h 238"/>
                <a:gd name="T38" fmla="*/ 161 w 272"/>
                <a:gd name="T39" fmla="*/ 7 h 238"/>
                <a:gd name="T40" fmla="*/ 129 w 272"/>
                <a:gd name="T41" fmla="*/ 0 h 238"/>
                <a:gd name="T42" fmla="*/ 81 w 272"/>
                <a:gd name="T43" fmla="*/ 6 h 238"/>
                <a:gd name="T44" fmla="*/ 41 w 272"/>
                <a:gd name="T45" fmla="*/ 28 h 238"/>
                <a:gd name="T46" fmla="*/ 12 w 272"/>
                <a:gd name="T47" fmla="*/ 64 h 238"/>
                <a:gd name="T48" fmla="*/ 0 w 272"/>
                <a:gd name="T49" fmla="*/ 110 h 238"/>
                <a:gd name="T50" fmla="*/ 5 w 272"/>
                <a:gd name="T51" fmla="*/ 155 h 238"/>
                <a:gd name="T52" fmla="*/ 30 w 272"/>
                <a:gd name="T53" fmla="*/ 195 h 238"/>
                <a:gd name="T54" fmla="*/ 66 w 272"/>
                <a:gd name="T55" fmla="*/ 224 h 238"/>
                <a:gd name="T56" fmla="*/ 102 w 272"/>
                <a:gd name="T57" fmla="*/ 235 h 238"/>
                <a:gd name="T58" fmla="*/ 128 w 272"/>
                <a:gd name="T59" fmla="*/ 238 h 238"/>
                <a:gd name="T60" fmla="*/ 152 w 272"/>
                <a:gd name="T61" fmla="*/ 234 h 238"/>
                <a:gd name="T62" fmla="*/ 175 w 272"/>
                <a:gd name="T63" fmla="*/ 227 h 238"/>
                <a:gd name="T64" fmla="*/ 181 w 272"/>
                <a:gd name="T65" fmla="*/ 220 h 238"/>
                <a:gd name="T66" fmla="*/ 171 w 272"/>
                <a:gd name="T67" fmla="*/ 218 h 238"/>
                <a:gd name="T68" fmla="*/ 162 w 272"/>
                <a:gd name="T69" fmla="*/ 215 h 238"/>
                <a:gd name="T70" fmla="*/ 153 w 272"/>
                <a:gd name="T71" fmla="*/ 210 h 238"/>
                <a:gd name="T72" fmla="*/ 137 w 272"/>
                <a:gd name="T73" fmla="*/ 197 h 238"/>
                <a:gd name="T74" fmla="*/ 121 w 272"/>
                <a:gd name="T75" fmla="*/ 173 h 238"/>
                <a:gd name="T76" fmla="*/ 113 w 272"/>
                <a:gd name="T77" fmla="*/ 150 h 238"/>
                <a:gd name="T78" fmla="*/ 109 w 272"/>
                <a:gd name="T79" fmla="*/ 135 h 238"/>
                <a:gd name="T80" fmla="*/ 110 w 272"/>
                <a:gd name="T81" fmla="*/ 128 h 238"/>
                <a:gd name="T82" fmla="*/ 115 w 272"/>
                <a:gd name="T83" fmla="*/ 124 h 238"/>
                <a:gd name="T84" fmla="*/ 123 w 272"/>
                <a:gd name="T85" fmla="*/ 124 h 238"/>
                <a:gd name="T86" fmla="*/ 128 w 272"/>
                <a:gd name="T87" fmla="*/ 128 h 238"/>
                <a:gd name="T88" fmla="*/ 129 w 272"/>
                <a:gd name="T89" fmla="*/ 132 h 238"/>
                <a:gd name="T90" fmla="*/ 133 w 272"/>
                <a:gd name="T91" fmla="*/ 155 h 238"/>
                <a:gd name="T92" fmla="*/ 160 w 272"/>
                <a:gd name="T93" fmla="*/ 193 h 238"/>
                <a:gd name="T94" fmla="*/ 170 w 272"/>
                <a:gd name="T95" fmla="*/ 198 h 238"/>
                <a:gd name="T96" fmla="*/ 183 w 272"/>
                <a:gd name="T97" fmla="*/ 202 h 238"/>
                <a:gd name="T98" fmla="*/ 196 w 272"/>
                <a:gd name="T99" fmla="*/ 204 h 238"/>
                <a:gd name="T100" fmla="*/ 210 w 272"/>
                <a:gd name="T101" fmla="*/ 204 h 238"/>
                <a:gd name="T102" fmla="*/ 226 w 272"/>
                <a:gd name="T103" fmla="*/ 182 h 238"/>
                <a:gd name="T104" fmla="*/ 238 w 272"/>
                <a:gd name="T105" fmla="*/ 15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72" h="238">
                  <a:moveTo>
                    <a:pt x="266" y="163"/>
                  </a:moveTo>
                  <a:lnTo>
                    <a:pt x="272" y="124"/>
                  </a:lnTo>
                  <a:lnTo>
                    <a:pt x="244" y="118"/>
                  </a:lnTo>
                  <a:lnTo>
                    <a:pt x="243" y="106"/>
                  </a:lnTo>
                  <a:lnTo>
                    <a:pt x="242" y="96"/>
                  </a:lnTo>
                  <a:lnTo>
                    <a:pt x="239" y="86"/>
                  </a:lnTo>
                  <a:lnTo>
                    <a:pt x="235" y="75"/>
                  </a:lnTo>
                  <a:lnTo>
                    <a:pt x="230" y="65"/>
                  </a:lnTo>
                  <a:lnTo>
                    <a:pt x="224" y="56"/>
                  </a:lnTo>
                  <a:lnTo>
                    <a:pt x="218" y="46"/>
                  </a:lnTo>
                  <a:lnTo>
                    <a:pt x="210" y="38"/>
                  </a:lnTo>
                  <a:lnTo>
                    <a:pt x="181" y="82"/>
                  </a:lnTo>
                  <a:lnTo>
                    <a:pt x="183" y="84"/>
                  </a:lnTo>
                  <a:lnTo>
                    <a:pt x="185" y="87"/>
                  </a:lnTo>
                  <a:lnTo>
                    <a:pt x="186" y="90"/>
                  </a:lnTo>
                  <a:lnTo>
                    <a:pt x="188" y="94"/>
                  </a:lnTo>
                  <a:lnTo>
                    <a:pt x="188" y="101"/>
                  </a:lnTo>
                  <a:lnTo>
                    <a:pt x="184" y="106"/>
                  </a:lnTo>
                  <a:lnTo>
                    <a:pt x="178" y="111"/>
                  </a:lnTo>
                  <a:lnTo>
                    <a:pt x="171" y="112"/>
                  </a:lnTo>
                  <a:lnTo>
                    <a:pt x="165" y="112"/>
                  </a:lnTo>
                  <a:lnTo>
                    <a:pt x="159" y="109"/>
                  </a:lnTo>
                  <a:lnTo>
                    <a:pt x="155" y="104"/>
                  </a:lnTo>
                  <a:lnTo>
                    <a:pt x="153" y="97"/>
                  </a:lnTo>
                  <a:lnTo>
                    <a:pt x="153" y="90"/>
                  </a:lnTo>
                  <a:lnTo>
                    <a:pt x="156" y="84"/>
                  </a:lnTo>
                  <a:lnTo>
                    <a:pt x="161" y="80"/>
                  </a:lnTo>
                  <a:lnTo>
                    <a:pt x="168" y="78"/>
                  </a:lnTo>
                  <a:lnTo>
                    <a:pt x="171" y="78"/>
                  </a:lnTo>
                  <a:lnTo>
                    <a:pt x="175" y="79"/>
                  </a:lnTo>
                  <a:lnTo>
                    <a:pt x="177" y="80"/>
                  </a:lnTo>
                  <a:lnTo>
                    <a:pt x="180" y="81"/>
                  </a:lnTo>
                  <a:lnTo>
                    <a:pt x="205" y="34"/>
                  </a:lnTo>
                  <a:lnTo>
                    <a:pt x="199" y="29"/>
                  </a:lnTo>
                  <a:lnTo>
                    <a:pt x="193" y="25"/>
                  </a:lnTo>
                  <a:lnTo>
                    <a:pt x="188" y="20"/>
                  </a:lnTo>
                  <a:lnTo>
                    <a:pt x="182" y="15"/>
                  </a:lnTo>
                  <a:lnTo>
                    <a:pt x="175" y="13"/>
                  </a:lnTo>
                  <a:lnTo>
                    <a:pt x="168" y="10"/>
                  </a:lnTo>
                  <a:lnTo>
                    <a:pt x="161" y="7"/>
                  </a:lnTo>
                  <a:lnTo>
                    <a:pt x="153" y="5"/>
                  </a:lnTo>
                  <a:lnTo>
                    <a:pt x="129" y="0"/>
                  </a:lnTo>
                  <a:lnTo>
                    <a:pt x="105" y="1"/>
                  </a:lnTo>
                  <a:lnTo>
                    <a:pt x="81" y="6"/>
                  </a:lnTo>
                  <a:lnTo>
                    <a:pt x="60" y="15"/>
                  </a:lnTo>
                  <a:lnTo>
                    <a:pt x="41" y="28"/>
                  </a:lnTo>
                  <a:lnTo>
                    <a:pt x="25" y="44"/>
                  </a:lnTo>
                  <a:lnTo>
                    <a:pt x="12" y="64"/>
                  </a:lnTo>
                  <a:lnTo>
                    <a:pt x="3" y="86"/>
                  </a:lnTo>
                  <a:lnTo>
                    <a:pt x="0" y="110"/>
                  </a:lnTo>
                  <a:lnTo>
                    <a:pt x="1" y="133"/>
                  </a:lnTo>
                  <a:lnTo>
                    <a:pt x="5" y="155"/>
                  </a:lnTo>
                  <a:lnTo>
                    <a:pt x="16" y="177"/>
                  </a:lnTo>
                  <a:lnTo>
                    <a:pt x="30" y="195"/>
                  </a:lnTo>
                  <a:lnTo>
                    <a:pt x="47" y="211"/>
                  </a:lnTo>
                  <a:lnTo>
                    <a:pt x="66" y="224"/>
                  </a:lnTo>
                  <a:lnTo>
                    <a:pt x="90" y="233"/>
                  </a:lnTo>
                  <a:lnTo>
                    <a:pt x="102" y="235"/>
                  </a:lnTo>
                  <a:lnTo>
                    <a:pt x="115" y="238"/>
                  </a:lnTo>
                  <a:lnTo>
                    <a:pt x="128" y="238"/>
                  </a:lnTo>
                  <a:lnTo>
                    <a:pt x="140" y="236"/>
                  </a:lnTo>
                  <a:lnTo>
                    <a:pt x="152" y="234"/>
                  </a:lnTo>
                  <a:lnTo>
                    <a:pt x="163" y="232"/>
                  </a:lnTo>
                  <a:lnTo>
                    <a:pt x="175" y="227"/>
                  </a:lnTo>
                  <a:lnTo>
                    <a:pt x="185" y="222"/>
                  </a:lnTo>
                  <a:lnTo>
                    <a:pt x="181" y="220"/>
                  </a:lnTo>
                  <a:lnTo>
                    <a:pt x="176" y="219"/>
                  </a:lnTo>
                  <a:lnTo>
                    <a:pt x="171" y="218"/>
                  </a:lnTo>
                  <a:lnTo>
                    <a:pt x="167" y="216"/>
                  </a:lnTo>
                  <a:lnTo>
                    <a:pt x="162" y="215"/>
                  </a:lnTo>
                  <a:lnTo>
                    <a:pt x="158" y="212"/>
                  </a:lnTo>
                  <a:lnTo>
                    <a:pt x="153" y="210"/>
                  </a:lnTo>
                  <a:lnTo>
                    <a:pt x="150" y="208"/>
                  </a:lnTo>
                  <a:lnTo>
                    <a:pt x="137" y="197"/>
                  </a:lnTo>
                  <a:lnTo>
                    <a:pt x="128" y="186"/>
                  </a:lnTo>
                  <a:lnTo>
                    <a:pt x="121" y="173"/>
                  </a:lnTo>
                  <a:lnTo>
                    <a:pt x="116" y="162"/>
                  </a:lnTo>
                  <a:lnTo>
                    <a:pt x="113" y="150"/>
                  </a:lnTo>
                  <a:lnTo>
                    <a:pt x="110" y="141"/>
                  </a:lnTo>
                  <a:lnTo>
                    <a:pt x="109" y="135"/>
                  </a:lnTo>
                  <a:lnTo>
                    <a:pt x="109" y="133"/>
                  </a:lnTo>
                  <a:lnTo>
                    <a:pt x="110" y="128"/>
                  </a:lnTo>
                  <a:lnTo>
                    <a:pt x="113" y="126"/>
                  </a:lnTo>
                  <a:lnTo>
                    <a:pt x="115" y="124"/>
                  </a:lnTo>
                  <a:lnTo>
                    <a:pt x="118" y="122"/>
                  </a:lnTo>
                  <a:lnTo>
                    <a:pt x="123" y="124"/>
                  </a:lnTo>
                  <a:lnTo>
                    <a:pt x="125" y="125"/>
                  </a:lnTo>
                  <a:lnTo>
                    <a:pt x="128" y="128"/>
                  </a:lnTo>
                  <a:lnTo>
                    <a:pt x="129" y="132"/>
                  </a:lnTo>
                  <a:lnTo>
                    <a:pt x="129" y="132"/>
                  </a:lnTo>
                  <a:lnTo>
                    <a:pt x="130" y="139"/>
                  </a:lnTo>
                  <a:lnTo>
                    <a:pt x="133" y="155"/>
                  </a:lnTo>
                  <a:lnTo>
                    <a:pt x="143" y="174"/>
                  </a:lnTo>
                  <a:lnTo>
                    <a:pt x="160" y="193"/>
                  </a:lnTo>
                  <a:lnTo>
                    <a:pt x="166" y="195"/>
                  </a:lnTo>
                  <a:lnTo>
                    <a:pt x="170" y="198"/>
                  </a:lnTo>
                  <a:lnTo>
                    <a:pt x="176" y="201"/>
                  </a:lnTo>
                  <a:lnTo>
                    <a:pt x="183" y="202"/>
                  </a:lnTo>
                  <a:lnTo>
                    <a:pt x="189" y="203"/>
                  </a:lnTo>
                  <a:lnTo>
                    <a:pt x="196" y="204"/>
                  </a:lnTo>
                  <a:lnTo>
                    <a:pt x="203" y="204"/>
                  </a:lnTo>
                  <a:lnTo>
                    <a:pt x="210" y="204"/>
                  </a:lnTo>
                  <a:lnTo>
                    <a:pt x="219" y="194"/>
                  </a:lnTo>
                  <a:lnTo>
                    <a:pt x="226" y="182"/>
                  </a:lnTo>
                  <a:lnTo>
                    <a:pt x="233" y="171"/>
                  </a:lnTo>
                  <a:lnTo>
                    <a:pt x="238" y="158"/>
                  </a:lnTo>
                  <a:lnTo>
                    <a:pt x="266" y="16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" name="Freeform 14"/>
            <p:cNvSpPr>
              <a:spLocks/>
            </p:cNvSpPr>
            <p:nvPr/>
          </p:nvSpPr>
          <p:spPr bwMode="auto">
            <a:xfrm>
              <a:off x="1335" y="3088"/>
              <a:ext cx="15" cy="25"/>
            </a:xfrm>
            <a:custGeom>
              <a:avLst/>
              <a:gdLst>
                <a:gd name="T0" fmla="*/ 1 w 30"/>
                <a:gd name="T1" fmla="*/ 48 h 48"/>
                <a:gd name="T2" fmla="*/ 30 w 30"/>
                <a:gd name="T3" fmla="*/ 4 h 48"/>
                <a:gd name="T4" fmla="*/ 28 w 30"/>
                <a:gd name="T5" fmla="*/ 3 h 48"/>
                <a:gd name="T6" fmla="*/ 27 w 30"/>
                <a:gd name="T7" fmla="*/ 2 h 48"/>
                <a:gd name="T8" fmla="*/ 26 w 30"/>
                <a:gd name="T9" fmla="*/ 1 h 48"/>
                <a:gd name="T10" fmla="*/ 25 w 30"/>
                <a:gd name="T11" fmla="*/ 0 h 48"/>
                <a:gd name="T12" fmla="*/ 0 w 30"/>
                <a:gd name="T13" fmla="*/ 47 h 48"/>
                <a:gd name="T14" fmla="*/ 1 w 30"/>
                <a:gd name="T15" fmla="*/ 47 h 48"/>
                <a:gd name="T16" fmla="*/ 1 w 30"/>
                <a:gd name="T17" fmla="*/ 47 h 48"/>
                <a:gd name="T18" fmla="*/ 1 w 30"/>
                <a:gd name="T19" fmla="*/ 48 h 48"/>
                <a:gd name="T20" fmla="*/ 1 w 30"/>
                <a:gd name="T21" fmla="*/ 48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0" h="48">
                  <a:moveTo>
                    <a:pt x="1" y="48"/>
                  </a:moveTo>
                  <a:lnTo>
                    <a:pt x="30" y="4"/>
                  </a:lnTo>
                  <a:lnTo>
                    <a:pt x="28" y="3"/>
                  </a:lnTo>
                  <a:lnTo>
                    <a:pt x="27" y="2"/>
                  </a:lnTo>
                  <a:lnTo>
                    <a:pt x="26" y="1"/>
                  </a:lnTo>
                  <a:lnTo>
                    <a:pt x="25" y="0"/>
                  </a:lnTo>
                  <a:lnTo>
                    <a:pt x="0" y="47"/>
                  </a:lnTo>
                  <a:lnTo>
                    <a:pt x="1" y="47"/>
                  </a:lnTo>
                  <a:lnTo>
                    <a:pt x="1" y="47"/>
                  </a:lnTo>
                  <a:lnTo>
                    <a:pt x="1" y="48"/>
                  </a:lnTo>
                  <a:lnTo>
                    <a:pt x="1" y="4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" name="Freeform 15"/>
            <p:cNvSpPr>
              <a:spLocks/>
            </p:cNvSpPr>
            <p:nvPr/>
          </p:nvSpPr>
          <p:spPr bwMode="auto">
            <a:xfrm>
              <a:off x="969" y="3217"/>
              <a:ext cx="230" cy="150"/>
            </a:xfrm>
            <a:custGeom>
              <a:avLst/>
              <a:gdLst>
                <a:gd name="T0" fmla="*/ 377 w 459"/>
                <a:gd name="T1" fmla="*/ 129 h 298"/>
                <a:gd name="T2" fmla="*/ 350 w 459"/>
                <a:gd name="T3" fmla="*/ 120 h 298"/>
                <a:gd name="T4" fmla="*/ 318 w 459"/>
                <a:gd name="T5" fmla="*/ 116 h 298"/>
                <a:gd name="T6" fmla="*/ 285 w 459"/>
                <a:gd name="T7" fmla="*/ 122 h 298"/>
                <a:gd name="T8" fmla="*/ 258 w 459"/>
                <a:gd name="T9" fmla="*/ 130 h 298"/>
                <a:gd name="T10" fmla="*/ 210 w 459"/>
                <a:gd name="T11" fmla="*/ 146 h 298"/>
                <a:gd name="T12" fmla="*/ 172 w 459"/>
                <a:gd name="T13" fmla="*/ 156 h 298"/>
                <a:gd name="T14" fmla="*/ 144 w 459"/>
                <a:gd name="T15" fmla="*/ 161 h 298"/>
                <a:gd name="T16" fmla="*/ 122 w 459"/>
                <a:gd name="T17" fmla="*/ 161 h 298"/>
                <a:gd name="T18" fmla="*/ 106 w 459"/>
                <a:gd name="T19" fmla="*/ 153 h 298"/>
                <a:gd name="T20" fmla="*/ 92 w 459"/>
                <a:gd name="T21" fmla="*/ 138 h 298"/>
                <a:gd name="T22" fmla="*/ 78 w 459"/>
                <a:gd name="T23" fmla="*/ 116 h 298"/>
                <a:gd name="T24" fmla="*/ 62 w 459"/>
                <a:gd name="T25" fmla="*/ 85 h 298"/>
                <a:gd name="T26" fmla="*/ 0 w 459"/>
                <a:gd name="T27" fmla="*/ 0 h 298"/>
                <a:gd name="T28" fmla="*/ 39 w 459"/>
                <a:gd name="T29" fmla="*/ 102 h 298"/>
                <a:gd name="T30" fmla="*/ 58 w 459"/>
                <a:gd name="T31" fmla="*/ 138 h 298"/>
                <a:gd name="T32" fmla="*/ 75 w 459"/>
                <a:gd name="T33" fmla="*/ 163 h 298"/>
                <a:gd name="T34" fmla="*/ 92 w 459"/>
                <a:gd name="T35" fmla="*/ 181 h 298"/>
                <a:gd name="T36" fmla="*/ 113 w 459"/>
                <a:gd name="T37" fmla="*/ 190 h 298"/>
                <a:gd name="T38" fmla="*/ 138 w 459"/>
                <a:gd name="T39" fmla="*/ 191 h 298"/>
                <a:gd name="T40" fmla="*/ 171 w 459"/>
                <a:gd name="T41" fmla="*/ 186 h 298"/>
                <a:gd name="T42" fmla="*/ 213 w 459"/>
                <a:gd name="T43" fmla="*/ 174 h 298"/>
                <a:gd name="T44" fmla="*/ 268 w 459"/>
                <a:gd name="T45" fmla="*/ 156 h 298"/>
                <a:gd name="T46" fmla="*/ 291 w 459"/>
                <a:gd name="T47" fmla="*/ 150 h 298"/>
                <a:gd name="T48" fmla="*/ 317 w 459"/>
                <a:gd name="T49" fmla="*/ 146 h 298"/>
                <a:gd name="T50" fmla="*/ 343 w 459"/>
                <a:gd name="T51" fmla="*/ 147 h 298"/>
                <a:gd name="T52" fmla="*/ 363 w 459"/>
                <a:gd name="T53" fmla="*/ 155 h 298"/>
                <a:gd name="T54" fmla="*/ 391 w 459"/>
                <a:gd name="T55" fmla="*/ 178 h 298"/>
                <a:gd name="T56" fmla="*/ 414 w 459"/>
                <a:gd name="T57" fmla="*/ 221 h 298"/>
                <a:gd name="T58" fmla="*/ 426 w 459"/>
                <a:gd name="T59" fmla="*/ 265 h 298"/>
                <a:gd name="T60" fmla="*/ 429 w 459"/>
                <a:gd name="T61" fmla="*/ 294 h 298"/>
                <a:gd name="T62" fmla="*/ 430 w 459"/>
                <a:gd name="T63" fmla="*/ 296 h 298"/>
                <a:gd name="T64" fmla="*/ 458 w 459"/>
                <a:gd name="T65" fmla="*/ 291 h 298"/>
                <a:gd name="T66" fmla="*/ 455 w 459"/>
                <a:gd name="T67" fmla="*/ 257 h 298"/>
                <a:gd name="T68" fmla="*/ 441 w 459"/>
                <a:gd name="T69" fmla="*/ 207 h 298"/>
                <a:gd name="T70" fmla="*/ 412 w 459"/>
                <a:gd name="T71" fmla="*/ 158 h 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459" h="298">
                  <a:moveTo>
                    <a:pt x="390" y="137"/>
                  </a:moveTo>
                  <a:lnTo>
                    <a:pt x="377" y="129"/>
                  </a:lnTo>
                  <a:lnTo>
                    <a:pt x="365" y="123"/>
                  </a:lnTo>
                  <a:lnTo>
                    <a:pt x="350" y="120"/>
                  </a:lnTo>
                  <a:lnTo>
                    <a:pt x="335" y="117"/>
                  </a:lnTo>
                  <a:lnTo>
                    <a:pt x="318" y="116"/>
                  </a:lnTo>
                  <a:lnTo>
                    <a:pt x="302" y="118"/>
                  </a:lnTo>
                  <a:lnTo>
                    <a:pt x="285" y="122"/>
                  </a:lnTo>
                  <a:lnTo>
                    <a:pt x="266" y="126"/>
                  </a:lnTo>
                  <a:lnTo>
                    <a:pt x="258" y="130"/>
                  </a:lnTo>
                  <a:lnTo>
                    <a:pt x="233" y="138"/>
                  </a:lnTo>
                  <a:lnTo>
                    <a:pt x="210" y="146"/>
                  </a:lnTo>
                  <a:lnTo>
                    <a:pt x="190" y="152"/>
                  </a:lnTo>
                  <a:lnTo>
                    <a:pt x="172" y="156"/>
                  </a:lnTo>
                  <a:lnTo>
                    <a:pt x="157" y="160"/>
                  </a:lnTo>
                  <a:lnTo>
                    <a:pt x="144" y="161"/>
                  </a:lnTo>
                  <a:lnTo>
                    <a:pt x="133" y="162"/>
                  </a:lnTo>
                  <a:lnTo>
                    <a:pt x="122" y="161"/>
                  </a:lnTo>
                  <a:lnTo>
                    <a:pt x="114" y="158"/>
                  </a:lnTo>
                  <a:lnTo>
                    <a:pt x="106" y="153"/>
                  </a:lnTo>
                  <a:lnTo>
                    <a:pt x="99" y="146"/>
                  </a:lnTo>
                  <a:lnTo>
                    <a:pt x="92" y="138"/>
                  </a:lnTo>
                  <a:lnTo>
                    <a:pt x="85" y="128"/>
                  </a:lnTo>
                  <a:lnTo>
                    <a:pt x="78" y="116"/>
                  </a:lnTo>
                  <a:lnTo>
                    <a:pt x="70" y="101"/>
                  </a:lnTo>
                  <a:lnTo>
                    <a:pt x="62" y="85"/>
                  </a:lnTo>
                  <a:lnTo>
                    <a:pt x="80" y="72"/>
                  </a:lnTo>
                  <a:lnTo>
                    <a:pt x="0" y="0"/>
                  </a:lnTo>
                  <a:lnTo>
                    <a:pt x="28" y="112"/>
                  </a:lnTo>
                  <a:lnTo>
                    <a:pt x="39" y="102"/>
                  </a:lnTo>
                  <a:lnTo>
                    <a:pt x="48" y="121"/>
                  </a:lnTo>
                  <a:lnTo>
                    <a:pt x="58" y="138"/>
                  </a:lnTo>
                  <a:lnTo>
                    <a:pt x="66" y="152"/>
                  </a:lnTo>
                  <a:lnTo>
                    <a:pt x="75" y="163"/>
                  </a:lnTo>
                  <a:lnTo>
                    <a:pt x="83" y="174"/>
                  </a:lnTo>
                  <a:lnTo>
                    <a:pt x="92" y="181"/>
                  </a:lnTo>
                  <a:lnTo>
                    <a:pt x="102" y="186"/>
                  </a:lnTo>
                  <a:lnTo>
                    <a:pt x="113" y="190"/>
                  </a:lnTo>
                  <a:lnTo>
                    <a:pt x="125" y="191"/>
                  </a:lnTo>
                  <a:lnTo>
                    <a:pt x="138" y="191"/>
                  </a:lnTo>
                  <a:lnTo>
                    <a:pt x="153" y="190"/>
                  </a:lnTo>
                  <a:lnTo>
                    <a:pt x="171" y="186"/>
                  </a:lnTo>
                  <a:lnTo>
                    <a:pt x="191" y="181"/>
                  </a:lnTo>
                  <a:lnTo>
                    <a:pt x="213" y="174"/>
                  </a:lnTo>
                  <a:lnTo>
                    <a:pt x="239" y="166"/>
                  </a:lnTo>
                  <a:lnTo>
                    <a:pt x="268" y="156"/>
                  </a:lnTo>
                  <a:lnTo>
                    <a:pt x="276" y="154"/>
                  </a:lnTo>
                  <a:lnTo>
                    <a:pt x="291" y="150"/>
                  </a:lnTo>
                  <a:lnTo>
                    <a:pt x="305" y="147"/>
                  </a:lnTo>
                  <a:lnTo>
                    <a:pt x="317" y="146"/>
                  </a:lnTo>
                  <a:lnTo>
                    <a:pt x="330" y="146"/>
                  </a:lnTo>
                  <a:lnTo>
                    <a:pt x="343" y="147"/>
                  </a:lnTo>
                  <a:lnTo>
                    <a:pt x="353" y="151"/>
                  </a:lnTo>
                  <a:lnTo>
                    <a:pt x="363" y="155"/>
                  </a:lnTo>
                  <a:lnTo>
                    <a:pt x="374" y="161"/>
                  </a:lnTo>
                  <a:lnTo>
                    <a:pt x="391" y="178"/>
                  </a:lnTo>
                  <a:lnTo>
                    <a:pt x="405" y="198"/>
                  </a:lnTo>
                  <a:lnTo>
                    <a:pt x="414" y="221"/>
                  </a:lnTo>
                  <a:lnTo>
                    <a:pt x="421" y="243"/>
                  </a:lnTo>
                  <a:lnTo>
                    <a:pt x="426" y="265"/>
                  </a:lnTo>
                  <a:lnTo>
                    <a:pt x="428" y="282"/>
                  </a:lnTo>
                  <a:lnTo>
                    <a:pt x="429" y="294"/>
                  </a:lnTo>
                  <a:lnTo>
                    <a:pt x="430" y="298"/>
                  </a:lnTo>
                  <a:lnTo>
                    <a:pt x="430" y="296"/>
                  </a:lnTo>
                  <a:lnTo>
                    <a:pt x="459" y="297"/>
                  </a:lnTo>
                  <a:lnTo>
                    <a:pt x="458" y="291"/>
                  </a:lnTo>
                  <a:lnTo>
                    <a:pt x="457" y="276"/>
                  </a:lnTo>
                  <a:lnTo>
                    <a:pt x="455" y="257"/>
                  </a:lnTo>
                  <a:lnTo>
                    <a:pt x="449" y="232"/>
                  </a:lnTo>
                  <a:lnTo>
                    <a:pt x="441" y="207"/>
                  </a:lnTo>
                  <a:lnTo>
                    <a:pt x="428" y="181"/>
                  </a:lnTo>
                  <a:lnTo>
                    <a:pt x="412" y="158"/>
                  </a:lnTo>
                  <a:lnTo>
                    <a:pt x="390" y="137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" name="Freeform 16"/>
            <p:cNvSpPr>
              <a:spLocks/>
            </p:cNvSpPr>
            <p:nvPr/>
          </p:nvSpPr>
          <p:spPr bwMode="auto">
            <a:xfrm>
              <a:off x="1059" y="2987"/>
              <a:ext cx="145" cy="186"/>
            </a:xfrm>
            <a:custGeom>
              <a:avLst/>
              <a:gdLst>
                <a:gd name="T0" fmla="*/ 233 w 291"/>
                <a:gd name="T1" fmla="*/ 100 h 372"/>
                <a:gd name="T2" fmla="*/ 216 w 291"/>
                <a:gd name="T3" fmla="*/ 146 h 372"/>
                <a:gd name="T4" fmla="*/ 204 w 291"/>
                <a:gd name="T5" fmla="*/ 158 h 372"/>
                <a:gd name="T6" fmla="*/ 188 w 291"/>
                <a:gd name="T7" fmla="*/ 164 h 372"/>
                <a:gd name="T8" fmla="*/ 179 w 291"/>
                <a:gd name="T9" fmla="*/ 164 h 372"/>
                <a:gd name="T10" fmla="*/ 170 w 291"/>
                <a:gd name="T11" fmla="*/ 162 h 372"/>
                <a:gd name="T12" fmla="*/ 225 w 291"/>
                <a:gd name="T13" fmla="*/ 94 h 372"/>
                <a:gd name="T14" fmla="*/ 188 w 291"/>
                <a:gd name="T15" fmla="*/ 68 h 372"/>
                <a:gd name="T16" fmla="*/ 146 w 291"/>
                <a:gd name="T17" fmla="*/ 146 h 372"/>
                <a:gd name="T18" fmla="*/ 142 w 291"/>
                <a:gd name="T19" fmla="*/ 137 h 372"/>
                <a:gd name="T20" fmla="*/ 140 w 291"/>
                <a:gd name="T21" fmla="*/ 129 h 372"/>
                <a:gd name="T22" fmla="*/ 140 w 291"/>
                <a:gd name="T23" fmla="*/ 113 h 372"/>
                <a:gd name="T24" fmla="*/ 146 w 291"/>
                <a:gd name="T25" fmla="*/ 98 h 372"/>
                <a:gd name="T26" fmla="*/ 157 w 291"/>
                <a:gd name="T27" fmla="*/ 83 h 372"/>
                <a:gd name="T28" fmla="*/ 174 w 291"/>
                <a:gd name="T29" fmla="*/ 59 h 372"/>
                <a:gd name="T30" fmla="*/ 201 w 291"/>
                <a:gd name="T31" fmla="*/ 0 h 372"/>
                <a:gd name="T32" fmla="*/ 151 w 291"/>
                <a:gd name="T33" fmla="*/ 41 h 372"/>
                <a:gd name="T34" fmla="*/ 116 w 291"/>
                <a:gd name="T35" fmla="*/ 93 h 372"/>
                <a:gd name="T36" fmla="*/ 110 w 291"/>
                <a:gd name="T37" fmla="*/ 120 h 372"/>
                <a:gd name="T38" fmla="*/ 113 w 291"/>
                <a:gd name="T39" fmla="*/ 144 h 372"/>
                <a:gd name="T40" fmla="*/ 122 w 291"/>
                <a:gd name="T41" fmla="*/ 162 h 372"/>
                <a:gd name="T42" fmla="*/ 2 w 291"/>
                <a:gd name="T43" fmla="*/ 350 h 372"/>
                <a:gd name="T44" fmla="*/ 0 w 291"/>
                <a:gd name="T45" fmla="*/ 361 h 372"/>
                <a:gd name="T46" fmla="*/ 6 w 291"/>
                <a:gd name="T47" fmla="*/ 370 h 372"/>
                <a:gd name="T48" fmla="*/ 16 w 291"/>
                <a:gd name="T49" fmla="*/ 372 h 372"/>
                <a:gd name="T50" fmla="*/ 25 w 291"/>
                <a:gd name="T51" fmla="*/ 366 h 372"/>
                <a:gd name="T52" fmla="*/ 152 w 291"/>
                <a:gd name="T53" fmla="*/ 187 h 372"/>
                <a:gd name="T54" fmla="*/ 161 w 291"/>
                <a:gd name="T55" fmla="*/ 190 h 372"/>
                <a:gd name="T56" fmla="*/ 172 w 291"/>
                <a:gd name="T57" fmla="*/ 192 h 372"/>
                <a:gd name="T58" fmla="*/ 182 w 291"/>
                <a:gd name="T59" fmla="*/ 192 h 372"/>
                <a:gd name="T60" fmla="*/ 193 w 291"/>
                <a:gd name="T61" fmla="*/ 191 h 372"/>
                <a:gd name="T62" fmla="*/ 206 w 291"/>
                <a:gd name="T63" fmla="*/ 188 h 372"/>
                <a:gd name="T64" fmla="*/ 219 w 291"/>
                <a:gd name="T65" fmla="*/ 182 h 372"/>
                <a:gd name="T66" fmla="*/ 230 w 291"/>
                <a:gd name="T67" fmla="*/ 174 h 372"/>
                <a:gd name="T68" fmla="*/ 238 w 291"/>
                <a:gd name="T69" fmla="*/ 162 h 372"/>
                <a:gd name="T70" fmla="*/ 248 w 291"/>
                <a:gd name="T71" fmla="*/ 147 h 372"/>
                <a:gd name="T72" fmla="*/ 265 w 291"/>
                <a:gd name="T73" fmla="*/ 123 h 372"/>
                <a:gd name="T74" fmla="*/ 291 w 291"/>
                <a:gd name="T75" fmla="*/ 65 h 3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291" h="372">
                  <a:moveTo>
                    <a:pt x="291" y="65"/>
                  </a:moveTo>
                  <a:lnTo>
                    <a:pt x="233" y="100"/>
                  </a:lnTo>
                  <a:lnTo>
                    <a:pt x="242" y="107"/>
                  </a:lnTo>
                  <a:lnTo>
                    <a:pt x="216" y="146"/>
                  </a:lnTo>
                  <a:lnTo>
                    <a:pt x="210" y="152"/>
                  </a:lnTo>
                  <a:lnTo>
                    <a:pt x="204" y="158"/>
                  </a:lnTo>
                  <a:lnTo>
                    <a:pt x="196" y="161"/>
                  </a:lnTo>
                  <a:lnTo>
                    <a:pt x="188" y="164"/>
                  </a:lnTo>
                  <a:lnTo>
                    <a:pt x="183" y="164"/>
                  </a:lnTo>
                  <a:lnTo>
                    <a:pt x="179" y="164"/>
                  </a:lnTo>
                  <a:lnTo>
                    <a:pt x="174" y="164"/>
                  </a:lnTo>
                  <a:lnTo>
                    <a:pt x="170" y="162"/>
                  </a:lnTo>
                  <a:lnTo>
                    <a:pt x="220" y="91"/>
                  </a:lnTo>
                  <a:lnTo>
                    <a:pt x="225" y="94"/>
                  </a:lnTo>
                  <a:lnTo>
                    <a:pt x="245" y="32"/>
                  </a:lnTo>
                  <a:lnTo>
                    <a:pt x="188" y="68"/>
                  </a:lnTo>
                  <a:lnTo>
                    <a:pt x="197" y="75"/>
                  </a:lnTo>
                  <a:lnTo>
                    <a:pt x="146" y="146"/>
                  </a:lnTo>
                  <a:lnTo>
                    <a:pt x="144" y="142"/>
                  </a:lnTo>
                  <a:lnTo>
                    <a:pt x="142" y="137"/>
                  </a:lnTo>
                  <a:lnTo>
                    <a:pt x="141" y="134"/>
                  </a:lnTo>
                  <a:lnTo>
                    <a:pt x="140" y="129"/>
                  </a:lnTo>
                  <a:lnTo>
                    <a:pt x="138" y="121"/>
                  </a:lnTo>
                  <a:lnTo>
                    <a:pt x="140" y="113"/>
                  </a:lnTo>
                  <a:lnTo>
                    <a:pt x="142" y="105"/>
                  </a:lnTo>
                  <a:lnTo>
                    <a:pt x="146" y="98"/>
                  </a:lnTo>
                  <a:lnTo>
                    <a:pt x="150" y="93"/>
                  </a:lnTo>
                  <a:lnTo>
                    <a:pt x="157" y="83"/>
                  </a:lnTo>
                  <a:lnTo>
                    <a:pt x="166" y="70"/>
                  </a:lnTo>
                  <a:lnTo>
                    <a:pt x="174" y="59"/>
                  </a:lnTo>
                  <a:lnTo>
                    <a:pt x="180" y="62"/>
                  </a:lnTo>
                  <a:lnTo>
                    <a:pt x="201" y="0"/>
                  </a:lnTo>
                  <a:lnTo>
                    <a:pt x="143" y="37"/>
                  </a:lnTo>
                  <a:lnTo>
                    <a:pt x="151" y="41"/>
                  </a:lnTo>
                  <a:lnTo>
                    <a:pt x="123" y="81"/>
                  </a:lnTo>
                  <a:lnTo>
                    <a:pt x="116" y="93"/>
                  </a:lnTo>
                  <a:lnTo>
                    <a:pt x="112" y="106"/>
                  </a:lnTo>
                  <a:lnTo>
                    <a:pt x="110" y="120"/>
                  </a:lnTo>
                  <a:lnTo>
                    <a:pt x="111" y="134"/>
                  </a:lnTo>
                  <a:lnTo>
                    <a:pt x="113" y="144"/>
                  </a:lnTo>
                  <a:lnTo>
                    <a:pt x="118" y="153"/>
                  </a:lnTo>
                  <a:lnTo>
                    <a:pt x="122" y="162"/>
                  </a:lnTo>
                  <a:lnTo>
                    <a:pt x="129" y="170"/>
                  </a:lnTo>
                  <a:lnTo>
                    <a:pt x="2" y="350"/>
                  </a:lnTo>
                  <a:lnTo>
                    <a:pt x="0" y="355"/>
                  </a:lnTo>
                  <a:lnTo>
                    <a:pt x="0" y="361"/>
                  </a:lnTo>
                  <a:lnTo>
                    <a:pt x="1" y="365"/>
                  </a:lnTo>
                  <a:lnTo>
                    <a:pt x="6" y="370"/>
                  </a:lnTo>
                  <a:lnTo>
                    <a:pt x="10" y="372"/>
                  </a:lnTo>
                  <a:lnTo>
                    <a:pt x="16" y="372"/>
                  </a:lnTo>
                  <a:lnTo>
                    <a:pt x="21" y="371"/>
                  </a:lnTo>
                  <a:lnTo>
                    <a:pt x="25" y="366"/>
                  </a:lnTo>
                  <a:lnTo>
                    <a:pt x="25" y="366"/>
                  </a:lnTo>
                  <a:lnTo>
                    <a:pt x="152" y="187"/>
                  </a:lnTo>
                  <a:lnTo>
                    <a:pt x="157" y="189"/>
                  </a:lnTo>
                  <a:lnTo>
                    <a:pt x="161" y="190"/>
                  </a:lnTo>
                  <a:lnTo>
                    <a:pt x="167" y="191"/>
                  </a:lnTo>
                  <a:lnTo>
                    <a:pt x="172" y="192"/>
                  </a:lnTo>
                  <a:lnTo>
                    <a:pt x="178" y="192"/>
                  </a:lnTo>
                  <a:lnTo>
                    <a:pt x="182" y="192"/>
                  </a:lnTo>
                  <a:lnTo>
                    <a:pt x="188" y="192"/>
                  </a:lnTo>
                  <a:lnTo>
                    <a:pt x="193" y="191"/>
                  </a:lnTo>
                  <a:lnTo>
                    <a:pt x="200" y="190"/>
                  </a:lnTo>
                  <a:lnTo>
                    <a:pt x="206" y="188"/>
                  </a:lnTo>
                  <a:lnTo>
                    <a:pt x="212" y="185"/>
                  </a:lnTo>
                  <a:lnTo>
                    <a:pt x="219" y="182"/>
                  </a:lnTo>
                  <a:lnTo>
                    <a:pt x="224" y="179"/>
                  </a:lnTo>
                  <a:lnTo>
                    <a:pt x="230" y="174"/>
                  </a:lnTo>
                  <a:lnTo>
                    <a:pt x="233" y="168"/>
                  </a:lnTo>
                  <a:lnTo>
                    <a:pt x="238" y="162"/>
                  </a:lnTo>
                  <a:lnTo>
                    <a:pt x="241" y="158"/>
                  </a:lnTo>
                  <a:lnTo>
                    <a:pt x="248" y="147"/>
                  </a:lnTo>
                  <a:lnTo>
                    <a:pt x="257" y="135"/>
                  </a:lnTo>
                  <a:lnTo>
                    <a:pt x="265" y="123"/>
                  </a:lnTo>
                  <a:lnTo>
                    <a:pt x="270" y="127"/>
                  </a:lnTo>
                  <a:lnTo>
                    <a:pt x="291" y="65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Freeform 17"/>
            <p:cNvSpPr>
              <a:spLocks/>
            </p:cNvSpPr>
            <p:nvPr/>
          </p:nvSpPr>
          <p:spPr bwMode="auto">
            <a:xfrm>
              <a:off x="1002" y="3082"/>
              <a:ext cx="383" cy="484"/>
            </a:xfrm>
            <a:custGeom>
              <a:avLst/>
              <a:gdLst>
                <a:gd name="T0" fmla="*/ 663 w 767"/>
                <a:gd name="T1" fmla="*/ 569 h 968"/>
                <a:gd name="T2" fmla="*/ 649 w 767"/>
                <a:gd name="T3" fmla="*/ 599 h 968"/>
                <a:gd name="T4" fmla="*/ 662 w 767"/>
                <a:gd name="T5" fmla="*/ 630 h 968"/>
                <a:gd name="T6" fmla="*/ 692 w 767"/>
                <a:gd name="T7" fmla="*/ 643 h 968"/>
                <a:gd name="T8" fmla="*/ 722 w 767"/>
                <a:gd name="T9" fmla="*/ 631 h 968"/>
                <a:gd name="T10" fmla="*/ 735 w 767"/>
                <a:gd name="T11" fmla="*/ 601 h 968"/>
                <a:gd name="T12" fmla="*/ 732 w 767"/>
                <a:gd name="T13" fmla="*/ 586 h 968"/>
                <a:gd name="T14" fmla="*/ 758 w 767"/>
                <a:gd name="T15" fmla="*/ 538 h 968"/>
                <a:gd name="T16" fmla="*/ 766 w 767"/>
                <a:gd name="T17" fmla="*/ 480 h 968"/>
                <a:gd name="T18" fmla="*/ 726 w 767"/>
                <a:gd name="T19" fmla="*/ 410 h 968"/>
                <a:gd name="T20" fmla="*/ 660 w 767"/>
                <a:gd name="T21" fmla="*/ 370 h 968"/>
                <a:gd name="T22" fmla="*/ 632 w 767"/>
                <a:gd name="T23" fmla="*/ 308 h 968"/>
                <a:gd name="T24" fmla="*/ 573 w 767"/>
                <a:gd name="T25" fmla="*/ 253 h 968"/>
                <a:gd name="T26" fmla="*/ 502 w 767"/>
                <a:gd name="T27" fmla="*/ 244 h 968"/>
                <a:gd name="T28" fmla="*/ 440 w 767"/>
                <a:gd name="T29" fmla="*/ 274 h 968"/>
                <a:gd name="T30" fmla="*/ 355 w 767"/>
                <a:gd name="T31" fmla="*/ 279 h 968"/>
                <a:gd name="T32" fmla="*/ 282 w 767"/>
                <a:gd name="T33" fmla="*/ 243 h 968"/>
                <a:gd name="T34" fmla="*/ 239 w 767"/>
                <a:gd name="T35" fmla="*/ 172 h 968"/>
                <a:gd name="T36" fmla="*/ 230 w 767"/>
                <a:gd name="T37" fmla="*/ 97 h 968"/>
                <a:gd name="T38" fmla="*/ 243 w 767"/>
                <a:gd name="T39" fmla="*/ 78 h 968"/>
                <a:gd name="T40" fmla="*/ 263 w 767"/>
                <a:gd name="T41" fmla="*/ 32 h 968"/>
                <a:gd name="T42" fmla="*/ 236 w 767"/>
                <a:gd name="T43" fmla="*/ 2 h 968"/>
                <a:gd name="T44" fmla="*/ 204 w 767"/>
                <a:gd name="T45" fmla="*/ 4 h 968"/>
                <a:gd name="T46" fmla="*/ 180 w 767"/>
                <a:gd name="T47" fmla="*/ 52 h 968"/>
                <a:gd name="T48" fmla="*/ 198 w 767"/>
                <a:gd name="T49" fmla="*/ 78 h 968"/>
                <a:gd name="T50" fmla="*/ 203 w 767"/>
                <a:gd name="T51" fmla="*/ 136 h 968"/>
                <a:gd name="T52" fmla="*/ 230 w 767"/>
                <a:gd name="T53" fmla="*/ 226 h 968"/>
                <a:gd name="T54" fmla="*/ 295 w 767"/>
                <a:gd name="T55" fmla="*/ 287 h 968"/>
                <a:gd name="T56" fmla="*/ 383 w 767"/>
                <a:gd name="T57" fmla="*/ 312 h 968"/>
                <a:gd name="T58" fmla="*/ 403 w 767"/>
                <a:gd name="T59" fmla="*/ 331 h 968"/>
                <a:gd name="T60" fmla="*/ 326 w 767"/>
                <a:gd name="T61" fmla="*/ 567 h 968"/>
                <a:gd name="T62" fmla="*/ 263 w 767"/>
                <a:gd name="T63" fmla="*/ 543 h 968"/>
                <a:gd name="T64" fmla="*/ 189 w 767"/>
                <a:gd name="T65" fmla="*/ 558 h 968"/>
                <a:gd name="T66" fmla="*/ 132 w 767"/>
                <a:gd name="T67" fmla="*/ 629 h 968"/>
                <a:gd name="T68" fmla="*/ 18 w 767"/>
                <a:gd name="T69" fmla="*/ 696 h 968"/>
                <a:gd name="T70" fmla="*/ 0 w 767"/>
                <a:gd name="T71" fmla="*/ 706 h 968"/>
                <a:gd name="T72" fmla="*/ 10 w 767"/>
                <a:gd name="T73" fmla="*/ 723 h 968"/>
                <a:gd name="T74" fmla="*/ 138 w 767"/>
                <a:gd name="T75" fmla="*/ 707 h 968"/>
                <a:gd name="T76" fmla="*/ 175 w 767"/>
                <a:gd name="T77" fmla="*/ 609 h 968"/>
                <a:gd name="T78" fmla="*/ 234 w 767"/>
                <a:gd name="T79" fmla="*/ 571 h 968"/>
                <a:gd name="T80" fmla="*/ 295 w 767"/>
                <a:gd name="T81" fmla="*/ 583 h 968"/>
                <a:gd name="T82" fmla="*/ 319 w 767"/>
                <a:gd name="T83" fmla="*/ 647 h 968"/>
                <a:gd name="T84" fmla="*/ 582 w 767"/>
                <a:gd name="T85" fmla="*/ 643 h 968"/>
                <a:gd name="T86" fmla="*/ 590 w 767"/>
                <a:gd name="T87" fmla="*/ 647 h 968"/>
                <a:gd name="T88" fmla="*/ 656 w 767"/>
                <a:gd name="T89" fmla="*/ 688 h 968"/>
                <a:gd name="T90" fmla="*/ 694 w 767"/>
                <a:gd name="T91" fmla="*/ 766 h 968"/>
                <a:gd name="T92" fmla="*/ 663 w 767"/>
                <a:gd name="T93" fmla="*/ 834 h 968"/>
                <a:gd name="T94" fmla="*/ 587 w 767"/>
                <a:gd name="T95" fmla="*/ 902 h 968"/>
                <a:gd name="T96" fmla="*/ 709 w 767"/>
                <a:gd name="T97" fmla="*/ 968 h 968"/>
                <a:gd name="T98" fmla="*/ 720 w 767"/>
                <a:gd name="T99" fmla="*/ 950 h 968"/>
                <a:gd name="T100" fmla="*/ 660 w 767"/>
                <a:gd name="T101" fmla="*/ 879 h 968"/>
                <a:gd name="T102" fmla="*/ 716 w 767"/>
                <a:gd name="T103" fmla="*/ 802 h 968"/>
                <a:gd name="T104" fmla="*/ 714 w 767"/>
                <a:gd name="T105" fmla="*/ 717 h 968"/>
                <a:gd name="T106" fmla="*/ 634 w 767"/>
                <a:gd name="T107" fmla="*/ 637 h 968"/>
                <a:gd name="T108" fmla="*/ 593 w 767"/>
                <a:gd name="T109" fmla="*/ 618 h 968"/>
                <a:gd name="T110" fmla="*/ 643 w 767"/>
                <a:gd name="T111" fmla="*/ 399 h 968"/>
                <a:gd name="T112" fmla="*/ 643 w 767"/>
                <a:gd name="T113" fmla="*/ 396 h 968"/>
                <a:gd name="T114" fmla="*/ 682 w 767"/>
                <a:gd name="T115" fmla="*/ 414 h 968"/>
                <a:gd name="T116" fmla="*/ 729 w 767"/>
                <a:gd name="T117" fmla="*/ 459 h 968"/>
                <a:gd name="T118" fmla="*/ 726 w 767"/>
                <a:gd name="T119" fmla="*/ 538 h 968"/>
                <a:gd name="T120" fmla="*/ 692 w 767"/>
                <a:gd name="T121" fmla="*/ 558 h 9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767" h="968">
                  <a:moveTo>
                    <a:pt x="685" y="559"/>
                  </a:moveTo>
                  <a:lnTo>
                    <a:pt x="677" y="561"/>
                  </a:lnTo>
                  <a:lnTo>
                    <a:pt x="669" y="565"/>
                  </a:lnTo>
                  <a:lnTo>
                    <a:pt x="663" y="569"/>
                  </a:lnTo>
                  <a:lnTo>
                    <a:pt x="657" y="576"/>
                  </a:lnTo>
                  <a:lnTo>
                    <a:pt x="653" y="583"/>
                  </a:lnTo>
                  <a:lnTo>
                    <a:pt x="650" y="591"/>
                  </a:lnTo>
                  <a:lnTo>
                    <a:pt x="649" y="599"/>
                  </a:lnTo>
                  <a:lnTo>
                    <a:pt x="650" y="608"/>
                  </a:lnTo>
                  <a:lnTo>
                    <a:pt x="653" y="616"/>
                  </a:lnTo>
                  <a:lnTo>
                    <a:pt x="657" y="624"/>
                  </a:lnTo>
                  <a:lnTo>
                    <a:pt x="662" y="630"/>
                  </a:lnTo>
                  <a:lnTo>
                    <a:pt x="669" y="635"/>
                  </a:lnTo>
                  <a:lnTo>
                    <a:pt x="676" y="639"/>
                  </a:lnTo>
                  <a:lnTo>
                    <a:pt x="683" y="642"/>
                  </a:lnTo>
                  <a:lnTo>
                    <a:pt x="692" y="643"/>
                  </a:lnTo>
                  <a:lnTo>
                    <a:pt x="700" y="642"/>
                  </a:lnTo>
                  <a:lnTo>
                    <a:pt x="708" y="639"/>
                  </a:lnTo>
                  <a:lnTo>
                    <a:pt x="716" y="636"/>
                  </a:lnTo>
                  <a:lnTo>
                    <a:pt x="722" y="631"/>
                  </a:lnTo>
                  <a:lnTo>
                    <a:pt x="728" y="624"/>
                  </a:lnTo>
                  <a:lnTo>
                    <a:pt x="731" y="618"/>
                  </a:lnTo>
                  <a:lnTo>
                    <a:pt x="733" y="611"/>
                  </a:lnTo>
                  <a:lnTo>
                    <a:pt x="735" y="601"/>
                  </a:lnTo>
                  <a:lnTo>
                    <a:pt x="735" y="593"/>
                  </a:lnTo>
                  <a:lnTo>
                    <a:pt x="733" y="591"/>
                  </a:lnTo>
                  <a:lnTo>
                    <a:pt x="733" y="589"/>
                  </a:lnTo>
                  <a:lnTo>
                    <a:pt x="732" y="586"/>
                  </a:lnTo>
                  <a:lnTo>
                    <a:pt x="732" y="584"/>
                  </a:lnTo>
                  <a:lnTo>
                    <a:pt x="743" y="569"/>
                  </a:lnTo>
                  <a:lnTo>
                    <a:pt x="751" y="553"/>
                  </a:lnTo>
                  <a:lnTo>
                    <a:pt x="758" y="538"/>
                  </a:lnTo>
                  <a:lnTo>
                    <a:pt x="762" y="523"/>
                  </a:lnTo>
                  <a:lnTo>
                    <a:pt x="766" y="508"/>
                  </a:lnTo>
                  <a:lnTo>
                    <a:pt x="767" y="494"/>
                  </a:lnTo>
                  <a:lnTo>
                    <a:pt x="766" y="480"/>
                  </a:lnTo>
                  <a:lnTo>
                    <a:pt x="763" y="467"/>
                  </a:lnTo>
                  <a:lnTo>
                    <a:pt x="754" y="445"/>
                  </a:lnTo>
                  <a:lnTo>
                    <a:pt x="741" y="426"/>
                  </a:lnTo>
                  <a:lnTo>
                    <a:pt x="726" y="410"/>
                  </a:lnTo>
                  <a:lnTo>
                    <a:pt x="709" y="396"/>
                  </a:lnTo>
                  <a:lnTo>
                    <a:pt x="692" y="386"/>
                  </a:lnTo>
                  <a:lnTo>
                    <a:pt x="675" y="377"/>
                  </a:lnTo>
                  <a:lnTo>
                    <a:pt x="660" y="370"/>
                  </a:lnTo>
                  <a:lnTo>
                    <a:pt x="647" y="365"/>
                  </a:lnTo>
                  <a:lnTo>
                    <a:pt x="645" y="346"/>
                  </a:lnTo>
                  <a:lnTo>
                    <a:pt x="640" y="326"/>
                  </a:lnTo>
                  <a:lnTo>
                    <a:pt x="632" y="308"/>
                  </a:lnTo>
                  <a:lnTo>
                    <a:pt x="622" y="290"/>
                  </a:lnTo>
                  <a:lnTo>
                    <a:pt x="608" y="275"/>
                  </a:lnTo>
                  <a:lnTo>
                    <a:pt x="592" y="264"/>
                  </a:lnTo>
                  <a:lnTo>
                    <a:pt x="573" y="253"/>
                  </a:lnTo>
                  <a:lnTo>
                    <a:pt x="553" y="247"/>
                  </a:lnTo>
                  <a:lnTo>
                    <a:pt x="536" y="243"/>
                  </a:lnTo>
                  <a:lnTo>
                    <a:pt x="518" y="243"/>
                  </a:lnTo>
                  <a:lnTo>
                    <a:pt x="502" y="244"/>
                  </a:lnTo>
                  <a:lnTo>
                    <a:pt x="484" y="249"/>
                  </a:lnTo>
                  <a:lnTo>
                    <a:pt x="469" y="255"/>
                  </a:lnTo>
                  <a:lnTo>
                    <a:pt x="454" y="264"/>
                  </a:lnTo>
                  <a:lnTo>
                    <a:pt x="440" y="274"/>
                  </a:lnTo>
                  <a:lnTo>
                    <a:pt x="429" y="286"/>
                  </a:lnTo>
                  <a:lnTo>
                    <a:pt x="402" y="286"/>
                  </a:lnTo>
                  <a:lnTo>
                    <a:pt x="377" y="283"/>
                  </a:lnTo>
                  <a:lnTo>
                    <a:pt x="355" y="279"/>
                  </a:lnTo>
                  <a:lnTo>
                    <a:pt x="333" y="273"/>
                  </a:lnTo>
                  <a:lnTo>
                    <a:pt x="315" y="265"/>
                  </a:lnTo>
                  <a:lnTo>
                    <a:pt x="297" y="255"/>
                  </a:lnTo>
                  <a:lnTo>
                    <a:pt x="282" y="243"/>
                  </a:lnTo>
                  <a:lnTo>
                    <a:pt x="269" y="229"/>
                  </a:lnTo>
                  <a:lnTo>
                    <a:pt x="256" y="211"/>
                  </a:lnTo>
                  <a:lnTo>
                    <a:pt x="245" y="191"/>
                  </a:lnTo>
                  <a:lnTo>
                    <a:pt x="239" y="172"/>
                  </a:lnTo>
                  <a:lnTo>
                    <a:pt x="235" y="151"/>
                  </a:lnTo>
                  <a:lnTo>
                    <a:pt x="232" y="133"/>
                  </a:lnTo>
                  <a:lnTo>
                    <a:pt x="230" y="114"/>
                  </a:lnTo>
                  <a:lnTo>
                    <a:pt x="230" y="97"/>
                  </a:lnTo>
                  <a:lnTo>
                    <a:pt x="232" y="83"/>
                  </a:lnTo>
                  <a:lnTo>
                    <a:pt x="236" y="82"/>
                  </a:lnTo>
                  <a:lnTo>
                    <a:pt x="240" y="81"/>
                  </a:lnTo>
                  <a:lnTo>
                    <a:pt x="243" y="78"/>
                  </a:lnTo>
                  <a:lnTo>
                    <a:pt x="247" y="77"/>
                  </a:lnTo>
                  <a:lnTo>
                    <a:pt x="258" y="65"/>
                  </a:lnTo>
                  <a:lnTo>
                    <a:pt x="264" y="48"/>
                  </a:lnTo>
                  <a:lnTo>
                    <a:pt x="263" y="32"/>
                  </a:lnTo>
                  <a:lnTo>
                    <a:pt x="256" y="17"/>
                  </a:lnTo>
                  <a:lnTo>
                    <a:pt x="250" y="10"/>
                  </a:lnTo>
                  <a:lnTo>
                    <a:pt x="243" y="6"/>
                  </a:lnTo>
                  <a:lnTo>
                    <a:pt x="236" y="2"/>
                  </a:lnTo>
                  <a:lnTo>
                    <a:pt x="228" y="0"/>
                  </a:lnTo>
                  <a:lnTo>
                    <a:pt x="220" y="0"/>
                  </a:lnTo>
                  <a:lnTo>
                    <a:pt x="212" y="1"/>
                  </a:lnTo>
                  <a:lnTo>
                    <a:pt x="204" y="4"/>
                  </a:lnTo>
                  <a:lnTo>
                    <a:pt x="196" y="8"/>
                  </a:lnTo>
                  <a:lnTo>
                    <a:pt x="184" y="21"/>
                  </a:lnTo>
                  <a:lnTo>
                    <a:pt x="180" y="36"/>
                  </a:lnTo>
                  <a:lnTo>
                    <a:pt x="180" y="52"/>
                  </a:lnTo>
                  <a:lnTo>
                    <a:pt x="187" y="68"/>
                  </a:lnTo>
                  <a:lnTo>
                    <a:pt x="190" y="73"/>
                  </a:lnTo>
                  <a:lnTo>
                    <a:pt x="195" y="76"/>
                  </a:lnTo>
                  <a:lnTo>
                    <a:pt x="198" y="78"/>
                  </a:lnTo>
                  <a:lnTo>
                    <a:pt x="203" y="81"/>
                  </a:lnTo>
                  <a:lnTo>
                    <a:pt x="202" y="97"/>
                  </a:lnTo>
                  <a:lnTo>
                    <a:pt x="202" y="115"/>
                  </a:lnTo>
                  <a:lnTo>
                    <a:pt x="203" y="136"/>
                  </a:lnTo>
                  <a:lnTo>
                    <a:pt x="206" y="158"/>
                  </a:lnTo>
                  <a:lnTo>
                    <a:pt x="211" y="181"/>
                  </a:lnTo>
                  <a:lnTo>
                    <a:pt x="219" y="204"/>
                  </a:lnTo>
                  <a:lnTo>
                    <a:pt x="230" y="226"/>
                  </a:lnTo>
                  <a:lnTo>
                    <a:pt x="247" y="248"/>
                  </a:lnTo>
                  <a:lnTo>
                    <a:pt x="260" y="263"/>
                  </a:lnTo>
                  <a:lnTo>
                    <a:pt x="277" y="275"/>
                  </a:lnTo>
                  <a:lnTo>
                    <a:pt x="295" y="287"/>
                  </a:lnTo>
                  <a:lnTo>
                    <a:pt x="315" y="296"/>
                  </a:lnTo>
                  <a:lnTo>
                    <a:pt x="335" y="304"/>
                  </a:lnTo>
                  <a:lnTo>
                    <a:pt x="359" y="309"/>
                  </a:lnTo>
                  <a:lnTo>
                    <a:pt x="383" y="312"/>
                  </a:lnTo>
                  <a:lnTo>
                    <a:pt x="409" y="315"/>
                  </a:lnTo>
                  <a:lnTo>
                    <a:pt x="407" y="320"/>
                  </a:lnTo>
                  <a:lnTo>
                    <a:pt x="405" y="325"/>
                  </a:lnTo>
                  <a:lnTo>
                    <a:pt x="403" y="331"/>
                  </a:lnTo>
                  <a:lnTo>
                    <a:pt x="401" y="336"/>
                  </a:lnTo>
                  <a:lnTo>
                    <a:pt x="401" y="336"/>
                  </a:lnTo>
                  <a:lnTo>
                    <a:pt x="339" y="574"/>
                  </a:lnTo>
                  <a:lnTo>
                    <a:pt x="326" y="567"/>
                  </a:lnTo>
                  <a:lnTo>
                    <a:pt x="312" y="559"/>
                  </a:lnTo>
                  <a:lnTo>
                    <a:pt x="296" y="552"/>
                  </a:lnTo>
                  <a:lnTo>
                    <a:pt x="280" y="547"/>
                  </a:lnTo>
                  <a:lnTo>
                    <a:pt x="263" y="543"/>
                  </a:lnTo>
                  <a:lnTo>
                    <a:pt x="244" y="541"/>
                  </a:lnTo>
                  <a:lnTo>
                    <a:pt x="226" y="544"/>
                  </a:lnTo>
                  <a:lnTo>
                    <a:pt x="207" y="548"/>
                  </a:lnTo>
                  <a:lnTo>
                    <a:pt x="189" y="558"/>
                  </a:lnTo>
                  <a:lnTo>
                    <a:pt x="173" y="570"/>
                  </a:lnTo>
                  <a:lnTo>
                    <a:pt x="158" y="586"/>
                  </a:lnTo>
                  <a:lnTo>
                    <a:pt x="144" y="606"/>
                  </a:lnTo>
                  <a:lnTo>
                    <a:pt x="132" y="629"/>
                  </a:lnTo>
                  <a:lnTo>
                    <a:pt x="122" y="657"/>
                  </a:lnTo>
                  <a:lnTo>
                    <a:pt x="114" y="687"/>
                  </a:lnTo>
                  <a:lnTo>
                    <a:pt x="107" y="721"/>
                  </a:lnTo>
                  <a:lnTo>
                    <a:pt x="18" y="696"/>
                  </a:lnTo>
                  <a:lnTo>
                    <a:pt x="12" y="696"/>
                  </a:lnTo>
                  <a:lnTo>
                    <a:pt x="7" y="697"/>
                  </a:lnTo>
                  <a:lnTo>
                    <a:pt x="2" y="700"/>
                  </a:lnTo>
                  <a:lnTo>
                    <a:pt x="0" y="706"/>
                  </a:lnTo>
                  <a:lnTo>
                    <a:pt x="0" y="712"/>
                  </a:lnTo>
                  <a:lnTo>
                    <a:pt x="2" y="717"/>
                  </a:lnTo>
                  <a:lnTo>
                    <a:pt x="6" y="721"/>
                  </a:lnTo>
                  <a:lnTo>
                    <a:pt x="10" y="723"/>
                  </a:lnTo>
                  <a:lnTo>
                    <a:pt x="114" y="753"/>
                  </a:lnTo>
                  <a:lnTo>
                    <a:pt x="130" y="758"/>
                  </a:lnTo>
                  <a:lnTo>
                    <a:pt x="132" y="741"/>
                  </a:lnTo>
                  <a:lnTo>
                    <a:pt x="138" y="707"/>
                  </a:lnTo>
                  <a:lnTo>
                    <a:pt x="145" y="677"/>
                  </a:lnTo>
                  <a:lnTo>
                    <a:pt x="154" y="652"/>
                  </a:lnTo>
                  <a:lnTo>
                    <a:pt x="165" y="629"/>
                  </a:lnTo>
                  <a:lnTo>
                    <a:pt x="175" y="609"/>
                  </a:lnTo>
                  <a:lnTo>
                    <a:pt x="189" y="594"/>
                  </a:lnTo>
                  <a:lnTo>
                    <a:pt x="203" y="583"/>
                  </a:lnTo>
                  <a:lnTo>
                    <a:pt x="218" y="575"/>
                  </a:lnTo>
                  <a:lnTo>
                    <a:pt x="234" y="571"/>
                  </a:lnTo>
                  <a:lnTo>
                    <a:pt x="250" y="570"/>
                  </a:lnTo>
                  <a:lnTo>
                    <a:pt x="265" y="573"/>
                  </a:lnTo>
                  <a:lnTo>
                    <a:pt x="281" y="577"/>
                  </a:lnTo>
                  <a:lnTo>
                    <a:pt x="295" y="583"/>
                  </a:lnTo>
                  <a:lnTo>
                    <a:pt x="309" y="590"/>
                  </a:lnTo>
                  <a:lnTo>
                    <a:pt x="320" y="597"/>
                  </a:lnTo>
                  <a:lnTo>
                    <a:pt x="331" y="604"/>
                  </a:lnTo>
                  <a:lnTo>
                    <a:pt x="319" y="647"/>
                  </a:lnTo>
                  <a:lnTo>
                    <a:pt x="560" y="710"/>
                  </a:lnTo>
                  <a:lnTo>
                    <a:pt x="579" y="641"/>
                  </a:lnTo>
                  <a:lnTo>
                    <a:pt x="580" y="642"/>
                  </a:lnTo>
                  <a:lnTo>
                    <a:pt x="582" y="643"/>
                  </a:lnTo>
                  <a:lnTo>
                    <a:pt x="583" y="644"/>
                  </a:lnTo>
                  <a:lnTo>
                    <a:pt x="586" y="645"/>
                  </a:lnTo>
                  <a:lnTo>
                    <a:pt x="586" y="645"/>
                  </a:lnTo>
                  <a:lnTo>
                    <a:pt x="590" y="647"/>
                  </a:lnTo>
                  <a:lnTo>
                    <a:pt x="602" y="652"/>
                  </a:lnTo>
                  <a:lnTo>
                    <a:pt x="618" y="660"/>
                  </a:lnTo>
                  <a:lnTo>
                    <a:pt x="637" y="673"/>
                  </a:lnTo>
                  <a:lnTo>
                    <a:pt x="656" y="688"/>
                  </a:lnTo>
                  <a:lnTo>
                    <a:pt x="673" y="705"/>
                  </a:lnTo>
                  <a:lnTo>
                    <a:pt x="687" y="726"/>
                  </a:lnTo>
                  <a:lnTo>
                    <a:pt x="694" y="750"/>
                  </a:lnTo>
                  <a:lnTo>
                    <a:pt x="694" y="766"/>
                  </a:lnTo>
                  <a:lnTo>
                    <a:pt x="692" y="782"/>
                  </a:lnTo>
                  <a:lnTo>
                    <a:pt x="686" y="800"/>
                  </a:lnTo>
                  <a:lnTo>
                    <a:pt x="676" y="817"/>
                  </a:lnTo>
                  <a:lnTo>
                    <a:pt x="663" y="834"/>
                  </a:lnTo>
                  <a:lnTo>
                    <a:pt x="647" y="853"/>
                  </a:lnTo>
                  <a:lnTo>
                    <a:pt x="627" y="871"/>
                  </a:lnTo>
                  <a:lnTo>
                    <a:pt x="604" y="889"/>
                  </a:lnTo>
                  <a:lnTo>
                    <a:pt x="587" y="902"/>
                  </a:lnTo>
                  <a:lnTo>
                    <a:pt x="605" y="912"/>
                  </a:lnTo>
                  <a:lnTo>
                    <a:pt x="699" y="967"/>
                  </a:lnTo>
                  <a:lnTo>
                    <a:pt x="705" y="968"/>
                  </a:lnTo>
                  <a:lnTo>
                    <a:pt x="709" y="968"/>
                  </a:lnTo>
                  <a:lnTo>
                    <a:pt x="715" y="965"/>
                  </a:lnTo>
                  <a:lnTo>
                    <a:pt x="718" y="961"/>
                  </a:lnTo>
                  <a:lnTo>
                    <a:pt x="720" y="955"/>
                  </a:lnTo>
                  <a:lnTo>
                    <a:pt x="720" y="950"/>
                  </a:lnTo>
                  <a:lnTo>
                    <a:pt x="717" y="945"/>
                  </a:lnTo>
                  <a:lnTo>
                    <a:pt x="713" y="941"/>
                  </a:lnTo>
                  <a:lnTo>
                    <a:pt x="638" y="899"/>
                  </a:lnTo>
                  <a:lnTo>
                    <a:pt x="660" y="879"/>
                  </a:lnTo>
                  <a:lnTo>
                    <a:pt x="679" y="859"/>
                  </a:lnTo>
                  <a:lnTo>
                    <a:pt x="694" y="841"/>
                  </a:lnTo>
                  <a:lnTo>
                    <a:pt x="707" y="821"/>
                  </a:lnTo>
                  <a:lnTo>
                    <a:pt x="716" y="802"/>
                  </a:lnTo>
                  <a:lnTo>
                    <a:pt x="722" y="783"/>
                  </a:lnTo>
                  <a:lnTo>
                    <a:pt x="724" y="765"/>
                  </a:lnTo>
                  <a:lnTo>
                    <a:pt x="723" y="747"/>
                  </a:lnTo>
                  <a:lnTo>
                    <a:pt x="714" y="717"/>
                  </a:lnTo>
                  <a:lnTo>
                    <a:pt x="699" y="691"/>
                  </a:lnTo>
                  <a:lnTo>
                    <a:pt x="678" y="669"/>
                  </a:lnTo>
                  <a:lnTo>
                    <a:pt x="656" y="651"/>
                  </a:lnTo>
                  <a:lnTo>
                    <a:pt x="634" y="637"/>
                  </a:lnTo>
                  <a:lnTo>
                    <a:pt x="616" y="627"/>
                  </a:lnTo>
                  <a:lnTo>
                    <a:pt x="602" y="621"/>
                  </a:lnTo>
                  <a:lnTo>
                    <a:pt x="595" y="619"/>
                  </a:lnTo>
                  <a:lnTo>
                    <a:pt x="593" y="618"/>
                  </a:lnTo>
                  <a:lnTo>
                    <a:pt x="590" y="618"/>
                  </a:lnTo>
                  <a:lnTo>
                    <a:pt x="587" y="618"/>
                  </a:lnTo>
                  <a:lnTo>
                    <a:pt x="585" y="619"/>
                  </a:lnTo>
                  <a:lnTo>
                    <a:pt x="643" y="399"/>
                  </a:lnTo>
                  <a:lnTo>
                    <a:pt x="643" y="399"/>
                  </a:lnTo>
                  <a:lnTo>
                    <a:pt x="643" y="397"/>
                  </a:lnTo>
                  <a:lnTo>
                    <a:pt x="643" y="396"/>
                  </a:lnTo>
                  <a:lnTo>
                    <a:pt x="643" y="396"/>
                  </a:lnTo>
                  <a:lnTo>
                    <a:pt x="645" y="395"/>
                  </a:lnTo>
                  <a:lnTo>
                    <a:pt x="656" y="400"/>
                  </a:lnTo>
                  <a:lnTo>
                    <a:pt x="669" y="406"/>
                  </a:lnTo>
                  <a:lnTo>
                    <a:pt x="682" y="414"/>
                  </a:lnTo>
                  <a:lnTo>
                    <a:pt x="695" y="423"/>
                  </a:lnTo>
                  <a:lnTo>
                    <a:pt x="708" y="433"/>
                  </a:lnTo>
                  <a:lnTo>
                    <a:pt x="720" y="445"/>
                  </a:lnTo>
                  <a:lnTo>
                    <a:pt x="729" y="459"/>
                  </a:lnTo>
                  <a:lnTo>
                    <a:pt x="736" y="475"/>
                  </a:lnTo>
                  <a:lnTo>
                    <a:pt x="738" y="494"/>
                  </a:lnTo>
                  <a:lnTo>
                    <a:pt x="735" y="516"/>
                  </a:lnTo>
                  <a:lnTo>
                    <a:pt x="726" y="538"/>
                  </a:lnTo>
                  <a:lnTo>
                    <a:pt x="711" y="562"/>
                  </a:lnTo>
                  <a:lnTo>
                    <a:pt x="706" y="560"/>
                  </a:lnTo>
                  <a:lnTo>
                    <a:pt x="699" y="559"/>
                  </a:lnTo>
                  <a:lnTo>
                    <a:pt x="692" y="558"/>
                  </a:lnTo>
                  <a:lnTo>
                    <a:pt x="685" y="55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736563" y="4966937"/>
            <a:ext cx="764547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An incorrect accelerator with access to shared physical memory is a threat!</a:t>
            </a:r>
            <a:endParaRPr lang="en-US" sz="3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4971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Threat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Protect host from incorrect or malicious accelerators that could perform</a:t>
            </a:r>
          </a:p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s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tray reads</a:t>
            </a:r>
            <a:r>
              <a:rPr lang="en-US" dirty="0" smtClean="0"/>
              <a:t>, violating 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confidentiality</a:t>
            </a:r>
          </a:p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s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tray writes</a:t>
            </a:r>
            <a:r>
              <a:rPr lang="en-US" dirty="0" smtClean="0"/>
              <a:t>, violating 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integrity</a:t>
            </a:r>
          </a:p>
          <a:p>
            <a:pPr marL="457200" lvl="1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of host processes that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do</a:t>
            </a:r>
            <a:r>
              <a:rPr lang="en-US" dirty="0" smtClean="0"/>
              <a:t> and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do NOT</a:t>
            </a:r>
            <a:r>
              <a:rPr lang="en-US" dirty="0" smtClean="0"/>
              <a:t> run on the accelerator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8680E-F1A8-4613-9A96-52DA8196E556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6752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Principle of Least Privilege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i="1" dirty="0" smtClean="0"/>
              <a:t>Every </a:t>
            </a:r>
            <a:r>
              <a:rPr lang="en-US" i="1" dirty="0"/>
              <a:t>program and every user of the system should operate using the </a:t>
            </a:r>
            <a:r>
              <a:rPr lang="en-US" b="1" i="1" dirty="0">
                <a:solidFill>
                  <a:schemeClr val="accent1">
                    <a:lumMod val="50000"/>
                  </a:schemeClr>
                </a:solidFill>
              </a:rPr>
              <a:t>least</a:t>
            </a:r>
            <a:r>
              <a:rPr lang="en-US" b="1" i="1" dirty="0"/>
              <a:t> </a:t>
            </a:r>
            <a:r>
              <a:rPr lang="en-US" i="1" dirty="0"/>
              <a:t>set of </a:t>
            </a:r>
            <a:r>
              <a:rPr lang="en-US" b="1" i="1" dirty="0">
                <a:solidFill>
                  <a:schemeClr val="accent1">
                    <a:lumMod val="50000"/>
                  </a:schemeClr>
                </a:solidFill>
              </a:rPr>
              <a:t>privileges necessary</a:t>
            </a:r>
            <a:r>
              <a:rPr lang="en-US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i="1" dirty="0"/>
              <a:t>to complete the job. Primarily, this principle </a:t>
            </a:r>
            <a:r>
              <a:rPr lang="en-US" b="1" i="1" dirty="0">
                <a:solidFill>
                  <a:schemeClr val="accent1">
                    <a:lumMod val="50000"/>
                  </a:schemeClr>
                </a:solidFill>
              </a:rPr>
              <a:t>limits</a:t>
            </a:r>
            <a:r>
              <a:rPr lang="en-US" i="1" dirty="0"/>
              <a:t> the </a:t>
            </a:r>
            <a:r>
              <a:rPr lang="en-US" b="1" i="1" dirty="0">
                <a:solidFill>
                  <a:schemeClr val="accent1">
                    <a:lumMod val="50000"/>
                  </a:schemeClr>
                </a:solidFill>
              </a:rPr>
              <a:t>damage</a:t>
            </a:r>
            <a:r>
              <a:rPr lang="en-US" i="1" dirty="0"/>
              <a:t> that can result from an accident or error</a:t>
            </a:r>
            <a:r>
              <a:rPr lang="en-US" i="1" dirty="0" smtClean="0"/>
              <a:t>.</a:t>
            </a:r>
          </a:p>
          <a:p>
            <a:pPr marL="0" indent="0" algn="r">
              <a:buNone/>
            </a:pPr>
            <a:r>
              <a:rPr lang="en-US" i="1" dirty="0" smtClean="0"/>
              <a:t>Jerome Saltzer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8680E-F1A8-4613-9A96-52DA8196E556}" type="slidenum">
              <a:rPr lang="en-US" smtClean="0"/>
              <a:t>8</a:t>
            </a:fld>
            <a:endParaRPr lang="en-US" dirty="0"/>
          </a:p>
        </p:txBody>
      </p:sp>
      <p:sp>
        <p:nvSpPr>
          <p:cNvPr id="5" name="Freeform 4"/>
          <p:cNvSpPr/>
          <p:nvPr/>
        </p:nvSpPr>
        <p:spPr>
          <a:xfrm>
            <a:off x="1760561" y="2182849"/>
            <a:ext cx="3930565" cy="246452"/>
          </a:xfrm>
          <a:custGeom>
            <a:avLst/>
            <a:gdLst>
              <a:gd name="connsiteX0" fmla="*/ 0 w 3930565"/>
              <a:gd name="connsiteY0" fmla="*/ 246452 h 246452"/>
              <a:gd name="connsiteX1" fmla="*/ 150126 w 3930565"/>
              <a:gd name="connsiteY1" fmla="*/ 150918 h 246452"/>
              <a:gd name="connsiteX2" fmla="*/ 191069 w 3930565"/>
              <a:gd name="connsiteY2" fmla="*/ 123623 h 246452"/>
              <a:gd name="connsiteX3" fmla="*/ 245660 w 3930565"/>
              <a:gd name="connsiteY3" fmla="*/ 109975 h 246452"/>
              <a:gd name="connsiteX4" fmla="*/ 300251 w 3930565"/>
              <a:gd name="connsiteY4" fmla="*/ 82679 h 246452"/>
              <a:gd name="connsiteX5" fmla="*/ 368490 w 3930565"/>
              <a:gd name="connsiteY5" fmla="*/ 69032 h 246452"/>
              <a:gd name="connsiteX6" fmla="*/ 409433 w 3930565"/>
              <a:gd name="connsiteY6" fmla="*/ 55384 h 246452"/>
              <a:gd name="connsiteX7" fmla="*/ 491320 w 3930565"/>
              <a:gd name="connsiteY7" fmla="*/ 69032 h 246452"/>
              <a:gd name="connsiteX8" fmla="*/ 573206 w 3930565"/>
              <a:gd name="connsiteY8" fmla="*/ 96327 h 246452"/>
              <a:gd name="connsiteX9" fmla="*/ 600502 w 3930565"/>
              <a:gd name="connsiteY9" fmla="*/ 137270 h 246452"/>
              <a:gd name="connsiteX10" fmla="*/ 682388 w 3930565"/>
              <a:gd name="connsiteY10" fmla="*/ 191861 h 246452"/>
              <a:gd name="connsiteX11" fmla="*/ 914400 w 3930565"/>
              <a:gd name="connsiteY11" fmla="*/ 164566 h 246452"/>
              <a:gd name="connsiteX12" fmla="*/ 996287 w 3930565"/>
              <a:gd name="connsiteY12" fmla="*/ 123623 h 246452"/>
              <a:gd name="connsiteX13" fmla="*/ 1091821 w 3930565"/>
              <a:gd name="connsiteY13" fmla="*/ 96327 h 246452"/>
              <a:gd name="connsiteX14" fmla="*/ 1201003 w 3930565"/>
              <a:gd name="connsiteY14" fmla="*/ 109975 h 246452"/>
              <a:gd name="connsiteX15" fmla="*/ 1255594 w 3930565"/>
              <a:gd name="connsiteY15" fmla="*/ 191861 h 246452"/>
              <a:gd name="connsiteX16" fmla="*/ 1296538 w 3930565"/>
              <a:gd name="connsiteY16" fmla="*/ 219157 h 246452"/>
              <a:gd name="connsiteX17" fmla="*/ 1528549 w 3930565"/>
              <a:gd name="connsiteY17" fmla="*/ 191861 h 246452"/>
              <a:gd name="connsiteX18" fmla="*/ 1596788 w 3930565"/>
              <a:gd name="connsiteY18" fmla="*/ 123623 h 246452"/>
              <a:gd name="connsiteX19" fmla="*/ 1665027 w 3930565"/>
              <a:gd name="connsiteY19" fmla="*/ 82679 h 246452"/>
              <a:gd name="connsiteX20" fmla="*/ 1774209 w 3930565"/>
              <a:gd name="connsiteY20" fmla="*/ 41736 h 246452"/>
              <a:gd name="connsiteX21" fmla="*/ 1856096 w 3930565"/>
              <a:gd name="connsiteY21" fmla="*/ 793 h 246452"/>
              <a:gd name="connsiteX22" fmla="*/ 1883391 w 3930565"/>
              <a:gd name="connsiteY22" fmla="*/ 41736 h 246452"/>
              <a:gd name="connsiteX23" fmla="*/ 1910687 w 3930565"/>
              <a:gd name="connsiteY23" fmla="*/ 96327 h 246452"/>
              <a:gd name="connsiteX24" fmla="*/ 1951630 w 3930565"/>
              <a:gd name="connsiteY24" fmla="*/ 178214 h 246452"/>
              <a:gd name="connsiteX25" fmla="*/ 2156346 w 3930565"/>
              <a:gd name="connsiteY25" fmla="*/ 219157 h 246452"/>
              <a:gd name="connsiteX26" fmla="*/ 2402006 w 3930565"/>
              <a:gd name="connsiteY26" fmla="*/ 191861 h 246452"/>
              <a:gd name="connsiteX27" fmla="*/ 2483893 w 3930565"/>
              <a:gd name="connsiteY27" fmla="*/ 164566 h 246452"/>
              <a:gd name="connsiteX28" fmla="*/ 2538484 w 3930565"/>
              <a:gd name="connsiteY28" fmla="*/ 178214 h 246452"/>
              <a:gd name="connsiteX29" fmla="*/ 2620370 w 3930565"/>
              <a:gd name="connsiteY29" fmla="*/ 232805 h 246452"/>
              <a:gd name="connsiteX30" fmla="*/ 2702257 w 3930565"/>
              <a:gd name="connsiteY30" fmla="*/ 219157 h 246452"/>
              <a:gd name="connsiteX31" fmla="*/ 2743200 w 3930565"/>
              <a:gd name="connsiteY31" fmla="*/ 191861 h 246452"/>
              <a:gd name="connsiteX32" fmla="*/ 2784143 w 3930565"/>
              <a:gd name="connsiteY32" fmla="*/ 178214 h 246452"/>
              <a:gd name="connsiteX33" fmla="*/ 2825087 w 3930565"/>
              <a:gd name="connsiteY33" fmla="*/ 150918 h 246452"/>
              <a:gd name="connsiteX34" fmla="*/ 2906973 w 3930565"/>
              <a:gd name="connsiteY34" fmla="*/ 109975 h 246452"/>
              <a:gd name="connsiteX35" fmla="*/ 2975212 w 3930565"/>
              <a:gd name="connsiteY35" fmla="*/ 123623 h 246452"/>
              <a:gd name="connsiteX36" fmla="*/ 3002508 w 3930565"/>
              <a:gd name="connsiteY36" fmla="*/ 164566 h 246452"/>
              <a:gd name="connsiteX37" fmla="*/ 3057099 w 3930565"/>
              <a:gd name="connsiteY37" fmla="*/ 191861 h 246452"/>
              <a:gd name="connsiteX38" fmla="*/ 3138985 w 3930565"/>
              <a:gd name="connsiteY38" fmla="*/ 219157 h 246452"/>
              <a:gd name="connsiteX39" fmla="*/ 3207224 w 3930565"/>
              <a:gd name="connsiteY39" fmla="*/ 205509 h 246452"/>
              <a:gd name="connsiteX40" fmla="*/ 3248167 w 3930565"/>
              <a:gd name="connsiteY40" fmla="*/ 164566 h 246452"/>
              <a:gd name="connsiteX41" fmla="*/ 3289111 w 3930565"/>
              <a:gd name="connsiteY41" fmla="*/ 137270 h 246452"/>
              <a:gd name="connsiteX42" fmla="*/ 3316406 w 3930565"/>
              <a:gd name="connsiteY42" fmla="*/ 96327 h 246452"/>
              <a:gd name="connsiteX43" fmla="*/ 3493827 w 3930565"/>
              <a:gd name="connsiteY43" fmla="*/ 96327 h 246452"/>
              <a:gd name="connsiteX44" fmla="*/ 3575714 w 3930565"/>
              <a:gd name="connsiteY44" fmla="*/ 137270 h 246452"/>
              <a:gd name="connsiteX45" fmla="*/ 3616657 w 3930565"/>
              <a:gd name="connsiteY45" fmla="*/ 164566 h 246452"/>
              <a:gd name="connsiteX46" fmla="*/ 3712191 w 3930565"/>
              <a:gd name="connsiteY46" fmla="*/ 178214 h 246452"/>
              <a:gd name="connsiteX47" fmla="*/ 3753135 w 3930565"/>
              <a:gd name="connsiteY47" fmla="*/ 219157 h 246452"/>
              <a:gd name="connsiteX48" fmla="*/ 3930555 w 3930565"/>
              <a:gd name="connsiteY48" fmla="*/ 191861 h 2464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3930565" h="246452">
                <a:moveTo>
                  <a:pt x="0" y="246452"/>
                </a:moveTo>
                <a:cubicBezTo>
                  <a:pt x="96371" y="188630"/>
                  <a:pt x="46165" y="220224"/>
                  <a:pt x="150126" y="150918"/>
                </a:cubicBezTo>
                <a:cubicBezTo>
                  <a:pt x="163774" y="141820"/>
                  <a:pt x="175156" y="127601"/>
                  <a:pt x="191069" y="123623"/>
                </a:cubicBezTo>
                <a:cubicBezTo>
                  <a:pt x="209266" y="119074"/>
                  <a:pt x="228097" y="116561"/>
                  <a:pt x="245660" y="109975"/>
                </a:cubicBezTo>
                <a:cubicBezTo>
                  <a:pt x="264710" y="102831"/>
                  <a:pt x="280950" y="89113"/>
                  <a:pt x="300251" y="82679"/>
                </a:cubicBezTo>
                <a:cubicBezTo>
                  <a:pt x="322257" y="75344"/>
                  <a:pt x="345986" y="74658"/>
                  <a:pt x="368490" y="69032"/>
                </a:cubicBezTo>
                <a:cubicBezTo>
                  <a:pt x="382446" y="65543"/>
                  <a:pt x="395785" y="59933"/>
                  <a:pt x="409433" y="55384"/>
                </a:cubicBezTo>
                <a:cubicBezTo>
                  <a:pt x="436729" y="59933"/>
                  <a:pt x="464474" y="62321"/>
                  <a:pt x="491320" y="69032"/>
                </a:cubicBezTo>
                <a:cubicBezTo>
                  <a:pt x="519233" y="76010"/>
                  <a:pt x="573206" y="96327"/>
                  <a:pt x="573206" y="96327"/>
                </a:cubicBezTo>
                <a:cubicBezTo>
                  <a:pt x="582305" y="109975"/>
                  <a:pt x="588158" y="126469"/>
                  <a:pt x="600502" y="137270"/>
                </a:cubicBezTo>
                <a:cubicBezTo>
                  <a:pt x="625190" y="158872"/>
                  <a:pt x="682388" y="191861"/>
                  <a:pt x="682388" y="191861"/>
                </a:cubicBezTo>
                <a:cubicBezTo>
                  <a:pt x="782879" y="183487"/>
                  <a:pt x="829030" y="185909"/>
                  <a:pt x="914400" y="164566"/>
                </a:cubicBezTo>
                <a:cubicBezTo>
                  <a:pt x="983004" y="147415"/>
                  <a:pt x="929576" y="156978"/>
                  <a:pt x="996287" y="123623"/>
                </a:cubicBezTo>
                <a:cubicBezTo>
                  <a:pt x="1015868" y="113833"/>
                  <a:pt x="1074328" y="100700"/>
                  <a:pt x="1091821" y="96327"/>
                </a:cubicBezTo>
                <a:cubicBezTo>
                  <a:pt x="1128215" y="100876"/>
                  <a:pt x="1169322" y="91494"/>
                  <a:pt x="1201003" y="109975"/>
                </a:cubicBezTo>
                <a:cubicBezTo>
                  <a:pt x="1229339" y="126504"/>
                  <a:pt x="1228299" y="173664"/>
                  <a:pt x="1255594" y="191861"/>
                </a:cubicBezTo>
                <a:lnTo>
                  <a:pt x="1296538" y="219157"/>
                </a:lnTo>
                <a:cubicBezTo>
                  <a:pt x="1373875" y="210058"/>
                  <a:pt x="1452191" y="207133"/>
                  <a:pt x="1528549" y="191861"/>
                </a:cubicBezTo>
                <a:cubicBezTo>
                  <a:pt x="1579978" y="181575"/>
                  <a:pt x="1563557" y="152107"/>
                  <a:pt x="1596788" y="123623"/>
                </a:cubicBezTo>
                <a:cubicBezTo>
                  <a:pt x="1616928" y="106360"/>
                  <a:pt x="1641839" y="95561"/>
                  <a:pt x="1665027" y="82679"/>
                </a:cubicBezTo>
                <a:cubicBezTo>
                  <a:pt x="1723416" y="50240"/>
                  <a:pt x="1711846" y="57327"/>
                  <a:pt x="1774209" y="41736"/>
                </a:cubicBezTo>
                <a:cubicBezTo>
                  <a:pt x="1782831" y="35988"/>
                  <a:pt x="1838438" y="-6270"/>
                  <a:pt x="1856096" y="793"/>
                </a:cubicBezTo>
                <a:cubicBezTo>
                  <a:pt x="1871325" y="6885"/>
                  <a:pt x="1875253" y="27495"/>
                  <a:pt x="1883391" y="41736"/>
                </a:cubicBezTo>
                <a:cubicBezTo>
                  <a:pt x="1893485" y="59400"/>
                  <a:pt x="1902673" y="77627"/>
                  <a:pt x="1910687" y="96327"/>
                </a:cubicBezTo>
                <a:cubicBezTo>
                  <a:pt x="1927337" y="135175"/>
                  <a:pt x="1918847" y="145431"/>
                  <a:pt x="1951630" y="178214"/>
                </a:cubicBezTo>
                <a:cubicBezTo>
                  <a:pt x="2006688" y="233273"/>
                  <a:pt x="2081312" y="212904"/>
                  <a:pt x="2156346" y="219157"/>
                </a:cubicBezTo>
                <a:cubicBezTo>
                  <a:pt x="2195870" y="215564"/>
                  <a:pt x="2348043" y="204314"/>
                  <a:pt x="2402006" y="191861"/>
                </a:cubicBezTo>
                <a:cubicBezTo>
                  <a:pt x="2430041" y="185391"/>
                  <a:pt x="2483893" y="164566"/>
                  <a:pt x="2483893" y="164566"/>
                </a:cubicBezTo>
                <a:cubicBezTo>
                  <a:pt x="2502090" y="169115"/>
                  <a:pt x="2521707" y="169826"/>
                  <a:pt x="2538484" y="178214"/>
                </a:cubicBezTo>
                <a:cubicBezTo>
                  <a:pt x="2567826" y="192885"/>
                  <a:pt x="2620370" y="232805"/>
                  <a:pt x="2620370" y="232805"/>
                </a:cubicBezTo>
                <a:cubicBezTo>
                  <a:pt x="2647666" y="228256"/>
                  <a:pt x="2676005" y="227908"/>
                  <a:pt x="2702257" y="219157"/>
                </a:cubicBezTo>
                <a:cubicBezTo>
                  <a:pt x="2717818" y="213970"/>
                  <a:pt x="2728529" y="199196"/>
                  <a:pt x="2743200" y="191861"/>
                </a:cubicBezTo>
                <a:cubicBezTo>
                  <a:pt x="2756067" y="185427"/>
                  <a:pt x="2770495" y="182763"/>
                  <a:pt x="2784143" y="178214"/>
                </a:cubicBezTo>
                <a:cubicBezTo>
                  <a:pt x="2797791" y="169115"/>
                  <a:pt x="2810416" y="158254"/>
                  <a:pt x="2825087" y="150918"/>
                </a:cubicBezTo>
                <a:cubicBezTo>
                  <a:pt x="2938098" y="94412"/>
                  <a:pt x="2789632" y="188202"/>
                  <a:pt x="2906973" y="109975"/>
                </a:cubicBezTo>
                <a:cubicBezTo>
                  <a:pt x="2929719" y="114524"/>
                  <a:pt x="2955071" y="112114"/>
                  <a:pt x="2975212" y="123623"/>
                </a:cubicBezTo>
                <a:cubicBezTo>
                  <a:pt x="2989453" y="131761"/>
                  <a:pt x="2989907" y="154065"/>
                  <a:pt x="3002508" y="164566"/>
                </a:cubicBezTo>
                <a:cubicBezTo>
                  <a:pt x="3018137" y="177590"/>
                  <a:pt x="3038209" y="184305"/>
                  <a:pt x="3057099" y="191861"/>
                </a:cubicBezTo>
                <a:cubicBezTo>
                  <a:pt x="3083813" y="202547"/>
                  <a:pt x="3138985" y="219157"/>
                  <a:pt x="3138985" y="219157"/>
                </a:cubicBezTo>
                <a:cubicBezTo>
                  <a:pt x="3161731" y="214608"/>
                  <a:pt x="3186476" y="215883"/>
                  <a:pt x="3207224" y="205509"/>
                </a:cubicBezTo>
                <a:cubicBezTo>
                  <a:pt x="3224487" y="196877"/>
                  <a:pt x="3233340" y="176922"/>
                  <a:pt x="3248167" y="164566"/>
                </a:cubicBezTo>
                <a:cubicBezTo>
                  <a:pt x="3260768" y="154065"/>
                  <a:pt x="3275463" y="146369"/>
                  <a:pt x="3289111" y="137270"/>
                </a:cubicBezTo>
                <a:cubicBezTo>
                  <a:pt x="3298209" y="123622"/>
                  <a:pt x="3303598" y="106574"/>
                  <a:pt x="3316406" y="96327"/>
                </a:cubicBezTo>
                <a:cubicBezTo>
                  <a:pt x="3357003" y="63849"/>
                  <a:pt x="3481977" y="95142"/>
                  <a:pt x="3493827" y="96327"/>
                </a:cubicBezTo>
                <a:cubicBezTo>
                  <a:pt x="3611163" y="174553"/>
                  <a:pt x="3462705" y="80766"/>
                  <a:pt x="3575714" y="137270"/>
                </a:cubicBezTo>
                <a:cubicBezTo>
                  <a:pt x="3590385" y="144605"/>
                  <a:pt x="3600946" y="159853"/>
                  <a:pt x="3616657" y="164566"/>
                </a:cubicBezTo>
                <a:cubicBezTo>
                  <a:pt x="3647468" y="173810"/>
                  <a:pt x="3680346" y="173665"/>
                  <a:pt x="3712191" y="178214"/>
                </a:cubicBezTo>
                <a:cubicBezTo>
                  <a:pt x="3725839" y="191862"/>
                  <a:pt x="3733983" y="216763"/>
                  <a:pt x="3753135" y="219157"/>
                </a:cubicBezTo>
                <a:cubicBezTo>
                  <a:pt x="3935091" y="241901"/>
                  <a:pt x="3930555" y="262006"/>
                  <a:pt x="3930555" y="191861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828798" y="1733266"/>
            <a:ext cx="45583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Segoe Print" panose="02000600000000000000" pitchFamily="2" charset="0"/>
              </a:rPr>
              <a:t>h</a:t>
            </a:r>
            <a:r>
              <a:rPr lang="en-US" sz="2800" dirty="0" smtClean="0">
                <a:solidFill>
                  <a:srgbClr val="FF0000"/>
                </a:solidFill>
                <a:latin typeface="Segoe Print" panose="02000600000000000000" pitchFamily="2" charset="0"/>
              </a:rPr>
              <a:t>ardware component</a:t>
            </a:r>
            <a:endParaRPr lang="en-US" sz="2800" dirty="0">
              <a:solidFill>
                <a:srgbClr val="FF0000"/>
              </a:solidFill>
              <a:latin typeface="Segoe Print" panose="020006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46601" y="4874526"/>
            <a:ext cx="45583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Segoe Print" panose="02000600000000000000" pitchFamily="2" charset="0"/>
              </a:rPr>
              <a:t>Border Control Authors</a:t>
            </a:r>
            <a:endParaRPr lang="en-US" sz="2800" dirty="0">
              <a:solidFill>
                <a:srgbClr val="FF0000"/>
              </a:solidFill>
              <a:latin typeface="Segoe Print" panose="02000600000000000000" pitchFamily="2" charset="0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5909481" y="4681182"/>
            <a:ext cx="2497540" cy="191069"/>
          </a:xfrm>
          <a:custGeom>
            <a:avLst/>
            <a:gdLst>
              <a:gd name="connsiteX0" fmla="*/ 0 w 2497540"/>
              <a:gd name="connsiteY0" fmla="*/ 109182 h 191069"/>
              <a:gd name="connsiteX1" fmla="*/ 68238 w 2497540"/>
              <a:gd name="connsiteY1" fmla="*/ 81887 h 191069"/>
              <a:gd name="connsiteX2" fmla="*/ 95534 w 2497540"/>
              <a:gd name="connsiteY2" fmla="*/ 40943 h 191069"/>
              <a:gd name="connsiteX3" fmla="*/ 191068 w 2497540"/>
              <a:gd name="connsiteY3" fmla="*/ 0 h 191069"/>
              <a:gd name="connsiteX4" fmla="*/ 341194 w 2497540"/>
              <a:gd name="connsiteY4" fmla="*/ 13648 h 191069"/>
              <a:gd name="connsiteX5" fmla="*/ 368489 w 2497540"/>
              <a:gd name="connsiteY5" fmla="*/ 54591 h 191069"/>
              <a:gd name="connsiteX6" fmla="*/ 450376 w 2497540"/>
              <a:gd name="connsiteY6" fmla="*/ 109182 h 191069"/>
              <a:gd name="connsiteX7" fmla="*/ 491319 w 2497540"/>
              <a:gd name="connsiteY7" fmla="*/ 150125 h 191069"/>
              <a:gd name="connsiteX8" fmla="*/ 573206 w 2497540"/>
              <a:gd name="connsiteY8" fmla="*/ 177421 h 191069"/>
              <a:gd name="connsiteX9" fmla="*/ 614149 w 2497540"/>
              <a:gd name="connsiteY9" fmla="*/ 191069 h 191069"/>
              <a:gd name="connsiteX10" fmla="*/ 777922 w 2497540"/>
              <a:gd name="connsiteY10" fmla="*/ 177421 h 191069"/>
              <a:gd name="connsiteX11" fmla="*/ 818865 w 2497540"/>
              <a:gd name="connsiteY11" fmla="*/ 150125 h 191069"/>
              <a:gd name="connsiteX12" fmla="*/ 928047 w 2497540"/>
              <a:gd name="connsiteY12" fmla="*/ 122830 h 191069"/>
              <a:gd name="connsiteX13" fmla="*/ 1009934 w 2497540"/>
              <a:gd name="connsiteY13" fmla="*/ 68239 h 191069"/>
              <a:gd name="connsiteX14" fmla="*/ 1050877 w 2497540"/>
              <a:gd name="connsiteY14" fmla="*/ 40943 h 191069"/>
              <a:gd name="connsiteX15" fmla="*/ 1146412 w 2497540"/>
              <a:gd name="connsiteY15" fmla="*/ 13648 h 191069"/>
              <a:gd name="connsiteX16" fmla="*/ 1228298 w 2497540"/>
              <a:gd name="connsiteY16" fmla="*/ 0 h 191069"/>
              <a:gd name="connsiteX17" fmla="*/ 1351128 w 2497540"/>
              <a:gd name="connsiteY17" fmla="*/ 13648 h 191069"/>
              <a:gd name="connsiteX18" fmla="*/ 1446662 w 2497540"/>
              <a:gd name="connsiteY18" fmla="*/ 40943 h 191069"/>
              <a:gd name="connsiteX19" fmla="*/ 1583140 w 2497540"/>
              <a:gd name="connsiteY19" fmla="*/ 68239 h 191069"/>
              <a:gd name="connsiteX20" fmla="*/ 1665026 w 2497540"/>
              <a:gd name="connsiteY20" fmla="*/ 95534 h 191069"/>
              <a:gd name="connsiteX21" fmla="*/ 1705970 w 2497540"/>
              <a:gd name="connsiteY21" fmla="*/ 109182 h 191069"/>
              <a:gd name="connsiteX22" fmla="*/ 1746913 w 2497540"/>
              <a:gd name="connsiteY22" fmla="*/ 136478 h 191069"/>
              <a:gd name="connsiteX23" fmla="*/ 1842447 w 2497540"/>
              <a:gd name="connsiteY23" fmla="*/ 163773 h 191069"/>
              <a:gd name="connsiteX24" fmla="*/ 2006220 w 2497540"/>
              <a:gd name="connsiteY24" fmla="*/ 122830 h 191069"/>
              <a:gd name="connsiteX25" fmla="*/ 2088107 w 2497540"/>
              <a:gd name="connsiteY25" fmla="*/ 68239 h 191069"/>
              <a:gd name="connsiteX26" fmla="*/ 2210937 w 2497540"/>
              <a:gd name="connsiteY26" fmla="*/ 109182 h 191069"/>
              <a:gd name="connsiteX27" fmla="*/ 2251880 w 2497540"/>
              <a:gd name="connsiteY27" fmla="*/ 122830 h 191069"/>
              <a:gd name="connsiteX28" fmla="*/ 2292823 w 2497540"/>
              <a:gd name="connsiteY28" fmla="*/ 136478 h 191069"/>
              <a:gd name="connsiteX29" fmla="*/ 2497540 w 2497540"/>
              <a:gd name="connsiteY29" fmla="*/ 163773 h 191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2497540" h="191069">
                <a:moveTo>
                  <a:pt x="0" y="109182"/>
                </a:moveTo>
                <a:cubicBezTo>
                  <a:pt x="22746" y="100084"/>
                  <a:pt x="48303" y="96126"/>
                  <a:pt x="68238" y="81887"/>
                </a:cubicBezTo>
                <a:cubicBezTo>
                  <a:pt x="81586" y="72353"/>
                  <a:pt x="83935" y="52542"/>
                  <a:pt x="95534" y="40943"/>
                </a:cubicBezTo>
                <a:cubicBezTo>
                  <a:pt x="126950" y="9527"/>
                  <a:pt x="149307" y="10441"/>
                  <a:pt x="191068" y="0"/>
                </a:cubicBezTo>
                <a:cubicBezTo>
                  <a:pt x="241110" y="4549"/>
                  <a:pt x="293168" y="-1129"/>
                  <a:pt x="341194" y="13648"/>
                </a:cubicBezTo>
                <a:cubicBezTo>
                  <a:pt x="356871" y="18472"/>
                  <a:pt x="356145" y="43790"/>
                  <a:pt x="368489" y="54591"/>
                </a:cubicBezTo>
                <a:cubicBezTo>
                  <a:pt x="393177" y="76193"/>
                  <a:pt x="427179" y="85985"/>
                  <a:pt x="450376" y="109182"/>
                </a:cubicBezTo>
                <a:cubicBezTo>
                  <a:pt x="464024" y="122830"/>
                  <a:pt x="474447" y="140752"/>
                  <a:pt x="491319" y="150125"/>
                </a:cubicBezTo>
                <a:cubicBezTo>
                  <a:pt x="516470" y="164098"/>
                  <a:pt x="545910" y="168322"/>
                  <a:pt x="573206" y="177421"/>
                </a:cubicBezTo>
                <a:lnTo>
                  <a:pt x="614149" y="191069"/>
                </a:lnTo>
                <a:cubicBezTo>
                  <a:pt x="668740" y="186520"/>
                  <a:pt x="724206" y="188164"/>
                  <a:pt x="777922" y="177421"/>
                </a:cubicBezTo>
                <a:cubicBezTo>
                  <a:pt x="794006" y="174204"/>
                  <a:pt x="803507" y="155884"/>
                  <a:pt x="818865" y="150125"/>
                </a:cubicBezTo>
                <a:cubicBezTo>
                  <a:pt x="856105" y="136160"/>
                  <a:pt x="893071" y="142261"/>
                  <a:pt x="928047" y="122830"/>
                </a:cubicBezTo>
                <a:cubicBezTo>
                  <a:pt x="956724" y="106898"/>
                  <a:pt x="982638" y="86436"/>
                  <a:pt x="1009934" y="68239"/>
                </a:cubicBezTo>
                <a:cubicBezTo>
                  <a:pt x="1023582" y="59140"/>
                  <a:pt x="1035316" y="46130"/>
                  <a:pt x="1050877" y="40943"/>
                </a:cubicBezTo>
                <a:cubicBezTo>
                  <a:pt x="1089898" y="27936"/>
                  <a:pt x="1103572" y="22216"/>
                  <a:pt x="1146412" y="13648"/>
                </a:cubicBezTo>
                <a:cubicBezTo>
                  <a:pt x="1173546" y="8221"/>
                  <a:pt x="1201003" y="4549"/>
                  <a:pt x="1228298" y="0"/>
                </a:cubicBezTo>
                <a:cubicBezTo>
                  <a:pt x="1269241" y="4549"/>
                  <a:pt x="1310412" y="7384"/>
                  <a:pt x="1351128" y="13648"/>
                </a:cubicBezTo>
                <a:cubicBezTo>
                  <a:pt x="1397340" y="20758"/>
                  <a:pt x="1405055" y="29055"/>
                  <a:pt x="1446662" y="40943"/>
                </a:cubicBezTo>
                <a:cubicBezTo>
                  <a:pt x="1503673" y="57232"/>
                  <a:pt x="1518787" y="57513"/>
                  <a:pt x="1583140" y="68239"/>
                </a:cubicBezTo>
                <a:lnTo>
                  <a:pt x="1665026" y="95534"/>
                </a:lnTo>
                <a:lnTo>
                  <a:pt x="1705970" y="109182"/>
                </a:lnTo>
                <a:cubicBezTo>
                  <a:pt x="1719618" y="118281"/>
                  <a:pt x="1732242" y="129143"/>
                  <a:pt x="1746913" y="136478"/>
                </a:cubicBezTo>
                <a:cubicBezTo>
                  <a:pt x="1766488" y="146265"/>
                  <a:pt x="1824963" y="159402"/>
                  <a:pt x="1842447" y="163773"/>
                </a:cubicBezTo>
                <a:cubicBezTo>
                  <a:pt x="1883377" y="156951"/>
                  <a:pt x="1970175" y="146860"/>
                  <a:pt x="2006220" y="122830"/>
                </a:cubicBezTo>
                <a:lnTo>
                  <a:pt x="2088107" y="68239"/>
                </a:lnTo>
                <a:lnTo>
                  <a:pt x="2210937" y="109182"/>
                </a:lnTo>
                <a:lnTo>
                  <a:pt x="2251880" y="122830"/>
                </a:lnTo>
                <a:cubicBezTo>
                  <a:pt x="2265528" y="127379"/>
                  <a:pt x="2278582" y="134444"/>
                  <a:pt x="2292823" y="136478"/>
                </a:cubicBezTo>
                <a:cubicBezTo>
                  <a:pt x="2488396" y="164416"/>
                  <a:pt x="2419556" y="163773"/>
                  <a:pt x="2497540" y="163773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6394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8680E-F1A8-4613-9A96-52DA8196E556}" type="slidenum">
              <a:rPr lang="en-US" smtClean="0"/>
              <a:t>9</a:t>
            </a:fld>
            <a:endParaRPr lang="en-US" dirty="0"/>
          </a:p>
        </p:txBody>
      </p:sp>
      <p:pic>
        <p:nvPicPr>
          <p:cNvPr id="5" name="Picture 4" descr="C:\Users\vmuser\AppData\Local\Microsoft\Windows\Temporary Internet Files\Content.IE5\UZR3CH6K\MC900339868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339936" flipH="1">
            <a:off x="1772232" y="1356976"/>
            <a:ext cx="1476863" cy="1218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364443" y="2645102"/>
            <a:ext cx="22924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Motivation</a:t>
            </a: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60181" y="2645102"/>
            <a:ext cx="34218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</a:rPr>
              <a:t>Current Systems</a:t>
            </a:r>
            <a:endParaRPr lang="en-US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15998" y="5159273"/>
            <a:ext cx="29893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Border Control</a:t>
            </a:r>
            <a:endParaRPr lang="en-US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24886" y="5159273"/>
            <a:ext cx="22924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Evaluation</a:t>
            </a:r>
            <a:endParaRPr lang="en-US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1681" y="3867035"/>
            <a:ext cx="1377964" cy="137347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81" t="7355" r="4705" b="26815"/>
          <a:stretch/>
        </p:blipFill>
        <p:spPr>
          <a:xfrm>
            <a:off x="5184887" y="3976945"/>
            <a:ext cx="2372437" cy="1153655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23207" y="1605811"/>
            <a:ext cx="1895798" cy="1023395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1364443" y="1219202"/>
            <a:ext cx="2190126" cy="2142184"/>
          </a:xfrm>
          <a:prstGeom prst="rect">
            <a:avLst/>
          </a:prstGeom>
          <a:solidFill>
            <a:srgbClr val="FFFFFF">
              <a:alpha val="63922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340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ified-wisc-theme">
  <a:themeElements>
    <a:clrScheme name="Basic graph colors">
      <a:dk1>
        <a:sysClr val="windowText" lastClr="000000"/>
      </a:dk1>
      <a:lt1>
        <a:sysClr val="window" lastClr="FFFFFF"/>
      </a:lt1>
      <a:dk2>
        <a:srgbClr val="142E48"/>
      </a:dk2>
      <a:lt2>
        <a:srgbClr val="EEECE1"/>
      </a:lt2>
      <a:accent1>
        <a:srgbClr val="F1595F"/>
      </a:accent1>
      <a:accent2>
        <a:srgbClr val="599AD3"/>
      </a:accent2>
      <a:accent3>
        <a:srgbClr val="79C36A"/>
      </a:accent3>
      <a:accent4>
        <a:srgbClr val="F9A65A"/>
      </a:accent4>
      <a:accent5>
        <a:srgbClr val="9E66AB"/>
      </a:accent5>
      <a:accent6>
        <a:srgbClr val="CD7058"/>
      </a:accent6>
      <a:hlink>
        <a:srgbClr val="0000FF"/>
      </a:hlink>
      <a:folHlink>
        <a:srgbClr val="800080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华文新魏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lim (1).pptx" id="{C1DCB414-0BCC-497E-8B91-457FFE5621B6}" vid="{B7D096B8-F3D8-4D3D-9094-0D751F10AA5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prelim (1)</Template>
  <TotalTime>55339</TotalTime>
  <Words>1163</Words>
  <Application>Microsoft Office PowerPoint</Application>
  <PresentationFormat>On-screen Show (4:3)</PresentationFormat>
  <Paragraphs>436</Paragraphs>
  <Slides>35</Slides>
  <Notes>35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2" baseType="lpstr">
      <vt:lpstr>Arial</vt:lpstr>
      <vt:lpstr>Calibri</vt:lpstr>
      <vt:lpstr>Georgia</vt:lpstr>
      <vt:lpstr>Segoe Print</vt:lpstr>
      <vt:lpstr>Verdana</vt:lpstr>
      <vt:lpstr>Wingdings</vt:lpstr>
      <vt:lpstr>Modified-wisc-theme</vt:lpstr>
      <vt:lpstr>Border Control: Sandboxing Accelerators</vt:lpstr>
      <vt:lpstr>Executive Summary</vt:lpstr>
      <vt:lpstr>What is an accelerator?</vt:lpstr>
      <vt:lpstr>Accelerators are Pervasive</vt:lpstr>
      <vt:lpstr>Accelerators are Programmable</vt:lpstr>
      <vt:lpstr>Untrusted Accelerators</vt:lpstr>
      <vt:lpstr>Threat Model</vt:lpstr>
      <vt:lpstr>Principle of Least Privilege</vt:lpstr>
      <vt:lpstr>Outline</vt:lpstr>
      <vt:lpstr>Direct Physical Address</vt:lpstr>
      <vt:lpstr>Full IOMMU</vt:lpstr>
      <vt:lpstr>Bypassable IOMMU (Baseline)</vt:lpstr>
      <vt:lpstr>Bypassable IOMMU (Baseline)</vt:lpstr>
      <vt:lpstr>Outline</vt:lpstr>
      <vt:lpstr>Bypassable IOMMU (Baseline)</vt:lpstr>
      <vt:lpstr>Border Control</vt:lpstr>
      <vt:lpstr>Border Control</vt:lpstr>
      <vt:lpstr>Border Control</vt:lpstr>
      <vt:lpstr>Border Control: Implementation</vt:lpstr>
      <vt:lpstr>Protection Table Design</vt:lpstr>
      <vt:lpstr>More details in paper!</vt:lpstr>
      <vt:lpstr>Outline</vt:lpstr>
      <vt:lpstr>Methodology</vt:lpstr>
      <vt:lpstr>Border Control Overheads</vt:lpstr>
      <vt:lpstr>Border Control Overheads</vt:lpstr>
      <vt:lpstr>Conclusion</vt:lpstr>
      <vt:lpstr>Questions?</vt:lpstr>
      <vt:lpstr>IBM CAPI</vt:lpstr>
      <vt:lpstr>TLB Shootdown Steps</vt:lpstr>
      <vt:lpstr>Simulation Parameters</vt:lpstr>
      <vt:lpstr>Comparison of Configurations</vt:lpstr>
      <vt:lpstr>Border Control Cache</vt:lpstr>
      <vt:lpstr>Border Control Flush Overhead</vt:lpstr>
      <vt:lpstr>Information Flow Tracking</vt:lpstr>
      <vt:lpstr>Mondriaan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account</dc:creator>
  <cp:lastModifiedBy>Lena Elizabeth Olson</cp:lastModifiedBy>
  <cp:revision>157</cp:revision>
  <dcterms:created xsi:type="dcterms:W3CDTF">2015-09-04T16:14:59Z</dcterms:created>
  <dcterms:modified xsi:type="dcterms:W3CDTF">2015-12-08T21:24:01Z</dcterms:modified>
</cp:coreProperties>
</file>