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16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20" r:id="rId5"/>
    <p:sldMasterId id="2147483732" r:id="rId6"/>
    <p:sldMasterId id="2147483744" r:id="rId7"/>
    <p:sldMasterId id="2147483756" r:id="rId8"/>
    <p:sldMasterId id="2147483768" r:id="rId9"/>
    <p:sldMasterId id="2147483780" r:id="rId10"/>
  </p:sldMasterIdLst>
  <p:notesMasterIdLst>
    <p:notesMasterId r:id="rId35"/>
  </p:notesMasterIdLst>
  <p:handoutMasterIdLst>
    <p:handoutMasterId r:id="rId36"/>
  </p:handoutMasterIdLst>
  <p:sldIdLst>
    <p:sldId id="257" r:id="rId11"/>
    <p:sldId id="269" r:id="rId12"/>
    <p:sldId id="279" r:id="rId13"/>
    <p:sldId id="262" r:id="rId14"/>
    <p:sldId id="264" r:id="rId15"/>
    <p:sldId id="287" r:id="rId16"/>
    <p:sldId id="282" r:id="rId17"/>
    <p:sldId id="263" r:id="rId18"/>
    <p:sldId id="280" r:id="rId19"/>
    <p:sldId id="285" r:id="rId20"/>
    <p:sldId id="273" r:id="rId21"/>
    <p:sldId id="274" r:id="rId22"/>
    <p:sldId id="275" r:id="rId23"/>
    <p:sldId id="288" r:id="rId24"/>
    <p:sldId id="290" r:id="rId25"/>
    <p:sldId id="292" r:id="rId26"/>
    <p:sldId id="293" r:id="rId27"/>
    <p:sldId id="266" r:id="rId28"/>
    <p:sldId id="284" r:id="rId29"/>
    <p:sldId id="276" r:id="rId30"/>
    <p:sldId id="277" r:id="rId31"/>
    <p:sldId id="278" r:id="rId32"/>
    <p:sldId id="260" r:id="rId33"/>
    <p:sldId id="261" r:id="rId34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86855" autoAdjust="0"/>
  </p:normalViewPr>
  <p:slideViewPr>
    <p:cSldViewPr snapToGrid="0">
      <p:cViewPr varScale="1">
        <p:scale>
          <a:sx n="112" d="100"/>
          <a:sy n="112" d="100"/>
        </p:scale>
        <p:origin x="150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26" Type="http://schemas.openxmlformats.org/officeDocument/2006/relationships/slide" Target="slides/slide16.xml"/><Relationship Id="rId39" Type="http://schemas.openxmlformats.org/officeDocument/2006/relationships/theme" Target="theme/theme1.xml"/><Relationship Id="rId21" Type="http://schemas.openxmlformats.org/officeDocument/2006/relationships/slide" Target="slides/slide11.xml"/><Relationship Id="rId34" Type="http://schemas.openxmlformats.org/officeDocument/2006/relationships/slide" Target="slides/slide2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slide" Target="slides/slide15.xml"/><Relationship Id="rId33" Type="http://schemas.openxmlformats.org/officeDocument/2006/relationships/slide" Target="slides/slide23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slide" Target="slides/slide10.xml"/><Relationship Id="rId29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slide" Target="slides/slide14.xml"/><Relationship Id="rId32" Type="http://schemas.openxmlformats.org/officeDocument/2006/relationships/slide" Target="slides/slide22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slide" Target="slides/slide13.xml"/><Relationship Id="rId28" Type="http://schemas.openxmlformats.org/officeDocument/2006/relationships/slide" Target="slides/slide18.xml"/><Relationship Id="rId36" Type="http://schemas.openxmlformats.org/officeDocument/2006/relationships/handoutMaster" Target="handoutMasters/handoutMaster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31" Type="http://schemas.openxmlformats.org/officeDocument/2006/relationships/slide" Target="slides/slide2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slide" Target="slides/slide12.xml"/><Relationship Id="rId27" Type="http://schemas.openxmlformats.org/officeDocument/2006/relationships/slide" Target="slides/slide17.xml"/><Relationship Id="rId30" Type="http://schemas.openxmlformats.org/officeDocument/2006/relationships/slide" Target="slides/slide20.xml"/><Relationship Id="rId35" Type="http://schemas.openxmlformats.org/officeDocument/2006/relationships/notesMaster" Target="notesMasters/notes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package" Target="../embeddings/Microsoft_Excel_Work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Sheet2!$M$33</c:f>
              <c:strCache>
                <c:ptCount val="1"/>
                <c:pt idx="0">
                  <c:v>Frequency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856-4F64-8C45-AC33FFD9E968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856-4F64-8C45-AC33FFD9E968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856-4F64-8C45-AC33FFD9E968}"/>
              </c:ext>
            </c:extLst>
          </c:dPt>
          <c:dPt>
            <c:idx val="3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856-4F64-8C45-AC33FFD9E968}"/>
              </c:ext>
            </c:extLst>
          </c:dPt>
          <c:cat>
            <c:strRef>
              <c:f>Sheet2!$L$34:$L$37</c:f>
              <c:strCache>
                <c:ptCount val="4"/>
                <c:pt idx="0">
                  <c:v>&lt; 12%</c:v>
                </c:pt>
                <c:pt idx="1">
                  <c:v>12-33%</c:v>
                </c:pt>
                <c:pt idx="2">
                  <c:v>33-66%</c:v>
                </c:pt>
                <c:pt idx="3">
                  <c:v>66%+</c:v>
                </c:pt>
              </c:strCache>
            </c:strRef>
          </c:cat>
          <c:val>
            <c:numRef>
              <c:f>Sheet2!$M$34:$M$37</c:f>
              <c:numCache>
                <c:formatCode>0%</c:formatCode>
                <c:ptCount val="4"/>
                <c:pt idx="0">
                  <c:v>0.43956043956043955</c:v>
                </c:pt>
                <c:pt idx="1">
                  <c:v>0.18681318681318682</c:v>
                </c:pt>
                <c:pt idx="2">
                  <c:v>0.25274725274725274</c:v>
                </c:pt>
                <c:pt idx="3">
                  <c:v>0.12087912087912088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4856-4F64-8C45-AC33FFD9E9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40713920"/>
        <c:axId val="-1340703584"/>
      </c:barChart>
      <c:catAx>
        <c:axId val="-13407139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 dirty="0" smtClean="0"/>
                  <a:t>% cycles stalled</a:t>
                </a:r>
                <a:endParaRPr lang="en-US" sz="1600" baseline="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40703584"/>
        <c:crosses val="autoZero"/>
        <c:auto val="1"/>
        <c:lblAlgn val="ctr"/>
        <c:lblOffset val="100"/>
        <c:noMultiLvlLbl val="0"/>
      </c:catAx>
      <c:valAx>
        <c:axId val="-13407035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aseline="0"/>
                  <a:t>% Benchmarks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40713920"/>
        <c:crosses val="autoZero"/>
        <c:crossBetween val="between"/>
        <c:majorUnit val="0.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ysClr val="window" lastClr="FFFFFF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3.800503525693915E-2"/>
          <c:y val="4.6379643765903311E-2"/>
          <c:w val="0.94882373927288377"/>
          <c:h val="0.7951211195928753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Cache lines per load/store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Sheet1!$A$2:$A$19</c:f>
              <c:strCache>
                <c:ptCount val="18"/>
                <c:pt idx="0">
                  <c:v>SYR2K</c:v>
                </c:pt>
                <c:pt idx="1">
                  <c:v>pf_1</c:v>
                </c:pt>
                <c:pt idx="2">
                  <c:v>SYRK</c:v>
                </c:pt>
                <c:pt idx="3">
                  <c:v>mri-g_3</c:v>
                </c:pt>
                <c:pt idx="4">
                  <c:v>spmv</c:v>
                </c:pt>
                <c:pt idx="5">
                  <c:v>sc</c:v>
                </c:pt>
                <c:pt idx="6">
                  <c:v>3MM_1</c:v>
                </c:pt>
                <c:pt idx="7">
                  <c:v>GEMM</c:v>
                </c:pt>
                <c:pt idx="8">
                  <c:v>2MM_1</c:v>
                </c:pt>
                <c:pt idx="9">
                  <c:v>CORR_3</c:v>
                </c:pt>
                <c:pt idx="10">
                  <c:v>ATAX_1</c:v>
                </c:pt>
                <c:pt idx="11">
                  <c:v>kmeans_2</c:v>
                </c:pt>
                <c:pt idx="12">
                  <c:v>CORR_4</c:v>
                </c:pt>
                <c:pt idx="13">
                  <c:v>MVT_1</c:v>
                </c:pt>
                <c:pt idx="14">
                  <c:v>BICG_2</c:v>
                </c:pt>
                <c:pt idx="15">
                  <c:v>GESUMMV</c:v>
                </c:pt>
                <c:pt idx="16">
                  <c:v>lbm</c:v>
                </c:pt>
                <c:pt idx="17">
                  <c:v>AVG</c:v>
                </c:pt>
              </c:strCache>
            </c:str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12.83</c:v>
                </c:pt>
                <c:pt idx="1">
                  <c:v>12.61</c:v>
                </c:pt>
                <c:pt idx="2">
                  <c:v>10.86</c:v>
                </c:pt>
                <c:pt idx="3">
                  <c:v>8.4600000000000009</c:v>
                </c:pt>
                <c:pt idx="4">
                  <c:v>3.52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1.98</c:v>
                </c:pt>
                <c:pt idx="10">
                  <c:v>32</c:v>
                </c:pt>
                <c:pt idx="11">
                  <c:v>17.16</c:v>
                </c:pt>
                <c:pt idx="12">
                  <c:v>11.99</c:v>
                </c:pt>
                <c:pt idx="13">
                  <c:v>11.33</c:v>
                </c:pt>
                <c:pt idx="14">
                  <c:v>11.32</c:v>
                </c:pt>
                <c:pt idx="15">
                  <c:v>8.77</c:v>
                </c:pt>
                <c:pt idx="16">
                  <c:v>1.22</c:v>
                </c:pt>
                <c:pt idx="17">
                  <c:v>8.7088235294117631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Waiting loads/stores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Sheet1!$A$2:$A$19</c:f>
              <c:strCache>
                <c:ptCount val="18"/>
                <c:pt idx="0">
                  <c:v>SYR2K</c:v>
                </c:pt>
                <c:pt idx="1">
                  <c:v>pf_1</c:v>
                </c:pt>
                <c:pt idx="2">
                  <c:v>SYRK</c:v>
                </c:pt>
                <c:pt idx="3">
                  <c:v>mri-g_3</c:v>
                </c:pt>
                <c:pt idx="4">
                  <c:v>spmv</c:v>
                </c:pt>
                <c:pt idx="5">
                  <c:v>sc</c:v>
                </c:pt>
                <c:pt idx="6">
                  <c:v>3MM_1</c:v>
                </c:pt>
                <c:pt idx="7">
                  <c:v>GEMM</c:v>
                </c:pt>
                <c:pt idx="8">
                  <c:v>2MM_1</c:v>
                </c:pt>
                <c:pt idx="9">
                  <c:v>CORR_3</c:v>
                </c:pt>
                <c:pt idx="10">
                  <c:v>ATAX_1</c:v>
                </c:pt>
                <c:pt idx="11">
                  <c:v>kmeans_2</c:v>
                </c:pt>
                <c:pt idx="12">
                  <c:v>CORR_4</c:v>
                </c:pt>
                <c:pt idx="13">
                  <c:v>MVT_1</c:v>
                </c:pt>
                <c:pt idx="14">
                  <c:v>BICG_2</c:v>
                </c:pt>
                <c:pt idx="15">
                  <c:v>GESUMMV</c:v>
                </c:pt>
                <c:pt idx="16">
                  <c:v>lbm</c:v>
                </c:pt>
                <c:pt idx="17">
                  <c:v>AVG</c:v>
                </c:pt>
              </c:strCache>
            </c:strRef>
          </c:cat>
          <c:val>
            <c:numRef>
              <c:f>Sheet1!$C$2:$C$19</c:f>
              <c:numCache>
                <c:formatCode>General</c:formatCode>
                <c:ptCount val="18"/>
                <c:pt idx="0">
                  <c:v>13.26</c:v>
                </c:pt>
                <c:pt idx="1">
                  <c:v>2.7</c:v>
                </c:pt>
                <c:pt idx="2">
                  <c:v>16.309999999999999</c:v>
                </c:pt>
                <c:pt idx="3">
                  <c:v>3.31</c:v>
                </c:pt>
                <c:pt idx="4">
                  <c:v>3.82</c:v>
                </c:pt>
                <c:pt idx="5">
                  <c:v>22.86</c:v>
                </c:pt>
                <c:pt idx="6">
                  <c:v>12.01</c:v>
                </c:pt>
                <c:pt idx="7">
                  <c:v>8.93</c:v>
                </c:pt>
                <c:pt idx="8">
                  <c:v>8.77</c:v>
                </c:pt>
                <c:pt idx="9">
                  <c:v>4.9400000000000004</c:v>
                </c:pt>
                <c:pt idx="10">
                  <c:v>2.5099999999999998</c:v>
                </c:pt>
                <c:pt idx="11">
                  <c:v>15.59</c:v>
                </c:pt>
                <c:pt idx="12">
                  <c:v>2.78</c:v>
                </c:pt>
                <c:pt idx="13">
                  <c:v>3.44</c:v>
                </c:pt>
                <c:pt idx="14">
                  <c:v>3.77</c:v>
                </c:pt>
                <c:pt idx="15">
                  <c:v>3.95</c:v>
                </c:pt>
                <c:pt idx="16">
                  <c:v>4.71</c:v>
                </c:pt>
                <c:pt idx="17">
                  <c:v>7.8623529411764705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40711744"/>
        <c:axId val="-1340704672"/>
      </c:barChart>
      <c:catAx>
        <c:axId val="-1340711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40704672"/>
        <c:crosses val="autoZero"/>
        <c:auto val="1"/>
        <c:lblAlgn val="ctr"/>
        <c:lblOffset val="100"/>
        <c:noMultiLvlLbl val="0"/>
      </c:catAx>
      <c:valAx>
        <c:axId val="-1340704672"/>
        <c:scaling>
          <c:orientation val="minMax"/>
          <c:max val="32"/>
          <c:min val="0"/>
        </c:scaling>
        <c:delete val="0"/>
        <c:axPos val="l"/>
        <c:majorGridlines>
          <c:spPr>
            <a:ln w="9525" cap="flat" cmpd="sng" algn="ctr">
              <a:solidFill>
                <a:sysClr val="windowText" lastClr="000000"/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407117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6.5856127350885141E-2"/>
          <c:y val="0.10519592875318066"/>
          <c:w val="0.33132465422940383"/>
          <c:h val="0.1375102629346904"/>
        </c:manualLayout>
      </c:layout>
      <c:overlay val="0"/>
      <c:spPr>
        <a:solidFill>
          <a:sysClr val="window" lastClr="FFFFFF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0394494968251568E-2"/>
          <c:y val="3.5655870820455432E-2"/>
          <c:w val="0.89389798115029673"/>
          <c:h val="0.7286813767870064"/>
        </c:manualLayout>
      </c:layout>
      <c:barChart>
        <c:barDir val="col"/>
        <c:grouping val="clustered"/>
        <c:varyColors val="0"/>
        <c:ser>
          <c:idx val="2"/>
          <c:order val="0"/>
          <c:tx>
            <c:strRef>
              <c:f>speedup!$D$1</c:f>
              <c:strCache>
                <c:ptCount val="1"/>
                <c:pt idx="0">
                  <c:v>8-way banked cache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speedup!$A$2:$A$19</c:f>
              <c:strCache>
                <c:ptCount val="18"/>
                <c:pt idx="0">
                  <c:v>SYR2K</c:v>
                </c:pt>
                <c:pt idx="1">
                  <c:v>pf_1</c:v>
                </c:pt>
                <c:pt idx="2">
                  <c:v>SYRK</c:v>
                </c:pt>
                <c:pt idx="3">
                  <c:v>mri-g_3</c:v>
                </c:pt>
                <c:pt idx="4">
                  <c:v>spmv</c:v>
                </c:pt>
                <c:pt idx="5">
                  <c:v>sc</c:v>
                </c:pt>
                <c:pt idx="6">
                  <c:v>3MM_1</c:v>
                </c:pt>
                <c:pt idx="7">
                  <c:v>GEMM</c:v>
                </c:pt>
                <c:pt idx="8">
                  <c:v>2MM_1</c:v>
                </c:pt>
                <c:pt idx="9">
                  <c:v>CORR_3</c:v>
                </c:pt>
                <c:pt idx="10">
                  <c:v>ATAX_1</c:v>
                </c:pt>
                <c:pt idx="11">
                  <c:v>kmeans_2</c:v>
                </c:pt>
                <c:pt idx="12">
                  <c:v>CORR_4</c:v>
                </c:pt>
                <c:pt idx="13">
                  <c:v>MVT_1</c:v>
                </c:pt>
                <c:pt idx="14">
                  <c:v>BICG_2</c:v>
                </c:pt>
                <c:pt idx="15">
                  <c:v>GESUMMV</c:v>
                </c:pt>
                <c:pt idx="16">
                  <c:v>lbm</c:v>
                </c:pt>
                <c:pt idx="17">
                  <c:v>GEOMEAN</c:v>
                </c:pt>
              </c:strCache>
            </c:strRef>
          </c:cat>
          <c:val>
            <c:numRef>
              <c:f>speedup!$D$2:$D$19</c:f>
              <c:numCache>
                <c:formatCode>0.00%</c:formatCode>
                <c:ptCount val="18"/>
                <c:pt idx="0">
                  <c:v>1.0294960659423005</c:v>
                </c:pt>
                <c:pt idx="1">
                  <c:v>0.93905806061003949</c:v>
                </c:pt>
                <c:pt idx="2">
                  <c:v>0.9266241687165917</c:v>
                </c:pt>
                <c:pt idx="3">
                  <c:v>1.0048719968392419</c:v>
                </c:pt>
                <c:pt idx="4">
                  <c:v>0.99569857446003207</c:v>
                </c:pt>
                <c:pt idx="5">
                  <c:v>1.0006993079548874</c:v>
                </c:pt>
                <c:pt idx="6">
                  <c:v>1.0172405897976007</c:v>
                </c:pt>
                <c:pt idx="7">
                  <c:v>1.0269040433096248</c:v>
                </c:pt>
                <c:pt idx="8">
                  <c:v>0.99790277421410434</c:v>
                </c:pt>
                <c:pt idx="9">
                  <c:v>1.0332237034236604</c:v>
                </c:pt>
                <c:pt idx="10">
                  <c:v>1.0214922209912818</c:v>
                </c:pt>
                <c:pt idx="11">
                  <c:v>1.0079297434829</c:v>
                </c:pt>
                <c:pt idx="12">
                  <c:v>0.88234883808276954</c:v>
                </c:pt>
                <c:pt idx="13">
                  <c:v>0.95679280060717764</c:v>
                </c:pt>
                <c:pt idx="14">
                  <c:v>0.93695764299222717</c:v>
                </c:pt>
                <c:pt idx="15">
                  <c:v>0.95521323846165263</c:v>
                </c:pt>
                <c:pt idx="16">
                  <c:v>1.0207785643837155</c:v>
                </c:pt>
                <c:pt idx="17" formatCode="General">
                  <c:v>0.98452763655352049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7DA-4C0B-B1D1-BB4C96EB9360}"/>
            </c:ext>
          </c:extLst>
        </c:ser>
        <c:ser>
          <c:idx val="1"/>
          <c:order val="1"/>
          <c:tx>
            <c:strRef>
              <c:f>speedup!$C$1</c:f>
              <c:strCache>
                <c:ptCount val="1"/>
                <c:pt idx="0">
                  <c:v>MRPB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speedup!$A$2:$A$19</c:f>
              <c:strCache>
                <c:ptCount val="18"/>
                <c:pt idx="0">
                  <c:v>SYR2K</c:v>
                </c:pt>
                <c:pt idx="1">
                  <c:v>pf_1</c:v>
                </c:pt>
                <c:pt idx="2">
                  <c:v>SYRK</c:v>
                </c:pt>
                <c:pt idx="3">
                  <c:v>mri-g_3</c:v>
                </c:pt>
                <c:pt idx="4">
                  <c:v>spmv</c:v>
                </c:pt>
                <c:pt idx="5">
                  <c:v>sc</c:v>
                </c:pt>
                <c:pt idx="6">
                  <c:v>3MM_1</c:v>
                </c:pt>
                <c:pt idx="7">
                  <c:v>GEMM</c:v>
                </c:pt>
                <c:pt idx="8">
                  <c:v>2MM_1</c:v>
                </c:pt>
                <c:pt idx="9">
                  <c:v>CORR_3</c:v>
                </c:pt>
                <c:pt idx="10">
                  <c:v>ATAX_1</c:v>
                </c:pt>
                <c:pt idx="11">
                  <c:v>kmeans_2</c:v>
                </c:pt>
                <c:pt idx="12">
                  <c:v>CORR_4</c:v>
                </c:pt>
                <c:pt idx="13">
                  <c:v>MVT_1</c:v>
                </c:pt>
                <c:pt idx="14">
                  <c:v>BICG_2</c:v>
                </c:pt>
                <c:pt idx="15">
                  <c:v>GESUMMV</c:v>
                </c:pt>
                <c:pt idx="16">
                  <c:v>lbm</c:v>
                </c:pt>
                <c:pt idx="17">
                  <c:v>GEOMEAN</c:v>
                </c:pt>
              </c:strCache>
            </c:strRef>
          </c:cat>
          <c:val>
            <c:numRef>
              <c:f>speedup!$C$2:$C$19</c:f>
              <c:numCache>
                <c:formatCode>0.00%</c:formatCode>
                <c:ptCount val="18"/>
                <c:pt idx="0">
                  <c:v>1.1855657549644061</c:v>
                </c:pt>
                <c:pt idx="1">
                  <c:v>0.88388607442583134</c:v>
                </c:pt>
                <c:pt idx="2">
                  <c:v>1.2229237671069109</c:v>
                </c:pt>
                <c:pt idx="3">
                  <c:v>0.98530599713619194</c:v>
                </c:pt>
                <c:pt idx="4">
                  <c:v>1.1603160437577118</c:v>
                </c:pt>
                <c:pt idx="5">
                  <c:v>2.3526172170863551</c:v>
                </c:pt>
                <c:pt idx="6">
                  <c:v>1.054269429547996</c:v>
                </c:pt>
                <c:pt idx="7">
                  <c:v>1.0514328397085395</c:v>
                </c:pt>
                <c:pt idx="8">
                  <c:v>0.99013277542653644</c:v>
                </c:pt>
                <c:pt idx="9">
                  <c:v>0.93049350450749901</c:v>
                </c:pt>
                <c:pt idx="10">
                  <c:v>1.4594672703626994</c:v>
                </c:pt>
                <c:pt idx="11">
                  <c:v>1.7954429228933462</c:v>
                </c:pt>
                <c:pt idx="12">
                  <c:v>0.94185316542632247</c:v>
                </c:pt>
                <c:pt idx="13">
                  <c:v>1.333026130326358</c:v>
                </c:pt>
                <c:pt idx="14">
                  <c:v>1.3103888230343943</c:v>
                </c:pt>
                <c:pt idx="15">
                  <c:v>1.037582257609293</c:v>
                </c:pt>
                <c:pt idx="16" formatCode="General">
                  <c:v>1.0437171166934003</c:v>
                </c:pt>
                <c:pt idx="17" formatCode="General">
                  <c:v>1.1790029727017828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7DA-4C0B-B1D1-BB4C96EB9360}"/>
            </c:ext>
          </c:extLst>
        </c:ser>
        <c:ser>
          <c:idx val="0"/>
          <c:order val="2"/>
          <c:tx>
            <c:strRef>
              <c:f>speedup!$B$1</c:f>
              <c:strCache>
                <c:ptCount val="1"/>
                <c:pt idx="0">
                  <c:v>WarpPool</c:v>
                </c:pt>
              </c:strCache>
            </c:strRef>
          </c:tx>
          <c:spPr>
            <a:solidFill>
              <a:sysClr val="windowText" lastClr="000000"/>
            </a:solidFill>
            <a:ln>
              <a:solidFill>
                <a:sysClr val="windowText" lastClr="000000"/>
              </a:solidFill>
            </a:ln>
            <a:effectLst/>
          </c:spPr>
          <c:invertIfNegative val="0"/>
          <c:cat>
            <c:strRef>
              <c:f>speedup!$A$2:$A$19</c:f>
              <c:strCache>
                <c:ptCount val="18"/>
                <c:pt idx="0">
                  <c:v>SYR2K</c:v>
                </c:pt>
                <c:pt idx="1">
                  <c:v>pf_1</c:v>
                </c:pt>
                <c:pt idx="2">
                  <c:v>SYRK</c:v>
                </c:pt>
                <c:pt idx="3">
                  <c:v>mri-g_3</c:v>
                </c:pt>
                <c:pt idx="4">
                  <c:v>spmv</c:v>
                </c:pt>
                <c:pt idx="5">
                  <c:v>sc</c:v>
                </c:pt>
                <c:pt idx="6">
                  <c:v>3MM_1</c:v>
                </c:pt>
                <c:pt idx="7">
                  <c:v>GEMM</c:v>
                </c:pt>
                <c:pt idx="8">
                  <c:v>2MM_1</c:v>
                </c:pt>
                <c:pt idx="9">
                  <c:v>CORR_3</c:v>
                </c:pt>
                <c:pt idx="10">
                  <c:v>ATAX_1</c:v>
                </c:pt>
                <c:pt idx="11">
                  <c:v>kmeans_2</c:v>
                </c:pt>
                <c:pt idx="12">
                  <c:v>CORR_4</c:v>
                </c:pt>
                <c:pt idx="13">
                  <c:v>MVT_1</c:v>
                </c:pt>
                <c:pt idx="14">
                  <c:v>BICG_2</c:v>
                </c:pt>
                <c:pt idx="15">
                  <c:v>GESUMMV</c:v>
                </c:pt>
                <c:pt idx="16">
                  <c:v>lbm</c:v>
                </c:pt>
                <c:pt idx="17">
                  <c:v>GEOMEAN</c:v>
                </c:pt>
              </c:strCache>
            </c:strRef>
          </c:cat>
          <c:val>
            <c:numRef>
              <c:f>speedup!$B$2:$B$19</c:f>
              <c:numCache>
                <c:formatCode>General</c:formatCode>
                <c:ptCount val="18"/>
                <c:pt idx="0">
                  <c:v>1.8046459348070438</c:v>
                </c:pt>
                <c:pt idx="1">
                  <c:v>1.3247708005840466</c:v>
                </c:pt>
                <c:pt idx="2">
                  <c:v>2.0255190328947101</c:v>
                </c:pt>
                <c:pt idx="3" formatCode="0.00%">
                  <c:v>0.89841282623630692</c:v>
                </c:pt>
                <c:pt idx="4">
                  <c:v>1.0261107828245208</c:v>
                </c:pt>
                <c:pt idx="5">
                  <c:v>3.1729843018852266</c:v>
                </c:pt>
                <c:pt idx="6">
                  <c:v>1.1013523826968281</c:v>
                </c:pt>
                <c:pt idx="7">
                  <c:v>1.0829113383803861</c:v>
                </c:pt>
                <c:pt idx="8">
                  <c:v>1.1031895426310907</c:v>
                </c:pt>
                <c:pt idx="9">
                  <c:v>0.94070490934558693</c:v>
                </c:pt>
                <c:pt idx="10">
                  <c:v>1.7342228216367226</c:v>
                </c:pt>
                <c:pt idx="11">
                  <c:v>5.1671370216742112</c:v>
                </c:pt>
                <c:pt idx="12">
                  <c:v>1.0028544907255879</c:v>
                </c:pt>
                <c:pt idx="13">
                  <c:v>1.1905471827677183</c:v>
                </c:pt>
                <c:pt idx="14">
                  <c:v>1.2170875824563627</c:v>
                </c:pt>
                <c:pt idx="15">
                  <c:v>0.96032323712473444</c:v>
                </c:pt>
                <c:pt idx="16">
                  <c:v>1.085422362929918</c:v>
                </c:pt>
                <c:pt idx="17">
                  <c:v>1.3797314135003695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E7DA-4C0B-B1D1-BB4C96EB936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6"/>
        <c:overlap val="-15"/>
        <c:axId val="-1340705216"/>
        <c:axId val="-1340703040"/>
      </c:barChart>
      <c:catAx>
        <c:axId val="-1340705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40703040"/>
        <c:crosses val="autoZero"/>
        <c:auto val="1"/>
        <c:lblAlgn val="ctr"/>
        <c:lblOffset val="100"/>
        <c:noMultiLvlLbl val="0"/>
      </c:catAx>
      <c:valAx>
        <c:axId val="-1340703040"/>
        <c:scaling>
          <c:orientation val="minMax"/>
          <c:max val="2.2999999999999998"/>
          <c:min val="0"/>
        </c:scaling>
        <c:delete val="0"/>
        <c:axPos val="l"/>
        <c:majorGridlines>
          <c:spPr>
            <a:ln w="9525" cap="flat" cmpd="sng" algn="ctr">
              <a:solidFill>
                <a:sysClr val="windowText" lastClr="000000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Speedup (x)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40705216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7618740503947287"/>
          <c:y val="0.93542297396294849"/>
          <c:w val="0.43334551031856139"/>
          <c:h val="6.45770260370515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8604672091986034E-2"/>
          <c:y val="3.4102864801474286E-2"/>
          <c:w val="0.88598800324160409"/>
          <c:h val="0.68228309227304051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insns_per_request!$C$1</c:f>
              <c:strCache>
                <c:ptCount val="1"/>
                <c:pt idx="0">
                  <c:v>8-way banked cache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insns_per_request!$A$2:$A$19</c:f>
              <c:strCache>
                <c:ptCount val="18"/>
                <c:pt idx="0">
                  <c:v>SYR2K</c:v>
                </c:pt>
                <c:pt idx="1">
                  <c:v>pf_1</c:v>
                </c:pt>
                <c:pt idx="2">
                  <c:v>SYRK</c:v>
                </c:pt>
                <c:pt idx="3">
                  <c:v>mri-g_3</c:v>
                </c:pt>
                <c:pt idx="4">
                  <c:v>spmv</c:v>
                </c:pt>
                <c:pt idx="5">
                  <c:v>sc</c:v>
                </c:pt>
                <c:pt idx="6">
                  <c:v>3MM_1</c:v>
                </c:pt>
                <c:pt idx="7">
                  <c:v>GEMM</c:v>
                </c:pt>
                <c:pt idx="8">
                  <c:v>2MM_1</c:v>
                </c:pt>
                <c:pt idx="9">
                  <c:v>CORR_3</c:v>
                </c:pt>
                <c:pt idx="10">
                  <c:v>ATAX_1</c:v>
                </c:pt>
                <c:pt idx="11">
                  <c:v>kmeans_2</c:v>
                </c:pt>
                <c:pt idx="12">
                  <c:v>CORR_4</c:v>
                </c:pt>
                <c:pt idx="13">
                  <c:v>MVT_1</c:v>
                </c:pt>
                <c:pt idx="14">
                  <c:v>BICG_2</c:v>
                </c:pt>
                <c:pt idx="15">
                  <c:v>GESUMMV</c:v>
                </c:pt>
                <c:pt idx="16">
                  <c:v>lbm</c:v>
                </c:pt>
                <c:pt idx="17">
                  <c:v>AVG</c:v>
                </c:pt>
              </c:strCache>
            </c:strRef>
          </c:cat>
          <c:val>
            <c:numRef>
              <c:f>insns_per_request!$C$2:$C$19</c:f>
              <c:numCache>
                <c:formatCode>General</c:formatCode>
                <c:ptCount val="18"/>
                <c:pt idx="0">
                  <c:v>1.05</c:v>
                </c:pt>
                <c:pt idx="1">
                  <c:v>1.31</c:v>
                </c:pt>
                <c:pt idx="2">
                  <c:v>1.63</c:v>
                </c:pt>
                <c:pt idx="3">
                  <c:v>1.02</c:v>
                </c:pt>
                <c:pt idx="4">
                  <c:v>1.47</c:v>
                </c:pt>
                <c:pt idx="5">
                  <c:v>1.05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1.36</c:v>
                </c:pt>
                <c:pt idx="10">
                  <c:v>1.29</c:v>
                </c:pt>
                <c:pt idx="11">
                  <c:v>1.1399999999999999</c:v>
                </c:pt>
                <c:pt idx="12">
                  <c:v>1</c:v>
                </c:pt>
                <c:pt idx="13">
                  <c:v>1.39</c:v>
                </c:pt>
                <c:pt idx="14">
                  <c:v>1.38</c:v>
                </c:pt>
                <c:pt idx="15">
                  <c:v>1</c:v>
                </c:pt>
                <c:pt idx="16">
                  <c:v>1</c:v>
                </c:pt>
                <c:pt idx="17">
                  <c:v>1.1817647058823528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B6-4969-9F8F-25B7D018FF32}"/>
            </c:ext>
          </c:extLst>
        </c:ser>
        <c:ser>
          <c:idx val="0"/>
          <c:order val="1"/>
          <c:tx>
            <c:strRef>
              <c:f>insns_per_request!$B$1</c:f>
              <c:strCache>
                <c:ptCount val="1"/>
                <c:pt idx="0">
                  <c:v>WarpPool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insns_per_request!$A$2:$A$19</c:f>
              <c:strCache>
                <c:ptCount val="18"/>
                <c:pt idx="0">
                  <c:v>SYR2K</c:v>
                </c:pt>
                <c:pt idx="1">
                  <c:v>pf_1</c:v>
                </c:pt>
                <c:pt idx="2">
                  <c:v>SYRK</c:v>
                </c:pt>
                <c:pt idx="3">
                  <c:v>mri-g_3</c:v>
                </c:pt>
                <c:pt idx="4">
                  <c:v>spmv</c:v>
                </c:pt>
                <c:pt idx="5">
                  <c:v>sc</c:v>
                </c:pt>
                <c:pt idx="6">
                  <c:v>3MM_1</c:v>
                </c:pt>
                <c:pt idx="7">
                  <c:v>GEMM</c:v>
                </c:pt>
                <c:pt idx="8">
                  <c:v>2MM_1</c:v>
                </c:pt>
                <c:pt idx="9">
                  <c:v>CORR_3</c:v>
                </c:pt>
                <c:pt idx="10">
                  <c:v>ATAX_1</c:v>
                </c:pt>
                <c:pt idx="11">
                  <c:v>kmeans_2</c:v>
                </c:pt>
                <c:pt idx="12">
                  <c:v>CORR_4</c:v>
                </c:pt>
                <c:pt idx="13">
                  <c:v>MVT_1</c:v>
                </c:pt>
                <c:pt idx="14">
                  <c:v>BICG_2</c:v>
                </c:pt>
                <c:pt idx="15">
                  <c:v>GESUMMV</c:v>
                </c:pt>
                <c:pt idx="16">
                  <c:v>lbm</c:v>
                </c:pt>
                <c:pt idx="17">
                  <c:v>AVG</c:v>
                </c:pt>
              </c:strCache>
            </c:strRef>
          </c:cat>
          <c:val>
            <c:numRef>
              <c:f>insns_per_request!$B$2:$B$19</c:f>
              <c:numCache>
                <c:formatCode>General</c:formatCode>
                <c:ptCount val="18"/>
                <c:pt idx="0">
                  <c:v>1.3380000000000001</c:v>
                </c:pt>
                <c:pt idx="1">
                  <c:v>1.0022</c:v>
                </c:pt>
                <c:pt idx="2">
                  <c:v>1.135</c:v>
                </c:pt>
                <c:pt idx="3">
                  <c:v>1</c:v>
                </c:pt>
                <c:pt idx="4">
                  <c:v>1.0366</c:v>
                </c:pt>
                <c:pt idx="5">
                  <c:v>1.2849999999999999</c:v>
                </c:pt>
                <c:pt idx="6">
                  <c:v>1.2191000000000001</c:v>
                </c:pt>
                <c:pt idx="7">
                  <c:v>1.1979</c:v>
                </c:pt>
                <c:pt idx="8">
                  <c:v>1.2385999999999999</c:v>
                </c:pt>
                <c:pt idx="9">
                  <c:v>1.083</c:v>
                </c:pt>
                <c:pt idx="10">
                  <c:v>1.0002</c:v>
                </c:pt>
                <c:pt idx="11">
                  <c:v>1</c:v>
                </c:pt>
                <c:pt idx="12">
                  <c:v>1.0054000000000001</c:v>
                </c:pt>
                <c:pt idx="13">
                  <c:v>1.0019</c:v>
                </c:pt>
                <c:pt idx="14">
                  <c:v>1.0018</c:v>
                </c:pt>
                <c:pt idx="15">
                  <c:v>1.0015000000000001</c:v>
                </c:pt>
                <c:pt idx="16">
                  <c:v>1</c:v>
                </c:pt>
                <c:pt idx="17">
                  <c:v>1.0909529411764705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F1B6-4969-9F8F-25B7D018FF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40715008"/>
        <c:axId val="-1340701408"/>
      </c:barChart>
      <c:catAx>
        <c:axId val="-134071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40701408"/>
        <c:crosses val="autoZero"/>
        <c:auto val="1"/>
        <c:lblAlgn val="ctr"/>
        <c:lblOffset val="100"/>
        <c:noMultiLvlLbl val="0"/>
      </c:catAx>
      <c:valAx>
        <c:axId val="-1340701408"/>
        <c:scaling>
          <c:orientation val="minMax"/>
          <c:max val="1.7500000000000002"/>
          <c:min val="0"/>
        </c:scaling>
        <c:delete val="0"/>
        <c:axPos val="l"/>
        <c:majorGridlines>
          <c:spPr>
            <a:ln w="9525" cap="flat" cmpd="sng" algn="ctr">
              <a:solidFill>
                <a:sysClr val="windowText" lastClr="000000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 dirty="0" smtClean="0"/>
                  <a:t>Requests Serviced per L1 access</a:t>
                </a:r>
                <a:endParaRPr lang="en-US" sz="1400" baseline="0" dirty="0"/>
              </a:p>
            </c:rich>
          </c:tx>
          <c:layout>
            <c:manualLayout>
              <c:xMode val="edge"/>
              <c:yMode val="edge"/>
              <c:x val="3.0600453878048186E-2"/>
              <c:y val="0.1903677539486615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40715008"/>
        <c:crosses val="autoZero"/>
        <c:crossBetween val="between"/>
        <c:majorUnit val="0.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834289977099667"/>
          <c:y val="0.86060724704002367"/>
          <c:w val="0.34136642786967764"/>
          <c:h val="6.36956850463037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0690221920007183"/>
          <c:y val="3.2783626653798761E-2"/>
          <c:w val="0.87780088189852368"/>
          <c:h val="0.67066559027527639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mpki!$C$1</c:f>
              <c:strCache>
                <c:ptCount val="1"/>
                <c:pt idx="0">
                  <c:v>MRPB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cat>
            <c:strRef>
              <c:f>mpki!$A$2:$A$19</c:f>
              <c:strCache>
                <c:ptCount val="18"/>
                <c:pt idx="0">
                  <c:v>SYR2K</c:v>
                </c:pt>
                <c:pt idx="1">
                  <c:v>pf_1</c:v>
                </c:pt>
                <c:pt idx="2">
                  <c:v>SYRK</c:v>
                </c:pt>
                <c:pt idx="3">
                  <c:v>mri-g_3</c:v>
                </c:pt>
                <c:pt idx="4">
                  <c:v>spmv</c:v>
                </c:pt>
                <c:pt idx="5">
                  <c:v>sc</c:v>
                </c:pt>
                <c:pt idx="6">
                  <c:v>3MM_1</c:v>
                </c:pt>
                <c:pt idx="7">
                  <c:v>GEMM</c:v>
                </c:pt>
                <c:pt idx="8">
                  <c:v>2MM_1</c:v>
                </c:pt>
                <c:pt idx="9">
                  <c:v>CORR_3</c:v>
                </c:pt>
                <c:pt idx="10">
                  <c:v>ATAX_1</c:v>
                </c:pt>
                <c:pt idx="11">
                  <c:v>kmeans_2</c:v>
                </c:pt>
                <c:pt idx="12">
                  <c:v>CORR_4</c:v>
                </c:pt>
                <c:pt idx="13">
                  <c:v>MVT_1</c:v>
                </c:pt>
                <c:pt idx="14">
                  <c:v>BICG_2</c:v>
                </c:pt>
                <c:pt idx="15">
                  <c:v>GESUMMV</c:v>
                </c:pt>
                <c:pt idx="16">
                  <c:v>lbm</c:v>
                </c:pt>
                <c:pt idx="17">
                  <c:v>GEOMEAN</c:v>
                </c:pt>
              </c:strCache>
            </c:strRef>
          </c:cat>
          <c:val>
            <c:numRef>
              <c:f>mpki!$C$2:$C$19</c:f>
              <c:numCache>
                <c:formatCode>0.00%</c:formatCode>
                <c:ptCount val="18"/>
                <c:pt idx="0">
                  <c:v>0.82917360911984794</c:v>
                </c:pt>
                <c:pt idx="1">
                  <c:v>1.0535098461584778</c:v>
                </c:pt>
                <c:pt idx="2">
                  <c:v>0.77670263780343507</c:v>
                </c:pt>
                <c:pt idx="3">
                  <c:v>1.01544197553775</c:v>
                </c:pt>
                <c:pt idx="4">
                  <c:v>0.83421335895091364</c:v>
                </c:pt>
                <c:pt idx="5">
                  <c:v>0.75243496975387658</c:v>
                </c:pt>
                <c:pt idx="6">
                  <c:v>0.84922882885441775</c:v>
                </c:pt>
                <c:pt idx="7">
                  <c:v>0.91409594533275762</c:v>
                </c:pt>
                <c:pt idx="8">
                  <c:v>0.90859053239493714</c:v>
                </c:pt>
                <c:pt idx="9">
                  <c:v>1.0153591869191159</c:v>
                </c:pt>
                <c:pt idx="10">
                  <c:v>0.76761672571637884</c:v>
                </c:pt>
                <c:pt idx="11">
                  <c:v>0.56911567507759131</c:v>
                </c:pt>
                <c:pt idx="12">
                  <c:v>0.99897730656982298</c:v>
                </c:pt>
                <c:pt idx="13">
                  <c:v>0.85143294160422922</c:v>
                </c:pt>
                <c:pt idx="14">
                  <c:v>0.85901495590791732</c:v>
                </c:pt>
                <c:pt idx="15">
                  <c:v>0.99750328152417123</c:v>
                </c:pt>
                <c:pt idx="16">
                  <c:v>0.9957586289965733</c:v>
                </c:pt>
                <c:pt idx="17" formatCode="0%">
                  <c:v>0.87238800794379701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A02-408F-8FBE-C35514421F67}"/>
            </c:ext>
          </c:extLst>
        </c:ser>
        <c:ser>
          <c:idx val="0"/>
          <c:order val="1"/>
          <c:tx>
            <c:strRef>
              <c:f>mpki!$B$1</c:f>
              <c:strCache>
                <c:ptCount val="1"/>
                <c:pt idx="0">
                  <c:v>WarpPool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mpki!$A$2:$A$19</c:f>
              <c:strCache>
                <c:ptCount val="18"/>
                <c:pt idx="0">
                  <c:v>SYR2K</c:v>
                </c:pt>
                <c:pt idx="1">
                  <c:v>pf_1</c:v>
                </c:pt>
                <c:pt idx="2">
                  <c:v>SYRK</c:v>
                </c:pt>
                <c:pt idx="3">
                  <c:v>mri-g_3</c:v>
                </c:pt>
                <c:pt idx="4">
                  <c:v>spmv</c:v>
                </c:pt>
                <c:pt idx="5">
                  <c:v>sc</c:v>
                </c:pt>
                <c:pt idx="6">
                  <c:v>3MM_1</c:v>
                </c:pt>
                <c:pt idx="7">
                  <c:v>GEMM</c:v>
                </c:pt>
                <c:pt idx="8">
                  <c:v>2MM_1</c:v>
                </c:pt>
                <c:pt idx="9">
                  <c:v>CORR_3</c:v>
                </c:pt>
                <c:pt idx="10">
                  <c:v>ATAX_1</c:v>
                </c:pt>
                <c:pt idx="11">
                  <c:v>kmeans_2</c:v>
                </c:pt>
                <c:pt idx="12">
                  <c:v>CORR_4</c:v>
                </c:pt>
                <c:pt idx="13">
                  <c:v>MVT_1</c:v>
                </c:pt>
                <c:pt idx="14">
                  <c:v>BICG_2</c:v>
                </c:pt>
                <c:pt idx="15">
                  <c:v>GESUMMV</c:v>
                </c:pt>
                <c:pt idx="16">
                  <c:v>lbm</c:v>
                </c:pt>
                <c:pt idx="17">
                  <c:v>GEOMEAN</c:v>
                </c:pt>
              </c:strCache>
            </c:strRef>
          </c:cat>
          <c:val>
            <c:numRef>
              <c:f>mpki!$B$2:$B$19</c:f>
              <c:numCache>
                <c:formatCode>0.00%</c:formatCode>
                <c:ptCount val="18"/>
                <c:pt idx="0">
                  <c:v>0.53413068662288898</c:v>
                </c:pt>
                <c:pt idx="1">
                  <c:v>0.91429822623464319</c:v>
                </c:pt>
                <c:pt idx="2">
                  <c:v>0.48048075487960257</c:v>
                </c:pt>
                <c:pt idx="3">
                  <c:v>1.0039860733892298</c:v>
                </c:pt>
                <c:pt idx="4">
                  <c:v>0.93538814106644741</c:v>
                </c:pt>
                <c:pt idx="5">
                  <c:v>0.70729248924707078</c:v>
                </c:pt>
                <c:pt idx="6">
                  <c:v>0.86704846496114252</c:v>
                </c:pt>
                <c:pt idx="7">
                  <c:v>0.94644551521750209</c:v>
                </c:pt>
                <c:pt idx="8">
                  <c:v>0.8902171602794221</c:v>
                </c:pt>
                <c:pt idx="9">
                  <c:v>1.0332609886855588</c:v>
                </c:pt>
                <c:pt idx="10">
                  <c:v>0.72078760930251373</c:v>
                </c:pt>
                <c:pt idx="11">
                  <c:v>0.16151965566656687</c:v>
                </c:pt>
                <c:pt idx="12">
                  <c:v>0.98082273208262571</c:v>
                </c:pt>
                <c:pt idx="13">
                  <c:v>0.94043939740264582</c:v>
                </c:pt>
                <c:pt idx="14">
                  <c:v>0.91463493828487497</c:v>
                </c:pt>
                <c:pt idx="15">
                  <c:v>0.99547969462831754</c:v>
                </c:pt>
                <c:pt idx="16">
                  <c:v>0.99849287340728066</c:v>
                </c:pt>
                <c:pt idx="17" formatCode="0%">
                  <c:v>0.76893817419751542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6A02-408F-8FBE-C35514421F6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340716640"/>
        <c:axId val="-1340710112"/>
      </c:barChart>
      <c:catAx>
        <c:axId val="-134071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ysClr val="windowText" lastClr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40710112"/>
        <c:crosses val="autoZero"/>
        <c:auto val="1"/>
        <c:lblAlgn val="ctr"/>
        <c:lblOffset val="100"/>
        <c:noMultiLvlLbl val="0"/>
      </c:catAx>
      <c:valAx>
        <c:axId val="-1340710112"/>
        <c:scaling>
          <c:orientation val="minMax"/>
          <c:max val="1.1000000000000001"/>
          <c:min val="0"/>
        </c:scaling>
        <c:delete val="0"/>
        <c:axPos val="l"/>
        <c:majorGridlines>
          <c:spPr>
            <a:ln w="9525" cap="flat" cmpd="sng" algn="ctr">
              <a:solidFill>
                <a:sysClr val="windowText" lastClr="000000"/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baseline="0"/>
                  <a:t>% Baseline MPKI</a:t>
                </a:r>
              </a:p>
            </c:rich>
          </c:tx>
          <c:layout>
            <c:manualLayout>
              <c:xMode val="edge"/>
              <c:yMode val="edge"/>
              <c:x val="2.9530241761081499E-2"/>
              <c:y val="0.28288453834663385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340716640"/>
        <c:crosses val="autoZero"/>
        <c:crossBetween val="between"/>
        <c:majorUnit val="0.2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9421181551304835"/>
          <c:y val="0.82080167534675175"/>
          <c:w val="0.20323260593677356"/>
          <c:h val="6.2230640194950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24DF9-50CB-4551-A0EC-6E84E82328B5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D39CA-9869-41FD-A2DE-C4B15B4CBE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503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96C25A29-870D-4C45-8433-EC8277E8E68E}" type="datetimeFigureOut">
              <a:rPr lang="en-US" smtClean="0"/>
              <a:t>12/14/2015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ED1A2B2-916E-4188-A103-11FDF54A0E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15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878894F4-7141-B740-85B2-D8D9EE77D7FD}" type="slidenum">
              <a:rPr lang="en-US">
                <a:solidFill>
                  <a:prstClr val="black"/>
                </a:solidFill>
                <a:latin typeface="Calibri"/>
              </a:rPr>
              <a:pPr defTabSz="483306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85830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this works:</a:t>
            </a:r>
          </a:p>
          <a:p>
            <a:r>
              <a:rPr lang="en-CA" dirty="0" smtClean="0"/>
              <a:t>-the inter-warp queues</a:t>
            </a:r>
            <a:r>
              <a:rPr lang="en-CA" baseline="0" dirty="0" smtClean="0"/>
              <a:t> have a request to issue each cycle</a:t>
            </a:r>
          </a:p>
          <a:p>
            <a:r>
              <a:rPr lang="en-CA" baseline="0" dirty="0" smtClean="0"/>
              <a:t>-there is a mapping of the address of that request to an inter-warp queue</a:t>
            </a:r>
          </a:p>
          <a:p>
            <a:r>
              <a:rPr lang="en-CA" baseline="0" dirty="0" smtClean="0"/>
              <a:t>-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Why many queues:</a:t>
            </a:r>
          </a:p>
          <a:p>
            <a:r>
              <a:rPr lang="en-CA" dirty="0" smtClean="0"/>
              <a:t>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612">
              <a:defRPr/>
            </a:pPr>
            <a:fld id="{18B32C83-8C1B-4F11-9227-3F14D10F7443}" type="slidenum">
              <a:rPr lang="en-US">
                <a:solidFill>
                  <a:prstClr val="black"/>
                </a:solidFill>
                <a:latin typeface="Calibri"/>
              </a:rPr>
              <a:pPr defTabSz="966612">
                <a:defRPr/>
              </a:pPr>
              <a:t>14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837990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this works:</a:t>
            </a:r>
          </a:p>
          <a:p>
            <a:r>
              <a:rPr lang="en-CA" dirty="0" smtClean="0"/>
              <a:t>-the inter-warp queues</a:t>
            </a:r>
            <a:r>
              <a:rPr lang="en-CA" baseline="0" dirty="0" smtClean="0"/>
              <a:t> have a request to issue each cycle</a:t>
            </a:r>
          </a:p>
          <a:p>
            <a:r>
              <a:rPr lang="en-CA" baseline="0" dirty="0" smtClean="0"/>
              <a:t>-there is a mapping of the address of that request to an inter-warp queue</a:t>
            </a:r>
          </a:p>
          <a:p>
            <a:r>
              <a:rPr lang="en-CA" baseline="0" dirty="0" smtClean="0"/>
              <a:t>-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Why many queues:</a:t>
            </a:r>
          </a:p>
          <a:p>
            <a:r>
              <a:rPr lang="en-CA" dirty="0" smtClean="0"/>
              <a:t>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612">
              <a:defRPr/>
            </a:pPr>
            <a:fld id="{18B32C83-8C1B-4F11-9227-3F14D10F7443}" type="slidenum">
              <a:rPr lang="en-US">
                <a:solidFill>
                  <a:prstClr val="black"/>
                </a:solidFill>
                <a:latin typeface="Calibri"/>
              </a:rPr>
              <a:pPr defTabSz="966612">
                <a:defRPr/>
              </a:pPr>
              <a:t>15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870606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this works:</a:t>
            </a:r>
          </a:p>
          <a:p>
            <a:r>
              <a:rPr lang="en-CA" dirty="0" smtClean="0"/>
              <a:t>-the inter-warp queues</a:t>
            </a:r>
            <a:r>
              <a:rPr lang="en-CA" baseline="0" dirty="0" smtClean="0"/>
              <a:t> have a request to issue each cycle</a:t>
            </a:r>
          </a:p>
          <a:p>
            <a:r>
              <a:rPr lang="en-CA" baseline="0" dirty="0" smtClean="0"/>
              <a:t>-there is a mapping of the address of that request to an inter-warp queue</a:t>
            </a:r>
          </a:p>
          <a:p>
            <a:r>
              <a:rPr lang="en-CA" baseline="0" dirty="0" smtClean="0"/>
              <a:t>-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Why many queues:</a:t>
            </a:r>
          </a:p>
          <a:p>
            <a:r>
              <a:rPr lang="en-CA" dirty="0" smtClean="0"/>
              <a:t>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612">
              <a:defRPr/>
            </a:pPr>
            <a:fld id="{18B32C83-8C1B-4F11-9227-3F14D10F7443}" type="slidenum">
              <a:rPr lang="en-US">
                <a:solidFill>
                  <a:prstClr val="black"/>
                </a:solidFill>
                <a:latin typeface="Calibri"/>
              </a:rPr>
              <a:pPr defTabSz="966612">
                <a:defRPr/>
              </a:pPr>
              <a:t>16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09924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this works:</a:t>
            </a:r>
          </a:p>
          <a:p>
            <a:r>
              <a:rPr lang="en-CA" dirty="0" smtClean="0"/>
              <a:t>-the inter-warp queues</a:t>
            </a:r>
            <a:r>
              <a:rPr lang="en-CA" baseline="0" dirty="0" smtClean="0"/>
              <a:t> have a request to issue each cycle</a:t>
            </a:r>
          </a:p>
          <a:p>
            <a:r>
              <a:rPr lang="en-CA" baseline="0" dirty="0" smtClean="0"/>
              <a:t>-there is a mapping of the address of that request to an inter-warp queue</a:t>
            </a:r>
          </a:p>
          <a:p>
            <a:r>
              <a:rPr lang="en-CA" baseline="0" dirty="0" smtClean="0"/>
              <a:t>-</a:t>
            </a:r>
            <a:endParaRPr lang="en-CA" dirty="0" smtClean="0"/>
          </a:p>
          <a:p>
            <a:endParaRPr lang="en-CA" dirty="0" smtClean="0"/>
          </a:p>
          <a:p>
            <a:r>
              <a:rPr lang="en-CA" dirty="0" smtClean="0"/>
              <a:t>Why many queues:</a:t>
            </a:r>
          </a:p>
          <a:p>
            <a:r>
              <a:rPr lang="en-CA" dirty="0" smtClean="0"/>
              <a:t>-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612">
              <a:defRPr/>
            </a:pPr>
            <a:fld id="{18B32C83-8C1B-4F11-9227-3F14D10F7443}" type="slidenum">
              <a:rPr lang="en-US">
                <a:solidFill>
                  <a:prstClr val="black"/>
                </a:solidFill>
                <a:latin typeface="Calibri"/>
              </a:rPr>
              <a:pPr defTabSz="966612">
                <a:defRPr/>
              </a:pPr>
              <a:t>17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58132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Question here: if</a:t>
            </a:r>
            <a:r>
              <a:rPr lang="en-CA" baseline="0" dirty="0" smtClean="0"/>
              <a:t> inter-warp coalescing is good, why not do RR?</a:t>
            </a:r>
          </a:p>
          <a:p>
            <a:r>
              <a:rPr lang="en-CA" baseline="0" dirty="0" smtClean="0"/>
              <a:t>-Answer: because we have to maintain intra-warp temporal locality. Have done experiments with RR and also increasing latency in coalescer to get more coalesces. Tends not to be worth it: there’s a optimal point between priority and coalescing, and this design got close to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612">
              <a:defRPr/>
            </a:pPr>
            <a:fld id="{18B32C83-8C1B-4F11-9227-3F14D10F7443}" type="slidenum">
              <a:rPr lang="en-US">
                <a:solidFill>
                  <a:prstClr val="black"/>
                </a:solidFill>
                <a:latin typeface="Calibri"/>
              </a:rPr>
              <a:pPr defTabSz="966612">
                <a:defRPr/>
              </a:pPr>
              <a:t>18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465441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0" dirty="0" smtClean="0"/>
              <a:t> mechanisms: increased L1 throughput, decreased L1 misses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to talk about this </a:t>
            </a:r>
            <a:r>
              <a:rPr lang="en-US" baseline="0" dirty="0" err="1" smtClean="0"/>
              <a:t>slidE</a:t>
            </a:r>
            <a:r>
              <a:rPr lang="en-US" baseline="0" dirty="0" smtClean="0"/>
              <a:t>:</a:t>
            </a:r>
          </a:p>
          <a:p>
            <a:r>
              <a:rPr lang="en-US" baseline="0" dirty="0" smtClean="0"/>
              <a:t>-What the related work was</a:t>
            </a:r>
          </a:p>
          <a:p>
            <a:r>
              <a:rPr lang="en-US" baseline="0" dirty="0" smtClean="0"/>
              <a:t>-Point out that banked cache didn’t see speedup</a:t>
            </a:r>
          </a:p>
          <a:p>
            <a:endParaRPr lang="en-US" baseline="0" dirty="0" smtClean="0"/>
          </a:p>
          <a:p>
            <a:r>
              <a:rPr lang="en-US" baseline="0" dirty="0" smtClean="0"/>
              <a:t>Have callouts for the bars we talk about</a:t>
            </a:r>
          </a:p>
          <a:p>
            <a:r>
              <a:rPr lang="en-US" baseline="0" dirty="0" smtClean="0"/>
              <a:t>-This slide: highlight benchmarks for L1 </a:t>
            </a:r>
            <a:r>
              <a:rPr lang="en-US" baseline="0" dirty="0" err="1" smtClean="0"/>
              <a:t>thoughput</a:t>
            </a:r>
            <a:r>
              <a:rPr lang="en-US" baseline="0" dirty="0" smtClean="0"/>
              <a:t>, L1 misses mechanisms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1A2B2-916E-4188-A103-11FDF54A0EA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930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Key</a:t>
            </a:r>
            <a:r>
              <a:rPr lang="en-US" baseline="0" dirty="0" smtClean="0"/>
              <a:t> insights here:</a:t>
            </a:r>
          </a:p>
          <a:p>
            <a:r>
              <a:rPr lang="en-US" baseline="0" dirty="0" smtClean="0"/>
              <a:t>-8 banks often better because doesn’t require matches with other warps</a:t>
            </a:r>
          </a:p>
          <a:p>
            <a:r>
              <a:rPr lang="en-US" baseline="0" dirty="0" smtClean="0"/>
              <a:t>-B/W limited: the backup of instructions gives us more opportunity</a:t>
            </a:r>
          </a:p>
          <a:p>
            <a:endParaRPr lang="en-US" baseline="0" dirty="0" smtClean="0"/>
          </a:p>
          <a:p>
            <a:r>
              <a:rPr lang="en-US" baseline="0" dirty="0" smtClean="0"/>
              <a:t>But no speedup b/c only 1 miss/cycle, on behalf of one warp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1A2B2-916E-4188-A103-11FDF54A0EA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869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</a:t>
            </a:r>
            <a:r>
              <a:rPr lang="en-US" baseline="0" dirty="0" smtClean="0"/>
              <a:t> difference between our prioritization and MRPB:</a:t>
            </a:r>
          </a:p>
          <a:p>
            <a:pPr marL="181240" indent="-181240">
              <a:buFontTx/>
              <a:buChar char="-"/>
            </a:pPr>
            <a:r>
              <a:rPr lang="en-US" baseline="0" dirty="0" smtClean="0"/>
              <a:t>We can reorder requests, not just load instructions</a:t>
            </a:r>
          </a:p>
          <a:p>
            <a:pPr marL="181240" indent="-181240">
              <a:buFontTx/>
              <a:buChar char="-"/>
            </a:pPr>
            <a:r>
              <a:rPr lang="en-US" baseline="0" dirty="0" smtClean="0"/>
              <a:t>Kmeans_2: high level of divergence, we can interrupt a load that asks for 32 difference cache lines</a:t>
            </a:r>
          </a:p>
          <a:p>
            <a:pPr marL="181240" indent="-181240">
              <a:buFontTx/>
              <a:buChar char="-"/>
            </a:pPr>
            <a:endParaRPr lang="en-US" baseline="0" dirty="0" smtClean="0"/>
          </a:p>
          <a:p>
            <a:pPr marL="181240" indent="-181240">
              <a:buFontTx/>
              <a:buChar char="-"/>
            </a:pPr>
            <a:r>
              <a:rPr lang="en-US" baseline="0" dirty="0" smtClean="0"/>
              <a:t>When we do worse: because MRPB is bigger, because it doesn’t hold addresses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32C83-8C1B-4F11-9227-3F14D10F7443}" type="slidenum">
              <a:rPr lang="en-US" smtClean="0">
                <a:solidFill>
                  <a:prstClr val="black"/>
                </a:solidFill>
              </a:rPr>
              <a:pPr/>
              <a:t>22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3505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497013" y="1200150"/>
            <a:ext cx="4321175" cy="32400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483306">
              <a:defRPr/>
            </a:pPr>
            <a:fld id="{878894F4-7141-B740-85B2-D8D9EE77D7FD}" type="slidenum">
              <a:rPr lang="en-US">
                <a:solidFill>
                  <a:prstClr val="black"/>
                </a:solidFill>
                <a:latin typeface="Calibri"/>
              </a:rPr>
              <a:pPr defTabSz="483306">
                <a:defRPr/>
              </a:pPr>
              <a:t>24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010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612">
              <a:defRPr/>
            </a:pPr>
            <a:fld id="{18B32C83-8C1B-4F11-9227-3F14D10F7443}" type="slidenum">
              <a:rPr lang="en-US">
                <a:solidFill>
                  <a:prstClr val="black"/>
                </a:solidFill>
                <a:latin typeface="Calibri"/>
              </a:rPr>
              <a:pPr defTabSz="966612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42401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Walk through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1A2B2-916E-4188-A103-11FDF54A0EA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2507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Problem statement here: “However,</a:t>
            </a:r>
            <a:r>
              <a:rPr lang="en-US" baseline="0" dirty="0" smtClean="0"/>
              <a:t> there are access patterns where this merging does not work.”</a:t>
            </a:r>
          </a:p>
          <a:p>
            <a:endParaRPr lang="en-US" baseline="0" dirty="0" smtClean="0"/>
          </a:p>
          <a:p>
            <a:r>
              <a:rPr lang="en-US" baseline="0" dirty="0" smtClean="0"/>
              <a:t>Super important to get across here: here, the bottleneck is not off-chip b/w or anything: it’s that ***we can’t get to the L1 cache to service anything, including hits***</a:t>
            </a:r>
          </a:p>
          <a:p>
            <a:r>
              <a:rPr lang="en-US" baseline="0" dirty="0" smtClean="0"/>
              <a:t>-Need to set up that fixing the pipeline to the cache is something worth doing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1A2B2-916E-4188-A103-11FDF54A0E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1570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</a:t>
            </a:r>
            <a:r>
              <a:rPr lang="en-US" baseline="0" dirty="0" smtClean="0"/>
              <a:t> cases where there are loads waiting to be scheduled, we need to make every access to the cache count.</a:t>
            </a:r>
          </a:p>
          <a:p>
            <a:endParaRPr lang="en-US" dirty="0" smtClean="0"/>
          </a:p>
          <a:p>
            <a:r>
              <a:rPr lang="en-US" dirty="0" smtClean="0"/>
              <a:t>Example: scalar load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D1A2B2-916E-4188-A103-11FDF54A0E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384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Problem caused by too many requests</a:t>
            </a:r>
          </a:p>
          <a:p>
            <a:r>
              <a:rPr lang="en-CA" dirty="0" smtClean="0"/>
              <a:t>Can we merge requests?</a:t>
            </a:r>
          </a:p>
          <a:p>
            <a:endParaRPr lang="en-CA" dirty="0" smtClean="0"/>
          </a:p>
          <a:p>
            <a:r>
              <a:rPr lang="en-CA" dirty="0" smtClean="0"/>
              <a:t>Doubled</a:t>
            </a:r>
            <a:r>
              <a:rPr lang="en-CA" baseline="0" dirty="0" smtClean="0"/>
              <a:t> cache sets or ways?</a:t>
            </a:r>
            <a:endParaRPr lang="en-US" dirty="0" smtClean="0"/>
          </a:p>
          <a:p>
            <a:r>
              <a:rPr lang="en-US" dirty="0" smtClean="0"/>
              <a:t>Big was 64x128x8</a:t>
            </a:r>
          </a:p>
          <a:p>
            <a:r>
              <a:rPr lang="en-US" dirty="0" smtClean="0"/>
              <a:t>Small</a:t>
            </a:r>
            <a:r>
              <a:rPr lang="en-US" baseline="0" dirty="0" smtClean="0"/>
              <a:t> was 64x128x4</a:t>
            </a:r>
          </a:p>
          <a:p>
            <a:r>
              <a:rPr lang="en-US" baseline="0" dirty="0" smtClean="0"/>
              <a:t>Doubled cache ways. Reason: </a:t>
            </a:r>
            <a:r>
              <a:rPr lang="en-US" baseline="0" smtClean="0"/>
              <a:t>hash algorithm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32C83-8C1B-4F11-9227-3F14D10F7443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3362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Make this similar to the problem slide with the bottlenecks?</a:t>
            </a:r>
          </a:p>
          <a:p>
            <a:endParaRPr lang="en-CA" dirty="0" smtClean="0"/>
          </a:p>
          <a:p>
            <a:r>
              <a:rPr lang="en-CA" dirty="0" smtClean="0"/>
              <a:t>Key</a:t>
            </a:r>
            <a:r>
              <a:rPr lang="en-CA" baseline="0" dirty="0" smtClean="0"/>
              <a:t> things to get across:</a:t>
            </a:r>
          </a:p>
          <a:p>
            <a:r>
              <a:rPr lang="en-CA" baseline="0" dirty="0" smtClean="0"/>
              <a:t>-buffer requests in the inter-warp window: backpressure will be good!</a:t>
            </a:r>
          </a:p>
          <a:p>
            <a:r>
              <a:rPr lang="en-CA" baseline="0" dirty="0" smtClean="0"/>
              <a:t>-make intra-warp coalescer wider because we can service </a:t>
            </a:r>
          </a:p>
          <a:p>
            <a:endParaRPr lang="en-CA" baseline="0" dirty="0" smtClean="0"/>
          </a:p>
          <a:p>
            <a:r>
              <a:rPr lang="en-CA" baseline="0" dirty="0" smtClean="0"/>
              <a:t>Old vs. new comparison?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32C83-8C1B-4F11-9227-3F14D10F7443}" type="slidenum">
              <a:rPr lang="en-US" smtClean="0">
                <a:solidFill>
                  <a:prstClr val="black"/>
                </a:solidFill>
              </a:rPr>
              <a:pPr/>
              <a:t>11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5440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-Use matrix transpose example?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32C83-8C1B-4F11-9227-3F14D10F7443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03399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-Requests</a:t>
            </a:r>
            <a:r>
              <a:rPr lang="en-CA" baseline="0" dirty="0" smtClean="0"/>
              <a:t> can stay in the intra-warp coalescers for multiple cycles.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32C83-8C1B-4F11-9227-3F14D10F7443}" type="slidenum">
              <a:rPr lang="en-US" smtClean="0">
                <a:solidFill>
                  <a:prstClr val="black"/>
                </a:solidFill>
              </a:rPr>
              <a:pPr/>
              <a:t>13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71770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DF1E5513-3729-C948-8E9C-914AF2D8CCF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  <p:pic>
        <p:nvPicPr>
          <p:cNvPr id="7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0" y="6147416"/>
            <a:ext cx="3697497" cy="4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CSE-marketing-formal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4638" y="6094937"/>
            <a:ext cx="2971941" cy="525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3221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B3B91357-4E7A-6548-9994-BB1B93DD763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96382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18EE4D-506B-4F70-BCC3-7714732C517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33623365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6BAEE-5E17-4A86-98E7-F8CA5D0DD8BD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23238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35F22A-6493-4C9F-9DB8-CDB3EAE796A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382801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A13771-BAA1-4030-A708-EAED7F48A3C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697357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E83C9B-CA36-4AC7-8076-845494005C71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9383899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553BE-9D2D-4A43-8F62-D9E17D32CE4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7980674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DB0492-9BDC-49D7-839D-83799126FB5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514196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754EC2-308F-4DDA-8FA9-E71B39FF158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9029759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4D15F6-C18D-42E1-9B51-58A6C5F44F9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194587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3A59AC-6B77-49BB-9F2B-42F51ABC54A0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38217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10CEC7ED-6231-EF4B-A836-C0F648DC11E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377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80555D-CCBC-46BE-8616-392F42282D8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7393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18EE4D-506B-4F70-BCC3-7714732C517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79518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6BAEE-5E17-4A86-98E7-F8CA5D0DD8BD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11083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35F22A-6493-4C9F-9DB8-CDB3EAE796A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92038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A13771-BAA1-4030-A708-EAED7F48A3C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7933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E83C9B-CA36-4AC7-8076-845494005C71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774615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553BE-9D2D-4A43-8F62-D9E17D32CE4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894517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DB0492-9BDC-49D7-839D-83799126FB5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55100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754EC2-308F-4DDA-8FA9-E71B39FF158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0430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17B2A5A9-CAFD-524F-93BB-5DA77555D0D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67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4D15F6-C18D-42E1-9B51-58A6C5F44F9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67440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3A59AC-6B77-49BB-9F2B-42F51ABC54A0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601788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80555D-CCBC-46BE-8616-392F42282D8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54480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18EE4D-506B-4F70-BCC3-7714732C517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422760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6BAEE-5E17-4A86-98E7-F8CA5D0DD8BD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10765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35F22A-6493-4C9F-9DB8-CDB3EAE796A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014070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A13771-BAA1-4030-A708-EAED7F48A3C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18063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E83C9B-CA36-4AC7-8076-845494005C71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76624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553BE-9D2D-4A43-8F62-D9E17D32CE4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8283906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DB0492-9BDC-49D7-839D-83799126FB5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6153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78CD59D4-0BDC-5E4C-B9EF-D0210A7F127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 dirty="0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4598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754EC2-308F-4DDA-8FA9-E71B39FF158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34172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4D15F6-C18D-42E1-9B51-58A6C5F44F9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177256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3A59AC-6B77-49BB-9F2B-42F51ABC54A0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286085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80555D-CCBC-46BE-8616-392F42282D8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859481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18EE4D-506B-4F70-BCC3-7714732C517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4231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26BAEE-5E17-4A86-98E7-F8CA5D0DD8BD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690094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35F22A-6493-4C9F-9DB8-CDB3EAE796A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99972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9A13771-BAA1-4030-A708-EAED7F48A3C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738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0E83C9B-CA36-4AC7-8076-845494005C71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8324789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4F553BE-9D2D-4A43-8F62-D9E17D32CE4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45908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A9CF7488-1A9E-3842-A865-A50AAC72A9C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10505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CDB0492-9BDC-49D7-839D-83799126FB5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009795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E754EC2-308F-4DDA-8FA9-E71B39FF158B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710759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4D15F6-C18D-42E1-9B51-58A6C5F44F9C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746962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63A59AC-6B77-49BB-9F2B-42F51ABC54A0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662863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E80555D-CCBC-46BE-8616-392F42282D8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538157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E4D-506B-4F70-BCC3-7714732C517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86933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6BAEE-5E17-4A86-98E7-F8CA5D0DD8B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6869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22A-6493-4C9F-9DB8-CDB3EAE796A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18108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3771-BAA1-4030-A708-EAED7F48A3C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095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83C9B-CA36-4AC7-8076-845494005C7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995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3F488190-57F8-3546-A016-CFB038DD01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52984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53BE-9D2D-4A43-8F62-D9E17D32CE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31341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0492-9BDC-49D7-839D-83799126FB5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96794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4EC2-308F-4DDA-8FA9-E71B39FF15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859007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15F6-C18D-42E1-9B51-58A6C5F44F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478667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A59AC-6B77-49BB-9F2B-42F51ABC54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219720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555D-CCBC-46BE-8616-392F42282D8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71582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E4D-506B-4F70-BCC3-7714732C517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62808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6BAEE-5E17-4A86-98E7-F8CA5D0DD8B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33279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22A-6493-4C9F-9DB8-CDB3EAE796A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33768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3771-BAA1-4030-A708-EAED7F48A3C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360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57780322-06F2-1A4B-9063-63AF50241B0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755592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83C9B-CA36-4AC7-8076-845494005C7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42131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53BE-9D2D-4A43-8F62-D9E17D32CE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15879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0492-9BDC-49D7-839D-83799126FB5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4785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4EC2-308F-4DDA-8FA9-E71B39FF15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12346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15F6-C18D-42E1-9B51-58A6C5F44F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433081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A59AC-6B77-49BB-9F2B-42F51ABC54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37179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555D-CCBC-46BE-8616-392F42282D8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08244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E4D-506B-4F70-BCC3-7714732C517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326923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6BAEE-5E17-4A86-98E7-F8CA5D0DD8B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203910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22A-6493-4C9F-9DB8-CDB3EAE796A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11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FFDAEFCD-2B3B-F441-AA27-E0F808CE198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799779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3771-BAA1-4030-A708-EAED7F48A3C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551465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83C9B-CA36-4AC7-8076-845494005C7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425000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53BE-9D2D-4A43-8F62-D9E17D32CE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215875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0492-9BDC-49D7-839D-83799126FB5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00224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4EC2-308F-4DDA-8FA9-E71B39FF15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8530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15F6-C18D-42E1-9B51-58A6C5F44F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75354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A59AC-6B77-49BB-9F2B-42F51ABC54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49409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555D-CCBC-46BE-8616-392F42282D8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964743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E4D-506B-4F70-BCC3-7714732C517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697419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6BAEE-5E17-4A86-98E7-F8CA5D0DD8B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792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9E2A6D47-BFEA-E446-950E-963E78F7E49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748253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22A-6493-4C9F-9DB8-CDB3EAE796A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200762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3771-BAA1-4030-A708-EAED7F48A3C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9207355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83C9B-CA36-4AC7-8076-845494005C7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90025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53BE-9D2D-4A43-8F62-D9E17D32CE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28745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0492-9BDC-49D7-839D-83799126FB5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6085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4EC2-308F-4DDA-8FA9-E71B39FF15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72007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15F6-C18D-42E1-9B51-58A6C5F44F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8465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A59AC-6B77-49BB-9F2B-42F51ABC54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966352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555D-CCBC-46BE-8616-392F42282D8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300897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8EE4D-506B-4F70-BCC3-7714732C517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96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57200"/>
            <a:fld id="{FD07B36B-BF7E-174F-92D1-05CA2CF59DC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200"/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0290732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6BAEE-5E17-4A86-98E7-F8CA5D0DD8B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302180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35F22A-6493-4C9F-9DB8-CDB3EAE796A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31789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13771-BAA1-4030-A708-EAED7F48A3C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260068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83C9B-CA36-4AC7-8076-845494005C7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63430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53BE-9D2D-4A43-8F62-D9E17D32CE4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64665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B0492-9BDC-49D7-839D-83799126FB5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60519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54EC2-308F-4DDA-8FA9-E71B39FF158B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212544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D15F6-C18D-42E1-9B51-58A6C5F44F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62367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A59AC-6B77-49BB-9F2B-42F51ABC54A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1533225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0555D-CCBC-46BE-8616-392F42282D8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642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4138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16002"/>
            <a:ext cx="8229600" cy="511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1B358E9E-29AA-2B40-BF6C-821E6537F39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 defTabSz="457200"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8337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 noChangeAspect="1"/>
          </p:cNvSpPr>
          <p:nvPr>
            <p:ph type="sldNum" sz="quarter" idx="4"/>
          </p:nvPr>
        </p:nvSpPr>
        <p:spPr>
          <a:xfrm>
            <a:off x="6873971" y="6450894"/>
            <a:ext cx="2133594" cy="36512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0" u="none" cap="none" spc="0">
                <a:ln>
                  <a:solidFill>
                    <a:schemeClr val="tx1"/>
                  </a:solidFill>
                </a:ln>
                <a:solidFill>
                  <a:schemeClr val="tx2"/>
                </a:solidFill>
                <a:effectLst/>
              </a:defRPr>
            </a:lvl1pPr>
          </a:lstStyle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‹#›</a:t>
            </a:fld>
            <a:endParaRPr lang="en-US" dirty="0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32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4400" b="0" kern="1200" cap="none" spc="0">
          <a:ln>
            <a:noFill/>
          </a:ln>
          <a:solidFill>
            <a:srgbClr val="1755AD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25150A-1B93-4D92-81B7-21477365610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6646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25150A-1B93-4D92-81B7-21477365610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5145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25150A-1B93-4D92-81B7-21477365610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07285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25150A-1B93-4D92-81B7-21477365610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12/14/2015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6175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5150A-1B93-4D92-81B7-2147736561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851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5150A-1B93-4D92-81B7-2147736561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84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5150A-1B93-4D92-81B7-2147736561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74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5150A-1B93-4D92-81B7-2147736561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4688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5150A-1B93-4D92-81B7-21477365610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12/14/2015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02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srgbClr val="15488F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511" y="504827"/>
            <a:ext cx="8546978" cy="1755775"/>
          </a:xfrm>
        </p:spPr>
        <p:txBody>
          <a:bodyPr>
            <a:noAutofit/>
          </a:bodyPr>
          <a:lstStyle/>
          <a:p>
            <a:pPr algn="ctr"/>
            <a:r>
              <a:rPr lang="en-US" sz="3600" dirty="0" err="1">
                <a:solidFill>
                  <a:schemeClr val="tx2"/>
                </a:solidFill>
              </a:rPr>
              <a:t>WarpPool</a:t>
            </a:r>
            <a:r>
              <a:rPr lang="en-US" sz="3600" dirty="0">
                <a:solidFill>
                  <a:schemeClr val="tx2"/>
                </a:solidFill>
              </a:rPr>
              <a:t>: Sharing Requests with Inter-Warp Coalescing for Throughput Processors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" cy="6858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4495800"/>
            <a:ext cx="8229600" cy="2362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250830" y="2461305"/>
            <a:ext cx="6642339" cy="31495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ysClr val="windowText" lastClr="000000"/>
                </a:solidFill>
                <a:latin typeface="Calibri"/>
              </a:rPr>
              <a:t>John Kloosterman</a:t>
            </a:r>
            <a:r>
              <a:rPr lang="en-US" sz="2800" dirty="0" smtClean="0">
                <a:solidFill>
                  <a:sysClr val="windowText" lastClr="000000"/>
                </a:solidFill>
                <a:latin typeface="Calibri"/>
              </a:rPr>
              <a:t>, Jonathan Beaumont, Mick Wollman, Ankit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Calibri"/>
              </a:rPr>
              <a:t>Sethia</a:t>
            </a:r>
            <a:r>
              <a:rPr lang="en-US" sz="2800" dirty="0" smtClean="0">
                <a:solidFill>
                  <a:sysClr val="windowText" lastClr="000000"/>
                </a:solidFill>
                <a:latin typeface="Calibri"/>
              </a:rPr>
              <a:t>, Ron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Calibri"/>
              </a:rPr>
              <a:t>Dreslinski</a:t>
            </a:r>
            <a:r>
              <a:rPr lang="en-US" sz="2800" dirty="0" smtClean="0">
                <a:solidFill>
                  <a:sysClr val="windowText" lastClr="000000"/>
                </a:solidFill>
                <a:latin typeface="Calibri"/>
              </a:rPr>
              <a:t>, Trevor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Calibri"/>
              </a:rPr>
              <a:t>Mudge</a:t>
            </a:r>
            <a:r>
              <a:rPr lang="en-US" sz="2800" dirty="0" smtClean="0">
                <a:solidFill>
                  <a:sysClr val="windowText" lastClr="000000"/>
                </a:solidFill>
                <a:latin typeface="Calibri"/>
              </a:rPr>
              <a:t>, Scott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Calibri"/>
              </a:rPr>
              <a:t>Mahlke</a:t>
            </a:r>
            <a:endParaRPr lang="en-US" sz="2800" b="1" dirty="0">
              <a:solidFill>
                <a:sysClr val="windowText" lastClr="000000"/>
              </a:solidFill>
              <a:latin typeface="Calibri"/>
            </a:endParaRPr>
          </a:p>
          <a:p>
            <a:endParaRPr lang="en-US" sz="2000" dirty="0">
              <a:solidFill>
                <a:srgbClr val="1F497D"/>
              </a:solidFill>
              <a:latin typeface="Calibri"/>
            </a:endParaRPr>
          </a:p>
          <a:p>
            <a:r>
              <a:rPr lang="en-US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rPr>
              <a:t>Computer Engineering Laboratory</a:t>
            </a:r>
          </a:p>
          <a:p>
            <a:r>
              <a:rPr lang="en-US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rPr>
              <a:t>University of Michigan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</a:rPr>
              <a:t>						 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</a:rPr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292922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Inter-Warp Spatial Locality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10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71499"/>
            <a:ext cx="7886700" cy="504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Spatial locality not just within a warp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Key insight: use this locality to address throughput bottlenecks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2450" y="2074058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0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1738850" y="2106797"/>
            <a:ext cx="2651416" cy="306872"/>
            <a:chOff x="1738850" y="2106797"/>
            <a:chExt cx="2651416" cy="306872"/>
          </a:xfrm>
        </p:grpSpPr>
        <p:sp>
          <p:nvSpPr>
            <p:cNvPr id="7" name="Rectangle 148"/>
            <p:cNvSpPr/>
            <p:nvPr/>
          </p:nvSpPr>
          <p:spPr>
            <a:xfrm>
              <a:off x="1738850" y="2106801"/>
              <a:ext cx="331427" cy="30686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148"/>
            <p:cNvSpPr/>
            <p:nvPr/>
          </p:nvSpPr>
          <p:spPr>
            <a:xfrm>
              <a:off x="2070277" y="2106800"/>
              <a:ext cx="331427" cy="30686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" name="Rectangle 148"/>
            <p:cNvSpPr/>
            <p:nvPr/>
          </p:nvSpPr>
          <p:spPr>
            <a:xfrm>
              <a:off x="2401704" y="2106800"/>
              <a:ext cx="331427" cy="30686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" name="Rectangle 148"/>
            <p:cNvSpPr/>
            <p:nvPr/>
          </p:nvSpPr>
          <p:spPr>
            <a:xfrm>
              <a:off x="2733131" y="2106799"/>
              <a:ext cx="331427" cy="30686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" name="Rectangle 148"/>
            <p:cNvSpPr/>
            <p:nvPr/>
          </p:nvSpPr>
          <p:spPr>
            <a:xfrm>
              <a:off x="3064558" y="2106799"/>
              <a:ext cx="331427" cy="30686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Rectangle 148"/>
            <p:cNvSpPr/>
            <p:nvPr/>
          </p:nvSpPr>
          <p:spPr>
            <a:xfrm>
              <a:off x="3395985" y="2106798"/>
              <a:ext cx="331427" cy="30686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" name="Rectangle 148"/>
            <p:cNvSpPr/>
            <p:nvPr/>
          </p:nvSpPr>
          <p:spPr>
            <a:xfrm>
              <a:off x="3727412" y="2106798"/>
              <a:ext cx="331427" cy="30686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" name="Rectangle 148"/>
            <p:cNvSpPr/>
            <p:nvPr/>
          </p:nvSpPr>
          <p:spPr>
            <a:xfrm>
              <a:off x="4058839" y="2106797"/>
              <a:ext cx="331427" cy="30686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1738850" y="2608941"/>
            <a:ext cx="2651416" cy="306872"/>
            <a:chOff x="1738850" y="2608941"/>
            <a:chExt cx="2651416" cy="306872"/>
          </a:xfrm>
        </p:grpSpPr>
        <p:sp>
          <p:nvSpPr>
            <p:cNvPr id="15" name="Rectangle 148"/>
            <p:cNvSpPr/>
            <p:nvPr/>
          </p:nvSpPr>
          <p:spPr>
            <a:xfrm>
              <a:off x="1738850" y="2608945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6" name="Rectangle 148"/>
            <p:cNvSpPr/>
            <p:nvPr/>
          </p:nvSpPr>
          <p:spPr>
            <a:xfrm>
              <a:off x="2070277" y="2608944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7" name="Rectangle 148"/>
            <p:cNvSpPr/>
            <p:nvPr/>
          </p:nvSpPr>
          <p:spPr>
            <a:xfrm>
              <a:off x="2401704" y="2608944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8" name="Rectangle 148"/>
            <p:cNvSpPr/>
            <p:nvPr/>
          </p:nvSpPr>
          <p:spPr>
            <a:xfrm>
              <a:off x="2733131" y="2608943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9" name="Rectangle 148"/>
            <p:cNvSpPr/>
            <p:nvPr/>
          </p:nvSpPr>
          <p:spPr>
            <a:xfrm>
              <a:off x="3064558" y="2608943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0" name="Rectangle 148"/>
            <p:cNvSpPr/>
            <p:nvPr/>
          </p:nvSpPr>
          <p:spPr>
            <a:xfrm>
              <a:off x="3395985" y="2608942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1" name="Rectangle 148"/>
            <p:cNvSpPr/>
            <p:nvPr/>
          </p:nvSpPr>
          <p:spPr>
            <a:xfrm>
              <a:off x="3727412" y="2608942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2" name="Rectangle 148"/>
            <p:cNvSpPr/>
            <p:nvPr/>
          </p:nvSpPr>
          <p:spPr>
            <a:xfrm>
              <a:off x="4058839" y="2608941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739289" y="3122196"/>
            <a:ext cx="2651416" cy="306872"/>
            <a:chOff x="1739289" y="3122196"/>
            <a:chExt cx="2651416" cy="306872"/>
          </a:xfrm>
        </p:grpSpPr>
        <p:sp>
          <p:nvSpPr>
            <p:cNvPr id="23" name="Rectangle 148"/>
            <p:cNvSpPr/>
            <p:nvPr/>
          </p:nvSpPr>
          <p:spPr>
            <a:xfrm>
              <a:off x="1739289" y="3122200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4" name="Rectangle 148"/>
            <p:cNvSpPr/>
            <p:nvPr/>
          </p:nvSpPr>
          <p:spPr>
            <a:xfrm>
              <a:off x="2070716" y="3122199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5" name="Rectangle 148"/>
            <p:cNvSpPr/>
            <p:nvPr/>
          </p:nvSpPr>
          <p:spPr>
            <a:xfrm>
              <a:off x="2402143" y="3122199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Rectangle 148"/>
            <p:cNvSpPr/>
            <p:nvPr/>
          </p:nvSpPr>
          <p:spPr>
            <a:xfrm>
              <a:off x="2733570" y="3122198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Rectangle 148"/>
            <p:cNvSpPr/>
            <p:nvPr/>
          </p:nvSpPr>
          <p:spPr>
            <a:xfrm>
              <a:off x="3064997" y="3122198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Rectangle 148"/>
            <p:cNvSpPr/>
            <p:nvPr/>
          </p:nvSpPr>
          <p:spPr>
            <a:xfrm>
              <a:off x="3396424" y="3122197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Rectangle 148"/>
            <p:cNvSpPr/>
            <p:nvPr/>
          </p:nvSpPr>
          <p:spPr>
            <a:xfrm>
              <a:off x="3727851" y="3122197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Rectangle 148"/>
            <p:cNvSpPr/>
            <p:nvPr/>
          </p:nvSpPr>
          <p:spPr>
            <a:xfrm>
              <a:off x="4059278" y="3122196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1738850" y="3635448"/>
            <a:ext cx="2651416" cy="306872"/>
            <a:chOff x="1738850" y="3635448"/>
            <a:chExt cx="2651416" cy="306872"/>
          </a:xfrm>
        </p:grpSpPr>
        <p:sp>
          <p:nvSpPr>
            <p:cNvPr id="31" name="Rectangle 148"/>
            <p:cNvSpPr/>
            <p:nvPr/>
          </p:nvSpPr>
          <p:spPr>
            <a:xfrm>
              <a:off x="1738850" y="3635452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2" name="Rectangle 148"/>
            <p:cNvSpPr/>
            <p:nvPr/>
          </p:nvSpPr>
          <p:spPr>
            <a:xfrm>
              <a:off x="2070277" y="3635451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3" name="Rectangle 148"/>
            <p:cNvSpPr/>
            <p:nvPr/>
          </p:nvSpPr>
          <p:spPr>
            <a:xfrm>
              <a:off x="2401704" y="3635451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4" name="Rectangle 148"/>
            <p:cNvSpPr/>
            <p:nvPr/>
          </p:nvSpPr>
          <p:spPr>
            <a:xfrm>
              <a:off x="2733131" y="3635450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5" name="Rectangle 148"/>
            <p:cNvSpPr/>
            <p:nvPr/>
          </p:nvSpPr>
          <p:spPr>
            <a:xfrm>
              <a:off x="3064558" y="3635450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6" name="Rectangle 148"/>
            <p:cNvSpPr/>
            <p:nvPr/>
          </p:nvSpPr>
          <p:spPr>
            <a:xfrm>
              <a:off x="3395985" y="3635449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Rectangle 148"/>
            <p:cNvSpPr/>
            <p:nvPr/>
          </p:nvSpPr>
          <p:spPr>
            <a:xfrm>
              <a:off x="3727412" y="3635449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Rectangle 148"/>
            <p:cNvSpPr/>
            <p:nvPr/>
          </p:nvSpPr>
          <p:spPr>
            <a:xfrm>
              <a:off x="4058839" y="3635448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1738850" y="4138659"/>
            <a:ext cx="2651416" cy="306872"/>
            <a:chOff x="1738850" y="4138659"/>
            <a:chExt cx="2651416" cy="306872"/>
          </a:xfrm>
        </p:grpSpPr>
        <p:sp>
          <p:nvSpPr>
            <p:cNvPr id="39" name="Rectangle 148"/>
            <p:cNvSpPr/>
            <p:nvPr/>
          </p:nvSpPr>
          <p:spPr>
            <a:xfrm>
              <a:off x="1738850" y="4138663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0" name="Rectangle 148"/>
            <p:cNvSpPr/>
            <p:nvPr/>
          </p:nvSpPr>
          <p:spPr>
            <a:xfrm>
              <a:off x="2070277" y="4138662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1" name="Rectangle 148"/>
            <p:cNvSpPr/>
            <p:nvPr/>
          </p:nvSpPr>
          <p:spPr>
            <a:xfrm>
              <a:off x="2401704" y="4138662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2" name="Rectangle 148"/>
            <p:cNvSpPr/>
            <p:nvPr/>
          </p:nvSpPr>
          <p:spPr>
            <a:xfrm>
              <a:off x="2733131" y="4138661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3" name="Rectangle 148"/>
            <p:cNvSpPr/>
            <p:nvPr/>
          </p:nvSpPr>
          <p:spPr>
            <a:xfrm>
              <a:off x="3064558" y="4138661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4" name="Rectangle 148"/>
            <p:cNvSpPr/>
            <p:nvPr/>
          </p:nvSpPr>
          <p:spPr>
            <a:xfrm>
              <a:off x="3395985" y="4138660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5" name="Rectangle 148"/>
            <p:cNvSpPr/>
            <p:nvPr/>
          </p:nvSpPr>
          <p:spPr>
            <a:xfrm>
              <a:off x="3727412" y="4138660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46" name="Rectangle 148"/>
            <p:cNvSpPr/>
            <p:nvPr/>
          </p:nvSpPr>
          <p:spPr>
            <a:xfrm>
              <a:off x="4058839" y="4138659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552450" y="2585333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1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2449" y="3106204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2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52449" y="3594430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3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552448" y="4099055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5412759" y="3594430"/>
            <a:ext cx="2651416" cy="306872"/>
            <a:chOff x="1738850" y="2608941"/>
            <a:chExt cx="2651416" cy="306872"/>
          </a:xfrm>
        </p:grpSpPr>
        <p:sp>
          <p:nvSpPr>
            <p:cNvPr id="59" name="Rectangle 148"/>
            <p:cNvSpPr/>
            <p:nvPr/>
          </p:nvSpPr>
          <p:spPr>
            <a:xfrm>
              <a:off x="1738850" y="2608945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0" name="Rectangle 148"/>
            <p:cNvSpPr/>
            <p:nvPr/>
          </p:nvSpPr>
          <p:spPr>
            <a:xfrm>
              <a:off x="2070277" y="2608944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1" name="Rectangle 148"/>
            <p:cNvSpPr/>
            <p:nvPr/>
          </p:nvSpPr>
          <p:spPr>
            <a:xfrm>
              <a:off x="2401704" y="2608944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Rectangle 148"/>
            <p:cNvSpPr/>
            <p:nvPr/>
          </p:nvSpPr>
          <p:spPr>
            <a:xfrm>
              <a:off x="2733131" y="2608943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3" name="Rectangle 148"/>
            <p:cNvSpPr/>
            <p:nvPr/>
          </p:nvSpPr>
          <p:spPr>
            <a:xfrm>
              <a:off x="3064558" y="2608943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4" name="Rectangle 148"/>
            <p:cNvSpPr/>
            <p:nvPr/>
          </p:nvSpPr>
          <p:spPr>
            <a:xfrm>
              <a:off x="3395985" y="2608942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5" name="Rectangle 148"/>
            <p:cNvSpPr/>
            <p:nvPr/>
          </p:nvSpPr>
          <p:spPr>
            <a:xfrm>
              <a:off x="3727412" y="2608942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6" name="Rectangle 148"/>
            <p:cNvSpPr/>
            <p:nvPr/>
          </p:nvSpPr>
          <p:spPr>
            <a:xfrm>
              <a:off x="4058839" y="2608941"/>
              <a:ext cx="331427" cy="306868"/>
            </a:xfrm>
            <a:prstGeom prst="rect">
              <a:avLst/>
            </a:prstGeom>
            <a:solidFill>
              <a:srgbClr val="C0000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5412758" y="2651440"/>
            <a:ext cx="2651416" cy="306872"/>
            <a:chOff x="1738850" y="3635448"/>
            <a:chExt cx="2651416" cy="306872"/>
          </a:xfrm>
        </p:grpSpPr>
        <p:sp>
          <p:nvSpPr>
            <p:cNvPr id="68" name="Rectangle 148"/>
            <p:cNvSpPr/>
            <p:nvPr/>
          </p:nvSpPr>
          <p:spPr>
            <a:xfrm>
              <a:off x="1738850" y="3635452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9" name="Rectangle 148"/>
            <p:cNvSpPr/>
            <p:nvPr/>
          </p:nvSpPr>
          <p:spPr>
            <a:xfrm>
              <a:off x="2070277" y="3635451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0" name="Rectangle 148"/>
            <p:cNvSpPr/>
            <p:nvPr/>
          </p:nvSpPr>
          <p:spPr>
            <a:xfrm>
              <a:off x="2401704" y="3635451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1" name="Rectangle 148"/>
            <p:cNvSpPr/>
            <p:nvPr/>
          </p:nvSpPr>
          <p:spPr>
            <a:xfrm>
              <a:off x="2733131" y="3635450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2" name="Rectangle 148"/>
            <p:cNvSpPr/>
            <p:nvPr/>
          </p:nvSpPr>
          <p:spPr>
            <a:xfrm>
              <a:off x="3064558" y="3635450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3" name="Rectangle 148"/>
            <p:cNvSpPr/>
            <p:nvPr/>
          </p:nvSpPr>
          <p:spPr>
            <a:xfrm>
              <a:off x="3395985" y="3635449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4" name="Rectangle 148"/>
            <p:cNvSpPr/>
            <p:nvPr/>
          </p:nvSpPr>
          <p:spPr>
            <a:xfrm>
              <a:off x="3727412" y="3635449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75" name="Rectangle 148"/>
            <p:cNvSpPr/>
            <p:nvPr/>
          </p:nvSpPr>
          <p:spPr>
            <a:xfrm>
              <a:off x="4058839" y="3635448"/>
              <a:ext cx="331427" cy="306868"/>
            </a:xfrm>
            <a:prstGeom prst="rect">
              <a:avLst/>
            </a:prstGeom>
            <a:solidFill>
              <a:schemeClr val="tx2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40435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85185E-6 L 0.40243 0.075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122" y="377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81481E-6 L 0.39826 -0.1502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13" y="-7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2.22222E-6 L 0.40521 0.14028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260" y="701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3.7037E-6 L 0.4165 0.07268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816" y="3634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4.44444E-6 L 0.4066 -0.0754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30" y="-377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extBox 70"/>
          <p:cNvSpPr txBox="1"/>
          <p:nvPr/>
        </p:nvSpPr>
        <p:spPr>
          <a:xfrm>
            <a:off x="3865345" y="5612474"/>
            <a:ext cx="1852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prstClr val="black"/>
                </a:solidFill>
              </a:rPr>
              <a:t>1 cache line from</a:t>
            </a:r>
          </a:p>
          <a:p>
            <a:r>
              <a:rPr lang="en-CA" dirty="0" smtClean="0">
                <a:solidFill>
                  <a:prstClr val="black"/>
                </a:solidFill>
              </a:rPr>
              <a:t>one warp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148"/>
          <p:cNvSpPr/>
          <p:nvPr/>
        </p:nvSpPr>
        <p:spPr>
          <a:xfrm>
            <a:off x="-3576638" y="3564288"/>
            <a:ext cx="2943225" cy="175025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Inter-Warp Window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9" name="Curved Left Arrow 8"/>
          <p:cNvSpPr/>
          <p:nvPr/>
        </p:nvSpPr>
        <p:spPr>
          <a:xfrm>
            <a:off x="9809074" y="1942811"/>
            <a:ext cx="271306" cy="90435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318400" y="2162575"/>
            <a:ext cx="17917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prstClr val="black"/>
                </a:solidFill>
              </a:rPr>
              <a:t>1 per cycle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Curved Left Arrow 10"/>
          <p:cNvSpPr/>
          <p:nvPr/>
        </p:nvSpPr>
        <p:spPr>
          <a:xfrm>
            <a:off x="9768881" y="5012310"/>
            <a:ext cx="271306" cy="90435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206613" y="5012310"/>
            <a:ext cx="17917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prstClr val="black"/>
                </a:solidFill>
              </a:rPr>
              <a:t>1 per cycle, but on behalf of multiple loads: </a:t>
            </a:r>
            <a:r>
              <a:rPr lang="en-CA" b="1" dirty="0" smtClean="0">
                <a:solidFill>
                  <a:prstClr val="black"/>
                </a:solidFill>
              </a:rPr>
              <a:t>bandwidth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3" name="Curved Left Arrow 12"/>
          <p:cNvSpPr/>
          <p:nvPr/>
        </p:nvSpPr>
        <p:spPr>
          <a:xfrm>
            <a:off x="9844244" y="2960079"/>
            <a:ext cx="271306" cy="904351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318399" y="3171444"/>
            <a:ext cx="17917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prstClr val="black"/>
                </a:solidFill>
              </a:rPr>
              <a:t>multiple per cycle: </a:t>
            </a:r>
            <a:r>
              <a:rPr lang="en-CA" b="1" dirty="0" smtClean="0">
                <a:solidFill>
                  <a:prstClr val="black"/>
                </a:solidFill>
              </a:rPr>
              <a:t>divergence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978811" y="3010718"/>
            <a:ext cx="2414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prstClr val="black"/>
                </a:solidFill>
              </a:rPr>
              <a:t>32 addresses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507270" y="3027553"/>
            <a:ext cx="1852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prstClr val="black"/>
                </a:solidFill>
              </a:rPr>
              <a:t>1 cache line from </a:t>
            </a:r>
            <a:r>
              <a:rPr lang="en-CA" dirty="0" smtClean="0">
                <a:solidFill>
                  <a:srgbClr val="FF0000"/>
                </a:solidFill>
              </a:rPr>
              <a:t>one warp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20" name="Straight Arrow Connector 19"/>
          <p:cNvCxnSpPr>
            <a:stCxn id="5" idx="3"/>
            <a:endCxn id="6" idx="1"/>
          </p:cNvCxnSpPr>
          <p:nvPr/>
        </p:nvCxnSpPr>
        <p:spPr>
          <a:xfrm>
            <a:off x="2187517" y="2352106"/>
            <a:ext cx="710595" cy="6560"/>
          </a:xfrm>
          <a:prstGeom prst="straightConnector1">
            <a:avLst/>
          </a:prstGeom>
          <a:ln w="63500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6" idx="3"/>
            <a:endCxn id="8" idx="1"/>
          </p:cNvCxnSpPr>
          <p:nvPr/>
        </p:nvCxnSpPr>
        <p:spPr>
          <a:xfrm flipV="1">
            <a:off x="4271962" y="2355386"/>
            <a:ext cx="2421809" cy="3280"/>
          </a:xfrm>
          <a:prstGeom prst="straightConnector1">
            <a:avLst/>
          </a:prstGeom>
          <a:ln w="12700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29" idx="3"/>
            <a:endCxn id="35" idx="1"/>
          </p:cNvCxnSpPr>
          <p:nvPr/>
        </p:nvCxnSpPr>
        <p:spPr>
          <a:xfrm>
            <a:off x="6117495" y="4709118"/>
            <a:ext cx="576276" cy="0"/>
          </a:xfrm>
          <a:prstGeom prst="straightConnector1">
            <a:avLst/>
          </a:prstGeom>
          <a:ln w="38100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148"/>
          <p:cNvSpPr/>
          <p:nvPr/>
        </p:nvSpPr>
        <p:spPr>
          <a:xfrm>
            <a:off x="1025467" y="1863609"/>
            <a:ext cx="1162050" cy="97699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prstClr val="black"/>
                </a:solidFill>
              </a:rPr>
              <a:t>Warp</a:t>
            </a:r>
            <a:endParaRPr lang="en-US" dirty="0" smtClean="0">
              <a:solidFill>
                <a:prstClr val="black"/>
              </a:solidFill>
            </a:endParaRPr>
          </a:p>
          <a:p>
            <a:pPr algn="ctr"/>
            <a:r>
              <a:rPr lang="en-US" dirty="0" smtClean="0">
                <a:solidFill>
                  <a:prstClr val="black"/>
                </a:solidFill>
              </a:rPr>
              <a:t>Scheduler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Rectangle 148"/>
          <p:cNvSpPr/>
          <p:nvPr/>
        </p:nvSpPr>
        <p:spPr>
          <a:xfrm>
            <a:off x="6693771" y="1870169"/>
            <a:ext cx="1367676" cy="97043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L1</a:t>
            </a:r>
            <a:endParaRPr lang="en-US" dirty="0">
              <a:solidFill>
                <a:prstClr val="black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2114550" y="4219072"/>
            <a:ext cx="2635269" cy="976993"/>
            <a:chOff x="2187538" y="3672009"/>
            <a:chExt cx="2635269" cy="976993"/>
          </a:xfrm>
        </p:grpSpPr>
        <p:cxnSp>
          <p:nvCxnSpPr>
            <p:cNvPr id="30" name="Straight Arrow Connector 29"/>
            <p:cNvCxnSpPr>
              <a:stCxn id="27" idx="3"/>
              <a:endCxn id="28" idx="1"/>
            </p:cNvCxnSpPr>
            <p:nvPr/>
          </p:nvCxnSpPr>
          <p:spPr>
            <a:xfrm>
              <a:off x="2187538" y="4160506"/>
              <a:ext cx="612168" cy="0"/>
            </a:xfrm>
            <a:prstGeom prst="straightConnector1">
              <a:avLst/>
            </a:prstGeom>
            <a:ln w="635000">
              <a:solidFill>
                <a:schemeClr val="accent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>
              <a:stCxn id="28" idx="3"/>
              <a:endCxn id="29" idx="1"/>
            </p:cNvCxnSpPr>
            <p:nvPr/>
          </p:nvCxnSpPr>
          <p:spPr>
            <a:xfrm>
              <a:off x="4173557" y="4160506"/>
              <a:ext cx="649250" cy="1549"/>
            </a:xfrm>
            <a:prstGeom prst="straightConnector1">
              <a:avLst/>
            </a:prstGeom>
            <a:ln w="190500">
              <a:solidFill>
                <a:schemeClr val="accent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148"/>
            <p:cNvSpPr/>
            <p:nvPr/>
          </p:nvSpPr>
          <p:spPr>
            <a:xfrm>
              <a:off x="2799706" y="3672009"/>
              <a:ext cx="1373851" cy="97699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prstClr val="black"/>
                  </a:solidFill>
                </a:rPr>
                <a:t>Intra-Warp Coalescer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2139085" y="4029413"/>
            <a:ext cx="2652647" cy="1448022"/>
            <a:chOff x="2214155" y="3414350"/>
            <a:chExt cx="2652647" cy="1448022"/>
          </a:xfrm>
        </p:grpSpPr>
        <p:cxnSp>
          <p:nvCxnSpPr>
            <p:cNvPr id="46" name="Straight Arrow Connector 45"/>
            <p:cNvCxnSpPr>
              <a:endCxn id="42" idx="1"/>
            </p:cNvCxnSpPr>
            <p:nvPr/>
          </p:nvCxnSpPr>
          <p:spPr>
            <a:xfrm flipV="1">
              <a:off x="2214155" y="3704537"/>
              <a:ext cx="586672" cy="379152"/>
            </a:xfrm>
            <a:prstGeom prst="straightConnector1">
              <a:avLst/>
            </a:prstGeom>
            <a:ln w="508000">
              <a:solidFill>
                <a:schemeClr val="accent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>
              <a:endCxn id="43" idx="1"/>
            </p:cNvCxnSpPr>
            <p:nvPr/>
          </p:nvCxnSpPr>
          <p:spPr>
            <a:xfrm>
              <a:off x="2214155" y="4083689"/>
              <a:ext cx="586671" cy="488496"/>
            </a:xfrm>
            <a:prstGeom prst="straightConnector1">
              <a:avLst/>
            </a:prstGeom>
            <a:ln w="508000">
              <a:solidFill>
                <a:schemeClr val="accent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42" idx="3"/>
            </p:cNvCxnSpPr>
            <p:nvPr/>
          </p:nvCxnSpPr>
          <p:spPr>
            <a:xfrm>
              <a:off x="4174678" y="3704537"/>
              <a:ext cx="692124" cy="383666"/>
            </a:xfrm>
            <a:prstGeom prst="straightConnector1">
              <a:avLst/>
            </a:prstGeom>
            <a:ln w="203200">
              <a:solidFill>
                <a:schemeClr val="accent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43" idx="3"/>
            </p:cNvCxnSpPr>
            <p:nvPr/>
          </p:nvCxnSpPr>
          <p:spPr>
            <a:xfrm flipV="1">
              <a:off x="4174677" y="4088203"/>
              <a:ext cx="692125" cy="483982"/>
            </a:xfrm>
            <a:prstGeom prst="straightConnector1">
              <a:avLst/>
            </a:prstGeom>
            <a:ln w="203200">
              <a:solidFill>
                <a:schemeClr val="accent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Rectangle 148"/>
            <p:cNvSpPr/>
            <p:nvPr/>
          </p:nvSpPr>
          <p:spPr>
            <a:xfrm>
              <a:off x="2800826" y="4281998"/>
              <a:ext cx="1373851" cy="58037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prstClr val="black"/>
                  </a:solidFill>
                </a:rPr>
                <a:t>Intra-Warp Coalescer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2" name="Rectangle 148"/>
            <p:cNvSpPr/>
            <p:nvPr/>
          </p:nvSpPr>
          <p:spPr>
            <a:xfrm>
              <a:off x="2800827" y="3414350"/>
              <a:ext cx="1373851" cy="58037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prstClr val="black"/>
                  </a:solidFill>
                </a:rPr>
                <a:t>Intra-Warp Coalescer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29" name="Rectangle 148"/>
          <p:cNvSpPr/>
          <p:nvPr/>
        </p:nvSpPr>
        <p:spPr>
          <a:xfrm>
            <a:off x="4749819" y="4216107"/>
            <a:ext cx="1367676" cy="98602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Inter-Warp</a:t>
            </a:r>
          </a:p>
          <a:p>
            <a:pPr algn="ctr"/>
            <a:r>
              <a:rPr lang="en-US" dirty="0" smtClean="0">
                <a:solidFill>
                  <a:prstClr val="black"/>
                </a:solidFill>
              </a:rPr>
              <a:t>Coalescer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7" name="Rectangle 148"/>
          <p:cNvSpPr/>
          <p:nvPr/>
        </p:nvSpPr>
        <p:spPr>
          <a:xfrm>
            <a:off x="952500" y="4219072"/>
            <a:ext cx="1162050" cy="97699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prstClr val="black"/>
                </a:solidFill>
              </a:rPr>
              <a:t>Warp</a:t>
            </a:r>
            <a:endParaRPr lang="en-US" dirty="0" smtClean="0">
              <a:solidFill>
                <a:prstClr val="black"/>
              </a:solidFill>
            </a:endParaRPr>
          </a:p>
          <a:p>
            <a:pPr algn="ctr"/>
            <a:r>
              <a:rPr lang="en-US" dirty="0" smtClean="0">
                <a:solidFill>
                  <a:prstClr val="black"/>
                </a:solidFill>
              </a:rPr>
              <a:t>Scheduler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5940445" y="5593495"/>
            <a:ext cx="1852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prstClr val="black"/>
                </a:solidFill>
              </a:rPr>
              <a:t>1 cache line from </a:t>
            </a:r>
            <a:r>
              <a:rPr lang="en-CA" dirty="0" smtClean="0">
                <a:solidFill>
                  <a:srgbClr val="FF0000"/>
                </a:solidFill>
              </a:rPr>
              <a:t>many warps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562883" y="5606418"/>
            <a:ext cx="2022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prstClr val="black"/>
                </a:solidFill>
              </a:rPr>
              <a:t>32 addresses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Rectangle 148"/>
          <p:cNvSpPr/>
          <p:nvPr/>
        </p:nvSpPr>
        <p:spPr>
          <a:xfrm>
            <a:off x="2898112" y="1870169"/>
            <a:ext cx="1373850" cy="97699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Intra-Warp Coalescer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883978" y="5613876"/>
            <a:ext cx="18527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prstClr val="black"/>
                </a:solidFill>
              </a:rPr>
              <a:t>many cache lines from many warps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5" name="Rectangle 148"/>
          <p:cNvSpPr/>
          <p:nvPr/>
        </p:nvSpPr>
        <p:spPr>
          <a:xfrm>
            <a:off x="6693771" y="4216107"/>
            <a:ext cx="1367676" cy="9860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L1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466165" y="264723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Inter-Warp Window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6066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/>
      <p:bldP spid="71" grpId="1"/>
      <p:bldP spid="29" grpId="0" animBg="1"/>
      <p:bldP spid="27" grpId="0" animBg="1"/>
      <p:bldP spid="70" grpId="0"/>
      <p:bldP spid="72" grpId="0"/>
      <p:bldP spid="82" grpId="0"/>
      <p:bldP spid="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6" name="Straight Arrow Connector 5"/>
          <p:cNvCxnSpPr>
            <a:stCxn id="18" idx="3"/>
            <a:endCxn id="5" idx="1"/>
          </p:cNvCxnSpPr>
          <p:nvPr/>
        </p:nvCxnSpPr>
        <p:spPr>
          <a:xfrm>
            <a:off x="6078345" y="2092750"/>
            <a:ext cx="576276" cy="0"/>
          </a:xfrm>
          <a:prstGeom prst="straightConnector1">
            <a:avLst/>
          </a:prstGeom>
          <a:ln w="381000">
            <a:solidFill>
              <a:schemeClr val="accent2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2"/>
          <p:cNvGrpSpPr/>
          <p:nvPr/>
        </p:nvGrpSpPr>
        <p:grpSpPr>
          <a:xfrm>
            <a:off x="2099374" y="1484553"/>
            <a:ext cx="2652647" cy="1448022"/>
            <a:chOff x="2214155" y="3414350"/>
            <a:chExt cx="2652647" cy="1448022"/>
          </a:xfrm>
        </p:grpSpPr>
        <p:cxnSp>
          <p:nvCxnSpPr>
            <p:cNvPr id="12" name="Straight Arrow Connector 6"/>
            <p:cNvCxnSpPr>
              <a:endCxn id="17" idx="1"/>
            </p:cNvCxnSpPr>
            <p:nvPr/>
          </p:nvCxnSpPr>
          <p:spPr>
            <a:xfrm flipV="1">
              <a:off x="2214155" y="3704537"/>
              <a:ext cx="586672" cy="379152"/>
            </a:xfrm>
            <a:prstGeom prst="straightConnector1">
              <a:avLst/>
            </a:prstGeom>
            <a:ln w="508000">
              <a:solidFill>
                <a:schemeClr val="accent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7"/>
            <p:cNvCxnSpPr>
              <a:endCxn id="16" idx="1"/>
            </p:cNvCxnSpPr>
            <p:nvPr/>
          </p:nvCxnSpPr>
          <p:spPr>
            <a:xfrm>
              <a:off x="2214155" y="4083689"/>
              <a:ext cx="586671" cy="488496"/>
            </a:xfrm>
            <a:prstGeom prst="straightConnector1">
              <a:avLst/>
            </a:prstGeom>
            <a:ln w="508000">
              <a:solidFill>
                <a:schemeClr val="accent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8"/>
            <p:cNvCxnSpPr>
              <a:stCxn id="17" idx="3"/>
            </p:cNvCxnSpPr>
            <p:nvPr/>
          </p:nvCxnSpPr>
          <p:spPr>
            <a:xfrm>
              <a:off x="4174678" y="3704537"/>
              <a:ext cx="692124" cy="383666"/>
            </a:xfrm>
            <a:prstGeom prst="straightConnector1">
              <a:avLst/>
            </a:prstGeom>
            <a:ln w="203200">
              <a:solidFill>
                <a:schemeClr val="accent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9"/>
            <p:cNvCxnSpPr>
              <a:stCxn id="16" idx="3"/>
            </p:cNvCxnSpPr>
            <p:nvPr/>
          </p:nvCxnSpPr>
          <p:spPr>
            <a:xfrm flipV="1">
              <a:off x="4174677" y="4088203"/>
              <a:ext cx="692125" cy="483982"/>
            </a:xfrm>
            <a:prstGeom prst="straightConnector1">
              <a:avLst/>
            </a:prstGeom>
            <a:ln w="203200">
              <a:solidFill>
                <a:schemeClr val="accent2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48"/>
            <p:cNvSpPr/>
            <p:nvPr/>
          </p:nvSpPr>
          <p:spPr>
            <a:xfrm>
              <a:off x="2800826" y="4281998"/>
              <a:ext cx="1373851" cy="58037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prstClr val="black"/>
                  </a:solidFill>
                </a:rPr>
                <a:t>Intra-Warp Coalescer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7" name="Rectangle 148"/>
            <p:cNvSpPr/>
            <p:nvPr/>
          </p:nvSpPr>
          <p:spPr>
            <a:xfrm>
              <a:off x="2800827" y="3414350"/>
              <a:ext cx="1373851" cy="58037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prstClr val="black"/>
                  </a:solidFill>
                </a:rPr>
                <a:t>Intra-Warp Coalescer</a:t>
              </a:r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18" name="Rectangle 148"/>
          <p:cNvSpPr/>
          <p:nvPr/>
        </p:nvSpPr>
        <p:spPr>
          <a:xfrm>
            <a:off x="4710669" y="1599739"/>
            <a:ext cx="1367676" cy="98602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Inter-Warp</a:t>
            </a:r>
          </a:p>
          <a:p>
            <a:pPr algn="ctr"/>
            <a:r>
              <a:rPr lang="en-US" dirty="0" smtClean="0">
                <a:solidFill>
                  <a:prstClr val="black"/>
                </a:solidFill>
              </a:rPr>
              <a:t>Coalescer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Rectangle 148"/>
          <p:cNvSpPr/>
          <p:nvPr/>
        </p:nvSpPr>
        <p:spPr>
          <a:xfrm>
            <a:off x="913350" y="1602704"/>
            <a:ext cx="1162050" cy="97699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prstClr val="black"/>
                </a:solidFill>
              </a:rPr>
              <a:t>Warp</a:t>
            </a:r>
            <a:endParaRPr lang="en-US" dirty="0" smtClean="0">
              <a:solidFill>
                <a:prstClr val="black"/>
              </a:solidFill>
            </a:endParaRPr>
          </a:p>
          <a:p>
            <a:pPr algn="ctr"/>
            <a:r>
              <a:rPr lang="en-US" dirty="0" smtClean="0">
                <a:solidFill>
                  <a:prstClr val="black"/>
                </a:solidFill>
              </a:rPr>
              <a:t>Scheduler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0" name="Rectangle 148"/>
          <p:cNvSpPr/>
          <p:nvPr/>
        </p:nvSpPr>
        <p:spPr>
          <a:xfrm>
            <a:off x="949488" y="4569166"/>
            <a:ext cx="1162050" cy="97699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prstClr val="black"/>
                </a:solidFill>
              </a:rPr>
              <a:t>Warp</a:t>
            </a:r>
            <a:endParaRPr lang="en-US" dirty="0" smtClean="0">
              <a:solidFill>
                <a:prstClr val="black"/>
              </a:solidFill>
            </a:endParaRPr>
          </a:p>
          <a:p>
            <a:pPr algn="ctr"/>
            <a:r>
              <a:rPr lang="en-US" dirty="0" smtClean="0">
                <a:solidFill>
                  <a:prstClr val="black"/>
                </a:solidFill>
              </a:rPr>
              <a:t>Scheduler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Rectangle 52"/>
          <p:cNvSpPr/>
          <p:nvPr/>
        </p:nvSpPr>
        <p:spPr>
          <a:xfrm>
            <a:off x="2852445" y="4523999"/>
            <a:ext cx="253080" cy="1777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55"/>
          <p:cNvSpPr/>
          <p:nvPr/>
        </p:nvSpPr>
        <p:spPr>
          <a:xfrm>
            <a:off x="3105525" y="4523999"/>
            <a:ext cx="253080" cy="1777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5" name="Rectangle 58"/>
          <p:cNvSpPr/>
          <p:nvPr/>
        </p:nvSpPr>
        <p:spPr>
          <a:xfrm>
            <a:off x="2852445" y="4820414"/>
            <a:ext cx="253080" cy="1777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6" name="Rectangle 59"/>
          <p:cNvSpPr/>
          <p:nvPr/>
        </p:nvSpPr>
        <p:spPr>
          <a:xfrm>
            <a:off x="3105525" y="4820414"/>
            <a:ext cx="253080" cy="1777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8" name="Rectangle 61"/>
          <p:cNvSpPr/>
          <p:nvPr/>
        </p:nvSpPr>
        <p:spPr>
          <a:xfrm>
            <a:off x="4008951" y="4829299"/>
            <a:ext cx="452657" cy="1777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0" name="Straight Arrow Connector 64"/>
          <p:cNvCxnSpPr>
            <a:endCxn id="28" idx="1"/>
          </p:cNvCxnSpPr>
          <p:nvPr/>
        </p:nvCxnSpPr>
        <p:spPr>
          <a:xfrm flipV="1">
            <a:off x="3755872" y="4918150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65"/>
          <p:cNvSpPr/>
          <p:nvPr/>
        </p:nvSpPr>
        <p:spPr>
          <a:xfrm>
            <a:off x="2852445" y="5116829"/>
            <a:ext cx="253080" cy="1777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2" name="Rectangle 66"/>
          <p:cNvSpPr/>
          <p:nvPr/>
        </p:nvSpPr>
        <p:spPr>
          <a:xfrm>
            <a:off x="3105525" y="5116829"/>
            <a:ext cx="253080" cy="1777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4" name="Rectangle 68"/>
          <p:cNvSpPr/>
          <p:nvPr/>
        </p:nvSpPr>
        <p:spPr>
          <a:xfrm>
            <a:off x="4008951" y="5125714"/>
            <a:ext cx="452657" cy="17770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35" name="Straight Arrow Connector 69"/>
          <p:cNvCxnSpPr>
            <a:endCxn id="34" idx="1"/>
          </p:cNvCxnSpPr>
          <p:nvPr/>
        </p:nvCxnSpPr>
        <p:spPr>
          <a:xfrm flipV="1">
            <a:off x="3755872" y="5214565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70"/>
          <p:cNvSpPr/>
          <p:nvPr/>
        </p:nvSpPr>
        <p:spPr>
          <a:xfrm>
            <a:off x="2852445" y="5413628"/>
            <a:ext cx="253080" cy="1777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37" name="Rectangle 71"/>
          <p:cNvSpPr/>
          <p:nvPr/>
        </p:nvSpPr>
        <p:spPr>
          <a:xfrm>
            <a:off x="3105525" y="5413628"/>
            <a:ext cx="253080" cy="177701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41" name="Trapezoid 222"/>
          <p:cNvSpPr/>
          <p:nvPr/>
        </p:nvSpPr>
        <p:spPr>
          <a:xfrm rot="16200000">
            <a:off x="1989619" y="4977111"/>
            <a:ext cx="1067331" cy="161105"/>
          </a:xfrm>
          <a:prstGeom prst="trapezoid">
            <a:avLst>
              <a:gd name="adj" fmla="val 83824"/>
            </a:avLst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 dirty="0">
              <a:solidFill>
                <a:prstClr val="white"/>
              </a:solidFill>
            </a:endParaRPr>
          </a:p>
        </p:txBody>
      </p:sp>
      <p:sp>
        <p:nvSpPr>
          <p:cNvPr id="45" name="Trapezoid 222"/>
          <p:cNvSpPr/>
          <p:nvPr/>
        </p:nvSpPr>
        <p:spPr>
          <a:xfrm rot="16200000">
            <a:off x="4032520" y="4936505"/>
            <a:ext cx="1561459" cy="231127"/>
          </a:xfrm>
          <a:prstGeom prst="trapezoid">
            <a:avLst>
              <a:gd name="adj" fmla="val 83824"/>
            </a:avLst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 dirty="0">
              <a:solidFill>
                <a:prstClr val="white"/>
              </a:solidFill>
            </a:endParaRPr>
          </a:p>
        </p:txBody>
      </p:sp>
      <p:grpSp>
        <p:nvGrpSpPr>
          <p:cNvPr id="54" name="Group 78"/>
          <p:cNvGrpSpPr/>
          <p:nvPr/>
        </p:nvGrpSpPr>
        <p:grpSpPr>
          <a:xfrm>
            <a:off x="5193587" y="4286718"/>
            <a:ext cx="476179" cy="229403"/>
            <a:chOff x="5181729" y="4138366"/>
            <a:chExt cx="813378" cy="391851"/>
          </a:xfrm>
        </p:grpSpPr>
        <p:sp>
          <p:nvSpPr>
            <p:cNvPr id="46" name="Rectangle 79"/>
            <p:cNvSpPr/>
            <p:nvPr/>
          </p:nvSpPr>
          <p:spPr>
            <a:xfrm>
              <a:off x="5181729" y="4138366"/>
              <a:ext cx="406689" cy="1552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7" name="Rectangle 80"/>
            <p:cNvSpPr/>
            <p:nvPr/>
          </p:nvSpPr>
          <p:spPr>
            <a:xfrm>
              <a:off x="5588418" y="4138366"/>
              <a:ext cx="406689" cy="1552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8" name="Rectangle 82"/>
            <p:cNvSpPr/>
            <p:nvPr/>
          </p:nvSpPr>
          <p:spPr>
            <a:xfrm>
              <a:off x="5181729" y="4293622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49" name="Rectangle 83"/>
            <p:cNvSpPr/>
            <p:nvPr/>
          </p:nvSpPr>
          <p:spPr>
            <a:xfrm>
              <a:off x="5181729" y="4369825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0" name="Rectangle 84"/>
            <p:cNvSpPr/>
            <p:nvPr/>
          </p:nvSpPr>
          <p:spPr>
            <a:xfrm>
              <a:off x="5181729" y="4448878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1" name="Rectangle 85"/>
            <p:cNvSpPr/>
            <p:nvPr/>
          </p:nvSpPr>
          <p:spPr>
            <a:xfrm>
              <a:off x="5588418" y="4293622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2" name="Rectangle 86"/>
            <p:cNvSpPr/>
            <p:nvPr/>
          </p:nvSpPr>
          <p:spPr>
            <a:xfrm>
              <a:off x="5588418" y="4369825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3" name="Rectangle 87"/>
            <p:cNvSpPr/>
            <p:nvPr/>
          </p:nvSpPr>
          <p:spPr>
            <a:xfrm>
              <a:off x="5588418" y="4448878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5" name="Group 88"/>
          <p:cNvGrpSpPr/>
          <p:nvPr/>
        </p:nvGrpSpPr>
        <p:grpSpPr>
          <a:xfrm>
            <a:off x="5193587" y="4621991"/>
            <a:ext cx="476179" cy="229403"/>
            <a:chOff x="5181729" y="4138366"/>
            <a:chExt cx="813378" cy="391851"/>
          </a:xfrm>
        </p:grpSpPr>
        <p:sp>
          <p:nvSpPr>
            <p:cNvPr id="56" name="Rectangle 89"/>
            <p:cNvSpPr/>
            <p:nvPr/>
          </p:nvSpPr>
          <p:spPr>
            <a:xfrm>
              <a:off x="5181729" y="4138366"/>
              <a:ext cx="406689" cy="1552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7" name="Rectangle 93"/>
            <p:cNvSpPr/>
            <p:nvPr/>
          </p:nvSpPr>
          <p:spPr>
            <a:xfrm>
              <a:off x="5588418" y="4138366"/>
              <a:ext cx="406689" cy="1552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8" name="Rectangle 107"/>
            <p:cNvSpPr/>
            <p:nvPr/>
          </p:nvSpPr>
          <p:spPr>
            <a:xfrm>
              <a:off x="5181729" y="4293622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59" name="Rectangle 108"/>
            <p:cNvSpPr/>
            <p:nvPr/>
          </p:nvSpPr>
          <p:spPr>
            <a:xfrm>
              <a:off x="5181729" y="4369825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0" name="Rectangle 109"/>
            <p:cNvSpPr/>
            <p:nvPr/>
          </p:nvSpPr>
          <p:spPr>
            <a:xfrm>
              <a:off x="5181729" y="4448878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1" name="Rectangle 111"/>
            <p:cNvSpPr/>
            <p:nvPr/>
          </p:nvSpPr>
          <p:spPr>
            <a:xfrm>
              <a:off x="5588418" y="4293622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2" name="Rectangle 112"/>
            <p:cNvSpPr/>
            <p:nvPr/>
          </p:nvSpPr>
          <p:spPr>
            <a:xfrm>
              <a:off x="5588418" y="4369825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3" name="Rectangle 113"/>
            <p:cNvSpPr/>
            <p:nvPr/>
          </p:nvSpPr>
          <p:spPr>
            <a:xfrm>
              <a:off x="5588418" y="4448878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4" name="Group 122"/>
          <p:cNvGrpSpPr/>
          <p:nvPr/>
        </p:nvGrpSpPr>
        <p:grpSpPr>
          <a:xfrm>
            <a:off x="5193587" y="4960297"/>
            <a:ext cx="476179" cy="229403"/>
            <a:chOff x="5181729" y="4138366"/>
            <a:chExt cx="813378" cy="391851"/>
          </a:xfrm>
        </p:grpSpPr>
        <p:sp>
          <p:nvSpPr>
            <p:cNvPr id="65" name="Rectangle 123"/>
            <p:cNvSpPr/>
            <p:nvPr/>
          </p:nvSpPr>
          <p:spPr>
            <a:xfrm>
              <a:off x="5181729" y="4138366"/>
              <a:ext cx="406689" cy="1552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6" name="Rectangle 124"/>
            <p:cNvSpPr/>
            <p:nvPr/>
          </p:nvSpPr>
          <p:spPr>
            <a:xfrm>
              <a:off x="5588418" y="4138366"/>
              <a:ext cx="406689" cy="1552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7" name="Rectangle 125"/>
            <p:cNvSpPr/>
            <p:nvPr/>
          </p:nvSpPr>
          <p:spPr>
            <a:xfrm>
              <a:off x="5181729" y="4293622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8" name="Rectangle 126"/>
            <p:cNvSpPr/>
            <p:nvPr/>
          </p:nvSpPr>
          <p:spPr>
            <a:xfrm>
              <a:off x="5181729" y="4369825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69" name="Rectangle 127"/>
            <p:cNvSpPr/>
            <p:nvPr/>
          </p:nvSpPr>
          <p:spPr>
            <a:xfrm>
              <a:off x="5181729" y="4448878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0" name="Rectangle 128"/>
            <p:cNvSpPr/>
            <p:nvPr/>
          </p:nvSpPr>
          <p:spPr>
            <a:xfrm>
              <a:off x="5588418" y="4293622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1" name="Rectangle 129"/>
            <p:cNvSpPr/>
            <p:nvPr/>
          </p:nvSpPr>
          <p:spPr>
            <a:xfrm>
              <a:off x="5588418" y="4369825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2" name="Rectangle 130"/>
            <p:cNvSpPr/>
            <p:nvPr/>
          </p:nvSpPr>
          <p:spPr>
            <a:xfrm>
              <a:off x="5588418" y="4448878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73" name="Group 131"/>
          <p:cNvGrpSpPr/>
          <p:nvPr/>
        </p:nvGrpSpPr>
        <p:grpSpPr>
          <a:xfrm>
            <a:off x="5193587" y="5279828"/>
            <a:ext cx="476179" cy="229403"/>
            <a:chOff x="5181729" y="4138366"/>
            <a:chExt cx="813378" cy="391851"/>
          </a:xfrm>
        </p:grpSpPr>
        <p:sp>
          <p:nvSpPr>
            <p:cNvPr id="74" name="Rectangle 132"/>
            <p:cNvSpPr/>
            <p:nvPr/>
          </p:nvSpPr>
          <p:spPr>
            <a:xfrm>
              <a:off x="5181729" y="4138366"/>
              <a:ext cx="406689" cy="1552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5" name="Rectangle 133"/>
            <p:cNvSpPr/>
            <p:nvPr/>
          </p:nvSpPr>
          <p:spPr>
            <a:xfrm>
              <a:off x="5588418" y="4138366"/>
              <a:ext cx="406689" cy="1552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6" name="Rectangle 134"/>
            <p:cNvSpPr/>
            <p:nvPr/>
          </p:nvSpPr>
          <p:spPr>
            <a:xfrm>
              <a:off x="5181729" y="4293622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7" name="Rectangle 135"/>
            <p:cNvSpPr/>
            <p:nvPr/>
          </p:nvSpPr>
          <p:spPr>
            <a:xfrm>
              <a:off x="5181729" y="4369825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8" name="Rectangle 136"/>
            <p:cNvSpPr/>
            <p:nvPr/>
          </p:nvSpPr>
          <p:spPr>
            <a:xfrm>
              <a:off x="5181729" y="4448878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79" name="Rectangle 137"/>
            <p:cNvSpPr/>
            <p:nvPr/>
          </p:nvSpPr>
          <p:spPr>
            <a:xfrm>
              <a:off x="5588418" y="4293622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0" name="Rectangle 138"/>
            <p:cNvSpPr/>
            <p:nvPr/>
          </p:nvSpPr>
          <p:spPr>
            <a:xfrm>
              <a:off x="5588418" y="4369825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1" name="Rectangle 139"/>
            <p:cNvSpPr/>
            <p:nvPr/>
          </p:nvSpPr>
          <p:spPr>
            <a:xfrm>
              <a:off x="5588418" y="4448878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82" name="Group 140"/>
          <p:cNvGrpSpPr/>
          <p:nvPr/>
        </p:nvGrpSpPr>
        <p:grpSpPr>
          <a:xfrm>
            <a:off x="5193588" y="5618774"/>
            <a:ext cx="476179" cy="229403"/>
            <a:chOff x="5181729" y="4138366"/>
            <a:chExt cx="813378" cy="391851"/>
          </a:xfrm>
        </p:grpSpPr>
        <p:sp>
          <p:nvSpPr>
            <p:cNvPr id="83" name="Rectangle 141"/>
            <p:cNvSpPr/>
            <p:nvPr/>
          </p:nvSpPr>
          <p:spPr>
            <a:xfrm>
              <a:off x="5181729" y="4138366"/>
              <a:ext cx="406689" cy="1552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4" name="Rectangle 142"/>
            <p:cNvSpPr/>
            <p:nvPr/>
          </p:nvSpPr>
          <p:spPr>
            <a:xfrm>
              <a:off x="5588418" y="4138366"/>
              <a:ext cx="406689" cy="155256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5" name="Rectangle 143"/>
            <p:cNvSpPr/>
            <p:nvPr/>
          </p:nvSpPr>
          <p:spPr>
            <a:xfrm>
              <a:off x="5181729" y="4293622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6" name="Rectangle 144"/>
            <p:cNvSpPr/>
            <p:nvPr/>
          </p:nvSpPr>
          <p:spPr>
            <a:xfrm>
              <a:off x="5181729" y="4369825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7" name="Rectangle 145"/>
            <p:cNvSpPr/>
            <p:nvPr/>
          </p:nvSpPr>
          <p:spPr>
            <a:xfrm>
              <a:off x="5181729" y="4448878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8" name="Rectangle 146"/>
            <p:cNvSpPr/>
            <p:nvPr/>
          </p:nvSpPr>
          <p:spPr>
            <a:xfrm>
              <a:off x="5588418" y="4293622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89" name="Rectangle 147"/>
            <p:cNvSpPr/>
            <p:nvPr/>
          </p:nvSpPr>
          <p:spPr>
            <a:xfrm>
              <a:off x="5588418" y="4369825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90" name="Rectangle 148"/>
            <p:cNvSpPr/>
            <p:nvPr/>
          </p:nvSpPr>
          <p:spPr>
            <a:xfrm>
              <a:off x="5588418" y="4448878"/>
              <a:ext cx="406689" cy="81339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black"/>
                </a:solidFill>
              </a:endParaRPr>
            </a:p>
          </p:txBody>
        </p:sp>
      </p:grpSp>
      <p:sp>
        <p:nvSpPr>
          <p:cNvPr id="91" name="Trapezoid 222"/>
          <p:cNvSpPr/>
          <p:nvPr/>
        </p:nvSpPr>
        <p:spPr>
          <a:xfrm rot="5400000">
            <a:off x="5251901" y="4946123"/>
            <a:ext cx="1561459" cy="231127"/>
          </a:xfrm>
          <a:prstGeom prst="trapezoid">
            <a:avLst>
              <a:gd name="adj" fmla="val 83824"/>
            </a:avLst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 dirty="0">
              <a:solidFill>
                <a:prstClr val="white"/>
              </a:solidFill>
            </a:endParaRPr>
          </a:p>
        </p:txBody>
      </p:sp>
      <p:sp>
        <p:nvSpPr>
          <p:cNvPr id="92" name="Rectangle 148"/>
          <p:cNvSpPr/>
          <p:nvPr/>
        </p:nvSpPr>
        <p:spPr>
          <a:xfrm>
            <a:off x="6611660" y="4564161"/>
            <a:ext cx="1367676" cy="9860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L1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95" name="Straight Arrow Connector 152"/>
          <p:cNvCxnSpPr/>
          <p:nvPr/>
        </p:nvCxnSpPr>
        <p:spPr>
          <a:xfrm flipV="1">
            <a:off x="4453108" y="4918149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153"/>
          <p:cNvCxnSpPr/>
          <p:nvPr/>
        </p:nvCxnSpPr>
        <p:spPr>
          <a:xfrm flipV="1">
            <a:off x="4453108" y="5220422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155"/>
          <p:cNvCxnSpPr/>
          <p:nvPr/>
        </p:nvCxnSpPr>
        <p:spPr>
          <a:xfrm flipV="1">
            <a:off x="4928813" y="4418378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156"/>
          <p:cNvCxnSpPr/>
          <p:nvPr/>
        </p:nvCxnSpPr>
        <p:spPr>
          <a:xfrm flipV="1">
            <a:off x="4933517" y="4781341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157"/>
          <p:cNvCxnSpPr/>
          <p:nvPr/>
        </p:nvCxnSpPr>
        <p:spPr>
          <a:xfrm flipV="1">
            <a:off x="4933516" y="5109413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58"/>
          <p:cNvCxnSpPr/>
          <p:nvPr/>
        </p:nvCxnSpPr>
        <p:spPr>
          <a:xfrm flipV="1">
            <a:off x="4939549" y="5422513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59"/>
          <p:cNvCxnSpPr/>
          <p:nvPr/>
        </p:nvCxnSpPr>
        <p:spPr>
          <a:xfrm flipV="1">
            <a:off x="4934004" y="5749512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60"/>
          <p:cNvCxnSpPr/>
          <p:nvPr/>
        </p:nvCxnSpPr>
        <p:spPr>
          <a:xfrm flipV="1">
            <a:off x="2611776" y="4612849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61"/>
          <p:cNvCxnSpPr/>
          <p:nvPr/>
        </p:nvCxnSpPr>
        <p:spPr>
          <a:xfrm flipV="1">
            <a:off x="2604625" y="4914529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62"/>
          <p:cNvCxnSpPr/>
          <p:nvPr/>
        </p:nvCxnSpPr>
        <p:spPr>
          <a:xfrm flipV="1">
            <a:off x="2603496" y="5216209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63"/>
          <p:cNvCxnSpPr/>
          <p:nvPr/>
        </p:nvCxnSpPr>
        <p:spPr>
          <a:xfrm flipV="1">
            <a:off x="2606165" y="5512624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64"/>
          <p:cNvCxnSpPr>
            <a:stCxn id="20" idx="3"/>
            <a:endCxn id="41" idx="0"/>
          </p:cNvCxnSpPr>
          <p:nvPr/>
        </p:nvCxnSpPr>
        <p:spPr>
          <a:xfrm>
            <a:off x="2111538" y="5057663"/>
            <a:ext cx="331194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65"/>
          <p:cNvCxnSpPr>
            <a:stCxn id="91" idx="0"/>
            <a:endCxn id="92" idx="1"/>
          </p:cNvCxnSpPr>
          <p:nvPr/>
        </p:nvCxnSpPr>
        <p:spPr>
          <a:xfrm flipV="1">
            <a:off x="6148194" y="5057172"/>
            <a:ext cx="463466" cy="451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66"/>
          <p:cNvCxnSpPr/>
          <p:nvPr/>
        </p:nvCxnSpPr>
        <p:spPr>
          <a:xfrm flipV="1">
            <a:off x="5679737" y="4422030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67"/>
          <p:cNvCxnSpPr/>
          <p:nvPr/>
        </p:nvCxnSpPr>
        <p:spPr>
          <a:xfrm flipV="1">
            <a:off x="5670858" y="4773947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68"/>
          <p:cNvCxnSpPr/>
          <p:nvPr/>
        </p:nvCxnSpPr>
        <p:spPr>
          <a:xfrm flipV="1">
            <a:off x="5670858" y="5087867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69"/>
          <p:cNvCxnSpPr/>
          <p:nvPr/>
        </p:nvCxnSpPr>
        <p:spPr>
          <a:xfrm flipV="1">
            <a:off x="5677886" y="5398765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70"/>
          <p:cNvCxnSpPr/>
          <p:nvPr/>
        </p:nvCxnSpPr>
        <p:spPr>
          <a:xfrm flipV="1">
            <a:off x="5670857" y="5747034"/>
            <a:ext cx="253079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71"/>
          <p:cNvSpPr txBox="1"/>
          <p:nvPr/>
        </p:nvSpPr>
        <p:spPr>
          <a:xfrm>
            <a:off x="2381331" y="3548887"/>
            <a:ext cx="1853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ED7D31">
                    <a:lumMod val="75000"/>
                  </a:srgbClr>
                </a:solidFill>
              </a:rPr>
              <a:t>Intra-Warp</a:t>
            </a:r>
          </a:p>
          <a:p>
            <a:r>
              <a:rPr lang="en-US" dirty="0" err="1" smtClean="0">
                <a:solidFill>
                  <a:srgbClr val="ED7D31">
                    <a:lumMod val="75000"/>
                  </a:srgbClr>
                </a:solidFill>
              </a:rPr>
              <a:t>Coalescers</a:t>
            </a:r>
            <a:endParaRPr lang="en-US" dirty="0">
              <a:solidFill>
                <a:srgbClr val="ED7D31">
                  <a:lumMod val="75000"/>
                </a:srgbClr>
              </a:solidFill>
            </a:endParaRPr>
          </a:p>
        </p:txBody>
      </p:sp>
      <p:sp>
        <p:nvSpPr>
          <p:cNvPr id="121" name="TextBox 172"/>
          <p:cNvSpPr txBox="1"/>
          <p:nvPr/>
        </p:nvSpPr>
        <p:spPr>
          <a:xfrm>
            <a:off x="4492378" y="3535416"/>
            <a:ext cx="1655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5B9BD5"/>
                </a:solidFill>
              </a:rPr>
              <a:t>Inter-Warp </a:t>
            </a:r>
          </a:p>
          <a:p>
            <a:r>
              <a:rPr lang="en-US" dirty="0" smtClean="0">
                <a:solidFill>
                  <a:srgbClr val="5B9BD5"/>
                </a:solidFill>
              </a:rPr>
              <a:t>Queues</a:t>
            </a:r>
            <a:endParaRPr lang="en-US" dirty="0">
              <a:solidFill>
                <a:srgbClr val="5B9BD5"/>
              </a:solidFill>
            </a:endParaRPr>
          </a:p>
        </p:txBody>
      </p:sp>
      <p:sp>
        <p:nvSpPr>
          <p:cNvPr id="122" name="TextBox 173"/>
          <p:cNvSpPr txBox="1"/>
          <p:nvPr/>
        </p:nvSpPr>
        <p:spPr>
          <a:xfrm>
            <a:off x="6032630" y="3511375"/>
            <a:ext cx="13911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70AD47"/>
                </a:solidFill>
              </a:rPr>
              <a:t>Selection Logic</a:t>
            </a:r>
            <a:endParaRPr lang="en-US" dirty="0">
              <a:solidFill>
                <a:srgbClr val="70AD47"/>
              </a:solidFill>
            </a:endParaRPr>
          </a:p>
        </p:txBody>
      </p:sp>
      <p:sp>
        <p:nvSpPr>
          <p:cNvPr id="5" name="Rectangle 148"/>
          <p:cNvSpPr/>
          <p:nvPr/>
        </p:nvSpPr>
        <p:spPr>
          <a:xfrm>
            <a:off x="6654621" y="1599739"/>
            <a:ext cx="1367676" cy="98602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prstClr val="black"/>
                </a:solidFill>
              </a:rPr>
              <a:t>L1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8" name="Trapezoid 222"/>
          <p:cNvSpPr/>
          <p:nvPr/>
        </p:nvSpPr>
        <p:spPr>
          <a:xfrm rot="5400000">
            <a:off x="3129403" y="4975287"/>
            <a:ext cx="1090752" cy="151804"/>
          </a:xfrm>
          <a:prstGeom prst="trapezoid">
            <a:avLst>
              <a:gd name="adj" fmla="val 83824"/>
            </a:avLst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 dirty="0">
              <a:solidFill>
                <a:prstClr val="white"/>
              </a:solidFill>
            </a:endParaRPr>
          </a:p>
        </p:txBody>
      </p:sp>
      <p:cxnSp>
        <p:nvCxnSpPr>
          <p:cNvPr id="110" name="Straight Arrow Connector 160"/>
          <p:cNvCxnSpPr/>
          <p:nvPr/>
        </p:nvCxnSpPr>
        <p:spPr>
          <a:xfrm flipV="1">
            <a:off x="3369325" y="4615975"/>
            <a:ext cx="221006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61"/>
          <p:cNvCxnSpPr/>
          <p:nvPr/>
        </p:nvCxnSpPr>
        <p:spPr>
          <a:xfrm flipV="1">
            <a:off x="3362174" y="4917655"/>
            <a:ext cx="235612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62"/>
          <p:cNvCxnSpPr/>
          <p:nvPr/>
        </p:nvCxnSpPr>
        <p:spPr>
          <a:xfrm flipV="1">
            <a:off x="3361045" y="5219335"/>
            <a:ext cx="236741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63"/>
          <p:cNvCxnSpPr/>
          <p:nvPr/>
        </p:nvCxnSpPr>
        <p:spPr>
          <a:xfrm flipV="1">
            <a:off x="3363714" y="5515750"/>
            <a:ext cx="226617" cy="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Title 1"/>
          <p:cNvSpPr txBox="1">
            <a:spLocks/>
          </p:cNvSpPr>
          <p:nvPr/>
        </p:nvSpPr>
        <p:spPr>
          <a:xfrm>
            <a:off x="466165" y="264723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Design Overview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78269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5" grpId="0" animBg="1"/>
      <p:bldP spid="26" grpId="0" animBg="1"/>
      <p:bldP spid="28" grpId="0" animBg="1"/>
      <p:bldP spid="31" grpId="0" animBg="1"/>
      <p:bldP spid="32" grpId="0" animBg="1"/>
      <p:bldP spid="34" grpId="0" animBg="1"/>
      <p:bldP spid="36" grpId="0" animBg="1"/>
      <p:bldP spid="37" grpId="0" animBg="1"/>
      <p:bldP spid="41" grpId="0" animBg="1"/>
      <p:bldP spid="45" grpId="0" animBg="1"/>
      <p:bldP spid="91" grpId="0" animBg="1"/>
      <p:bldP spid="92" grpId="0" animBg="1"/>
      <p:bldP spid="120" grpId="0"/>
      <p:bldP spid="121" grpId="0"/>
      <p:bldP spid="122" grpId="0"/>
      <p:bldP spid="10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11926" y="1863706"/>
            <a:ext cx="729911" cy="3554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441837" y="1863706"/>
            <a:ext cx="733530" cy="3554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711926" y="2377506"/>
            <a:ext cx="729911" cy="3554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41837" y="2377506"/>
            <a:ext cx="733530" cy="3554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11926" y="3286120"/>
            <a:ext cx="729911" cy="3554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441837" y="3286120"/>
            <a:ext cx="733530" cy="35540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23" name="Straight Arrow Connector 22"/>
          <p:cNvCxnSpPr>
            <a:stCxn id="21" idx="3"/>
          </p:cNvCxnSpPr>
          <p:nvPr/>
        </p:nvCxnSpPr>
        <p:spPr>
          <a:xfrm>
            <a:off x="4175367" y="3463821"/>
            <a:ext cx="38351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rapezoid 222"/>
          <p:cNvSpPr/>
          <p:nvPr/>
        </p:nvSpPr>
        <p:spPr>
          <a:xfrm rot="16200000">
            <a:off x="1294954" y="2608061"/>
            <a:ext cx="1777326" cy="289594"/>
          </a:xfrm>
          <a:prstGeom prst="trapezoid">
            <a:avLst>
              <a:gd name="adj" fmla="val 83824"/>
            </a:avLst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 dirty="0">
              <a:solidFill>
                <a:prstClr val="white"/>
              </a:solidFill>
            </a:endParaRPr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2328415" y="2061679"/>
            <a:ext cx="38351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328415" y="2555207"/>
            <a:ext cx="38351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328412" y="3445233"/>
            <a:ext cx="38351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1655308" y="2732908"/>
            <a:ext cx="38351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148"/>
          <p:cNvSpPr/>
          <p:nvPr/>
        </p:nvSpPr>
        <p:spPr>
          <a:xfrm>
            <a:off x="546357" y="2264361"/>
            <a:ext cx="1108951" cy="976993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 smtClean="0">
                <a:solidFill>
                  <a:prstClr val="black"/>
                </a:solidFill>
              </a:rPr>
              <a:t>Warp</a:t>
            </a:r>
            <a:endParaRPr lang="en-US" dirty="0" smtClean="0">
              <a:solidFill>
                <a:prstClr val="black"/>
              </a:solidFill>
            </a:endParaRPr>
          </a:p>
          <a:p>
            <a:pPr algn="ctr"/>
            <a:r>
              <a:rPr lang="en-US" dirty="0" smtClean="0">
                <a:solidFill>
                  <a:prstClr val="black"/>
                </a:solidFill>
              </a:rPr>
              <a:t>Scheduler</a:t>
            </a:r>
            <a:endParaRPr lang="en-US" dirty="0">
              <a:solidFill>
                <a:prstClr val="black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>
            <a:off x="4175367" y="2555207"/>
            <a:ext cx="38351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4175367" y="2043737"/>
            <a:ext cx="38351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76881" y="2628276"/>
            <a:ext cx="9109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dirty="0" smtClean="0">
                <a:solidFill>
                  <a:prstClr val="black"/>
                </a:solidFill>
              </a:rPr>
              <a:t>...</a:t>
            </a:r>
            <a:endParaRPr lang="en-US" sz="3200" dirty="0">
              <a:solidFill>
                <a:prstClr val="black"/>
              </a:solidFill>
            </a:endParaRPr>
          </a:p>
        </p:txBody>
      </p:sp>
      <p:sp>
        <p:nvSpPr>
          <p:cNvPr id="43" name="Trapezoid 222"/>
          <p:cNvSpPr/>
          <p:nvPr/>
        </p:nvSpPr>
        <p:spPr>
          <a:xfrm rot="5400000">
            <a:off x="3844007" y="2607572"/>
            <a:ext cx="1777326" cy="289594"/>
          </a:xfrm>
          <a:prstGeom prst="trapezoid">
            <a:avLst>
              <a:gd name="adj" fmla="val 83824"/>
            </a:avLst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 dirty="0">
              <a:solidFill>
                <a:prstClr val="white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>
          <a:xfrm>
            <a:off x="4853989" y="2480106"/>
            <a:ext cx="408378" cy="999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4862378" y="3069007"/>
            <a:ext cx="38351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5262366" y="2302405"/>
            <a:ext cx="1951761" cy="35540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 smtClean="0">
                <a:solidFill>
                  <a:prstClr val="black"/>
                </a:solidFill>
              </a:rPr>
              <a:t>Intra-Warp </a:t>
            </a:r>
            <a:r>
              <a:rPr lang="en-CA" sz="1600" dirty="0">
                <a:solidFill>
                  <a:prstClr val="black"/>
                </a:solidFill>
              </a:rPr>
              <a:t>C</a:t>
            </a:r>
            <a:r>
              <a:rPr lang="en-CA" sz="1600" dirty="0" smtClean="0">
                <a:solidFill>
                  <a:prstClr val="black"/>
                </a:solidFill>
              </a:rPr>
              <a:t>oalescer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5262366" y="2885952"/>
            <a:ext cx="1951761" cy="35540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solidFill>
                <a:prstClr val="black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7225286" y="2459126"/>
            <a:ext cx="38351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7225286" y="3057583"/>
            <a:ext cx="383512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577712" y="2409742"/>
            <a:ext cx="14369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prstClr val="black"/>
                </a:solidFill>
              </a:rPr>
              <a:t>to inter-warp coalescer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27839" y="4999839"/>
            <a:ext cx="75081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CA" sz="2400" dirty="0" smtClean="0">
                <a:solidFill>
                  <a:prstClr val="black"/>
                </a:solidFill>
              </a:rPr>
              <a:t>Queue load instructions before address generation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Intra-warp </a:t>
            </a:r>
            <a:r>
              <a:rPr lang="en-US" sz="2400" dirty="0" err="1" smtClean="0">
                <a:solidFill>
                  <a:prstClr val="black"/>
                </a:solidFill>
              </a:rPr>
              <a:t>coalescers</a:t>
            </a:r>
            <a:r>
              <a:rPr lang="en-US" sz="2400" dirty="0" smtClean="0">
                <a:solidFill>
                  <a:prstClr val="black"/>
                </a:solidFill>
              </a:rPr>
              <a:t> same as baseline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prstClr val="black"/>
                </a:solidFill>
              </a:rPr>
              <a:t>1 request for 1 cache line exits per cycle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62312" y="2797749"/>
            <a:ext cx="733530" cy="355402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 smtClean="0">
                <a:solidFill>
                  <a:prstClr val="black"/>
                </a:solidFill>
              </a:rPr>
              <a:t>load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3440450" y="2371753"/>
            <a:ext cx="733530" cy="355402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600" dirty="0" smtClean="0">
                <a:solidFill>
                  <a:prstClr val="black"/>
                </a:solidFill>
              </a:rPr>
              <a:t>load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60" name="24-Point Star 59"/>
          <p:cNvSpPr/>
          <p:nvPr/>
        </p:nvSpPr>
        <p:spPr>
          <a:xfrm>
            <a:off x="4365738" y="1999249"/>
            <a:ext cx="1023457" cy="842215"/>
          </a:xfrm>
          <a:prstGeom prst="star24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5054134" y="1430598"/>
            <a:ext cx="17365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 smtClean="0">
                <a:solidFill>
                  <a:srgbClr val="7030A0"/>
                </a:solidFill>
              </a:rPr>
              <a:t>Address Generation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36" name="Right Brace 197"/>
          <p:cNvSpPr/>
          <p:nvPr/>
        </p:nvSpPr>
        <p:spPr>
          <a:xfrm rot="5400000">
            <a:off x="2977445" y="3038507"/>
            <a:ext cx="259298" cy="2136547"/>
          </a:xfrm>
          <a:prstGeom prst="rightBrace">
            <a:avLst>
              <a:gd name="adj1" fmla="val 152727"/>
              <a:gd name="adj2" fmla="val 50368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solidFill>
                <a:prstClr val="black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301461" y="4341886"/>
            <a:ext cx="37716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400" dirty="0" smtClean="0">
                <a:solidFill>
                  <a:prstClr val="black"/>
                </a:solidFill>
              </a:rPr>
              <a:t>Queue memory instructions</a:t>
            </a:r>
            <a:endParaRPr lang="en-US" sz="2400" dirty="0">
              <a:solidFill>
                <a:prstClr val="black"/>
              </a:solidFill>
            </a:endParaRPr>
          </a:p>
        </p:txBody>
      </p:sp>
      <p:sp>
        <p:nvSpPr>
          <p:cNvPr id="39" name="Rectangle 148"/>
          <p:cNvSpPr/>
          <p:nvPr/>
        </p:nvSpPr>
        <p:spPr>
          <a:xfrm>
            <a:off x="5898366" y="2906183"/>
            <a:ext cx="331427" cy="306868"/>
          </a:xfrm>
          <a:prstGeom prst="rect">
            <a:avLst/>
          </a:prstGeom>
          <a:solidFill>
            <a:schemeClr val="accent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Rectangle 148"/>
          <p:cNvSpPr/>
          <p:nvPr/>
        </p:nvSpPr>
        <p:spPr>
          <a:xfrm>
            <a:off x="6219846" y="2906183"/>
            <a:ext cx="331427" cy="306868"/>
          </a:xfrm>
          <a:prstGeom prst="rect">
            <a:avLst/>
          </a:prstGeom>
          <a:solidFill>
            <a:srgbClr val="7030A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ectangle 148"/>
          <p:cNvSpPr/>
          <p:nvPr/>
        </p:nvSpPr>
        <p:spPr>
          <a:xfrm>
            <a:off x="6551273" y="2906183"/>
            <a:ext cx="331427" cy="306868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Rectangle 148"/>
          <p:cNvSpPr/>
          <p:nvPr/>
        </p:nvSpPr>
        <p:spPr>
          <a:xfrm>
            <a:off x="6882700" y="2906183"/>
            <a:ext cx="331427" cy="306868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4170360" y="2290082"/>
            <a:ext cx="1315761" cy="306868"/>
            <a:chOff x="6064079" y="3661431"/>
            <a:chExt cx="1315761" cy="306868"/>
          </a:xfrm>
        </p:grpSpPr>
        <p:sp>
          <p:nvSpPr>
            <p:cNvPr id="54" name="Rectangle 148"/>
            <p:cNvSpPr/>
            <p:nvPr/>
          </p:nvSpPr>
          <p:spPr>
            <a:xfrm>
              <a:off x="6064079" y="3661431"/>
              <a:ext cx="331427" cy="306868"/>
            </a:xfrm>
            <a:prstGeom prst="rect">
              <a:avLst/>
            </a:prstGeom>
            <a:solidFill>
              <a:schemeClr val="accent1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56" name="Rectangle 148"/>
            <p:cNvSpPr/>
            <p:nvPr/>
          </p:nvSpPr>
          <p:spPr>
            <a:xfrm>
              <a:off x="6385559" y="3661431"/>
              <a:ext cx="331427" cy="306868"/>
            </a:xfrm>
            <a:prstGeom prst="rect">
              <a:avLst/>
            </a:prstGeom>
            <a:solidFill>
              <a:srgbClr val="7030A0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Rectangle 148"/>
            <p:cNvSpPr/>
            <p:nvPr/>
          </p:nvSpPr>
          <p:spPr>
            <a:xfrm>
              <a:off x="6716986" y="3661431"/>
              <a:ext cx="331427" cy="306868"/>
            </a:xfrm>
            <a:prstGeom prst="rect">
              <a:avLst/>
            </a:prstGeom>
            <a:solidFill>
              <a:schemeClr val="accent4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3" name="Rectangle 148"/>
            <p:cNvSpPr/>
            <p:nvPr/>
          </p:nvSpPr>
          <p:spPr>
            <a:xfrm>
              <a:off x="7048413" y="3661431"/>
              <a:ext cx="331427" cy="306868"/>
            </a:xfrm>
            <a:prstGeom prst="rect">
              <a:avLst/>
            </a:prstGeom>
            <a:solidFill>
              <a:schemeClr val="accent6"/>
            </a:solidFill>
            <a:ln w="28575" cap="flat" cmpd="sng" algn="ctr">
              <a:solidFill>
                <a:sysClr val="windowText" lastClr="0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4" name="Title 1"/>
          <p:cNvSpPr txBox="1">
            <a:spLocks/>
          </p:cNvSpPr>
          <p:nvPr/>
        </p:nvSpPr>
        <p:spPr>
          <a:xfrm>
            <a:off x="466165" y="264723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Intra-Warp </a:t>
            </a:r>
            <a:r>
              <a:rPr kumimoji="0" lang="en-US" sz="44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Coalescers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4444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0024 L 2.5E-6 0.00023 C 0.01423 -0.0007 0.02916 -0.00093 0.04357 -0.00162 C 0.04653 -0.00162 0.05156 -0.00695 0.05295 -0.00787 L 0.05607 -0.01065 L 0.05937 -0.0132 L 0.0717 -0.03658 L 0.07396 -0.04051 C 0.07448 -0.0419 0.07465 -0.04375 0.07587 -0.04422 C 0.07708 -0.04468 0.07812 -0.04491 0.07899 -0.04584 C 0.08472 -0.04977 0.08489 -0.05232 0.09166 -0.05348 L 0.10729 -0.05602 C 0.10972 -0.05649 0.11198 -0.05718 0.11458 -0.05718 C 0.1243 -0.05811 0.13385 -0.05857 0.14375 -0.0588 L 0.22604 -0.05996 C 0.26927 -0.06181 0.24705 -0.06111 0.29305 -0.06111 L 0.29305 -0.06088 " pathEditMode="relative" rAng="0" ptsTypes="AAAAAAAAAAAAAAAAA">
                                      <p:cBhvr>
                                        <p:cTn id="10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53" y="-30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25 0.0074 0.00816 0.00347 0.06128 0.00115 C 0.06302 0.00115 0.07187 -0.0007 0.07413 -0.00116 C 0.07656 -0.00209 0.07916 -0.00278 0.0816 -0.00371 C 0.08246 -0.00417 0.08333 -0.0044 0.0842 -0.00487 C 0.08819 -0.00764 0.08559 -0.00741 0.08975 -0.00857 C 0.09166 -0.00926 0.0934 -0.0095 0.09531 -0.00996 C 0.09653 -0.01019 0.09774 -0.01088 0.09896 -0.01112 C 0.10868 -0.0125 0.10989 -0.01227 0.11736 -0.01227 L 0.11736 -0.01227 " pathEditMode="relative" ptsTypes="AAAAAAAAAAA">
                                      <p:cBhvr>
                                        <p:cTn id="1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0 L 0.18854 0.08912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27" y="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path" presetSubtype="0" accel="25000" decel="25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81481E-6 L 0.29462 -0.00046 " pathEditMode="relative" rAng="0" ptsTypes="AA">
                                      <p:cBhvr>
                                        <p:cTn id="59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72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42" presetClass="path" presetSubtype="0" accel="25000" decel="2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4.81481E-6 L 0.38941 -0.00046 " pathEditMode="relative" rAng="0" ptsTypes="AA">
                                      <p:cBhvr>
                                        <p:cTn id="62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62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42" presetClass="path" presetSubtype="0" accel="25000" decel="2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81481E-6 L 0.43351 -0.00046 " pathEditMode="relative" rAng="0" ptsTypes="AA">
                                      <p:cBhvr>
                                        <p:cTn id="6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67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42" presetClass="path" presetSubtype="0" accel="25000" decel="25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0.45608 -0.00046 " pathEditMode="relative" rAng="0" ptsTypes="AA">
                                      <p:cBhvr>
                                        <p:cTn id="6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795" y="-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  <p:bldP spid="57" grpId="1" animBg="1"/>
      <p:bldP spid="57" grpId="2" animBg="1"/>
      <p:bldP spid="58" grpId="0" animBg="1"/>
      <p:bldP spid="58" grpId="1" animBg="1"/>
      <p:bldP spid="58" grpId="2" animBg="1"/>
      <p:bldP spid="60" grpId="0" animBg="1"/>
      <p:bldP spid="60" grpId="1" animBg="1"/>
      <p:bldP spid="61" grpId="0"/>
      <p:bldP spid="61" grpId="1"/>
      <p:bldP spid="39" grpId="0" animBg="1"/>
      <p:bldP spid="39" grpId="1" animBg="1"/>
      <p:bldP spid="46" grpId="0" animBg="1"/>
      <p:bldP spid="46" grpId="1" animBg="1"/>
      <p:bldP spid="51" grpId="0" animBg="1"/>
      <p:bldP spid="51" grpId="1" animBg="1"/>
      <p:bldP spid="53" grpId="0" animBg="1"/>
      <p:bldP spid="53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4563391"/>
            <a:ext cx="7886700" cy="1628820"/>
          </a:xfrm>
        </p:spPr>
        <p:txBody>
          <a:bodyPr>
            <a:normAutofit/>
          </a:bodyPr>
          <a:lstStyle/>
          <a:p>
            <a:r>
              <a:rPr lang="en-CA" dirty="0" smtClean="0"/>
              <a:t>Many coalescing queues, small # tags each</a:t>
            </a:r>
          </a:p>
          <a:p>
            <a:r>
              <a:rPr lang="en-CA" dirty="0" smtClean="0"/>
              <a:t>Requests mapped to coalescing queues by address</a:t>
            </a:r>
          </a:p>
          <a:p>
            <a:r>
              <a:rPr lang="en-CA" dirty="0" smtClean="0"/>
              <a:t>Insertion: tag lookup, max 1 per cycle per queue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Trapezoid 222"/>
          <p:cNvSpPr/>
          <p:nvPr/>
        </p:nvSpPr>
        <p:spPr>
          <a:xfrm rot="16200000">
            <a:off x="923779" y="2345076"/>
            <a:ext cx="2427149" cy="367330"/>
          </a:xfrm>
          <a:prstGeom prst="trapezoid">
            <a:avLst>
              <a:gd name="adj" fmla="val 83824"/>
            </a:avLst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912558" y="131516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319247" y="131516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912558" y="147042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2558" y="154662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912558" y="162567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319247" y="147042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319247" y="154662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319247" y="162567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912558" y="185669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19247" y="185669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912558" y="201195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912558" y="208815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912558" y="216720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319247" y="201195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19247" y="208815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319247" y="216720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912558" y="3350465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319247" y="3350465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912558" y="3505721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912558" y="3581924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912558" y="3660977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319247" y="3505721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319247" y="3581924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319247" y="3660977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2558" y="240175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319247" y="240175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912558" y="255701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912558" y="263321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912558" y="271226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319247" y="255701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319247" y="263321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319247" y="271226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14597" y="2308851"/>
            <a:ext cx="757648" cy="1922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14597" y="2635291"/>
            <a:ext cx="757648" cy="1922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1370495" y="2744548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2323577" y="1550051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2319621" y="2084264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2319620" y="2638549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2319619" y="3571930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71" idx="3"/>
          </p:cNvCxnSpPr>
          <p:nvPr/>
        </p:nvCxnSpPr>
        <p:spPr>
          <a:xfrm flipV="1">
            <a:off x="3725936" y="2063782"/>
            <a:ext cx="775883" cy="41560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7" idx="3"/>
          </p:cNvCxnSpPr>
          <p:nvPr/>
        </p:nvCxnSpPr>
        <p:spPr>
          <a:xfrm>
            <a:off x="3725936" y="2752938"/>
            <a:ext cx="775883" cy="4638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>
            <a:off x="1369687" y="2410099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3115901" y="2685027"/>
            <a:ext cx="8189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...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511" y="1505499"/>
            <a:ext cx="1599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intra-warp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coalescers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516464" y="3773872"/>
            <a:ext cx="1599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sort by address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501819" y="2047520"/>
            <a:ext cx="4413184" cy="1161001"/>
            <a:chOff x="4501819" y="2047520"/>
            <a:chExt cx="4413184" cy="1161001"/>
          </a:xfrm>
        </p:grpSpPr>
        <p:sp>
          <p:nvSpPr>
            <p:cNvPr id="113" name="Rectangle 112"/>
            <p:cNvSpPr/>
            <p:nvPr/>
          </p:nvSpPr>
          <p:spPr>
            <a:xfrm>
              <a:off x="6201305" y="2048164"/>
              <a:ext cx="1356849" cy="115793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501819" y="2049782"/>
              <a:ext cx="2146758" cy="29053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CA" dirty="0" smtClean="0">
                  <a:solidFill>
                    <a:prstClr val="black"/>
                  </a:solidFill>
                  <a:latin typeface="Calibri"/>
                </a:rPr>
                <a:t>Cache line address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501819" y="2340315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warp ID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5291728" y="2340312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thread mapping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4501819" y="2629556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291728" y="2629553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501819" y="2917827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291728" y="2919277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6768245" y="2047520"/>
              <a:ext cx="2146758" cy="29053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CA" dirty="0">
                  <a:solidFill>
                    <a:prstClr val="black"/>
                  </a:solidFill>
                </a:rPr>
                <a:t>Cache line </a:t>
              </a:r>
              <a:r>
                <a:rPr lang="en-CA" dirty="0" smtClean="0">
                  <a:solidFill>
                    <a:prstClr val="black"/>
                  </a:solidFill>
                </a:rPr>
                <a:t>address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768245" y="2338053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warp ID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7558154" y="2338050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thread mapping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768245" y="2627294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7558154" y="2627291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768245" y="2915565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7558154" y="2917015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1" name="Title 1"/>
          <p:cNvSpPr txBox="1">
            <a:spLocks/>
          </p:cNvSpPr>
          <p:nvPr/>
        </p:nvSpPr>
        <p:spPr>
          <a:xfrm>
            <a:off x="466165" y="264723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Inter-Warp Coalescer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95" name="Rectangle 148"/>
          <p:cNvSpPr/>
          <p:nvPr/>
        </p:nvSpPr>
        <p:spPr>
          <a:xfrm>
            <a:off x="955461" y="2267590"/>
            <a:ext cx="395402" cy="306868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W0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24-Point Star 97"/>
          <p:cNvSpPr/>
          <p:nvPr/>
        </p:nvSpPr>
        <p:spPr>
          <a:xfrm>
            <a:off x="1658888" y="1875854"/>
            <a:ext cx="1023457" cy="842215"/>
          </a:xfrm>
          <a:prstGeom prst="star24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0" name="Rectangle 148"/>
          <p:cNvSpPr/>
          <p:nvPr/>
        </p:nvSpPr>
        <p:spPr>
          <a:xfrm>
            <a:off x="1932306" y="2169857"/>
            <a:ext cx="385695" cy="306868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W0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4422371" y="1991416"/>
            <a:ext cx="2345874" cy="39531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68687" y="1986012"/>
            <a:ext cx="2345874" cy="39531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33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7.40741E-7 L -0.00121 0.00046 L 0.08715 -0.00162 C 0.08976 -0.00162 0.09375 -0.00463 0.09584 -0.00741 C 0.0974 -0.00926 0.10018 -0.01458 0.10261 -0.01597 C 0.10365 -0.0162 0.10452 -0.01597 0.10573 -0.01597 L 0.10573 -0.01435 " pathEditMode="relative" rAng="0" ptsTypes="AAAAAAA">
                                      <p:cBhvr>
                                        <p:cTn id="10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7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59259E-6 L -1.66667E-6 0.00023 C 0.00087 0.00301 0.00174 0.00625 0.00261 0.00949 C 0.0033 0.01203 0.00452 0.0169 0.00452 0.01713 C 0.00469 0.02338 0.00486 0.02986 0.00538 0.03611 C 0.00573 0.04097 0.00643 0.03935 0.00903 0.04236 C 0.01024 0.04375 0.01094 0.04629 0.01268 0.04722 C 0.01441 0.04791 0.01632 0.04884 0.01806 0.04953 C 0.02327 0.05115 0.02049 0.05046 0.02622 0.05208 L 0.11181 0.05069 C 0.12084 0.05046 0.11632 0.05023 0.1217 0.04838 C 0.12327 0.04791 0.12483 0.04768 0.12639 0.04722 C 0.12761 0.04676 0.12865 0.04629 0.13004 0.04583 C 0.13368 0.0449 0.13802 0.04421 0.14184 0.04352 C 0.15313 0.0412 0.1408 0.04328 0.15452 0.04097 L 0.1599 0.03865 C 0.16094 0.03819 0.16181 0.03773 0.16268 0.0375 C 0.16389 0.03703 0.16511 0.0368 0.16632 0.03611 C 0.16823 0.03541 0.17014 0.03518 0.1717 0.03379 L 0.17726 0.02893 C 0.17813 0.02824 0.17899 0.02708 0.18004 0.02662 L 0.18264 0.02523 C 0.18334 0.02407 0.18368 0.02268 0.18455 0.02176 C 0.18524 0.02083 0.18646 0.02106 0.18733 0.02037 C 0.18802 0.0199 0.18837 0.01875 0.18906 0.01805 C 0.1908 0.0162 0.19306 0.01528 0.19445 0.01319 C 0.1967 0.01041 0.19879 0.0074 0.20174 0.00602 L 0.20729 0.00347 L 0.21268 0.00115 C 0.21354 0.00069 0.21441 2.59259E-6 0.21545 2.59259E-6 L 0.22188 -0.00139 L 0.23004 -0.00486 L 0.23264 -0.00625 L 0.23542 -0.00741 C 0.23663 -0.00903 0.23733 -0.01158 0.23906 -0.01227 C 0.24028 -0.01273 0.24149 -0.01297 0.24271 -0.01343 C 0.24462 -0.01412 0.24618 -0.01574 0.24809 -0.01574 L 0.26372 -0.01574 L 0.26372 -0.01551 " pathEditMode="relative" rAng="0" ptsTypes="AAAAAAAAAAAAAAAAAAAAAAAAAAAAAAAAAAAAAAA">
                                      <p:cBhvr>
                                        <p:cTn id="29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77" y="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5" grpId="1" animBg="1"/>
      <p:bldP spid="95" grpId="2" animBg="1"/>
      <p:bldP spid="98" grpId="0" animBg="1"/>
      <p:bldP spid="98" grpId="1" animBg="1"/>
      <p:bldP spid="100" grpId="0" animBg="1"/>
      <p:bldP spid="100" grpId="1" animBg="1"/>
      <p:bldP spid="2" grpId="0" animBg="1"/>
      <p:bldP spid="2" grpId="1" animBg="1"/>
      <p:bldP spid="116" grpId="0" animBg="1"/>
      <p:bldP spid="116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4563391"/>
            <a:ext cx="7886700" cy="1628820"/>
          </a:xfrm>
        </p:spPr>
        <p:txBody>
          <a:bodyPr>
            <a:normAutofit/>
          </a:bodyPr>
          <a:lstStyle/>
          <a:p>
            <a:r>
              <a:rPr lang="en-CA" dirty="0" smtClean="0"/>
              <a:t>Many coalescing queues, small # tags each</a:t>
            </a:r>
          </a:p>
          <a:p>
            <a:r>
              <a:rPr lang="en-CA" dirty="0" smtClean="0"/>
              <a:t>Requests mapped to coalescing queues by address</a:t>
            </a:r>
          </a:p>
          <a:p>
            <a:r>
              <a:rPr lang="en-CA" dirty="0" smtClean="0"/>
              <a:t>Insertion: tag lookup, max 1 per cycle per queue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Trapezoid 222"/>
          <p:cNvSpPr/>
          <p:nvPr/>
        </p:nvSpPr>
        <p:spPr>
          <a:xfrm rot="16200000">
            <a:off x="923779" y="2345076"/>
            <a:ext cx="2427149" cy="367330"/>
          </a:xfrm>
          <a:prstGeom prst="trapezoid">
            <a:avLst>
              <a:gd name="adj" fmla="val 83824"/>
            </a:avLst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912558" y="131516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319247" y="131516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912558" y="147042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2558" y="154662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912558" y="162567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319247" y="147042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319247" y="154662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319247" y="162567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912558" y="185669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19247" y="185669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912558" y="201195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912558" y="208815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912558" y="216720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319247" y="201195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19247" y="208815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319247" y="216720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912558" y="3350465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319247" y="3350465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912558" y="3505721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912558" y="3581924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912558" y="3660977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319247" y="3505721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319247" y="3581924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319247" y="3660977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2558" y="240175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319247" y="240175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912558" y="255701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912558" y="263321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912558" y="271226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319247" y="255701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319247" y="263321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319247" y="271226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14597" y="2308851"/>
            <a:ext cx="757648" cy="1922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14597" y="2635291"/>
            <a:ext cx="757648" cy="1922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1370495" y="2744548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2323577" y="1550051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2319621" y="2084264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2319620" y="2638549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2319619" y="3571930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71" idx="3"/>
          </p:cNvCxnSpPr>
          <p:nvPr/>
        </p:nvCxnSpPr>
        <p:spPr>
          <a:xfrm flipV="1">
            <a:off x="3725936" y="2063782"/>
            <a:ext cx="775883" cy="41560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7" idx="3"/>
          </p:cNvCxnSpPr>
          <p:nvPr/>
        </p:nvCxnSpPr>
        <p:spPr>
          <a:xfrm>
            <a:off x="3725936" y="2752938"/>
            <a:ext cx="775883" cy="4638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>
            <a:off x="1369687" y="2410099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3115901" y="2685027"/>
            <a:ext cx="8189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...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511" y="1505499"/>
            <a:ext cx="1599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intra-warp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coalescers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516464" y="3773872"/>
            <a:ext cx="1599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sort by address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501819" y="2047520"/>
            <a:ext cx="4413184" cy="1161001"/>
            <a:chOff x="4501819" y="2047520"/>
            <a:chExt cx="4413184" cy="1161001"/>
          </a:xfrm>
        </p:grpSpPr>
        <p:sp>
          <p:nvSpPr>
            <p:cNvPr id="113" name="Rectangle 112"/>
            <p:cNvSpPr/>
            <p:nvPr/>
          </p:nvSpPr>
          <p:spPr>
            <a:xfrm>
              <a:off x="6201305" y="2048164"/>
              <a:ext cx="1356849" cy="115793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501819" y="2049782"/>
              <a:ext cx="2146758" cy="290533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CA" dirty="0" smtClean="0">
                  <a:solidFill>
                    <a:prstClr val="black"/>
                  </a:solidFill>
                  <a:latin typeface="Calibri"/>
                </a:rPr>
                <a:t>Cache line address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501819" y="2340315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warp ID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5291728" y="2340312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thread mapping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4501819" y="2629556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291728" y="2629553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501819" y="2917827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291728" y="2919277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6768245" y="2047520"/>
              <a:ext cx="2146758" cy="29053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CA" dirty="0">
                  <a:solidFill>
                    <a:prstClr val="black"/>
                  </a:solidFill>
                </a:rPr>
                <a:t>Cache line </a:t>
              </a:r>
              <a:r>
                <a:rPr lang="en-CA" dirty="0" smtClean="0">
                  <a:solidFill>
                    <a:prstClr val="black"/>
                  </a:solidFill>
                </a:rPr>
                <a:t>address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768245" y="2338053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warp ID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7558154" y="2338050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thread mapping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768245" y="2627294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7558154" y="2627291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768245" y="2915565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7558154" y="2917015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1" name="Title 1"/>
          <p:cNvSpPr txBox="1">
            <a:spLocks/>
          </p:cNvSpPr>
          <p:nvPr/>
        </p:nvSpPr>
        <p:spPr>
          <a:xfrm>
            <a:off x="466165" y="264723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Inter-Warp Coalescer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95" name="Rectangle 148"/>
          <p:cNvSpPr/>
          <p:nvPr/>
        </p:nvSpPr>
        <p:spPr>
          <a:xfrm>
            <a:off x="955461" y="2267590"/>
            <a:ext cx="395402" cy="306868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W0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24-Point Star 97"/>
          <p:cNvSpPr/>
          <p:nvPr/>
        </p:nvSpPr>
        <p:spPr>
          <a:xfrm>
            <a:off x="1658888" y="1875854"/>
            <a:ext cx="1023457" cy="842215"/>
          </a:xfrm>
          <a:prstGeom prst="star24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0" name="Rectangle 148"/>
          <p:cNvSpPr/>
          <p:nvPr/>
        </p:nvSpPr>
        <p:spPr>
          <a:xfrm>
            <a:off x="1932306" y="2169857"/>
            <a:ext cx="385695" cy="306868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W0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4422371" y="1991416"/>
            <a:ext cx="2345874" cy="39531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68687" y="1986012"/>
            <a:ext cx="2345874" cy="39531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148"/>
          <p:cNvSpPr/>
          <p:nvPr/>
        </p:nvSpPr>
        <p:spPr>
          <a:xfrm>
            <a:off x="5303605" y="2635290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Rectangle 148"/>
          <p:cNvSpPr/>
          <p:nvPr/>
        </p:nvSpPr>
        <p:spPr>
          <a:xfrm>
            <a:off x="5545091" y="2638762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Rectangle 148"/>
          <p:cNvSpPr/>
          <p:nvPr/>
        </p:nvSpPr>
        <p:spPr>
          <a:xfrm>
            <a:off x="5672798" y="2638642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Rectangle 148"/>
          <p:cNvSpPr/>
          <p:nvPr/>
        </p:nvSpPr>
        <p:spPr>
          <a:xfrm>
            <a:off x="5952570" y="2633554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Rectangle 148"/>
          <p:cNvSpPr/>
          <p:nvPr/>
        </p:nvSpPr>
        <p:spPr>
          <a:xfrm>
            <a:off x="6089552" y="2638582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Rectangle 148"/>
          <p:cNvSpPr/>
          <p:nvPr/>
        </p:nvSpPr>
        <p:spPr>
          <a:xfrm>
            <a:off x="6519510" y="2631775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Rectangle 148"/>
          <p:cNvSpPr/>
          <p:nvPr/>
        </p:nvSpPr>
        <p:spPr>
          <a:xfrm>
            <a:off x="4322997" y="2045596"/>
            <a:ext cx="385695" cy="306868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W0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8460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7.40741E-7 L -0.00121 0.00046 L 0.08715 -0.00162 C 0.08976 -0.00162 0.09375 -0.00463 0.09584 -0.00741 C 0.0974 -0.00926 0.10018 -0.01458 0.10261 -0.01597 C 0.10365 -0.0162 0.10452 -0.01597 0.10573 -0.01597 L 0.10573 -0.01435 " pathEditMode="relative" rAng="0" ptsTypes="AAAAAAA">
                                      <p:cBhvr>
                                        <p:cTn id="10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7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52 2.96296E-6 L -0.00052 0.00023 C -1.66667E-6 0.00324 0.00087 0.00671 0.00174 0.00995 C 0.00243 0.01296 0.00365 0.01782 0.00365 0.01805 C 0.00382 0.02477 0.00399 0.03171 0.00452 0.03842 C 0.00486 0.04352 0.00556 0.0419 0.00816 0.0449 C 0.00938 0.04629 0.01007 0.0493 0.01181 0.05023 C 0.01354 0.05092 0.01545 0.05185 0.01719 0.05254 C 0.0224 0.05416 0.01962 0.05347 0.02535 0.05555 L 0.11042 0.0537 C 0.11927 0.05347 0.11493 0.05324 0.12014 0.05139 C 0.1217 0.05092 0.12327 0.05069 0.12483 0.05023 C 0.12604 0.04977 0.12709 0.0493 0.12847 0.04884 C 0.13195 0.04768 0.13629 0.04699 0.14011 0.04606 C 0.15122 0.04375 0.13906 0.04583 0.15261 0.04352 L 0.15799 0.0412 C 0.15903 0.04051 0.1599 0.04004 0.16077 0.03981 C 0.16198 0.03935 0.1632 0.03912 0.16441 0.03842 C 0.16632 0.03773 0.16823 0.03727 0.16979 0.03588 L 0.17518 0.03078 C 0.17604 0.03009 0.17691 0.02893 0.17795 0.02824 L 0.18056 0.02685 C 0.18125 0.02546 0.1816 0.02407 0.18247 0.02315 C 0.18316 0.02222 0.18438 0.02245 0.18524 0.02176 C 0.18594 0.02129 0.18629 0.02014 0.18698 0.01898 C 0.18872 0.01713 0.19097 0.0162 0.19236 0.01412 C 0.19462 0.01111 0.1967 0.00787 0.19965 0.00648 L 0.20504 0.0037 L 0.21042 0.00115 C 0.21129 0.00069 0.21215 2.96296E-6 0.2132 2.96296E-6 L 0.21962 -0.00139 L 0.22778 -0.0051 L 0.23038 -0.00648 L 0.23299 -0.00787 C 0.2342 -0.00973 0.2349 -0.01227 0.23663 -0.01297 C 0.23785 -0.01343 0.23906 -0.01366 0.24028 -0.01412 C 0.24219 -0.01482 0.24375 -0.01644 0.24566 -0.01644 L 0.26129 -0.01644 L 0.26129 -0.01621 " pathEditMode="relative" rAng="0" ptsTypes="AAAAAAAAAAAAAAAAAAAAAAAAAAAAAAAAAAAAAAA">
                                      <p:cBhvr>
                                        <p:cTn id="29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90" y="19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 C 0.0033 -0.00301 0.00625 -0.00579 0.0099 -0.00787 C 0.01077 -0.00834 0.01164 -0.00857 0.0125 -0.00903 C 0.01355 -0.01019 0.01476 -0.01111 0.0158 -0.01227 C 0.01771 -0.01482 0.01893 -0.01898 0.02153 -0.02014 C 0.0224 -0.02037 0.02327 -0.0206 0.02414 -0.0213 C 0.02674 -0.02292 0.02726 -0.02477 0.02986 -0.02685 C 0.03073 -0.02732 0.0316 -0.02755 0.03247 -0.02778 C 0.03351 -0.02894 0.03455 -0.03033 0.03577 -0.03125 C 0.03681 -0.03218 0.03802 -0.03264 0.03907 -0.03334 C 0.04045 -0.03426 0.04393 -0.03611 0.04584 -0.03681 C 0.04792 -0.0375 0.05243 -0.03889 0.05243 -0.03889 C 0.05677 -0.04283 0.05295 -0.04005 0.05903 -0.04236 C 0.0724 -0.04722 0.05295 -0.04375 0.0816 -0.0456 C 0.08525 -0.04653 0.08733 -0.04676 0.0908 -0.04792 C 0.09184 -0.04815 0.09306 -0.04861 0.0941 -0.04885 L 0.20087 -0.04792 C 0.20278 -0.04792 0.20469 -0.04722 0.2066 -0.04676 C 0.21285 -0.04537 0.21059 -0.04607 0.21667 -0.04352 L 0.2191 -0.04236 C 0.21997 -0.0419 0.22084 -0.0419 0.2217 -0.04121 C 0.23282 -0.03125 0.21632 -0.0456 0.22657 -0.03797 C 0.22848 -0.03658 0.22969 -0.03426 0.2316 -0.03334 C 0.23247 -0.0331 0.23334 -0.03287 0.2342 -0.03241 C 0.23594 -0.03102 0.2375 -0.0294 0.23907 -0.02778 C 0.23993 -0.02709 0.24098 -0.02662 0.24167 -0.0257 C 0.24254 -0.02454 0.24323 -0.02338 0.2441 -0.02222 C 0.24566 -0.0206 0.24914 -0.01783 0.24914 -0.01783 C 0.24966 -0.01667 0.25018 -0.01551 0.25087 -0.01459 C 0.25157 -0.01366 0.25261 -0.01343 0.2533 -0.01227 C 0.25382 -0.01135 0.25382 -0.00996 0.25417 -0.00903 C 0.25452 -0.00787 0.25591 -0.00556 0.25591 -0.00556 L 0.25591 -0.00556 " pathEditMode="relative" ptsTypes="AAAAAAAAAAAAAAAAAAAAAAAAAAAAAAAAAA">
                                      <p:cBhvr>
                                        <p:cTn id="40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5" grpId="1" animBg="1"/>
      <p:bldP spid="95" grpId="2" animBg="1"/>
      <p:bldP spid="98" grpId="0" animBg="1"/>
      <p:bldP spid="98" grpId="1" animBg="1"/>
      <p:bldP spid="100" grpId="0" animBg="1"/>
      <p:bldP spid="100" grpId="1" animBg="1"/>
      <p:bldP spid="100" grpId="2" animBg="1"/>
      <p:bldP spid="2" grpId="0" animBg="1"/>
      <p:bldP spid="2" grpId="1" animBg="1"/>
      <p:bldP spid="116" grpId="0" animBg="1"/>
      <p:bldP spid="94" grpId="1" animBg="1"/>
      <p:bldP spid="94" grpId="2" animBg="1"/>
      <p:bldP spid="94" grpId="3" animBg="1"/>
      <p:bldP spid="94" grpId="4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4563391"/>
            <a:ext cx="7886700" cy="1628820"/>
          </a:xfrm>
        </p:spPr>
        <p:txBody>
          <a:bodyPr>
            <a:normAutofit/>
          </a:bodyPr>
          <a:lstStyle/>
          <a:p>
            <a:r>
              <a:rPr lang="en-CA" dirty="0" smtClean="0"/>
              <a:t>Many coalescing queues, small # tags each</a:t>
            </a:r>
          </a:p>
          <a:p>
            <a:r>
              <a:rPr lang="en-CA" dirty="0" smtClean="0"/>
              <a:t>Requests mapped to coalescing queues by address</a:t>
            </a:r>
          </a:p>
          <a:p>
            <a:r>
              <a:rPr lang="en-CA" dirty="0" smtClean="0"/>
              <a:t>Insertion: tag lookup, max 1 per cycle per queue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Trapezoid 222"/>
          <p:cNvSpPr/>
          <p:nvPr/>
        </p:nvSpPr>
        <p:spPr>
          <a:xfrm rot="16200000">
            <a:off x="923779" y="2345076"/>
            <a:ext cx="2427149" cy="367330"/>
          </a:xfrm>
          <a:prstGeom prst="trapezoid">
            <a:avLst>
              <a:gd name="adj" fmla="val 83824"/>
            </a:avLst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912558" y="131516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319247" y="131516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912558" y="147042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2558" y="154662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912558" y="162567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319247" y="147042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319247" y="154662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319247" y="162567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912558" y="185669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19247" y="185669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912558" y="201195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912558" y="208815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912558" y="216720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319247" y="201195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19247" y="208815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319247" y="216720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912558" y="3350465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319247" y="3350465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912558" y="3505721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912558" y="3581924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912558" y="3660977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319247" y="3505721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319247" y="3581924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319247" y="3660977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2558" y="240175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319247" y="240175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912558" y="255701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912558" y="263321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912558" y="271226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319247" y="255701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319247" y="263321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319247" y="271226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14597" y="2308851"/>
            <a:ext cx="757648" cy="1922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14597" y="2635291"/>
            <a:ext cx="757648" cy="1922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1370495" y="2744548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2323577" y="1550051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2319621" y="2084264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2319620" y="2638549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2319619" y="3571930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71" idx="3"/>
          </p:cNvCxnSpPr>
          <p:nvPr/>
        </p:nvCxnSpPr>
        <p:spPr>
          <a:xfrm flipV="1">
            <a:off x="3725936" y="2063782"/>
            <a:ext cx="775883" cy="41560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7" idx="3"/>
          </p:cNvCxnSpPr>
          <p:nvPr/>
        </p:nvCxnSpPr>
        <p:spPr>
          <a:xfrm>
            <a:off x="3725936" y="2752938"/>
            <a:ext cx="775883" cy="4638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>
            <a:off x="1369687" y="2410099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3115901" y="2685027"/>
            <a:ext cx="8189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...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511" y="1505499"/>
            <a:ext cx="1599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intra-warp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coalescers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516464" y="3773872"/>
            <a:ext cx="1599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sort by address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501819" y="2047520"/>
            <a:ext cx="4413184" cy="1161001"/>
            <a:chOff x="4501819" y="2047520"/>
            <a:chExt cx="4413184" cy="1161001"/>
          </a:xfrm>
        </p:grpSpPr>
        <p:sp>
          <p:nvSpPr>
            <p:cNvPr id="113" name="Rectangle 112"/>
            <p:cNvSpPr/>
            <p:nvPr/>
          </p:nvSpPr>
          <p:spPr>
            <a:xfrm>
              <a:off x="6201305" y="2048164"/>
              <a:ext cx="1356849" cy="115793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501819" y="2049782"/>
              <a:ext cx="2146758" cy="290533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CA" dirty="0" smtClean="0">
                  <a:solidFill>
                    <a:prstClr val="black"/>
                  </a:solidFill>
                  <a:latin typeface="Calibri"/>
                </a:rPr>
                <a:t>Cache line address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501819" y="2340315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warp ID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5291728" y="2340312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thread mapping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4501819" y="2629556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291728" y="2629553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501819" y="2917827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291728" y="2919277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6768245" y="2047520"/>
              <a:ext cx="2146758" cy="290533"/>
            </a:xfrm>
            <a:prstGeom prst="rect">
              <a:avLst/>
            </a:prstGeom>
            <a:solidFill>
              <a:schemeClr val="accent4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CA" dirty="0">
                  <a:solidFill>
                    <a:prstClr val="black"/>
                  </a:solidFill>
                </a:rPr>
                <a:t>Cache line </a:t>
              </a:r>
              <a:r>
                <a:rPr lang="en-CA" dirty="0" smtClean="0">
                  <a:solidFill>
                    <a:prstClr val="black"/>
                  </a:solidFill>
                </a:rPr>
                <a:t>address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768245" y="2338053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warp ID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7558154" y="2338050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thread mapping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768245" y="2627294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7558154" y="2627291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768245" y="2915565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7558154" y="2917015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1" name="Title 1"/>
          <p:cNvSpPr txBox="1">
            <a:spLocks/>
          </p:cNvSpPr>
          <p:nvPr/>
        </p:nvSpPr>
        <p:spPr>
          <a:xfrm>
            <a:off x="466165" y="264723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Inter-Warp Coalescer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95" name="Rectangle 148"/>
          <p:cNvSpPr/>
          <p:nvPr/>
        </p:nvSpPr>
        <p:spPr>
          <a:xfrm>
            <a:off x="955461" y="2267590"/>
            <a:ext cx="395402" cy="306868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W1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24-Point Star 97"/>
          <p:cNvSpPr/>
          <p:nvPr/>
        </p:nvSpPr>
        <p:spPr>
          <a:xfrm>
            <a:off x="1658888" y="1875854"/>
            <a:ext cx="1023457" cy="842215"/>
          </a:xfrm>
          <a:prstGeom prst="star24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0" name="Rectangle 148"/>
          <p:cNvSpPr/>
          <p:nvPr/>
        </p:nvSpPr>
        <p:spPr>
          <a:xfrm>
            <a:off x="1932306" y="2169857"/>
            <a:ext cx="385695" cy="306868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W1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Oval 1"/>
          <p:cNvSpPr/>
          <p:nvPr/>
        </p:nvSpPr>
        <p:spPr>
          <a:xfrm>
            <a:off x="4422371" y="1991416"/>
            <a:ext cx="2345874" cy="39531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>
            <a:off x="6668687" y="1986012"/>
            <a:ext cx="2345874" cy="39531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148"/>
          <p:cNvSpPr/>
          <p:nvPr/>
        </p:nvSpPr>
        <p:spPr>
          <a:xfrm>
            <a:off x="5303605" y="2635290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Rectangle 148"/>
          <p:cNvSpPr/>
          <p:nvPr/>
        </p:nvSpPr>
        <p:spPr>
          <a:xfrm>
            <a:off x="5545091" y="2638762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Rectangle 148"/>
          <p:cNvSpPr/>
          <p:nvPr/>
        </p:nvSpPr>
        <p:spPr>
          <a:xfrm>
            <a:off x="5672798" y="2638642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Rectangle 148"/>
          <p:cNvSpPr/>
          <p:nvPr/>
        </p:nvSpPr>
        <p:spPr>
          <a:xfrm>
            <a:off x="5952570" y="2633554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Rectangle 148"/>
          <p:cNvSpPr/>
          <p:nvPr/>
        </p:nvSpPr>
        <p:spPr>
          <a:xfrm>
            <a:off x="6089552" y="2638582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Rectangle 148"/>
          <p:cNvSpPr/>
          <p:nvPr/>
        </p:nvSpPr>
        <p:spPr>
          <a:xfrm>
            <a:off x="6519510" y="2631775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Rectangle 148"/>
          <p:cNvSpPr/>
          <p:nvPr/>
        </p:nvSpPr>
        <p:spPr>
          <a:xfrm>
            <a:off x="7724856" y="2638581"/>
            <a:ext cx="121818" cy="280275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Rectangle 148"/>
          <p:cNvSpPr/>
          <p:nvPr/>
        </p:nvSpPr>
        <p:spPr>
          <a:xfrm>
            <a:off x="7854795" y="2631774"/>
            <a:ext cx="121818" cy="280275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Rectangle 148"/>
          <p:cNvSpPr/>
          <p:nvPr/>
        </p:nvSpPr>
        <p:spPr>
          <a:xfrm>
            <a:off x="8236578" y="2631774"/>
            <a:ext cx="121818" cy="280275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Rectangle 148"/>
          <p:cNvSpPr/>
          <p:nvPr/>
        </p:nvSpPr>
        <p:spPr>
          <a:xfrm>
            <a:off x="8777736" y="2631774"/>
            <a:ext cx="121818" cy="280275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22191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7.40741E-7 L -0.00121 0.00046 L 0.08715 -0.00162 C 0.08976 -0.00162 0.09375 -0.00463 0.09584 -0.00741 C 0.0974 -0.00926 0.10018 -0.01458 0.10261 -0.01597 C 0.10365 -0.0162 0.10452 -0.01597 0.10573 -0.01597 L 0.10573 -0.01435 " pathEditMode="relative" rAng="0" ptsTypes="AAAAAAA">
                                      <p:cBhvr>
                                        <p:cTn id="10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7" y="-7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59259E-6 L -1.66667E-6 0.00023 C 0.00087 0.00301 0.00174 0.00625 0.00261 0.00949 C 0.0033 0.01203 0.00452 0.0169 0.00452 0.01713 C 0.00469 0.02338 0.00486 0.02986 0.00538 0.03611 C 0.00573 0.04097 0.00643 0.03935 0.00903 0.04236 C 0.01024 0.04375 0.01094 0.04629 0.01268 0.04722 C 0.01441 0.04791 0.01632 0.04884 0.01806 0.04953 C 0.02327 0.05115 0.02049 0.05046 0.02622 0.05208 L 0.11181 0.05069 C 0.12084 0.05046 0.11632 0.05023 0.1217 0.04838 C 0.12327 0.04791 0.12483 0.04768 0.12639 0.04722 C 0.12761 0.04676 0.12865 0.04629 0.13004 0.04583 C 0.13368 0.0449 0.13802 0.04421 0.14184 0.04352 C 0.15313 0.0412 0.1408 0.04328 0.15452 0.04097 L 0.1599 0.03865 C 0.16094 0.03819 0.16181 0.03773 0.16268 0.0375 C 0.16389 0.03703 0.16511 0.0368 0.16632 0.03611 C 0.16823 0.03541 0.17014 0.03518 0.1717 0.03379 L 0.17726 0.02893 C 0.17813 0.02824 0.17899 0.02708 0.18004 0.02662 L 0.18264 0.02523 C 0.18334 0.02407 0.18368 0.02268 0.18455 0.02176 C 0.18524 0.02083 0.18646 0.02106 0.18733 0.02037 C 0.18802 0.0199 0.18837 0.01875 0.18906 0.01805 C 0.1908 0.0162 0.19306 0.01528 0.19445 0.01319 C 0.1967 0.01041 0.19879 0.0074 0.20174 0.00602 L 0.20729 0.00347 L 0.21268 0.00115 C 0.21354 0.00069 0.21441 2.59259E-6 0.21545 2.59259E-6 L 0.22188 -0.00139 L 0.23004 -0.00486 L 0.23264 -0.00625 L 0.23542 -0.00741 C 0.23663 -0.00903 0.23733 -0.01158 0.23906 -0.01227 C 0.24028 -0.01273 0.24149 -0.01297 0.24271 -0.01343 C 0.24462 -0.01412 0.24618 -0.01574 0.24809 -0.01574 L 0.26372 -0.01574 L 0.26372 -0.01551 " pathEditMode="relative" rAng="0" ptsTypes="AAAAAAAAAAAAAAAAAAAAAAAAAAAAAAAAAAAAAAA">
                                      <p:cBhvr>
                                        <p:cTn id="29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77" y="18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 animBg="1"/>
      <p:bldP spid="95" grpId="1" animBg="1"/>
      <p:bldP spid="95" grpId="2" animBg="1"/>
      <p:bldP spid="98" grpId="0" animBg="1"/>
      <p:bldP spid="98" grpId="1" animBg="1"/>
      <p:bldP spid="100" grpId="0" animBg="1"/>
      <p:bldP spid="100" grpId="1" animBg="1"/>
      <p:bldP spid="2" grpId="0" animBg="1"/>
      <p:bldP spid="2" grpId="1" animBg="1"/>
      <p:bldP spid="116" grpId="0" animBg="1"/>
      <p:bldP spid="116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4563391"/>
            <a:ext cx="7886700" cy="1628820"/>
          </a:xfrm>
        </p:spPr>
        <p:txBody>
          <a:bodyPr>
            <a:normAutofit/>
          </a:bodyPr>
          <a:lstStyle/>
          <a:p>
            <a:r>
              <a:rPr lang="en-CA" dirty="0" smtClean="0"/>
              <a:t>Many coalescing queues, small # tags each</a:t>
            </a:r>
          </a:p>
          <a:p>
            <a:r>
              <a:rPr lang="en-CA" dirty="0" smtClean="0"/>
              <a:t>Requests mapped to coalescing queues by address</a:t>
            </a:r>
          </a:p>
          <a:p>
            <a:r>
              <a:rPr lang="en-CA" dirty="0" smtClean="0"/>
              <a:t>Insertion: tag lookup, max 1 per cycle per queue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Trapezoid 222"/>
          <p:cNvSpPr/>
          <p:nvPr/>
        </p:nvSpPr>
        <p:spPr>
          <a:xfrm rot="16200000">
            <a:off x="923779" y="2345076"/>
            <a:ext cx="2427149" cy="367330"/>
          </a:xfrm>
          <a:prstGeom prst="trapezoid">
            <a:avLst>
              <a:gd name="adj" fmla="val 83824"/>
            </a:avLst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912558" y="131516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3319247" y="131516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912558" y="147042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2912558" y="154662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2912558" y="162567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3319247" y="147042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319247" y="154662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3319247" y="162567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912558" y="185669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3319247" y="185669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2912558" y="201195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912558" y="208815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912558" y="216720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319247" y="201195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319247" y="208815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319247" y="216720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912558" y="3350465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319247" y="3350465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912558" y="3505721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912558" y="3581924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912558" y="3660977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319247" y="3505721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319247" y="3581924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319247" y="3660977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2912558" y="240175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3319247" y="240175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2912558" y="255701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912558" y="263321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912558" y="271226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319247" y="255701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3319247" y="263321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3319247" y="271226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614597" y="2308851"/>
            <a:ext cx="757648" cy="1922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614597" y="2635291"/>
            <a:ext cx="757648" cy="1922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1370495" y="2744548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>
            <a:off x="2323577" y="1550051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2319621" y="2084264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2319620" y="2638549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>
            <a:off x="2319619" y="3571930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71" idx="3"/>
          </p:cNvCxnSpPr>
          <p:nvPr/>
        </p:nvCxnSpPr>
        <p:spPr>
          <a:xfrm flipV="1">
            <a:off x="3725936" y="2063782"/>
            <a:ext cx="775883" cy="41560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77" idx="3"/>
          </p:cNvCxnSpPr>
          <p:nvPr/>
        </p:nvCxnSpPr>
        <p:spPr>
          <a:xfrm>
            <a:off x="3725936" y="2752938"/>
            <a:ext cx="775883" cy="4638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>
            <a:off x="1369687" y="2410099"/>
            <a:ext cx="588981" cy="908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/>
          <p:cNvSpPr txBox="1"/>
          <p:nvPr/>
        </p:nvSpPr>
        <p:spPr>
          <a:xfrm>
            <a:off x="3115901" y="2685027"/>
            <a:ext cx="8189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...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1511" y="1505499"/>
            <a:ext cx="15994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intra-warp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coalescers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1516464" y="3773872"/>
            <a:ext cx="15994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sort by address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4501819" y="2047520"/>
            <a:ext cx="4413184" cy="1161001"/>
            <a:chOff x="4501819" y="2047520"/>
            <a:chExt cx="4413184" cy="1161001"/>
          </a:xfrm>
        </p:grpSpPr>
        <p:sp>
          <p:nvSpPr>
            <p:cNvPr id="113" name="Rectangle 112"/>
            <p:cNvSpPr/>
            <p:nvPr/>
          </p:nvSpPr>
          <p:spPr>
            <a:xfrm>
              <a:off x="6201305" y="2048164"/>
              <a:ext cx="1356849" cy="115793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4501819" y="2049782"/>
              <a:ext cx="2146758" cy="290533"/>
            </a:xfrm>
            <a:prstGeom prst="rect">
              <a:avLst/>
            </a:prstGeom>
            <a:solidFill>
              <a:schemeClr val="accent6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CA" dirty="0" smtClean="0">
                  <a:solidFill>
                    <a:prstClr val="black"/>
                  </a:solidFill>
                  <a:latin typeface="Calibri"/>
                </a:rPr>
                <a:t>Cache line address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4501819" y="2340315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warp ID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5291728" y="2340312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thread mapping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4501819" y="2629556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291728" y="2629553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501819" y="2917827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3" name="Rectangle 92"/>
            <p:cNvSpPr/>
            <p:nvPr/>
          </p:nvSpPr>
          <p:spPr>
            <a:xfrm>
              <a:off x="5291728" y="2919277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6768245" y="2047520"/>
              <a:ext cx="2146758" cy="290533"/>
            </a:xfrm>
            <a:prstGeom prst="rect">
              <a:avLst/>
            </a:prstGeom>
            <a:solidFill>
              <a:schemeClr val="accent4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r>
                <a:rPr lang="en-CA" dirty="0">
                  <a:solidFill>
                    <a:prstClr val="black"/>
                  </a:solidFill>
                </a:rPr>
                <a:t>Cache line </a:t>
              </a:r>
              <a:r>
                <a:rPr lang="en-CA" dirty="0" smtClean="0">
                  <a:solidFill>
                    <a:prstClr val="black"/>
                  </a:solidFill>
                </a:rPr>
                <a:t>address</a:t>
              </a:r>
              <a:endParaRPr lang="en-US" dirty="0">
                <a:solidFill>
                  <a:prstClr val="black"/>
                </a:solidFill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6768245" y="2338053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warp ID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7558154" y="2338050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thread mapping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6768245" y="2627294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0</a:t>
              </a: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" name="Rectangle 108"/>
            <p:cNvSpPr/>
            <p:nvPr/>
          </p:nvSpPr>
          <p:spPr>
            <a:xfrm>
              <a:off x="7558154" y="2627291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>
              <a:off x="6768245" y="2915565"/>
              <a:ext cx="789909" cy="29053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2" name="Rectangle 111"/>
            <p:cNvSpPr/>
            <p:nvPr/>
          </p:nvSpPr>
          <p:spPr>
            <a:xfrm>
              <a:off x="7558154" y="2917015"/>
              <a:ext cx="1356849" cy="289244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...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81" name="Title 1"/>
          <p:cNvSpPr txBox="1">
            <a:spLocks/>
          </p:cNvSpPr>
          <p:nvPr/>
        </p:nvSpPr>
        <p:spPr>
          <a:xfrm>
            <a:off x="466165" y="264723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Inter-Warp Coalescer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83" name="Rectangle 148"/>
          <p:cNvSpPr/>
          <p:nvPr/>
        </p:nvSpPr>
        <p:spPr>
          <a:xfrm>
            <a:off x="5303605" y="2635290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Rectangle 148"/>
          <p:cNvSpPr/>
          <p:nvPr/>
        </p:nvSpPr>
        <p:spPr>
          <a:xfrm>
            <a:off x="5545091" y="2638762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Rectangle 148"/>
          <p:cNvSpPr/>
          <p:nvPr/>
        </p:nvSpPr>
        <p:spPr>
          <a:xfrm>
            <a:off x="5672798" y="2638642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Rectangle 148"/>
          <p:cNvSpPr/>
          <p:nvPr/>
        </p:nvSpPr>
        <p:spPr>
          <a:xfrm>
            <a:off x="5952570" y="2633554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Rectangle 148"/>
          <p:cNvSpPr/>
          <p:nvPr/>
        </p:nvSpPr>
        <p:spPr>
          <a:xfrm>
            <a:off x="6089552" y="2638582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Rectangle 148"/>
          <p:cNvSpPr/>
          <p:nvPr/>
        </p:nvSpPr>
        <p:spPr>
          <a:xfrm>
            <a:off x="6519510" y="2631775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Rectangle 148"/>
          <p:cNvSpPr/>
          <p:nvPr/>
        </p:nvSpPr>
        <p:spPr>
          <a:xfrm>
            <a:off x="7724856" y="2630961"/>
            <a:ext cx="121818" cy="280275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Rectangle 148"/>
          <p:cNvSpPr/>
          <p:nvPr/>
        </p:nvSpPr>
        <p:spPr>
          <a:xfrm>
            <a:off x="7854795" y="2631774"/>
            <a:ext cx="121818" cy="280275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Rectangle 148"/>
          <p:cNvSpPr/>
          <p:nvPr/>
        </p:nvSpPr>
        <p:spPr>
          <a:xfrm>
            <a:off x="8236578" y="2631774"/>
            <a:ext cx="121818" cy="280275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Rectangle 148"/>
          <p:cNvSpPr/>
          <p:nvPr/>
        </p:nvSpPr>
        <p:spPr>
          <a:xfrm>
            <a:off x="8777736" y="2631774"/>
            <a:ext cx="121818" cy="280275"/>
          </a:xfrm>
          <a:prstGeom prst="rect">
            <a:avLst/>
          </a:prstGeom>
          <a:solidFill>
            <a:schemeClr val="accent4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Rectangle 148"/>
          <p:cNvSpPr/>
          <p:nvPr/>
        </p:nvSpPr>
        <p:spPr>
          <a:xfrm>
            <a:off x="5426178" y="2919659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Rectangle 148"/>
          <p:cNvSpPr/>
          <p:nvPr/>
        </p:nvSpPr>
        <p:spPr>
          <a:xfrm>
            <a:off x="5545091" y="2919658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Rectangle 148"/>
          <p:cNvSpPr/>
          <p:nvPr/>
        </p:nvSpPr>
        <p:spPr>
          <a:xfrm>
            <a:off x="5956114" y="2919658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Rectangle 148"/>
          <p:cNvSpPr/>
          <p:nvPr/>
        </p:nvSpPr>
        <p:spPr>
          <a:xfrm>
            <a:off x="6280753" y="2919658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Rectangle 148"/>
          <p:cNvSpPr/>
          <p:nvPr/>
        </p:nvSpPr>
        <p:spPr>
          <a:xfrm>
            <a:off x="6401868" y="2919658"/>
            <a:ext cx="121818" cy="280275"/>
          </a:xfrm>
          <a:prstGeom prst="rect">
            <a:avLst/>
          </a:prstGeom>
          <a:solidFill>
            <a:schemeClr val="accent6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6310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123950"/>
            <a:ext cx="7886700" cy="5362575"/>
          </a:xfrm>
        </p:spPr>
        <p:txBody>
          <a:bodyPr>
            <a:normAutofit lnSpcReduction="10000"/>
          </a:bodyPr>
          <a:lstStyle/>
          <a:p>
            <a:r>
              <a:rPr lang="en-CA" dirty="0"/>
              <a:t>Select a cache line from the inter-warp queues to send to </a:t>
            </a:r>
            <a:r>
              <a:rPr lang="en-CA" dirty="0" smtClean="0"/>
              <a:t>L1</a:t>
            </a:r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r>
              <a:rPr lang="en-CA" dirty="0" smtClean="0"/>
              <a:t>2 strategies:</a:t>
            </a:r>
          </a:p>
          <a:p>
            <a:pPr lvl="1"/>
            <a:r>
              <a:rPr lang="en-CA" dirty="0" smtClean="0"/>
              <a:t>Default: pick oldest request</a:t>
            </a:r>
          </a:p>
          <a:p>
            <a:pPr lvl="1"/>
            <a:r>
              <a:rPr lang="en-CA" dirty="0" smtClean="0"/>
              <a:t>Cache-sensitive: prioritize one warp</a:t>
            </a:r>
          </a:p>
          <a:p>
            <a:pPr lvl="1"/>
            <a:r>
              <a:rPr lang="en-CA" dirty="0" smtClean="0"/>
              <a:t>Switch based on miss rate over quantum</a:t>
            </a:r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Rectangle 38"/>
          <p:cNvSpPr/>
          <p:nvPr/>
        </p:nvSpPr>
        <p:spPr>
          <a:xfrm>
            <a:off x="3165295" y="180755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45"/>
          <p:cNvSpPr/>
          <p:nvPr/>
        </p:nvSpPr>
        <p:spPr>
          <a:xfrm>
            <a:off x="3571984" y="180755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46"/>
          <p:cNvSpPr/>
          <p:nvPr/>
        </p:nvSpPr>
        <p:spPr>
          <a:xfrm>
            <a:off x="3165295" y="196281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47"/>
          <p:cNvSpPr/>
          <p:nvPr/>
        </p:nvSpPr>
        <p:spPr>
          <a:xfrm>
            <a:off x="3165295" y="203901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48"/>
          <p:cNvSpPr/>
          <p:nvPr/>
        </p:nvSpPr>
        <p:spPr>
          <a:xfrm>
            <a:off x="3165295" y="211806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49"/>
          <p:cNvSpPr/>
          <p:nvPr/>
        </p:nvSpPr>
        <p:spPr>
          <a:xfrm>
            <a:off x="3571984" y="196281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50"/>
          <p:cNvSpPr/>
          <p:nvPr/>
        </p:nvSpPr>
        <p:spPr>
          <a:xfrm>
            <a:off x="3571984" y="203901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51"/>
          <p:cNvSpPr/>
          <p:nvPr/>
        </p:nvSpPr>
        <p:spPr>
          <a:xfrm>
            <a:off x="3571984" y="211806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Rectangle 52"/>
          <p:cNvSpPr/>
          <p:nvPr/>
        </p:nvSpPr>
        <p:spPr>
          <a:xfrm>
            <a:off x="3165295" y="234908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53"/>
          <p:cNvSpPr/>
          <p:nvPr/>
        </p:nvSpPr>
        <p:spPr>
          <a:xfrm>
            <a:off x="3571984" y="234908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54"/>
          <p:cNvSpPr/>
          <p:nvPr/>
        </p:nvSpPr>
        <p:spPr>
          <a:xfrm>
            <a:off x="3165295" y="250434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55"/>
          <p:cNvSpPr/>
          <p:nvPr/>
        </p:nvSpPr>
        <p:spPr>
          <a:xfrm>
            <a:off x="3165295" y="258054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56"/>
          <p:cNvSpPr/>
          <p:nvPr/>
        </p:nvSpPr>
        <p:spPr>
          <a:xfrm>
            <a:off x="3165295" y="265959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57"/>
          <p:cNvSpPr/>
          <p:nvPr/>
        </p:nvSpPr>
        <p:spPr>
          <a:xfrm>
            <a:off x="3571984" y="250434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58"/>
          <p:cNvSpPr/>
          <p:nvPr/>
        </p:nvSpPr>
        <p:spPr>
          <a:xfrm>
            <a:off x="3571984" y="258054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59"/>
          <p:cNvSpPr/>
          <p:nvPr/>
        </p:nvSpPr>
        <p:spPr>
          <a:xfrm>
            <a:off x="3571984" y="265959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60"/>
          <p:cNvSpPr/>
          <p:nvPr/>
        </p:nvSpPr>
        <p:spPr>
          <a:xfrm>
            <a:off x="3165295" y="3842855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ectangle 61"/>
          <p:cNvSpPr/>
          <p:nvPr/>
        </p:nvSpPr>
        <p:spPr>
          <a:xfrm>
            <a:off x="3571984" y="3842855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ctangle 62"/>
          <p:cNvSpPr/>
          <p:nvPr/>
        </p:nvSpPr>
        <p:spPr>
          <a:xfrm>
            <a:off x="3165295" y="3998111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63"/>
          <p:cNvSpPr/>
          <p:nvPr/>
        </p:nvSpPr>
        <p:spPr>
          <a:xfrm>
            <a:off x="3165295" y="4074314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64"/>
          <p:cNvSpPr/>
          <p:nvPr/>
        </p:nvSpPr>
        <p:spPr>
          <a:xfrm>
            <a:off x="3165295" y="4153367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Rectangle 65"/>
          <p:cNvSpPr/>
          <p:nvPr/>
        </p:nvSpPr>
        <p:spPr>
          <a:xfrm>
            <a:off x="3571984" y="3998111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ectangle 66"/>
          <p:cNvSpPr/>
          <p:nvPr/>
        </p:nvSpPr>
        <p:spPr>
          <a:xfrm>
            <a:off x="3571984" y="4074314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67"/>
          <p:cNvSpPr/>
          <p:nvPr/>
        </p:nvSpPr>
        <p:spPr>
          <a:xfrm>
            <a:off x="3571984" y="4153367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ectangle 68"/>
          <p:cNvSpPr/>
          <p:nvPr/>
        </p:nvSpPr>
        <p:spPr>
          <a:xfrm>
            <a:off x="3165295" y="289414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Rectangle 69"/>
          <p:cNvSpPr/>
          <p:nvPr/>
        </p:nvSpPr>
        <p:spPr>
          <a:xfrm>
            <a:off x="3571984" y="2894146"/>
            <a:ext cx="406689" cy="1552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ectangle 70"/>
          <p:cNvSpPr/>
          <p:nvPr/>
        </p:nvSpPr>
        <p:spPr>
          <a:xfrm>
            <a:off x="3165295" y="304940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Rectangle 71"/>
          <p:cNvSpPr/>
          <p:nvPr/>
        </p:nvSpPr>
        <p:spPr>
          <a:xfrm>
            <a:off x="3165295" y="312560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ectangle 72"/>
          <p:cNvSpPr/>
          <p:nvPr/>
        </p:nvSpPr>
        <p:spPr>
          <a:xfrm>
            <a:off x="3165295" y="320465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Rectangle 73"/>
          <p:cNvSpPr/>
          <p:nvPr/>
        </p:nvSpPr>
        <p:spPr>
          <a:xfrm>
            <a:off x="3571984" y="3049402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Rectangle 74"/>
          <p:cNvSpPr/>
          <p:nvPr/>
        </p:nvSpPr>
        <p:spPr>
          <a:xfrm>
            <a:off x="3571984" y="3125605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Rectangle 75"/>
          <p:cNvSpPr/>
          <p:nvPr/>
        </p:nvSpPr>
        <p:spPr>
          <a:xfrm>
            <a:off x="3571984" y="3204658"/>
            <a:ext cx="406689" cy="81339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Trapezoid 222"/>
          <p:cNvSpPr/>
          <p:nvPr/>
        </p:nvSpPr>
        <p:spPr>
          <a:xfrm rot="5400000">
            <a:off x="3355452" y="2865737"/>
            <a:ext cx="2427149" cy="367330"/>
          </a:xfrm>
          <a:prstGeom prst="trapezoid">
            <a:avLst>
              <a:gd name="adj" fmla="val 83824"/>
            </a:avLst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8" name="Straight Arrow Connector 77"/>
          <p:cNvCxnSpPr/>
          <p:nvPr/>
        </p:nvCxnSpPr>
        <p:spPr>
          <a:xfrm>
            <a:off x="3978673" y="2023233"/>
            <a:ext cx="40668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78"/>
          <p:cNvCxnSpPr/>
          <p:nvPr/>
        </p:nvCxnSpPr>
        <p:spPr>
          <a:xfrm>
            <a:off x="3978673" y="2559519"/>
            <a:ext cx="40668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79"/>
          <p:cNvCxnSpPr/>
          <p:nvPr/>
        </p:nvCxnSpPr>
        <p:spPr>
          <a:xfrm>
            <a:off x="3978673" y="3107465"/>
            <a:ext cx="40668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80"/>
          <p:cNvCxnSpPr/>
          <p:nvPr/>
        </p:nvCxnSpPr>
        <p:spPr>
          <a:xfrm>
            <a:off x="3978673" y="4074314"/>
            <a:ext cx="40668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81"/>
          <p:cNvSpPr txBox="1"/>
          <p:nvPr/>
        </p:nvSpPr>
        <p:spPr>
          <a:xfrm>
            <a:off x="3368639" y="3185571"/>
            <a:ext cx="1818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...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Rectangle 82"/>
          <p:cNvSpPr/>
          <p:nvPr/>
        </p:nvSpPr>
        <p:spPr>
          <a:xfrm>
            <a:off x="5263665" y="2278676"/>
            <a:ext cx="1407114" cy="103790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L1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Cache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5" name="Straight Arrow Connector 83"/>
          <p:cNvCxnSpPr>
            <a:endCxn id="44" idx="1"/>
          </p:cNvCxnSpPr>
          <p:nvPr/>
        </p:nvCxnSpPr>
        <p:spPr>
          <a:xfrm flipV="1">
            <a:off x="4752692" y="2797630"/>
            <a:ext cx="510973" cy="1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itle 1"/>
          <p:cNvSpPr txBox="1">
            <a:spLocks/>
          </p:cNvSpPr>
          <p:nvPr/>
        </p:nvSpPr>
        <p:spPr>
          <a:xfrm>
            <a:off x="457200" y="186154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Selection Logic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4856341" y="4194036"/>
            <a:ext cx="1601609" cy="614439"/>
          </a:xfrm>
          <a:prstGeom prst="rect">
            <a:avLst/>
          </a:prstGeom>
          <a:solidFill>
            <a:schemeClr val="accent4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Selection</a:t>
            </a:r>
            <a:r>
              <a:rPr kumimoji="0" lang="en-US" sz="1800" b="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Logic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9" name="Elbow Connector 38"/>
          <p:cNvCxnSpPr>
            <a:stCxn id="47" idx="1"/>
            <a:endCxn id="37" idx="3"/>
          </p:cNvCxnSpPr>
          <p:nvPr/>
        </p:nvCxnSpPr>
        <p:spPr>
          <a:xfrm rot="10800000">
            <a:off x="4569027" y="4109022"/>
            <a:ext cx="287314" cy="392234"/>
          </a:xfrm>
          <a:prstGeom prst="bentConnector2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410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97977"/>
            <a:ext cx="7886700" cy="477898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Implemented in GPGPU-sim 3.2.2</a:t>
            </a:r>
          </a:p>
          <a:p>
            <a:pPr lvl="1"/>
            <a:r>
              <a:rPr lang="en-US" dirty="0" smtClean="0"/>
              <a:t>GTX480 baseline</a:t>
            </a:r>
          </a:p>
          <a:p>
            <a:pPr lvl="1"/>
            <a:r>
              <a:rPr lang="en-US" dirty="0"/>
              <a:t>32 MSHRS</a:t>
            </a:r>
          </a:p>
          <a:p>
            <a:pPr lvl="1"/>
            <a:r>
              <a:rPr lang="en-US" dirty="0"/>
              <a:t>32kB cache</a:t>
            </a:r>
          </a:p>
          <a:p>
            <a:pPr lvl="1"/>
            <a:r>
              <a:rPr lang="en-US" dirty="0" smtClean="0"/>
              <a:t>GTO scheduler</a:t>
            </a:r>
          </a:p>
          <a:p>
            <a:r>
              <a:rPr lang="en-US" dirty="0" smtClean="0"/>
              <a:t>Verilog implementation for power and area</a:t>
            </a:r>
          </a:p>
          <a:p>
            <a:r>
              <a:rPr lang="en-US" dirty="0" smtClean="0"/>
              <a:t>Benchmark criteria</a:t>
            </a:r>
          </a:p>
          <a:p>
            <a:pPr lvl="1"/>
            <a:r>
              <a:rPr lang="en-US" dirty="0" smtClean="0"/>
              <a:t>Parboil, </a:t>
            </a:r>
            <a:r>
              <a:rPr lang="en-US" dirty="0" err="1" smtClean="0"/>
              <a:t>PolyBench</a:t>
            </a:r>
            <a:r>
              <a:rPr lang="en-US" dirty="0" smtClean="0"/>
              <a:t>, </a:t>
            </a:r>
            <a:r>
              <a:rPr lang="en-US" dirty="0" err="1" smtClean="0"/>
              <a:t>Rodinia</a:t>
            </a:r>
            <a:r>
              <a:rPr lang="en-US" dirty="0" smtClean="0"/>
              <a:t> benchmark suites</a:t>
            </a:r>
          </a:p>
          <a:p>
            <a:pPr lvl="1"/>
            <a:r>
              <a:rPr lang="en-US" dirty="0" smtClean="0"/>
              <a:t>Memory throughput limited: waiting </a:t>
            </a:r>
            <a:r>
              <a:rPr lang="en-US" dirty="0"/>
              <a:t>memory requests for more than 90% of execution </a:t>
            </a:r>
            <a:r>
              <a:rPr lang="en-US" dirty="0" smtClean="0"/>
              <a:t>time</a:t>
            </a:r>
            <a:endParaRPr lang="en-US" dirty="0"/>
          </a:p>
          <a:p>
            <a:r>
              <a:rPr lang="en-US" dirty="0" err="1" smtClean="0"/>
              <a:t>WarpPool</a:t>
            </a:r>
            <a:r>
              <a:rPr lang="en-US" dirty="0" smtClean="0"/>
              <a:t> configuration</a:t>
            </a:r>
          </a:p>
          <a:p>
            <a:pPr lvl="1"/>
            <a:r>
              <a:rPr lang="en-US" dirty="0" smtClean="0"/>
              <a:t>2 intra-warp </a:t>
            </a:r>
            <a:r>
              <a:rPr lang="en-US" dirty="0" err="1" smtClean="0"/>
              <a:t>coalescers</a:t>
            </a:r>
            <a:endParaRPr lang="en-US" dirty="0" smtClean="0"/>
          </a:p>
          <a:p>
            <a:pPr lvl="1"/>
            <a:r>
              <a:rPr lang="en-US" dirty="0" smtClean="0"/>
              <a:t>32 inter-warp queues</a:t>
            </a:r>
          </a:p>
          <a:p>
            <a:pPr lvl="1"/>
            <a:r>
              <a:rPr lang="en-US" dirty="0" smtClean="0"/>
              <a:t>100,000 cycle quantum for request selector</a:t>
            </a:r>
          </a:p>
          <a:p>
            <a:pPr lvl="1"/>
            <a:r>
              <a:rPr lang="en-US" dirty="0" smtClean="0"/>
              <a:t>Up to 4 inter-warp coalesces per L1 access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406147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Methodology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1254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16002"/>
            <a:ext cx="8021782" cy="5110163"/>
          </a:xfrm>
        </p:spPr>
        <p:txBody>
          <a:bodyPr/>
          <a:lstStyle/>
          <a:p>
            <a:r>
              <a:rPr lang="en-US" dirty="0" smtClean="0"/>
              <a:t>GPUs have high peak performance</a:t>
            </a:r>
          </a:p>
          <a:p>
            <a:r>
              <a:rPr lang="en-US" dirty="0" smtClean="0"/>
              <a:t>For many benchmarks, memory throughput limits performance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2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1944427"/>
              </p:ext>
            </p:extLst>
          </p:nvPr>
        </p:nvGraphicFramePr>
        <p:xfrm>
          <a:off x="1261052" y="2882619"/>
          <a:ext cx="6621895" cy="33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9966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5"/>
          <p:cNvSpPr/>
          <p:nvPr/>
        </p:nvSpPr>
        <p:spPr>
          <a:xfrm>
            <a:off x="5163128" y="1490048"/>
            <a:ext cx="3084945" cy="3555674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ounded Rectangle 6"/>
          <p:cNvSpPr/>
          <p:nvPr/>
        </p:nvSpPr>
        <p:spPr>
          <a:xfrm>
            <a:off x="2964873" y="1490048"/>
            <a:ext cx="2198255" cy="3555674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ounded Rectangle 7"/>
          <p:cNvSpPr/>
          <p:nvPr/>
        </p:nvSpPr>
        <p:spPr>
          <a:xfrm>
            <a:off x="706312" y="1490048"/>
            <a:ext cx="2258561" cy="3555674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850346"/>
              </p:ext>
            </p:extLst>
          </p:nvPr>
        </p:nvGraphicFramePr>
        <p:xfrm>
          <a:off x="-73099" y="1353777"/>
          <a:ext cx="8893827" cy="48244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038220" y="5510572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ED7D31"/>
                </a:solidFill>
              </a:rPr>
              <a:t>Memory Divergent</a:t>
            </a:r>
            <a:endParaRPr lang="en-US" sz="1800" dirty="0">
              <a:solidFill>
                <a:srgbClr val="ED7D3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11848" y="5510572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5B9BD5"/>
                </a:solidFill>
              </a:rPr>
              <a:t>Bandwidth-Limited</a:t>
            </a:r>
            <a:endParaRPr lang="en-US" sz="1800" dirty="0">
              <a:solidFill>
                <a:srgbClr val="5B9BD5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598420" y="5510572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70AD47"/>
                </a:solidFill>
              </a:rPr>
              <a:t>Cache-Limited</a:t>
            </a:r>
            <a:endParaRPr lang="en-US" sz="1800" dirty="0">
              <a:solidFill>
                <a:srgbClr val="70AD47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152669" y="1218368"/>
            <a:ext cx="761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3.17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32373" y="1225289"/>
            <a:ext cx="761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2.35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666995" y="1208643"/>
            <a:ext cx="761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5.16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457200" y="239386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Results: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Speedup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48073" y="2433705"/>
            <a:ext cx="7614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prstClr val="black"/>
                </a:solidFill>
              </a:rPr>
              <a:t>1.38x</a:t>
            </a:r>
            <a:endParaRPr lang="en-US" sz="1600" dirty="0">
              <a:solidFill>
                <a:prstClr val="black"/>
              </a:solidFill>
            </a:endParaRPr>
          </a:p>
        </p:txBody>
      </p:sp>
      <p:sp>
        <p:nvSpPr>
          <p:cNvPr id="2" name="Oval 1"/>
          <p:cNvSpPr/>
          <p:nvPr/>
        </p:nvSpPr>
        <p:spPr>
          <a:xfrm>
            <a:off x="623455" y="2119745"/>
            <a:ext cx="685800" cy="16002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519894" y="1025198"/>
            <a:ext cx="763886" cy="3049673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74688" y="6459866"/>
            <a:ext cx="87352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[1] MRPB: Memory request prioritization for massively parallel processors: HPCA 2014</a:t>
            </a:r>
          </a:p>
        </p:txBody>
      </p:sp>
    </p:spTree>
    <p:extLst>
      <p:ext uri="{BB962C8B-B14F-4D97-AF65-F5344CB8AC3E}">
        <p14:creationId xmlns:p14="http://schemas.microsoft.com/office/powerpoint/2010/main" val="86940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2" grpId="0" uiExpand="1">
        <p:bldSub>
          <a:bldChart bld="series" animBg="0"/>
        </p:bldSub>
      </p:bldGraphic>
      <p:bldP spid="13" grpId="0"/>
      <p:bldP spid="14" grpId="0"/>
      <p:bldP spid="15" grpId="0"/>
      <p:bldP spid="16" grpId="0"/>
      <p:bldP spid="2" grpId="0" animBg="1"/>
      <p:bldP spid="2" grpId="1" animBg="1"/>
      <p:bldP spid="1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5"/>
          <p:cNvSpPr/>
          <p:nvPr/>
        </p:nvSpPr>
        <p:spPr>
          <a:xfrm>
            <a:off x="5158510" y="1082348"/>
            <a:ext cx="3084945" cy="3410886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ounded Rectangle 6"/>
          <p:cNvSpPr/>
          <p:nvPr/>
        </p:nvSpPr>
        <p:spPr>
          <a:xfrm>
            <a:off x="2964873" y="1082348"/>
            <a:ext cx="2198255" cy="34108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ounded Rectangle 7"/>
          <p:cNvSpPr/>
          <p:nvPr/>
        </p:nvSpPr>
        <p:spPr>
          <a:xfrm>
            <a:off x="706312" y="1082348"/>
            <a:ext cx="2258561" cy="3410886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18" name="Chart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9335017"/>
              </p:ext>
            </p:extLst>
          </p:nvPr>
        </p:nvGraphicFramePr>
        <p:xfrm>
          <a:off x="-175714" y="1082349"/>
          <a:ext cx="9067116" cy="4766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64389" y="4896246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ED7D31"/>
                </a:solidFill>
              </a:rPr>
              <a:t>Memory Divergent</a:t>
            </a:r>
            <a:endParaRPr lang="en-US" sz="1800" dirty="0">
              <a:solidFill>
                <a:srgbClr val="ED7D3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079366" y="4896246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5B9BD5"/>
                </a:solidFill>
              </a:rPr>
              <a:t>Bandwidth-Limited</a:t>
            </a:r>
            <a:endParaRPr lang="en-US" sz="1800" dirty="0">
              <a:solidFill>
                <a:srgbClr val="5B9BD5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793866" y="4896246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70AD47"/>
                </a:solidFill>
              </a:rPr>
              <a:t>Cache-Limited</a:t>
            </a:r>
            <a:endParaRPr lang="en-US" sz="1800" dirty="0">
              <a:solidFill>
                <a:srgbClr val="70AD47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57200" y="239386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Results: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L1 Throughput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358191" y="1521004"/>
            <a:ext cx="477982" cy="16002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2469573" y="1397179"/>
            <a:ext cx="477982" cy="16002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628650" y="5562814"/>
            <a:ext cx="7886700" cy="10334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Banked cache uses divergence, not locality</a:t>
            </a:r>
          </a:p>
          <a:p>
            <a:r>
              <a:rPr lang="en-US" dirty="0" err="1" smtClean="0"/>
              <a:t>WarpPool</a:t>
            </a:r>
            <a:r>
              <a:rPr lang="en-US" dirty="0" smtClean="0"/>
              <a:t> merges even when not divergent</a:t>
            </a:r>
          </a:p>
          <a:p>
            <a:r>
              <a:rPr lang="en-US" dirty="0" smtClean="0"/>
              <a:t>No speedup for banked cache: 1 miss/cycle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282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3" grpId="1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5"/>
          <p:cNvSpPr/>
          <p:nvPr/>
        </p:nvSpPr>
        <p:spPr>
          <a:xfrm>
            <a:off x="5163128" y="1196686"/>
            <a:ext cx="3084945" cy="3410886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ounded Rectangle 6"/>
          <p:cNvSpPr/>
          <p:nvPr/>
        </p:nvSpPr>
        <p:spPr>
          <a:xfrm>
            <a:off x="2964873" y="1196686"/>
            <a:ext cx="2198255" cy="3410886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ounded Rectangle 7"/>
          <p:cNvSpPr/>
          <p:nvPr/>
        </p:nvSpPr>
        <p:spPr>
          <a:xfrm>
            <a:off x="706312" y="1196686"/>
            <a:ext cx="2258561" cy="3410886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323345"/>
              </p:ext>
            </p:extLst>
          </p:nvPr>
        </p:nvGraphicFramePr>
        <p:xfrm>
          <a:off x="-245746" y="1099198"/>
          <a:ext cx="9132570" cy="49986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itle 1"/>
          <p:cNvSpPr txBox="1">
            <a:spLocks/>
          </p:cNvSpPr>
          <p:nvPr/>
        </p:nvSpPr>
        <p:spPr>
          <a:xfrm>
            <a:off x="457200" y="239386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Results:</a:t>
            </a:r>
            <a:r>
              <a:rPr kumimoji="0" lang="en-US" sz="4400" b="0" i="0" u="none" strike="noStrike" kern="1200" cap="none" spc="0" normalizeH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 L1 Misses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907347" y="4984594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ED7D31"/>
                </a:solidFill>
              </a:rPr>
              <a:t>Memory Divergent</a:t>
            </a:r>
            <a:endParaRPr lang="en-US" sz="1800" dirty="0">
              <a:solidFill>
                <a:srgbClr val="ED7D31"/>
              </a:solidFill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3161846" y="4984594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5B9BD5"/>
                </a:solidFill>
              </a:rPr>
              <a:t>Bandwidth-Limited</a:t>
            </a:r>
            <a:endParaRPr lang="en-US" sz="1800" dirty="0">
              <a:solidFill>
                <a:srgbClr val="5B9BD5"/>
              </a:solidFill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620490" y="4984594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70AD47"/>
                </a:solidFill>
              </a:rPr>
              <a:t>Cache-Limited</a:t>
            </a:r>
            <a:endParaRPr lang="en-US" sz="1800" dirty="0">
              <a:solidFill>
                <a:srgbClr val="70AD47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508749" y="1301929"/>
            <a:ext cx="477982" cy="160020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28650" y="5562814"/>
            <a:ext cx="7886700" cy="10334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MRPB has larger queues</a:t>
            </a:r>
          </a:p>
          <a:p>
            <a:r>
              <a:rPr lang="en-US" dirty="0" smtClean="0"/>
              <a:t>Oldest policy sometimes preserves cross-warp temporal locality</a:t>
            </a:r>
          </a:p>
          <a:p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4688" y="6459866"/>
            <a:ext cx="873521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[1] MRPB: Memory request prioritization for massively parallel processors: HPCA 2014</a:t>
            </a:r>
          </a:p>
        </p:txBody>
      </p:sp>
    </p:spTree>
    <p:extLst>
      <p:ext uri="{BB962C8B-B14F-4D97-AF65-F5344CB8AC3E}">
        <p14:creationId xmlns:p14="http://schemas.microsoft.com/office/powerpoint/2010/main" val="2573255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Many kernels limited by memory throughput</a:t>
            </a:r>
          </a:p>
          <a:p>
            <a:endParaRPr lang="en-US" dirty="0" smtClean="0"/>
          </a:p>
          <a:p>
            <a:r>
              <a:rPr lang="en-US" dirty="0" smtClean="0"/>
              <a:t>Key insight: use inter-warp spatial locality to merge requests</a:t>
            </a:r>
          </a:p>
          <a:p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err="1" smtClean="0"/>
              <a:t>WarpPool</a:t>
            </a:r>
            <a:r>
              <a:rPr lang="en-US" dirty="0" smtClean="0"/>
              <a:t> improves performance by 1.38x: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Merging requests</a:t>
            </a:r>
            <a:r>
              <a:rPr lang="en-US" dirty="0" smtClean="0"/>
              <a:t>: increase L1 throughput by 8%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b="1" dirty="0" smtClean="0"/>
              <a:t>Prioritizing requests</a:t>
            </a:r>
            <a:r>
              <a:rPr lang="en-US" dirty="0" smtClean="0"/>
              <a:t>: decrease L1 misses by 23%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23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81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srgbClr val="15488F"/>
              </a:solidFill>
              <a:latin typeface="Calibri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8511" y="504827"/>
            <a:ext cx="8546978" cy="1755775"/>
          </a:xfrm>
        </p:spPr>
        <p:txBody>
          <a:bodyPr>
            <a:noAutofit/>
          </a:bodyPr>
          <a:lstStyle/>
          <a:p>
            <a:pPr algn="ctr"/>
            <a:r>
              <a:rPr lang="en-US" sz="3600" dirty="0" err="1">
                <a:solidFill>
                  <a:schemeClr val="tx2"/>
                </a:solidFill>
              </a:rPr>
              <a:t>WarpPool</a:t>
            </a:r>
            <a:r>
              <a:rPr lang="en-US" sz="3600" dirty="0">
                <a:solidFill>
                  <a:schemeClr val="tx2"/>
                </a:solidFill>
              </a:rPr>
              <a:t>: Sharing Requests with Inter-Warp Coalescing for Throughput Processors</a:t>
            </a:r>
            <a:endParaRPr lang="en-US" sz="3600" b="1" dirty="0">
              <a:solidFill>
                <a:schemeClr val="tx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" cy="68580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14400" y="4495800"/>
            <a:ext cx="8229600" cy="236220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Calibri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250830" y="2461305"/>
            <a:ext cx="6642339" cy="31495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smtClean="0">
                <a:solidFill>
                  <a:sysClr val="windowText" lastClr="000000"/>
                </a:solidFill>
                <a:latin typeface="Calibri"/>
              </a:rPr>
              <a:t>John Kloosterman</a:t>
            </a:r>
            <a:r>
              <a:rPr lang="en-US" sz="2800" dirty="0" smtClean="0">
                <a:solidFill>
                  <a:sysClr val="windowText" lastClr="000000"/>
                </a:solidFill>
                <a:latin typeface="Calibri"/>
              </a:rPr>
              <a:t>, Jonathan Beaumont, Mick Wollman, Ankit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Calibri"/>
              </a:rPr>
              <a:t>Sethia</a:t>
            </a:r>
            <a:r>
              <a:rPr lang="en-US" sz="2800" dirty="0" smtClean="0">
                <a:solidFill>
                  <a:sysClr val="windowText" lastClr="000000"/>
                </a:solidFill>
                <a:latin typeface="Calibri"/>
              </a:rPr>
              <a:t>, Ron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Calibri"/>
              </a:rPr>
              <a:t>Dreslinski</a:t>
            </a:r>
            <a:r>
              <a:rPr lang="en-US" sz="2800" dirty="0" smtClean="0">
                <a:solidFill>
                  <a:sysClr val="windowText" lastClr="000000"/>
                </a:solidFill>
                <a:latin typeface="Calibri"/>
              </a:rPr>
              <a:t>, Trevor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Calibri"/>
              </a:rPr>
              <a:t>Mudge</a:t>
            </a:r>
            <a:r>
              <a:rPr lang="en-US" sz="2800" dirty="0" smtClean="0">
                <a:solidFill>
                  <a:sysClr val="windowText" lastClr="000000"/>
                </a:solidFill>
                <a:latin typeface="Calibri"/>
              </a:rPr>
              <a:t>, Scott </a:t>
            </a:r>
            <a:r>
              <a:rPr lang="en-US" sz="2800" dirty="0" err="1" smtClean="0">
                <a:solidFill>
                  <a:sysClr val="windowText" lastClr="000000"/>
                </a:solidFill>
                <a:latin typeface="Calibri"/>
              </a:rPr>
              <a:t>Mahlke</a:t>
            </a:r>
            <a:endParaRPr lang="en-US" sz="2800" b="1" dirty="0">
              <a:solidFill>
                <a:sysClr val="windowText" lastClr="000000"/>
              </a:solidFill>
              <a:latin typeface="Calibri"/>
            </a:endParaRPr>
          </a:p>
          <a:p>
            <a:endParaRPr lang="en-US" sz="2000" dirty="0">
              <a:solidFill>
                <a:srgbClr val="1F497D"/>
              </a:solidFill>
              <a:latin typeface="Calibri"/>
            </a:endParaRPr>
          </a:p>
          <a:p>
            <a:r>
              <a:rPr lang="en-US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rPr>
              <a:t>Computer Engineering Laboratory</a:t>
            </a:r>
          </a:p>
          <a:p>
            <a:r>
              <a:rPr lang="en-US" sz="2400" dirty="0">
                <a:solidFill>
                  <a:prstClr val="black">
                    <a:lumMod val="65000"/>
                    <a:lumOff val="35000"/>
                  </a:prstClr>
                </a:solidFill>
                <a:latin typeface="Calibri"/>
              </a:rPr>
              <a:t>University of Michigan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</a:rPr>
              <a:t>						 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Calibri"/>
              </a:rPr>
              <a:t>						</a:t>
            </a:r>
          </a:p>
        </p:txBody>
      </p:sp>
    </p:spTree>
    <p:extLst>
      <p:ext uri="{BB962C8B-B14F-4D97-AF65-F5344CB8AC3E}">
        <p14:creationId xmlns:p14="http://schemas.microsoft.com/office/powerpoint/2010/main" val="513055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48B769C-648B-45DE-A32B-84D9E15B11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2983" y="1274990"/>
            <a:ext cx="7886700" cy="5367109"/>
          </a:xfrm>
        </p:spPr>
        <p:txBody>
          <a:bodyPr/>
          <a:lstStyle/>
          <a:p>
            <a:r>
              <a:rPr lang="en-CA" dirty="0" smtClean="0"/>
              <a:t>32 threads grouped into SIMD warps</a:t>
            </a:r>
            <a:endParaRPr lang="en-CA" sz="800" dirty="0" smtClean="0"/>
          </a:p>
          <a:p>
            <a:pPr marL="0" indent="0">
              <a:buNone/>
            </a:pPr>
            <a:endParaRPr lang="en-CA" dirty="0" smtClean="0"/>
          </a:p>
          <a:p>
            <a:pPr marL="0" indent="0">
              <a:buNone/>
            </a:pPr>
            <a:endParaRPr lang="en-CA" dirty="0"/>
          </a:p>
          <a:p>
            <a:endParaRPr lang="en-CA" dirty="0" smtClean="0"/>
          </a:p>
          <a:p>
            <a:r>
              <a:rPr lang="en-CA" dirty="0" smtClean="0"/>
              <a:t>Warp scheduler sends ready warps to FUs</a:t>
            </a:r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5" name="Rectangle 148"/>
          <p:cNvSpPr/>
          <p:nvPr/>
        </p:nvSpPr>
        <p:spPr>
          <a:xfrm>
            <a:off x="3383989" y="2381676"/>
            <a:ext cx="331427" cy="3068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48"/>
          <p:cNvSpPr/>
          <p:nvPr/>
        </p:nvSpPr>
        <p:spPr>
          <a:xfrm>
            <a:off x="3715416" y="2381675"/>
            <a:ext cx="331427" cy="3068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48"/>
          <p:cNvSpPr/>
          <p:nvPr/>
        </p:nvSpPr>
        <p:spPr>
          <a:xfrm>
            <a:off x="4046843" y="2381675"/>
            <a:ext cx="331427" cy="3068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148"/>
          <p:cNvSpPr/>
          <p:nvPr/>
        </p:nvSpPr>
        <p:spPr>
          <a:xfrm>
            <a:off x="4378270" y="2381674"/>
            <a:ext cx="331427" cy="3068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148"/>
          <p:cNvSpPr/>
          <p:nvPr/>
        </p:nvSpPr>
        <p:spPr>
          <a:xfrm>
            <a:off x="4709697" y="2381674"/>
            <a:ext cx="331427" cy="3068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ectangle 148"/>
          <p:cNvSpPr/>
          <p:nvPr/>
        </p:nvSpPr>
        <p:spPr>
          <a:xfrm>
            <a:off x="5041124" y="2381673"/>
            <a:ext cx="331427" cy="3068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ctangle 148"/>
          <p:cNvSpPr/>
          <p:nvPr/>
        </p:nvSpPr>
        <p:spPr>
          <a:xfrm>
            <a:off x="5372551" y="2381673"/>
            <a:ext cx="331427" cy="3068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148"/>
          <p:cNvSpPr/>
          <p:nvPr/>
        </p:nvSpPr>
        <p:spPr>
          <a:xfrm>
            <a:off x="5703978" y="2381672"/>
            <a:ext cx="331427" cy="30686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/>
          <p:cNvGrpSpPr/>
          <p:nvPr/>
        </p:nvGrpSpPr>
        <p:grpSpPr>
          <a:xfrm>
            <a:off x="1979463" y="3872003"/>
            <a:ext cx="4993356" cy="2408855"/>
            <a:chOff x="1979463" y="3872003"/>
            <a:chExt cx="4993356" cy="2408855"/>
          </a:xfrm>
        </p:grpSpPr>
        <p:sp>
          <p:nvSpPr>
            <p:cNvPr id="25" name="Rectangle 148"/>
            <p:cNvSpPr/>
            <p:nvPr/>
          </p:nvSpPr>
          <p:spPr>
            <a:xfrm>
              <a:off x="1979463" y="3872003"/>
              <a:ext cx="800058" cy="306868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warp 0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6" name="Rectangle 148"/>
            <p:cNvSpPr/>
            <p:nvPr/>
          </p:nvSpPr>
          <p:spPr>
            <a:xfrm>
              <a:off x="3111180" y="3872003"/>
              <a:ext cx="800058" cy="306868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7" name="Rectangle 148"/>
            <p:cNvSpPr/>
            <p:nvPr/>
          </p:nvSpPr>
          <p:spPr>
            <a:xfrm>
              <a:off x="4211658" y="3872003"/>
              <a:ext cx="800058" cy="30686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8" name="Rectangle 148"/>
            <p:cNvSpPr/>
            <p:nvPr/>
          </p:nvSpPr>
          <p:spPr>
            <a:xfrm>
              <a:off x="6172761" y="3872003"/>
              <a:ext cx="800058" cy="306868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6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47</a:t>
              </a:r>
              <a:endPara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9" name="Rectangle 148"/>
            <p:cNvSpPr/>
            <p:nvPr/>
          </p:nvSpPr>
          <p:spPr>
            <a:xfrm>
              <a:off x="2178496" y="4568802"/>
              <a:ext cx="4629149" cy="30686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warp scheduler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0" name="Rectangle 148"/>
            <p:cNvSpPr/>
            <p:nvPr/>
          </p:nvSpPr>
          <p:spPr>
            <a:xfrm>
              <a:off x="2859572" y="5279405"/>
              <a:ext cx="1352086" cy="1001453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ALUs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1" name="Rectangle 148"/>
            <p:cNvSpPr/>
            <p:nvPr/>
          </p:nvSpPr>
          <p:spPr>
            <a:xfrm>
              <a:off x="4820675" y="5279404"/>
              <a:ext cx="1352086" cy="100145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CA" sz="1800" b="0" i="0" u="none" strike="noStrike" kern="120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Load/Store Unit</a:t>
              </a: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32" name="Straight Arrow Connector 31"/>
            <p:cNvCxnSpPr/>
            <p:nvPr/>
          </p:nvCxnSpPr>
          <p:spPr>
            <a:xfrm>
              <a:off x="3541315" y="4875670"/>
              <a:ext cx="0" cy="39274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Arrow Connector 34"/>
            <p:cNvCxnSpPr/>
            <p:nvPr/>
          </p:nvCxnSpPr>
          <p:spPr>
            <a:xfrm>
              <a:off x="5560615" y="4875670"/>
              <a:ext cx="0" cy="403734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>
              <a:off x="2421094" y="4178871"/>
              <a:ext cx="0" cy="38993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/>
            <p:nvPr/>
          </p:nvCxnSpPr>
          <p:spPr>
            <a:xfrm>
              <a:off x="3541315" y="4178871"/>
              <a:ext cx="0" cy="38993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>
              <a:off x="4598590" y="4178871"/>
              <a:ext cx="0" cy="38993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6589315" y="4178871"/>
              <a:ext cx="0" cy="38993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extBox 42"/>
          <p:cNvSpPr txBox="1"/>
          <p:nvPr/>
        </p:nvSpPr>
        <p:spPr>
          <a:xfrm>
            <a:off x="1897874" y="2350440"/>
            <a:ext cx="20955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add r1, r2, r3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418353" y="3763827"/>
            <a:ext cx="18478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...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ight Brace 197"/>
          <p:cNvSpPr/>
          <p:nvPr/>
        </p:nvSpPr>
        <p:spPr>
          <a:xfrm rot="16200000">
            <a:off x="4681367" y="875369"/>
            <a:ext cx="56324" cy="2651081"/>
          </a:xfrm>
          <a:prstGeom prst="rightBrace">
            <a:avLst>
              <a:gd name="adj1" fmla="val 152727"/>
              <a:gd name="adj2" fmla="val 50368"/>
            </a:avLst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09630" y="1638253"/>
            <a:ext cx="1320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7" name="Straight Arrow Connector 56"/>
          <p:cNvCxnSpPr/>
          <p:nvPr/>
        </p:nvCxnSpPr>
        <p:spPr>
          <a:xfrm>
            <a:off x="5894047" y="2535110"/>
            <a:ext cx="656353" cy="15343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591685" y="2535110"/>
            <a:ext cx="1320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thread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69" name="Group 68"/>
          <p:cNvGrpSpPr/>
          <p:nvPr/>
        </p:nvGrpSpPr>
        <p:grpSpPr>
          <a:xfrm>
            <a:off x="3383653" y="2879260"/>
            <a:ext cx="2651416" cy="306872"/>
            <a:chOff x="3408344" y="2901496"/>
            <a:chExt cx="2651416" cy="306872"/>
          </a:xfrm>
        </p:grpSpPr>
        <p:sp>
          <p:nvSpPr>
            <p:cNvPr id="60" name="Rectangle 148"/>
            <p:cNvSpPr/>
            <p:nvPr/>
          </p:nvSpPr>
          <p:spPr>
            <a:xfrm>
              <a:off x="3408344" y="2901500"/>
              <a:ext cx="331427" cy="30686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1" name="Rectangle 148"/>
            <p:cNvSpPr/>
            <p:nvPr/>
          </p:nvSpPr>
          <p:spPr>
            <a:xfrm>
              <a:off x="3739771" y="2901499"/>
              <a:ext cx="331427" cy="30686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Rectangle 148"/>
            <p:cNvSpPr/>
            <p:nvPr/>
          </p:nvSpPr>
          <p:spPr>
            <a:xfrm>
              <a:off x="4071198" y="2901499"/>
              <a:ext cx="331427" cy="30686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3" name="Rectangle 148"/>
            <p:cNvSpPr/>
            <p:nvPr/>
          </p:nvSpPr>
          <p:spPr>
            <a:xfrm>
              <a:off x="4402625" y="2901498"/>
              <a:ext cx="331427" cy="30686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4" name="Rectangle 148"/>
            <p:cNvSpPr/>
            <p:nvPr/>
          </p:nvSpPr>
          <p:spPr>
            <a:xfrm>
              <a:off x="4734052" y="2901498"/>
              <a:ext cx="331427" cy="30686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5" name="Rectangle 148"/>
            <p:cNvSpPr/>
            <p:nvPr/>
          </p:nvSpPr>
          <p:spPr>
            <a:xfrm>
              <a:off x="5065479" y="2901497"/>
              <a:ext cx="331427" cy="30686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6" name="Rectangle 148"/>
            <p:cNvSpPr/>
            <p:nvPr/>
          </p:nvSpPr>
          <p:spPr>
            <a:xfrm>
              <a:off x="5396906" y="2901497"/>
              <a:ext cx="331427" cy="30686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7" name="Rectangle 148"/>
            <p:cNvSpPr/>
            <p:nvPr/>
          </p:nvSpPr>
          <p:spPr>
            <a:xfrm>
              <a:off x="5728333" y="2901496"/>
              <a:ext cx="331427" cy="306868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1936103" y="2848030"/>
            <a:ext cx="1333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load [r1], r2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Explosion 2 71"/>
          <p:cNvSpPr/>
          <p:nvPr/>
        </p:nvSpPr>
        <p:spPr>
          <a:xfrm rot="3149869">
            <a:off x="4490753" y="4697201"/>
            <a:ext cx="2232334" cy="2219920"/>
          </a:xfrm>
          <a:prstGeom prst="irregularSeal2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Title 1"/>
          <p:cNvSpPr txBox="1">
            <a:spLocks/>
          </p:cNvSpPr>
          <p:nvPr/>
        </p:nvSpPr>
        <p:spPr>
          <a:xfrm>
            <a:off x="457200" y="234892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GPU Architecture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70489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68" grpId="0"/>
      <p:bldP spid="7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4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  <p:sp>
        <p:nvSpPr>
          <p:cNvPr id="5" name="Rectangle 148"/>
          <p:cNvSpPr/>
          <p:nvPr/>
        </p:nvSpPr>
        <p:spPr>
          <a:xfrm>
            <a:off x="754681" y="2688161"/>
            <a:ext cx="2601468" cy="118045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148"/>
          <p:cNvSpPr/>
          <p:nvPr/>
        </p:nvSpPr>
        <p:spPr>
          <a:xfrm>
            <a:off x="754681" y="1577593"/>
            <a:ext cx="2601468" cy="643094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Scheduler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148"/>
          <p:cNvSpPr/>
          <p:nvPr/>
        </p:nvSpPr>
        <p:spPr>
          <a:xfrm>
            <a:off x="1088524" y="3157614"/>
            <a:ext cx="1933781" cy="624204"/>
          </a:xfrm>
          <a:prstGeom prst="rect">
            <a:avLst/>
          </a:prstGeom>
          <a:solidFill>
            <a:srgbClr val="ED7D31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Intra-Warp Coalescer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681" y="2701485"/>
            <a:ext cx="2652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Load/Store Unit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9" name="Straight Arrow Connector 8"/>
          <p:cNvCxnSpPr>
            <a:stCxn id="6" idx="2"/>
            <a:endCxn id="5" idx="0"/>
          </p:cNvCxnSpPr>
          <p:nvPr/>
        </p:nvCxnSpPr>
        <p:spPr>
          <a:xfrm>
            <a:off x="2055415" y="2220687"/>
            <a:ext cx="0" cy="467474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0" name="Straight Arrow Connector 9"/>
          <p:cNvCxnSpPr>
            <a:stCxn id="5" idx="2"/>
          </p:cNvCxnSpPr>
          <p:nvPr/>
        </p:nvCxnSpPr>
        <p:spPr>
          <a:xfrm>
            <a:off x="2055415" y="3868615"/>
            <a:ext cx="0" cy="471068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>
          <a:xfrm flipH="1">
            <a:off x="2055414" y="4963887"/>
            <a:ext cx="1" cy="803867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366576" y="5767754"/>
            <a:ext cx="1517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to L2, DRAM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Rectangle 148"/>
          <p:cNvSpPr/>
          <p:nvPr/>
        </p:nvSpPr>
        <p:spPr>
          <a:xfrm>
            <a:off x="4635101" y="1787332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48"/>
          <p:cNvSpPr/>
          <p:nvPr/>
        </p:nvSpPr>
        <p:spPr>
          <a:xfrm>
            <a:off x="4966528" y="1787331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8"/>
          <p:cNvSpPr/>
          <p:nvPr/>
        </p:nvSpPr>
        <p:spPr>
          <a:xfrm>
            <a:off x="5297955" y="1787331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Rectangle 148"/>
          <p:cNvSpPr/>
          <p:nvPr/>
        </p:nvSpPr>
        <p:spPr>
          <a:xfrm>
            <a:off x="5629382" y="1787330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48"/>
          <p:cNvSpPr/>
          <p:nvPr/>
        </p:nvSpPr>
        <p:spPr>
          <a:xfrm>
            <a:off x="5960809" y="1787330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148"/>
          <p:cNvSpPr/>
          <p:nvPr/>
        </p:nvSpPr>
        <p:spPr>
          <a:xfrm>
            <a:off x="6292236" y="1787329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48"/>
          <p:cNvSpPr/>
          <p:nvPr/>
        </p:nvSpPr>
        <p:spPr>
          <a:xfrm>
            <a:off x="6623663" y="1787329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48"/>
          <p:cNvSpPr/>
          <p:nvPr/>
        </p:nvSpPr>
        <p:spPr>
          <a:xfrm>
            <a:off x="6955090" y="1787328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937977" y="1762761"/>
            <a:ext cx="720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Load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307511" y="2961839"/>
            <a:ext cx="1285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kern="0" dirty="0" smtClean="0">
                <a:solidFill>
                  <a:prstClr val="black"/>
                </a:solidFill>
              </a:rPr>
              <a:t>Group</a:t>
            </a: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by cache line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23" name="Rectangle 148"/>
          <p:cNvSpPr/>
          <p:nvPr/>
        </p:nvSpPr>
        <p:spPr>
          <a:xfrm>
            <a:off x="4635101" y="3131572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148"/>
          <p:cNvSpPr/>
          <p:nvPr/>
        </p:nvSpPr>
        <p:spPr>
          <a:xfrm>
            <a:off x="4966528" y="3131572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148"/>
          <p:cNvSpPr/>
          <p:nvPr/>
        </p:nvSpPr>
        <p:spPr>
          <a:xfrm>
            <a:off x="5297955" y="3131572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Rectangle 148"/>
          <p:cNvSpPr/>
          <p:nvPr/>
        </p:nvSpPr>
        <p:spPr>
          <a:xfrm>
            <a:off x="5629382" y="3131572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ectangle 148"/>
          <p:cNvSpPr/>
          <p:nvPr/>
        </p:nvSpPr>
        <p:spPr>
          <a:xfrm>
            <a:off x="6294119" y="3131571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148"/>
          <p:cNvSpPr/>
          <p:nvPr/>
        </p:nvSpPr>
        <p:spPr>
          <a:xfrm>
            <a:off x="6625546" y="3131571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ectangle 148"/>
          <p:cNvSpPr/>
          <p:nvPr/>
        </p:nvSpPr>
        <p:spPr>
          <a:xfrm>
            <a:off x="6956973" y="3131571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Rectangle 148"/>
          <p:cNvSpPr/>
          <p:nvPr/>
        </p:nvSpPr>
        <p:spPr>
          <a:xfrm>
            <a:off x="7288400" y="3131571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80427" y="4325134"/>
            <a:ext cx="791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Cache Lines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2" name="Rectangle 148"/>
          <p:cNvSpPr/>
          <p:nvPr/>
        </p:nvSpPr>
        <p:spPr>
          <a:xfrm>
            <a:off x="4635101" y="4284484"/>
            <a:ext cx="2651416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ectangle 148"/>
          <p:cNvSpPr/>
          <p:nvPr/>
        </p:nvSpPr>
        <p:spPr>
          <a:xfrm>
            <a:off x="4635101" y="4779777"/>
            <a:ext cx="2651416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Rectangle 148"/>
          <p:cNvSpPr/>
          <p:nvPr/>
        </p:nvSpPr>
        <p:spPr>
          <a:xfrm>
            <a:off x="754681" y="4339683"/>
            <a:ext cx="2601468" cy="624204"/>
          </a:xfrm>
          <a:prstGeom prst="rect">
            <a:avLst/>
          </a:prstGeom>
          <a:solidFill>
            <a:srgbClr val="70AD47">
              <a:lumMod val="40000"/>
              <a:lumOff val="6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L1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Rectangle 148"/>
          <p:cNvSpPr/>
          <p:nvPr/>
        </p:nvSpPr>
        <p:spPr>
          <a:xfrm>
            <a:off x="754681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MSHR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Rectangle 148"/>
          <p:cNvSpPr/>
          <p:nvPr/>
        </p:nvSpPr>
        <p:spPr>
          <a:xfrm>
            <a:off x="1281379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ectangle 148"/>
          <p:cNvSpPr/>
          <p:nvPr/>
        </p:nvSpPr>
        <p:spPr>
          <a:xfrm>
            <a:off x="1802587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Rectangle 148"/>
          <p:cNvSpPr/>
          <p:nvPr/>
        </p:nvSpPr>
        <p:spPr>
          <a:xfrm>
            <a:off x="2323795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Rectangle 148"/>
          <p:cNvSpPr/>
          <p:nvPr/>
        </p:nvSpPr>
        <p:spPr>
          <a:xfrm>
            <a:off x="2846378" y="4943185"/>
            <a:ext cx="509771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609600" y="236538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GPU Memory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404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/>
      <p:bldP spid="12" grpId="0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Problem: Divergence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5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  <p:sp>
        <p:nvSpPr>
          <p:cNvPr id="5" name="Rectangle 148"/>
          <p:cNvSpPr/>
          <p:nvPr/>
        </p:nvSpPr>
        <p:spPr>
          <a:xfrm>
            <a:off x="754681" y="2688161"/>
            <a:ext cx="2601468" cy="118045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148"/>
          <p:cNvSpPr/>
          <p:nvPr/>
        </p:nvSpPr>
        <p:spPr>
          <a:xfrm>
            <a:off x="754681" y="1577593"/>
            <a:ext cx="2601468" cy="643094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Scheduler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148"/>
          <p:cNvSpPr/>
          <p:nvPr/>
        </p:nvSpPr>
        <p:spPr>
          <a:xfrm>
            <a:off x="1088524" y="3157614"/>
            <a:ext cx="1933781" cy="624204"/>
          </a:xfrm>
          <a:prstGeom prst="rect">
            <a:avLst/>
          </a:prstGeom>
          <a:solidFill>
            <a:srgbClr val="ED7D31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Intra-Warp Coalescer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681" y="2701485"/>
            <a:ext cx="2652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Load/Store Unit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9" name="Straight Arrow Connector 8"/>
          <p:cNvCxnSpPr>
            <a:stCxn id="6" idx="2"/>
            <a:endCxn id="5" idx="0"/>
          </p:cNvCxnSpPr>
          <p:nvPr/>
        </p:nvCxnSpPr>
        <p:spPr>
          <a:xfrm>
            <a:off x="2055415" y="2220687"/>
            <a:ext cx="0" cy="467474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0" name="Straight Arrow Connector 9"/>
          <p:cNvCxnSpPr>
            <a:stCxn id="5" idx="2"/>
          </p:cNvCxnSpPr>
          <p:nvPr/>
        </p:nvCxnSpPr>
        <p:spPr>
          <a:xfrm>
            <a:off x="2055415" y="3868615"/>
            <a:ext cx="0" cy="471068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>
          <a:xfrm flipH="1">
            <a:off x="2055414" y="4963887"/>
            <a:ext cx="1" cy="803867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366576" y="5767754"/>
            <a:ext cx="1517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to L2, DRAM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37977" y="1762761"/>
            <a:ext cx="7205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Load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398527" y="2961839"/>
            <a:ext cx="1194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Group by cache line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780427" y="4325134"/>
            <a:ext cx="7915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Cache Lines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6" name="Rectangle 148"/>
          <p:cNvSpPr/>
          <p:nvPr/>
        </p:nvSpPr>
        <p:spPr>
          <a:xfrm>
            <a:off x="4635101" y="1788768"/>
            <a:ext cx="331427" cy="306868"/>
          </a:xfrm>
          <a:prstGeom prst="rect">
            <a:avLst/>
          </a:prstGeom>
          <a:solidFill>
            <a:srgbClr val="ED7D3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48"/>
          <p:cNvSpPr/>
          <p:nvPr/>
        </p:nvSpPr>
        <p:spPr>
          <a:xfrm>
            <a:off x="4966528" y="1788767"/>
            <a:ext cx="331427" cy="306868"/>
          </a:xfrm>
          <a:prstGeom prst="rect">
            <a:avLst/>
          </a:prstGeom>
          <a:solidFill>
            <a:srgbClr val="70AD47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148"/>
          <p:cNvSpPr/>
          <p:nvPr/>
        </p:nvSpPr>
        <p:spPr>
          <a:xfrm>
            <a:off x="5297955" y="1788767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48"/>
          <p:cNvSpPr/>
          <p:nvPr/>
        </p:nvSpPr>
        <p:spPr>
          <a:xfrm>
            <a:off x="5629382" y="1788766"/>
            <a:ext cx="331427" cy="306868"/>
          </a:xfrm>
          <a:prstGeom prst="rect">
            <a:avLst/>
          </a:prstGeom>
          <a:solidFill>
            <a:sysClr val="windowText" lastClr="0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48"/>
          <p:cNvSpPr/>
          <p:nvPr/>
        </p:nvSpPr>
        <p:spPr>
          <a:xfrm>
            <a:off x="5960809" y="1788766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148"/>
          <p:cNvSpPr/>
          <p:nvPr/>
        </p:nvSpPr>
        <p:spPr>
          <a:xfrm>
            <a:off x="6292236" y="1788765"/>
            <a:ext cx="331427" cy="306868"/>
          </a:xfrm>
          <a:prstGeom prst="rect">
            <a:avLst/>
          </a:prstGeom>
          <a:solidFill>
            <a:srgbClr val="44546A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ectangle 148"/>
          <p:cNvSpPr/>
          <p:nvPr/>
        </p:nvSpPr>
        <p:spPr>
          <a:xfrm>
            <a:off x="6623663" y="1788765"/>
            <a:ext cx="331427" cy="306868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ctangle 148"/>
          <p:cNvSpPr/>
          <p:nvPr/>
        </p:nvSpPr>
        <p:spPr>
          <a:xfrm>
            <a:off x="6955090" y="1788764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148"/>
          <p:cNvSpPr/>
          <p:nvPr/>
        </p:nvSpPr>
        <p:spPr>
          <a:xfrm>
            <a:off x="4635101" y="3162848"/>
            <a:ext cx="331427" cy="306868"/>
          </a:xfrm>
          <a:prstGeom prst="rect">
            <a:avLst/>
          </a:prstGeom>
          <a:solidFill>
            <a:srgbClr val="ED7D3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148"/>
          <p:cNvSpPr/>
          <p:nvPr/>
        </p:nvSpPr>
        <p:spPr>
          <a:xfrm>
            <a:off x="5143821" y="3162848"/>
            <a:ext cx="331427" cy="306868"/>
          </a:xfrm>
          <a:prstGeom prst="rect">
            <a:avLst/>
          </a:prstGeom>
          <a:solidFill>
            <a:srgbClr val="70AD47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Rectangle 148"/>
          <p:cNvSpPr/>
          <p:nvPr/>
        </p:nvSpPr>
        <p:spPr>
          <a:xfrm>
            <a:off x="5686421" y="3162848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ectangle 148"/>
          <p:cNvSpPr/>
          <p:nvPr/>
        </p:nvSpPr>
        <p:spPr>
          <a:xfrm>
            <a:off x="6229021" y="3162848"/>
            <a:ext cx="331427" cy="306868"/>
          </a:xfrm>
          <a:prstGeom prst="rect">
            <a:avLst/>
          </a:prstGeom>
          <a:solidFill>
            <a:sysClr val="windowText" lastClr="0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148"/>
          <p:cNvSpPr/>
          <p:nvPr/>
        </p:nvSpPr>
        <p:spPr>
          <a:xfrm>
            <a:off x="6767832" y="3157614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ectangle 148"/>
          <p:cNvSpPr/>
          <p:nvPr/>
        </p:nvSpPr>
        <p:spPr>
          <a:xfrm>
            <a:off x="7276552" y="3157614"/>
            <a:ext cx="331427" cy="306868"/>
          </a:xfrm>
          <a:prstGeom prst="rect">
            <a:avLst/>
          </a:prstGeom>
          <a:solidFill>
            <a:srgbClr val="44546A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Rectangle 148"/>
          <p:cNvSpPr/>
          <p:nvPr/>
        </p:nvSpPr>
        <p:spPr>
          <a:xfrm>
            <a:off x="7811360" y="3164745"/>
            <a:ext cx="331427" cy="306868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ectangle 148"/>
          <p:cNvSpPr/>
          <p:nvPr/>
        </p:nvSpPr>
        <p:spPr>
          <a:xfrm>
            <a:off x="8324251" y="3164877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Rectangle 148"/>
          <p:cNvSpPr/>
          <p:nvPr/>
        </p:nvSpPr>
        <p:spPr>
          <a:xfrm>
            <a:off x="4635100" y="4310755"/>
            <a:ext cx="2651417" cy="306868"/>
          </a:xfrm>
          <a:prstGeom prst="rect">
            <a:avLst/>
          </a:prstGeom>
          <a:solidFill>
            <a:srgbClr val="ED7D3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ectangle 148"/>
          <p:cNvSpPr/>
          <p:nvPr/>
        </p:nvSpPr>
        <p:spPr>
          <a:xfrm>
            <a:off x="4635100" y="4745662"/>
            <a:ext cx="2641452" cy="306868"/>
          </a:xfrm>
          <a:prstGeom prst="rect">
            <a:avLst/>
          </a:prstGeom>
          <a:solidFill>
            <a:srgbClr val="70AD47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Rectangle 148"/>
          <p:cNvSpPr/>
          <p:nvPr/>
        </p:nvSpPr>
        <p:spPr>
          <a:xfrm>
            <a:off x="4635101" y="5180701"/>
            <a:ext cx="2641451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Rectangle 148"/>
          <p:cNvSpPr/>
          <p:nvPr/>
        </p:nvSpPr>
        <p:spPr>
          <a:xfrm>
            <a:off x="4635100" y="5615740"/>
            <a:ext cx="2641452" cy="306868"/>
          </a:xfrm>
          <a:prstGeom prst="rect">
            <a:avLst/>
          </a:prstGeom>
          <a:solidFill>
            <a:sysClr val="windowText" lastClr="0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Rectangle 148"/>
          <p:cNvSpPr/>
          <p:nvPr/>
        </p:nvSpPr>
        <p:spPr>
          <a:xfrm>
            <a:off x="754681" y="4339683"/>
            <a:ext cx="2601468" cy="624204"/>
          </a:xfrm>
          <a:prstGeom prst="rect">
            <a:avLst/>
          </a:prstGeom>
          <a:solidFill>
            <a:srgbClr val="70AD47">
              <a:lumMod val="40000"/>
              <a:lumOff val="6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L1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ectangle 148"/>
          <p:cNvSpPr/>
          <p:nvPr/>
        </p:nvSpPr>
        <p:spPr>
          <a:xfrm>
            <a:off x="754681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MSHR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Rectangle 148"/>
          <p:cNvSpPr/>
          <p:nvPr/>
        </p:nvSpPr>
        <p:spPr>
          <a:xfrm>
            <a:off x="1281379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Rectangle 148"/>
          <p:cNvSpPr/>
          <p:nvPr/>
        </p:nvSpPr>
        <p:spPr>
          <a:xfrm>
            <a:off x="1802587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Rectangle 148"/>
          <p:cNvSpPr/>
          <p:nvPr/>
        </p:nvSpPr>
        <p:spPr>
          <a:xfrm>
            <a:off x="2323795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148"/>
          <p:cNvSpPr/>
          <p:nvPr/>
        </p:nvSpPr>
        <p:spPr>
          <a:xfrm>
            <a:off x="2846378" y="4943185"/>
            <a:ext cx="509771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463668" y="5627010"/>
            <a:ext cx="19670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…</a:t>
            </a:r>
            <a:endParaRPr kumimoji="0" lang="en-US" sz="5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255024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4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6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  <p:sp>
        <p:nvSpPr>
          <p:cNvPr id="5" name="Rectangle 148"/>
          <p:cNvSpPr/>
          <p:nvPr/>
        </p:nvSpPr>
        <p:spPr>
          <a:xfrm>
            <a:off x="754681" y="2688161"/>
            <a:ext cx="2601468" cy="1180454"/>
          </a:xfrm>
          <a:prstGeom prst="rect">
            <a:avLst/>
          </a:prstGeom>
          <a:solidFill>
            <a:sysClr val="window" lastClr="FFFFFF">
              <a:lumMod val="95000"/>
            </a:sys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148"/>
          <p:cNvSpPr/>
          <p:nvPr/>
        </p:nvSpPr>
        <p:spPr>
          <a:xfrm>
            <a:off x="754681" y="1577593"/>
            <a:ext cx="2601468" cy="643094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Scheduler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 148"/>
          <p:cNvSpPr/>
          <p:nvPr/>
        </p:nvSpPr>
        <p:spPr>
          <a:xfrm>
            <a:off x="1088524" y="3157614"/>
            <a:ext cx="1933781" cy="624204"/>
          </a:xfrm>
          <a:prstGeom prst="rect">
            <a:avLst/>
          </a:prstGeom>
          <a:solidFill>
            <a:srgbClr val="ED7D31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Intra-Warp Coalescer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4681" y="2701485"/>
            <a:ext cx="26527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Load/Store Unit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cxnSp>
        <p:nvCxnSpPr>
          <p:cNvPr id="9" name="Straight Arrow Connector 8"/>
          <p:cNvCxnSpPr>
            <a:stCxn id="6" idx="2"/>
            <a:endCxn id="5" idx="0"/>
          </p:cNvCxnSpPr>
          <p:nvPr/>
        </p:nvCxnSpPr>
        <p:spPr>
          <a:xfrm>
            <a:off x="2055415" y="2220687"/>
            <a:ext cx="0" cy="467474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0" name="Straight Arrow Connector 9"/>
          <p:cNvCxnSpPr>
            <a:stCxn id="5" idx="2"/>
          </p:cNvCxnSpPr>
          <p:nvPr/>
        </p:nvCxnSpPr>
        <p:spPr>
          <a:xfrm>
            <a:off x="2055415" y="3868615"/>
            <a:ext cx="0" cy="471068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cxnSp>
        <p:nvCxnSpPr>
          <p:cNvPr id="11" name="Straight Arrow Connector 10"/>
          <p:cNvCxnSpPr/>
          <p:nvPr/>
        </p:nvCxnSpPr>
        <p:spPr>
          <a:xfrm flipH="1">
            <a:off x="2055414" y="4963887"/>
            <a:ext cx="1" cy="803867"/>
          </a:xfrm>
          <a:prstGeom prst="straightConnector1">
            <a:avLst/>
          </a:prstGeom>
          <a:noFill/>
          <a:ln w="57150" cap="flat" cmpd="sng" algn="ctr">
            <a:solidFill>
              <a:sysClr val="windowText" lastClr="00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1366576" y="5767754"/>
            <a:ext cx="15173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to L2, DRAM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36" name="Rectangle 148"/>
          <p:cNvSpPr/>
          <p:nvPr/>
        </p:nvSpPr>
        <p:spPr>
          <a:xfrm>
            <a:off x="754681" y="4339683"/>
            <a:ext cx="2601468" cy="624204"/>
          </a:xfrm>
          <a:prstGeom prst="rect">
            <a:avLst/>
          </a:prstGeom>
          <a:solidFill>
            <a:srgbClr val="70AD47">
              <a:lumMod val="40000"/>
              <a:lumOff val="6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L1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ectangle 148"/>
          <p:cNvSpPr/>
          <p:nvPr/>
        </p:nvSpPr>
        <p:spPr>
          <a:xfrm>
            <a:off x="754681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MSHR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Rectangle 148"/>
          <p:cNvSpPr/>
          <p:nvPr/>
        </p:nvSpPr>
        <p:spPr>
          <a:xfrm>
            <a:off x="1281379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Rectangle 148"/>
          <p:cNvSpPr/>
          <p:nvPr/>
        </p:nvSpPr>
        <p:spPr>
          <a:xfrm>
            <a:off x="1802587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Rectangle 148"/>
          <p:cNvSpPr/>
          <p:nvPr/>
        </p:nvSpPr>
        <p:spPr>
          <a:xfrm>
            <a:off x="2323795" y="4943185"/>
            <a:ext cx="521208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148"/>
          <p:cNvSpPr/>
          <p:nvPr/>
        </p:nvSpPr>
        <p:spPr>
          <a:xfrm>
            <a:off x="2846378" y="4943185"/>
            <a:ext cx="509771" cy="266990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609600" y="236538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Problem: Bottleneck at L1</a:t>
            </a:r>
            <a:endParaRPr lang="en-US" dirty="0"/>
          </a:p>
        </p:txBody>
      </p:sp>
      <p:sp>
        <p:nvSpPr>
          <p:cNvPr id="85" name="Rectangle 148"/>
          <p:cNvSpPr/>
          <p:nvPr/>
        </p:nvSpPr>
        <p:spPr>
          <a:xfrm>
            <a:off x="4766614" y="1270725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0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Rectangle 148"/>
          <p:cNvSpPr/>
          <p:nvPr/>
        </p:nvSpPr>
        <p:spPr>
          <a:xfrm>
            <a:off x="6677231" y="1270725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1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Rectangle 148"/>
          <p:cNvSpPr/>
          <p:nvPr/>
        </p:nvSpPr>
        <p:spPr>
          <a:xfrm>
            <a:off x="4766614" y="1642270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2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Rectangle 148"/>
          <p:cNvSpPr/>
          <p:nvPr/>
        </p:nvSpPr>
        <p:spPr>
          <a:xfrm>
            <a:off x="6677230" y="1646061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3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Rectangle 148"/>
          <p:cNvSpPr/>
          <p:nvPr/>
        </p:nvSpPr>
        <p:spPr>
          <a:xfrm>
            <a:off x="4766614" y="2021397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Rectangle 148"/>
          <p:cNvSpPr/>
          <p:nvPr/>
        </p:nvSpPr>
        <p:spPr>
          <a:xfrm>
            <a:off x="6677230" y="2025188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5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3865419" y="1762761"/>
            <a:ext cx="793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Loads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3464284" y="3070817"/>
            <a:ext cx="1194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Group by cache line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03" name="Rectangle 148"/>
          <p:cNvSpPr/>
          <p:nvPr/>
        </p:nvSpPr>
        <p:spPr>
          <a:xfrm>
            <a:off x="4766614" y="3240548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0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Rectangle 148"/>
          <p:cNvSpPr/>
          <p:nvPr/>
        </p:nvSpPr>
        <p:spPr>
          <a:xfrm>
            <a:off x="4766614" y="3240548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1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Rectangle 148"/>
          <p:cNvSpPr/>
          <p:nvPr/>
        </p:nvSpPr>
        <p:spPr>
          <a:xfrm>
            <a:off x="4766613" y="4937240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2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Rectangle 148"/>
          <p:cNvSpPr/>
          <p:nvPr/>
        </p:nvSpPr>
        <p:spPr>
          <a:xfrm>
            <a:off x="4766612" y="4506367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3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Rectangle 148"/>
          <p:cNvSpPr/>
          <p:nvPr/>
        </p:nvSpPr>
        <p:spPr>
          <a:xfrm>
            <a:off x="4766611" y="4088894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Rectangle 148"/>
          <p:cNvSpPr/>
          <p:nvPr/>
        </p:nvSpPr>
        <p:spPr>
          <a:xfrm>
            <a:off x="4766610" y="3674258"/>
            <a:ext cx="1765699" cy="306868"/>
          </a:xfrm>
          <a:prstGeom prst="rect">
            <a:avLst/>
          </a:prstGeom>
          <a:solidFill>
            <a:schemeClr val="accent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Warp 5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1521229" y="3717148"/>
            <a:ext cx="1014152" cy="789219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47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1.11111E-6 L 2.5E-6 0.287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0.00035 0.3740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" y="18704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11111E-6 L -0.20885 0.2872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86" y="143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2.59259E-6 L -0.00069 0.30995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5486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L 2.5E-6 0.233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16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96" grpId="0" animBg="1"/>
      <p:bldP spid="96" grpId="1" animBg="1"/>
      <p:bldP spid="97" grpId="0" animBg="1"/>
      <p:bldP spid="97" grpId="1" animBg="1"/>
      <p:bldP spid="98" grpId="0" animBg="1"/>
      <p:bldP spid="99" grpId="0" animBg="1"/>
      <p:bldP spid="100" grpId="0" animBg="1"/>
      <p:bldP spid="103" grpId="0" animBg="1"/>
      <p:bldP spid="103" grpId="1" animBg="1"/>
      <p:bldP spid="104" grpId="0" animBg="1"/>
      <p:bldP spid="104" grpId="1" animBg="1"/>
      <p:bldP spid="107" grpId="0" animBg="1"/>
      <p:bldP spid="108" grpId="0" animBg="1"/>
      <p:bldP spid="109" grpId="0" animBg="1"/>
      <p:bldP spid="110" grpId="0" animBg="1"/>
      <p:bldP spid="1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5"/>
          <p:cNvSpPr/>
          <p:nvPr/>
        </p:nvSpPr>
        <p:spPr>
          <a:xfrm>
            <a:off x="5220664" y="1064028"/>
            <a:ext cx="3175191" cy="4721628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ounded Rectangle 6"/>
          <p:cNvSpPr/>
          <p:nvPr/>
        </p:nvSpPr>
        <p:spPr>
          <a:xfrm>
            <a:off x="2934395" y="1064029"/>
            <a:ext cx="2286269" cy="4721627"/>
          </a:xfrm>
          <a:prstGeom prst="roundRect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Rounded Rectangle 7"/>
          <p:cNvSpPr/>
          <p:nvPr/>
        </p:nvSpPr>
        <p:spPr>
          <a:xfrm>
            <a:off x="648125" y="1064030"/>
            <a:ext cx="2286270" cy="4721627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3382656"/>
              </p:ext>
            </p:extLst>
          </p:nvPr>
        </p:nvGraphicFramePr>
        <p:xfrm>
          <a:off x="237392" y="826477"/>
          <a:ext cx="8678008" cy="5895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B769C-648B-45DE-A32B-84D9E15B115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57200" y="84138"/>
            <a:ext cx="8229600" cy="842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b="0" kern="1200" cap="none" spc="0">
                <a:ln>
                  <a:noFill/>
                </a:ln>
                <a:solidFill>
                  <a:srgbClr val="1755AD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55AD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Hazards in Benchmarks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1755AD"/>
              </a:solidFill>
              <a:effectLst/>
              <a:uLnTx/>
              <a:uFillTx/>
              <a:latin typeface="Calibri"/>
              <a:ea typeface="+mj-ea"/>
              <a:cs typeface="+mj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005165" y="6356350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ED7D31"/>
                </a:solidFill>
              </a:rPr>
              <a:t>Memory Divergent</a:t>
            </a:r>
            <a:endParaRPr lang="en-US" sz="1800" dirty="0">
              <a:solidFill>
                <a:srgbClr val="ED7D31"/>
              </a:solidFill>
            </a:endParaRP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3078793" y="6356350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5B9BD5"/>
                </a:solidFill>
              </a:rPr>
              <a:t>Bandwidth-Limited</a:t>
            </a:r>
            <a:endParaRPr lang="en-US" sz="1800" dirty="0">
              <a:solidFill>
                <a:srgbClr val="5B9BD5"/>
              </a:solidFill>
            </a:endParaRP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6083166" y="6352205"/>
            <a:ext cx="2254499" cy="31713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1800" dirty="0" smtClean="0">
                <a:solidFill>
                  <a:srgbClr val="70AD47"/>
                </a:solidFill>
              </a:rPr>
              <a:t>Cache-Limited</a:t>
            </a:r>
            <a:endParaRPr lang="en-US" sz="1800" dirty="0">
              <a:solidFill>
                <a:srgbClr val="70AD4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12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Inter-Warp Spatial Locality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8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71499"/>
            <a:ext cx="7886700" cy="504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Spatial locality not just within a warp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2450" y="2074058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0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148"/>
          <p:cNvSpPr/>
          <p:nvPr/>
        </p:nvSpPr>
        <p:spPr>
          <a:xfrm>
            <a:off x="1738850" y="2106801"/>
            <a:ext cx="331427" cy="306868"/>
          </a:xfrm>
          <a:prstGeom prst="rect">
            <a:avLst/>
          </a:prstGeom>
          <a:solidFill>
            <a:srgbClr val="ED7D3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148"/>
          <p:cNvSpPr/>
          <p:nvPr/>
        </p:nvSpPr>
        <p:spPr>
          <a:xfrm>
            <a:off x="2070277" y="2106800"/>
            <a:ext cx="331427" cy="306868"/>
          </a:xfrm>
          <a:prstGeom prst="rect">
            <a:avLst/>
          </a:prstGeom>
          <a:solidFill>
            <a:srgbClr val="70AD47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148"/>
          <p:cNvSpPr/>
          <p:nvPr/>
        </p:nvSpPr>
        <p:spPr>
          <a:xfrm>
            <a:off x="2401704" y="2106800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148"/>
          <p:cNvSpPr/>
          <p:nvPr/>
        </p:nvSpPr>
        <p:spPr>
          <a:xfrm>
            <a:off x="2733131" y="2106799"/>
            <a:ext cx="331427" cy="306868"/>
          </a:xfrm>
          <a:prstGeom prst="rect">
            <a:avLst/>
          </a:prstGeom>
          <a:solidFill>
            <a:sysClr val="windowText" lastClr="0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48"/>
          <p:cNvSpPr/>
          <p:nvPr/>
        </p:nvSpPr>
        <p:spPr>
          <a:xfrm>
            <a:off x="3064558" y="2106799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Rectangle 148"/>
          <p:cNvSpPr/>
          <p:nvPr/>
        </p:nvSpPr>
        <p:spPr>
          <a:xfrm>
            <a:off x="3395985" y="2106798"/>
            <a:ext cx="331427" cy="306868"/>
          </a:xfrm>
          <a:prstGeom prst="rect">
            <a:avLst/>
          </a:prstGeom>
          <a:solidFill>
            <a:srgbClr val="44546A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48"/>
          <p:cNvSpPr/>
          <p:nvPr/>
        </p:nvSpPr>
        <p:spPr>
          <a:xfrm>
            <a:off x="3727412" y="2106798"/>
            <a:ext cx="331427" cy="306868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8"/>
          <p:cNvSpPr/>
          <p:nvPr/>
        </p:nvSpPr>
        <p:spPr>
          <a:xfrm>
            <a:off x="4058839" y="2106797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48"/>
          <p:cNvSpPr/>
          <p:nvPr/>
        </p:nvSpPr>
        <p:spPr>
          <a:xfrm>
            <a:off x="1738850" y="2608945"/>
            <a:ext cx="331427" cy="306868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148"/>
          <p:cNvSpPr/>
          <p:nvPr/>
        </p:nvSpPr>
        <p:spPr>
          <a:xfrm>
            <a:off x="2070277" y="2608944"/>
            <a:ext cx="331427" cy="306868"/>
          </a:xfrm>
          <a:prstGeom prst="rect">
            <a:avLst/>
          </a:prstGeom>
          <a:solidFill>
            <a:srgbClr val="70AD47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48"/>
          <p:cNvSpPr/>
          <p:nvPr/>
        </p:nvSpPr>
        <p:spPr>
          <a:xfrm>
            <a:off x="2401704" y="2608944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48"/>
          <p:cNvSpPr/>
          <p:nvPr/>
        </p:nvSpPr>
        <p:spPr>
          <a:xfrm>
            <a:off x="2733131" y="2608943"/>
            <a:ext cx="331427" cy="306868"/>
          </a:xfrm>
          <a:prstGeom prst="rect">
            <a:avLst/>
          </a:prstGeom>
          <a:solidFill>
            <a:sysClr val="windowText" lastClr="0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148"/>
          <p:cNvSpPr/>
          <p:nvPr/>
        </p:nvSpPr>
        <p:spPr>
          <a:xfrm>
            <a:off x="3064558" y="2608943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ectangle 148"/>
          <p:cNvSpPr/>
          <p:nvPr/>
        </p:nvSpPr>
        <p:spPr>
          <a:xfrm>
            <a:off x="3395985" y="2608942"/>
            <a:ext cx="331427" cy="306868"/>
          </a:xfrm>
          <a:prstGeom prst="rect">
            <a:avLst/>
          </a:prstGeom>
          <a:solidFill>
            <a:srgbClr val="44546A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ctangle 148"/>
          <p:cNvSpPr/>
          <p:nvPr/>
        </p:nvSpPr>
        <p:spPr>
          <a:xfrm>
            <a:off x="3727412" y="2608942"/>
            <a:ext cx="331427" cy="306868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148"/>
          <p:cNvSpPr/>
          <p:nvPr/>
        </p:nvSpPr>
        <p:spPr>
          <a:xfrm>
            <a:off x="4058839" y="2608941"/>
            <a:ext cx="331427" cy="306868"/>
          </a:xfrm>
          <a:prstGeom prst="rect">
            <a:avLst/>
          </a:prstGeom>
          <a:solidFill>
            <a:schemeClr val="tx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148"/>
          <p:cNvSpPr/>
          <p:nvPr/>
        </p:nvSpPr>
        <p:spPr>
          <a:xfrm>
            <a:off x="1739289" y="3122200"/>
            <a:ext cx="331427" cy="306868"/>
          </a:xfrm>
          <a:prstGeom prst="rect">
            <a:avLst/>
          </a:prstGeom>
          <a:solidFill>
            <a:srgbClr val="ED7D3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Rectangle 148"/>
          <p:cNvSpPr/>
          <p:nvPr/>
        </p:nvSpPr>
        <p:spPr>
          <a:xfrm>
            <a:off x="2070716" y="3122199"/>
            <a:ext cx="331427" cy="306868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ectangle 148"/>
          <p:cNvSpPr/>
          <p:nvPr/>
        </p:nvSpPr>
        <p:spPr>
          <a:xfrm>
            <a:off x="2402143" y="3122199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148"/>
          <p:cNvSpPr/>
          <p:nvPr/>
        </p:nvSpPr>
        <p:spPr>
          <a:xfrm>
            <a:off x="2733570" y="3122198"/>
            <a:ext cx="331427" cy="306868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ectangle 148"/>
          <p:cNvSpPr/>
          <p:nvPr/>
        </p:nvSpPr>
        <p:spPr>
          <a:xfrm>
            <a:off x="3064997" y="3122198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Rectangle 148"/>
          <p:cNvSpPr/>
          <p:nvPr/>
        </p:nvSpPr>
        <p:spPr>
          <a:xfrm>
            <a:off x="3396424" y="3122197"/>
            <a:ext cx="331427" cy="306868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ectangle 148"/>
          <p:cNvSpPr/>
          <p:nvPr/>
        </p:nvSpPr>
        <p:spPr>
          <a:xfrm>
            <a:off x="3727851" y="3122197"/>
            <a:ext cx="331427" cy="306868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Rectangle 148"/>
          <p:cNvSpPr/>
          <p:nvPr/>
        </p:nvSpPr>
        <p:spPr>
          <a:xfrm>
            <a:off x="4059278" y="3122196"/>
            <a:ext cx="331427" cy="30686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ectangle 148"/>
          <p:cNvSpPr/>
          <p:nvPr/>
        </p:nvSpPr>
        <p:spPr>
          <a:xfrm>
            <a:off x="1738850" y="3635452"/>
            <a:ext cx="331427" cy="306868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Rectangle 148"/>
          <p:cNvSpPr/>
          <p:nvPr/>
        </p:nvSpPr>
        <p:spPr>
          <a:xfrm>
            <a:off x="2070277" y="3635451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Rectangle 148"/>
          <p:cNvSpPr/>
          <p:nvPr/>
        </p:nvSpPr>
        <p:spPr>
          <a:xfrm>
            <a:off x="2401704" y="3635451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Rectangle 148"/>
          <p:cNvSpPr/>
          <p:nvPr/>
        </p:nvSpPr>
        <p:spPr>
          <a:xfrm>
            <a:off x="2733131" y="3635450"/>
            <a:ext cx="331427" cy="306868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ectangle 148"/>
          <p:cNvSpPr/>
          <p:nvPr/>
        </p:nvSpPr>
        <p:spPr>
          <a:xfrm>
            <a:off x="3064558" y="3635450"/>
            <a:ext cx="331427" cy="306868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Rectangle 148"/>
          <p:cNvSpPr/>
          <p:nvPr/>
        </p:nvSpPr>
        <p:spPr>
          <a:xfrm>
            <a:off x="3395985" y="3635449"/>
            <a:ext cx="331427" cy="306868"/>
          </a:xfrm>
          <a:prstGeom prst="rect">
            <a:avLst/>
          </a:prstGeom>
          <a:solidFill>
            <a:srgbClr val="44546A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Rectangle 148"/>
          <p:cNvSpPr/>
          <p:nvPr/>
        </p:nvSpPr>
        <p:spPr>
          <a:xfrm>
            <a:off x="3727412" y="3635449"/>
            <a:ext cx="331427" cy="306868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Rectangle 148"/>
          <p:cNvSpPr/>
          <p:nvPr/>
        </p:nvSpPr>
        <p:spPr>
          <a:xfrm>
            <a:off x="4058839" y="3635448"/>
            <a:ext cx="331427" cy="306868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148"/>
          <p:cNvSpPr/>
          <p:nvPr/>
        </p:nvSpPr>
        <p:spPr>
          <a:xfrm>
            <a:off x="1738850" y="4138663"/>
            <a:ext cx="331427" cy="306868"/>
          </a:xfrm>
          <a:prstGeom prst="rect">
            <a:avLst/>
          </a:prstGeom>
          <a:solidFill>
            <a:srgbClr val="ED7D3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148"/>
          <p:cNvSpPr/>
          <p:nvPr/>
        </p:nvSpPr>
        <p:spPr>
          <a:xfrm>
            <a:off x="2070277" y="4138662"/>
            <a:ext cx="331427" cy="306868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Rectangle 148"/>
          <p:cNvSpPr/>
          <p:nvPr/>
        </p:nvSpPr>
        <p:spPr>
          <a:xfrm>
            <a:off x="2401704" y="4138662"/>
            <a:ext cx="331427" cy="306868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Rectangle 148"/>
          <p:cNvSpPr/>
          <p:nvPr/>
        </p:nvSpPr>
        <p:spPr>
          <a:xfrm>
            <a:off x="2733131" y="4138661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Rectangle 148"/>
          <p:cNvSpPr/>
          <p:nvPr/>
        </p:nvSpPr>
        <p:spPr>
          <a:xfrm>
            <a:off x="3064558" y="4138661"/>
            <a:ext cx="331427" cy="306868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Rectangle 148"/>
          <p:cNvSpPr/>
          <p:nvPr/>
        </p:nvSpPr>
        <p:spPr>
          <a:xfrm>
            <a:off x="3395985" y="4138660"/>
            <a:ext cx="331427" cy="306868"/>
          </a:xfrm>
          <a:prstGeom prst="rect">
            <a:avLst/>
          </a:prstGeom>
          <a:solidFill>
            <a:srgbClr val="44546A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Rectangle 148"/>
          <p:cNvSpPr/>
          <p:nvPr/>
        </p:nvSpPr>
        <p:spPr>
          <a:xfrm>
            <a:off x="3727412" y="4138660"/>
            <a:ext cx="331427" cy="306868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Rectangle 148"/>
          <p:cNvSpPr/>
          <p:nvPr/>
        </p:nvSpPr>
        <p:spPr>
          <a:xfrm>
            <a:off x="4058839" y="4138659"/>
            <a:ext cx="331427" cy="306868"/>
          </a:xfrm>
          <a:prstGeom prst="rect">
            <a:avLst/>
          </a:prstGeom>
          <a:solidFill>
            <a:srgbClr val="0070C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1516673" y="2258724"/>
            <a:ext cx="4501662" cy="0"/>
          </a:xfrm>
          <a:prstGeom prst="straightConnector1">
            <a:avLst/>
          </a:prstGeom>
          <a:noFill/>
          <a:ln w="57150" cap="flat" cmpd="sng" algn="ctr">
            <a:solidFill>
              <a:srgbClr val="FF0000"/>
            </a:solidFill>
            <a:prstDash val="solid"/>
            <a:miter lim="800000"/>
            <a:tailEnd type="triangle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6163212" y="2042153"/>
            <a:ext cx="18319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divergent inside a warp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2450" y="2585333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1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52449" y="3106204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2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52449" y="3594430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3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52448" y="4099055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71604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50" grpId="0"/>
      <p:bldP spid="53" grpId="1"/>
      <p:bldP spid="54" grpId="1"/>
      <p:bldP spid="55" grpId="1"/>
      <p:bldP spid="5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Inter-Warp Spatial Locality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B5E11C4F-CE80-7844-8D88-AF39AB3800FC}" type="slidenum">
              <a:rPr lang="en-US" smtClean="0">
                <a:ln>
                  <a:solidFill>
                    <a:prstClr val="black"/>
                  </a:solidFill>
                </a:ln>
                <a:solidFill>
                  <a:srgbClr val="1F497D"/>
                </a:solidFill>
              </a:rPr>
              <a:pPr defTabSz="457200"/>
              <a:t>9</a:t>
            </a:fld>
            <a:endParaRPr lang="en-US">
              <a:ln>
                <a:solidFill>
                  <a:prstClr val="black"/>
                </a:solidFill>
              </a:ln>
              <a:solidFill>
                <a:srgbClr val="1F497D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271499"/>
            <a:ext cx="7886700" cy="50496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CA" sz="2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Spatial locality not just within a warp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CA" sz="2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2450" y="2074058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0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Rectangle 148"/>
          <p:cNvSpPr/>
          <p:nvPr/>
        </p:nvSpPr>
        <p:spPr>
          <a:xfrm>
            <a:off x="1738850" y="2106801"/>
            <a:ext cx="331427" cy="306868"/>
          </a:xfrm>
          <a:prstGeom prst="rect">
            <a:avLst/>
          </a:prstGeom>
          <a:solidFill>
            <a:srgbClr val="ED7D3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 148"/>
          <p:cNvSpPr/>
          <p:nvPr/>
        </p:nvSpPr>
        <p:spPr>
          <a:xfrm>
            <a:off x="2070277" y="2106800"/>
            <a:ext cx="331427" cy="306868"/>
          </a:xfrm>
          <a:prstGeom prst="rect">
            <a:avLst/>
          </a:prstGeom>
          <a:solidFill>
            <a:srgbClr val="70AD47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Rectangle 148"/>
          <p:cNvSpPr/>
          <p:nvPr/>
        </p:nvSpPr>
        <p:spPr>
          <a:xfrm>
            <a:off x="2401704" y="2106800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Rectangle 148"/>
          <p:cNvSpPr/>
          <p:nvPr/>
        </p:nvSpPr>
        <p:spPr>
          <a:xfrm>
            <a:off x="2733131" y="2106799"/>
            <a:ext cx="331427" cy="306868"/>
          </a:xfrm>
          <a:prstGeom prst="rect">
            <a:avLst/>
          </a:prstGeom>
          <a:solidFill>
            <a:sysClr val="windowText" lastClr="0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Rectangle 148"/>
          <p:cNvSpPr/>
          <p:nvPr/>
        </p:nvSpPr>
        <p:spPr>
          <a:xfrm>
            <a:off x="3064558" y="2106799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Rectangle 148"/>
          <p:cNvSpPr/>
          <p:nvPr/>
        </p:nvSpPr>
        <p:spPr>
          <a:xfrm>
            <a:off x="3395985" y="2106798"/>
            <a:ext cx="331427" cy="306868"/>
          </a:xfrm>
          <a:prstGeom prst="rect">
            <a:avLst/>
          </a:prstGeom>
          <a:solidFill>
            <a:srgbClr val="44546A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Rectangle 148"/>
          <p:cNvSpPr/>
          <p:nvPr/>
        </p:nvSpPr>
        <p:spPr>
          <a:xfrm>
            <a:off x="3727412" y="2106798"/>
            <a:ext cx="331427" cy="306868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Rectangle 148"/>
          <p:cNvSpPr/>
          <p:nvPr/>
        </p:nvSpPr>
        <p:spPr>
          <a:xfrm>
            <a:off x="4058839" y="2106797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Rectangle 148"/>
          <p:cNvSpPr/>
          <p:nvPr/>
        </p:nvSpPr>
        <p:spPr>
          <a:xfrm>
            <a:off x="1738850" y="2608945"/>
            <a:ext cx="331427" cy="306868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Rectangle 148"/>
          <p:cNvSpPr/>
          <p:nvPr/>
        </p:nvSpPr>
        <p:spPr>
          <a:xfrm>
            <a:off x="2070277" y="2608944"/>
            <a:ext cx="331427" cy="306868"/>
          </a:xfrm>
          <a:prstGeom prst="rect">
            <a:avLst/>
          </a:prstGeom>
          <a:solidFill>
            <a:srgbClr val="70AD47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Rectangle 148"/>
          <p:cNvSpPr/>
          <p:nvPr/>
        </p:nvSpPr>
        <p:spPr>
          <a:xfrm>
            <a:off x="2401704" y="2608944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Rectangle 148"/>
          <p:cNvSpPr/>
          <p:nvPr/>
        </p:nvSpPr>
        <p:spPr>
          <a:xfrm>
            <a:off x="2733131" y="2608943"/>
            <a:ext cx="331427" cy="306868"/>
          </a:xfrm>
          <a:prstGeom prst="rect">
            <a:avLst/>
          </a:prstGeom>
          <a:solidFill>
            <a:sysClr val="windowText" lastClr="0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Rectangle 148"/>
          <p:cNvSpPr/>
          <p:nvPr/>
        </p:nvSpPr>
        <p:spPr>
          <a:xfrm>
            <a:off x="3064558" y="2608943"/>
            <a:ext cx="331427" cy="306868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Rectangle 148"/>
          <p:cNvSpPr/>
          <p:nvPr/>
        </p:nvSpPr>
        <p:spPr>
          <a:xfrm>
            <a:off x="3395985" y="2608942"/>
            <a:ext cx="331427" cy="306868"/>
          </a:xfrm>
          <a:prstGeom prst="rect">
            <a:avLst/>
          </a:prstGeom>
          <a:solidFill>
            <a:srgbClr val="44546A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Rectangle 148"/>
          <p:cNvSpPr/>
          <p:nvPr/>
        </p:nvSpPr>
        <p:spPr>
          <a:xfrm>
            <a:off x="3727412" y="2608942"/>
            <a:ext cx="331427" cy="306868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Rectangle 148"/>
          <p:cNvSpPr/>
          <p:nvPr/>
        </p:nvSpPr>
        <p:spPr>
          <a:xfrm>
            <a:off x="4058839" y="2608941"/>
            <a:ext cx="331427" cy="306868"/>
          </a:xfrm>
          <a:prstGeom prst="rect">
            <a:avLst/>
          </a:prstGeom>
          <a:solidFill>
            <a:schemeClr val="tx2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148"/>
          <p:cNvSpPr/>
          <p:nvPr/>
        </p:nvSpPr>
        <p:spPr>
          <a:xfrm>
            <a:off x="1739289" y="3122200"/>
            <a:ext cx="331427" cy="306868"/>
          </a:xfrm>
          <a:prstGeom prst="rect">
            <a:avLst/>
          </a:prstGeom>
          <a:solidFill>
            <a:srgbClr val="ED7D3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Rectangle 148"/>
          <p:cNvSpPr/>
          <p:nvPr/>
        </p:nvSpPr>
        <p:spPr>
          <a:xfrm>
            <a:off x="2070716" y="3122199"/>
            <a:ext cx="331427" cy="306868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Rectangle 148"/>
          <p:cNvSpPr/>
          <p:nvPr/>
        </p:nvSpPr>
        <p:spPr>
          <a:xfrm>
            <a:off x="2402143" y="3122199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148"/>
          <p:cNvSpPr/>
          <p:nvPr/>
        </p:nvSpPr>
        <p:spPr>
          <a:xfrm>
            <a:off x="2733570" y="3122198"/>
            <a:ext cx="331427" cy="306868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Rectangle 148"/>
          <p:cNvSpPr/>
          <p:nvPr/>
        </p:nvSpPr>
        <p:spPr>
          <a:xfrm>
            <a:off x="3064997" y="3122198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Rectangle 148"/>
          <p:cNvSpPr/>
          <p:nvPr/>
        </p:nvSpPr>
        <p:spPr>
          <a:xfrm>
            <a:off x="3396424" y="3122197"/>
            <a:ext cx="331427" cy="306868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Rectangle 148"/>
          <p:cNvSpPr/>
          <p:nvPr/>
        </p:nvSpPr>
        <p:spPr>
          <a:xfrm>
            <a:off x="3727851" y="3122197"/>
            <a:ext cx="331427" cy="306868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Rectangle 148"/>
          <p:cNvSpPr/>
          <p:nvPr/>
        </p:nvSpPr>
        <p:spPr>
          <a:xfrm>
            <a:off x="4059278" y="3122196"/>
            <a:ext cx="331427" cy="30686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Rectangle 148"/>
          <p:cNvSpPr/>
          <p:nvPr/>
        </p:nvSpPr>
        <p:spPr>
          <a:xfrm>
            <a:off x="1738850" y="3635452"/>
            <a:ext cx="331427" cy="306868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Rectangle 148"/>
          <p:cNvSpPr/>
          <p:nvPr/>
        </p:nvSpPr>
        <p:spPr>
          <a:xfrm>
            <a:off x="2070277" y="3635451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Rectangle 148"/>
          <p:cNvSpPr/>
          <p:nvPr/>
        </p:nvSpPr>
        <p:spPr>
          <a:xfrm>
            <a:off x="2401704" y="3635451"/>
            <a:ext cx="331427" cy="306868"/>
          </a:xfrm>
          <a:prstGeom prst="rect">
            <a:avLst/>
          </a:prstGeom>
          <a:solidFill>
            <a:srgbClr val="5B9BD5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Rectangle 148"/>
          <p:cNvSpPr/>
          <p:nvPr/>
        </p:nvSpPr>
        <p:spPr>
          <a:xfrm>
            <a:off x="2733131" y="3635450"/>
            <a:ext cx="331427" cy="306868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Rectangle 148"/>
          <p:cNvSpPr/>
          <p:nvPr/>
        </p:nvSpPr>
        <p:spPr>
          <a:xfrm>
            <a:off x="3064558" y="3635450"/>
            <a:ext cx="331427" cy="306868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Rectangle 148"/>
          <p:cNvSpPr/>
          <p:nvPr/>
        </p:nvSpPr>
        <p:spPr>
          <a:xfrm>
            <a:off x="3395985" y="3635449"/>
            <a:ext cx="331427" cy="306868"/>
          </a:xfrm>
          <a:prstGeom prst="rect">
            <a:avLst/>
          </a:prstGeom>
          <a:solidFill>
            <a:srgbClr val="44546A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Rectangle 148"/>
          <p:cNvSpPr/>
          <p:nvPr/>
        </p:nvSpPr>
        <p:spPr>
          <a:xfrm>
            <a:off x="3727412" y="3635449"/>
            <a:ext cx="331427" cy="306868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Rectangle 148"/>
          <p:cNvSpPr/>
          <p:nvPr/>
        </p:nvSpPr>
        <p:spPr>
          <a:xfrm>
            <a:off x="4058839" y="3635448"/>
            <a:ext cx="331427" cy="306868"/>
          </a:xfrm>
          <a:prstGeom prst="rect">
            <a:avLst/>
          </a:prstGeom>
          <a:solidFill>
            <a:schemeClr val="accent4">
              <a:lumMod val="75000"/>
            </a:scheme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Rectangle 148"/>
          <p:cNvSpPr/>
          <p:nvPr/>
        </p:nvSpPr>
        <p:spPr>
          <a:xfrm>
            <a:off x="1738850" y="4138663"/>
            <a:ext cx="331427" cy="306868"/>
          </a:xfrm>
          <a:prstGeom prst="rect">
            <a:avLst/>
          </a:prstGeom>
          <a:solidFill>
            <a:srgbClr val="ED7D31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Rectangle 148"/>
          <p:cNvSpPr/>
          <p:nvPr/>
        </p:nvSpPr>
        <p:spPr>
          <a:xfrm>
            <a:off x="2070277" y="4138662"/>
            <a:ext cx="331427" cy="306868"/>
          </a:xfrm>
          <a:prstGeom prst="rect">
            <a:avLst/>
          </a:prstGeom>
          <a:solidFill>
            <a:sysClr val="window" lastClr="FFFFFF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Rectangle 148"/>
          <p:cNvSpPr/>
          <p:nvPr/>
        </p:nvSpPr>
        <p:spPr>
          <a:xfrm>
            <a:off x="2401704" y="4138662"/>
            <a:ext cx="331427" cy="306868"/>
          </a:xfrm>
          <a:prstGeom prst="rect">
            <a:avLst/>
          </a:prstGeom>
          <a:solidFill>
            <a:srgbClr val="4472C4">
              <a:lumMod val="20000"/>
              <a:lumOff val="80000"/>
            </a:srgbClr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Rectangle 148"/>
          <p:cNvSpPr/>
          <p:nvPr/>
        </p:nvSpPr>
        <p:spPr>
          <a:xfrm>
            <a:off x="2733131" y="4138661"/>
            <a:ext cx="331427" cy="306868"/>
          </a:xfrm>
          <a:prstGeom prst="rect">
            <a:avLst/>
          </a:prstGeom>
          <a:solidFill>
            <a:srgbClr val="C000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Rectangle 148"/>
          <p:cNvSpPr/>
          <p:nvPr/>
        </p:nvSpPr>
        <p:spPr>
          <a:xfrm>
            <a:off x="3064558" y="4138661"/>
            <a:ext cx="331427" cy="306868"/>
          </a:xfrm>
          <a:prstGeom prst="rect">
            <a:avLst/>
          </a:prstGeom>
          <a:solidFill>
            <a:srgbClr val="FFFF0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Rectangle 148"/>
          <p:cNvSpPr/>
          <p:nvPr/>
        </p:nvSpPr>
        <p:spPr>
          <a:xfrm>
            <a:off x="3395985" y="4138660"/>
            <a:ext cx="331427" cy="306868"/>
          </a:xfrm>
          <a:prstGeom prst="rect">
            <a:avLst/>
          </a:prstGeom>
          <a:solidFill>
            <a:srgbClr val="44546A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Rectangle 148"/>
          <p:cNvSpPr/>
          <p:nvPr/>
        </p:nvSpPr>
        <p:spPr>
          <a:xfrm>
            <a:off x="3727412" y="4138660"/>
            <a:ext cx="331427" cy="306868"/>
          </a:xfrm>
          <a:prstGeom prst="rect">
            <a:avLst/>
          </a:prstGeom>
          <a:solidFill>
            <a:srgbClr val="92D05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Rectangle 148"/>
          <p:cNvSpPr/>
          <p:nvPr/>
        </p:nvSpPr>
        <p:spPr>
          <a:xfrm>
            <a:off x="4058839" y="4138659"/>
            <a:ext cx="331427" cy="306868"/>
          </a:xfrm>
          <a:prstGeom prst="rect">
            <a:avLst/>
          </a:prstGeom>
          <a:solidFill>
            <a:srgbClr val="0070C0"/>
          </a:solidFill>
          <a:ln w="28575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552450" y="2585333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1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52449" y="3106204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2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552449" y="3594430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3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552448" y="4099055"/>
            <a:ext cx="1158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warp 4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538038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85185E-6 L 0.52361 -0.0509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181" y="-254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44444E-6 L 0.55764 -0.29629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882" y="-14815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0.49167 -0.1474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83" y="-7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0.36632 0.14444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16" y="7222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2.22222E-6 L 0.49687 0.1039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844" y="518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7037E-6 L 0.46441 0.07268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212" y="3634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4.81481E-6 L 0.60973 -0.0333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0486" y="-166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44444E-6 L 0.51355 -0.02245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677" y="-11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22222E-6 L 0.42708 0.07268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54" y="3634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7037E-6 L 0.4415 0.02245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066" y="1111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4.81481E-6 L 0.48368 -0.00208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184" y="-116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4.81481E-6 L 0.28681 -0.00208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340" y="-116"/>
                                    </p:animMotion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44444E-6 L 0.37344 -0.02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63" y="-14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5" grpId="0" animBg="1"/>
      <p:bldP spid="17" grpId="0" animBg="1"/>
      <p:bldP spid="19" grpId="0" animBg="1"/>
      <p:bldP spid="25" grpId="0" animBg="1"/>
      <p:bldP spid="26" grpId="0" animBg="1"/>
      <p:bldP spid="29" grpId="0" animBg="1"/>
      <p:bldP spid="33" grpId="0" animBg="1"/>
      <p:bldP spid="34" grpId="0" animBg="1"/>
      <p:bldP spid="37" grpId="0" animBg="1"/>
      <p:bldP spid="41" grpId="0" animBg="1"/>
      <p:bldP spid="43" grpId="0" animBg="1"/>
      <p:bldP spid="44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10.xml><?xml version="1.0" encoding="utf-8"?>
<a:theme xmlns:a="http://schemas.openxmlformats.org/drawingml/2006/main" name="10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7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8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9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Them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 Theme">
    <a:majorFont>
      <a:latin typeface="Calibri Light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Them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7766</TotalTime>
  <Words>1478</Words>
  <Application>Microsoft Office PowerPoint</Application>
  <PresentationFormat>On-screen Show (4:3)</PresentationFormat>
  <Paragraphs>435</Paragraphs>
  <Slides>24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24</vt:i4>
      </vt:variant>
    </vt:vector>
  </HeadingPairs>
  <TitlesOfParts>
    <vt:vector size="37" baseType="lpstr">
      <vt:lpstr>Arial</vt:lpstr>
      <vt:lpstr>Calibri</vt:lpstr>
      <vt:lpstr>Calibri Light</vt:lpstr>
      <vt:lpstr>1_Office Theme</vt:lpstr>
      <vt:lpstr>Office Theme</vt:lpstr>
      <vt:lpstr>2_Office Theme</vt:lpstr>
      <vt:lpstr>3_Office Theme</vt:lpstr>
      <vt:lpstr>5_Office Theme</vt:lpstr>
      <vt:lpstr>6_Office Theme</vt:lpstr>
      <vt:lpstr>7_Office Theme</vt:lpstr>
      <vt:lpstr>8_Office Theme</vt:lpstr>
      <vt:lpstr>9_Office Theme</vt:lpstr>
      <vt:lpstr>10_Office Theme</vt:lpstr>
      <vt:lpstr>WarpPool: Sharing Requests with Inter-Warp Coalescing for Throughput Processors</vt:lpstr>
      <vt:lpstr>Introduction</vt:lpstr>
      <vt:lpstr>PowerPoint Presentation</vt:lpstr>
      <vt:lpstr>PowerPoint Presentation</vt:lpstr>
      <vt:lpstr>Problem: Divergence</vt:lpstr>
      <vt:lpstr>PowerPoint Presentation</vt:lpstr>
      <vt:lpstr>PowerPoint Presentation</vt:lpstr>
      <vt:lpstr>Inter-Warp Spatial Locality</vt:lpstr>
      <vt:lpstr>Inter-Warp Spatial Locality</vt:lpstr>
      <vt:lpstr>Inter-Warp Spatial Locality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Conclusion</vt:lpstr>
      <vt:lpstr>WarpPool: Sharing Requests with Inter-Warp Coalescing for Throughput Processors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Rumba: An Online Quality Management System for Approximate Computing</dc:title>
  <dc:creator>John Kloosterman</dc:creator>
  <cp:lastModifiedBy>John Kloosterman</cp:lastModifiedBy>
  <cp:revision>131</cp:revision>
  <cp:lastPrinted>2015-12-02T19:55:33Z</cp:lastPrinted>
  <dcterms:created xsi:type="dcterms:W3CDTF">2015-11-25T16:13:10Z</dcterms:created>
  <dcterms:modified xsi:type="dcterms:W3CDTF">2015-12-14T18:44:06Z</dcterms:modified>
</cp:coreProperties>
</file>