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3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1" r:id="rId2"/>
  </p:sldMasterIdLst>
  <p:notesMasterIdLst>
    <p:notesMasterId r:id="rId50"/>
  </p:notesMasterIdLst>
  <p:handoutMasterIdLst>
    <p:handoutMasterId r:id="rId51"/>
  </p:handoutMasterIdLst>
  <p:sldIdLst>
    <p:sldId id="299" r:id="rId3"/>
    <p:sldId id="814" r:id="rId4"/>
    <p:sldId id="821" r:id="rId5"/>
    <p:sldId id="690" r:id="rId6"/>
    <p:sldId id="691" r:id="rId7"/>
    <p:sldId id="692" r:id="rId8"/>
    <p:sldId id="781" r:id="rId9"/>
    <p:sldId id="694" r:id="rId10"/>
    <p:sldId id="695" r:id="rId11"/>
    <p:sldId id="696" r:id="rId12"/>
    <p:sldId id="700" r:id="rId13"/>
    <p:sldId id="701" r:id="rId14"/>
    <p:sldId id="815" r:id="rId15"/>
    <p:sldId id="703" r:id="rId16"/>
    <p:sldId id="705" r:id="rId17"/>
    <p:sldId id="706" r:id="rId18"/>
    <p:sldId id="707" r:id="rId19"/>
    <p:sldId id="708" r:id="rId20"/>
    <p:sldId id="829" r:id="rId21"/>
    <p:sldId id="709" r:id="rId22"/>
    <p:sldId id="765" r:id="rId23"/>
    <p:sldId id="766" r:id="rId24"/>
    <p:sldId id="767" r:id="rId25"/>
    <p:sldId id="768" r:id="rId26"/>
    <p:sldId id="774" r:id="rId27"/>
    <p:sldId id="787" r:id="rId28"/>
    <p:sldId id="798" r:id="rId29"/>
    <p:sldId id="789" r:id="rId30"/>
    <p:sldId id="797" r:id="rId31"/>
    <p:sldId id="807" r:id="rId32"/>
    <p:sldId id="711" r:id="rId33"/>
    <p:sldId id="790" r:id="rId34"/>
    <p:sldId id="741" r:id="rId35"/>
    <p:sldId id="746" r:id="rId36"/>
    <p:sldId id="747" r:id="rId37"/>
    <p:sldId id="748" r:id="rId38"/>
    <p:sldId id="749" r:id="rId39"/>
    <p:sldId id="750" r:id="rId40"/>
    <p:sldId id="751" r:id="rId41"/>
    <p:sldId id="719" r:id="rId42"/>
    <p:sldId id="720" r:id="rId43"/>
    <p:sldId id="721" r:id="rId44"/>
    <p:sldId id="722" r:id="rId45"/>
    <p:sldId id="732" r:id="rId46"/>
    <p:sldId id="733" r:id="rId47"/>
    <p:sldId id="734" r:id="rId48"/>
    <p:sldId id="735" r:id="rId49"/>
  </p:sldIdLst>
  <p:sldSz cx="9144000" cy="6858000" type="screen4x3"/>
  <p:notesSz cx="7007225" cy="928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5959"/>
    <a:srgbClr val="FF7C80"/>
    <a:srgbClr val="E6B9B8"/>
    <a:srgbClr val="000000"/>
    <a:srgbClr val="FFFFFF"/>
    <a:srgbClr val="BFBFBF"/>
    <a:srgbClr val="31859C"/>
    <a:srgbClr val="FFCC00"/>
    <a:srgbClr val="990000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0" autoAdjust="0"/>
    <p:restoredTop sz="93158" autoAdjust="0"/>
  </p:normalViewPr>
  <p:slideViewPr>
    <p:cSldViewPr snapToGrid="0" snapToObjects="1">
      <p:cViewPr varScale="1">
        <p:scale>
          <a:sx n="88" d="100"/>
          <a:sy n="88" d="100"/>
        </p:scale>
        <p:origin x="4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yeran\Dropbox\Research_USC\2013_EnergyEfficientGPURF\data\isca15_graph_most_updated(mult%20rf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yeran\Dropbox\Research\2013_EnergyEfficientGPURF\data\isca15_graph_most_updated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00_Research\2013_EnergyEfficientGPURF\data\_REG_ANAL_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00_Research\2013_EnergyEfficientGPURF\data\_REG_ANAL_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00_Research\2013_EnergyEfficientGPURF\data\_REG_ANAL_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yeran\Dropbox\Research\2013_EnergyEfficientGPURF\data\isca15_graph_most_updated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yeran\Dropbox\Research_USC\2013_EnergyEfficientGPURF\data\isca15_graph_most_updated(mult%20rf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yeran\Dropbox\Research\2013_EnergyEfficientGPURF\data\rf_reduc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571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Sheet1!$G$1:$G$3</c:f>
              <c:numCache>
                <c:formatCode>General</c:formatCode>
                <c:ptCount val="3"/>
                <c:pt idx="0">
                  <c:v>1.9</c:v>
                </c:pt>
                <c:pt idx="1">
                  <c:v>2</c:v>
                </c:pt>
                <c:pt idx="2">
                  <c:v>3.8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747888"/>
        <c:axId val="1676750064"/>
      </c:lineChart>
      <c:catAx>
        <c:axId val="1676747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76750064"/>
        <c:crosses val="autoZero"/>
        <c:auto val="1"/>
        <c:lblAlgn val="ctr"/>
        <c:lblOffset val="100"/>
        <c:noMultiLvlLbl val="0"/>
      </c:catAx>
      <c:valAx>
        <c:axId val="16767500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Register File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4788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9486361428023"/>
          <c:y val="3.3640227299857321E-2"/>
          <c:w val="0.84935068798390345"/>
          <c:h val="0.631287105878824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'New Graph (June 6 2015)'!$C$11</c:f>
              <c:strCache>
                <c:ptCount val="1"/>
                <c:pt idx="0">
                  <c:v>GPU-shrink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6"/>
              <c:layout>
                <c:manualLayout>
                  <c:x val="0"/>
                  <c:y val="2.035623409669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Graph (June 6 2015)'!$D$1:$T$1</c:f>
              <c:strCache>
                <c:ptCount val="17"/>
                <c:pt idx="0">
                  <c:v>MatrixMul</c:v>
                </c:pt>
                <c:pt idx="1">
                  <c:v>BlackScho.</c:v>
                </c:pt>
                <c:pt idx="2">
                  <c:v>DCT8x8</c:v>
                </c:pt>
                <c:pt idx="3">
                  <c:v>Reduction</c:v>
                </c:pt>
                <c:pt idx="4">
                  <c:v>VectorAdd</c:v>
                </c:pt>
                <c:pt idx="5">
                  <c:v>BackProp</c:v>
                </c:pt>
                <c:pt idx="6">
                  <c:v>BFS</c:v>
                </c:pt>
                <c:pt idx="7">
                  <c:v>Heartwall</c:v>
                </c:pt>
                <c:pt idx="8">
                  <c:v>HotSpot</c:v>
                </c:pt>
                <c:pt idx="9">
                  <c:v>LUD</c:v>
                </c:pt>
                <c:pt idx="10">
                  <c:v>Gaussian</c:v>
                </c:pt>
                <c:pt idx="11">
                  <c:v>LIB</c:v>
                </c:pt>
                <c:pt idx="12">
                  <c:v>LPS</c:v>
                </c:pt>
                <c:pt idx="13">
                  <c:v>NN</c:v>
                </c:pt>
                <c:pt idx="14">
                  <c:v>MUM</c:v>
                </c:pt>
                <c:pt idx="15">
                  <c:v>ScalarProd</c:v>
                </c:pt>
                <c:pt idx="16">
                  <c:v>AVG</c:v>
                </c:pt>
              </c:strCache>
            </c:strRef>
          </c:cat>
          <c:val>
            <c:numRef>
              <c:f>'New Graph (June 6 2015)'!$D$11:$T$11</c:f>
              <c:numCache>
                <c:formatCode>General</c:formatCode>
                <c:ptCount val="17"/>
                <c:pt idx="0">
                  <c:v>0</c:v>
                </c:pt>
                <c:pt idx="1">
                  <c:v>1.6739406949064335</c:v>
                </c:pt>
                <c:pt idx="2">
                  <c:v>-8.0659215341677595E-2</c:v>
                </c:pt>
                <c:pt idx="3">
                  <c:v>0</c:v>
                </c:pt>
                <c:pt idx="4">
                  <c:v>0</c:v>
                </c:pt>
                <c:pt idx="5">
                  <c:v>16.283382038320589</c:v>
                </c:pt>
                <c:pt idx="6">
                  <c:v>-0.1957643052730009</c:v>
                </c:pt>
                <c:pt idx="7">
                  <c:v>-2.0484916379932279</c:v>
                </c:pt>
                <c:pt idx="8">
                  <c:v>23.97225479630254</c:v>
                </c:pt>
                <c:pt idx="9">
                  <c:v>-1.9659636991454711E-2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-0.71453102798926937</c:v>
                </c:pt>
                <c:pt idx="14">
                  <c:v>-29.571729574886163</c:v>
                </c:pt>
                <c:pt idx="15">
                  <c:v>0</c:v>
                </c:pt>
                <c:pt idx="16">
                  <c:v>0.58117138319092287</c:v>
                </c:pt>
              </c:numCache>
            </c:numRef>
          </c:val>
        </c:ser>
        <c:ser>
          <c:idx val="0"/>
          <c:order val="1"/>
          <c:tx>
            <c:strRef>
              <c:f>'New Graph (June 6 2015)'!$C$12</c:f>
              <c:strCache>
                <c:ptCount val="1"/>
                <c:pt idx="0">
                  <c:v>Compiler spill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2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4.3293416447944006E-3"/>
                  <c:y val="0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Graph (June 6 2015)'!$D$1:$T$1</c:f>
              <c:strCache>
                <c:ptCount val="17"/>
                <c:pt idx="0">
                  <c:v>MatrixMul</c:v>
                </c:pt>
                <c:pt idx="1">
                  <c:v>BlackScho.</c:v>
                </c:pt>
                <c:pt idx="2">
                  <c:v>DCT8x8</c:v>
                </c:pt>
                <c:pt idx="3">
                  <c:v>Reduction</c:v>
                </c:pt>
                <c:pt idx="4">
                  <c:v>VectorAdd</c:v>
                </c:pt>
                <c:pt idx="5">
                  <c:v>BackProp</c:v>
                </c:pt>
                <c:pt idx="6">
                  <c:v>BFS</c:v>
                </c:pt>
                <c:pt idx="7">
                  <c:v>Heartwall</c:v>
                </c:pt>
                <c:pt idx="8">
                  <c:v>HotSpot</c:v>
                </c:pt>
                <c:pt idx="9">
                  <c:v>LUD</c:v>
                </c:pt>
                <c:pt idx="10">
                  <c:v>Gaussian</c:v>
                </c:pt>
                <c:pt idx="11">
                  <c:v>LIB</c:v>
                </c:pt>
                <c:pt idx="12">
                  <c:v>LPS</c:v>
                </c:pt>
                <c:pt idx="13">
                  <c:v>NN</c:v>
                </c:pt>
                <c:pt idx="14">
                  <c:v>MUM</c:v>
                </c:pt>
                <c:pt idx="15">
                  <c:v>ScalarProd</c:v>
                </c:pt>
                <c:pt idx="16">
                  <c:v>AVG</c:v>
                </c:pt>
              </c:strCache>
            </c:strRef>
          </c:cat>
          <c:val>
            <c:numRef>
              <c:f>'New Graph (June 6 2015)'!$D$12:$T$12</c:f>
              <c:numCache>
                <c:formatCode>General</c:formatCode>
                <c:ptCount val="17"/>
                <c:pt idx="0">
                  <c:v>13.887203959825323</c:v>
                </c:pt>
                <c:pt idx="1">
                  <c:v>24.436512774735753</c:v>
                </c:pt>
                <c:pt idx="2">
                  <c:v>110.8590986528848</c:v>
                </c:pt>
                <c:pt idx="3">
                  <c:v>0</c:v>
                </c:pt>
                <c:pt idx="4">
                  <c:v>0</c:v>
                </c:pt>
                <c:pt idx="5">
                  <c:v>47.233364271744179</c:v>
                </c:pt>
                <c:pt idx="6">
                  <c:v>0</c:v>
                </c:pt>
                <c:pt idx="7">
                  <c:v>33.298917216000845</c:v>
                </c:pt>
                <c:pt idx="8">
                  <c:v>79.851714915040901</c:v>
                </c:pt>
                <c:pt idx="9">
                  <c:v>28.958720850447484</c:v>
                </c:pt>
                <c:pt idx="10">
                  <c:v>0</c:v>
                </c:pt>
                <c:pt idx="11">
                  <c:v>0</c:v>
                </c:pt>
                <c:pt idx="12">
                  <c:v>34.047955714672518</c:v>
                </c:pt>
                <c:pt idx="13">
                  <c:v>217.0064527380537</c:v>
                </c:pt>
                <c:pt idx="14">
                  <c:v>1008.4246427973767</c:v>
                </c:pt>
                <c:pt idx="15">
                  <c:v>323</c:v>
                </c:pt>
                <c:pt idx="16">
                  <c:v>73.322005110045239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679796080"/>
        <c:axId val="1679792816"/>
      </c:barChart>
      <c:catAx>
        <c:axId val="1679796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9792816"/>
        <c:crosses val="autoZero"/>
        <c:auto val="1"/>
        <c:lblAlgn val="ctr"/>
        <c:lblOffset val="100"/>
        <c:noMultiLvlLbl val="0"/>
      </c:catAx>
      <c:valAx>
        <c:axId val="1679792816"/>
        <c:scaling>
          <c:orientation val="minMax"/>
          <c:max val="100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Execution cycle increase normalized by 128KB RF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979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746100082485492"/>
          <c:y val="0.55544758219832735"/>
          <c:w val="0.45392589538049177"/>
          <c:h val="8.3540830981033015E-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78187775547664"/>
          <c:y val="3.1359580052493438E-2"/>
          <c:w val="0.63474473779012919"/>
          <c:h val="0.79323443944506933"/>
        </c:manualLayout>
      </c:layout>
      <c:lineChart>
        <c:grouping val="standard"/>
        <c:varyColors val="0"/>
        <c:ser>
          <c:idx val="1"/>
          <c:order val="0"/>
          <c:tx>
            <c:v>RF per-access power</c:v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1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'[3]RF scaling'!$A$4:$A$9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'[3]RF scaling'!$J$4:$J$9</c:f>
              <c:numCache>
                <c:formatCode>General</c:formatCode>
                <c:ptCount val="6"/>
                <c:pt idx="0">
                  <c:v>1</c:v>
                </c:pt>
                <c:pt idx="1">
                  <c:v>0.99199999999999999</c:v>
                </c:pt>
                <c:pt idx="2">
                  <c:v>0.96389999999999998</c:v>
                </c:pt>
                <c:pt idx="3">
                  <c:v>0.93569999999999998</c:v>
                </c:pt>
                <c:pt idx="4">
                  <c:v>0.90760000000000007</c:v>
                </c:pt>
                <c:pt idx="5">
                  <c:v>0.83530000000000004</c:v>
                </c:pt>
              </c:numCache>
            </c:numRef>
          </c:val>
          <c:smooth val="0"/>
        </c:ser>
        <c:ser>
          <c:idx val="2"/>
          <c:order val="1"/>
          <c:tx>
            <c:v>RF leakage power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'[3]RF scaling'!$A$4:$A$9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'[3]RF scaling'!$K$4:$K$9</c:f>
              <c:numCache>
                <c:formatCode>General</c:formatCode>
                <c:ptCount val="6"/>
                <c:pt idx="0">
                  <c:v>1</c:v>
                </c:pt>
                <c:pt idx="1">
                  <c:v>1.0202</c:v>
                </c:pt>
                <c:pt idx="2">
                  <c:v>0.97510000000000008</c:v>
                </c:pt>
                <c:pt idx="3">
                  <c:v>0.92209999999999992</c:v>
                </c:pt>
                <c:pt idx="4">
                  <c:v>0.87690000000000001</c:v>
                </c:pt>
                <c:pt idx="5">
                  <c:v>0.74609999999999999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745168"/>
        <c:axId val="1676751696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'[3]RF scaling'!$G$2</c15:sqref>
                        </c15:formulaRef>
                      </c:ext>
                    </c:extLst>
                    <c:strCache>
                      <c:ptCount val="1"/>
                      <c:pt idx="0">
                        <c:v>Total RF Power</c:v>
                      </c:pt>
                    </c:strCache>
                  </c:strRef>
                </c:tx>
                <c:cat>
                  <c:numRef>
                    <c:extLst>
                      <c:ext uri="{02D57815-91ED-43cb-92C2-25804820EDAC}">
                        <c15:formulaRef>
                          <c15:sqref>'[3]RF scaling'!$A$4:$A$9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'[3]RF scaling'!$L$4:$L$9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1.0192000000000001</c:v>
                      </c:pt>
                      <c:pt idx="2">
                        <c:v>0.97470000000000001</c:v>
                      </c:pt>
                      <c:pt idx="3">
                        <c:v>0.92260000000000009</c:v>
                      </c:pt>
                      <c:pt idx="4">
                        <c:v>0.87809999999999999</c:v>
                      </c:pt>
                      <c:pt idx="5">
                        <c:v>0.74939999999999996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67674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Register file size reduction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76751696"/>
        <c:crosses val="autoZero"/>
        <c:auto val="1"/>
        <c:lblAlgn val="ctr"/>
        <c:lblOffset val="100"/>
        <c:noMultiLvlLbl val="0"/>
      </c:catAx>
      <c:valAx>
        <c:axId val="1676751696"/>
        <c:scaling>
          <c:orientation val="minMax"/>
          <c:min val="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Register file Power normalized </a:t>
                </a:r>
              </a:p>
              <a:p>
                <a:pPr>
                  <a:defRPr/>
                </a:pPr>
                <a:r>
                  <a:rPr lang="en-US"/>
                  <a:t>by 128KB RF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67674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689323761000461"/>
          <c:y val="0.63791352396739887"/>
          <c:w val="0.34546874999999999"/>
          <c:h val="0.12753529493023899"/>
        </c:manualLayout>
      </c:layout>
      <c:overlay val="0"/>
      <c:spPr>
        <a:solidFill>
          <a:sysClr val="window" lastClr="FFFFFF"/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970"/>
      <c:rAngAx val="1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7"/>
          <c:order val="0"/>
          <c:tx>
            <c:strRef>
              <c:f>Sheet2!$E$1</c:f>
              <c:strCache>
                <c:ptCount val="1"/>
                <c:pt idx="0">
                  <c:v>r3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Sheet2!$F$2:$F$269</c:f>
              <c:numCache>
                <c:formatCode>General</c:formatCode>
                <c:ptCount val="2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0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</c:numCache>
            </c:numRef>
          </c:val>
        </c:ser>
        <c:ser>
          <c:idx val="0"/>
          <c:order val="1"/>
          <c:tx>
            <c:strRef>
              <c:f>mm_0_0_0!$A$1</c:f>
              <c:strCache>
                <c:ptCount val="1"/>
                <c:pt idx="0">
                  <c:v>r0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mm_0_0_0!$B$2:$B$275</c:f>
              <c:numCache>
                <c:formatCode>General</c:formatCode>
                <c:ptCount val="27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0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  <c:pt idx="168">
                  <c:v>0</c:v>
                </c:pt>
                <c:pt idx="169">
                  <c:v>1</c:v>
                </c:pt>
                <c:pt idx="170">
                  <c:v>0</c:v>
                </c:pt>
                <c:pt idx="171">
                  <c:v>1</c:v>
                </c:pt>
                <c:pt idx="172">
                  <c:v>1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1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1</c:v>
                </c:pt>
                <c:pt idx="187">
                  <c:v>1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1</c:v>
                </c:pt>
                <c:pt idx="192">
                  <c:v>1</c:v>
                </c:pt>
                <c:pt idx="193">
                  <c:v>0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1</c:v>
                </c:pt>
                <c:pt idx="209">
                  <c:v>1</c:v>
                </c:pt>
                <c:pt idx="210">
                  <c:v>0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0</c:v>
                </c:pt>
                <c:pt idx="218">
                  <c:v>1</c:v>
                </c:pt>
                <c:pt idx="219">
                  <c:v>1</c:v>
                </c:pt>
                <c:pt idx="220">
                  <c:v>0</c:v>
                </c:pt>
                <c:pt idx="221">
                  <c:v>1</c:v>
                </c:pt>
                <c:pt idx="222">
                  <c:v>0</c:v>
                </c:pt>
                <c:pt idx="223">
                  <c:v>1</c:v>
                </c:pt>
                <c:pt idx="224">
                  <c:v>1</c:v>
                </c:pt>
                <c:pt idx="225">
                  <c:v>0</c:v>
                </c:pt>
                <c:pt idx="226">
                  <c:v>1</c:v>
                </c:pt>
                <c:pt idx="227">
                  <c:v>0</c:v>
                </c:pt>
                <c:pt idx="228">
                  <c:v>1</c:v>
                </c:pt>
                <c:pt idx="229">
                  <c:v>1</c:v>
                </c:pt>
                <c:pt idx="230">
                  <c:v>0</c:v>
                </c:pt>
                <c:pt idx="231">
                  <c:v>1</c:v>
                </c:pt>
                <c:pt idx="232">
                  <c:v>0</c:v>
                </c:pt>
                <c:pt idx="233">
                  <c:v>1</c:v>
                </c:pt>
                <c:pt idx="234">
                  <c:v>1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1</c:v>
                </c:pt>
                <c:pt idx="239">
                  <c:v>0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0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0</c:v>
                </c:pt>
                <c:pt idx="273">
                  <c:v>1</c:v>
                </c:pt>
              </c:numCache>
            </c:numRef>
          </c:val>
        </c:ser>
        <c:ser>
          <c:idx val="2"/>
          <c:order val="2"/>
          <c:tx>
            <c:strRef>
              <c:f>mm_0_0_0!$E$1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mm_0_0_0!$F$2:$F$272</c:f>
              <c:numCache>
                <c:formatCode>General</c:formatCode>
                <c:ptCount val="2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500"/>
        <c:axId val="1676751152"/>
        <c:axId val="1676752240"/>
        <c:axId val="1677783248"/>
      </c:area3DChart>
      <c:catAx>
        <c:axId val="16767511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76752240"/>
        <c:crosses val="autoZero"/>
        <c:auto val="1"/>
        <c:lblAlgn val="ctr"/>
        <c:lblOffset val="100"/>
        <c:tickLblSkip val="50"/>
        <c:tickMarkSkip val="1000"/>
        <c:noMultiLvlLbl val="0"/>
      </c:catAx>
      <c:valAx>
        <c:axId val="1676752240"/>
        <c:scaling>
          <c:orientation val="minMax"/>
          <c:max val="2"/>
          <c:min val="0"/>
        </c:scaling>
        <c:delete val="1"/>
        <c:axPos val="r"/>
        <c:majorGridlines/>
        <c:numFmt formatCode="General" sourceLinked="0"/>
        <c:majorTickMark val="none"/>
        <c:minorTickMark val="none"/>
        <c:tickLblPos val="nextTo"/>
        <c:crossAx val="1676751152"/>
        <c:crosses val="autoZero"/>
        <c:crossBetween val="midCat"/>
        <c:majorUnit val="1"/>
      </c:valAx>
      <c:serAx>
        <c:axId val="1677783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676752240"/>
        <c:crosses val="autoZero"/>
        <c:tickLblSkip val="1"/>
        <c:tickMarkSkip val="1"/>
      </c:serAx>
    </c:plotArea>
    <c:legend>
      <c:legendPos val="r"/>
      <c:layout>
        <c:manualLayout>
          <c:xMode val="edge"/>
          <c:yMode val="edge"/>
          <c:x val="0.70842144731908507"/>
          <c:y val="0.16354028473713514"/>
          <c:w val="0.15767944848478102"/>
          <c:h val="0.1393837588483257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970"/>
      <c:rAngAx val="1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7"/>
          <c:order val="0"/>
          <c:tx>
            <c:strRef>
              <c:f>Sheet2!$E$1</c:f>
              <c:strCache>
                <c:ptCount val="1"/>
                <c:pt idx="0">
                  <c:v>r3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Sheet2!$F$2:$F$269</c:f>
              <c:numCache>
                <c:formatCode>General</c:formatCode>
                <c:ptCount val="2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0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</c:numCache>
            </c:numRef>
          </c:val>
        </c:ser>
        <c:ser>
          <c:idx val="0"/>
          <c:order val="1"/>
          <c:tx>
            <c:strRef>
              <c:f>mm_0_0_0!$A$1</c:f>
              <c:strCache>
                <c:ptCount val="1"/>
                <c:pt idx="0">
                  <c:v>r0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mm_0_0_0!$B$2:$B$275</c:f>
              <c:numCache>
                <c:formatCode>General</c:formatCode>
                <c:ptCount val="27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0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  <c:pt idx="168">
                  <c:v>0</c:v>
                </c:pt>
                <c:pt idx="169">
                  <c:v>1</c:v>
                </c:pt>
                <c:pt idx="170">
                  <c:v>0</c:v>
                </c:pt>
                <c:pt idx="171">
                  <c:v>1</c:v>
                </c:pt>
                <c:pt idx="172">
                  <c:v>1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1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1</c:v>
                </c:pt>
                <c:pt idx="187">
                  <c:v>1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1</c:v>
                </c:pt>
                <c:pt idx="192">
                  <c:v>1</c:v>
                </c:pt>
                <c:pt idx="193">
                  <c:v>0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1</c:v>
                </c:pt>
                <c:pt idx="209">
                  <c:v>1</c:v>
                </c:pt>
                <c:pt idx="210">
                  <c:v>0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0</c:v>
                </c:pt>
                <c:pt idx="218">
                  <c:v>1</c:v>
                </c:pt>
                <c:pt idx="219">
                  <c:v>1</c:v>
                </c:pt>
                <c:pt idx="220">
                  <c:v>0</c:v>
                </c:pt>
                <c:pt idx="221">
                  <c:v>1</c:v>
                </c:pt>
                <c:pt idx="222">
                  <c:v>0</c:v>
                </c:pt>
                <c:pt idx="223">
                  <c:v>1</c:v>
                </c:pt>
                <c:pt idx="224">
                  <c:v>1</c:v>
                </c:pt>
                <c:pt idx="225">
                  <c:v>0</c:v>
                </c:pt>
                <c:pt idx="226">
                  <c:v>1</c:v>
                </c:pt>
                <c:pt idx="227">
                  <c:v>0</c:v>
                </c:pt>
                <c:pt idx="228">
                  <c:v>1</c:v>
                </c:pt>
                <c:pt idx="229">
                  <c:v>1</c:v>
                </c:pt>
                <c:pt idx="230">
                  <c:v>0</c:v>
                </c:pt>
                <c:pt idx="231">
                  <c:v>1</c:v>
                </c:pt>
                <c:pt idx="232">
                  <c:v>0</c:v>
                </c:pt>
                <c:pt idx="233">
                  <c:v>1</c:v>
                </c:pt>
                <c:pt idx="234">
                  <c:v>1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1</c:v>
                </c:pt>
                <c:pt idx="239">
                  <c:v>0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0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0</c:v>
                </c:pt>
                <c:pt idx="273">
                  <c:v>1</c:v>
                </c:pt>
              </c:numCache>
            </c:numRef>
          </c:val>
        </c:ser>
        <c:ser>
          <c:idx val="2"/>
          <c:order val="2"/>
          <c:tx>
            <c:strRef>
              <c:f>mm_0_0_0!$E$1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mm_0_0_0!$F$2:$F$272</c:f>
              <c:numCache>
                <c:formatCode>General</c:formatCode>
                <c:ptCount val="2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500"/>
        <c:axId val="1676738096"/>
        <c:axId val="1676740816"/>
        <c:axId val="1677777008"/>
      </c:area3DChart>
      <c:catAx>
        <c:axId val="16767380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76740816"/>
        <c:crosses val="autoZero"/>
        <c:auto val="1"/>
        <c:lblAlgn val="ctr"/>
        <c:lblOffset val="100"/>
        <c:tickLblSkip val="50"/>
        <c:tickMarkSkip val="1000"/>
        <c:noMultiLvlLbl val="0"/>
      </c:catAx>
      <c:valAx>
        <c:axId val="1676740816"/>
        <c:scaling>
          <c:orientation val="minMax"/>
          <c:max val="2"/>
          <c:min val="0"/>
        </c:scaling>
        <c:delete val="1"/>
        <c:axPos val="r"/>
        <c:majorGridlines/>
        <c:numFmt formatCode="General" sourceLinked="0"/>
        <c:majorTickMark val="none"/>
        <c:minorTickMark val="none"/>
        <c:tickLblPos val="nextTo"/>
        <c:crossAx val="1676738096"/>
        <c:crosses val="autoZero"/>
        <c:crossBetween val="midCat"/>
        <c:majorUnit val="1"/>
      </c:valAx>
      <c:serAx>
        <c:axId val="1677777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676740816"/>
        <c:crosses val="autoZero"/>
        <c:tickLblSkip val="1"/>
        <c:tickMarkSkip val="1"/>
      </c:serAx>
    </c:plotArea>
    <c:legend>
      <c:legendPos val="r"/>
      <c:layout>
        <c:manualLayout>
          <c:xMode val="edge"/>
          <c:yMode val="edge"/>
          <c:x val="0.70842144731908507"/>
          <c:y val="0.16354028473713514"/>
          <c:w val="0.15767944848478102"/>
          <c:h val="0.1393837588483257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970"/>
      <c:rAngAx val="1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7"/>
          <c:order val="0"/>
          <c:tx>
            <c:strRef>
              <c:f>Sheet2!$E$1</c:f>
              <c:strCache>
                <c:ptCount val="1"/>
                <c:pt idx="0">
                  <c:v>r3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Sheet2!$F$2:$F$269</c:f>
              <c:numCache>
                <c:formatCode>General</c:formatCode>
                <c:ptCount val="2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0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</c:numCache>
            </c:numRef>
          </c:val>
        </c:ser>
        <c:ser>
          <c:idx val="0"/>
          <c:order val="1"/>
          <c:tx>
            <c:strRef>
              <c:f>mm_0_0_0!$A$1</c:f>
              <c:strCache>
                <c:ptCount val="1"/>
                <c:pt idx="0">
                  <c:v>r0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mm_0_0_0!$B$2:$B$275</c:f>
              <c:numCache>
                <c:formatCode>General</c:formatCode>
                <c:ptCount val="27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0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  <c:pt idx="168">
                  <c:v>0</c:v>
                </c:pt>
                <c:pt idx="169">
                  <c:v>1</c:v>
                </c:pt>
                <c:pt idx="170">
                  <c:v>0</c:v>
                </c:pt>
                <c:pt idx="171">
                  <c:v>1</c:v>
                </c:pt>
                <c:pt idx="172">
                  <c:v>1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1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1</c:v>
                </c:pt>
                <c:pt idx="187">
                  <c:v>1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1</c:v>
                </c:pt>
                <c:pt idx="192">
                  <c:v>1</c:v>
                </c:pt>
                <c:pt idx="193">
                  <c:v>0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1</c:v>
                </c:pt>
                <c:pt idx="209">
                  <c:v>1</c:v>
                </c:pt>
                <c:pt idx="210">
                  <c:v>0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0</c:v>
                </c:pt>
                <c:pt idx="218">
                  <c:v>1</c:v>
                </c:pt>
                <c:pt idx="219">
                  <c:v>1</c:v>
                </c:pt>
                <c:pt idx="220">
                  <c:v>0</c:v>
                </c:pt>
                <c:pt idx="221">
                  <c:v>1</c:v>
                </c:pt>
                <c:pt idx="222">
                  <c:v>0</c:v>
                </c:pt>
                <c:pt idx="223">
                  <c:v>1</c:v>
                </c:pt>
                <c:pt idx="224">
                  <c:v>1</c:v>
                </c:pt>
                <c:pt idx="225">
                  <c:v>0</c:v>
                </c:pt>
                <c:pt idx="226">
                  <c:v>1</c:v>
                </c:pt>
                <c:pt idx="227">
                  <c:v>0</c:v>
                </c:pt>
                <c:pt idx="228">
                  <c:v>1</c:v>
                </c:pt>
                <c:pt idx="229">
                  <c:v>1</c:v>
                </c:pt>
                <c:pt idx="230">
                  <c:v>0</c:v>
                </c:pt>
                <c:pt idx="231">
                  <c:v>1</c:v>
                </c:pt>
                <c:pt idx="232">
                  <c:v>0</c:v>
                </c:pt>
                <c:pt idx="233">
                  <c:v>1</c:v>
                </c:pt>
                <c:pt idx="234">
                  <c:v>1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1</c:v>
                </c:pt>
                <c:pt idx="239">
                  <c:v>0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0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0</c:v>
                </c:pt>
                <c:pt idx="273">
                  <c:v>1</c:v>
                </c:pt>
              </c:numCache>
            </c:numRef>
          </c:val>
        </c:ser>
        <c:ser>
          <c:idx val="2"/>
          <c:order val="2"/>
          <c:tx>
            <c:strRef>
              <c:f>mm_0_0_0!$E$1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mm_0_0_0!$C$2:$C$281</c:f>
              <c:numCache>
                <c:formatCode>General</c:formatCode>
                <c:ptCount val="280"/>
                <c:pt idx="0">
                  <c:v>8969</c:v>
                </c:pt>
                <c:pt idx="1">
                  <c:v>8962</c:v>
                </c:pt>
                <c:pt idx="2">
                  <c:v>8951</c:v>
                </c:pt>
                <c:pt idx="3">
                  <c:v>8898</c:v>
                </c:pt>
                <c:pt idx="4">
                  <c:v>8888</c:v>
                </c:pt>
                <c:pt idx="5">
                  <c:v>8874</c:v>
                </c:pt>
                <c:pt idx="6">
                  <c:v>8817</c:v>
                </c:pt>
                <c:pt idx="7">
                  <c:v>8765</c:v>
                </c:pt>
                <c:pt idx="8">
                  <c:v>8752</c:v>
                </c:pt>
                <c:pt idx="9">
                  <c:v>8698</c:v>
                </c:pt>
                <c:pt idx="10">
                  <c:v>8643</c:v>
                </c:pt>
                <c:pt idx="11">
                  <c:v>8510</c:v>
                </c:pt>
                <c:pt idx="12">
                  <c:v>8505</c:v>
                </c:pt>
                <c:pt idx="13">
                  <c:v>8500</c:v>
                </c:pt>
                <c:pt idx="14">
                  <c:v>8488</c:v>
                </c:pt>
                <c:pt idx="15">
                  <c:v>8481</c:v>
                </c:pt>
                <c:pt idx="16">
                  <c:v>8471</c:v>
                </c:pt>
                <c:pt idx="17">
                  <c:v>8468</c:v>
                </c:pt>
                <c:pt idx="18">
                  <c:v>8460</c:v>
                </c:pt>
                <c:pt idx="19">
                  <c:v>8452</c:v>
                </c:pt>
                <c:pt idx="20">
                  <c:v>8450</c:v>
                </c:pt>
                <c:pt idx="21">
                  <c:v>8400</c:v>
                </c:pt>
                <c:pt idx="22">
                  <c:v>8398</c:v>
                </c:pt>
                <c:pt idx="23">
                  <c:v>8387</c:v>
                </c:pt>
                <c:pt idx="24">
                  <c:v>8378</c:v>
                </c:pt>
                <c:pt idx="25">
                  <c:v>8376</c:v>
                </c:pt>
                <c:pt idx="26">
                  <c:v>8335</c:v>
                </c:pt>
                <c:pt idx="27">
                  <c:v>8333</c:v>
                </c:pt>
                <c:pt idx="28">
                  <c:v>8323</c:v>
                </c:pt>
                <c:pt idx="29">
                  <c:v>8313</c:v>
                </c:pt>
                <c:pt idx="30">
                  <c:v>8312</c:v>
                </c:pt>
                <c:pt idx="31">
                  <c:v>8270</c:v>
                </c:pt>
                <c:pt idx="32">
                  <c:v>8266</c:v>
                </c:pt>
                <c:pt idx="33">
                  <c:v>8257</c:v>
                </c:pt>
                <c:pt idx="34">
                  <c:v>8249</c:v>
                </c:pt>
                <c:pt idx="35">
                  <c:v>8247</c:v>
                </c:pt>
                <c:pt idx="36">
                  <c:v>8205</c:v>
                </c:pt>
                <c:pt idx="37">
                  <c:v>8202</c:v>
                </c:pt>
                <c:pt idx="38">
                  <c:v>8193</c:v>
                </c:pt>
                <c:pt idx="39">
                  <c:v>8183</c:v>
                </c:pt>
                <c:pt idx="40">
                  <c:v>8182</c:v>
                </c:pt>
                <c:pt idx="41">
                  <c:v>8133</c:v>
                </c:pt>
                <c:pt idx="42">
                  <c:v>8130</c:v>
                </c:pt>
                <c:pt idx="43">
                  <c:v>8117</c:v>
                </c:pt>
                <c:pt idx="44">
                  <c:v>8110</c:v>
                </c:pt>
                <c:pt idx="45">
                  <c:v>8107</c:v>
                </c:pt>
                <c:pt idx="46">
                  <c:v>8051</c:v>
                </c:pt>
                <c:pt idx="47">
                  <c:v>8048</c:v>
                </c:pt>
                <c:pt idx="48">
                  <c:v>8040</c:v>
                </c:pt>
                <c:pt idx="49">
                  <c:v>8033</c:v>
                </c:pt>
                <c:pt idx="50">
                  <c:v>8030</c:v>
                </c:pt>
                <c:pt idx="51">
                  <c:v>7981</c:v>
                </c:pt>
                <c:pt idx="52">
                  <c:v>7980</c:v>
                </c:pt>
                <c:pt idx="53">
                  <c:v>7969</c:v>
                </c:pt>
                <c:pt idx="54">
                  <c:v>7950</c:v>
                </c:pt>
                <c:pt idx="55">
                  <c:v>7930</c:v>
                </c:pt>
                <c:pt idx="56">
                  <c:v>7782</c:v>
                </c:pt>
                <c:pt idx="57">
                  <c:v>7780</c:v>
                </c:pt>
                <c:pt idx="58">
                  <c:v>7777</c:v>
                </c:pt>
                <c:pt idx="59">
                  <c:v>7768</c:v>
                </c:pt>
                <c:pt idx="60">
                  <c:v>7766</c:v>
                </c:pt>
                <c:pt idx="61">
                  <c:v>7754</c:v>
                </c:pt>
                <c:pt idx="62">
                  <c:v>7275</c:v>
                </c:pt>
                <c:pt idx="63">
                  <c:v>7264</c:v>
                </c:pt>
                <c:pt idx="64">
                  <c:v>7261</c:v>
                </c:pt>
                <c:pt idx="65">
                  <c:v>7251</c:v>
                </c:pt>
                <c:pt idx="66">
                  <c:v>7243</c:v>
                </c:pt>
                <c:pt idx="67">
                  <c:v>7241</c:v>
                </c:pt>
                <c:pt idx="68">
                  <c:v>7197</c:v>
                </c:pt>
                <c:pt idx="69">
                  <c:v>7196</c:v>
                </c:pt>
                <c:pt idx="70">
                  <c:v>7186</c:v>
                </c:pt>
                <c:pt idx="71">
                  <c:v>7178</c:v>
                </c:pt>
                <c:pt idx="72">
                  <c:v>7175</c:v>
                </c:pt>
                <c:pt idx="73">
                  <c:v>7132</c:v>
                </c:pt>
                <c:pt idx="74">
                  <c:v>7129</c:v>
                </c:pt>
                <c:pt idx="75">
                  <c:v>7121</c:v>
                </c:pt>
                <c:pt idx="76">
                  <c:v>7112</c:v>
                </c:pt>
                <c:pt idx="77">
                  <c:v>7110</c:v>
                </c:pt>
                <c:pt idx="78">
                  <c:v>7070</c:v>
                </c:pt>
                <c:pt idx="79">
                  <c:v>7065</c:v>
                </c:pt>
                <c:pt idx="80">
                  <c:v>7056</c:v>
                </c:pt>
                <c:pt idx="81">
                  <c:v>7050</c:v>
                </c:pt>
                <c:pt idx="82">
                  <c:v>7045</c:v>
                </c:pt>
                <c:pt idx="83">
                  <c:v>7004</c:v>
                </c:pt>
                <c:pt idx="84">
                  <c:v>7002</c:v>
                </c:pt>
                <c:pt idx="85">
                  <c:v>6992</c:v>
                </c:pt>
                <c:pt idx="86">
                  <c:v>6985</c:v>
                </c:pt>
                <c:pt idx="87">
                  <c:v>6982</c:v>
                </c:pt>
                <c:pt idx="88">
                  <c:v>6944</c:v>
                </c:pt>
                <c:pt idx="89">
                  <c:v>6940</c:v>
                </c:pt>
                <c:pt idx="90">
                  <c:v>6931</c:v>
                </c:pt>
                <c:pt idx="91">
                  <c:v>6923</c:v>
                </c:pt>
                <c:pt idx="92">
                  <c:v>6921</c:v>
                </c:pt>
                <c:pt idx="93">
                  <c:v>6879</c:v>
                </c:pt>
                <c:pt idx="94">
                  <c:v>6877</c:v>
                </c:pt>
                <c:pt idx="95">
                  <c:v>6865</c:v>
                </c:pt>
                <c:pt idx="96">
                  <c:v>6856</c:v>
                </c:pt>
                <c:pt idx="97">
                  <c:v>6854</c:v>
                </c:pt>
                <c:pt idx="98">
                  <c:v>6805</c:v>
                </c:pt>
                <c:pt idx="99">
                  <c:v>6801</c:v>
                </c:pt>
                <c:pt idx="100">
                  <c:v>6792</c:v>
                </c:pt>
                <c:pt idx="101">
                  <c:v>6665</c:v>
                </c:pt>
                <c:pt idx="102">
                  <c:v>6657</c:v>
                </c:pt>
                <c:pt idx="103">
                  <c:v>6528</c:v>
                </c:pt>
                <c:pt idx="104">
                  <c:v>6526</c:v>
                </c:pt>
                <c:pt idx="105">
                  <c:v>6523</c:v>
                </c:pt>
                <c:pt idx="106">
                  <c:v>6511</c:v>
                </c:pt>
                <c:pt idx="107">
                  <c:v>6509</c:v>
                </c:pt>
                <c:pt idx="108">
                  <c:v>6499</c:v>
                </c:pt>
                <c:pt idx="109">
                  <c:v>6031</c:v>
                </c:pt>
                <c:pt idx="110">
                  <c:v>6020</c:v>
                </c:pt>
                <c:pt idx="111">
                  <c:v>6017</c:v>
                </c:pt>
                <c:pt idx="112">
                  <c:v>6009</c:v>
                </c:pt>
                <c:pt idx="113">
                  <c:v>6000</c:v>
                </c:pt>
                <c:pt idx="114">
                  <c:v>5998</c:v>
                </c:pt>
                <c:pt idx="115">
                  <c:v>5962</c:v>
                </c:pt>
                <c:pt idx="116">
                  <c:v>5960</c:v>
                </c:pt>
                <c:pt idx="117">
                  <c:v>5952</c:v>
                </c:pt>
                <c:pt idx="118">
                  <c:v>5941</c:v>
                </c:pt>
                <c:pt idx="119">
                  <c:v>5939</c:v>
                </c:pt>
                <c:pt idx="120">
                  <c:v>5901</c:v>
                </c:pt>
                <c:pt idx="121">
                  <c:v>5897</c:v>
                </c:pt>
                <c:pt idx="122">
                  <c:v>5889</c:v>
                </c:pt>
                <c:pt idx="123">
                  <c:v>5880</c:v>
                </c:pt>
                <c:pt idx="124">
                  <c:v>5878</c:v>
                </c:pt>
                <c:pt idx="125">
                  <c:v>5841</c:v>
                </c:pt>
                <c:pt idx="126">
                  <c:v>5838</c:v>
                </c:pt>
                <c:pt idx="127">
                  <c:v>5830</c:v>
                </c:pt>
                <c:pt idx="128">
                  <c:v>5822</c:v>
                </c:pt>
                <c:pt idx="129">
                  <c:v>5820</c:v>
                </c:pt>
                <c:pt idx="130">
                  <c:v>5778</c:v>
                </c:pt>
                <c:pt idx="131">
                  <c:v>5775</c:v>
                </c:pt>
                <c:pt idx="132">
                  <c:v>5767</c:v>
                </c:pt>
                <c:pt idx="133">
                  <c:v>5758</c:v>
                </c:pt>
                <c:pt idx="134">
                  <c:v>5757</c:v>
                </c:pt>
                <c:pt idx="135">
                  <c:v>5722</c:v>
                </c:pt>
                <c:pt idx="136">
                  <c:v>5720</c:v>
                </c:pt>
                <c:pt idx="137">
                  <c:v>5712</c:v>
                </c:pt>
                <c:pt idx="138">
                  <c:v>5704</c:v>
                </c:pt>
                <c:pt idx="139">
                  <c:v>5702</c:v>
                </c:pt>
                <c:pt idx="140">
                  <c:v>5661</c:v>
                </c:pt>
                <c:pt idx="141">
                  <c:v>5659</c:v>
                </c:pt>
                <c:pt idx="142">
                  <c:v>5650</c:v>
                </c:pt>
                <c:pt idx="143">
                  <c:v>5641</c:v>
                </c:pt>
                <c:pt idx="144">
                  <c:v>5640</c:v>
                </c:pt>
                <c:pt idx="145">
                  <c:v>5605</c:v>
                </c:pt>
                <c:pt idx="146">
                  <c:v>5603</c:v>
                </c:pt>
                <c:pt idx="147">
                  <c:v>5592</c:v>
                </c:pt>
                <c:pt idx="148">
                  <c:v>5521</c:v>
                </c:pt>
                <c:pt idx="149">
                  <c:v>5508</c:v>
                </c:pt>
                <c:pt idx="150">
                  <c:v>5380</c:v>
                </c:pt>
                <c:pt idx="151">
                  <c:v>5378</c:v>
                </c:pt>
                <c:pt idx="152">
                  <c:v>5374</c:v>
                </c:pt>
                <c:pt idx="153">
                  <c:v>5362</c:v>
                </c:pt>
                <c:pt idx="154">
                  <c:v>5361</c:v>
                </c:pt>
                <c:pt idx="155">
                  <c:v>5349</c:v>
                </c:pt>
                <c:pt idx="156">
                  <c:v>4891</c:v>
                </c:pt>
                <c:pt idx="157">
                  <c:v>4880</c:v>
                </c:pt>
                <c:pt idx="158">
                  <c:v>4878</c:v>
                </c:pt>
                <c:pt idx="159">
                  <c:v>4869</c:v>
                </c:pt>
                <c:pt idx="160">
                  <c:v>4861</c:v>
                </c:pt>
                <c:pt idx="161">
                  <c:v>4859</c:v>
                </c:pt>
                <c:pt idx="162">
                  <c:v>4820</c:v>
                </c:pt>
                <c:pt idx="163">
                  <c:v>4818</c:v>
                </c:pt>
                <c:pt idx="164">
                  <c:v>4809</c:v>
                </c:pt>
                <c:pt idx="165">
                  <c:v>4801</c:v>
                </c:pt>
                <c:pt idx="166">
                  <c:v>4799</c:v>
                </c:pt>
                <c:pt idx="167">
                  <c:v>4759</c:v>
                </c:pt>
                <c:pt idx="168">
                  <c:v>4757</c:v>
                </c:pt>
                <c:pt idx="169">
                  <c:v>4749</c:v>
                </c:pt>
                <c:pt idx="170">
                  <c:v>4740</c:v>
                </c:pt>
                <c:pt idx="171">
                  <c:v>4739</c:v>
                </c:pt>
                <c:pt idx="172">
                  <c:v>4697</c:v>
                </c:pt>
                <c:pt idx="173">
                  <c:v>4694</c:v>
                </c:pt>
                <c:pt idx="174">
                  <c:v>4685</c:v>
                </c:pt>
                <c:pt idx="175">
                  <c:v>4677</c:v>
                </c:pt>
                <c:pt idx="176">
                  <c:v>4675</c:v>
                </c:pt>
                <c:pt idx="177">
                  <c:v>4635</c:v>
                </c:pt>
                <c:pt idx="178">
                  <c:v>4632</c:v>
                </c:pt>
                <c:pt idx="179">
                  <c:v>4624</c:v>
                </c:pt>
                <c:pt idx="180">
                  <c:v>4615</c:v>
                </c:pt>
                <c:pt idx="181">
                  <c:v>4614</c:v>
                </c:pt>
                <c:pt idx="182">
                  <c:v>4573</c:v>
                </c:pt>
                <c:pt idx="183">
                  <c:v>4571</c:v>
                </c:pt>
                <c:pt idx="184">
                  <c:v>4561</c:v>
                </c:pt>
                <c:pt idx="185">
                  <c:v>4552</c:v>
                </c:pt>
                <c:pt idx="186">
                  <c:v>4550</c:v>
                </c:pt>
                <c:pt idx="187">
                  <c:v>4511</c:v>
                </c:pt>
                <c:pt idx="188">
                  <c:v>4509</c:v>
                </c:pt>
                <c:pt idx="189">
                  <c:v>4501</c:v>
                </c:pt>
                <c:pt idx="190">
                  <c:v>4492</c:v>
                </c:pt>
                <c:pt idx="191">
                  <c:v>4491</c:v>
                </c:pt>
                <c:pt idx="192">
                  <c:v>4455</c:v>
                </c:pt>
                <c:pt idx="193">
                  <c:v>4454</c:v>
                </c:pt>
                <c:pt idx="194">
                  <c:v>4445</c:v>
                </c:pt>
                <c:pt idx="195">
                  <c:v>4155</c:v>
                </c:pt>
                <c:pt idx="196">
                  <c:v>4090</c:v>
                </c:pt>
                <c:pt idx="197">
                  <c:v>3927</c:v>
                </c:pt>
                <c:pt idx="198">
                  <c:v>3924</c:v>
                </c:pt>
                <c:pt idx="199">
                  <c:v>3922</c:v>
                </c:pt>
                <c:pt idx="200">
                  <c:v>3913</c:v>
                </c:pt>
                <c:pt idx="201">
                  <c:v>3844</c:v>
                </c:pt>
                <c:pt idx="202">
                  <c:v>3801</c:v>
                </c:pt>
                <c:pt idx="203">
                  <c:v>3249</c:v>
                </c:pt>
                <c:pt idx="204">
                  <c:v>3238</c:v>
                </c:pt>
                <c:pt idx="205">
                  <c:v>3234</c:v>
                </c:pt>
                <c:pt idx="206">
                  <c:v>3226</c:v>
                </c:pt>
                <c:pt idx="207">
                  <c:v>3217</c:v>
                </c:pt>
                <c:pt idx="208">
                  <c:v>3216</c:v>
                </c:pt>
                <c:pt idx="209">
                  <c:v>2955</c:v>
                </c:pt>
                <c:pt idx="210">
                  <c:v>2953</c:v>
                </c:pt>
                <c:pt idx="211">
                  <c:v>2945</c:v>
                </c:pt>
                <c:pt idx="212">
                  <c:v>2937</c:v>
                </c:pt>
                <c:pt idx="213">
                  <c:v>2935</c:v>
                </c:pt>
                <c:pt idx="214">
                  <c:v>2896</c:v>
                </c:pt>
                <c:pt idx="215">
                  <c:v>2890</c:v>
                </c:pt>
                <c:pt idx="216">
                  <c:v>2880</c:v>
                </c:pt>
                <c:pt idx="217">
                  <c:v>2871</c:v>
                </c:pt>
                <c:pt idx="218">
                  <c:v>2870</c:v>
                </c:pt>
                <c:pt idx="219">
                  <c:v>2832</c:v>
                </c:pt>
                <c:pt idx="220">
                  <c:v>2830</c:v>
                </c:pt>
                <c:pt idx="221">
                  <c:v>2820</c:v>
                </c:pt>
                <c:pt idx="222">
                  <c:v>2813</c:v>
                </c:pt>
                <c:pt idx="223">
                  <c:v>2810</c:v>
                </c:pt>
                <c:pt idx="224">
                  <c:v>2773</c:v>
                </c:pt>
                <c:pt idx="225">
                  <c:v>2513</c:v>
                </c:pt>
                <c:pt idx="226">
                  <c:v>2504</c:v>
                </c:pt>
                <c:pt idx="227">
                  <c:v>2496</c:v>
                </c:pt>
                <c:pt idx="228">
                  <c:v>2494</c:v>
                </c:pt>
                <c:pt idx="229">
                  <c:v>2456</c:v>
                </c:pt>
                <c:pt idx="230">
                  <c:v>2453</c:v>
                </c:pt>
                <c:pt idx="231">
                  <c:v>2442</c:v>
                </c:pt>
                <c:pt idx="232">
                  <c:v>2435</c:v>
                </c:pt>
                <c:pt idx="233">
                  <c:v>2432</c:v>
                </c:pt>
                <c:pt idx="234">
                  <c:v>2393</c:v>
                </c:pt>
                <c:pt idx="235">
                  <c:v>2387</c:v>
                </c:pt>
                <c:pt idx="236">
                  <c:v>2379</c:v>
                </c:pt>
                <c:pt idx="237">
                  <c:v>2369</c:v>
                </c:pt>
                <c:pt idx="238">
                  <c:v>2330</c:v>
                </c:pt>
                <c:pt idx="239">
                  <c:v>2328</c:v>
                </c:pt>
                <c:pt idx="240">
                  <c:v>2027</c:v>
                </c:pt>
                <c:pt idx="241">
                  <c:v>1655</c:v>
                </c:pt>
                <c:pt idx="242">
                  <c:v>1620</c:v>
                </c:pt>
                <c:pt idx="243">
                  <c:v>1091</c:v>
                </c:pt>
                <c:pt idx="244">
                  <c:v>1088</c:v>
                </c:pt>
                <c:pt idx="245">
                  <c:v>1080</c:v>
                </c:pt>
                <c:pt idx="246">
                  <c:v>1074</c:v>
                </c:pt>
                <c:pt idx="247">
                  <c:v>1068</c:v>
                </c:pt>
                <c:pt idx="248">
                  <c:v>1062</c:v>
                </c:pt>
                <c:pt idx="249">
                  <c:v>1056</c:v>
                </c:pt>
                <c:pt idx="250">
                  <c:v>1050</c:v>
                </c:pt>
                <c:pt idx="251">
                  <c:v>1044</c:v>
                </c:pt>
                <c:pt idx="252">
                  <c:v>1038</c:v>
                </c:pt>
                <c:pt idx="253">
                  <c:v>1032</c:v>
                </c:pt>
                <c:pt idx="254">
                  <c:v>1023</c:v>
                </c:pt>
                <c:pt idx="255">
                  <c:v>1021</c:v>
                </c:pt>
                <c:pt idx="256">
                  <c:v>1015</c:v>
                </c:pt>
                <c:pt idx="257">
                  <c:v>748</c:v>
                </c:pt>
                <c:pt idx="258">
                  <c:v>741</c:v>
                </c:pt>
                <c:pt idx="259">
                  <c:v>735</c:v>
                </c:pt>
                <c:pt idx="260">
                  <c:v>729</c:v>
                </c:pt>
                <c:pt idx="261">
                  <c:v>724</c:v>
                </c:pt>
                <c:pt idx="262">
                  <c:v>720</c:v>
                </c:pt>
                <c:pt idx="263">
                  <c:v>714</c:v>
                </c:pt>
                <c:pt idx="264">
                  <c:v>709</c:v>
                </c:pt>
                <c:pt idx="265">
                  <c:v>705</c:v>
                </c:pt>
                <c:pt idx="266">
                  <c:v>702</c:v>
                </c:pt>
                <c:pt idx="267">
                  <c:v>696</c:v>
                </c:pt>
                <c:pt idx="268">
                  <c:v>679</c:v>
                </c:pt>
                <c:pt idx="269">
                  <c:v>670</c:v>
                </c:pt>
                <c:pt idx="270">
                  <c:v>652</c:v>
                </c:pt>
                <c:pt idx="271">
                  <c:v>647</c:v>
                </c:pt>
                <c:pt idx="272">
                  <c:v>399</c:v>
                </c:pt>
                <c:pt idx="273">
                  <c:v>375</c:v>
                </c:pt>
                <c:pt idx="274">
                  <c:v>361</c:v>
                </c:pt>
                <c:pt idx="275">
                  <c:v>350</c:v>
                </c:pt>
                <c:pt idx="276">
                  <c:v>343</c:v>
                </c:pt>
                <c:pt idx="277">
                  <c:v>329</c:v>
                </c:pt>
                <c:pt idx="278">
                  <c:v>322</c:v>
                </c:pt>
                <c:pt idx="279">
                  <c:v>303</c:v>
                </c:pt>
              </c:numCache>
            </c:numRef>
          </c:cat>
          <c:val>
            <c:numRef>
              <c:f>mm_0_0_0!$F$2:$F$272</c:f>
              <c:numCache>
                <c:formatCode>General</c:formatCode>
                <c:ptCount val="2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500"/>
        <c:axId val="1676741360"/>
        <c:axId val="1676741904"/>
        <c:axId val="1677775136"/>
      </c:area3DChart>
      <c:catAx>
        <c:axId val="1676741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76741904"/>
        <c:crosses val="autoZero"/>
        <c:auto val="1"/>
        <c:lblAlgn val="ctr"/>
        <c:lblOffset val="100"/>
        <c:tickLblSkip val="50"/>
        <c:tickMarkSkip val="1000"/>
        <c:noMultiLvlLbl val="0"/>
      </c:catAx>
      <c:valAx>
        <c:axId val="1676741904"/>
        <c:scaling>
          <c:orientation val="minMax"/>
          <c:max val="2"/>
          <c:min val="0"/>
        </c:scaling>
        <c:delete val="1"/>
        <c:axPos val="r"/>
        <c:majorGridlines/>
        <c:numFmt formatCode="General" sourceLinked="0"/>
        <c:majorTickMark val="none"/>
        <c:minorTickMark val="none"/>
        <c:tickLblPos val="nextTo"/>
        <c:crossAx val="1676741360"/>
        <c:crosses val="autoZero"/>
        <c:crossBetween val="midCat"/>
        <c:majorUnit val="1"/>
      </c:valAx>
      <c:serAx>
        <c:axId val="1677775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76741904"/>
        <c:crosses val="autoZero"/>
        <c:tickLblSkip val="1"/>
        <c:tickMarkSkip val="1"/>
      </c:serAx>
    </c:plotArea>
    <c:legend>
      <c:legendPos val="r"/>
      <c:layout>
        <c:manualLayout>
          <c:xMode val="edge"/>
          <c:yMode val="edge"/>
          <c:x val="0.70842144731908507"/>
          <c:y val="0.16354028473713514"/>
          <c:w val="0.15767944848478102"/>
          <c:h val="0.1393837588483257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03736399309534"/>
          <c:y val="7.9751121118238386E-2"/>
          <c:w val="0.79182394827374691"/>
          <c:h val="0.604083514976344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Graph (June 6 2015)'!$D$1:$T$1</c:f>
              <c:strCache>
                <c:ptCount val="17"/>
                <c:pt idx="0">
                  <c:v>MatrixMul</c:v>
                </c:pt>
                <c:pt idx="1">
                  <c:v>BlackScho.</c:v>
                </c:pt>
                <c:pt idx="2">
                  <c:v>DCT8x8</c:v>
                </c:pt>
                <c:pt idx="3">
                  <c:v>Reduction</c:v>
                </c:pt>
                <c:pt idx="4">
                  <c:v>VectorAdd</c:v>
                </c:pt>
                <c:pt idx="5">
                  <c:v>BackProp</c:v>
                </c:pt>
                <c:pt idx="6">
                  <c:v>BFS</c:v>
                </c:pt>
                <c:pt idx="7">
                  <c:v>Heartwall</c:v>
                </c:pt>
                <c:pt idx="8">
                  <c:v>HotSpot</c:v>
                </c:pt>
                <c:pt idx="9">
                  <c:v>LUD</c:v>
                </c:pt>
                <c:pt idx="10">
                  <c:v>Gaussian</c:v>
                </c:pt>
                <c:pt idx="11">
                  <c:v>LIB</c:v>
                </c:pt>
                <c:pt idx="12">
                  <c:v>LPS</c:v>
                </c:pt>
                <c:pt idx="13">
                  <c:v>NN</c:v>
                </c:pt>
                <c:pt idx="14">
                  <c:v>MUM</c:v>
                </c:pt>
                <c:pt idx="15">
                  <c:v>ScalarProd</c:v>
                </c:pt>
                <c:pt idx="16">
                  <c:v>AVG</c:v>
                </c:pt>
              </c:strCache>
            </c:strRef>
          </c:cat>
          <c:val>
            <c:numRef>
              <c:f>'New Graph (June 6 2015)'!$D$8:$T$8</c:f>
              <c:numCache>
                <c:formatCode>General</c:formatCode>
                <c:ptCount val="17"/>
                <c:pt idx="0">
                  <c:v>0.89285714285713969</c:v>
                </c:pt>
                <c:pt idx="1">
                  <c:v>18.75</c:v>
                </c:pt>
                <c:pt idx="2">
                  <c:v>38.066546762589923</c:v>
                </c:pt>
                <c:pt idx="3">
                  <c:v>10.245028409090907</c:v>
                </c:pt>
                <c:pt idx="4">
                  <c:v>13.124999999999998</c:v>
                </c:pt>
                <c:pt idx="5">
                  <c:v>30.078125</c:v>
                </c:pt>
                <c:pt idx="6">
                  <c:v>13.812544045102182</c:v>
                </c:pt>
                <c:pt idx="7">
                  <c:v>9.4970703125</c:v>
                </c:pt>
                <c:pt idx="8">
                  <c:v>15.940298507462691</c:v>
                </c:pt>
                <c:pt idx="9">
                  <c:v>43.019759450171826</c:v>
                </c:pt>
                <c:pt idx="10">
                  <c:v>40</c:v>
                </c:pt>
                <c:pt idx="11">
                  <c:v>3.703703703703709</c:v>
                </c:pt>
                <c:pt idx="12">
                  <c:v>10.065770660566198</c:v>
                </c:pt>
                <c:pt idx="13">
                  <c:v>8.546741619820942</c:v>
                </c:pt>
                <c:pt idx="14">
                  <c:v>0.84978070175438791</c:v>
                </c:pt>
                <c:pt idx="15">
                  <c:v>6.698495370370372</c:v>
                </c:pt>
                <c:pt idx="16">
                  <c:v>16.455732605374394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444096"/>
        <c:axId val="1681434848"/>
      </c:barChart>
      <c:catAx>
        <c:axId val="16814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1434848"/>
        <c:crosses val="autoZero"/>
        <c:auto val="1"/>
        <c:lblAlgn val="ctr"/>
        <c:lblOffset val="100"/>
        <c:noMultiLvlLbl val="0"/>
      </c:catAx>
      <c:valAx>
        <c:axId val="16814348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Register Allocation Reduction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1444096"/>
        <c:crosses val="autoZero"/>
        <c:crossBetween val="between"/>
        <c:majorUnit val="10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78187775547664"/>
          <c:y val="3.1359580052493438E-2"/>
          <c:w val="0.63474473779012919"/>
          <c:h val="0.79323443944506933"/>
        </c:manualLayout>
      </c:layout>
      <c:lineChart>
        <c:grouping val="standard"/>
        <c:varyColors val="0"/>
        <c:ser>
          <c:idx val="1"/>
          <c:order val="0"/>
          <c:tx>
            <c:v>RF per-access power</c:v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1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'[3]RF scaling'!$A$4:$A$9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'[3]RF scaling'!$J$4:$J$9</c:f>
              <c:numCache>
                <c:formatCode>General</c:formatCode>
                <c:ptCount val="6"/>
                <c:pt idx="0">
                  <c:v>1</c:v>
                </c:pt>
                <c:pt idx="1">
                  <c:v>0.99199999999999999</c:v>
                </c:pt>
                <c:pt idx="2">
                  <c:v>0.96389999999999998</c:v>
                </c:pt>
                <c:pt idx="3">
                  <c:v>0.93569999999999998</c:v>
                </c:pt>
                <c:pt idx="4">
                  <c:v>0.90760000000000007</c:v>
                </c:pt>
                <c:pt idx="5">
                  <c:v>0.83530000000000004</c:v>
                </c:pt>
              </c:numCache>
            </c:numRef>
          </c:val>
          <c:smooth val="0"/>
        </c:ser>
        <c:ser>
          <c:idx val="2"/>
          <c:order val="1"/>
          <c:tx>
            <c:v>RF leakage power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'[3]RF scaling'!$A$4:$A$9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'[3]RF scaling'!$K$4:$K$9</c:f>
              <c:numCache>
                <c:formatCode>General</c:formatCode>
                <c:ptCount val="6"/>
                <c:pt idx="0">
                  <c:v>1</c:v>
                </c:pt>
                <c:pt idx="1">
                  <c:v>1.0202</c:v>
                </c:pt>
                <c:pt idx="2">
                  <c:v>0.97510000000000008</c:v>
                </c:pt>
                <c:pt idx="3">
                  <c:v>0.92209999999999992</c:v>
                </c:pt>
                <c:pt idx="4">
                  <c:v>0.87690000000000001</c:v>
                </c:pt>
                <c:pt idx="5">
                  <c:v>0.74609999999999999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743536"/>
        <c:axId val="1612538832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'[3]RF scaling'!$G$2</c15:sqref>
                        </c15:formulaRef>
                      </c:ext>
                    </c:extLst>
                    <c:strCache>
                      <c:ptCount val="1"/>
                      <c:pt idx="0">
                        <c:v>Total RF Power</c:v>
                      </c:pt>
                    </c:strCache>
                  </c:strRef>
                </c:tx>
                <c:cat>
                  <c:numRef>
                    <c:extLst>
                      <c:ext uri="{02D57815-91ED-43cb-92C2-25804820EDAC}">
                        <c15:formulaRef>
                          <c15:sqref>'[3]RF scaling'!$A$4:$A$9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'[3]RF scaling'!$L$4:$L$9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1.0192000000000001</c:v>
                      </c:pt>
                      <c:pt idx="2">
                        <c:v>0.97470000000000001</c:v>
                      </c:pt>
                      <c:pt idx="3">
                        <c:v>0.92260000000000009</c:v>
                      </c:pt>
                      <c:pt idx="4">
                        <c:v>0.87809999999999999</c:v>
                      </c:pt>
                      <c:pt idx="5">
                        <c:v>0.74939999999999996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67674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Register file size reduction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12538832"/>
        <c:crosses val="autoZero"/>
        <c:auto val="1"/>
        <c:lblAlgn val="ctr"/>
        <c:lblOffset val="100"/>
        <c:noMultiLvlLbl val="0"/>
      </c:catAx>
      <c:valAx>
        <c:axId val="1612538832"/>
        <c:scaling>
          <c:orientation val="minMax"/>
          <c:min val="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Register file Power normalized </a:t>
                </a:r>
              </a:p>
              <a:p>
                <a:pPr>
                  <a:defRPr/>
                </a:pPr>
                <a:r>
                  <a:rPr lang="en-US"/>
                  <a:t>by 128KB RF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67674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689323761000461"/>
          <c:y val="0.63791352396739887"/>
          <c:w val="0.34546874999999999"/>
          <c:h val="0.12753529493023899"/>
        </c:manualLayout>
      </c:layout>
      <c:overlay val="0"/>
      <c:spPr>
        <a:solidFill>
          <a:sysClr val="window" lastClr="FFFFFF"/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222967520765"/>
          <c:y val="3.9437227989813375E-2"/>
          <c:w val="0.81183901551476567"/>
          <c:h val="0.632386835403536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'New Graph (June 6 2015)'!$D$1:$S$1</c:f>
              <c:strCache>
                <c:ptCount val="16"/>
                <c:pt idx="0">
                  <c:v>MatrixMul</c:v>
                </c:pt>
                <c:pt idx="1">
                  <c:v>BlackScho.</c:v>
                </c:pt>
                <c:pt idx="2">
                  <c:v>DCT8x8</c:v>
                </c:pt>
                <c:pt idx="3">
                  <c:v>Reduction</c:v>
                </c:pt>
                <c:pt idx="4">
                  <c:v>VectorAdd</c:v>
                </c:pt>
                <c:pt idx="5">
                  <c:v>BackProp</c:v>
                </c:pt>
                <c:pt idx="6">
                  <c:v>BFS</c:v>
                </c:pt>
                <c:pt idx="7">
                  <c:v>Heartwall</c:v>
                </c:pt>
                <c:pt idx="8">
                  <c:v>HotSpot</c:v>
                </c:pt>
                <c:pt idx="9">
                  <c:v>LUD</c:v>
                </c:pt>
                <c:pt idx="10">
                  <c:v>Gaussian</c:v>
                </c:pt>
                <c:pt idx="11">
                  <c:v>LIB</c:v>
                </c:pt>
                <c:pt idx="12">
                  <c:v>LPS</c:v>
                </c:pt>
                <c:pt idx="13">
                  <c:v>NN</c:v>
                </c:pt>
                <c:pt idx="14">
                  <c:v>MUM</c:v>
                </c:pt>
                <c:pt idx="15">
                  <c:v>ScalarProd</c:v>
                </c:pt>
              </c:strCache>
            </c:strRef>
          </c:cat>
          <c:val>
            <c:numRef>
              <c:f>'New Graph (June 6 2015)'!$D$7:$S$7</c:f>
              <c:numCache>
                <c:formatCode>General</c:formatCode>
                <c:ptCount val="16"/>
                <c:pt idx="0">
                  <c:v>444</c:v>
                </c:pt>
                <c:pt idx="1">
                  <c:v>520</c:v>
                </c:pt>
                <c:pt idx="2">
                  <c:v>430.4375</c:v>
                </c:pt>
                <c:pt idx="3">
                  <c:v>315.9375</c:v>
                </c:pt>
                <c:pt idx="4">
                  <c:v>208.5</c:v>
                </c:pt>
                <c:pt idx="5">
                  <c:v>604.125</c:v>
                </c:pt>
                <c:pt idx="6">
                  <c:v>305.75</c:v>
                </c:pt>
                <c:pt idx="7">
                  <c:v>926.75</c:v>
                </c:pt>
                <c:pt idx="8">
                  <c:v>528</c:v>
                </c:pt>
                <c:pt idx="9">
                  <c:v>331.625</c:v>
                </c:pt>
                <c:pt idx="10">
                  <c:v>72</c:v>
                </c:pt>
                <c:pt idx="11">
                  <c:v>208</c:v>
                </c:pt>
                <c:pt idx="12">
                  <c:v>393.125</c:v>
                </c:pt>
                <c:pt idx="13">
                  <c:v>549.0625</c:v>
                </c:pt>
                <c:pt idx="14">
                  <c:v>904.25</c:v>
                </c:pt>
                <c:pt idx="15">
                  <c:v>806.125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541552"/>
        <c:axId val="1679799344"/>
      </c:barChart>
      <c:catAx>
        <c:axId val="16125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9799344"/>
        <c:crosses val="autoZero"/>
        <c:auto val="1"/>
        <c:lblAlgn val="ctr"/>
        <c:lblOffset val="100"/>
        <c:noMultiLvlLbl val="0"/>
      </c:catAx>
      <c:valAx>
        <c:axId val="1679799344"/>
        <c:scaling>
          <c:orientation val="minMax"/>
          <c:max val="10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Physical register usage under register virtualization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2541552"/>
        <c:crosses val="autoZero"/>
        <c:crossBetween val="between"/>
        <c:majorUnit val="51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94818501117713E-2"/>
          <c:y val="3.2051282051282048E-2"/>
          <c:w val="0.90740828654214478"/>
          <c:h val="0.50406541924194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'power breakdown'!$E$1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breakdown'!$E$2:$E$52</c:f>
              <c:numCache>
                <c:formatCode>General</c:formatCode>
                <c:ptCount val="51"/>
                <c:pt idx="1">
                  <c:v>0.29988031716136559</c:v>
                </c:pt>
                <c:pt idx="4">
                  <c:v>0.32982831669587748</c:v>
                </c:pt>
                <c:pt idx="7">
                  <c:v>0.28764660225744404</c:v>
                </c:pt>
                <c:pt idx="10">
                  <c:v>0.2979325337072592</c:v>
                </c:pt>
                <c:pt idx="13">
                  <c:v>0.2993490957604506</c:v>
                </c:pt>
                <c:pt idx="16">
                  <c:v>0.31056787362654259</c:v>
                </c:pt>
                <c:pt idx="19">
                  <c:v>0.3056795666081728</c:v>
                </c:pt>
                <c:pt idx="22">
                  <c:v>0.31547904587933179</c:v>
                </c:pt>
                <c:pt idx="25">
                  <c:v>0.3621302656938325</c:v>
                </c:pt>
                <c:pt idx="28">
                  <c:v>0.29450468281455294</c:v>
                </c:pt>
                <c:pt idx="31">
                  <c:v>0.30094249362316189</c:v>
                </c:pt>
                <c:pt idx="34">
                  <c:v>0.29606534799982293</c:v>
                </c:pt>
                <c:pt idx="37">
                  <c:v>0.29908745148771021</c:v>
                </c:pt>
                <c:pt idx="40">
                  <c:v>0.30079345670896945</c:v>
                </c:pt>
                <c:pt idx="43">
                  <c:v>0.2166766330116584</c:v>
                </c:pt>
                <c:pt idx="46">
                  <c:v>0.29999550366437333</c:v>
                </c:pt>
                <c:pt idx="49">
                  <c:v>0.30103494916878287</c:v>
                </c:pt>
              </c:numCache>
            </c:numRef>
          </c:val>
        </c:ser>
        <c:ser>
          <c:idx val="1"/>
          <c:order val="1"/>
          <c:tx>
            <c:strRef>
              <c:f>'power breakdown'!$F$1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breakdown'!$F$2:$F$52</c:f>
              <c:numCache>
                <c:formatCode>General</c:formatCode>
                <c:ptCount val="51"/>
                <c:pt idx="1">
                  <c:v>0.34832010000000002</c:v>
                </c:pt>
                <c:pt idx="4">
                  <c:v>0.34832010000000002</c:v>
                </c:pt>
                <c:pt idx="7">
                  <c:v>0.34832010000000002</c:v>
                </c:pt>
                <c:pt idx="10">
                  <c:v>0.34832010000000002</c:v>
                </c:pt>
                <c:pt idx="13">
                  <c:v>0.34832010000000002</c:v>
                </c:pt>
                <c:pt idx="16">
                  <c:v>0.34832010000000002</c:v>
                </c:pt>
                <c:pt idx="19">
                  <c:v>0.34832010000000002</c:v>
                </c:pt>
                <c:pt idx="22">
                  <c:v>0.34832010000000002</c:v>
                </c:pt>
                <c:pt idx="25">
                  <c:v>0.34832010000000002</c:v>
                </c:pt>
                <c:pt idx="28">
                  <c:v>0.34832010000000002</c:v>
                </c:pt>
                <c:pt idx="31">
                  <c:v>0.34832010000000002</c:v>
                </c:pt>
                <c:pt idx="34">
                  <c:v>0.34832010000000002</c:v>
                </c:pt>
                <c:pt idx="37">
                  <c:v>0.34832010000000002</c:v>
                </c:pt>
                <c:pt idx="40">
                  <c:v>0.34832010000000002</c:v>
                </c:pt>
                <c:pt idx="43">
                  <c:v>0.34832010000000002</c:v>
                </c:pt>
                <c:pt idx="46">
                  <c:v>0.34832010000000002</c:v>
                </c:pt>
                <c:pt idx="49">
                  <c:v>0.34832010000000013</c:v>
                </c:pt>
              </c:numCache>
            </c:numRef>
          </c:val>
        </c:ser>
        <c:ser>
          <c:idx val="2"/>
          <c:order val="2"/>
          <c:tx>
            <c:strRef>
              <c:f>'power breakdown'!$G$1</c:f>
              <c:strCache>
                <c:ptCount val="1"/>
                <c:pt idx="0">
                  <c:v>Renaming Table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breakdown'!$G$2:$G$52</c:f>
              <c:numCache>
                <c:formatCode>General</c:formatCode>
                <c:ptCount val="51"/>
                <c:pt idx="1">
                  <c:v>3.137805756452559E-4</c:v>
                </c:pt>
                <c:pt idx="4">
                  <c:v>1.0423309363921075E-3</c:v>
                </c:pt>
                <c:pt idx="7">
                  <c:v>1.3223586464981547E-3</c:v>
                </c:pt>
                <c:pt idx="10">
                  <c:v>7.0864124278329822E-4</c:v>
                </c:pt>
                <c:pt idx="13">
                  <c:v>1.7181447645175544E-6</c:v>
                </c:pt>
                <c:pt idx="16">
                  <c:v>8.247262153953653E-4</c:v>
                </c:pt>
                <c:pt idx="19">
                  <c:v>1.3062962618667518E-4</c:v>
                </c:pt>
                <c:pt idx="22">
                  <c:v>4.2372063587141595E-5</c:v>
                </c:pt>
                <c:pt idx="25">
                  <c:v>2.7527706129561901E-4</c:v>
                </c:pt>
                <c:pt idx="28">
                  <c:v>6.8678998397088726E-5</c:v>
                </c:pt>
                <c:pt idx="31">
                  <c:v>2.8528511427376323E-4</c:v>
                </c:pt>
                <c:pt idx="34">
                  <c:v>7.2385413434452803E-4</c:v>
                </c:pt>
                <c:pt idx="37">
                  <c:v>1.4489459369471168E-4</c:v>
                </c:pt>
                <c:pt idx="40">
                  <c:v>9.8654189239978933E-5</c:v>
                </c:pt>
                <c:pt idx="43">
                  <c:v>1.5669313250175313E-4</c:v>
                </c:pt>
                <c:pt idx="46">
                  <c:v>3.0898783089120728E-4</c:v>
                </c:pt>
                <c:pt idx="49">
                  <c:v>4.0305515661819789E-4</c:v>
                </c:pt>
              </c:numCache>
            </c:numRef>
          </c:val>
        </c:ser>
        <c:ser>
          <c:idx val="3"/>
          <c:order val="3"/>
          <c:tx>
            <c:strRef>
              <c:f>'power breakdown'!$H$1</c:f>
              <c:strCache>
                <c:ptCount val="1"/>
                <c:pt idx="0">
                  <c:v>Flag Instruction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breakdown'!$H$2:$H$52</c:f>
              <c:numCache>
                <c:formatCode>General</c:formatCode>
                <c:ptCount val="51"/>
                <c:pt idx="1">
                  <c:v>1.6996248301646721E-5</c:v>
                </c:pt>
                <c:pt idx="4">
                  <c:v>1.2266606114607876E-6</c:v>
                </c:pt>
                <c:pt idx="7">
                  <c:v>3.6361315032766512E-3</c:v>
                </c:pt>
                <c:pt idx="10">
                  <c:v>3.1478317522242852E-5</c:v>
                </c:pt>
                <c:pt idx="13">
                  <c:v>9.3035143769968048E-4</c:v>
                </c:pt>
                <c:pt idx="16">
                  <c:v>3.6530667821081243E-3</c:v>
                </c:pt>
                <c:pt idx="19">
                  <c:v>1.035701442520056E-4</c:v>
                </c:pt>
                <c:pt idx="22">
                  <c:v>8.5124936691607228E-3</c:v>
                </c:pt>
                <c:pt idx="25">
                  <c:v>1.533041984448278E-2</c:v>
                </c:pt>
                <c:pt idx="28">
                  <c:v>2.1167065934385261E-3</c:v>
                </c:pt>
                <c:pt idx="31">
                  <c:v>9.919085963595003E-7</c:v>
                </c:pt>
                <c:pt idx="34">
                  <c:v>7.7294513888679991E-5</c:v>
                </c:pt>
                <c:pt idx="37">
                  <c:v>2.1998739792879706E-2</c:v>
                </c:pt>
                <c:pt idx="40">
                  <c:v>3.0794302633517086E-5</c:v>
                </c:pt>
                <c:pt idx="43">
                  <c:v>4.2963777568615767E-2</c:v>
                </c:pt>
                <c:pt idx="46">
                  <c:v>2.1678043653679891E-3</c:v>
                </c:pt>
                <c:pt idx="49">
                  <c:v>6.3482402283022406E-3</c:v>
                </c:pt>
              </c:numCache>
            </c:numRef>
          </c:val>
        </c:ser>
        <c:ser>
          <c:idx val="4"/>
          <c:order val="4"/>
          <c:tx>
            <c:strRef>
              <c:f>'power breakdown'!$I$1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breakdown'!$I$2:$I$52</c:f>
              <c:numCache>
                <c:formatCode>General</c:formatCode>
                <c:ptCount val="51"/>
                <c:pt idx="2">
                  <c:v>0.28502548246806197</c:v>
                </c:pt>
                <c:pt idx="5">
                  <c:v>0.30844342581498985</c:v>
                </c:pt>
                <c:pt idx="8">
                  <c:v>0.15294761948902147</c:v>
                </c:pt>
                <c:pt idx="11">
                  <c:v>0.29751542816006904</c:v>
                </c:pt>
                <c:pt idx="14">
                  <c:v>0.14901670297748729</c:v>
                </c:pt>
                <c:pt idx="17">
                  <c:v>0.30718594867655163</c:v>
                </c:pt>
                <c:pt idx="20">
                  <c:v>0.15851333755074065</c:v>
                </c:pt>
                <c:pt idx="23">
                  <c:v>0.28609188476381237</c:v>
                </c:pt>
                <c:pt idx="26">
                  <c:v>0.27474325239669278</c:v>
                </c:pt>
                <c:pt idx="29">
                  <c:v>0.17913307929277444</c:v>
                </c:pt>
                <c:pt idx="32">
                  <c:v>0.15022594647012205</c:v>
                </c:pt>
                <c:pt idx="35">
                  <c:v>0.14803267399991146</c:v>
                </c:pt>
                <c:pt idx="38">
                  <c:v>0.29840493392341522</c:v>
                </c:pt>
                <c:pt idx="41">
                  <c:v>0.15316722093576748</c:v>
                </c:pt>
                <c:pt idx="44">
                  <c:v>0.21484138193004965</c:v>
                </c:pt>
                <c:pt idx="47">
                  <c:v>0.29837342797605998</c:v>
                </c:pt>
                <c:pt idx="50">
                  <c:v>0.22421922125663113</c:v>
                </c:pt>
              </c:numCache>
            </c:numRef>
          </c:val>
        </c:ser>
        <c:ser>
          <c:idx val="5"/>
          <c:order val="5"/>
          <c:tx>
            <c:strRef>
              <c:f>'power breakdown'!$J$1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breakdown'!$J$2:$J$52</c:f>
              <c:numCache>
                <c:formatCode>General</c:formatCode>
                <c:ptCount val="51"/>
                <c:pt idx="2">
                  <c:v>0.34832010000000002</c:v>
                </c:pt>
                <c:pt idx="5">
                  <c:v>0.34832010000000002</c:v>
                </c:pt>
                <c:pt idx="8">
                  <c:v>0.34832010000000002</c:v>
                </c:pt>
                <c:pt idx="11">
                  <c:v>0.34832010000000002</c:v>
                </c:pt>
                <c:pt idx="14">
                  <c:v>0.34832010000000002</c:v>
                </c:pt>
                <c:pt idx="17">
                  <c:v>0.34832010000000002</c:v>
                </c:pt>
                <c:pt idx="20">
                  <c:v>0.34832010000000002</c:v>
                </c:pt>
                <c:pt idx="23">
                  <c:v>0.34832010000000002</c:v>
                </c:pt>
                <c:pt idx="26">
                  <c:v>0.34832010000000002</c:v>
                </c:pt>
                <c:pt idx="29">
                  <c:v>0.34832010000000002</c:v>
                </c:pt>
                <c:pt idx="32">
                  <c:v>0.34832010000000002</c:v>
                </c:pt>
                <c:pt idx="35">
                  <c:v>0.34832010000000002</c:v>
                </c:pt>
                <c:pt idx="38">
                  <c:v>0.34832010000000002</c:v>
                </c:pt>
                <c:pt idx="41">
                  <c:v>0.34832010000000002</c:v>
                </c:pt>
                <c:pt idx="44">
                  <c:v>0.34832010000000002</c:v>
                </c:pt>
                <c:pt idx="47">
                  <c:v>0.34832010000000002</c:v>
                </c:pt>
                <c:pt idx="50">
                  <c:v>0.34832010000000013</c:v>
                </c:pt>
              </c:numCache>
            </c:numRef>
          </c:val>
        </c:ser>
        <c:ser>
          <c:idx val="6"/>
          <c:order val="6"/>
          <c:tx>
            <c:strRef>
              <c:f>'power breakdown'!$K$1</c:f>
              <c:strCache>
                <c:ptCount val="1"/>
                <c:pt idx="0">
                  <c:v>Renaming Table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breakdown'!$K$2:$K$52</c:f>
              <c:numCache>
                <c:formatCode>General</c:formatCode>
                <c:ptCount val="51"/>
                <c:pt idx="2">
                  <c:v>3.137805756452559E-4</c:v>
                </c:pt>
                <c:pt idx="5">
                  <c:v>1.0423309363921075E-3</c:v>
                </c:pt>
                <c:pt idx="8">
                  <c:v>1.3223586464981547E-3</c:v>
                </c:pt>
                <c:pt idx="11">
                  <c:v>7.0864124278329822E-4</c:v>
                </c:pt>
                <c:pt idx="14">
                  <c:v>1.7181447645175544E-6</c:v>
                </c:pt>
                <c:pt idx="17">
                  <c:v>8.247262153953653E-4</c:v>
                </c:pt>
                <c:pt idx="20">
                  <c:v>1.3062962618667518E-4</c:v>
                </c:pt>
                <c:pt idx="23">
                  <c:v>4.2372063587141595E-5</c:v>
                </c:pt>
                <c:pt idx="26">
                  <c:v>2.7527706129561901E-4</c:v>
                </c:pt>
                <c:pt idx="29">
                  <c:v>6.8678998397088726E-5</c:v>
                </c:pt>
                <c:pt idx="32">
                  <c:v>2.8528511427376323E-4</c:v>
                </c:pt>
                <c:pt idx="35">
                  <c:v>7.2385413434452803E-4</c:v>
                </c:pt>
                <c:pt idx="38">
                  <c:v>1.4489459369471168E-4</c:v>
                </c:pt>
                <c:pt idx="41">
                  <c:v>9.8654189239978933E-5</c:v>
                </c:pt>
                <c:pt idx="44">
                  <c:v>1.5669313250175313E-4</c:v>
                </c:pt>
                <c:pt idx="47">
                  <c:v>3.0898783089120728E-4</c:v>
                </c:pt>
                <c:pt idx="50">
                  <c:v>4.0305515661819789E-4</c:v>
                </c:pt>
              </c:numCache>
            </c:numRef>
          </c:val>
        </c:ser>
        <c:ser>
          <c:idx val="7"/>
          <c:order val="7"/>
          <c:tx>
            <c:strRef>
              <c:f>'power breakdown'!$L$1</c:f>
              <c:strCache>
                <c:ptCount val="1"/>
                <c:pt idx="0">
                  <c:v>Flag Instruction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4"/>
            <c:invertIfNegative val="0"/>
            <c:bubble3D val="0"/>
            <c:spPr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breakdown'!$L$2:$L$52</c:f>
              <c:numCache>
                <c:formatCode>General</c:formatCode>
                <c:ptCount val="51"/>
                <c:pt idx="2">
                  <c:v>1.6996248301646721E-5</c:v>
                </c:pt>
                <c:pt idx="5">
                  <c:v>1.2266606114607876E-6</c:v>
                </c:pt>
                <c:pt idx="8">
                  <c:v>3.6361315032766512E-3</c:v>
                </c:pt>
                <c:pt idx="11">
                  <c:v>3.1478317522242852E-5</c:v>
                </c:pt>
                <c:pt idx="14">
                  <c:v>9.3035143769968048E-4</c:v>
                </c:pt>
                <c:pt idx="17">
                  <c:v>3.6530667821081243E-3</c:v>
                </c:pt>
                <c:pt idx="20">
                  <c:v>1.035701442520056E-4</c:v>
                </c:pt>
                <c:pt idx="23">
                  <c:v>8.5124936691607228E-3</c:v>
                </c:pt>
                <c:pt idx="26">
                  <c:v>1.533041984448278E-2</c:v>
                </c:pt>
                <c:pt idx="29">
                  <c:v>2.1167065934385261E-3</c:v>
                </c:pt>
                <c:pt idx="32">
                  <c:v>9.919085963595003E-7</c:v>
                </c:pt>
                <c:pt idx="35">
                  <c:v>7.7294513888679991E-5</c:v>
                </c:pt>
                <c:pt idx="38">
                  <c:v>2.1998739792879706E-2</c:v>
                </c:pt>
                <c:pt idx="41">
                  <c:v>3.0794302633517086E-5</c:v>
                </c:pt>
                <c:pt idx="44">
                  <c:v>4.2963777568615767E-2</c:v>
                </c:pt>
                <c:pt idx="47">
                  <c:v>2.1678043653679891E-3</c:v>
                </c:pt>
                <c:pt idx="50">
                  <c:v>6.3482402283022406E-3</c:v>
                </c:pt>
              </c:numCache>
            </c:numRef>
          </c:val>
        </c:ser>
        <c:ser>
          <c:idx val="8"/>
          <c:order val="8"/>
          <c:tx>
            <c:strRef>
              <c:f>'power breakdown'!$M$1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breakdown'!$M$2:$M$52</c:f>
              <c:numCache>
                <c:formatCode>General</c:formatCode>
                <c:ptCount val="51"/>
                <c:pt idx="0">
                  <c:v>0.28502548246806197</c:v>
                </c:pt>
                <c:pt idx="3">
                  <c:v>0.46921016991014303</c:v>
                </c:pt>
                <c:pt idx="6">
                  <c:v>0.35513640461155205</c:v>
                </c:pt>
                <c:pt idx="9">
                  <c:v>0.30053383359911867</c:v>
                </c:pt>
                <c:pt idx="12">
                  <c:v>0.15044535221496005</c:v>
                </c:pt>
                <c:pt idx="15">
                  <c:v>0.45103561896993227</c:v>
                </c:pt>
                <c:pt idx="18">
                  <c:v>0.29838905363136342</c:v>
                </c:pt>
                <c:pt idx="21">
                  <c:v>0.55958008300019668</c:v>
                </c:pt>
                <c:pt idx="24">
                  <c:v>0.44778029552533388</c:v>
                </c:pt>
                <c:pt idx="27">
                  <c:v>0.17948684537105983</c:v>
                </c:pt>
                <c:pt idx="30">
                  <c:v>0.15049999999999999</c:v>
                </c:pt>
                <c:pt idx="33">
                  <c:v>0.15049999999999999</c:v>
                </c:pt>
                <c:pt idx="36">
                  <c:v>0.30025766174264706</c:v>
                </c:pt>
                <c:pt idx="39">
                  <c:v>0.15472216467886762</c:v>
                </c:pt>
                <c:pt idx="42">
                  <c:v>0.59407619531229117</c:v>
                </c:pt>
                <c:pt idx="45">
                  <c:v>0.58274787027913411</c:v>
                </c:pt>
                <c:pt idx="48">
                  <c:v>0.30179160611275879</c:v>
                </c:pt>
              </c:numCache>
            </c:numRef>
          </c:val>
        </c:ser>
        <c:ser>
          <c:idx val="9"/>
          <c:order val="9"/>
          <c:tx>
            <c:strRef>
              <c:f>'power breakdown'!$N$1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breakdown'!$N$2:$N$52</c:f>
              <c:numCache>
                <c:formatCode>General</c:formatCode>
                <c:ptCount val="51"/>
                <c:pt idx="0">
                  <c:v>0.41699999999999998</c:v>
                </c:pt>
                <c:pt idx="3">
                  <c:v>0.41699999999999998</c:v>
                </c:pt>
                <c:pt idx="6">
                  <c:v>0.41699999999999998</c:v>
                </c:pt>
                <c:pt idx="9">
                  <c:v>0.41699999999999998</c:v>
                </c:pt>
                <c:pt idx="12">
                  <c:v>0.41699999999999998</c:v>
                </c:pt>
                <c:pt idx="15">
                  <c:v>0.41699999999999998</c:v>
                </c:pt>
                <c:pt idx="18">
                  <c:v>0.41699999999999998</c:v>
                </c:pt>
                <c:pt idx="21">
                  <c:v>0.41699999999999998</c:v>
                </c:pt>
                <c:pt idx="24">
                  <c:v>0.41699999999999998</c:v>
                </c:pt>
                <c:pt idx="27">
                  <c:v>0.41699999999999998</c:v>
                </c:pt>
                <c:pt idx="30">
                  <c:v>0.41699999999999998</c:v>
                </c:pt>
                <c:pt idx="33">
                  <c:v>0.41699999999999998</c:v>
                </c:pt>
                <c:pt idx="36">
                  <c:v>0.41699999999999998</c:v>
                </c:pt>
                <c:pt idx="39">
                  <c:v>0.41699999999999998</c:v>
                </c:pt>
                <c:pt idx="42">
                  <c:v>0.41699999999999998</c:v>
                </c:pt>
                <c:pt idx="45">
                  <c:v>0.41699999999999998</c:v>
                </c:pt>
                <c:pt idx="48">
                  <c:v>0.41699999999999998</c:v>
                </c:pt>
              </c:numCache>
            </c:numRef>
          </c:val>
        </c:ser>
        <c:ser>
          <c:idx val="10"/>
          <c:order val="10"/>
          <c:tx>
            <c:strRef>
              <c:f>'power breakdown'!$O$1</c:f>
              <c:strCache>
                <c:ptCount val="1"/>
                <c:pt idx="0">
                  <c:v>Renaming Table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breakdown'!$O$2:$O$52</c:f>
              <c:numCache>
                <c:formatCode>General</c:formatCode>
                <c:ptCount val="51"/>
                <c:pt idx="0">
                  <c:v>3.137805756452559E-4</c:v>
                </c:pt>
                <c:pt idx="3">
                  <c:v>1.0423309363921075E-3</c:v>
                </c:pt>
                <c:pt idx="6">
                  <c:v>1.3223586464981547E-3</c:v>
                </c:pt>
                <c:pt idx="9">
                  <c:v>7.0864124278329822E-4</c:v>
                </c:pt>
                <c:pt idx="12">
                  <c:v>1.7181447645175544E-6</c:v>
                </c:pt>
                <c:pt idx="15">
                  <c:v>8.247262153953653E-4</c:v>
                </c:pt>
                <c:pt idx="18">
                  <c:v>1.3062962618667518E-4</c:v>
                </c:pt>
                <c:pt idx="21">
                  <c:v>4.2372063587141595E-5</c:v>
                </c:pt>
                <c:pt idx="24">
                  <c:v>2.7527706129561901E-4</c:v>
                </c:pt>
                <c:pt idx="27">
                  <c:v>6.8678998397088726E-5</c:v>
                </c:pt>
                <c:pt idx="30">
                  <c:v>2.8528511427376323E-4</c:v>
                </c:pt>
                <c:pt idx="33">
                  <c:v>7.2385413434452803E-4</c:v>
                </c:pt>
                <c:pt idx="36">
                  <c:v>1.4489459369471168E-4</c:v>
                </c:pt>
                <c:pt idx="39">
                  <c:v>9.8654189239978933E-5</c:v>
                </c:pt>
                <c:pt idx="42">
                  <c:v>1.5669313250175313E-4</c:v>
                </c:pt>
                <c:pt idx="45">
                  <c:v>3.0898783089120728E-4</c:v>
                </c:pt>
                <c:pt idx="48">
                  <c:v>4.0305515661819789E-4</c:v>
                </c:pt>
              </c:numCache>
            </c:numRef>
          </c:val>
        </c:ser>
        <c:ser>
          <c:idx val="11"/>
          <c:order val="11"/>
          <c:tx>
            <c:strRef>
              <c:f>'power breakdown'!$P$1</c:f>
              <c:strCache>
                <c:ptCount val="1"/>
                <c:pt idx="0">
                  <c:v>Flag Instruction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'power breakdown'!$C$2:$D$52</c:f>
              <c:multiLvlStrCache>
                <c:ptCount val="51"/>
                <c:lvl>
                  <c:pt idx="0">
                    <c:v>128KB RF w/ PG</c:v>
                  </c:pt>
                  <c:pt idx="1">
                    <c:v>64KB (50%) RF</c:v>
                  </c:pt>
                  <c:pt idx="2">
                    <c:v>64KB (50%) RF w/ PG</c:v>
                  </c:pt>
                  <c:pt idx="3">
                    <c:v>128KB RF w/ PG</c:v>
                  </c:pt>
                  <c:pt idx="4">
                    <c:v>64KB (50%) RF</c:v>
                  </c:pt>
                  <c:pt idx="5">
                    <c:v>64KB (50%) RF w/ PG</c:v>
                  </c:pt>
                  <c:pt idx="6">
                    <c:v>128KB RF w/ PG</c:v>
                  </c:pt>
                  <c:pt idx="7">
                    <c:v>64KB (50%) RF</c:v>
                  </c:pt>
                  <c:pt idx="8">
                    <c:v>64KB (50%) RF w/ PG</c:v>
                  </c:pt>
                  <c:pt idx="9">
                    <c:v>128KB RF w/ PG</c:v>
                  </c:pt>
                  <c:pt idx="10">
                    <c:v>64KB (50%) RF</c:v>
                  </c:pt>
                  <c:pt idx="11">
                    <c:v>64KB (50%) RF w/ PG</c:v>
                  </c:pt>
                  <c:pt idx="12">
                    <c:v>128KB RF w/ PG</c:v>
                  </c:pt>
                  <c:pt idx="13">
                    <c:v>64KB (50%) RF</c:v>
                  </c:pt>
                  <c:pt idx="14">
                    <c:v>64KB (50%) RF w/ PG</c:v>
                  </c:pt>
                  <c:pt idx="15">
                    <c:v>128KB RF w/ PG</c:v>
                  </c:pt>
                  <c:pt idx="16">
                    <c:v>64KB (50%) RF</c:v>
                  </c:pt>
                  <c:pt idx="17">
                    <c:v>64KB (50%) RF w/ PG</c:v>
                  </c:pt>
                  <c:pt idx="18">
                    <c:v>128KB RF w/ PG</c:v>
                  </c:pt>
                  <c:pt idx="19">
                    <c:v>64KB (50%) RF</c:v>
                  </c:pt>
                  <c:pt idx="20">
                    <c:v>64KB (50%) RF w/ PG</c:v>
                  </c:pt>
                  <c:pt idx="21">
                    <c:v>128KB RF w/ PG</c:v>
                  </c:pt>
                  <c:pt idx="22">
                    <c:v>64KB (50%) RF</c:v>
                  </c:pt>
                  <c:pt idx="23">
                    <c:v>64KB (50%) RF w/ PG</c:v>
                  </c:pt>
                  <c:pt idx="24">
                    <c:v>128KB RF w/ PG</c:v>
                  </c:pt>
                  <c:pt idx="25">
                    <c:v>64KB (50%) RF</c:v>
                  </c:pt>
                  <c:pt idx="26">
                    <c:v>64KB (50%) RF w/ PG</c:v>
                  </c:pt>
                  <c:pt idx="27">
                    <c:v>128KB RF w/ PG</c:v>
                  </c:pt>
                  <c:pt idx="28">
                    <c:v>64KB (50%) RF</c:v>
                  </c:pt>
                  <c:pt idx="29">
                    <c:v>64KB (50%) RF w/ PG</c:v>
                  </c:pt>
                  <c:pt idx="30">
                    <c:v>128KB RF w/ PG</c:v>
                  </c:pt>
                  <c:pt idx="31">
                    <c:v>64KB (50%) RF</c:v>
                  </c:pt>
                  <c:pt idx="32">
                    <c:v>64KB (50%) RF w/ PG</c:v>
                  </c:pt>
                  <c:pt idx="33">
                    <c:v>128KB RF w/ PG</c:v>
                  </c:pt>
                  <c:pt idx="34">
                    <c:v>64KB (50%) RF</c:v>
                  </c:pt>
                  <c:pt idx="35">
                    <c:v>64KB (50%) RF w/ PG</c:v>
                  </c:pt>
                  <c:pt idx="36">
                    <c:v>128KB RF w/ PG</c:v>
                  </c:pt>
                  <c:pt idx="37">
                    <c:v>64KB (50%) RF</c:v>
                  </c:pt>
                  <c:pt idx="38">
                    <c:v>64KB (50%) RF w/ PG</c:v>
                  </c:pt>
                  <c:pt idx="39">
                    <c:v>128KB RF w/ PG</c:v>
                  </c:pt>
                  <c:pt idx="40">
                    <c:v>64KB (50%) RF</c:v>
                  </c:pt>
                  <c:pt idx="41">
                    <c:v>64KB (50%) RF w/ PG</c:v>
                  </c:pt>
                  <c:pt idx="42">
                    <c:v>128KB RF w/ PG</c:v>
                  </c:pt>
                  <c:pt idx="43">
                    <c:v>64KB (50%) RF</c:v>
                  </c:pt>
                  <c:pt idx="44">
                    <c:v>64KB (50%) RF w/ PG</c:v>
                  </c:pt>
                  <c:pt idx="45">
                    <c:v>128KB RF w/ PG</c:v>
                  </c:pt>
                  <c:pt idx="46">
                    <c:v>64KB (50%) RF</c:v>
                  </c:pt>
                  <c:pt idx="47">
                    <c:v>64KB (50%) RF w/ PG</c:v>
                  </c:pt>
                  <c:pt idx="48">
                    <c:v>128KB RF w/ PG</c:v>
                  </c:pt>
                  <c:pt idx="49">
                    <c:v>64KB (50%) RF</c:v>
                  </c:pt>
                  <c:pt idx="50">
                    <c:v>64KB (50%) RF w/ PG</c:v>
                  </c:pt>
                </c:lvl>
                <c:lvl>
                  <c:pt idx="0">
                    <c:v>MatrixMul</c:v>
                  </c:pt>
                  <c:pt idx="3">
                    <c:v>BlackScho.</c:v>
                  </c:pt>
                  <c:pt idx="6">
                    <c:v>DCT8x8</c:v>
                  </c:pt>
                  <c:pt idx="9">
                    <c:v>Reduction</c:v>
                  </c:pt>
                  <c:pt idx="12">
                    <c:v>VectorAdd</c:v>
                  </c:pt>
                  <c:pt idx="15">
                    <c:v>BackProp</c:v>
                  </c:pt>
                  <c:pt idx="18">
                    <c:v>BFS</c:v>
                  </c:pt>
                  <c:pt idx="21">
                    <c:v>Heartwall</c:v>
                  </c:pt>
                  <c:pt idx="24">
                    <c:v>HotSpot</c:v>
                  </c:pt>
                  <c:pt idx="27">
                    <c:v>LUD</c:v>
                  </c:pt>
                  <c:pt idx="30">
                    <c:v>Gaussian</c:v>
                  </c:pt>
                  <c:pt idx="33">
                    <c:v>LIB</c:v>
                  </c:pt>
                  <c:pt idx="36">
                    <c:v>LPS</c:v>
                  </c:pt>
                  <c:pt idx="39">
                    <c:v>NN</c:v>
                  </c:pt>
                  <c:pt idx="42">
                    <c:v>MUM</c:v>
                  </c:pt>
                  <c:pt idx="45">
                    <c:v>ScalarProd</c:v>
                  </c:pt>
                  <c:pt idx="48">
                    <c:v>AVG</c:v>
                  </c:pt>
                </c:lvl>
              </c:multiLvlStrCache>
            </c:multiLvlStrRef>
          </c:cat>
          <c:val>
            <c:numRef>
              <c:f>'power breakdown'!$P$2:$P$52</c:f>
              <c:numCache>
                <c:formatCode>General</c:formatCode>
                <c:ptCount val="51"/>
                <c:pt idx="0">
                  <c:v>1.6996248301646721E-5</c:v>
                </c:pt>
                <c:pt idx="3">
                  <c:v>1.2266606114607876E-6</c:v>
                </c:pt>
                <c:pt idx="6">
                  <c:v>3.6361315032766512E-3</c:v>
                </c:pt>
                <c:pt idx="9">
                  <c:v>3.1478317522242852E-5</c:v>
                </c:pt>
                <c:pt idx="12">
                  <c:v>9.3035143769968048E-4</c:v>
                </c:pt>
                <c:pt idx="15">
                  <c:v>3.6530667821081243E-3</c:v>
                </c:pt>
                <c:pt idx="18">
                  <c:v>1.035701442520056E-4</c:v>
                </c:pt>
                <c:pt idx="21">
                  <c:v>8.5124936691607228E-3</c:v>
                </c:pt>
                <c:pt idx="24">
                  <c:v>1.533041984448278E-2</c:v>
                </c:pt>
                <c:pt idx="27">
                  <c:v>2.1167065934385261E-3</c:v>
                </c:pt>
                <c:pt idx="30">
                  <c:v>9.919085963595003E-7</c:v>
                </c:pt>
                <c:pt idx="33">
                  <c:v>7.7294513888679991E-5</c:v>
                </c:pt>
                <c:pt idx="36">
                  <c:v>2.1998739792879706E-2</c:v>
                </c:pt>
                <c:pt idx="39">
                  <c:v>3.0794302633517086E-5</c:v>
                </c:pt>
                <c:pt idx="42">
                  <c:v>4.2963777568615767E-2</c:v>
                </c:pt>
                <c:pt idx="45">
                  <c:v>2.1678043653679891E-3</c:v>
                </c:pt>
                <c:pt idx="48">
                  <c:v>6.3482402283022406E-3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79797168"/>
        <c:axId val="1679804784"/>
      </c:barChart>
      <c:catAx>
        <c:axId val="16797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9804784"/>
        <c:crosses val="autoZero"/>
        <c:auto val="1"/>
        <c:lblAlgn val="ctr"/>
        <c:lblOffset val="100"/>
        <c:noMultiLvlLbl val="0"/>
      </c:catAx>
      <c:valAx>
        <c:axId val="167980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Total energy consumption</a:t>
                </a:r>
              </a:p>
              <a:p>
                <a:pPr>
                  <a:defRPr/>
                </a:pPr>
                <a:r>
                  <a:rPr lang="en-US"/>
                  <a:t>normalized by 128KB RF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979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06229581925281"/>
          <c:y val="3.5312279513447918E-2"/>
          <c:w val="0.13096546874679313"/>
          <c:h val="0.14802585160725876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0.89604</cdr:x>
      <cdr:y>0.16061</cdr:y>
    </cdr:from>
    <cdr:to>
      <cdr:x>0.99222</cdr:x>
      <cdr:y>0.6394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4088" y="252413"/>
          <a:ext cx="647693" cy="752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05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0.89604</cdr:x>
      <cdr:y>0.16061</cdr:y>
    </cdr:from>
    <cdr:to>
      <cdr:x>0.99222</cdr:x>
      <cdr:y>0.6394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4090" y="252419"/>
          <a:ext cx="647693" cy="752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05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0.89604</cdr:x>
      <cdr:y>0.16061</cdr:y>
    </cdr:from>
    <cdr:to>
      <cdr:x>0.99222</cdr:x>
      <cdr:y>0.6394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4088" y="252413"/>
          <a:ext cx="647693" cy="752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05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5293-AABE-498D-AA91-E94F910E3547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C520B-BE60-44A1-B250-CB507785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6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C8C65-F8DF-44F8-89FF-3010A195639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EE06A-71BC-4E34-998D-7C1E0F6A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CB53-3281-4E7A-902B-83F0BA8D37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0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9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3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0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3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48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C6EC-6CC7-4447-A676-5A6C7A5DE9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6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C6EC-6CC7-4447-A676-5A6C7A5DE9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5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C6EC-6CC7-4447-A676-5A6C7A5DE9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01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C6EC-6CC7-4447-A676-5A6C7A5DE9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8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7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5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7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93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92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0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6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81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5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3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2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01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3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46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4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3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9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1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5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61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4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9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2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E06A-71BC-4E34-998D-7C1E0F6ABF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AF1-D73C-40CF-BFE0-4377181F560A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36A5-799A-4315-BB9E-9D2340EE8C67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D285-3B2A-4ECB-ABBE-93DFEAB40B47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2D-FC12-48AB-BB19-7034E9CB953C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2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525F-29F3-4F70-919A-897367949C36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4D5-5D73-4699-9EC2-A337EED8BCC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86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552"/>
            <a:ext cx="9144000" cy="1069848"/>
          </a:xfrm>
          <a:prstGeom prst="rect">
            <a:avLst/>
          </a:prstGeom>
          <a:solidFill>
            <a:srgbClr val="99000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9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22960"/>
          </a:xfrm>
          <a:prstGeom prst="rect">
            <a:avLst/>
          </a:prstGeom>
          <a:solidFill>
            <a:srgbClr val="990000"/>
          </a:solidFill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18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400">
                <a:latin typeface="+mn-lt"/>
                <a:cs typeface="Arial" pitchFamily="34" charset="0"/>
              </a:defRPr>
            </a:lvl4pPr>
            <a:lvl5pPr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58000" y="0"/>
            <a:ext cx="2286000" cy="822960"/>
          </a:xfrm>
          <a:prstGeom prst="rect">
            <a:avLst/>
          </a:prstGeo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0C351A77-B294-48CE-B633-A7CE387670CF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0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9AB7-4AA2-4F08-B9D6-ADCF9F3A9CC2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662-A767-4369-B6C3-84090851E2E3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3BB2-1D8D-4AB1-9E9A-43A69556BD73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465-4DFA-44F7-B3B2-975ED6424B12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9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F61-547D-4525-948B-34FCE89839FB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BAB8-709C-461B-9A76-772B2B7DE544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7AB2-8EB5-473D-8C8F-EBF11773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3654" y="1984061"/>
            <a:ext cx="8025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GPU Register File Virtualization</a:t>
            </a:r>
            <a:endParaRPr lang="en-US" sz="48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14" y="3529612"/>
            <a:ext cx="860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Hyeran Jeon*</a:t>
            </a:r>
            <a:r>
              <a:rPr lang="en-US" sz="2000" baseline="30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¥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, Gokul Subramanian Ravi</a:t>
            </a:r>
            <a:r>
              <a:rPr lang="en-US" sz="2000" baseline="30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€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, Nam Sung Kim</a:t>
            </a:r>
            <a:r>
              <a:rPr lang="en-US" sz="2000" baseline="30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‡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, and Murali Annavaram</a:t>
            </a:r>
            <a:r>
              <a:rPr lang="en-US" sz="2000" baseline="300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¥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670" y="3905515"/>
            <a:ext cx="399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University of Wisconsin-Madison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€</a:t>
            </a: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University of Illinois, Urbana-Champaign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‡</a:t>
            </a:r>
            <a:endParaRPr lang="en-US" baseline="300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035" y="3905515"/>
            <a:ext cx="4247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University of Southern California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¥</a:t>
            </a:r>
          </a:p>
          <a:p>
            <a:pPr lvl="0"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San Jose State University*</a:t>
            </a:r>
            <a:endParaRPr lang="en-US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Observations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REASON OF REGISTER SPACE UNDERUTILIZATION IN GPGPU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7"/>
    </mc:Choice>
    <mc:Fallback xmlns="">
      <p:transition spd="slow" advTm="1049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 representative register lifetime patterns are captured from an actual benchmark, </a:t>
            </a:r>
            <a:r>
              <a:rPr lang="en-US" sz="2000" dirty="0" err="1" smtClean="0"/>
              <a:t>matrixMul</a:t>
            </a:r>
            <a:r>
              <a:rPr lang="en-US" sz="2000" dirty="0" smtClean="0"/>
              <a:t> of CUDA SDK v3.0 (default compile options are used)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At compile time, none of the registers can be removed because they are concurrently alive, even though during very short time</a:t>
            </a:r>
          </a:p>
          <a:p>
            <a:endParaRPr lang="en-US" sz="20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4250" y="3307383"/>
            <a:ext cx="6734175" cy="2214750"/>
            <a:chOff x="916252" y="1752600"/>
            <a:chExt cx="6734175" cy="2214750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4062168"/>
                </p:ext>
              </p:extLst>
            </p:nvPr>
          </p:nvGraphicFramePr>
          <p:xfrm>
            <a:off x="916252" y="1752600"/>
            <a:ext cx="6734175" cy="1571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TextBox 1"/>
            <p:cNvSpPr txBox="1"/>
            <p:nvPr/>
          </p:nvSpPr>
          <p:spPr>
            <a:xfrm>
              <a:off x="7010400" y="2883873"/>
              <a:ext cx="481229" cy="31158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b="1" dirty="0" smtClean="0"/>
                <a:t>time</a:t>
              </a:r>
              <a:endParaRPr lang="en-US" sz="105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686592" y="3135714"/>
              <a:ext cx="0" cy="58372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390574" y="3700790"/>
              <a:ext cx="19303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(r3) Last Read before loop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 rot="5400000">
              <a:off x="4286331" y="819069"/>
              <a:ext cx="211719" cy="482198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7400" y="3272853"/>
              <a:ext cx="46971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(r0) Several Writes and Reads within a loop</a:t>
              </a:r>
            </a:p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(r2) Writes and immediate Reads within a loop and Reads after loop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773018" y="3140664"/>
              <a:ext cx="0" cy="58372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86400" y="3705740"/>
              <a:ext cx="15584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(r3) Writes after loop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Register activity patterns within a warp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515577" y="4026336"/>
            <a:ext cx="601286" cy="5143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235" y="4582926"/>
            <a:ext cx="135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r3: Short lived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0" name="Curved Connector 39"/>
          <p:cNvCxnSpPr>
            <a:stCxn id="37" idx="2"/>
            <a:endCxn id="38" idx="0"/>
          </p:cNvCxnSpPr>
          <p:nvPr/>
        </p:nvCxnSpPr>
        <p:spPr>
          <a:xfrm rot="10800000" flipV="1">
            <a:off x="1013107" y="4283510"/>
            <a:ext cx="502470" cy="299415"/>
          </a:xfrm>
          <a:prstGeom prst="curvedConnector2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632085" y="3759041"/>
            <a:ext cx="5441266" cy="25717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92180" y="3260017"/>
            <a:ext cx="1301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r2: Long lived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3" name="Curved Connector 42"/>
          <p:cNvCxnSpPr>
            <a:stCxn id="41" idx="0"/>
            <a:endCxn id="42" idx="2"/>
          </p:cNvCxnSpPr>
          <p:nvPr/>
        </p:nvCxnSpPr>
        <p:spPr>
          <a:xfrm rot="16200000" flipV="1">
            <a:off x="4152140" y="3558462"/>
            <a:ext cx="191247" cy="209911"/>
          </a:xfrm>
          <a:prstGeom prst="curvedConnector3">
            <a:avLst>
              <a:gd name="adj1" fmla="val 50000"/>
            </a:avLst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102132" y="3926649"/>
            <a:ext cx="973553" cy="5143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1337" y="5644200"/>
            <a:ext cx="337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r0: Short lived but frequently accessed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0" name="Curved Connector 49"/>
          <p:cNvCxnSpPr>
            <a:stCxn id="48" idx="4"/>
            <a:endCxn id="49" idx="1"/>
          </p:cNvCxnSpPr>
          <p:nvPr/>
        </p:nvCxnSpPr>
        <p:spPr>
          <a:xfrm rot="16200000" flipH="1">
            <a:off x="3391578" y="4638330"/>
            <a:ext cx="1357090" cy="962428"/>
          </a:xfrm>
          <a:prstGeom prst="curvedConnector2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515577" y="3567794"/>
            <a:ext cx="601286" cy="111118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72708" y="4052595"/>
            <a:ext cx="601286" cy="5143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8921" y="3745848"/>
            <a:ext cx="10468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Live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Dead</a:t>
            </a:r>
            <a:endParaRPr lang="en-US" sz="11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94555" y="3007304"/>
            <a:ext cx="4641673" cy="798339"/>
            <a:chOff x="2194555" y="3007304"/>
            <a:chExt cx="4641673" cy="798339"/>
          </a:xfrm>
        </p:grpSpPr>
        <p:sp>
          <p:nvSpPr>
            <p:cNvPr id="9" name="Right Brace 8"/>
            <p:cNvSpPr/>
            <p:nvPr/>
          </p:nvSpPr>
          <p:spPr>
            <a:xfrm rot="5400000" flipH="1">
              <a:off x="4280259" y="1249674"/>
              <a:ext cx="470265" cy="4641673"/>
            </a:xfrm>
            <a:prstGeom prst="rightBrace">
              <a:avLst>
                <a:gd name="adj1" fmla="val 35752"/>
                <a:gd name="adj2" fmla="val 50000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8860" y="3007304"/>
              <a:ext cx="1247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r3: dead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0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/>
      <p:bldP spid="38" grpId="1"/>
      <p:bldP spid="41" grpId="0" animBg="1"/>
      <p:bldP spid="41" grpId="1" animBg="1"/>
      <p:bldP spid="41" grpId="2" animBg="1"/>
      <p:bldP spid="42" grpId="0"/>
      <p:bldP spid="42" grpId="1"/>
      <p:bldP spid="42" grpId="2"/>
      <p:bldP spid="48" grpId="0" animBg="1"/>
      <p:bldP spid="48" grpId="1" animBg="1"/>
      <p:bldP spid="48" grpId="2" animBg="1"/>
      <p:bldP spid="49" grpId="0"/>
      <p:bldP spid="49" grpId="1"/>
      <p:bldP spid="49" grpId="2"/>
      <p:bldP spid="6" grpId="0" animBg="1"/>
      <p:bldP spid="6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Suppose single </a:t>
            </a:r>
            <a:r>
              <a:rPr lang="en-US" sz="2000" dirty="0"/>
              <a:t>register in </a:t>
            </a:r>
            <a:r>
              <a:rPr lang="en-US" sz="2000" dirty="0" smtClean="0"/>
              <a:t>a warp </a:t>
            </a:r>
            <a:r>
              <a:rPr lang="en-US" sz="2000" dirty="0"/>
              <a:t>is dead for a long time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What if there 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warps?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(N can be several hundred in near future)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Due to warp </a:t>
            </a:r>
            <a:r>
              <a:rPr lang="en-US" sz="2000" dirty="0" smtClean="0"/>
              <a:t>scheduling (i.e. greedy, two-level), </a:t>
            </a:r>
            <a:r>
              <a:rPr lang="en-US" sz="2000" dirty="0"/>
              <a:t>their </a:t>
            </a:r>
            <a:r>
              <a:rPr lang="en-US" sz="2000" dirty="0" smtClean="0"/>
              <a:t>lifetimes do </a:t>
            </a:r>
            <a:r>
              <a:rPr lang="en-US" sz="2000" dirty="0"/>
              <a:t>not </a:t>
            </a:r>
            <a:r>
              <a:rPr lang="en-US" sz="2000" dirty="0" smtClean="0"/>
              <a:t>overlap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Register space waste for short lived registers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77927" y="2844337"/>
            <a:ext cx="6734175" cy="1571625"/>
            <a:chOff x="1150418" y="4554472"/>
            <a:chExt cx="6734175" cy="1571625"/>
          </a:xfrm>
        </p:grpSpPr>
        <p:graphicFrame>
          <p:nvGraphicFramePr>
            <p:cNvPr id="79" name="Chart 7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9222364"/>
                </p:ext>
              </p:extLst>
            </p:nvPr>
          </p:nvGraphicFramePr>
          <p:xfrm>
            <a:off x="1150418" y="4554472"/>
            <a:ext cx="6734175" cy="1571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0" name="TextBox 1"/>
            <p:cNvSpPr txBox="1"/>
            <p:nvPr/>
          </p:nvSpPr>
          <p:spPr>
            <a:xfrm>
              <a:off x="7244566" y="5685745"/>
              <a:ext cx="481229" cy="31158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b="1" dirty="0" smtClean="0"/>
                <a:t>time</a:t>
              </a:r>
              <a:endParaRPr lang="en-US" sz="1050" b="1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1457110" y="3567990"/>
            <a:ext cx="601286" cy="51435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  <a:endCxn id="45" idx="0"/>
          </p:cNvCxnSpPr>
          <p:nvPr/>
        </p:nvCxnSpPr>
        <p:spPr>
          <a:xfrm flipH="1">
            <a:off x="821944" y="4007015"/>
            <a:ext cx="723222" cy="82446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1783" y="4387790"/>
            <a:ext cx="3178385" cy="811101"/>
            <a:chOff x="501783" y="4387790"/>
            <a:chExt cx="3178385" cy="81110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1783" y="4799781"/>
              <a:ext cx="28832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rapezoid 15"/>
            <p:cNvSpPr/>
            <p:nvPr/>
          </p:nvSpPr>
          <p:spPr>
            <a:xfrm>
              <a:off x="2643988" y="4387790"/>
              <a:ext cx="242697" cy="423051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2948168" y="4387790"/>
              <a:ext cx="113259" cy="423051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3066281" y="4387790"/>
              <a:ext cx="113259" cy="423051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3997" y="4682128"/>
              <a:ext cx="306171" cy="151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Warp</a:t>
              </a:r>
              <a:r>
                <a:rPr lang="en-US" sz="1100" b="1" i="1" dirty="0" smtClean="0">
                  <a:solidFill>
                    <a:schemeClr val="accent2"/>
                  </a:solidFill>
                </a:rPr>
                <a:t>N</a:t>
              </a:r>
              <a:r>
                <a:rPr lang="en-US" sz="1100" b="1" dirty="0" smtClean="0">
                  <a:solidFill>
                    <a:schemeClr val="accent2"/>
                  </a:solidFill>
                </a:rPr>
                <a:t>-R3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0062628">
              <a:off x="2320392" y="4806881"/>
              <a:ext cx="154338" cy="214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432519" y="5045004"/>
              <a:ext cx="218896" cy="88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. . .</a:t>
              </a:r>
              <a:endParaRPr lang="en-US" sz="11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44430" y="4756927"/>
            <a:ext cx="1234556" cy="694789"/>
            <a:chOff x="4144430" y="4756927"/>
            <a:chExt cx="1234556" cy="694789"/>
          </a:xfrm>
        </p:grpSpPr>
        <p:sp>
          <p:nvSpPr>
            <p:cNvPr id="24" name="TextBox 23"/>
            <p:cNvSpPr txBox="1"/>
            <p:nvPr/>
          </p:nvSpPr>
          <p:spPr>
            <a:xfrm>
              <a:off x="4264963" y="4994323"/>
              <a:ext cx="11140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</a:t>
              </a:r>
              <a:r>
                <a:rPr lang="en-US" sz="1400" b="1" dirty="0" smtClean="0"/>
                <a:t> registers</a:t>
              </a:r>
              <a:endParaRPr lang="en-US" sz="1400" b="1" dirty="0"/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4144430" y="4756927"/>
              <a:ext cx="162258" cy="694789"/>
            </a:xfrm>
            <a:prstGeom prst="rightBrace">
              <a:avLst>
                <a:gd name="adj1" fmla="val 272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1783" y="4752779"/>
            <a:ext cx="3180133" cy="458042"/>
            <a:chOff x="501783" y="4752779"/>
            <a:chExt cx="3180133" cy="45804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01783" y="5164770"/>
              <a:ext cx="2883240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rapezoid 27"/>
            <p:cNvSpPr/>
            <p:nvPr/>
          </p:nvSpPr>
          <p:spPr>
            <a:xfrm>
              <a:off x="1660256" y="4752779"/>
              <a:ext cx="242697" cy="423051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9" name="Trapezoid 28"/>
            <p:cNvSpPr/>
            <p:nvPr/>
          </p:nvSpPr>
          <p:spPr>
            <a:xfrm>
              <a:off x="1964437" y="4752779"/>
              <a:ext cx="113259" cy="423051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0" name="Trapezoid 29"/>
            <p:cNvSpPr/>
            <p:nvPr/>
          </p:nvSpPr>
          <p:spPr>
            <a:xfrm>
              <a:off x="2082549" y="4752779"/>
              <a:ext cx="113259" cy="423051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86637" y="5058934"/>
              <a:ext cx="295279" cy="151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92D050"/>
                  </a:solidFill>
                </a:rPr>
                <a:t>Warp3-R3</a:t>
              </a:r>
              <a:endParaRPr lang="en-US" sz="11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6637" y="4845407"/>
            <a:ext cx="3181753" cy="476019"/>
            <a:chOff x="506637" y="4845407"/>
            <a:chExt cx="3181753" cy="47601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06637" y="5268459"/>
              <a:ext cx="28832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rapezoid 33"/>
            <p:cNvSpPr/>
            <p:nvPr/>
          </p:nvSpPr>
          <p:spPr>
            <a:xfrm>
              <a:off x="1114997" y="4845407"/>
              <a:ext cx="242697" cy="423051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5" name="Trapezoid 34"/>
            <p:cNvSpPr/>
            <p:nvPr/>
          </p:nvSpPr>
          <p:spPr>
            <a:xfrm>
              <a:off x="1419178" y="4845407"/>
              <a:ext cx="113259" cy="423051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6" name="Trapezoid 35"/>
            <p:cNvSpPr/>
            <p:nvPr/>
          </p:nvSpPr>
          <p:spPr>
            <a:xfrm>
              <a:off x="1537290" y="4845407"/>
              <a:ext cx="113259" cy="423051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93111" y="5169539"/>
              <a:ext cx="295279" cy="151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1"/>
                  </a:solidFill>
                </a:rPr>
                <a:t>Warp2-R3</a:t>
              </a:r>
              <a:endParaRPr lang="en-US" sz="11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6637" y="4964305"/>
            <a:ext cx="3752387" cy="757297"/>
            <a:chOff x="506637" y="4964305"/>
            <a:chExt cx="3752387" cy="757297"/>
          </a:xfrm>
        </p:grpSpPr>
        <p:sp>
          <p:nvSpPr>
            <p:cNvPr id="39" name="TextBox 1"/>
            <p:cNvSpPr txBox="1"/>
            <p:nvPr/>
          </p:nvSpPr>
          <p:spPr>
            <a:xfrm>
              <a:off x="3081646" y="5410022"/>
              <a:ext cx="481229" cy="31158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b="1" dirty="0" smtClean="0"/>
                <a:t>time</a:t>
              </a:r>
              <a:endParaRPr lang="en-US" sz="1050" b="1" dirty="0"/>
            </a:p>
          </p:txBody>
        </p:sp>
        <p:sp>
          <p:nvSpPr>
            <p:cNvPr id="40" name="Trapezoid 39"/>
            <p:cNvSpPr/>
            <p:nvPr/>
          </p:nvSpPr>
          <p:spPr>
            <a:xfrm>
              <a:off x="569738" y="4964305"/>
              <a:ext cx="242697" cy="42305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1" name="Trapezoid 40"/>
            <p:cNvSpPr/>
            <p:nvPr/>
          </p:nvSpPr>
          <p:spPr>
            <a:xfrm>
              <a:off x="873918" y="4964305"/>
              <a:ext cx="113259" cy="42305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2" name="Trapezoid 41"/>
            <p:cNvSpPr/>
            <p:nvPr/>
          </p:nvSpPr>
          <p:spPr>
            <a:xfrm>
              <a:off x="992031" y="4964305"/>
              <a:ext cx="113259" cy="42305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06637" y="5387356"/>
              <a:ext cx="2883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389875" y="5280142"/>
              <a:ext cx="8691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Warp1-R3</a:t>
              </a:r>
              <a:endParaRPr lang="en-US" sz="1100" b="1" dirty="0"/>
            </a:p>
          </p:txBody>
        </p:sp>
      </p:grpSp>
      <p:sp>
        <p:nvSpPr>
          <p:cNvPr id="45" name="Oval 44"/>
          <p:cNvSpPr/>
          <p:nvPr/>
        </p:nvSpPr>
        <p:spPr>
          <a:xfrm>
            <a:off x="451625" y="4831476"/>
            <a:ext cx="740637" cy="71650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9626" y="5750346"/>
            <a:ext cx="63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dead</a:t>
            </a:r>
            <a:endParaRPr lang="en-US" sz="1400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173909" y="4610106"/>
            <a:ext cx="193419" cy="2247661"/>
          </a:xfrm>
          <a:prstGeom prst="rightBrace">
            <a:avLst>
              <a:gd name="adj1" fmla="val 3748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7197251" y="3246674"/>
            <a:ext cx="600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Live</a:t>
            </a:r>
          </a:p>
          <a:p>
            <a:pPr lvl="0"/>
            <a:endParaRPr lang="en-US" sz="1100" b="1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Dead</a:t>
            </a:r>
            <a:endParaRPr lang="en-US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Single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short lived register usage in a kernel code causes hundreds of register space allocation in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GPGPU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600" i="1" dirty="0"/>
              <a:t>Hundreds of dead registers burn power without any contribution to the program </a:t>
            </a:r>
            <a:r>
              <a:rPr lang="en-US" sz="1600" i="1" dirty="0" smtClean="0"/>
              <a:t>correctness</a:t>
            </a:r>
            <a:endParaRPr lang="en-US" sz="20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Register space waste for short lived registers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6" name="TextBox 1"/>
          <p:cNvSpPr txBox="1"/>
          <p:nvPr/>
        </p:nvSpPr>
        <p:spPr>
          <a:xfrm>
            <a:off x="3081646" y="5410022"/>
            <a:ext cx="481229" cy="311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b="1" dirty="0" smtClean="0"/>
              <a:t>time</a:t>
            </a:r>
            <a:endParaRPr lang="en-US" sz="105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177927" y="2844337"/>
            <a:ext cx="6734175" cy="1571625"/>
            <a:chOff x="1150418" y="4554472"/>
            <a:chExt cx="6734175" cy="1571625"/>
          </a:xfrm>
        </p:grpSpPr>
        <p:graphicFrame>
          <p:nvGraphicFramePr>
            <p:cNvPr id="79" name="Chart 7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4984978"/>
                </p:ext>
              </p:extLst>
            </p:nvPr>
          </p:nvGraphicFramePr>
          <p:xfrm>
            <a:off x="1150418" y="4554472"/>
            <a:ext cx="6734175" cy="1571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0" name="TextBox 1"/>
            <p:cNvSpPr txBox="1"/>
            <p:nvPr/>
          </p:nvSpPr>
          <p:spPr>
            <a:xfrm>
              <a:off x="7244566" y="5685745"/>
              <a:ext cx="481229" cy="31158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b="1" dirty="0" smtClean="0"/>
                <a:t>time</a:t>
              </a:r>
              <a:endParaRPr lang="en-US" sz="1050" b="1" dirty="0"/>
            </a:p>
          </p:txBody>
        </p:sp>
      </p:grpSp>
      <p:sp>
        <p:nvSpPr>
          <p:cNvPr id="87" name="Oval 86"/>
          <p:cNvSpPr/>
          <p:nvPr/>
        </p:nvSpPr>
        <p:spPr>
          <a:xfrm>
            <a:off x="1457110" y="3567990"/>
            <a:ext cx="601286" cy="51435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/>
          <p:cNvCxnSpPr>
            <a:stCxn id="87" idx="3"/>
            <a:endCxn id="43" idx="0"/>
          </p:cNvCxnSpPr>
          <p:nvPr/>
        </p:nvCxnSpPr>
        <p:spPr>
          <a:xfrm flipH="1">
            <a:off x="821944" y="4007015"/>
            <a:ext cx="723222" cy="82446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1783" y="4387790"/>
            <a:ext cx="4877203" cy="1153962"/>
            <a:chOff x="200025" y="307181"/>
            <a:chExt cx="14355974" cy="198758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4313" y="1824043"/>
              <a:ext cx="848677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0025" y="1645450"/>
              <a:ext cx="8486775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0025" y="1016794"/>
              <a:ext cx="84867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apezoid 18"/>
            <p:cNvSpPr/>
            <p:nvPr/>
          </p:nvSpPr>
          <p:spPr>
            <a:xfrm>
              <a:off x="2005012" y="1095380"/>
              <a:ext cx="714375" cy="72866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Trapezoid 19"/>
            <p:cNvSpPr/>
            <p:nvPr/>
          </p:nvSpPr>
          <p:spPr>
            <a:xfrm>
              <a:off x="2900362" y="1095380"/>
              <a:ext cx="333375" cy="72866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3248024" y="1095380"/>
              <a:ext cx="333375" cy="72866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" name="Trapezoid 22"/>
            <p:cNvSpPr/>
            <p:nvPr/>
          </p:nvSpPr>
          <p:spPr>
            <a:xfrm>
              <a:off x="400050" y="1300169"/>
              <a:ext cx="714375" cy="728663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4" name="Trapezoid 23"/>
            <p:cNvSpPr/>
            <p:nvPr/>
          </p:nvSpPr>
          <p:spPr>
            <a:xfrm>
              <a:off x="1295400" y="1300169"/>
              <a:ext cx="333375" cy="728663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5" name="Trapezoid 24"/>
            <p:cNvSpPr/>
            <p:nvPr/>
          </p:nvSpPr>
          <p:spPr>
            <a:xfrm>
              <a:off x="1643062" y="1300169"/>
              <a:ext cx="333375" cy="728663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Trapezoid 25"/>
            <p:cNvSpPr/>
            <p:nvPr/>
          </p:nvSpPr>
          <p:spPr>
            <a:xfrm>
              <a:off x="3609974" y="935837"/>
              <a:ext cx="714375" cy="728663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Trapezoid 26"/>
            <p:cNvSpPr/>
            <p:nvPr/>
          </p:nvSpPr>
          <p:spPr>
            <a:xfrm>
              <a:off x="4505324" y="935837"/>
              <a:ext cx="333375" cy="728663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" name="Trapezoid 27"/>
            <p:cNvSpPr/>
            <p:nvPr/>
          </p:nvSpPr>
          <p:spPr>
            <a:xfrm>
              <a:off x="4852986" y="935837"/>
              <a:ext cx="333375" cy="728663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9" name="Trapezoid 28"/>
            <p:cNvSpPr/>
            <p:nvPr/>
          </p:nvSpPr>
          <p:spPr>
            <a:xfrm>
              <a:off x="6505574" y="307181"/>
              <a:ext cx="714375" cy="72866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0" name="Trapezoid 29"/>
            <p:cNvSpPr/>
            <p:nvPr/>
          </p:nvSpPr>
          <p:spPr>
            <a:xfrm>
              <a:off x="7400924" y="307181"/>
              <a:ext cx="333375" cy="72866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1" name="Trapezoid 30"/>
            <p:cNvSpPr/>
            <p:nvPr/>
          </p:nvSpPr>
          <p:spPr>
            <a:xfrm>
              <a:off x="7748586" y="307181"/>
              <a:ext cx="333375" cy="72866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14313" y="2028832"/>
              <a:ext cx="8486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701081" y="1844166"/>
              <a:ext cx="2558327" cy="450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Warp1-R3</a:t>
              </a:r>
              <a:endParaRPr lang="en-US" sz="11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710606" y="1653664"/>
              <a:ext cx="8691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1"/>
                  </a:solidFill>
                </a:rPr>
                <a:t>Warp2-R3</a:t>
              </a:r>
              <a:endParaRPr lang="en-US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91551" y="1463158"/>
              <a:ext cx="8691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92D050"/>
                  </a:solidFill>
                </a:rPr>
                <a:t>Warp3-R3</a:t>
              </a:r>
              <a:endParaRPr lang="en-US" sz="1100" b="1" dirty="0">
                <a:solidFill>
                  <a:srgbClr val="92D05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54345" y="814149"/>
              <a:ext cx="9012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Warp</a:t>
              </a:r>
              <a:r>
                <a:rPr lang="en-US" sz="1100" b="1" i="1" dirty="0" smtClean="0">
                  <a:solidFill>
                    <a:schemeClr val="accent2"/>
                  </a:solidFill>
                </a:rPr>
                <a:t>N</a:t>
              </a:r>
              <a:r>
                <a:rPr lang="en-US" sz="1100" b="1" dirty="0" smtClean="0">
                  <a:solidFill>
                    <a:schemeClr val="accent2"/>
                  </a:solidFill>
                </a:rPr>
                <a:t>-R3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20062628">
              <a:off x="5553073" y="1029022"/>
              <a:ext cx="454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8960248" y="1384901"/>
              <a:ext cx="377026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. . .</a:t>
              </a:r>
              <a:endParaRPr lang="en-US" sz="11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276889" y="1351872"/>
              <a:ext cx="3279110" cy="530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</a:t>
              </a:r>
              <a:r>
                <a:rPr lang="en-US" sz="1400" b="1" dirty="0" smtClean="0"/>
                <a:t> registers</a:t>
              </a:r>
              <a:endParaRPr lang="en-US" sz="1400" b="1" dirty="0"/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10922101" y="942982"/>
              <a:ext cx="477604" cy="1196703"/>
            </a:xfrm>
            <a:prstGeom prst="rightBrace">
              <a:avLst>
                <a:gd name="adj1" fmla="val 272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43" name="Oval 42"/>
          <p:cNvSpPr/>
          <p:nvPr/>
        </p:nvSpPr>
        <p:spPr>
          <a:xfrm>
            <a:off x="451625" y="4831476"/>
            <a:ext cx="740637" cy="71650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48718" y="5882169"/>
            <a:ext cx="4855402" cy="641703"/>
            <a:chOff x="938206" y="3695706"/>
            <a:chExt cx="13095812" cy="1045395"/>
          </a:xfrm>
        </p:grpSpPr>
        <p:sp>
          <p:nvSpPr>
            <p:cNvPr id="46" name="Trapezoid 45"/>
            <p:cNvSpPr/>
            <p:nvPr/>
          </p:nvSpPr>
          <p:spPr>
            <a:xfrm>
              <a:off x="1123943" y="3695706"/>
              <a:ext cx="714375" cy="728663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7" name="Trapezoid 46"/>
            <p:cNvSpPr/>
            <p:nvPr/>
          </p:nvSpPr>
          <p:spPr>
            <a:xfrm>
              <a:off x="2019293" y="3695706"/>
              <a:ext cx="333375" cy="728663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2366955" y="3695706"/>
              <a:ext cx="333375" cy="728663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938206" y="4424369"/>
              <a:ext cx="8486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rapezoid 49"/>
            <p:cNvSpPr/>
            <p:nvPr/>
          </p:nvSpPr>
          <p:spPr>
            <a:xfrm>
              <a:off x="2836063" y="3698093"/>
              <a:ext cx="714375" cy="72866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3731413" y="3698093"/>
              <a:ext cx="333375" cy="72866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" name="Trapezoid 51"/>
            <p:cNvSpPr/>
            <p:nvPr/>
          </p:nvSpPr>
          <p:spPr>
            <a:xfrm>
              <a:off x="4079075" y="3698093"/>
              <a:ext cx="333375" cy="72866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3" name="Trapezoid 52"/>
            <p:cNvSpPr/>
            <p:nvPr/>
          </p:nvSpPr>
          <p:spPr>
            <a:xfrm>
              <a:off x="4477253" y="3695706"/>
              <a:ext cx="714375" cy="728663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4" name="Trapezoid 53"/>
            <p:cNvSpPr/>
            <p:nvPr/>
          </p:nvSpPr>
          <p:spPr>
            <a:xfrm>
              <a:off x="5372603" y="3695706"/>
              <a:ext cx="333375" cy="728663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5" name="Trapezoid 54"/>
            <p:cNvSpPr/>
            <p:nvPr/>
          </p:nvSpPr>
          <p:spPr>
            <a:xfrm>
              <a:off x="5720265" y="3695706"/>
              <a:ext cx="333375" cy="728663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6" name="Trapezoid 55"/>
            <p:cNvSpPr/>
            <p:nvPr/>
          </p:nvSpPr>
          <p:spPr>
            <a:xfrm>
              <a:off x="7540477" y="3695706"/>
              <a:ext cx="714375" cy="72866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7" name="Trapezoid 56"/>
            <p:cNvSpPr/>
            <p:nvPr/>
          </p:nvSpPr>
          <p:spPr>
            <a:xfrm>
              <a:off x="8435827" y="3695706"/>
              <a:ext cx="333375" cy="72866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8" name="Trapezoid 57"/>
            <p:cNvSpPr/>
            <p:nvPr/>
          </p:nvSpPr>
          <p:spPr>
            <a:xfrm>
              <a:off x="8783489" y="3695706"/>
              <a:ext cx="333375" cy="72866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58241" y="3817795"/>
              <a:ext cx="454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89783" y="4239703"/>
              <a:ext cx="4544235" cy="501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  <a:r>
                <a:rPr lang="en-US" sz="1400" b="1" dirty="0" smtClean="0"/>
                <a:t> physical register</a:t>
              </a:r>
              <a:endParaRPr lang="en-US" sz="1400" b="1" dirty="0"/>
            </a:p>
          </p:txBody>
        </p:sp>
      </p:grpSp>
      <p:sp>
        <p:nvSpPr>
          <p:cNvPr id="63" name="Right Arrow 62"/>
          <p:cNvSpPr/>
          <p:nvPr/>
        </p:nvSpPr>
        <p:spPr>
          <a:xfrm rot="3072638">
            <a:off x="3718347" y="5673437"/>
            <a:ext cx="504456" cy="39836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095896" y="5777138"/>
            <a:ext cx="265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IDEA: Register Sharing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TextBox 1"/>
          <p:cNvSpPr txBox="1"/>
          <p:nvPr/>
        </p:nvSpPr>
        <p:spPr>
          <a:xfrm>
            <a:off x="6984244" y="6326353"/>
            <a:ext cx="481229" cy="311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b="1" dirty="0" smtClean="0"/>
              <a:t>time</a:t>
            </a:r>
            <a:endParaRPr lang="en-US" sz="1050" b="1" dirty="0"/>
          </a:p>
        </p:txBody>
      </p:sp>
      <p:sp>
        <p:nvSpPr>
          <p:cNvPr id="8" name="Rectangle 7"/>
          <p:cNvSpPr/>
          <p:nvPr/>
        </p:nvSpPr>
        <p:spPr>
          <a:xfrm>
            <a:off x="7188060" y="3267908"/>
            <a:ext cx="6621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Live</a:t>
            </a:r>
          </a:p>
          <a:p>
            <a:pPr lvl="0"/>
            <a:endParaRPr lang="en-US" sz="1100" b="1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Dead</a:t>
            </a:r>
            <a:endParaRPr lang="en-US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Register virtualization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EXPLOITING THE UNDERUTILIZED REGISTER SPACE FOR BETTER POWER EFFICIENCY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3"/>
    </mc:Choice>
    <mc:Fallback xmlns="">
      <p:transition spd="slow" advTm="1876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file virtualization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 large architected register file to smaller physical register file</a:t>
            </a:r>
            <a:endParaRPr lang="en-US" sz="2400" dirty="0">
              <a:solidFill>
                <a:schemeClr val="accent5"/>
              </a:solidFill>
            </a:endParaRPr>
          </a:p>
          <a:p>
            <a:pPr lvl="1"/>
            <a:r>
              <a:rPr lang="en-US" sz="2000" dirty="0"/>
              <a:t>Register sharing across warps</a:t>
            </a:r>
          </a:p>
          <a:p>
            <a:pPr lvl="1"/>
            <a:r>
              <a:rPr lang="en-US" sz="2000" dirty="0"/>
              <a:t>Register allocation minimization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96171" y="3252982"/>
            <a:ext cx="2203217" cy="597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Warp0 (r0, r1, r2 ..)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16651" y="4259912"/>
            <a:ext cx="1695589" cy="594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p0, p1, p2, … 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96171" y="3811762"/>
            <a:ext cx="2414861" cy="44815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068278" y="3801793"/>
            <a:ext cx="2823982" cy="44815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45044" y="2872641"/>
            <a:ext cx="291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architected register file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77086" y="4881150"/>
            <a:ext cx="27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physical register file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23026" y="3252982"/>
            <a:ext cx="2203217" cy="597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Warp1 (r0, r1, r2 ..)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709860" y="3233321"/>
            <a:ext cx="2203217" cy="597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WarpN</a:t>
            </a:r>
            <a:r>
              <a:rPr lang="en-US" dirty="0" smtClean="0"/>
              <a:t> (r0, r1, r2 ..)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26243" y="3306768"/>
            <a:ext cx="42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. 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32" grpId="0"/>
      <p:bldP spid="33" grpId="0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Share </a:t>
            </a:r>
            <a:r>
              <a:rPr lang="en-US" sz="2000" dirty="0" smtClean="0"/>
              <a:t>register </a:t>
            </a:r>
            <a:r>
              <a:rPr lang="en-US" sz="2000" dirty="0"/>
              <a:t>file across </a:t>
            </a:r>
            <a:r>
              <a:rPr lang="en-US" sz="2000" dirty="0" smtClean="0"/>
              <a:t>warps</a:t>
            </a:r>
            <a:endParaRPr lang="en-US" sz="2000" dirty="0"/>
          </a:p>
          <a:p>
            <a:r>
              <a:rPr lang="en-US" sz="2000" dirty="0"/>
              <a:t>Reallocate the dead register </a:t>
            </a:r>
            <a:r>
              <a:rPr lang="en-US" sz="2000" dirty="0" smtClean="0"/>
              <a:t>space for another </a:t>
            </a:r>
            <a:r>
              <a:rPr lang="en-US" sz="2000" dirty="0"/>
              <a:t>warp’s </a:t>
            </a:r>
            <a:r>
              <a:rPr lang="en-US" sz="2000" dirty="0" smtClean="0"/>
              <a:t>register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7" name="Title 3"/>
          <p:cNvSpPr txBox="1">
            <a:spLocks/>
          </p:cNvSpPr>
          <p:nvPr/>
        </p:nvSpPr>
        <p:spPr>
          <a:xfrm>
            <a:off x="152399" y="32240"/>
            <a:ext cx="8140505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820593" y="5582169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A Register Bank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0311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6531983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1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193690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8499" y="3397908"/>
            <a:ext cx="800975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254" y="3130173"/>
            <a:ext cx="154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Pending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264131" y="4315117"/>
            <a:ext cx="556492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828401" y="4046660"/>
            <a:ext cx="142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Ready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9150" y="4046660"/>
            <a:ext cx="1052337" cy="56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Execution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Units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11487" y="4330762"/>
            <a:ext cx="998824" cy="466422"/>
            <a:chOff x="428915" y="4544258"/>
            <a:chExt cx="1641673" cy="336086"/>
          </a:xfrm>
        </p:grpSpPr>
        <p:cxnSp>
          <p:nvCxnSpPr>
            <p:cNvPr id="23" name="Curved Connector 22"/>
            <p:cNvCxnSpPr>
              <a:stCxn id="6" idx="1"/>
              <a:endCxn id="19" idx="3"/>
            </p:cNvCxnSpPr>
            <p:nvPr/>
          </p:nvCxnSpPr>
          <p:spPr>
            <a:xfrm rot="10800000">
              <a:off x="428915" y="4544258"/>
              <a:ext cx="1641673" cy="179470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8915" y="4658572"/>
              <a:ext cx="1269506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write </a:t>
              </a:r>
              <a:r>
                <a:rPr lang="en-US" sz="1400" b="1" dirty="0"/>
                <a:t>r3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register file virtualization 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572591" y="2855888"/>
            <a:ext cx="19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2 Level Warp Scheduler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17249" y="3152490"/>
            <a:ext cx="1446174" cy="1930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23879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645551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4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553137" y="5970030"/>
            <a:ext cx="327809" cy="146493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840126" y="5907365"/>
            <a:ext cx="79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Sub-array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68139" y="2666689"/>
            <a:ext cx="2021305" cy="295386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3483" y="2830002"/>
            <a:ext cx="1834095" cy="101273"/>
            <a:chOff x="5039627" y="2012147"/>
            <a:chExt cx="1834095" cy="3724097"/>
          </a:xfrm>
        </p:grpSpPr>
        <p:sp>
          <p:nvSpPr>
            <p:cNvPr id="73" name="Rectangle 7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565940" y="4234837"/>
            <a:ext cx="223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11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753483" y="2933418"/>
            <a:ext cx="1834095" cy="101273"/>
            <a:chOff x="5039627" y="2012147"/>
            <a:chExt cx="1834095" cy="3724097"/>
          </a:xfrm>
        </p:grpSpPr>
        <p:sp>
          <p:nvSpPr>
            <p:cNvPr id="79" name="Rectangle 7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53483" y="3032715"/>
            <a:ext cx="1834095" cy="101273"/>
            <a:chOff x="5039627" y="2012147"/>
            <a:chExt cx="1834095" cy="3724097"/>
          </a:xfrm>
        </p:grpSpPr>
        <p:sp>
          <p:nvSpPr>
            <p:cNvPr id="84" name="Rectangle 8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53483" y="3136131"/>
            <a:ext cx="1834095" cy="101273"/>
            <a:chOff x="5039627" y="2012147"/>
            <a:chExt cx="1834095" cy="3724097"/>
          </a:xfrm>
        </p:grpSpPr>
        <p:sp>
          <p:nvSpPr>
            <p:cNvPr id="89" name="Rectangle 8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753483" y="3235750"/>
            <a:ext cx="1834095" cy="101273"/>
            <a:chOff x="5039627" y="2012147"/>
            <a:chExt cx="1834095" cy="3724097"/>
          </a:xfrm>
        </p:grpSpPr>
        <p:sp>
          <p:nvSpPr>
            <p:cNvPr id="94" name="Rectangle 9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53483" y="3339166"/>
            <a:ext cx="1834095" cy="101273"/>
            <a:chOff x="5039627" y="2012147"/>
            <a:chExt cx="1834095" cy="3724097"/>
          </a:xfrm>
        </p:grpSpPr>
        <p:sp>
          <p:nvSpPr>
            <p:cNvPr id="103" name="Rectangle 10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53483" y="3438463"/>
            <a:ext cx="1834095" cy="101273"/>
            <a:chOff x="5039627" y="2012147"/>
            <a:chExt cx="1834095" cy="3724097"/>
          </a:xfrm>
        </p:grpSpPr>
        <p:sp>
          <p:nvSpPr>
            <p:cNvPr id="111" name="Rectangle 11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753483" y="3541879"/>
            <a:ext cx="1834095" cy="101273"/>
            <a:chOff x="5039627" y="2012147"/>
            <a:chExt cx="1834095" cy="3724097"/>
          </a:xfrm>
        </p:grpSpPr>
        <p:sp>
          <p:nvSpPr>
            <p:cNvPr id="116" name="Rectangle 11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53483" y="3647330"/>
            <a:ext cx="1834095" cy="101273"/>
            <a:chOff x="5039627" y="2012147"/>
            <a:chExt cx="1834095" cy="3724097"/>
          </a:xfrm>
        </p:grpSpPr>
        <p:sp>
          <p:nvSpPr>
            <p:cNvPr id="124" name="Rectangle 12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53483" y="3750746"/>
            <a:ext cx="1834095" cy="101273"/>
            <a:chOff x="5039627" y="2012147"/>
            <a:chExt cx="1834095" cy="3724097"/>
          </a:xfrm>
        </p:grpSpPr>
        <p:sp>
          <p:nvSpPr>
            <p:cNvPr id="129" name="Rectangle 12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53483" y="3850043"/>
            <a:ext cx="1834095" cy="101273"/>
            <a:chOff x="5039627" y="2012147"/>
            <a:chExt cx="1834095" cy="3724097"/>
          </a:xfrm>
        </p:grpSpPr>
        <p:sp>
          <p:nvSpPr>
            <p:cNvPr id="134" name="Rectangle 13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753483" y="3953459"/>
            <a:ext cx="1834095" cy="101273"/>
            <a:chOff x="5039627" y="2012147"/>
            <a:chExt cx="1834095" cy="3724097"/>
          </a:xfrm>
        </p:grpSpPr>
        <p:sp>
          <p:nvSpPr>
            <p:cNvPr id="140" name="Rectangle 13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739837" y="4553268"/>
            <a:ext cx="1834095" cy="101273"/>
            <a:chOff x="5039627" y="2012147"/>
            <a:chExt cx="1834095" cy="3724097"/>
          </a:xfrm>
        </p:grpSpPr>
        <p:sp>
          <p:nvSpPr>
            <p:cNvPr id="145" name="Rectangle 14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739837" y="4656684"/>
            <a:ext cx="1834095" cy="101273"/>
            <a:chOff x="5039627" y="2012147"/>
            <a:chExt cx="1834095" cy="3724097"/>
          </a:xfrm>
        </p:grpSpPr>
        <p:sp>
          <p:nvSpPr>
            <p:cNvPr id="150" name="Rectangle 14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739837" y="4756303"/>
            <a:ext cx="1834095" cy="101273"/>
            <a:chOff x="5039627" y="2012147"/>
            <a:chExt cx="1834095" cy="3724097"/>
          </a:xfrm>
        </p:grpSpPr>
        <p:sp>
          <p:nvSpPr>
            <p:cNvPr id="155" name="Rectangle 15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739837" y="4859719"/>
            <a:ext cx="1834095" cy="101273"/>
            <a:chOff x="5039627" y="2012147"/>
            <a:chExt cx="1834095" cy="3724097"/>
          </a:xfrm>
        </p:grpSpPr>
        <p:sp>
          <p:nvSpPr>
            <p:cNvPr id="160" name="Rectangle 15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39837" y="4959016"/>
            <a:ext cx="1834095" cy="101273"/>
            <a:chOff x="5039627" y="2012147"/>
            <a:chExt cx="1834095" cy="3724097"/>
          </a:xfrm>
        </p:grpSpPr>
        <p:sp>
          <p:nvSpPr>
            <p:cNvPr id="165" name="Rectangle 16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739837" y="5081094"/>
            <a:ext cx="1834095" cy="101273"/>
            <a:chOff x="5039627" y="2012147"/>
            <a:chExt cx="1834095" cy="3724097"/>
          </a:xfrm>
        </p:grpSpPr>
        <p:sp>
          <p:nvSpPr>
            <p:cNvPr id="170" name="Rectangle 16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739837" y="5186545"/>
            <a:ext cx="1834095" cy="101273"/>
            <a:chOff x="5039627" y="2012147"/>
            <a:chExt cx="1834095" cy="3724097"/>
          </a:xfrm>
        </p:grpSpPr>
        <p:sp>
          <p:nvSpPr>
            <p:cNvPr id="181" name="Rectangle 18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739837" y="5289961"/>
            <a:ext cx="1834095" cy="101273"/>
            <a:chOff x="5039627" y="2012147"/>
            <a:chExt cx="1834095" cy="3724097"/>
          </a:xfrm>
        </p:grpSpPr>
        <p:sp>
          <p:nvSpPr>
            <p:cNvPr id="186" name="Rectangle 18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739837" y="5389258"/>
            <a:ext cx="1834095" cy="101273"/>
            <a:chOff x="5039627" y="2012147"/>
            <a:chExt cx="1834095" cy="3724097"/>
          </a:xfrm>
        </p:grpSpPr>
        <p:sp>
          <p:nvSpPr>
            <p:cNvPr id="191" name="Rectangle 19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6" name="Rectangle 195"/>
          <p:cNvSpPr/>
          <p:nvPr/>
        </p:nvSpPr>
        <p:spPr>
          <a:xfrm>
            <a:off x="1751284" y="2832862"/>
            <a:ext cx="1838719" cy="26127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478519" y="2762262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</a:rPr>
              <a:t>p0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4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p5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587578" y="2880640"/>
            <a:ext cx="1454572" cy="1450123"/>
            <a:chOff x="-293276" y="4794812"/>
            <a:chExt cx="2390741" cy="1044902"/>
          </a:xfrm>
        </p:grpSpPr>
        <p:cxnSp>
          <p:nvCxnSpPr>
            <p:cNvPr id="109" name="Curved Connector 108"/>
            <p:cNvCxnSpPr>
              <a:stCxn id="76" idx="3"/>
              <a:endCxn id="19" idx="1"/>
            </p:cNvCxnSpPr>
            <p:nvPr/>
          </p:nvCxnSpPr>
          <p:spPr>
            <a:xfrm>
              <a:off x="-293276" y="4794812"/>
              <a:ext cx="1103800" cy="1044902"/>
            </a:xfrm>
            <a:prstGeom prst="curvedConnector3">
              <a:avLst>
                <a:gd name="adj1" fmla="val 50000"/>
              </a:avLst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53055" y="5122357"/>
              <a:ext cx="1944410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write register</a:t>
              </a:r>
              <a:endParaRPr lang="en-US" sz="1400" b="1" dirty="0"/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1744503" y="2933419"/>
            <a:ext cx="1838719" cy="252064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754766" y="2832862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752310" y="3716156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750631" y="4582477"/>
            <a:ext cx="1838719" cy="88939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359929" y="2715479"/>
            <a:ext cx="4367743" cy="646331"/>
            <a:chOff x="3641278" y="1848313"/>
            <a:chExt cx="4367743" cy="646331"/>
          </a:xfrm>
        </p:grpSpPr>
        <p:sp>
          <p:nvSpPr>
            <p:cNvPr id="205" name="Left Brace 204"/>
            <p:cNvSpPr/>
            <p:nvPr/>
          </p:nvSpPr>
          <p:spPr>
            <a:xfrm rot="10800000">
              <a:off x="7020960" y="1977310"/>
              <a:ext cx="258536" cy="13176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273948" y="1848313"/>
              <a:ext cx="735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Active</a:t>
              </a: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Register </a:t>
              </a: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Window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3641278" y="1932160"/>
              <a:ext cx="1217458" cy="261610"/>
              <a:chOff x="3641278" y="1932160"/>
              <a:chExt cx="1217458" cy="261610"/>
            </a:xfrm>
          </p:grpSpPr>
          <p:sp>
            <p:nvSpPr>
              <p:cNvPr id="208" name="TextBox 207"/>
              <p:cNvSpPr txBox="1"/>
              <p:nvPr/>
            </p:nvSpPr>
            <p:spPr>
              <a:xfrm>
                <a:off x="3641278" y="1932160"/>
                <a:ext cx="8258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tx2"/>
                    </a:solidFill>
                  </a:rPr>
                  <a:t>Warp0’s r3</a:t>
                </a:r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3"/>
              </p:cNvCxnSpPr>
              <p:nvPr/>
            </p:nvCxnSpPr>
            <p:spPr>
              <a:xfrm flipV="1">
                <a:off x="4467145" y="2036115"/>
                <a:ext cx="391591" cy="2685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58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05"/>
    </mc:Choice>
    <mc:Fallback xmlns="">
      <p:transition spd="slow" advTm="12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-0.00139 0.00393 -0.00174 0.0118 -0.00278 0.01782 C -0.00313 0.02662 -0.00313 0.02454 -0.00278 0.03819 C -0.00261 0.04167 -0.00174 0.05486 -0.00087 0.05741 C 0.00017 0.06134 0.00208 0.06227 0.00347 0.06389 C 0.00642 0.0669 0.00868 0.06944 0.0118 0.0706 C 0.01493 0.06967 0.0158 0.06921 0.0184 0.06643 C 0.01961 0.06157 0.02135 0.05741 0.02309 0.05509 C 0.02413 0.04907 0.02656 0.03935 0.02812 0.03704 C 0.02899 0.03217 0.02968 0.02986 0.03038 0.0243 C 0.02986 0.0162 0.02986 0.0125 0.02882 0.00625 C 0.02795 -0.00347 0.02656 1.48148E-6 0.02378 1.48148E-6 " pathEditMode="relative" rAng="0" ptsTypes="fffff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33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7037E-6 L -0.02604 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6" grpId="0" animBg="1"/>
      <p:bldP spid="196" grpId="0" animBg="1"/>
      <p:bldP spid="2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Share </a:t>
            </a:r>
            <a:r>
              <a:rPr lang="en-US" sz="2000" dirty="0" smtClean="0"/>
              <a:t>register </a:t>
            </a:r>
            <a:r>
              <a:rPr lang="en-US" sz="2000" dirty="0"/>
              <a:t>file across </a:t>
            </a:r>
            <a:r>
              <a:rPr lang="en-US" sz="2000" dirty="0" smtClean="0"/>
              <a:t>warps</a:t>
            </a:r>
            <a:endParaRPr lang="en-US" sz="2000" dirty="0"/>
          </a:p>
          <a:p>
            <a:r>
              <a:rPr lang="en-US" sz="2000" dirty="0"/>
              <a:t>Reallocate the dead register </a:t>
            </a:r>
            <a:r>
              <a:rPr lang="en-US" sz="2000" dirty="0" smtClean="0"/>
              <a:t>space for another </a:t>
            </a:r>
            <a:r>
              <a:rPr lang="en-US" sz="2000" dirty="0"/>
              <a:t>warp’s </a:t>
            </a:r>
            <a:r>
              <a:rPr lang="en-US" sz="2000" dirty="0" smtClean="0"/>
              <a:t>register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7" name="Title 3"/>
          <p:cNvSpPr txBox="1">
            <a:spLocks/>
          </p:cNvSpPr>
          <p:nvPr/>
        </p:nvSpPr>
        <p:spPr>
          <a:xfrm>
            <a:off x="152399" y="32240"/>
            <a:ext cx="8140505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820593" y="5582169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A Register Bank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0311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1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531983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0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193690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8499" y="3397908"/>
            <a:ext cx="800975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254" y="3130173"/>
            <a:ext cx="154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Pending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264131" y="4315117"/>
            <a:ext cx="556492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828401" y="4046660"/>
            <a:ext cx="142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Ready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9150" y="4046660"/>
            <a:ext cx="1052337" cy="56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Execution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Units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11487" y="4330762"/>
            <a:ext cx="998824" cy="466422"/>
            <a:chOff x="428915" y="4544258"/>
            <a:chExt cx="1641673" cy="336086"/>
          </a:xfrm>
        </p:grpSpPr>
        <p:cxnSp>
          <p:nvCxnSpPr>
            <p:cNvPr id="23" name="Curved Connector 22"/>
            <p:cNvCxnSpPr>
              <a:stCxn id="6" idx="1"/>
              <a:endCxn id="19" idx="3"/>
            </p:cNvCxnSpPr>
            <p:nvPr/>
          </p:nvCxnSpPr>
          <p:spPr>
            <a:xfrm rot="10800000">
              <a:off x="428915" y="4544258"/>
              <a:ext cx="1641673" cy="179470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8915" y="4658572"/>
              <a:ext cx="1269506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write </a:t>
              </a:r>
              <a:r>
                <a:rPr lang="en-US" sz="1400" b="1" dirty="0"/>
                <a:t>r3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register file virtualization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572591" y="2855888"/>
            <a:ext cx="19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2 Level Warp Scheduler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17249" y="3152490"/>
            <a:ext cx="1446174" cy="1930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23879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645551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4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68139" y="2666689"/>
            <a:ext cx="2021305" cy="295386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3483" y="2830002"/>
            <a:ext cx="1834095" cy="101273"/>
            <a:chOff x="5039627" y="2012147"/>
            <a:chExt cx="1834095" cy="3724097"/>
          </a:xfrm>
        </p:grpSpPr>
        <p:sp>
          <p:nvSpPr>
            <p:cNvPr id="73" name="Rectangle 7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565940" y="4234837"/>
            <a:ext cx="223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11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753483" y="2933418"/>
            <a:ext cx="1834095" cy="101273"/>
            <a:chOff x="5039627" y="2012147"/>
            <a:chExt cx="1834095" cy="3724097"/>
          </a:xfrm>
        </p:grpSpPr>
        <p:sp>
          <p:nvSpPr>
            <p:cNvPr id="79" name="Rectangle 7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53483" y="3032715"/>
            <a:ext cx="1834095" cy="101273"/>
            <a:chOff x="5039627" y="2012147"/>
            <a:chExt cx="1834095" cy="3724097"/>
          </a:xfrm>
        </p:grpSpPr>
        <p:sp>
          <p:nvSpPr>
            <p:cNvPr id="84" name="Rectangle 8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53483" y="3136131"/>
            <a:ext cx="1834095" cy="101273"/>
            <a:chOff x="5039627" y="2012147"/>
            <a:chExt cx="1834095" cy="3724097"/>
          </a:xfrm>
        </p:grpSpPr>
        <p:sp>
          <p:nvSpPr>
            <p:cNvPr id="89" name="Rectangle 8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753483" y="3235750"/>
            <a:ext cx="1834095" cy="101273"/>
            <a:chOff x="5039627" y="2012147"/>
            <a:chExt cx="1834095" cy="3724097"/>
          </a:xfrm>
        </p:grpSpPr>
        <p:sp>
          <p:nvSpPr>
            <p:cNvPr id="94" name="Rectangle 9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53483" y="3339166"/>
            <a:ext cx="1834095" cy="101273"/>
            <a:chOff x="5039627" y="2012147"/>
            <a:chExt cx="1834095" cy="3724097"/>
          </a:xfrm>
        </p:grpSpPr>
        <p:sp>
          <p:nvSpPr>
            <p:cNvPr id="103" name="Rectangle 10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53483" y="3438463"/>
            <a:ext cx="1834095" cy="101273"/>
            <a:chOff x="5039627" y="2012147"/>
            <a:chExt cx="1834095" cy="3724097"/>
          </a:xfrm>
        </p:grpSpPr>
        <p:sp>
          <p:nvSpPr>
            <p:cNvPr id="111" name="Rectangle 11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753483" y="3541879"/>
            <a:ext cx="1834095" cy="101273"/>
            <a:chOff x="5039627" y="2012147"/>
            <a:chExt cx="1834095" cy="3724097"/>
          </a:xfrm>
        </p:grpSpPr>
        <p:sp>
          <p:nvSpPr>
            <p:cNvPr id="116" name="Rectangle 11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53483" y="3647330"/>
            <a:ext cx="1834095" cy="101273"/>
            <a:chOff x="5039627" y="2012147"/>
            <a:chExt cx="1834095" cy="3724097"/>
          </a:xfrm>
        </p:grpSpPr>
        <p:sp>
          <p:nvSpPr>
            <p:cNvPr id="124" name="Rectangle 12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53483" y="3750746"/>
            <a:ext cx="1834095" cy="101273"/>
            <a:chOff x="5039627" y="2012147"/>
            <a:chExt cx="1834095" cy="3724097"/>
          </a:xfrm>
        </p:grpSpPr>
        <p:sp>
          <p:nvSpPr>
            <p:cNvPr id="129" name="Rectangle 12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53483" y="3850043"/>
            <a:ext cx="1834095" cy="101273"/>
            <a:chOff x="5039627" y="2012147"/>
            <a:chExt cx="1834095" cy="3724097"/>
          </a:xfrm>
        </p:grpSpPr>
        <p:sp>
          <p:nvSpPr>
            <p:cNvPr id="134" name="Rectangle 13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753483" y="3953459"/>
            <a:ext cx="1834095" cy="101273"/>
            <a:chOff x="5039627" y="2012147"/>
            <a:chExt cx="1834095" cy="3724097"/>
          </a:xfrm>
        </p:grpSpPr>
        <p:sp>
          <p:nvSpPr>
            <p:cNvPr id="140" name="Rectangle 13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739837" y="4553268"/>
            <a:ext cx="1834095" cy="101273"/>
            <a:chOff x="5039627" y="2012147"/>
            <a:chExt cx="1834095" cy="3724097"/>
          </a:xfrm>
        </p:grpSpPr>
        <p:sp>
          <p:nvSpPr>
            <p:cNvPr id="145" name="Rectangle 14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739837" y="4656684"/>
            <a:ext cx="1834095" cy="101273"/>
            <a:chOff x="5039627" y="2012147"/>
            <a:chExt cx="1834095" cy="3724097"/>
          </a:xfrm>
        </p:grpSpPr>
        <p:sp>
          <p:nvSpPr>
            <p:cNvPr id="150" name="Rectangle 14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739837" y="4756303"/>
            <a:ext cx="1834095" cy="101273"/>
            <a:chOff x="5039627" y="2012147"/>
            <a:chExt cx="1834095" cy="3724097"/>
          </a:xfrm>
        </p:grpSpPr>
        <p:sp>
          <p:nvSpPr>
            <p:cNvPr id="155" name="Rectangle 15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739837" y="4859719"/>
            <a:ext cx="1834095" cy="101273"/>
            <a:chOff x="5039627" y="2012147"/>
            <a:chExt cx="1834095" cy="3724097"/>
          </a:xfrm>
        </p:grpSpPr>
        <p:sp>
          <p:nvSpPr>
            <p:cNvPr id="160" name="Rectangle 15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39837" y="4959016"/>
            <a:ext cx="1834095" cy="101273"/>
            <a:chOff x="5039627" y="2012147"/>
            <a:chExt cx="1834095" cy="3724097"/>
          </a:xfrm>
        </p:grpSpPr>
        <p:sp>
          <p:nvSpPr>
            <p:cNvPr id="165" name="Rectangle 16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739837" y="5081094"/>
            <a:ext cx="1834095" cy="101273"/>
            <a:chOff x="5039627" y="2012147"/>
            <a:chExt cx="1834095" cy="3724097"/>
          </a:xfrm>
        </p:grpSpPr>
        <p:sp>
          <p:nvSpPr>
            <p:cNvPr id="170" name="Rectangle 16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739837" y="5186545"/>
            <a:ext cx="1834095" cy="101273"/>
            <a:chOff x="5039627" y="2012147"/>
            <a:chExt cx="1834095" cy="3724097"/>
          </a:xfrm>
        </p:grpSpPr>
        <p:sp>
          <p:nvSpPr>
            <p:cNvPr id="181" name="Rectangle 18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739837" y="5289961"/>
            <a:ext cx="1834095" cy="101273"/>
            <a:chOff x="5039627" y="2012147"/>
            <a:chExt cx="1834095" cy="3724097"/>
          </a:xfrm>
        </p:grpSpPr>
        <p:sp>
          <p:nvSpPr>
            <p:cNvPr id="186" name="Rectangle 18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739837" y="5389258"/>
            <a:ext cx="1834095" cy="101273"/>
            <a:chOff x="5039627" y="2012147"/>
            <a:chExt cx="1834095" cy="3724097"/>
          </a:xfrm>
        </p:grpSpPr>
        <p:sp>
          <p:nvSpPr>
            <p:cNvPr id="191" name="Rectangle 19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6" name="Rectangle 195"/>
          <p:cNvSpPr/>
          <p:nvPr/>
        </p:nvSpPr>
        <p:spPr>
          <a:xfrm>
            <a:off x="1751284" y="2933964"/>
            <a:ext cx="1838719" cy="251161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478519" y="2762262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</a:rPr>
              <a:t>p0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4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p5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587578" y="2984054"/>
            <a:ext cx="1454572" cy="1346706"/>
            <a:chOff x="-293276" y="4869329"/>
            <a:chExt cx="2390741" cy="970384"/>
          </a:xfrm>
        </p:grpSpPr>
        <p:cxnSp>
          <p:nvCxnSpPr>
            <p:cNvPr id="109" name="Curved Connector 108"/>
            <p:cNvCxnSpPr>
              <a:stCxn id="82" idx="3"/>
              <a:endCxn id="19" idx="1"/>
            </p:cNvCxnSpPr>
            <p:nvPr/>
          </p:nvCxnSpPr>
          <p:spPr>
            <a:xfrm>
              <a:off x="-293276" y="4869329"/>
              <a:ext cx="1103799" cy="970384"/>
            </a:xfrm>
            <a:prstGeom prst="curvedConnector3">
              <a:avLst>
                <a:gd name="adj1" fmla="val 50000"/>
              </a:avLst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53055" y="5122357"/>
              <a:ext cx="1944410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write register</a:t>
              </a:r>
              <a:endParaRPr lang="en-US" sz="1400" b="1" dirty="0"/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1744503" y="3032715"/>
            <a:ext cx="1838719" cy="242134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754766" y="2832862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752310" y="3716156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750631" y="4582477"/>
            <a:ext cx="1838719" cy="88939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5" name="Left Brace 204"/>
          <p:cNvSpPr/>
          <p:nvPr/>
        </p:nvSpPr>
        <p:spPr>
          <a:xfrm rot="10800000">
            <a:off x="3739611" y="2844476"/>
            <a:ext cx="258536" cy="1317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992599" y="2715479"/>
            <a:ext cx="73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Active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Register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Window</a:t>
            </a:r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359929" y="2799326"/>
            <a:ext cx="1217458" cy="261610"/>
            <a:chOff x="3641278" y="1932160"/>
            <a:chExt cx="1217458" cy="261610"/>
          </a:xfrm>
        </p:grpSpPr>
        <p:sp>
          <p:nvSpPr>
            <p:cNvPr id="208" name="TextBox 207"/>
            <p:cNvSpPr txBox="1"/>
            <p:nvPr/>
          </p:nvSpPr>
          <p:spPr>
            <a:xfrm>
              <a:off x="3641278" y="193216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</a:rPr>
                <a:t>Warp0’s r3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09" name="Straight Arrow Connector 208"/>
            <p:cNvCxnSpPr>
              <a:stCxn id="208" idx="3"/>
            </p:cNvCxnSpPr>
            <p:nvPr/>
          </p:nvCxnSpPr>
          <p:spPr>
            <a:xfrm flipV="1">
              <a:off x="4467145" y="2036115"/>
              <a:ext cx="391591" cy="2685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352188" y="2933964"/>
            <a:ext cx="1221960" cy="261610"/>
            <a:chOff x="3820886" y="1932160"/>
            <a:chExt cx="1221960" cy="261610"/>
          </a:xfrm>
        </p:grpSpPr>
        <p:sp>
          <p:nvSpPr>
            <p:cNvPr id="175" name="TextBox 174"/>
            <p:cNvSpPr txBox="1"/>
            <p:nvPr/>
          </p:nvSpPr>
          <p:spPr>
            <a:xfrm>
              <a:off x="3820886" y="193216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</a:rPr>
                <a:t>Warp1’s r3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76" name="Straight Arrow Connector 175"/>
            <p:cNvCxnSpPr>
              <a:stCxn id="175" idx="3"/>
            </p:cNvCxnSpPr>
            <p:nvPr/>
          </p:nvCxnSpPr>
          <p:spPr>
            <a:xfrm flipV="1">
              <a:off x="4646753" y="2011439"/>
              <a:ext cx="396093" cy="51526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Left Brace 176"/>
          <p:cNvSpPr/>
          <p:nvPr/>
        </p:nvSpPr>
        <p:spPr>
          <a:xfrm rot="10800000">
            <a:off x="3742715" y="2847580"/>
            <a:ext cx="258536" cy="2133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2553137" y="5970030"/>
            <a:ext cx="327809" cy="146493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840126" y="5907365"/>
            <a:ext cx="79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Sub-array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0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05"/>
    </mc:Choice>
    <mc:Fallback xmlns="">
      <p:transition spd="slow" advTm="12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-0.00139 0.00393 -0.00174 0.0118 -0.00278 0.01782 C -0.00313 0.02662 -0.00313 0.02454 -0.00278 0.03819 C -0.00261 0.04167 -0.00174 0.05486 -0.00087 0.05741 C 0.00017 0.06134 0.00208 0.06227 0.00347 0.06389 C 0.00642 0.0669 0.00868 0.06944 0.0118 0.0706 C 0.01493 0.06967 0.0158 0.06921 0.0184 0.06643 C 0.01961 0.06157 0.02135 0.05741 0.02309 0.05509 C 0.02413 0.04907 0.02656 0.03935 0.02812 0.03704 C 0.02899 0.03217 0.02968 0.02986 0.03038 0.0243 C 0.02986 0.0162 0.02986 0.0125 0.02882 0.00625 C 0.02795 -0.00347 0.02656 1.48148E-6 0.02378 1.48148E-6 " pathEditMode="relative" rAng="0" ptsTypes="fffffffffff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33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7037E-6 L -0.02604 3.703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6" grpId="0" animBg="1"/>
      <p:bldP spid="196" grpId="0" animBg="1"/>
      <p:bldP spid="203" grpId="0" animBg="1"/>
      <p:bldP spid="205" grpId="0" animBg="1"/>
      <p:bldP spid="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Share </a:t>
            </a:r>
            <a:r>
              <a:rPr lang="en-US" sz="2000" dirty="0" smtClean="0"/>
              <a:t>register </a:t>
            </a:r>
            <a:r>
              <a:rPr lang="en-US" sz="2000" dirty="0"/>
              <a:t>file across </a:t>
            </a:r>
            <a:r>
              <a:rPr lang="en-US" sz="2000" dirty="0" smtClean="0"/>
              <a:t>warps</a:t>
            </a:r>
            <a:endParaRPr lang="en-US" sz="2000" dirty="0"/>
          </a:p>
          <a:p>
            <a:r>
              <a:rPr lang="en-US" sz="2000" dirty="0"/>
              <a:t>Reallocate the dead register </a:t>
            </a:r>
            <a:r>
              <a:rPr lang="en-US" sz="2000" dirty="0" smtClean="0"/>
              <a:t>space for another </a:t>
            </a:r>
            <a:r>
              <a:rPr lang="en-US" sz="2000" dirty="0"/>
              <a:t>warp’s </a:t>
            </a:r>
            <a:r>
              <a:rPr lang="en-US" sz="2000" dirty="0" smtClean="0"/>
              <a:t>register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7" name="Title 3"/>
          <p:cNvSpPr txBox="1">
            <a:spLocks/>
          </p:cNvSpPr>
          <p:nvPr/>
        </p:nvSpPr>
        <p:spPr>
          <a:xfrm>
            <a:off x="152399" y="32240"/>
            <a:ext cx="8140505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820593" y="5582169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A Register Bank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0311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0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531983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1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193690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8499" y="3397908"/>
            <a:ext cx="800975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254" y="3130173"/>
            <a:ext cx="154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Pending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264131" y="4315117"/>
            <a:ext cx="556492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828401" y="4046660"/>
            <a:ext cx="142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Ready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9150" y="4046660"/>
            <a:ext cx="1052337" cy="56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Execution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Units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11487" y="4330762"/>
            <a:ext cx="1052724" cy="466422"/>
            <a:chOff x="428915" y="4544258"/>
            <a:chExt cx="1730263" cy="336086"/>
          </a:xfrm>
        </p:grpSpPr>
        <p:cxnSp>
          <p:nvCxnSpPr>
            <p:cNvPr id="23" name="Curved Connector 22"/>
            <p:cNvCxnSpPr>
              <a:stCxn id="6" idx="1"/>
              <a:endCxn id="19" idx="3"/>
            </p:cNvCxnSpPr>
            <p:nvPr/>
          </p:nvCxnSpPr>
          <p:spPr>
            <a:xfrm rot="10800000">
              <a:off x="428915" y="4544258"/>
              <a:ext cx="1641673" cy="179470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8915" y="4658572"/>
              <a:ext cx="1730263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last read </a:t>
              </a:r>
              <a:r>
                <a:rPr lang="en-US" sz="1400" b="1" dirty="0"/>
                <a:t>r3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register file virtualization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572591" y="2855888"/>
            <a:ext cx="19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2 Level Warp Scheduler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17249" y="3152490"/>
            <a:ext cx="1446174" cy="1930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23879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645551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4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68139" y="2666689"/>
            <a:ext cx="2021305" cy="295386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3483" y="2830002"/>
            <a:ext cx="1834095" cy="101273"/>
            <a:chOff x="5039627" y="2012147"/>
            <a:chExt cx="1834095" cy="3724097"/>
          </a:xfrm>
        </p:grpSpPr>
        <p:sp>
          <p:nvSpPr>
            <p:cNvPr id="73" name="Rectangle 7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565940" y="4234837"/>
            <a:ext cx="223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11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753483" y="2933418"/>
            <a:ext cx="1834095" cy="101273"/>
            <a:chOff x="5039627" y="2012147"/>
            <a:chExt cx="1834095" cy="3724097"/>
          </a:xfrm>
        </p:grpSpPr>
        <p:sp>
          <p:nvSpPr>
            <p:cNvPr id="79" name="Rectangle 7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53483" y="3032715"/>
            <a:ext cx="1834095" cy="101273"/>
            <a:chOff x="5039627" y="2012147"/>
            <a:chExt cx="1834095" cy="3724097"/>
          </a:xfrm>
        </p:grpSpPr>
        <p:sp>
          <p:nvSpPr>
            <p:cNvPr id="84" name="Rectangle 8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53483" y="3136131"/>
            <a:ext cx="1834095" cy="101273"/>
            <a:chOff x="5039627" y="2012147"/>
            <a:chExt cx="1834095" cy="3724097"/>
          </a:xfrm>
        </p:grpSpPr>
        <p:sp>
          <p:nvSpPr>
            <p:cNvPr id="89" name="Rectangle 8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753483" y="3235750"/>
            <a:ext cx="1834095" cy="101273"/>
            <a:chOff x="5039627" y="2012147"/>
            <a:chExt cx="1834095" cy="3724097"/>
          </a:xfrm>
        </p:grpSpPr>
        <p:sp>
          <p:nvSpPr>
            <p:cNvPr id="94" name="Rectangle 9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53483" y="3339166"/>
            <a:ext cx="1834095" cy="101273"/>
            <a:chOff x="5039627" y="2012147"/>
            <a:chExt cx="1834095" cy="3724097"/>
          </a:xfrm>
        </p:grpSpPr>
        <p:sp>
          <p:nvSpPr>
            <p:cNvPr id="103" name="Rectangle 10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53483" y="3438463"/>
            <a:ext cx="1834095" cy="101273"/>
            <a:chOff x="5039627" y="2012147"/>
            <a:chExt cx="1834095" cy="3724097"/>
          </a:xfrm>
        </p:grpSpPr>
        <p:sp>
          <p:nvSpPr>
            <p:cNvPr id="111" name="Rectangle 11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753483" y="3541879"/>
            <a:ext cx="1834095" cy="101273"/>
            <a:chOff x="5039627" y="2012147"/>
            <a:chExt cx="1834095" cy="3724097"/>
          </a:xfrm>
        </p:grpSpPr>
        <p:sp>
          <p:nvSpPr>
            <p:cNvPr id="116" name="Rectangle 11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53483" y="3647330"/>
            <a:ext cx="1834095" cy="101273"/>
            <a:chOff x="5039627" y="2012147"/>
            <a:chExt cx="1834095" cy="3724097"/>
          </a:xfrm>
        </p:grpSpPr>
        <p:sp>
          <p:nvSpPr>
            <p:cNvPr id="124" name="Rectangle 12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53483" y="3750746"/>
            <a:ext cx="1834095" cy="101273"/>
            <a:chOff x="5039627" y="2012147"/>
            <a:chExt cx="1834095" cy="3724097"/>
          </a:xfrm>
        </p:grpSpPr>
        <p:sp>
          <p:nvSpPr>
            <p:cNvPr id="129" name="Rectangle 12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53483" y="3850043"/>
            <a:ext cx="1834095" cy="101273"/>
            <a:chOff x="5039627" y="2012147"/>
            <a:chExt cx="1834095" cy="3724097"/>
          </a:xfrm>
        </p:grpSpPr>
        <p:sp>
          <p:nvSpPr>
            <p:cNvPr id="134" name="Rectangle 13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753483" y="3953459"/>
            <a:ext cx="1834095" cy="101273"/>
            <a:chOff x="5039627" y="2012147"/>
            <a:chExt cx="1834095" cy="3724097"/>
          </a:xfrm>
        </p:grpSpPr>
        <p:sp>
          <p:nvSpPr>
            <p:cNvPr id="140" name="Rectangle 13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739837" y="4553268"/>
            <a:ext cx="1834095" cy="101273"/>
            <a:chOff x="5039627" y="2012147"/>
            <a:chExt cx="1834095" cy="3724097"/>
          </a:xfrm>
        </p:grpSpPr>
        <p:sp>
          <p:nvSpPr>
            <p:cNvPr id="145" name="Rectangle 14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739837" y="4656684"/>
            <a:ext cx="1834095" cy="101273"/>
            <a:chOff x="5039627" y="2012147"/>
            <a:chExt cx="1834095" cy="3724097"/>
          </a:xfrm>
        </p:grpSpPr>
        <p:sp>
          <p:nvSpPr>
            <p:cNvPr id="150" name="Rectangle 14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739837" y="4756303"/>
            <a:ext cx="1834095" cy="101273"/>
            <a:chOff x="5039627" y="2012147"/>
            <a:chExt cx="1834095" cy="3724097"/>
          </a:xfrm>
        </p:grpSpPr>
        <p:sp>
          <p:nvSpPr>
            <p:cNvPr id="155" name="Rectangle 15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739837" y="4859719"/>
            <a:ext cx="1834095" cy="101273"/>
            <a:chOff x="5039627" y="2012147"/>
            <a:chExt cx="1834095" cy="3724097"/>
          </a:xfrm>
        </p:grpSpPr>
        <p:sp>
          <p:nvSpPr>
            <p:cNvPr id="160" name="Rectangle 15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39837" y="4959016"/>
            <a:ext cx="1834095" cy="101273"/>
            <a:chOff x="5039627" y="2012147"/>
            <a:chExt cx="1834095" cy="3724097"/>
          </a:xfrm>
        </p:grpSpPr>
        <p:sp>
          <p:nvSpPr>
            <p:cNvPr id="165" name="Rectangle 16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739837" y="5081094"/>
            <a:ext cx="1834095" cy="101273"/>
            <a:chOff x="5039627" y="2012147"/>
            <a:chExt cx="1834095" cy="3724097"/>
          </a:xfrm>
        </p:grpSpPr>
        <p:sp>
          <p:nvSpPr>
            <p:cNvPr id="170" name="Rectangle 16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739837" y="5186545"/>
            <a:ext cx="1834095" cy="101273"/>
            <a:chOff x="5039627" y="2012147"/>
            <a:chExt cx="1834095" cy="3724097"/>
          </a:xfrm>
        </p:grpSpPr>
        <p:sp>
          <p:nvSpPr>
            <p:cNvPr id="181" name="Rectangle 18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739837" y="5289961"/>
            <a:ext cx="1834095" cy="101273"/>
            <a:chOff x="5039627" y="2012147"/>
            <a:chExt cx="1834095" cy="3724097"/>
          </a:xfrm>
        </p:grpSpPr>
        <p:sp>
          <p:nvSpPr>
            <p:cNvPr id="186" name="Rectangle 18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739837" y="5389258"/>
            <a:ext cx="1834095" cy="101273"/>
            <a:chOff x="5039627" y="2012147"/>
            <a:chExt cx="1834095" cy="3724097"/>
          </a:xfrm>
        </p:grpSpPr>
        <p:sp>
          <p:nvSpPr>
            <p:cNvPr id="191" name="Rectangle 19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1478519" y="2762262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</a:rPr>
              <a:t>p0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4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p5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587578" y="2886412"/>
            <a:ext cx="1435593" cy="1444351"/>
            <a:chOff x="-293276" y="4798971"/>
            <a:chExt cx="2359549" cy="1040743"/>
          </a:xfrm>
        </p:grpSpPr>
        <p:cxnSp>
          <p:nvCxnSpPr>
            <p:cNvPr id="109" name="Curved Connector 108"/>
            <p:cNvCxnSpPr>
              <a:stCxn id="202" idx="3"/>
              <a:endCxn id="19" idx="1"/>
            </p:cNvCxnSpPr>
            <p:nvPr/>
          </p:nvCxnSpPr>
          <p:spPr>
            <a:xfrm>
              <a:off x="-293276" y="4798971"/>
              <a:ext cx="1103800" cy="104074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53055" y="5122357"/>
              <a:ext cx="1913218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fetch register</a:t>
              </a:r>
              <a:endParaRPr lang="en-US" sz="1400" b="1" dirty="0"/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1744503" y="3032715"/>
            <a:ext cx="1838719" cy="242134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752310" y="3716156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750631" y="4582477"/>
            <a:ext cx="1838719" cy="88939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992599" y="2715479"/>
            <a:ext cx="73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Active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Register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Window</a:t>
            </a:r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359929" y="2799326"/>
            <a:ext cx="1217458" cy="261610"/>
            <a:chOff x="3641278" y="1932160"/>
            <a:chExt cx="1217458" cy="261610"/>
          </a:xfrm>
        </p:grpSpPr>
        <p:sp>
          <p:nvSpPr>
            <p:cNvPr id="208" name="TextBox 207"/>
            <p:cNvSpPr txBox="1"/>
            <p:nvPr/>
          </p:nvSpPr>
          <p:spPr>
            <a:xfrm>
              <a:off x="3641278" y="193216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</a:rPr>
                <a:t>Warp0’s r3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09" name="Straight Arrow Connector 208"/>
            <p:cNvCxnSpPr>
              <a:stCxn id="208" idx="3"/>
            </p:cNvCxnSpPr>
            <p:nvPr/>
          </p:nvCxnSpPr>
          <p:spPr>
            <a:xfrm flipV="1">
              <a:off x="4467145" y="2036115"/>
              <a:ext cx="391591" cy="2685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352188" y="2933964"/>
            <a:ext cx="1221960" cy="261610"/>
            <a:chOff x="3820886" y="1932160"/>
            <a:chExt cx="1221960" cy="261610"/>
          </a:xfrm>
        </p:grpSpPr>
        <p:sp>
          <p:nvSpPr>
            <p:cNvPr id="175" name="TextBox 174"/>
            <p:cNvSpPr txBox="1"/>
            <p:nvPr/>
          </p:nvSpPr>
          <p:spPr>
            <a:xfrm>
              <a:off x="3820886" y="193216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</a:rPr>
                <a:t>Warp1’s r3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76" name="Straight Arrow Connector 175"/>
            <p:cNvCxnSpPr>
              <a:stCxn id="175" idx="3"/>
            </p:cNvCxnSpPr>
            <p:nvPr/>
          </p:nvCxnSpPr>
          <p:spPr>
            <a:xfrm flipV="1">
              <a:off x="4646753" y="2011439"/>
              <a:ext cx="396093" cy="51526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Left Brace 176"/>
          <p:cNvSpPr/>
          <p:nvPr/>
        </p:nvSpPr>
        <p:spPr>
          <a:xfrm rot="10800000">
            <a:off x="3742715" y="2847580"/>
            <a:ext cx="258536" cy="2133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402202" y="2942594"/>
            <a:ext cx="710228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185796" y="280022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X</a:t>
            </a:r>
            <a:endParaRPr lang="en-US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56774" y="2499282"/>
            <a:ext cx="86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release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748859" y="2837226"/>
            <a:ext cx="1838719" cy="983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754766" y="2832862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4" name="Left Brace 203"/>
          <p:cNvSpPr/>
          <p:nvPr/>
        </p:nvSpPr>
        <p:spPr>
          <a:xfrm rot="10800000">
            <a:off x="3739611" y="2928455"/>
            <a:ext cx="258536" cy="1317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553137" y="5970030"/>
            <a:ext cx="327809" cy="146493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840126" y="5907365"/>
            <a:ext cx="79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Sub-array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6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05"/>
    </mc:Choice>
    <mc:Fallback xmlns="">
      <p:transition spd="slow" advTm="12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-0.00139 0.00393 -0.00174 0.0118 -0.00278 0.01782 C -0.00313 0.02662 -0.00313 0.02454 -0.00278 0.03819 C -0.00261 0.04167 -0.00174 0.05486 -0.00087 0.05741 C 0.00017 0.06134 0.00208 0.06227 0.00347 0.06389 C 0.00642 0.0669 0.00868 0.06944 0.0118 0.0706 C 0.01493 0.06967 0.0158 0.06921 0.0184 0.06643 C 0.01961 0.06157 0.02135 0.05741 0.02309 0.05509 C 0.02413 0.04907 0.02656 0.03935 0.02812 0.03704 C 0.02899 0.03217 0.02968 0.02986 0.03038 0.0243 C 0.02986 0.0162 0.02986 0.0125 0.02882 0.00625 C 0.02795 -0.00347 0.02656 1.48148E-6 0.02378 1.48148E-6 " pathEditMode="relative" rAng="0" ptsTypes="f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33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7037E-6 L -0.02604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6" grpId="0" animBg="1"/>
      <p:bldP spid="177" grpId="0" animBg="1"/>
      <p:bldP spid="195" grpId="0"/>
      <p:bldP spid="200" grpId="0"/>
      <p:bldP spid="202" grpId="0" animBg="1"/>
      <p:bldP spid="2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0311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0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1983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1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3690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8499" y="3397908"/>
            <a:ext cx="800975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2254" y="3130173"/>
            <a:ext cx="154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Pending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4131" y="4315117"/>
            <a:ext cx="556492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8401" y="4046660"/>
            <a:ext cx="142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Ready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9150" y="4046660"/>
            <a:ext cx="1052337" cy="56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Execution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Units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11487" y="4330769"/>
            <a:ext cx="998824" cy="391778"/>
            <a:chOff x="428915" y="4544258"/>
            <a:chExt cx="1641673" cy="282300"/>
          </a:xfrm>
        </p:grpSpPr>
        <p:cxnSp>
          <p:nvCxnSpPr>
            <p:cNvPr id="14" name="Curved Connector 13"/>
            <p:cNvCxnSpPr>
              <a:stCxn id="5" idx="1"/>
              <a:endCxn id="12" idx="3"/>
            </p:cNvCxnSpPr>
            <p:nvPr/>
          </p:nvCxnSpPr>
          <p:spPr>
            <a:xfrm rot="10800000">
              <a:off x="428915" y="4544258"/>
              <a:ext cx="1641673" cy="179470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8915" y="4604786"/>
              <a:ext cx="920040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issue</a:t>
              </a:r>
              <a:endParaRPr lang="en-US" sz="1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72591" y="2855888"/>
            <a:ext cx="19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2 Level Warp Scheduler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17249" y="3152490"/>
            <a:ext cx="1446174" cy="1930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23879" y="3425406"/>
            <a:ext cx="443344" cy="467115"/>
            <a:chOff x="6423879" y="3425406"/>
            <a:chExt cx="443344" cy="467115"/>
          </a:xfrm>
        </p:grpSpPr>
        <p:sp>
          <p:nvSpPr>
            <p:cNvPr id="19" name="Rectangle 18"/>
            <p:cNvSpPr/>
            <p:nvPr/>
          </p:nvSpPr>
          <p:spPr>
            <a:xfrm>
              <a:off x="6423879" y="3425406"/>
              <a:ext cx="221672" cy="4671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45551" y="3425406"/>
              <a:ext cx="221672" cy="4671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</a:rPr>
                <a:t>4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19409" y="3831398"/>
            <a:ext cx="1158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Cycles later…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4327643" y="4712496"/>
            <a:ext cx="1707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warp 0 is stuck at </a:t>
            </a:r>
          </a:p>
          <a:p>
            <a:pPr lvl="0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memory stall</a:t>
            </a:r>
          </a:p>
          <a:p>
            <a:pPr lvl="0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Schedule out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31983" y="4343981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42819" y="3425405"/>
            <a:ext cx="221672" cy="4671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0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0593" y="5582169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A Register Bank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8139" y="2666689"/>
            <a:ext cx="2021305" cy="295386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53483" y="2830002"/>
            <a:ext cx="1834095" cy="101273"/>
            <a:chOff x="5039627" y="2012147"/>
            <a:chExt cx="1834095" cy="3724097"/>
          </a:xfrm>
        </p:grpSpPr>
        <p:sp>
          <p:nvSpPr>
            <p:cNvPr id="28" name="Rectangle 27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65940" y="4234837"/>
            <a:ext cx="223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11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53483" y="2933418"/>
            <a:ext cx="1834095" cy="101273"/>
            <a:chOff x="5039627" y="2012147"/>
            <a:chExt cx="1834095" cy="3724097"/>
          </a:xfrm>
        </p:grpSpPr>
        <p:sp>
          <p:nvSpPr>
            <p:cNvPr id="34" name="Rectangle 3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53483" y="3032715"/>
            <a:ext cx="1834095" cy="101273"/>
            <a:chOff x="5039627" y="2012147"/>
            <a:chExt cx="1834095" cy="3724097"/>
          </a:xfrm>
        </p:grpSpPr>
        <p:sp>
          <p:nvSpPr>
            <p:cNvPr id="39" name="Rectangle 3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53483" y="3136131"/>
            <a:ext cx="1834095" cy="101273"/>
            <a:chOff x="5039627" y="2012147"/>
            <a:chExt cx="1834095" cy="3724097"/>
          </a:xfrm>
        </p:grpSpPr>
        <p:sp>
          <p:nvSpPr>
            <p:cNvPr id="44" name="Rectangle 4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53483" y="3235750"/>
            <a:ext cx="1834095" cy="101273"/>
            <a:chOff x="5039627" y="2012147"/>
            <a:chExt cx="1834095" cy="3724097"/>
          </a:xfrm>
        </p:grpSpPr>
        <p:sp>
          <p:nvSpPr>
            <p:cNvPr id="49" name="Rectangle 4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53483" y="3339166"/>
            <a:ext cx="1834095" cy="101273"/>
            <a:chOff x="5039627" y="2012147"/>
            <a:chExt cx="1834095" cy="3724097"/>
          </a:xfrm>
        </p:grpSpPr>
        <p:sp>
          <p:nvSpPr>
            <p:cNvPr id="54" name="Rectangle 5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53483" y="3438463"/>
            <a:ext cx="1834095" cy="101273"/>
            <a:chOff x="5039627" y="2012147"/>
            <a:chExt cx="1834095" cy="3724097"/>
          </a:xfrm>
        </p:grpSpPr>
        <p:sp>
          <p:nvSpPr>
            <p:cNvPr id="59" name="Rectangle 5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3483" y="3541879"/>
            <a:ext cx="1834095" cy="101273"/>
            <a:chOff x="5039627" y="2012147"/>
            <a:chExt cx="1834095" cy="3724097"/>
          </a:xfrm>
        </p:grpSpPr>
        <p:sp>
          <p:nvSpPr>
            <p:cNvPr id="64" name="Rectangle 6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53483" y="3647330"/>
            <a:ext cx="1834095" cy="101273"/>
            <a:chOff x="5039627" y="2012147"/>
            <a:chExt cx="1834095" cy="3724097"/>
          </a:xfrm>
        </p:grpSpPr>
        <p:sp>
          <p:nvSpPr>
            <p:cNvPr id="69" name="Rectangle 6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753483" y="3750746"/>
            <a:ext cx="1834095" cy="101273"/>
            <a:chOff x="5039627" y="2012147"/>
            <a:chExt cx="1834095" cy="3724097"/>
          </a:xfrm>
        </p:grpSpPr>
        <p:sp>
          <p:nvSpPr>
            <p:cNvPr id="74" name="Rectangle 7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53483" y="3850043"/>
            <a:ext cx="1834095" cy="101273"/>
            <a:chOff x="5039627" y="2012147"/>
            <a:chExt cx="1834095" cy="3724097"/>
          </a:xfrm>
        </p:grpSpPr>
        <p:sp>
          <p:nvSpPr>
            <p:cNvPr id="79" name="Rectangle 7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53483" y="3953459"/>
            <a:ext cx="1834095" cy="101273"/>
            <a:chOff x="5039627" y="2012147"/>
            <a:chExt cx="1834095" cy="3724097"/>
          </a:xfrm>
        </p:grpSpPr>
        <p:sp>
          <p:nvSpPr>
            <p:cNvPr id="84" name="Rectangle 8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39837" y="4553268"/>
            <a:ext cx="1834095" cy="101273"/>
            <a:chOff x="5039627" y="2012147"/>
            <a:chExt cx="1834095" cy="3724097"/>
          </a:xfrm>
        </p:grpSpPr>
        <p:sp>
          <p:nvSpPr>
            <p:cNvPr id="89" name="Rectangle 8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739837" y="4656684"/>
            <a:ext cx="1834095" cy="101273"/>
            <a:chOff x="5039627" y="2012147"/>
            <a:chExt cx="1834095" cy="3724097"/>
          </a:xfrm>
        </p:grpSpPr>
        <p:sp>
          <p:nvSpPr>
            <p:cNvPr id="94" name="Rectangle 9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739837" y="4756303"/>
            <a:ext cx="1834095" cy="101273"/>
            <a:chOff x="5039627" y="2012147"/>
            <a:chExt cx="1834095" cy="3724097"/>
          </a:xfrm>
        </p:grpSpPr>
        <p:sp>
          <p:nvSpPr>
            <p:cNvPr id="99" name="Rectangle 9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739837" y="4859719"/>
            <a:ext cx="1834095" cy="101273"/>
            <a:chOff x="5039627" y="2012147"/>
            <a:chExt cx="1834095" cy="3724097"/>
          </a:xfrm>
        </p:grpSpPr>
        <p:sp>
          <p:nvSpPr>
            <p:cNvPr id="104" name="Rectangle 10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39837" y="4959016"/>
            <a:ext cx="1834095" cy="101273"/>
            <a:chOff x="5039627" y="2012147"/>
            <a:chExt cx="1834095" cy="3724097"/>
          </a:xfrm>
        </p:grpSpPr>
        <p:sp>
          <p:nvSpPr>
            <p:cNvPr id="109" name="Rectangle 10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39837" y="5081094"/>
            <a:ext cx="1834095" cy="101273"/>
            <a:chOff x="5039627" y="2012147"/>
            <a:chExt cx="1834095" cy="3724097"/>
          </a:xfrm>
        </p:grpSpPr>
        <p:sp>
          <p:nvSpPr>
            <p:cNvPr id="114" name="Rectangle 11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739837" y="5186545"/>
            <a:ext cx="1834095" cy="101273"/>
            <a:chOff x="5039627" y="2012147"/>
            <a:chExt cx="1834095" cy="3724097"/>
          </a:xfrm>
        </p:grpSpPr>
        <p:sp>
          <p:nvSpPr>
            <p:cNvPr id="119" name="Rectangle 11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39837" y="5289961"/>
            <a:ext cx="1834095" cy="101273"/>
            <a:chOff x="5039627" y="2012147"/>
            <a:chExt cx="1834095" cy="3724097"/>
          </a:xfrm>
        </p:grpSpPr>
        <p:sp>
          <p:nvSpPr>
            <p:cNvPr id="124" name="Rectangle 12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39837" y="5389258"/>
            <a:ext cx="1834095" cy="101273"/>
            <a:chOff x="5039627" y="2012147"/>
            <a:chExt cx="1834095" cy="3724097"/>
          </a:xfrm>
        </p:grpSpPr>
        <p:sp>
          <p:nvSpPr>
            <p:cNvPr id="129" name="Rectangle 12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478519" y="2762262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</a:rPr>
              <a:t>p0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4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p5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44503" y="3032715"/>
            <a:ext cx="1838719" cy="242134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752310" y="3716156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750631" y="4582477"/>
            <a:ext cx="1838719" cy="88939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92599" y="2715479"/>
            <a:ext cx="73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Active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Register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Window</a:t>
            </a:r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352188" y="2933964"/>
            <a:ext cx="1221960" cy="261610"/>
            <a:chOff x="3820886" y="1932160"/>
            <a:chExt cx="1221960" cy="261610"/>
          </a:xfrm>
        </p:grpSpPr>
        <p:sp>
          <p:nvSpPr>
            <p:cNvPr id="142" name="TextBox 141"/>
            <p:cNvSpPr txBox="1"/>
            <p:nvPr/>
          </p:nvSpPr>
          <p:spPr>
            <a:xfrm>
              <a:off x="3820886" y="193216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</a:rPr>
                <a:t>Warp1’s r3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43" name="Straight Arrow Connector 142"/>
            <p:cNvCxnSpPr>
              <a:stCxn id="142" idx="3"/>
            </p:cNvCxnSpPr>
            <p:nvPr/>
          </p:nvCxnSpPr>
          <p:spPr>
            <a:xfrm flipV="1">
              <a:off x="4646753" y="2011439"/>
              <a:ext cx="396093" cy="51526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1748859" y="2837226"/>
            <a:ext cx="1838719" cy="983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754766" y="2832862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0" name="Left Brace 149"/>
          <p:cNvSpPr/>
          <p:nvPr/>
        </p:nvSpPr>
        <p:spPr>
          <a:xfrm rot="10800000">
            <a:off x="3739611" y="2928455"/>
            <a:ext cx="258536" cy="1317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553137" y="5970030"/>
            <a:ext cx="327809" cy="146493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840126" y="5907365"/>
            <a:ext cx="79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Sub-array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53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Share </a:t>
            </a:r>
            <a:r>
              <a:rPr lang="en-US" sz="2000" dirty="0" smtClean="0"/>
              <a:t>register </a:t>
            </a:r>
            <a:r>
              <a:rPr lang="en-US" sz="2000" dirty="0"/>
              <a:t>file across </a:t>
            </a:r>
            <a:r>
              <a:rPr lang="en-US" sz="2000" dirty="0" smtClean="0"/>
              <a:t>warps</a:t>
            </a:r>
            <a:endParaRPr lang="en-US" sz="2000" dirty="0"/>
          </a:p>
          <a:p>
            <a:r>
              <a:rPr lang="en-US" sz="2000" dirty="0"/>
              <a:t>Reallocate the dead register </a:t>
            </a:r>
            <a:r>
              <a:rPr lang="en-US" sz="2000" dirty="0" smtClean="0"/>
              <a:t>space for another </a:t>
            </a:r>
            <a:r>
              <a:rPr lang="en-US" sz="2000" dirty="0"/>
              <a:t>warp’s </a:t>
            </a:r>
            <a:r>
              <a:rPr lang="en-US" sz="2000" dirty="0" smtClean="0"/>
              <a:t>register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5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register file virtualization works?</a:t>
            </a:r>
          </a:p>
        </p:txBody>
      </p:sp>
    </p:spTree>
    <p:extLst>
      <p:ext uri="{BB962C8B-B14F-4D97-AF65-F5344CB8AC3E}">
        <p14:creationId xmlns:p14="http://schemas.microsoft.com/office/powerpoint/2010/main" val="14862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7037E-6 L -0.02604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4.07407E-6 L -0.00122 0.05232 L 0.01406 0.0757 C 0.02309 0.0757 0.0783 0.08519 0.0783 0.0551 L 0.0559 -0.0574 L 0.03455 -0.1331 " pathEditMode="relative" rAng="0" ptsTypes="FAfFA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24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3785 0.13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67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2639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22" grpId="0"/>
      <p:bldP spid="22" grpId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504"/>
            <a:ext cx="8229600" cy="5161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GPGPU became one of the most promising high performance computing engines</a:t>
            </a:r>
          </a:p>
          <a:p>
            <a:pPr marL="457200" lvl="1" indent="0">
              <a:buNone/>
            </a:pPr>
            <a:r>
              <a:rPr lang="en-US" sz="2000" b="1" i="1" dirty="0" smtClean="0">
                <a:cs typeface="Arial" panose="020B0604020202020204" pitchFamily="34" charset="0"/>
              </a:rPr>
              <a:t>It is everywhere (even in your laptop)</a:t>
            </a:r>
          </a:p>
          <a:p>
            <a:pPr marL="457200" lvl="1" indent="0">
              <a:buNone/>
            </a:pPr>
            <a:r>
              <a:rPr lang="en-US" sz="2000" b="1" i="1" dirty="0" smtClean="0">
                <a:cs typeface="Arial" panose="020B0604020202020204" pitchFamily="34" charset="0"/>
              </a:rPr>
              <a:t>It can run any program written in CUDA/</a:t>
            </a:r>
            <a:r>
              <a:rPr lang="en-US" sz="2000" b="1" i="1" dirty="0" err="1" smtClean="0">
                <a:cs typeface="Arial" panose="020B0604020202020204" pitchFamily="34" charset="0"/>
              </a:rPr>
              <a:t>OpenCL</a:t>
            </a:r>
            <a:endParaRPr lang="en-US" sz="2000" b="1" i="1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b="1" i="1" dirty="0" smtClean="0">
                <a:cs typeface="Arial" panose="020B0604020202020204" pitchFamily="34" charset="0"/>
              </a:rPr>
              <a:t>It outperforms CPU for data parallel tasks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1" y="2940871"/>
            <a:ext cx="4676910" cy="33381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Share </a:t>
            </a:r>
            <a:r>
              <a:rPr lang="en-US" sz="2000" dirty="0" smtClean="0"/>
              <a:t>register </a:t>
            </a:r>
            <a:r>
              <a:rPr lang="en-US" sz="2000" dirty="0"/>
              <a:t>file across </a:t>
            </a:r>
            <a:r>
              <a:rPr lang="en-US" sz="2000" dirty="0" smtClean="0"/>
              <a:t>warps</a:t>
            </a:r>
            <a:endParaRPr lang="en-US" sz="2000" dirty="0"/>
          </a:p>
          <a:p>
            <a:r>
              <a:rPr lang="en-US" sz="2000" dirty="0"/>
              <a:t>Reallocate the dead register </a:t>
            </a:r>
            <a:r>
              <a:rPr lang="en-US" sz="2000" dirty="0" smtClean="0"/>
              <a:t>space for another </a:t>
            </a:r>
            <a:r>
              <a:rPr lang="en-US" sz="2000" dirty="0"/>
              <a:t>warp’s </a:t>
            </a:r>
            <a:r>
              <a:rPr lang="en-US" sz="2000" dirty="0" smtClean="0"/>
              <a:t>register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7" name="Title 3"/>
          <p:cNvSpPr txBox="1">
            <a:spLocks/>
          </p:cNvSpPr>
          <p:nvPr/>
        </p:nvSpPr>
        <p:spPr>
          <a:xfrm>
            <a:off x="152399" y="32240"/>
            <a:ext cx="8140505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820593" y="5582169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A Register Bank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0311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6531983" y="4346273"/>
            <a:ext cx="221672" cy="46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1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193690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3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8499" y="3397908"/>
            <a:ext cx="800975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254" y="3130173"/>
            <a:ext cx="154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Pending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264131" y="4315117"/>
            <a:ext cx="556492" cy="5588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828401" y="4046660"/>
            <a:ext cx="142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Ready Warp Queue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9150" y="4046660"/>
            <a:ext cx="1052337" cy="56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Execution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Units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11487" y="4330762"/>
            <a:ext cx="998824" cy="466422"/>
            <a:chOff x="428915" y="4544258"/>
            <a:chExt cx="1641673" cy="336086"/>
          </a:xfrm>
        </p:grpSpPr>
        <p:cxnSp>
          <p:nvCxnSpPr>
            <p:cNvPr id="23" name="Curved Connector 22"/>
            <p:cNvCxnSpPr>
              <a:stCxn id="6" idx="1"/>
              <a:endCxn id="19" idx="3"/>
            </p:cNvCxnSpPr>
            <p:nvPr/>
          </p:nvCxnSpPr>
          <p:spPr>
            <a:xfrm rot="10800000">
              <a:off x="428915" y="4544258"/>
              <a:ext cx="1641673" cy="179470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8915" y="4658572"/>
              <a:ext cx="1311451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write r3</a:t>
              </a:r>
              <a:endParaRPr lang="en-US" sz="1400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register file virtualization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572591" y="2855888"/>
            <a:ext cx="19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2 Level Warp Scheduler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17249" y="3152490"/>
            <a:ext cx="1446174" cy="1930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23879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4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645551" y="3425406"/>
            <a:ext cx="221672" cy="467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68139" y="2666689"/>
            <a:ext cx="2021305" cy="295386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3483" y="2830002"/>
            <a:ext cx="1834095" cy="101273"/>
            <a:chOff x="5039627" y="2012147"/>
            <a:chExt cx="1834095" cy="3724097"/>
          </a:xfrm>
        </p:grpSpPr>
        <p:sp>
          <p:nvSpPr>
            <p:cNvPr id="73" name="Rectangle 7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565940" y="4234837"/>
            <a:ext cx="223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11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753483" y="2933418"/>
            <a:ext cx="1834095" cy="101273"/>
            <a:chOff x="5039627" y="2012147"/>
            <a:chExt cx="1834095" cy="3724097"/>
          </a:xfrm>
        </p:grpSpPr>
        <p:sp>
          <p:nvSpPr>
            <p:cNvPr id="79" name="Rectangle 7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53483" y="3032715"/>
            <a:ext cx="1834095" cy="101273"/>
            <a:chOff x="5039627" y="2012147"/>
            <a:chExt cx="1834095" cy="3724097"/>
          </a:xfrm>
        </p:grpSpPr>
        <p:sp>
          <p:nvSpPr>
            <p:cNvPr id="84" name="Rectangle 8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53483" y="3136131"/>
            <a:ext cx="1834095" cy="101273"/>
            <a:chOff x="5039627" y="2012147"/>
            <a:chExt cx="1834095" cy="3724097"/>
          </a:xfrm>
        </p:grpSpPr>
        <p:sp>
          <p:nvSpPr>
            <p:cNvPr id="89" name="Rectangle 8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753483" y="3235750"/>
            <a:ext cx="1834095" cy="101273"/>
            <a:chOff x="5039627" y="2012147"/>
            <a:chExt cx="1834095" cy="3724097"/>
          </a:xfrm>
        </p:grpSpPr>
        <p:sp>
          <p:nvSpPr>
            <p:cNvPr id="94" name="Rectangle 9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53483" y="3339166"/>
            <a:ext cx="1834095" cy="101273"/>
            <a:chOff x="5039627" y="2012147"/>
            <a:chExt cx="1834095" cy="3724097"/>
          </a:xfrm>
        </p:grpSpPr>
        <p:sp>
          <p:nvSpPr>
            <p:cNvPr id="103" name="Rectangle 102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53483" y="3438463"/>
            <a:ext cx="1834095" cy="101273"/>
            <a:chOff x="5039627" y="2012147"/>
            <a:chExt cx="1834095" cy="3724097"/>
          </a:xfrm>
        </p:grpSpPr>
        <p:sp>
          <p:nvSpPr>
            <p:cNvPr id="111" name="Rectangle 11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753483" y="3541879"/>
            <a:ext cx="1834095" cy="101273"/>
            <a:chOff x="5039627" y="2012147"/>
            <a:chExt cx="1834095" cy="3724097"/>
          </a:xfrm>
        </p:grpSpPr>
        <p:sp>
          <p:nvSpPr>
            <p:cNvPr id="116" name="Rectangle 11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53483" y="3647330"/>
            <a:ext cx="1834095" cy="101273"/>
            <a:chOff x="5039627" y="2012147"/>
            <a:chExt cx="1834095" cy="3724097"/>
          </a:xfrm>
        </p:grpSpPr>
        <p:sp>
          <p:nvSpPr>
            <p:cNvPr id="124" name="Rectangle 12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53483" y="3750746"/>
            <a:ext cx="1834095" cy="101273"/>
            <a:chOff x="5039627" y="2012147"/>
            <a:chExt cx="1834095" cy="3724097"/>
          </a:xfrm>
        </p:grpSpPr>
        <p:sp>
          <p:nvSpPr>
            <p:cNvPr id="129" name="Rectangle 128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53483" y="3850043"/>
            <a:ext cx="1834095" cy="101273"/>
            <a:chOff x="5039627" y="2012147"/>
            <a:chExt cx="1834095" cy="3724097"/>
          </a:xfrm>
        </p:grpSpPr>
        <p:sp>
          <p:nvSpPr>
            <p:cNvPr id="134" name="Rectangle 133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753483" y="3953459"/>
            <a:ext cx="1834095" cy="101273"/>
            <a:chOff x="5039627" y="2012147"/>
            <a:chExt cx="1834095" cy="3724097"/>
          </a:xfrm>
        </p:grpSpPr>
        <p:sp>
          <p:nvSpPr>
            <p:cNvPr id="140" name="Rectangle 13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739837" y="4553268"/>
            <a:ext cx="1834095" cy="101273"/>
            <a:chOff x="5039627" y="2012147"/>
            <a:chExt cx="1834095" cy="3724097"/>
          </a:xfrm>
        </p:grpSpPr>
        <p:sp>
          <p:nvSpPr>
            <p:cNvPr id="145" name="Rectangle 14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739837" y="4656684"/>
            <a:ext cx="1834095" cy="101273"/>
            <a:chOff x="5039627" y="2012147"/>
            <a:chExt cx="1834095" cy="3724097"/>
          </a:xfrm>
        </p:grpSpPr>
        <p:sp>
          <p:nvSpPr>
            <p:cNvPr id="150" name="Rectangle 14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739837" y="4756303"/>
            <a:ext cx="1834095" cy="101273"/>
            <a:chOff x="5039627" y="2012147"/>
            <a:chExt cx="1834095" cy="3724097"/>
          </a:xfrm>
        </p:grpSpPr>
        <p:sp>
          <p:nvSpPr>
            <p:cNvPr id="155" name="Rectangle 15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739837" y="4859719"/>
            <a:ext cx="1834095" cy="101273"/>
            <a:chOff x="5039627" y="2012147"/>
            <a:chExt cx="1834095" cy="3724097"/>
          </a:xfrm>
        </p:grpSpPr>
        <p:sp>
          <p:nvSpPr>
            <p:cNvPr id="160" name="Rectangle 15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39837" y="4959016"/>
            <a:ext cx="1834095" cy="101273"/>
            <a:chOff x="5039627" y="2012147"/>
            <a:chExt cx="1834095" cy="3724097"/>
          </a:xfrm>
        </p:grpSpPr>
        <p:sp>
          <p:nvSpPr>
            <p:cNvPr id="165" name="Rectangle 164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739837" y="5081094"/>
            <a:ext cx="1834095" cy="101273"/>
            <a:chOff x="5039627" y="2012147"/>
            <a:chExt cx="1834095" cy="3724097"/>
          </a:xfrm>
        </p:grpSpPr>
        <p:sp>
          <p:nvSpPr>
            <p:cNvPr id="170" name="Rectangle 169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739837" y="5186545"/>
            <a:ext cx="1834095" cy="101273"/>
            <a:chOff x="5039627" y="2012147"/>
            <a:chExt cx="1834095" cy="3724097"/>
          </a:xfrm>
        </p:grpSpPr>
        <p:sp>
          <p:nvSpPr>
            <p:cNvPr id="181" name="Rectangle 18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739837" y="5289961"/>
            <a:ext cx="1834095" cy="101273"/>
            <a:chOff x="5039627" y="2012147"/>
            <a:chExt cx="1834095" cy="3724097"/>
          </a:xfrm>
        </p:grpSpPr>
        <p:sp>
          <p:nvSpPr>
            <p:cNvPr id="186" name="Rectangle 185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739837" y="5389258"/>
            <a:ext cx="1834095" cy="101273"/>
            <a:chOff x="5039627" y="2012147"/>
            <a:chExt cx="1834095" cy="3724097"/>
          </a:xfrm>
        </p:grpSpPr>
        <p:sp>
          <p:nvSpPr>
            <p:cNvPr id="191" name="Rectangle 190"/>
            <p:cNvSpPr/>
            <p:nvPr/>
          </p:nvSpPr>
          <p:spPr>
            <a:xfrm>
              <a:off x="5039627" y="2012148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01640" y="2012199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963653" y="2012147"/>
              <a:ext cx="448056" cy="37240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425666" y="2012198"/>
              <a:ext cx="448056" cy="372404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1478519" y="2762262"/>
            <a:ext cx="290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</a:rPr>
              <a:t>p0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</a:rPr>
              <a:t>4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p5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587578" y="2886412"/>
            <a:ext cx="1454572" cy="1444351"/>
            <a:chOff x="-293276" y="4798971"/>
            <a:chExt cx="2390743" cy="1040743"/>
          </a:xfrm>
        </p:grpSpPr>
        <p:cxnSp>
          <p:nvCxnSpPr>
            <p:cNvPr id="109" name="Curved Connector 108"/>
            <p:cNvCxnSpPr>
              <a:stCxn id="202" idx="3"/>
              <a:endCxn id="19" idx="1"/>
            </p:cNvCxnSpPr>
            <p:nvPr/>
          </p:nvCxnSpPr>
          <p:spPr>
            <a:xfrm>
              <a:off x="-293276" y="4798971"/>
              <a:ext cx="1103800" cy="1040743"/>
            </a:xfrm>
            <a:prstGeom prst="curvedConnector3">
              <a:avLst>
                <a:gd name="adj1" fmla="val 50000"/>
              </a:avLst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53055" y="5122357"/>
              <a:ext cx="1944412" cy="22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write register</a:t>
              </a:r>
              <a:endParaRPr lang="en-US" sz="1400" b="1" dirty="0"/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1744503" y="3032715"/>
            <a:ext cx="1838719" cy="242134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752310" y="3716156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750631" y="4582477"/>
            <a:ext cx="1838719" cy="88939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992599" y="2715479"/>
            <a:ext cx="73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Active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Register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Window</a:t>
            </a:r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359929" y="2799326"/>
            <a:ext cx="1187841" cy="261610"/>
            <a:chOff x="3641278" y="1932160"/>
            <a:chExt cx="1187841" cy="261610"/>
          </a:xfrm>
        </p:grpSpPr>
        <p:sp>
          <p:nvSpPr>
            <p:cNvPr id="208" name="TextBox 207"/>
            <p:cNvSpPr txBox="1"/>
            <p:nvPr/>
          </p:nvSpPr>
          <p:spPr>
            <a:xfrm>
              <a:off x="3641278" y="1932160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Warp2’s r3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4463359" y="2036116"/>
              <a:ext cx="365760" cy="26849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352188" y="2933964"/>
            <a:ext cx="1221960" cy="261610"/>
            <a:chOff x="3820886" y="1932160"/>
            <a:chExt cx="1221960" cy="261610"/>
          </a:xfrm>
        </p:grpSpPr>
        <p:sp>
          <p:nvSpPr>
            <p:cNvPr id="175" name="TextBox 174"/>
            <p:cNvSpPr txBox="1"/>
            <p:nvPr/>
          </p:nvSpPr>
          <p:spPr>
            <a:xfrm>
              <a:off x="3820886" y="193216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</a:rPr>
                <a:t>Warp1’s r3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76" name="Straight Arrow Connector 175"/>
            <p:cNvCxnSpPr>
              <a:stCxn id="175" idx="3"/>
            </p:cNvCxnSpPr>
            <p:nvPr/>
          </p:nvCxnSpPr>
          <p:spPr>
            <a:xfrm flipV="1">
              <a:off x="4646753" y="2011439"/>
              <a:ext cx="396093" cy="51526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Left Brace 176"/>
          <p:cNvSpPr/>
          <p:nvPr/>
        </p:nvSpPr>
        <p:spPr>
          <a:xfrm rot="10800000">
            <a:off x="3742715" y="2847580"/>
            <a:ext cx="258536" cy="2133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748859" y="2837226"/>
            <a:ext cx="1838719" cy="983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754766" y="2832862"/>
            <a:ext cx="1838719" cy="86309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4" name="Left Brace 203"/>
          <p:cNvSpPr/>
          <p:nvPr/>
        </p:nvSpPr>
        <p:spPr>
          <a:xfrm rot="10800000">
            <a:off x="3739611" y="2928455"/>
            <a:ext cx="258536" cy="1317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2553137" y="5970030"/>
            <a:ext cx="327809" cy="146493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840126" y="5907365"/>
            <a:ext cx="79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Sub-array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05"/>
    </mc:Choice>
    <mc:Fallback xmlns="">
      <p:transition spd="slow" advTm="12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02" grpId="0" animBg="1"/>
      <p:bldP spid="2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Compiler and Architectural support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76"/>
    </mc:Choice>
    <mc:Fallback xmlns="">
      <p:transition spd="slow" advTm="2037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816803" y="3059114"/>
            <a:ext cx="1066800" cy="266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</a:t>
            </a:r>
          </a:p>
          <a:p>
            <a:pPr algn="ctr"/>
            <a:r>
              <a:rPr lang="en-US" sz="1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registers be released?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Warps traverse diverged flows </a:t>
            </a:r>
            <a:r>
              <a:rPr lang="en-US" sz="2000" dirty="0" smtClean="0"/>
              <a:t>sequentially</a:t>
            </a:r>
          </a:p>
          <a:p>
            <a:r>
              <a:rPr lang="en-US" sz="2000" dirty="0" smtClean="0"/>
              <a:t>Register release point needs to be carefully determined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3580037" y="6418189"/>
            <a:ext cx="266700" cy="239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31102" y="6370335"/>
            <a:ext cx="1066800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Block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registers be released?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Warps traverse diverged flows </a:t>
            </a:r>
            <a:r>
              <a:rPr lang="en-US" sz="2000" dirty="0" smtClean="0"/>
              <a:t>sequentially</a:t>
            </a:r>
          </a:p>
          <a:p>
            <a:r>
              <a:rPr lang="en-US" sz="2000" dirty="0" smtClean="0"/>
              <a:t>Register release point needs to be carefully determined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3580037" y="5952676"/>
            <a:ext cx="266700" cy="239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31102" y="5904822"/>
            <a:ext cx="1066800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Block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987634" y="3432227"/>
            <a:ext cx="2641195" cy="2209800"/>
            <a:chOff x="2987634" y="3432227"/>
            <a:chExt cx="2641195" cy="2209800"/>
          </a:xfrm>
        </p:grpSpPr>
        <p:sp>
          <p:nvSpPr>
            <p:cNvPr id="9" name="Rectangle 8"/>
            <p:cNvSpPr/>
            <p:nvPr/>
          </p:nvSpPr>
          <p:spPr>
            <a:xfrm>
              <a:off x="3819526" y="3432227"/>
              <a:ext cx="10668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A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9526" y="5108627"/>
              <a:ext cx="1066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9" idx="2"/>
              <a:endCxn id="10" idx="0"/>
            </p:cNvCxnSpPr>
            <p:nvPr/>
          </p:nvCxnSpPr>
          <p:spPr>
            <a:xfrm flipH="1">
              <a:off x="3590926" y="4041827"/>
              <a:ext cx="762000" cy="2711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2"/>
              <a:endCxn id="11" idx="0"/>
            </p:cNvCxnSpPr>
            <p:nvPr/>
          </p:nvCxnSpPr>
          <p:spPr>
            <a:xfrm>
              <a:off x="4352926" y="4041827"/>
              <a:ext cx="742503" cy="2729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2"/>
              <a:endCxn id="12" idx="0"/>
            </p:cNvCxnSpPr>
            <p:nvPr/>
          </p:nvCxnSpPr>
          <p:spPr>
            <a:xfrm flipH="1">
              <a:off x="4352926" y="4848129"/>
              <a:ext cx="742503" cy="2604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  <a:endCxn id="12" idx="0"/>
            </p:cNvCxnSpPr>
            <p:nvPr/>
          </p:nvCxnSpPr>
          <p:spPr>
            <a:xfrm>
              <a:off x="3590926" y="4846359"/>
              <a:ext cx="762000" cy="26226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987634" y="4307901"/>
              <a:ext cx="1136692" cy="538458"/>
              <a:chOff x="2987634" y="4307901"/>
              <a:chExt cx="1136692" cy="53845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057526" y="4312959"/>
                <a:ext cx="1066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A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987634" y="4307901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❶</a:t>
                </a:r>
                <a:endParaRPr lang="en-US" sz="12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487094" y="4305185"/>
              <a:ext cx="1141735" cy="542944"/>
              <a:chOff x="4487094" y="4305185"/>
              <a:chExt cx="1141735" cy="54294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562029" y="4314729"/>
                <a:ext cx="1066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A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87094" y="4305185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❷</a:t>
                </a:r>
                <a:endParaRPr lang="en-US" sz="1200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224994" y="2760302"/>
            <a:ext cx="1846896" cy="2906776"/>
            <a:chOff x="6409317" y="3432227"/>
            <a:chExt cx="1846896" cy="2906776"/>
          </a:xfrm>
        </p:grpSpPr>
        <p:sp>
          <p:nvSpPr>
            <p:cNvPr id="36" name="Rectangle 35"/>
            <p:cNvSpPr/>
            <p:nvPr/>
          </p:nvSpPr>
          <p:spPr>
            <a:xfrm>
              <a:off x="7017204" y="3432227"/>
              <a:ext cx="10668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A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77663" y="5805603"/>
              <a:ext cx="1066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>
              <a:stCxn id="36" idx="2"/>
              <a:endCxn id="43" idx="0"/>
            </p:cNvCxnSpPr>
            <p:nvPr/>
          </p:nvCxnSpPr>
          <p:spPr>
            <a:xfrm flipH="1">
              <a:off x="7012609" y="4041827"/>
              <a:ext cx="537995" cy="1756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7" idx="2"/>
              <a:endCxn id="37" idx="0"/>
            </p:cNvCxnSpPr>
            <p:nvPr/>
          </p:nvCxnSpPr>
          <p:spPr>
            <a:xfrm flipH="1">
              <a:off x="7511063" y="5530866"/>
              <a:ext cx="211750" cy="27473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3" idx="2"/>
              <a:endCxn id="47" idx="0"/>
            </p:cNvCxnSpPr>
            <p:nvPr/>
          </p:nvCxnSpPr>
          <p:spPr>
            <a:xfrm>
              <a:off x="7012609" y="4846359"/>
              <a:ext cx="710204" cy="15110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6409317" y="4217491"/>
              <a:ext cx="1136692" cy="628868"/>
              <a:chOff x="2987634" y="4217491"/>
              <a:chExt cx="1136692" cy="62886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057526" y="4217491"/>
                <a:ext cx="1066800" cy="6288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A</a:t>
                </a: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987634" y="4217491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❶</a:t>
                </a:r>
                <a:endParaRPr lang="en-US" sz="12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14478" y="4987922"/>
              <a:ext cx="1141735" cy="542944"/>
              <a:chOff x="4487094" y="4305185"/>
              <a:chExt cx="1141735" cy="5429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62029" y="4314729"/>
                <a:ext cx="1066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A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487094" y="4305185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❷</a:t>
                </a:r>
                <a:endParaRPr lang="en-US" sz="1200" dirty="0"/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3809662" y="3455821"/>
            <a:ext cx="1066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09662" y="5132221"/>
            <a:ext cx="1066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A</a:t>
            </a:r>
          </a:p>
        </p:txBody>
      </p:sp>
      <p:cxnSp>
        <p:nvCxnSpPr>
          <p:cNvPr id="54" name="Straight Arrow Connector 53"/>
          <p:cNvCxnSpPr>
            <a:stCxn id="52" idx="2"/>
            <a:endCxn id="59" idx="0"/>
          </p:cNvCxnSpPr>
          <p:nvPr/>
        </p:nvCxnSpPr>
        <p:spPr>
          <a:xfrm flipH="1">
            <a:off x="3581062" y="4065421"/>
            <a:ext cx="762000" cy="2711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2"/>
            <a:endCxn id="62" idx="0"/>
          </p:cNvCxnSpPr>
          <p:nvPr/>
        </p:nvCxnSpPr>
        <p:spPr>
          <a:xfrm>
            <a:off x="4343062" y="4065421"/>
            <a:ext cx="742503" cy="2729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2" idx="2"/>
            <a:endCxn id="53" idx="0"/>
          </p:cNvCxnSpPr>
          <p:nvPr/>
        </p:nvCxnSpPr>
        <p:spPr>
          <a:xfrm flipH="1">
            <a:off x="4343062" y="4871723"/>
            <a:ext cx="742503" cy="2604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9" idx="2"/>
            <a:endCxn id="53" idx="0"/>
          </p:cNvCxnSpPr>
          <p:nvPr/>
        </p:nvCxnSpPr>
        <p:spPr>
          <a:xfrm>
            <a:off x="3581062" y="4869953"/>
            <a:ext cx="762000" cy="2622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977770" y="4331495"/>
            <a:ext cx="1136692" cy="538458"/>
            <a:chOff x="2987634" y="4307901"/>
            <a:chExt cx="1136692" cy="538458"/>
          </a:xfrm>
        </p:grpSpPr>
        <p:sp>
          <p:nvSpPr>
            <p:cNvPr id="59" name="Rectangle 58"/>
            <p:cNvSpPr/>
            <p:nvPr/>
          </p:nvSpPr>
          <p:spPr>
            <a:xfrm>
              <a:off x="3057526" y="4312959"/>
              <a:ext cx="1066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A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87634" y="4307901"/>
              <a:ext cx="3898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❶</a:t>
              </a:r>
              <a:endParaRPr lang="en-US" sz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77230" y="4328779"/>
            <a:ext cx="1141735" cy="542944"/>
            <a:chOff x="4487094" y="4305185"/>
            <a:chExt cx="1141735" cy="542944"/>
          </a:xfrm>
        </p:grpSpPr>
        <p:sp>
          <p:nvSpPr>
            <p:cNvPr id="62" name="Rectangle 61"/>
            <p:cNvSpPr/>
            <p:nvPr/>
          </p:nvSpPr>
          <p:spPr>
            <a:xfrm>
              <a:off x="4562029" y="4314729"/>
              <a:ext cx="1066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A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87094" y="4305185"/>
              <a:ext cx="3898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❷</a:t>
              </a:r>
              <a:endParaRPr lang="en-US" sz="1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19919" y="2766299"/>
            <a:ext cx="1729316" cy="2899322"/>
            <a:chOff x="6506245" y="3576471"/>
            <a:chExt cx="1729316" cy="2899322"/>
          </a:xfrm>
        </p:grpSpPr>
        <p:sp>
          <p:nvSpPr>
            <p:cNvPr id="66" name="Rectangle 65"/>
            <p:cNvSpPr/>
            <p:nvPr/>
          </p:nvSpPr>
          <p:spPr>
            <a:xfrm>
              <a:off x="6912809" y="3576471"/>
              <a:ext cx="10668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A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96095" y="5942393"/>
              <a:ext cx="1066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Arrow Connector 67"/>
            <p:cNvCxnSpPr>
              <a:stCxn id="74" idx="2"/>
              <a:endCxn id="76" idx="0"/>
            </p:cNvCxnSpPr>
            <p:nvPr/>
          </p:nvCxnSpPr>
          <p:spPr>
            <a:xfrm flipH="1">
              <a:off x="7109537" y="5053452"/>
              <a:ext cx="592624" cy="1297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6" idx="2"/>
              <a:endCxn id="74" idx="0"/>
            </p:cNvCxnSpPr>
            <p:nvPr/>
          </p:nvCxnSpPr>
          <p:spPr>
            <a:xfrm>
              <a:off x="7446209" y="4186071"/>
              <a:ext cx="255952" cy="1756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76" idx="2"/>
              <a:endCxn id="67" idx="0"/>
            </p:cNvCxnSpPr>
            <p:nvPr/>
          </p:nvCxnSpPr>
          <p:spPr>
            <a:xfrm>
              <a:off x="7109537" y="5675110"/>
              <a:ext cx="319958" cy="2672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6506245" y="5178180"/>
              <a:ext cx="1136692" cy="496930"/>
              <a:chOff x="2987634" y="4307901"/>
              <a:chExt cx="1136692" cy="49693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057526" y="4312958"/>
                <a:ext cx="1066800" cy="491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A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987634" y="4307901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❶</a:t>
                </a:r>
                <a:endParaRPr lang="en-US" sz="12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083182" y="4361735"/>
              <a:ext cx="1152379" cy="691717"/>
              <a:chOff x="4476450" y="4220340"/>
              <a:chExt cx="1152379" cy="691717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562029" y="4220340"/>
                <a:ext cx="1066800" cy="6917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A</a:t>
                </a: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76450" y="4244165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❷</a:t>
                </a:r>
                <a:endParaRPr lang="en-US" sz="1200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4860224" y="4136037"/>
            <a:ext cx="2114121" cy="416421"/>
            <a:chOff x="8059670" y="4099740"/>
            <a:chExt cx="2114121" cy="416421"/>
          </a:xfrm>
        </p:grpSpPr>
        <p:sp>
          <p:nvSpPr>
            <p:cNvPr id="89" name="Lightning Bolt 88"/>
            <p:cNvSpPr/>
            <p:nvPr/>
          </p:nvSpPr>
          <p:spPr>
            <a:xfrm rot="3852500">
              <a:off x="8158467" y="4000943"/>
              <a:ext cx="204263" cy="401857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86965" y="4146829"/>
              <a:ext cx="1986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Already released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3254066" y="3824738"/>
            <a:ext cx="1156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A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152090" y="4252282"/>
            <a:ext cx="2114121" cy="416421"/>
            <a:chOff x="8059670" y="4099740"/>
            <a:chExt cx="2114121" cy="416421"/>
          </a:xfrm>
        </p:grpSpPr>
        <p:sp>
          <p:nvSpPr>
            <p:cNvPr id="97" name="Lightning Bolt 96"/>
            <p:cNvSpPr/>
            <p:nvPr/>
          </p:nvSpPr>
          <p:spPr>
            <a:xfrm rot="3852500">
              <a:off x="8158467" y="4000943"/>
              <a:ext cx="204263" cy="401857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86965" y="4146829"/>
              <a:ext cx="1986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Already released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4031091" y="3891281"/>
            <a:ext cx="1156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build="allAtOnce" animBg="1"/>
      <p:bldP spid="93" grpId="0"/>
      <p:bldP spid="93" grpId="1"/>
      <p:bldP spid="99" grpId="0"/>
      <p:bldP spid="9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represent the release?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Compiler can embed release information into the kernel code</a:t>
            </a:r>
          </a:p>
          <a:p>
            <a:pPr marL="0" indent="0">
              <a:buNone/>
            </a:pPr>
            <a:r>
              <a:rPr lang="en-US" sz="2000" dirty="0" smtClean="0"/>
              <a:t>      Option 1 ) Embed release information within each instruction </a:t>
            </a:r>
          </a:p>
          <a:p>
            <a:pPr lvl="1" indent="284163"/>
            <a:r>
              <a:rPr lang="en-US" sz="1600" dirty="0" smtClean="0"/>
              <a:t>Instruction format and decoding logic should be changed</a:t>
            </a:r>
          </a:p>
          <a:p>
            <a:pPr marL="0" indent="0">
              <a:buNone/>
            </a:pPr>
            <a:r>
              <a:rPr lang="en-US" sz="2000" dirty="0" smtClean="0"/>
              <a:t>      Option 2 ) Add specialized release instructions (Our choice)</a:t>
            </a:r>
          </a:p>
          <a:p>
            <a:pPr lvl="1" indent="284163"/>
            <a:r>
              <a:rPr lang="en-US" sz="1600" dirty="0" smtClean="0"/>
              <a:t>Opcode of release instructions should be </a:t>
            </a:r>
            <a:r>
              <a:rPr lang="en-US" sz="1600" dirty="0" smtClean="0"/>
              <a:t>added</a:t>
            </a:r>
          </a:p>
          <a:p>
            <a:pPr lvl="1" indent="284163"/>
            <a:r>
              <a:rPr lang="en-US" sz="1600" dirty="0" smtClean="0"/>
              <a:t>We leverage existing metadata instruction decoding logic (details in paper)</a:t>
            </a:r>
            <a:endParaRPr 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26058" y="3823214"/>
            <a:ext cx="3067114" cy="2303112"/>
            <a:chOff x="2435242" y="2665104"/>
            <a:chExt cx="4341859" cy="3203638"/>
          </a:xfrm>
        </p:grpSpPr>
        <p:sp>
          <p:nvSpPr>
            <p:cNvPr id="3" name="Rectangle 2"/>
            <p:cNvSpPr/>
            <p:nvPr/>
          </p:nvSpPr>
          <p:spPr>
            <a:xfrm>
              <a:off x="2632329" y="2665104"/>
              <a:ext cx="3200399" cy="13715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0x80	</a:t>
              </a:r>
              <a:r>
                <a:rPr lang="pt-BR" sz="900" b="1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.pir 001000...000010000 </a:t>
              </a:r>
              <a:endParaRPr lang="pt-BR" sz="9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0x88	add </a:t>
              </a:r>
              <a:r>
                <a:rPr lang="pt-BR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$r4 </a:t>
              </a:r>
              <a:r>
                <a:rPr lang="pt-BR" sz="9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$r5 $</a:t>
              </a:r>
              <a:r>
                <a:rPr lang="pt-BR" sz="900" b="1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r0</a:t>
              </a:r>
            </a:p>
            <a:p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	...</a:t>
              </a:r>
            </a:p>
            <a:p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0xE8	mov </a:t>
              </a:r>
              <a:r>
                <a:rPr lang="pt-BR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$r0 $r2 </a:t>
              </a:r>
            </a:p>
            <a:p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0xF0	</a:t>
              </a:r>
              <a:r>
                <a:rPr lang="pt-BR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shl $</a:t>
              </a:r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r4 </a:t>
              </a:r>
              <a:r>
                <a:rPr lang="pt-BR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$r0  </a:t>
              </a:r>
            </a:p>
            <a:p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0xF8	mad </a:t>
              </a:r>
              <a:r>
                <a:rPr lang="pt-BR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r3 </a:t>
              </a:r>
              <a:r>
                <a:rPr lang="pt-BR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r5 </a:t>
              </a:r>
              <a:r>
                <a:rPr lang="pt-BR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pt-BR" sz="9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r2 $r1</a:t>
              </a:r>
              <a:endParaRPr lang="pt-BR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0500" y="4782416"/>
              <a:ext cx="2514600" cy="242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001 000 … 000 000 110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8200" y="5306246"/>
              <a:ext cx="1905000" cy="32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54-bit Release Flag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8740" y="4782302"/>
              <a:ext cx="646291" cy="2484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####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5242" y="5355000"/>
              <a:ext cx="2098873" cy="51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10-bit Per Instruction Release Flag OP code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5600701" y="5025127"/>
              <a:ext cx="0" cy="28111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683003" y="4782416"/>
              <a:ext cx="458608" cy="2427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9" idx="0"/>
            </p:cNvCxnSpPr>
            <p:nvPr/>
          </p:nvCxnSpPr>
          <p:spPr>
            <a:xfrm flipV="1">
              <a:off x="3912307" y="4571515"/>
              <a:ext cx="0" cy="2109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32650" y="4210335"/>
              <a:ext cx="1554340" cy="36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-  $r5 </a:t>
              </a:r>
              <a:r>
                <a:rPr lang="en-US" sz="11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$r0</a:t>
              </a:r>
              <a:endPara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9" idx="7"/>
            </p:cNvCxnSpPr>
            <p:nvPr/>
          </p:nvCxnSpPr>
          <p:spPr>
            <a:xfrm flipV="1">
              <a:off x="4074449" y="4571515"/>
              <a:ext cx="96375" cy="246445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1"/>
            </p:cNvCxnSpPr>
            <p:nvPr/>
          </p:nvCxnSpPr>
          <p:spPr>
            <a:xfrm flipH="1" flipV="1">
              <a:off x="3638444" y="4571515"/>
              <a:ext cx="111721" cy="2464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12307" y="4063251"/>
              <a:ext cx="838199" cy="321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release</a:t>
              </a:r>
              <a:endParaRPr lang="en-US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3685" y="4048825"/>
              <a:ext cx="709591" cy="321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keep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15101" y="4782415"/>
              <a:ext cx="762000" cy="24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######</a:t>
              </a:r>
            </a:p>
          </p:txBody>
        </p:sp>
        <p:cxnSp>
          <p:nvCxnSpPr>
            <p:cNvPr id="17" name="Elbow Connector 16"/>
            <p:cNvCxnSpPr>
              <a:endCxn id="6" idx="2"/>
            </p:cNvCxnSpPr>
            <p:nvPr/>
          </p:nvCxnSpPr>
          <p:spPr>
            <a:xfrm rot="5400000" flipH="1" flipV="1">
              <a:off x="3026609" y="5176046"/>
              <a:ext cx="290550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7" idx="3"/>
              <a:endCxn id="16" idx="2"/>
            </p:cNvCxnSpPr>
            <p:nvPr/>
          </p:nvCxnSpPr>
          <p:spPr>
            <a:xfrm flipV="1">
              <a:off x="4534115" y="5030771"/>
              <a:ext cx="1861987" cy="581100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806256" y="3036244"/>
              <a:ext cx="109150" cy="12191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Elbow Connector 19"/>
            <p:cNvCxnSpPr>
              <a:stCxn id="19" idx="6"/>
            </p:cNvCxnSpPr>
            <p:nvPr/>
          </p:nvCxnSpPr>
          <p:spPr>
            <a:xfrm flipH="1">
              <a:off x="4331406" y="3097203"/>
              <a:ext cx="584000" cy="1319388"/>
            </a:xfrm>
            <a:prstGeom prst="bentConnector4">
              <a:avLst>
                <a:gd name="adj1" fmla="val -55413"/>
                <a:gd name="adj2" fmla="val 99651"/>
              </a:avLst>
            </a:prstGeom>
            <a:ln>
              <a:solidFill>
                <a:srgbClr val="00206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 flipH="1">
              <a:off x="3604702" y="2847985"/>
              <a:ext cx="120133" cy="12191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Elbow Connector 21"/>
            <p:cNvCxnSpPr/>
            <p:nvPr/>
          </p:nvCxnSpPr>
          <p:spPr>
            <a:xfrm rot="5400000">
              <a:off x="2357578" y="3684016"/>
              <a:ext cx="1785793" cy="235649"/>
            </a:xfrm>
            <a:prstGeom prst="bentConnector3">
              <a:avLst>
                <a:gd name="adj1" fmla="val -875"/>
              </a:avLst>
            </a:prstGeom>
            <a:ln>
              <a:solidFill>
                <a:srgbClr val="00206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024963" y="4720440"/>
            <a:ext cx="3147324" cy="1275830"/>
            <a:chOff x="4495800" y="4344827"/>
            <a:chExt cx="4317538" cy="1539036"/>
          </a:xfrm>
        </p:grpSpPr>
        <p:cxnSp>
          <p:nvCxnSpPr>
            <p:cNvPr id="27" name="Elbow Connector 26"/>
            <p:cNvCxnSpPr>
              <a:endCxn id="31" idx="0"/>
            </p:cNvCxnSpPr>
            <p:nvPr/>
          </p:nvCxnSpPr>
          <p:spPr>
            <a:xfrm rot="5400000">
              <a:off x="5090364" y="4979708"/>
              <a:ext cx="252611" cy="127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495800" y="4344827"/>
              <a:ext cx="4317538" cy="1539036"/>
              <a:chOff x="4495800" y="4344827"/>
              <a:chExt cx="4317538" cy="153903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536738" y="5106126"/>
                <a:ext cx="2514600" cy="256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010010 … 001100 000001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13884" y="4606437"/>
                <a:ext cx="1905000" cy="25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54-bit Release Flag</a:t>
                </a:r>
                <a:endParaRPr 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93523" y="5106014"/>
                <a:ext cx="646291" cy="256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####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95800" y="4344827"/>
                <a:ext cx="2384422" cy="41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10-bit Per Branch </a:t>
                </a:r>
              </a:p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Release Flag OP code</a:t>
                </a:r>
                <a:endParaRPr 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Straight Arrow Connector 32"/>
              <p:cNvCxnSpPr>
                <a:stCxn id="30" idx="2"/>
              </p:cNvCxnSpPr>
              <p:nvPr/>
            </p:nvCxnSpPr>
            <p:spPr>
              <a:xfrm>
                <a:off x="7666384" y="4864026"/>
                <a:ext cx="0" cy="2421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8051338" y="5100370"/>
                <a:ext cx="762000" cy="256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######</a:t>
                </a:r>
              </a:p>
            </p:txBody>
          </p:sp>
          <p:cxnSp>
            <p:nvCxnSpPr>
              <p:cNvPr id="35" name="Elbow Connector 34"/>
              <p:cNvCxnSpPr>
                <a:endCxn id="34" idx="0"/>
              </p:cNvCxnSpPr>
              <p:nvPr/>
            </p:nvCxnSpPr>
            <p:spPr>
              <a:xfrm>
                <a:off x="6713884" y="4606437"/>
                <a:ext cx="1718454" cy="493933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Left Brace 35"/>
              <p:cNvSpPr/>
              <p:nvPr/>
            </p:nvSpPr>
            <p:spPr>
              <a:xfrm rot="16200000">
                <a:off x="5912458" y="5179426"/>
                <a:ext cx="149074" cy="59796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7" name="Left Brace 36"/>
              <p:cNvSpPr/>
              <p:nvPr/>
            </p:nvSpPr>
            <p:spPr>
              <a:xfrm rot="16200000">
                <a:off x="7458141" y="5227828"/>
                <a:ext cx="197548" cy="53724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Left Brace 37"/>
              <p:cNvSpPr/>
              <p:nvPr/>
            </p:nvSpPr>
            <p:spPr>
              <a:xfrm rot="16200000">
                <a:off x="6798396" y="5164197"/>
                <a:ext cx="155268" cy="62222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59788" y="5616852"/>
                <a:ext cx="594075" cy="257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reg1</a:t>
                </a:r>
                <a:endParaRPr 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69346" y="5626274"/>
                <a:ext cx="594075" cy="257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reg9</a:t>
                </a:r>
                <a:endParaRPr 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029840" y="6184961"/>
            <a:ext cx="2966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 Per-Instruction Release instruction &gt;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5460176" y="6190409"/>
            <a:ext cx="268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 Per-Branch Release instruction 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58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37058" y="2560607"/>
            <a:ext cx="3251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❶ </a:t>
            </a:r>
            <a:r>
              <a:rPr lang="en-US" b="1" dirty="0" smtClean="0">
                <a:solidFill>
                  <a:srgbClr val="002060"/>
                </a:solidFill>
              </a:rPr>
              <a:t>Warp 5 wants to read $r0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and the release flags are </a:t>
            </a:r>
          </a:p>
          <a:p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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release $r0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68132" y="1874481"/>
            <a:ext cx="233910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w5: add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r3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r0 $r2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92891"/>
              </p:ext>
            </p:extLst>
          </p:nvPr>
        </p:nvGraphicFramePr>
        <p:xfrm>
          <a:off x="1789869" y="3483036"/>
          <a:ext cx="654368" cy="2433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68"/>
              </a:tblGrid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PHYS. 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US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ID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14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. 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P8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168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P2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47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P5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. . .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release and rename registers?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782916" y="3485692"/>
            <a:ext cx="654368" cy="242699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36157" y="5974093"/>
            <a:ext cx="139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Renaming Table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25</a:t>
            </a:fld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996828" y="3638350"/>
            <a:ext cx="5294556" cy="1881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68747" y="3680978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0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421510" y="4161794"/>
            <a:ext cx="739597" cy="678698"/>
            <a:chOff x="6730635" y="2455200"/>
            <a:chExt cx="388687" cy="678698"/>
          </a:xfrm>
        </p:grpSpPr>
        <p:sp>
          <p:nvSpPr>
            <p:cNvPr id="100" name="Rectangle 99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25079" y="4274829"/>
            <a:ext cx="739597" cy="678698"/>
            <a:chOff x="6329057" y="2456866"/>
            <a:chExt cx="388687" cy="678698"/>
          </a:xfrm>
        </p:grpSpPr>
        <p:sp>
          <p:nvSpPr>
            <p:cNvPr id="106" name="Rectangle 105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32330" y="4369989"/>
            <a:ext cx="739597" cy="678698"/>
            <a:chOff x="5923809" y="2455200"/>
            <a:chExt cx="388687" cy="678698"/>
          </a:xfrm>
        </p:grpSpPr>
        <p:sp>
          <p:nvSpPr>
            <p:cNvPr id="111" name="Rectangle 110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061892" y="417542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3146841" y="4485061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49070" y="5050724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998925" y="5686336"/>
            <a:ext cx="401115" cy="1455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98926" y="5872325"/>
            <a:ext cx="401115" cy="14769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363149" y="559116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1400" b="1" kern="0" dirty="0" smtClean="0"/>
              <a:t>Occupied</a:t>
            </a:r>
          </a:p>
          <a:p>
            <a:pPr lvl="0" algn="ctr" defTabSz="457200">
              <a:defRPr/>
            </a:pPr>
            <a:r>
              <a:rPr lang="en-US" sz="1400" b="1" kern="0" dirty="0" smtClean="0"/>
              <a:t>Available</a:t>
            </a:r>
            <a:endParaRPr lang="en-US" sz="1400" b="1" kern="0" dirty="0"/>
          </a:p>
        </p:txBody>
      </p:sp>
      <p:sp>
        <p:nvSpPr>
          <p:cNvPr id="122" name="TextBox 121"/>
          <p:cNvSpPr txBox="1"/>
          <p:nvPr/>
        </p:nvSpPr>
        <p:spPr>
          <a:xfrm>
            <a:off x="7835145" y="5174018"/>
            <a:ext cx="9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Register </a:t>
            </a:r>
          </a:p>
          <a:p>
            <a:pPr algn="ctr"/>
            <a:r>
              <a:rPr lang="en-US" sz="1600" b="1" dirty="0" smtClean="0"/>
              <a:t>Banks</a:t>
            </a:r>
            <a:endParaRPr lang="en-US" sz="1600" b="1" dirty="0"/>
          </a:p>
        </p:txBody>
      </p:sp>
      <p:sp>
        <p:nvSpPr>
          <p:cNvPr id="123" name="Rectangle 122"/>
          <p:cNvSpPr/>
          <p:nvPr/>
        </p:nvSpPr>
        <p:spPr>
          <a:xfrm>
            <a:off x="4468244" y="3679733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821007" y="4160549"/>
            <a:ext cx="739597" cy="678698"/>
            <a:chOff x="6730635" y="2455200"/>
            <a:chExt cx="388687" cy="678698"/>
          </a:xfrm>
        </p:grpSpPr>
        <p:sp>
          <p:nvSpPr>
            <p:cNvPr id="125" name="Rectangle 124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24576" y="4273584"/>
            <a:ext cx="739597" cy="678698"/>
            <a:chOff x="6329057" y="2456866"/>
            <a:chExt cx="388687" cy="678698"/>
          </a:xfrm>
        </p:grpSpPr>
        <p:sp>
          <p:nvSpPr>
            <p:cNvPr id="130" name="Rectangle 129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31827" y="4368744"/>
            <a:ext cx="739597" cy="678698"/>
            <a:chOff x="5923809" y="2455200"/>
            <a:chExt cx="388687" cy="678698"/>
          </a:xfrm>
        </p:grpSpPr>
        <p:sp>
          <p:nvSpPr>
            <p:cNvPr id="135" name="Rectangle 134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546338" y="4483816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548567" y="5049479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887100" y="3682927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7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7239863" y="4163743"/>
            <a:ext cx="739597" cy="678698"/>
            <a:chOff x="6730635" y="2455200"/>
            <a:chExt cx="388687" cy="678698"/>
          </a:xfrm>
        </p:grpSpPr>
        <p:sp>
          <p:nvSpPr>
            <p:cNvPr id="144" name="Rectangle 143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143432" y="4276778"/>
            <a:ext cx="739597" cy="678698"/>
            <a:chOff x="6329057" y="2456866"/>
            <a:chExt cx="388687" cy="678698"/>
          </a:xfrm>
        </p:grpSpPr>
        <p:sp>
          <p:nvSpPr>
            <p:cNvPr id="149" name="Rectangle 148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050683" y="4371938"/>
            <a:ext cx="739597" cy="678698"/>
            <a:chOff x="5923809" y="2455200"/>
            <a:chExt cx="388687" cy="678698"/>
          </a:xfrm>
        </p:grpSpPr>
        <p:sp>
          <p:nvSpPr>
            <p:cNvPr id="154" name="Rectangle 153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6965194" y="4487010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967423" y="5052673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61" name="Freeform 160"/>
          <p:cNvSpPr/>
          <p:nvPr/>
        </p:nvSpPr>
        <p:spPr>
          <a:xfrm rot="21206410">
            <a:off x="7317260" y="5025305"/>
            <a:ext cx="654908" cy="247964"/>
          </a:xfrm>
          <a:custGeom>
            <a:avLst/>
            <a:gdLst>
              <a:gd name="connsiteX0" fmla="*/ 0 w 654908"/>
              <a:gd name="connsiteY0" fmla="*/ 197708 h 247964"/>
              <a:gd name="connsiteX1" fmla="*/ 444843 w 654908"/>
              <a:gd name="connsiteY1" fmla="*/ 234778 h 247964"/>
              <a:gd name="connsiteX2" fmla="*/ 654908 w 654908"/>
              <a:gd name="connsiteY2" fmla="*/ 0 h 247964"/>
              <a:gd name="connsiteX3" fmla="*/ 654908 w 654908"/>
              <a:gd name="connsiteY3" fmla="*/ 0 h 2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08" h="247964">
                <a:moveTo>
                  <a:pt x="0" y="197708"/>
                </a:moveTo>
                <a:cubicBezTo>
                  <a:pt x="167846" y="232718"/>
                  <a:pt x="335692" y="267729"/>
                  <a:pt x="444843" y="234778"/>
                </a:cubicBezTo>
                <a:cubicBezTo>
                  <a:pt x="553994" y="201827"/>
                  <a:pt x="654908" y="0"/>
                  <a:pt x="654908" y="0"/>
                </a:cubicBezTo>
                <a:lnTo>
                  <a:pt x="654908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>
            <a:stCxn id="161" idx="1"/>
          </p:cNvCxnSpPr>
          <p:nvPr/>
        </p:nvCxnSpPr>
        <p:spPr>
          <a:xfrm>
            <a:off x="7773992" y="5245947"/>
            <a:ext cx="109037" cy="63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831084" y="2589515"/>
            <a:ext cx="2257669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sz="2400" dirty="0" smtClean="0"/>
              <a:t>1 0 1 1 1 1 . . . . 0</a:t>
            </a:r>
            <a:endParaRPr 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803419" y="2346618"/>
            <a:ext cx="240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P0   1   2   3    4    5 .   .  .   . 1023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091892" y="2070602"/>
            <a:ext cx="341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Physical Register Availability Flag</a:t>
            </a:r>
            <a:endParaRPr lang="en-US" sz="1600" b="1" dirty="0"/>
          </a:p>
        </p:txBody>
      </p:sp>
      <p:sp>
        <p:nvSpPr>
          <p:cNvPr id="117" name="Rectangle 116"/>
          <p:cNvSpPr/>
          <p:nvPr/>
        </p:nvSpPr>
        <p:spPr>
          <a:xfrm>
            <a:off x="3142777" y="4596939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42274" y="4595694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961130" y="4598888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142777" y="4485061"/>
            <a:ext cx="733837" cy="1118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542274" y="4483816"/>
            <a:ext cx="733837" cy="1118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961130" y="4487010"/>
            <a:ext cx="733837" cy="1118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753787" y="2885574"/>
            <a:ext cx="7617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0 1 0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8090" y="2243813"/>
            <a:ext cx="1000620" cy="934815"/>
            <a:chOff x="3238090" y="2243813"/>
            <a:chExt cx="1000620" cy="934815"/>
          </a:xfrm>
        </p:grpSpPr>
        <p:sp>
          <p:nvSpPr>
            <p:cNvPr id="7" name="Oval 6"/>
            <p:cNvSpPr/>
            <p:nvPr/>
          </p:nvSpPr>
          <p:spPr>
            <a:xfrm>
              <a:off x="3989038" y="2929116"/>
              <a:ext cx="249672" cy="2495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H="1" flipV="1">
              <a:off x="3238090" y="2243813"/>
              <a:ext cx="875784" cy="68530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27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37058" y="2560607"/>
            <a:ext cx="407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❷ </a:t>
            </a:r>
            <a:r>
              <a:rPr lang="en-US" b="1" dirty="0" smtClean="0">
                <a:solidFill>
                  <a:srgbClr val="002060"/>
                </a:solidFill>
              </a:rPr>
              <a:t>After reading $r0 from $P0,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remove the mapping information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68132" y="1874481"/>
            <a:ext cx="233910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add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r3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$r2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23025"/>
              </p:ext>
            </p:extLst>
          </p:nvPr>
        </p:nvGraphicFramePr>
        <p:xfrm>
          <a:off x="1789869" y="3483036"/>
          <a:ext cx="654368" cy="2433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68"/>
              </a:tblGrid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PHYS. 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US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ID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14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. 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P8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168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P2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47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P5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. . .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release and rename registers?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782916" y="3485692"/>
            <a:ext cx="654368" cy="242699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36157" y="5974093"/>
            <a:ext cx="139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Renaming Table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26</a:t>
            </a:fld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996828" y="3638350"/>
            <a:ext cx="5294556" cy="1881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68747" y="3680978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0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421510" y="4161794"/>
            <a:ext cx="739597" cy="678698"/>
            <a:chOff x="6730635" y="2455200"/>
            <a:chExt cx="388687" cy="678698"/>
          </a:xfrm>
        </p:grpSpPr>
        <p:sp>
          <p:nvSpPr>
            <p:cNvPr id="100" name="Rectangle 99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25079" y="4274829"/>
            <a:ext cx="739597" cy="678698"/>
            <a:chOff x="6329057" y="2456866"/>
            <a:chExt cx="388687" cy="678698"/>
          </a:xfrm>
        </p:grpSpPr>
        <p:sp>
          <p:nvSpPr>
            <p:cNvPr id="106" name="Rectangle 105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32330" y="4369989"/>
            <a:ext cx="739597" cy="678698"/>
            <a:chOff x="5923809" y="2455200"/>
            <a:chExt cx="388687" cy="678698"/>
          </a:xfrm>
        </p:grpSpPr>
        <p:sp>
          <p:nvSpPr>
            <p:cNvPr id="111" name="Rectangle 110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061892" y="417542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3146841" y="4485061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49070" y="5050724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998925" y="5686336"/>
            <a:ext cx="401115" cy="1455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98926" y="5872325"/>
            <a:ext cx="401115" cy="14769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363149" y="559116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1400" b="1" kern="0" dirty="0" smtClean="0"/>
              <a:t>Occupied</a:t>
            </a:r>
          </a:p>
          <a:p>
            <a:pPr lvl="0" algn="ctr" defTabSz="457200">
              <a:defRPr/>
            </a:pPr>
            <a:r>
              <a:rPr lang="en-US" sz="1400" b="1" kern="0" dirty="0" smtClean="0"/>
              <a:t>Available</a:t>
            </a:r>
            <a:endParaRPr lang="en-US" sz="1400" b="1" kern="0" dirty="0"/>
          </a:p>
        </p:txBody>
      </p:sp>
      <p:sp>
        <p:nvSpPr>
          <p:cNvPr id="122" name="TextBox 121"/>
          <p:cNvSpPr txBox="1"/>
          <p:nvPr/>
        </p:nvSpPr>
        <p:spPr>
          <a:xfrm>
            <a:off x="7835145" y="5174018"/>
            <a:ext cx="9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Register </a:t>
            </a:r>
          </a:p>
          <a:p>
            <a:pPr algn="ctr"/>
            <a:r>
              <a:rPr lang="en-US" sz="1600" b="1" dirty="0" smtClean="0"/>
              <a:t>Banks</a:t>
            </a:r>
            <a:endParaRPr lang="en-US" sz="1600" b="1" dirty="0"/>
          </a:p>
        </p:txBody>
      </p:sp>
      <p:sp>
        <p:nvSpPr>
          <p:cNvPr id="123" name="Rectangle 122"/>
          <p:cNvSpPr/>
          <p:nvPr/>
        </p:nvSpPr>
        <p:spPr>
          <a:xfrm>
            <a:off x="4468244" y="3679733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821007" y="4160549"/>
            <a:ext cx="739597" cy="678698"/>
            <a:chOff x="6730635" y="2455200"/>
            <a:chExt cx="388687" cy="678698"/>
          </a:xfrm>
        </p:grpSpPr>
        <p:sp>
          <p:nvSpPr>
            <p:cNvPr id="125" name="Rectangle 124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24576" y="4273584"/>
            <a:ext cx="739597" cy="678698"/>
            <a:chOff x="6329057" y="2456866"/>
            <a:chExt cx="388687" cy="678698"/>
          </a:xfrm>
        </p:grpSpPr>
        <p:sp>
          <p:nvSpPr>
            <p:cNvPr id="130" name="Rectangle 129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31827" y="4368744"/>
            <a:ext cx="739597" cy="678698"/>
            <a:chOff x="5923809" y="2455200"/>
            <a:chExt cx="388687" cy="678698"/>
          </a:xfrm>
        </p:grpSpPr>
        <p:sp>
          <p:nvSpPr>
            <p:cNvPr id="135" name="Rectangle 134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546338" y="4483816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548567" y="5049479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887100" y="3682927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7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7239863" y="4163743"/>
            <a:ext cx="739597" cy="678698"/>
            <a:chOff x="6730635" y="2455200"/>
            <a:chExt cx="388687" cy="678698"/>
          </a:xfrm>
        </p:grpSpPr>
        <p:sp>
          <p:nvSpPr>
            <p:cNvPr id="144" name="Rectangle 143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143432" y="4276778"/>
            <a:ext cx="739597" cy="678698"/>
            <a:chOff x="6329057" y="2456866"/>
            <a:chExt cx="388687" cy="678698"/>
          </a:xfrm>
        </p:grpSpPr>
        <p:sp>
          <p:nvSpPr>
            <p:cNvPr id="149" name="Rectangle 148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050683" y="4371938"/>
            <a:ext cx="739597" cy="678698"/>
            <a:chOff x="5923809" y="2455200"/>
            <a:chExt cx="388687" cy="678698"/>
          </a:xfrm>
        </p:grpSpPr>
        <p:sp>
          <p:nvSpPr>
            <p:cNvPr id="154" name="Rectangle 153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6965194" y="4487010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967423" y="5052673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61" name="Freeform 160"/>
          <p:cNvSpPr/>
          <p:nvPr/>
        </p:nvSpPr>
        <p:spPr>
          <a:xfrm rot="21206410">
            <a:off x="7317260" y="5025305"/>
            <a:ext cx="654908" cy="247964"/>
          </a:xfrm>
          <a:custGeom>
            <a:avLst/>
            <a:gdLst>
              <a:gd name="connsiteX0" fmla="*/ 0 w 654908"/>
              <a:gd name="connsiteY0" fmla="*/ 197708 h 247964"/>
              <a:gd name="connsiteX1" fmla="*/ 444843 w 654908"/>
              <a:gd name="connsiteY1" fmla="*/ 234778 h 247964"/>
              <a:gd name="connsiteX2" fmla="*/ 654908 w 654908"/>
              <a:gd name="connsiteY2" fmla="*/ 0 h 247964"/>
              <a:gd name="connsiteX3" fmla="*/ 654908 w 654908"/>
              <a:gd name="connsiteY3" fmla="*/ 0 h 2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08" h="247964">
                <a:moveTo>
                  <a:pt x="0" y="197708"/>
                </a:moveTo>
                <a:cubicBezTo>
                  <a:pt x="167846" y="232718"/>
                  <a:pt x="335692" y="267729"/>
                  <a:pt x="444843" y="234778"/>
                </a:cubicBezTo>
                <a:cubicBezTo>
                  <a:pt x="553994" y="201827"/>
                  <a:pt x="654908" y="0"/>
                  <a:pt x="654908" y="0"/>
                </a:cubicBezTo>
                <a:lnTo>
                  <a:pt x="654908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>
            <a:stCxn id="161" idx="1"/>
          </p:cNvCxnSpPr>
          <p:nvPr/>
        </p:nvCxnSpPr>
        <p:spPr>
          <a:xfrm>
            <a:off x="7773992" y="5245947"/>
            <a:ext cx="109037" cy="63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831084" y="2589515"/>
            <a:ext cx="2257669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sz="2400" dirty="0" smtClean="0"/>
              <a:t>1 0 1 1 1 1 . . . . 0</a:t>
            </a:r>
            <a:endParaRPr 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803419" y="2346618"/>
            <a:ext cx="240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P0   1   2   3    4    5 .   .  .   . 1023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091892" y="2070602"/>
            <a:ext cx="341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Physical Register Availability Flag</a:t>
            </a:r>
            <a:endParaRPr lang="en-US" sz="1600" b="1" dirty="0"/>
          </a:p>
        </p:txBody>
      </p:sp>
      <p:sp>
        <p:nvSpPr>
          <p:cNvPr id="117" name="Rectangle 116"/>
          <p:cNvSpPr/>
          <p:nvPr/>
        </p:nvSpPr>
        <p:spPr>
          <a:xfrm>
            <a:off x="3142777" y="4596939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42274" y="4595694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961130" y="4598888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142777" y="4485061"/>
            <a:ext cx="733837" cy="1118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542274" y="4483816"/>
            <a:ext cx="733837" cy="1118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961130" y="4487010"/>
            <a:ext cx="733837" cy="1118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1799" y="2236769"/>
            <a:ext cx="2930677" cy="2462420"/>
            <a:chOff x="471799" y="2236769"/>
            <a:chExt cx="2930677" cy="2462420"/>
          </a:xfrm>
        </p:grpSpPr>
        <p:sp>
          <p:nvSpPr>
            <p:cNvPr id="94" name="Rounded Rectangle 93"/>
            <p:cNvSpPr/>
            <p:nvPr/>
          </p:nvSpPr>
          <p:spPr>
            <a:xfrm>
              <a:off x="471799" y="2350080"/>
              <a:ext cx="1251626" cy="46998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 # </a:t>
              </a:r>
              <a:r>
                <a:rPr lang="en-US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regs</a:t>
              </a:r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 thread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1928564" y="2445393"/>
              <a:ext cx="304800" cy="2793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97" name="Straight Arrow Connector 96"/>
            <p:cNvCxnSpPr>
              <a:stCxn id="94" idx="3"/>
              <a:endCxn id="95" idx="2"/>
            </p:cNvCxnSpPr>
            <p:nvPr/>
          </p:nvCxnSpPr>
          <p:spPr>
            <a:xfrm flipV="1">
              <a:off x="1723425" y="2585072"/>
              <a:ext cx="205139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lbow Connector 168"/>
            <p:cNvCxnSpPr>
              <a:endCxn id="95" idx="0"/>
            </p:cNvCxnSpPr>
            <p:nvPr/>
          </p:nvCxnSpPr>
          <p:spPr>
            <a:xfrm rot="16200000" flipH="1">
              <a:off x="1900453" y="2264881"/>
              <a:ext cx="208623" cy="152400"/>
            </a:xfrm>
            <a:prstGeom prst="bent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3097676" y="2446188"/>
              <a:ext cx="304800" cy="2793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71" name="Straight Arrow Connector 170"/>
            <p:cNvCxnSpPr>
              <a:stCxn id="95" idx="6"/>
              <a:endCxn id="170" idx="2"/>
            </p:cNvCxnSpPr>
            <p:nvPr/>
          </p:nvCxnSpPr>
          <p:spPr>
            <a:xfrm>
              <a:off x="2233364" y="2585072"/>
              <a:ext cx="864312" cy="79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endCxn id="170" idx="0"/>
            </p:cNvCxnSpPr>
            <p:nvPr/>
          </p:nvCxnSpPr>
          <p:spPr>
            <a:xfrm>
              <a:off x="3250076" y="2236769"/>
              <a:ext cx="0" cy="20941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/>
            <p:cNvCxnSpPr>
              <a:endCxn id="92" idx="1"/>
            </p:cNvCxnSpPr>
            <p:nvPr/>
          </p:nvCxnSpPr>
          <p:spPr>
            <a:xfrm rot="5400000">
              <a:off x="1529676" y="2978787"/>
              <a:ext cx="1973643" cy="1467161"/>
            </a:xfrm>
            <a:prstGeom prst="bentConnector4">
              <a:avLst>
                <a:gd name="adj1" fmla="val 27377"/>
                <a:gd name="adj2" fmla="val 115581"/>
              </a:avLst>
            </a:prstGeom>
            <a:ln w="28575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>
              <a:off x="1737752" y="4087162"/>
              <a:ext cx="88242" cy="521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806645" y="4421307"/>
              <a:ext cx="198119" cy="13623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37058" y="2560607"/>
            <a:ext cx="407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❷ </a:t>
            </a:r>
            <a:r>
              <a:rPr lang="en-US" b="1" dirty="0" smtClean="0">
                <a:solidFill>
                  <a:srgbClr val="002060"/>
                </a:solidFill>
              </a:rPr>
              <a:t>After reading $r0 from $P0,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remove the mapping information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68132" y="1874481"/>
            <a:ext cx="233910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w5: add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r3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r0 $r2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/>
          </p:nvPr>
        </p:nvGraphicFramePr>
        <p:xfrm>
          <a:off x="1789869" y="3483036"/>
          <a:ext cx="654368" cy="2433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68"/>
              </a:tblGrid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PHYS. 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US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ID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14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. 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P8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168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P2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47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P5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. . .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release and rename registers?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782916" y="3485692"/>
            <a:ext cx="654368" cy="242699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36157" y="5974093"/>
            <a:ext cx="139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Renaming Table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27</a:t>
            </a:fld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996828" y="3638350"/>
            <a:ext cx="5294556" cy="1881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68747" y="3680978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0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421510" y="4161794"/>
            <a:ext cx="739597" cy="678698"/>
            <a:chOff x="6730635" y="2455200"/>
            <a:chExt cx="388687" cy="678698"/>
          </a:xfrm>
        </p:grpSpPr>
        <p:sp>
          <p:nvSpPr>
            <p:cNvPr id="100" name="Rectangle 99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25079" y="4274829"/>
            <a:ext cx="739597" cy="678698"/>
            <a:chOff x="6329057" y="2456866"/>
            <a:chExt cx="388687" cy="678698"/>
          </a:xfrm>
        </p:grpSpPr>
        <p:sp>
          <p:nvSpPr>
            <p:cNvPr id="106" name="Rectangle 105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32330" y="4369989"/>
            <a:ext cx="739597" cy="678698"/>
            <a:chOff x="5923809" y="2455200"/>
            <a:chExt cx="388687" cy="678698"/>
          </a:xfrm>
        </p:grpSpPr>
        <p:sp>
          <p:nvSpPr>
            <p:cNvPr id="111" name="Rectangle 110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061892" y="417542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3146841" y="4485061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49070" y="5050724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998925" y="5686336"/>
            <a:ext cx="401115" cy="1455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98926" y="5872325"/>
            <a:ext cx="401115" cy="14769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363149" y="559116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1400" b="1" kern="0" dirty="0" smtClean="0"/>
              <a:t>Occupied</a:t>
            </a:r>
          </a:p>
          <a:p>
            <a:pPr lvl="0" algn="ctr" defTabSz="457200">
              <a:defRPr/>
            </a:pPr>
            <a:r>
              <a:rPr lang="en-US" sz="1400" b="1" kern="0" dirty="0" smtClean="0"/>
              <a:t>Available</a:t>
            </a:r>
            <a:endParaRPr lang="en-US" sz="1400" b="1" kern="0" dirty="0"/>
          </a:p>
        </p:txBody>
      </p:sp>
      <p:sp>
        <p:nvSpPr>
          <p:cNvPr id="122" name="TextBox 121"/>
          <p:cNvSpPr txBox="1"/>
          <p:nvPr/>
        </p:nvSpPr>
        <p:spPr>
          <a:xfrm>
            <a:off x="7835145" y="5174018"/>
            <a:ext cx="9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Register </a:t>
            </a:r>
          </a:p>
          <a:p>
            <a:pPr algn="ctr"/>
            <a:r>
              <a:rPr lang="en-US" sz="1600" b="1" dirty="0" smtClean="0"/>
              <a:t>Banks</a:t>
            </a:r>
            <a:endParaRPr lang="en-US" sz="1600" b="1" dirty="0"/>
          </a:p>
        </p:txBody>
      </p:sp>
      <p:sp>
        <p:nvSpPr>
          <p:cNvPr id="123" name="Rectangle 122"/>
          <p:cNvSpPr/>
          <p:nvPr/>
        </p:nvSpPr>
        <p:spPr>
          <a:xfrm>
            <a:off x="4468244" y="3679733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821007" y="4160549"/>
            <a:ext cx="739597" cy="678698"/>
            <a:chOff x="6730635" y="2455200"/>
            <a:chExt cx="388687" cy="678698"/>
          </a:xfrm>
        </p:grpSpPr>
        <p:sp>
          <p:nvSpPr>
            <p:cNvPr id="125" name="Rectangle 124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24576" y="4273584"/>
            <a:ext cx="739597" cy="678698"/>
            <a:chOff x="6329057" y="2456866"/>
            <a:chExt cx="388687" cy="678698"/>
          </a:xfrm>
        </p:grpSpPr>
        <p:sp>
          <p:nvSpPr>
            <p:cNvPr id="130" name="Rectangle 129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31827" y="4368744"/>
            <a:ext cx="739597" cy="678698"/>
            <a:chOff x="5923809" y="2455200"/>
            <a:chExt cx="388687" cy="678698"/>
          </a:xfrm>
        </p:grpSpPr>
        <p:sp>
          <p:nvSpPr>
            <p:cNvPr id="135" name="Rectangle 134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546338" y="4483816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548567" y="5049479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887100" y="3682927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7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7239863" y="4163743"/>
            <a:ext cx="739597" cy="678698"/>
            <a:chOff x="6730635" y="2455200"/>
            <a:chExt cx="388687" cy="678698"/>
          </a:xfrm>
        </p:grpSpPr>
        <p:sp>
          <p:nvSpPr>
            <p:cNvPr id="144" name="Rectangle 143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143432" y="4276778"/>
            <a:ext cx="739597" cy="678698"/>
            <a:chOff x="6329057" y="2456866"/>
            <a:chExt cx="388687" cy="678698"/>
          </a:xfrm>
        </p:grpSpPr>
        <p:sp>
          <p:nvSpPr>
            <p:cNvPr id="149" name="Rectangle 148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050683" y="4371938"/>
            <a:ext cx="739597" cy="678698"/>
            <a:chOff x="5923809" y="2455200"/>
            <a:chExt cx="388687" cy="678698"/>
          </a:xfrm>
        </p:grpSpPr>
        <p:sp>
          <p:nvSpPr>
            <p:cNvPr id="154" name="Rectangle 153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6965194" y="4487010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967423" y="5052673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61" name="Freeform 160"/>
          <p:cNvSpPr/>
          <p:nvPr/>
        </p:nvSpPr>
        <p:spPr>
          <a:xfrm rot="21206410">
            <a:off x="7317260" y="5025305"/>
            <a:ext cx="654908" cy="247964"/>
          </a:xfrm>
          <a:custGeom>
            <a:avLst/>
            <a:gdLst>
              <a:gd name="connsiteX0" fmla="*/ 0 w 654908"/>
              <a:gd name="connsiteY0" fmla="*/ 197708 h 247964"/>
              <a:gd name="connsiteX1" fmla="*/ 444843 w 654908"/>
              <a:gd name="connsiteY1" fmla="*/ 234778 h 247964"/>
              <a:gd name="connsiteX2" fmla="*/ 654908 w 654908"/>
              <a:gd name="connsiteY2" fmla="*/ 0 h 247964"/>
              <a:gd name="connsiteX3" fmla="*/ 654908 w 654908"/>
              <a:gd name="connsiteY3" fmla="*/ 0 h 2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08" h="247964">
                <a:moveTo>
                  <a:pt x="0" y="197708"/>
                </a:moveTo>
                <a:cubicBezTo>
                  <a:pt x="167846" y="232718"/>
                  <a:pt x="335692" y="267729"/>
                  <a:pt x="444843" y="234778"/>
                </a:cubicBezTo>
                <a:cubicBezTo>
                  <a:pt x="553994" y="201827"/>
                  <a:pt x="654908" y="0"/>
                  <a:pt x="654908" y="0"/>
                </a:cubicBezTo>
                <a:lnTo>
                  <a:pt x="654908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>
            <a:stCxn id="161" idx="1"/>
          </p:cNvCxnSpPr>
          <p:nvPr/>
        </p:nvCxnSpPr>
        <p:spPr>
          <a:xfrm>
            <a:off x="7773992" y="5245947"/>
            <a:ext cx="109037" cy="63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831084" y="2589515"/>
            <a:ext cx="2257669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/>
              <a:t> 0 1 1 1 1 . . . . 0</a:t>
            </a:r>
            <a:endParaRPr 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803419" y="2346618"/>
            <a:ext cx="240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P0   1   2   3    4    5 .   .  .   . 1023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091892" y="2070602"/>
            <a:ext cx="341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Physical Register Availability Flag</a:t>
            </a:r>
            <a:endParaRPr lang="en-US" sz="1600" b="1" dirty="0"/>
          </a:p>
        </p:txBody>
      </p:sp>
      <p:sp>
        <p:nvSpPr>
          <p:cNvPr id="117" name="Rectangle 116"/>
          <p:cNvSpPr/>
          <p:nvPr/>
        </p:nvSpPr>
        <p:spPr>
          <a:xfrm>
            <a:off x="3142777" y="4596939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42274" y="4595694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961130" y="4598888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142777" y="4485061"/>
            <a:ext cx="733837" cy="111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542274" y="4483816"/>
            <a:ext cx="733837" cy="111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961130" y="4487010"/>
            <a:ext cx="733837" cy="111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</p:spTree>
    <p:extLst>
      <p:ext uri="{BB962C8B-B14F-4D97-AF65-F5344CB8AC3E}">
        <p14:creationId xmlns:p14="http://schemas.microsoft.com/office/powerpoint/2010/main" val="28089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37058" y="2560607"/>
            <a:ext cx="4231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❸ </a:t>
            </a:r>
            <a:r>
              <a:rPr lang="en-US" b="1" dirty="0" smtClean="0">
                <a:solidFill>
                  <a:srgbClr val="002060"/>
                </a:solidFill>
              </a:rPr>
              <a:t>When another warp (w3) wants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to write a new value to its register,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$P0 is remapped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68132" y="1874481"/>
            <a:ext cx="192873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mov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$r2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r0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75337"/>
              </p:ext>
            </p:extLst>
          </p:nvPr>
        </p:nvGraphicFramePr>
        <p:xfrm>
          <a:off x="1789869" y="3483036"/>
          <a:ext cx="654368" cy="2433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68"/>
              </a:tblGrid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PHYS. 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US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ID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14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. 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P8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168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P2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47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P5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. . .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release and rename registers?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782916" y="3485692"/>
            <a:ext cx="654368" cy="242699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36157" y="5974093"/>
            <a:ext cx="139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Renaming Table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28</a:t>
            </a:fld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996828" y="3638350"/>
            <a:ext cx="5294556" cy="1881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68747" y="3680978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0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421510" y="4161794"/>
            <a:ext cx="739597" cy="678698"/>
            <a:chOff x="6730635" y="2455200"/>
            <a:chExt cx="388687" cy="678698"/>
          </a:xfrm>
        </p:grpSpPr>
        <p:sp>
          <p:nvSpPr>
            <p:cNvPr id="100" name="Rectangle 99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25079" y="4274829"/>
            <a:ext cx="739597" cy="678698"/>
            <a:chOff x="6329057" y="2456866"/>
            <a:chExt cx="388687" cy="678698"/>
          </a:xfrm>
        </p:grpSpPr>
        <p:sp>
          <p:nvSpPr>
            <p:cNvPr id="106" name="Rectangle 105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32330" y="4369989"/>
            <a:ext cx="739597" cy="678698"/>
            <a:chOff x="5923809" y="2455200"/>
            <a:chExt cx="388687" cy="678698"/>
          </a:xfrm>
        </p:grpSpPr>
        <p:sp>
          <p:nvSpPr>
            <p:cNvPr id="111" name="Rectangle 110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061892" y="417542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3146841" y="4485061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49070" y="5050724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998925" y="5686336"/>
            <a:ext cx="401115" cy="1455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98926" y="5872325"/>
            <a:ext cx="401115" cy="14769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363149" y="559116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1400" b="1" kern="0" dirty="0" smtClean="0"/>
              <a:t>Occupied</a:t>
            </a:r>
          </a:p>
          <a:p>
            <a:pPr lvl="0" algn="ctr" defTabSz="457200">
              <a:defRPr/>
            </a:pPr>
            <a:r>
              <a:rPr lang="en-US" sz="1400" b="1" kern="0" dirty="0" smtClean="0"/>
              <a:t>Available</a:t>
            </a:r>
            <a:endParaRPr lang="en-US" sz="1400" b="1" kern="0" dirty="0"/>
          </a:p>
        </p:txBody>
      </p:sp>
      <p:sp>
        <p:nvSpPr>
          <p:cNvPr id="122" name="TextBox 121"/>
          <p:cNvSpPr txBox="1"/>
          <p:nvPr/>
        </p:nvSpPr>
        <p:spPr>
          <a:xfrm>
            <a:off x="7835145" y="5174018"/>
            <a:ext cx="9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Register </a:t>
            </a:r>
          </a:p>
          <a:p>
            <a:pPr algn="ctr"/>
            <a:r>
              <a:rPr lang="en-US" sz="1600" b="1" dirty="0" smtClean="0"/>
              <a:t>Banks</a:t>
            </a:r>
            <a:endParaRPr lang="en-US" sz="1600" b="1" dirty="0"/>
          </a:p>
        </p:txBody>
      </p:sp>
      <p:sp>
        <p:nvSpPr>
          <p:cNvPr id="123" name="Rectangle 122"/>
          <p:cNvSpPr/>
          <p:nvPr/>
        </p:nvSpPr>
        <p:spPr>
          <a:xfrm>
            <a:off x="4468244" y="3679733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821007" y="4160549"/>
            <a:ext cx="739597" cy="678698"/>
            <a:chOff x="6730635" y="2455200"/>
            <a:chExt cx="388687" cy="678698"/>
          </a:xfrm>
        </p:grpSpPr>
        <p:sp>
          <p:nvSpPr>
            <p:cNvPr id="125" name="Rectangle 124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24576" y="4273584"/>
            <a:ext cx="739597" cy="678698"/>
            <a:chOff x="6329057" y="2456866"/>
            <a:chExt cx="388687" cy="678698"/>
          </a:xfrm>
        </p:grpSpPr>
        <p:sp>
          <p:nvSpPr>
            <p:cNvPr id="130" name="Rectangle 129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31827" y="4368744"/>
            <a:ext cx="739597" cy="678698"/>
            <a:chOff x="5923809" y="2455200"/>
            <a:chExt cx="388687" cy="678698"/>
          </a:xfrm>
        </p:grpSpPr>
        <p:sp>
          <p:nvSpPr>
            <p:cNvPr id="135" name="Rectangle 134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546338" y="4483816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548567" y="5049479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887100" y="3682927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7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7239863" y="4163743"/>
            <a:ext cx="739597" cy="678698"/>
            <a:chOff x="6730635" y="2455200"/>
            <a:chExt cx="388687" cy="678698"/>
          </a:xfrm>
        </p:grpSpPr>
        <p:sp>
          <p:nvSpPr>
            <p:cNvPr id="144" name="Rectangle 143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143432" y="4276778"/>
            <a:ext cx="739597" cy="678698"/>
            <a:chOff x="6329057" y="2456866"/>
            <a:chExt cx="388687" cy="678698"/>
          </a:xfrm>
        </p:grpSpPr>
        <p:sp>
          <p:nvSpPr>
            <p:cNvPr id="149" name="Rectangle 148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050683" y="4371938"/>
            <a:ext cx="739597" cy="678698"/>
            <a:chOff x="5923809" y="2455200"/>
            <a:chExt cx="388687" cy="678698"/>
          </a:xfrm>
        </p:grpSpPr>
        <p:sp>
          <p:nvSpPr>
            <p:cNvPr id="154" name="Rectangle 153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6965194" y="4487010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967423" y="5052673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61" name="Freeform 160"/>
          <p:cNvSpPr/>
          <p:nvPr/>
        </p:nvSpPr>
        <p:spPr>
          <a:xfrm rot="21206410">
            <a:off x="7317260" y="5025305"/>
            <a:ext cx="654908" cy="247964"/>
          </a:xfrm>
          <a:custGeom>
            <a:avLst/>
            <a:gdLst>
              <a:gd name="connsiteX0" fmla="*/ 0 w 654908"/>
              <a:gd name="connsiteY0" fmla="*/ 197708 h 247964"/>
              <a:gd name="connsiteX1" fmla="*/ 444843 w 654908"/>
              <a:gd name="connsiteY1" fmla="*/ 234778 h 247964"/>
              <a:gd name="connsiteX2" fmla="*/ 654908 w 654908"/>
              <a:gd name="connsiteY2" fmla="*/ 0 h 247964"/>
              <a:gd name="connsiteX3" fmla="*/ 654908 w 654908"/>
              <a:gd name="connsiteY3" fmla="*/ 0 h 2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08" h="247964">
                <a:moveTo>
                  <a:pt x="0" y="197708"/>
                </a:moveTo>
                <a:cubicBezTo>
                  <a:pt x="167846" y="232718"/>
                  <a:pt x="335692" y="267729"/>
                  <a:pt x="444843" y="234778"/>
                </a:cubicBezTo>
                <a:cubicBezTo>
                  <a:pt x="553994" y="201827"/>
                  <a:pt x="654908" y="0"/>
                  <a:pt x="654908" y="0"/>
                </a:cubicBezTo>
                <a:lnTo>
                  <a:pt x="654908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>
            <a:stCxn id="161" idx="1"/>
          </p:cNvCxnSpPr>
          <p:nvPr/>
        </p:nvCxnSpPr>
        <p:spPr>
          <a:xfrm>
            <a:off x="7773992" y="5245947"/>
            <a:ext cx="109037" cy="63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831084" y="2589515"/>
            <a:ext cx="2257669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sz="2400" dirty="0" smtClean="0"/>
              <a:t>0 0 1 1 1 1 . . . . 0</a:t>
            </a:r>
            <a:endParaRPr 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803419" y="2346618"/>
            <a:ext cx="240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P0   1   2   3    4    5 .   .  .   . 1023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091892" y="2070602"/>
            <a:ext cx="341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Physical Register Availability Flag</a:t>
            </a:r>
            <a:endParaRPr lang="en-US" sz="1600" b="1" dirty="0"/>
          </a:p>
        </p:txBody>
      </p:sp>
      <p:sp>
        <p:nvSpPr>
          <p:cNvPr id="117" name="Rectangle 116"/>
          <p:cNvSpPr/>
          <p:nvPr/>
        </p:nvSpPr>
        <p:spPr>
          <a:xfrm>
            <a:off x="3142777" y="4596939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42274" y="4595694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961130" y="4598888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142777" y="4485061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542274" y="4483816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961130" y="4487010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7" name="Oval 6"/>
          <p:cNvSpPr/>
          <p:nvPr/>
        </p:nvSpPr>
        <p:spPr>
          <a:xfrm>
            <a:off x="1782916" y="4328366"/>
            <a:ext cx="45719" cy="583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137247" y="1849767"/>
            <a:ext cx="1889779" cy="2518977"/>
            <a:chOff x="1137247" y="1849767"/>
            <a:chExt cx="1889779" cy="2518977"/>
          </a:xfrm>
        </p:grpSpPr>
        <p:sp>
          <p:nvSpPr>
            <p:cNvPr id="4" name="Oval 3"/>
            <p:cNvSpPr/>
            <p:nvPr/>
          </p:nvSpPr>
          <p:spPr>
            <a:xfrm>
              <a:off x="2598908" y="1849767"/>
              <a:ext cx="428118" cy="40978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Elbow Connector 8"/>
            <p:cNvCxnSpPr>
              <a:stCxn id="4" idx="4"/>
              <a:endCxn id="7" idx="2"/>
            </p:cNvCxnSpPr>
            <p:nvPr/>
          </p:nvCxnSpPr>
          <p:spPr>
            <a:xfrm rot="5400000">
              <a:off x="1248952" y="2793521"/>
              <a:ext cx="2097981" cy="1030051"/>
            </a:xfrm>
            <a:prstGeom prst="bentConnector4">
              <a:avLst>
                <a:gd name="adj1" fmla="val 13736"/>
                <a:gd name="adj2" fmla="val 211986"/>
              </a:avLst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37247" y="3999412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$P0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5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37058" y="2560607"/>
            <a:ext cx="4231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❸ </a:t>
            </a:r>
            <a:r>
              <a:rPr lang="en-US" b="1" dirty="0" smtClean="0">
                <a:solidFill>
                  <a:srgbClr val="002060"/>
                </a:solidFill>
              </a:rPr>
              <a:t>When another warp (w3) wants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to write a new value to its register,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$P0 is remapped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68132" y="1874481"/>
            <a:ext cx="192873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w3: mov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$r2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r0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/>
          </p:nvPr>
        </p:nvGraphicFramePr>
        <p:xfrm>
          <a:off x="1789869" y="3483036"/>
          <a:ext cx="654368" cy="2433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68"/>
              </a:tblGrid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PHYS. 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US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ID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14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. 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  <a:tr h="1321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P8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168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P2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47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P5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. . .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release and rename registers?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782916" y="3485692"/>
            <a:ext cx="654368" cy="242699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36157" y="5974093"/>
            <a:ext cx="139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Renaming Table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29</a:t>
            </a:fld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996828" y="3638350"/>
            <a:ext cx="5294556" cy="1881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68747" y="3680978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0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421510" y="4161794"/>
            <a:ext cx="739597" cy="678698"/>
            <a:chOff x="6730635" y="2455200"/>
            <a:chExt cx="388687" cy="678698"/>
          </a:xfrm>
        </p:grpSpPr>
        <p:sp>
          <p:nvSpPr>
            <p:cNvPr id="100" name="Rectangle 99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25079" y="4274829"/>
            <a:ext cx="739597" cy="678698"/>
            <a:chOff x="6329057" y="2456866"/>
            <a:chExt cx="388687" cy="678698"/>
          </a:xfrm>
        </p:grpSpPr>
        <p:sp>
          <p:nvSpPr>
            <p:cNvPr id="106" name="Rectangle 105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32330" y="4369989"/>
            <a:ext cx="739597" cy="678698"/>
            <a:chOff x="5923809" y="2455200"/>
            <a:chExt cx="388687" cy="678698"/>
          </a:xfrm>
        </p:grpSpPr>
        <p:sp>
          <p:nvSpPr>
            <p:cNvPr id="111" name="Rectangle 110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061892" y="417542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3146841" y="4485061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49070" y="5050724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998925" y="5686336"/>
            <a:ext cx="401115" cy="1455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98926" y="5872325"/>
            <a:ext cx="401115" cy="14769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363149" y="559116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1400" b="1" kern="0" dirty="0" smtClean="0"/>
              <a:t>Occupied</a:t>
            </a:r>
          </a:p>
          <a:p>
            <a:pPr lvl="0" algn="ctr" defTabSz="457200">
              <a:defRPr/>
            </a:pPr>
            <a:r>
              <a:rPr lang="en-US" sz="1400" b="1" kern="0" dirty="0" smtClean="0"/>
              <a:t>Available</a:t>
            </a:r>
            <a:endParaRPr lang="en-US" sz="1400" b="1" kern="0" dirty="0"/>
          </a:p>
        </p:txBody>
      </p:sp>
      <p:sp>
        <p:nvSpPr>
          <p:cNvPr id="122" name="TextBox 121"/>
          <p:cNvSpPr txBox="1"/>
          <p:nvPr/>
        </p:nvSpPr>
        <p:spPr>
          <a:xfrm>
            <a:off x="7835145" y="5174018"/>
            <a:ext cx="9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Register </a:t>
            </a:r>
          </a:p>
          <a:p>
            <a:pPr algn="ctr"/>
            <a:r>
              <a:rPr lang="en-US" sz="1600" b="1" dirty="0" smtClean="0"/>
              <a:t>Banks</a:t>
            </a:r>
            <a:endParaRPr lang="en-US" sz="1600" b="1" dirty="0"/>
          </a:p>
        </p:txBody>
      </p:sp>
      <p:sp>
        <p:nvSpPr>
          <p:cNvPr id="123" name="Rectangle 122"/>
          <p:cNvSpPr/>
          <p:nvPr/>
        </p:nvSpPr>
        <p:spPr>
          <a:xfrm>
            <a:off x="4468244" y="3679733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821007" y="4160549"/>
            <a:ext cx="739597" cy="678698"/>
            <a:chOff x="6730635" y="2455200"/>
            <a:chExt cx="388687" cy="678698"/>
          </a:xfrm>
        </p:grpSpPr>
        <p:sp>
          <p:nvSpPr>
            <p:cNvPr id="125" name="Rectangle 124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24576" y="4273584"/>
            <a:ext cx="739597" cy="678698"/>
            <a:chOff x="6329057" y="2456866"/>
            <a:chExt cx="388687" cy="678698"/>
          </a:xfrm>
        </p:grpSpPr>
        <p:sp>
          <p:nvSpPr>
            <p:cNvPr id="130" name="Rectangle 129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31827" y="4368744"/>
            <a:ext cx="739597" cy="678698"/>
            <a:chOff x="5923809" y="2455200"/>
            <a:chExt cx="388687" cy="678698"/>
          </a:xfrm>
        </p:grpSpPr>
        <p:sp>
          <p:nvSpPr>
            <p:cNvPr id="135" name="Rectangle 134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546338" y="4483816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548567" y="5049479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887100" y="3682927"/>
            <a:ext cx="1219047" cy="15649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SIMT Cluster 7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7239863" y="4163743"/>
            <a:ext cx="739597" cy="678698"/>
            <a:chOff x="6730635" y="2455200"/>
            <a:chExt cx="388687" cy="678698"/>
          </a:xfrm>
        </p:grpSpPr>
        <p:sp>
          <p:nvSpPr>
            <p:cNvPr id="144" name="Rectangle 143"/>
            <p:cNvSpPr/>
            <p:nvPr/>
          </p:nvSpPr>
          <p:spPr>
            <a:xfrm>
              <a:off x="6732771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730635" y="2455200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730635" y="2567078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P7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733662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P1023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143432" y="4276778"/>
            <a:ext cx="739597" cy="678698"/>
            <a:chOff x="6329057" y="2456866"/>
            <a:chExt cx="388687" cy="678698"/>
          </a:xfrm>
        </p:grpSpPr>
        <p:sp>
          <p:nvSpPr>
            <p:cNvPr id="149" name="Rectangle 148"/>
            <p:cNvSpPr/>
            <p:nvPr/>
          </p:nvSpPr>
          <p:spPr>
            <a:xfrm>
              <a:off x="6331193" y="2456866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329057" y="2456866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329057" y="2568744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P6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332084" y="3022529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P1022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050683" y="4371938"/>
            <a:ext cx="739597" cy="678698"/>
            <a:chOff x="5923809" y="2455200"/>
            <a:chExt cx="388687" cy="678698"/>
          </a:xfrm>
        </p:grpSpPr>
        <p:sp>
          <p:nvSpPr>
            <p:cNvPr id="154" name="Rectangle 153"/>
            <p:cNvSpPr/>
            <p:nvPr/>
          </p:nvSpPr>
          <p:spPr>
            <a:xfrm>
              <a:off x="5925945" y="2455200"/>
              <a:ext cx="385660" cy="6786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kern="0" dirty="0" smtClean="0">
                  <a:solidFill>
                    <a:srgbClr val="EEECE1">
                      <a:lumMod val="10000"/>
                    </a:srgbClr>
                  </a:solidFill>
                </a:rPr>
                <a:t>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</a:rPr>
                <a:t>.</a:t>
              </a:r>
              <a:endPara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923809" y="2455200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923809" y="2567078"/>
              <a:ext cx="385660" cy="11187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P5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26836" y="3020863"/>
              <a:ext cx="385660" cy="1118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P1021</a:t>
              </a: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6965194" y="4487010"/>
            <a:ext cx="733837" cy="6786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kern="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967423" y="5052673"/>
            <a:ext cx="733837" cy="11187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P1020</a:t>
            </a:r>
          </a:p>
        </p:txBody>
      </p:sp>
      <p:sp>
        <p:nvSpPr>
          <p:cNvPr id="161" name="Freeform 160"/>
          <p:cNvSpPr/>
          <p:nvPr/>
        </p:nvSpPr>
        <p:spPr>
          <a:xfrm rot="21206410">
            <a:off x="7317260" y="5025305"/>
            <a:ext cx="654908" cy="247964"/>
          </a:xfrm>
          <a:custGeom>
            <a:avLst/>
            <a:gdLst>
              <a:gd name="connsiteX0" fmla="*/ 0 w 654908"/>
              <a:gd name="connsiteY0" fmla="*/ 197708 h 247964"/>
              <a:gd name="connsiteX1" fmla="*/ 444843 w 654908"/>
              <a:gd name="connsiteY1" fmla="*/ 234778 h 247964"/>
              <a:gd name="connsiteX2" fmla="*/ 654908 w 654908"/>
              <a:gd name="connsiteY2" fmla="*/ 0 h 247964"/>
              <a:gd name="connsiteX3" fmla="*/ 654908 w 654908"/>
              <a:gd name="connsiteY3" fmla="*/ 0 h 2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08" h="247964">
                <a:moveTo>
                  <a:pt x="0" y="197708"/>
                </a:moveTo>
                <a:cubicBezTo>
                  <a:pt x="167846" y="232718"/>
                  <a:pt x="335692" y="267729"/>
                  <a:pt x="444843" y="234778"/>
                </a:cubicBezTo>
                <a:cubicBezTo>
                  <a:pt x="553994" y="201827"/>
                  <a:pt x="654908" y="0"/>
                  <a:pt x="654908" y="0"/>
                </a:cubicBezTo>
                <a:lnTo>
                  <a:pt x="654908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>
            <a:stCxn id="161" idx="1"/>
          </p:cNvCxnSpPr>
          <p:nvPr/>
        </p:nvCxnSpPr>
        <p:spPr>
          <a:xfrm>
            <a:off x="7773992" y="5245947"/>
            <a:ext cx="109037" cy="63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831084" y="2589515"/>
            <a:ext cx="2257669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 0 1 1 1 1 . . . . 0</a:t>
            </a:r>
            <a:endParaRPr 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803419" y="2346618"/>
            <a:ext cx="240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P0   1   2   3    4    5 .   .  .   . 1023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091892" y="2070602"/>
            <a:ext cx="341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Physical Register Availability Flag</a:t>
            </a:r>
            <a:endParaRPr lang="en-US" sz="1600" b="1" dirty="0"/>
          </a:p>
        </p:txBody>
      </p:sp>
      <p:sp>
        <p:nvSpPr>
          <p:cNvPr id="117" name="Rectangle 116"/>
          <p:cNvSpPr/>
          <p:nvPr/>
        </p:nvSpPr>
        <p:spPr>
          <a:xfrm>
            <a:off x="3142777" y="4596939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42274" y="4595694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961130" y="4598888"/>
            <a:ext cx="733837" cy="1118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P4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142777" y="4485061"/>
            <a:ext cx="733837" cy="1118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542274" y="4483816"/>
            <a:ext cx="733837" cy="1118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961130" y="4487010"/>
            <a:ext cx="733837" cy="1118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P0</a:t>
            </a:r>
          </a:p>
        </p:txBody>
      </p:sp>
      <p:sp>
        <p:nvSpPr>
          <p:cNvPr id="7" name="Oval 6"/>
          <p:cNvSpPr/>
          <p:nvPr/>
        </p:nvSpPr>
        <p:spPr>
          <a:xfrm>
            <a:off x="1782916" y="4328366"/>
            <a:ext cx="45719" cy="583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137247" y="1849767"/>
            <a:ext cx="1889779" cy="2518977"/>
            <a:chOff x="1137247" y="1849767"/>
            <a:chExt cx="1889779" cy="2518977"/>
          </a:xfrm>
        </p:grpSpPr>
        <p:sp>
          <p:nvSpPr>
            <p:cNvPr id="87" name="Oval 86"/>
            <p:cNvSpPr/>
            <p:nvPr/>
          </p:nvSpPr>
          <p:spPr>
            <a:xfrm>
              <a:off x="2598908" y="1849767"/>
              <a:ext cx="428118" cy="40978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Elbow Connector 88"/>
            <p:cNvCxnSpPr>
              <a:stCxn id="87" idx="4"/>
            </p:cNvCxnSpPr>
            <p:nvPr/>
          </p:nvCxnSpPr>
          <p:spPr>
            <a:xfrm rot="5400000">
              <a:off x="1248952" y="2793521"/>
              <a:ext cx="2097981" cy="1030051"/>
            </a:xfrm>
            <a:prstGeom prst="bentConnector4">
              <a:avLst>
                <a:gd name="adj1" fmla="val 13736"/>
                <a:gd name="adj2" fmla="val 211986"/>
              </a:avLst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137247" y="3999412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$P0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7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216418" y="1084714"/>
          <a:ext cx="7248525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90625" y="3507343"/>
            <a:ext cx="1801775" cy="1544859"/>
            <a:chOff x="1190625" y="3507343"/>
            <a:chExt cx="1801775" cy="15448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532" y="4133850"/>
              <a:ext cx="911064" cy="9183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90625" y="3507343"/>
              <a:ext cx="1801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GT200 Tesla (2008)</a:t>
              </a:r>
            </a:p>
            <a:p>
              <a:r>
                <a:rPr lang="en-US" sz="1600" dirty="0" smtClean="0"/>
                <a:t>1.9MB Register File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00425" y="3328251"/>
            <a:ext cx="1874359" cy="1519284"/>
            <a:chOff x="3181350" y="2728176"/>
            <a:chExt cx="1874359" cy="1519284"/>
          </a:xfrm>
        </p:grpSpPr>
        <p:pic>
          <p:nvPicPr>
            <p:cNvPr id="9" name="Content Placeholder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606" y="3343729"/>
              <a:ext cx="914400" cy="9037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81350" y="2728176"/>
              <a:ext cx="187435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GF110 Fermi (2010)</a:t>
              </a:r>
            </a:p>
            <a:p>
              <a:pPr algn="ctr"/>
              <a:r>
                <a:rPr lang="en-US" dirty="0" smtClean="0"/>
                <a:t>2MB Register File</a:t>
              </a:r>
              <a:endParaRPr lang="en-US" dirty="0"/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5141434" y="4305300"/>
            <a:ext cx="1983748" cy="746902"/>
          </a:xfrm>
          <a:prstGeom prst="wedgeRoundRectCallout">
            <a:avLst>
              <a:gd name="adj1" fmla="val -65834"/>
              <a:gd name="adj2" fmla="val -4079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768KB L2 shared cache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285708" y="2197100"/>
            <a:ext cx="1983748" cy="746902"/>
          </a:xfrm>
          <a:prstGeom prst="wedgeRoundRectCallout">
            <a:avLst>
              <a:gd name="adj1" fmla="val -60552"/>
              <a:gd name="adj2" fmla="val -59926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1.5MB L2 shared cache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18088" y="1195725"/>
            <a:ext cx="1158601" cy="62983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039117" y="97709"/>
            <a:ext cx="2144241" cy="1532614"/>
            <a:chOff x="7039117" y="97709"/>
            <a:chExt cx="2144241" cy="15326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8" t="4545" r="5911" b="4985"/>
            <a:stretch/>
          </p:blipFill>
          <p:spPr>
            <a:xfrm>
              <a:off x="7107735" y="722870"/>
              <a:ext cx="885200" cy="90745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039117" y="97709"/>
              <a:ext cx="2144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</a:rPr>
                <a:t>GM200 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Maxwell 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  <a:ea typeface="맑은 고딕"/>
                  <a:cs typeface="Arial" panose="020B0604020202020204" pitchFamily="34" charset="0"/>
                </a:rPr>
                <a:t>(2015)</a:t>
              </a:r>
            </a:p>
            <a:p>
              <a:pPr defTabSz="457200"/>
              <a:r>
                <a:rPr lang="en-US" sz="1600" dirty="0" smtClean="0">
                  <a:solidFill>
                    <a:prstClr val="black"/>
                  </a:solidFill>
                  <a:ea typeface="맑은 고딕"/>
                  <a:cs typeface="Arial" panose="020B0604020202020204" pitchFamily="34" charset="0"/>
                </a:rPr>
                <a:t>4MB Register File</a:t>
              </a:r>
              <a:endParaRPr lang="en-US" sz="1600" dirty="0">
                <a:solidFill>
                  <a:prstClr val="black">
                    <a:lumMod val="50000"/>
                    <a:lumOff val="50000"/>
                  </a:prstClr>
                </a:solidFill>
                <a:ea typeface="맑은 고딕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41434" y="482712"/>
            <a:ext cx="1983748" cy="1547884"/>
            <a:chOff x="5141434" y="482712"/>
            <a:chExt cx="1983748" cy="15478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9426" y="1084714"/>
              <a:ext cx="914400" cy="9458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41434" y="482712"/>
              <a:ext cx="198374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GK110 Kepler (2013)</a:t>
              </a:r>
            </a:p>
            <a:p>
              <a:pPr algn="ctr"/>
              <a:r>
                <a:rPr lang="en-US" dirty="0" smtClean="0"/>
                <a:t>3.8MB Register File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99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7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3634"/>
            <a:ext cx="8362950" cy="56925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register usage is cut by average of 16% due to register virtualization (Up to 44%)</a:t>
            </a:r>
          </a:p>
          <a:p>
            <a:pPr marL="0" lvl="1" indent="0">
              <a:buNone/>
            </a:pPr>
            <a:r>
              <a:rPr lang="en-US" sz="1600" dirty="0" smtClean="0"/>
              <a:t>       - ran optimally compiled applications </a:t>
            </a:r>
            <a:r>
              <a:rPr lang="en-US" sz="1600" i="1" dirty="0" smtClean="0"/>
              <a:t>(–</a:t>
            </a:r>
            <a:r>
              <a:rPr lang="en-US" sz="1600" i="1" dirty="0" err="1"/>
              <a:t>maxrregcount</a:t>
            </a:r>
            <a:r>
              <a:rPr lang="en-US" sz="1600" i="1" dirty="0"/>
              <a:t> compile option</a:t>
            </a:r>
            <a:r>
              <a:rPr lang="en-US" sz="1600" i="1" dirty="0" smtClean="0"/>
              <a:t>)</a:t>
            </a:r>
            <a:r>
              <a:rPr lang="en-US" sz="1600" dirty="0" smtClean="0"/>
              <a:t> on </a:t>
            </a:r>
            <a:r>
              <a:rPr lang="en-US" sz="1600" i="1" dirty="0" smtClean="0"/>
              <a:t>GPGPU-Sim v3.2.1</a:t>
            </a:r>
          </a:p>
          <a:p>
            <a:pPr marL="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- used </a:t>
            </a:r>
            <a:r>
              <a:rPr lang="en-US" sz="1600" dirty="0" err="1" smtClean="0"/>
              <a:t>PTXPlus</a:t>
            </a:r>
            <a:r>
              <a:rPr lang="en-US" sz="1600" dirty="0" smtClean="0"/>
              <a:t> simulation option to reflect realistic register allocation </a:t>
            </a:r>
          </a:p>
          <a:p>
            <a:pPr marL="0" lvl="1" indent="0">
              <a:buNone/>
            </a:pPr>
            <a:endParaRPr lang="en-US" sz="1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427812"/>
              </p:ext>
            </p:extLst>
          </p:nvPr>
        </p:nvGraphicFramePr>
        <p:xfrm>
          <a:off x="-467324" y="1948406"/>
          <a:ext cx="9154123" cy="459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0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236507"/>
              </p:ext>
            </p:extLst>
          </p:nvPr>
        </p:nvGraphicFramePr>
        <p:xfrm>
          <a:off x="0" y="944335"/>
          <a:ext cx="7315200" cy="512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6435090" y="2948940"/>
            <a:ext cx="365760" cy="62865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8789" y="2428860"/>
            <a:ext cx="300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Now, can we get here?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942092"/>
              </p:ext>
            </p:extLst>
          </p:nvPr>
        </p:nvGraphicFramePr>
        <p:xfrm>
          <a:off x="754593" y="2481119"/>
          <a:ext cx="7462356" cy="376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768626"/>
            <a:ext cx="8362950" cy="5357537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1994093" y="3575695"/>
            <a:ext cx="398378" cy="148482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3770" y="3563170"/>
            <a:ext cx="1578070" cy="1533836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8146" y="768626"/>
            <a:ext cx="564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Yes, for the </a:t>
            </a:r>
            <a:r>
              <a:rPr lang="en-US" sz="2000" smtClean="0">
                <a:solidFill>
                  <a:schemeClr val="accent5">
                    <a:lumMod val="75000"/>
                  </a:schemeClr>
                </a:solidFill>
              </a:rPr>
              <a:t>applications that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use no more than 64KB/SM registers under register reallocation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6807" y="3563169"/>
            <a:ext cx="397928" cy="148482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38146" y="1476512"/>
            <a:ext cx="564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The other applications need some throttling method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to run on 50% smaller register file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6552" y="3575695"/>
            <a:ext cx="1165234" cy="148482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46189" y="3580951"/>
            <a:ext cx="398378" cy="148482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84979" y="3447393"/>
            <a:ext cx="398378" cy="160059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66028" y="2704983"/>
            <a:ext cx="718266" cy="236078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962512" y="2704982"/>
            <a:ext cx="1098774" cy="239202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3" grpId="0"/>
      <p:bldP spid="9" grpId="0" animBg="1"/>
      <p:bldP spid="9" grpId="1" animBg="1"/>
      <p:bldP spid="12" grpId="0"/>
      <p:bldP spid="16" grpId="0" animBg="1"/>
      <p:bldP spid="16" grpId="1" animBg="1"/>
      <p:bldP spid="13" grpId="0" animBg="1"/>
      <p:bldP spid="14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GPU-Shrink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WARP SCHEDULER FOR DEADLOCK AVOIDANCE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7"/>
    </mc:Choice>
    <mc:Fallback xmlns="">
      <p:transition spd="slow" advTm="1049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 smtClean="0"/>
              <a:t>With slight modification on warp scheduler, register file can be safely shrunk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8198" y="3238220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5010" y="3483511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3724532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" name="Rectangle 45"/>
          <p:cNvSpPr/>
          <p:nvPr/>
        </p:nvSpPr>
        <p:spPr>
          <a:xfrm>
            <a:off x="1985010" y="3962657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985010" y="4215027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81200" y="4448432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Deadlock </a:t>
            </a:r>
            <a:r>
              <a:rPr lang="en-US" sz="2800" dirty="0">
                <a:solidFill>
                  <a:prstClr val="black"/>
                </a:solidFill>
              </a:rPr>
              <a:t>avoidance for register under-provisioning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00225" y="2560937"/>
            <a:ext cx="1238250" cy="27209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1175" y="5267623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801368" y="3145536"/>
            <a:ext cx="1238250" cy="1681162"/>
            <a:chOff x="3499485" y="4510044"/>
            <a:chExt cx="1238250" cy="1681162"/>
          </a:xfrm>
        </p:grpSpPr>
        <p:sp>
          <p:nvSpPr>
            <p:cNvPr id="5" name="Rounded Rectangle 4"/>
            <p:cNvSpPr/>
            <p:nvPr/>
          </p:nvSpPr>
          <p:spPr>
            <a:xfrm>
              <a:off x="3499485" y="4510044"/>
              <a:ext cx="1238250" cy="168116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84270" y="574353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84270" y="5505406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84270" y="5276806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84270" y="503868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4270" y="479103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43542" y="2081826"/>
            <a:ext cx="2112425" cy="888603"/>
            <a:chOff x="8518659" y="1407410"/>
            <a:chExt cx="2112425" cy="888603"/>
          </a:xfrm>
        </p:grpSpPr>
        <p:sp>
          <p:nvSpPr>
            <p:cNvPr id="15" name="Oval 14"/>
            <p:cNvSpPr/>
            <p:nvPr/>
          </p:nvSpPr>
          <p:spPr>
            <a:xfrm>
              <a:off x="8632958" y="1829289"/>
              <a:ext cx="834510" cy="3487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warp0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9506190" y="1829289"/>
              <a:ext cx="829297" cy="34873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warp1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8518659" y="1695938"/>
              <a:ext cx="2009775" cy="6000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33109" y="1407410"/>
              <a:ext cx="797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CTA 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57992" y="2122983"/>
            <a:ext cx="2112425" cy="847446"/>
            <a:chOff x="8518659" y="2244698"/>
            <a:chExt cx="2112425" cy="847446"/>
          </a:xfrm>
        </p:grpSpPr>
        <p:sp>
          <p:nvSpPr>
            <p:cNvPr id="21" name="Oval 20"/>
            <p:cNvSpPr/>
            <p:nvPr/>
          </p:nvSpPr>
          <p:spPr>
            <a:xfrm>
              <a:off x="8632958" y="2625420"/>
              <a:ext cx="834510" cy="3487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warp0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9506190" y="2625420"/>
              <a:ext cx="829297" cy="34873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warp1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8518659" y="2492069"/>
              <a:ext cx="2009775" cy="60007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33109" y="2244698"/>
              <a:ext cx="797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CTA 1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984248" y="4208402"/>
            <a:ext cx="876300" cy="209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r0, </a:t>
            </a:r>
            <a:r>
              <a:rPr lang="en-US" sz="1400" dirty="0" smtClean="0"/>
              <a:t>c1-w1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1984248" y="3227327"/>
            <a:ext cx="876300" cy="209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r1, </a:t>
            </a:r>
            <a:r>
              <a:rPr lang="en-US" sz="1400" dirty="0" smtClean="0"/>
              <a:t>c1-w1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985010" y="3010157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5010" y="2772032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5010" y="4915157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985010" y="4677032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4248" y="468369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r0, </a:t>
            </a:r>
            <a:r>
              <a:rPr lang="en-US" sz="1400" dirty="0" smtClean="0"/>
              <a:t>c0-w1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4248" y="3707387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r1, </a:t>
            </a:r>
            <a:r>
              <a:rPr lang="en-US" sz="1400" dirty="0" smtClean="0"/>
              <a:t>c0-w1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1984248" y="4454147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r0, </a:t>
            </a:r>
            <a:r>
              <a:rPr lang="en-US" sz="1400" dirty="0" smtClean="0"/>
              <a:t>c1-w0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1984248" y="3473072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r1, </a:t>
            </a:r>
            <a:r>
              <a:rPr lang="en-US" sz="1400" dirty="0" smtClean="0"/>
              <a:t>c1-w0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985010" y="4915157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r0, c0-w0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984248" y="3956941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r1, c0-w0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8162" y="2581274"/>
            <a:ext cx="153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Ex. 50% shrink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52913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986019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54" name="Oval 53"/>
          <p:cNvSpPr/>
          <p:nvPr/>
        </p:nvSpPr>
        <p:spPr>
          <a:xfrm>
            <a:off x="5913912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685208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9809 0.155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4011 0.1557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5" grpId="0"/>
      <p:bldP spid="51" grpId="0" animBg="1"/>
      <p:bldP spid="52" grpId="0" animBg="1"/>
      <p:bldP spid="54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 smtClean="0"/>
              <a:t>With slight modification on warp scheduler, register file can be safely shrunk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797698" y="3147497"/>
            <a:ext cx="1238250" cy="1681162"/>
            <a:chOff x="3499485" y="4510044"/>
            <a:chExt cx="1238250" cy="1681162"/>
          </a:xfrm>
        </p:grpSpPr>
        <p:sp>
          <p:nvSpPr>
            <p:cNvPr id="68" name="Rounded Rectangle 67"/>
            <p:cNvSpPr/>
            <p:nvPr/>
          </p:nvSpPr>
          <p:spPr>
            <a:xfrm>
              <a:off x="3499485" y="4510044"/>
              <a:ext cx="1238250" cy="168116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84270" y="574353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84270" y="5505406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4270" y="5276806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84270" y="503868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84270" y="479103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79295" y="3428484"/>
            <a:ext cx="876300" cy="209550"/>
          </a:xfrm>
          <a:prstGeom prst="rect">
            <a:avLst/>
          </a:prstGeom>
          <a:noFill/>
          <a:ln w="952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979295" y="3680854"/>
            <a:ext cx="876300" cy="209550"/>
          </a:xfrm>
          <a:prstGeom prst="rect">
            <a:avLst/>
          </a:prstGeom>
          <a:noFill/>
          <a:ln w="952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975485" y="3914259"/>
            <a:ext cx="876300" cy="209550"/>
          </a:xfrm>
          <a:prstGeom prst="rect">
            <a:avLst/>
          </a:prstGeom>
          <a:noFill/>
          <a:ln w="952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979295" y="4380984"/>
            <a:ext cx="876300" cy="209550"/>
          </a:xfrm>
          <a:prstGeom prst="rect">
            <a:avLst/>
          </a:prstGeom>
          <a:noFill/>
          <a:ln w="952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79295" y="4142859"/>
            <a:ext cx="876300" cy="209550"/>
          </a:xfrm>
          <a:prstGeom prst="rect">
            <a:avLst/>
          </a:prstGeom>
          <a:noFill/>
          <a:ln w="952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84248" y="319035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r1, </a:t>
            </a:r>
            <a:r>
              <a:rPr lang="en-US" sz="1400" dirty="0" smtClean="0"/>
              <a:t>c0-w1</a:t>
            </a:r>
            <a:endParaRPr lang="en-US" sz="1400" dirty="0"/>
          </a:p>
        </p:txBody>
      </p:sp>
      <p:sp>
        <p:nvSpPr>
          <p:cNvPr id="41" name="Oval 40"/>
          <p:cNvSpPr/>
          <p:nvPr/>
        </p:nvSpPr>
        <p:spPr>
          <a:xfrm>
            <a:off x="4052913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986019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43" name="Oval 42"/>
          <p:cNvSpPr/>
          <p:nvPr/>
        </p:nvSpPr>
        <p:spPr>
          <a:xfrm>
            <a:off x="5913912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85208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984248" y="3694052"/>
            <a:ext cx="876300" cy="209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r0, </a:t>
            </a:r>
            <a:r>
              <a:rPr lang="en-US" sz="1400" dirty="0" smtClean="0"/>
              <a:t>c1-w1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4248" y="416934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r0, </a:t>
            </a:r>
            <a:r>
              <a:rPr lang="en-US" sz="1400" dirty="0" smtClean="0"/>
              <a:t>c0-w1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1984248" y="3939797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r0, </a:t>
            </a:r>
            <a:r>
              <a:rPr lang="en-US" sz="1400" dirty="0" smtClean="0"/>
              <a:t>c1-w0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1985010" y="4400807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r0, c0-w0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1984248" y="3442591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r1, c0-w0</a:t>
            </a:r>
            <a:endParaRPr lang="en-US" sz="1400" dirty="0"/>
          </a:p>
        </p:txBody>
      </p:sp>
      <p:sp>
        <p:nvSpPr>
          <p:cNvPr id="3" name="Multiply 2"/>
          <p:cNvSpPr/>
          <p:nvPr/>
        </p:nvSpPr>
        <p:spPr>
          <a:xfrm>
            <a:off x="1723539" y="3070491"/>
            <a:ext cx="1380192" cy="485518"/>
          </a:xfrm>
          <a:prstGeom prst="mathMultiply">
            <a:avLst>
              <a:gd name="adj1" fmla="val 87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38" grpId="0" animBg="1"/>
      <p:bldP spid="39" grpId="0" animBg="1"/>
      <p:bldP spid="40" grpId="0" animBg="1"/>
      <p:bldP spid="48" grpId="0" animBg="1"/>
      <p:bldP spid="49" grpId="0" animBg="1"/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GPU-Shrink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reserves a CTA-worth registers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guarantee at least one CTA can finish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the execution without deadlock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36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52913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986019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5913912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85208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797698" y="3147497"/>
            <a:ext cx="1238250" cy="1681162"/>
            <a:chOff x="3499485" y="4510044"/>
            <a:chExt cx="1238250" cy="1681162"/>
          </a:xfrm>
        </p:grpSpPr>
        <p:sp>
          <p:nvSpPr>
            <p:cNvPr id="52" name="Rounded Rectangle 51"/>
            <p:cNvSpPr/>
            <p:nvPr/>
          </p:nvSpPr>
          <p:spPr>
            <a:xfrm>
              <a:off x="3499485" y="4510044"/>
              <a:ext cx="1238250" cy="168116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684270" y="574353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84270" y="5505406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84270" y="5276806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84270" y="503868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84270" y="4791031"/>
              <a:ext cx="876300" cy="20955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827513" y="4935011"/>
            <a:ext cx="269965" cy="2733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36956" y="4791813"/>
            <a:ext cx="3039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available register count: </a:t>
            </a:r>
            <a:r>
              <a:rPr lang="en-US" dirty="0" smtClean="0">
                <a:solidFill>
                  <a:schemeClr val="accent2"/>
                </a:solidFill>
              </a:rPr>
              <a:t>5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CTA0: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CTA1: 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03481" y="4900927"/>
            <a:ext cx="18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≥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CTA register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demand (4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regs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6702269" y="4908494"/>
            <a:ext cx="142664" cy="328935"/>
          </a:xfrm>
          <a:prstGeom prst="rightBrace">
            <a:avLst>
              <a:gd name="adj1" fmla="val 22012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81195" y="483652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5819" y="5106801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318072" y="4908494"/>
            <a:ext cx="388044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05075" y="4823765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 animBg="1"/>
      <p:bldP spid="26" grpId="0"/>
      <p:bldP spid="27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827513" y="4935011"/>
            <a:ext cx="269965" cy="2733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37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52913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986019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5913912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85208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97698" y="3147497"/>
            <a:ext cx="1238250" cy="168116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82483" y="438098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r0,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2483" y="4142859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82483" y="3914259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2483" y="367613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2483" y="342848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cxnSp>
        <p:nvCxnSpPr>
          <p:cNvPr id="15" name="Curved Connector 14"/>
          <p:cNvCxnSpPr>
            <a:stCxn id="36" idx="2"/>
            <a:endCxn id="23" idx="3"/>
          </p:cNvCxnSpPr>
          <p:nvPr/>
        </p:nvCxnSpPr>
        <p:spPr>
          <a:xfrm rot="10800000" flipV="1">
            <a:off x="2858783" y="3742809"/>
            <a:ext cx="1194130" cy="742950"/>
          </a:xfrm>
          <a:prstGeom prst="curvedConnector3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/>
              <a:t>GPU-Shrink reserves a CTA-worth registers to avoid deadlock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36956" y="4791813"/>
            <a:ext cx="3039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available register count: 4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CTA0: 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CTA1: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3481" y="4900927"/>
            <a:ext cx="18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≥ a CTA register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demand (4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regs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702269" y="4908494"/>
            <a:ext cx="142664" cy="328935"/>
          </a:xfrm>
          <a:prstGeom prst="rightBrace">
            <a:avLst>
              <a:gd name="adj1" fmla="val 22012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81195" y="483652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5819" y="5106801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318072" y="4908494"/>
            <a:ext cx="388044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05075" y="4823765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38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81838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071619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4999512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93768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797698" y="3147497"/>
            <a:ext cx="1238250" cy="168116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82483" y="438098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r0,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2483" y="414285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2483" y="3914259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82483" y="367613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2483" y="342848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cxnSp>
        <p:nvCxnSpPr>
          <p:cNvPr id="29" name="Curved Connector 28"/>
          <p:cNvCxnSpPr>
            <a:endCxn id="23" idx="3"/>
          </p:cNvCxnSpPr>
          <p:nvPr/>
        </p:nvCxnSpPr>
        <p:spPr>
          <a:xfrm rot="10800000" flipV="1">
            <a:off x="2858783" y="3742808"/>
            <a:ext cx="1194130" cy="504825"/>
          </a:xfrm>
          <a:prstGeom prst="curved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/>
              <a:t>GPU-Shrink reserves a CTA-worth registers to avoid deadlock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827513" y="4935011"/>
            <a:ext cx="269965" cy="2733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36956" y="4791813"/>
            <a:ext cx="3039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available register count: </a:t>
            </a:r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CTA0: 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CTA1: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3481" y="4900927"/>
            <a:ext cx="18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≥ a CTA register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demand (4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regs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6702269" y="4908494"/>
            <a:ext cx="142664" cy="328935"/>
          </a:xfrm>
          <a:prstGeom prst="rightBrace">
            <a:avLst>
              <a:gd name="adj1" fmla="val 22012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81195" y="483652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5819" y="5106801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18072" y="4908494"/>
            <a:ext cx="388044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5075" y="4823765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39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38863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871969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4056537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994709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797698" y="3147497"/>
            <a:ext cx="1238250" cy="168116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2483" y="438098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r0,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2483" y="414285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2483" y="3914259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c1-w0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2483" y="367613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82483" y="342848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cxnSp>
        <p:nvCxnSpPr>
          <p:cNvPr id="28" name="Curved Connector 27"/>
          <p:cNvCxnSpPr>
            <a:stCxn id="38" idx="2"/>
          </p:cNvCxnSpPr>
          <p:nvPr/>
        </p:nvCxnSpPr>
        <p:spPr>
          <a:xfrm rot="10800000" flipV="1">
            <a:off x="2830209" y="3743464"/>
            <a:ext cx="1226329" cy="294620"/>
          </a:xfrm>
          <a:prstGeom prst="curvedConnector3">
            <a:avLst/>
          </a:prstGeom>
          <a:ln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/>
              <a:t>GPU-Shrink reserves a CTA-worth registers to avoid deadlock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827513" y="4935011"/>
            <a:ext cx="269965" cy="2733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36956" y="4791813"/>
            <a:ext cx="3039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available register count: 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CTA0: 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CTA1: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3481" y="4900927"/>
            <a:ext cx="18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≥ a CTA register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demand (4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regs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6702269" y="4908494"/>
            <a:ext cx="142664" cy="328935"/>
          </a:xfrm>
          <a:prstGeom prst="rightBrace">
            <a:avLst>
              <a:gd name="adj1" fmla="val 22012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81195" y="483652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5819" y="5106801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18072" y="4908494"/>
            <a:ext cx="388044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5075" y="4823765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1202" y="2876550"/>
            <a:ext cx="478014" cy="45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/>
              <a:t>GPU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53275" y="196205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84790" y="2181225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warp0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99216" y="2181225"/>
            <a:ext cx="829297" cy="348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warp1</a:t>
            </a:r>
          </a:p>
        </p:txBody>
      </p:sp>
      <p:cxnSp>
        <p:nvCxnSpPr>
          <p:cNvPr id="13" name="Curved Connector 12"/>
          <p:cNvCxnSpPr>
            <a:stCxn id="10" idx="4"/>
            <a:endCxn id="6" idx="0"/>
          </p:cNvCxnSpPr>
          <p:nvPr/>
        </p:nvCxnSpPr>
        <p:spPr>
          <a:xfrm rot="16200000" flipH="1">
            <a:off x="1657832" y="2474172"/>
            <a:ext cx="346591" cy="458164"/>
          </a:xfrm>
          <a:prstGeom prst="curved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1" idx="4"/>
            <a:endCxn id="6" idx="0"/>
          </p:cNvCxnSpPr>
          <p:nvPr/>
        </p:nvCxnSpPr>
        <p:spPr>
          <a:xfrm rot="5400000">
            <a:off x="2213742" y="2376426"/>
            <a:ext cx="346591" cy="653656"/>
          </a:xfrm>
          <a:prstGeom prst="curvedConnector3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2537" y="2513051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Context </a:t>
            </a:r>
          </a:p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16999" y="1113841"/>
            <a:ext cx="4386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enable frequent thread switching without </a:t>
            </a:r>
          </a:p>
          <a:p>
            <a:r>
              <a:rPr lang="en-US" dirty="0" smtClean="0"/>
              <a:t>paying context switching penalty,</a:t>
            </a:r>
          </a:p>
          <a:p>
            <a:r>
              <a:rPr lang="en-US" dirty="0" smtClean="0"/>
              <a:t>GPUs incorporate large register file.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64841" y="2266859"/>
            <a:ext cx="4479059" cy="1436132"/>
            <a:chOff x="3864841" y="1781084"/>
            <a:chExt cx="4479059" cy="1436132"/>
          </a:xfrm>
        </p:grpSpPr>
        <p:sp>
          <p:nvSpPr>
            <p:cNvPr id="5" name="Rectangle 4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14974" y="1842670"/>
              <a:ext cx="828675" cy="1371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r14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45790" y="4250603"/>
            <a:ext cx="4479059" cy="1442711"/>
            <a:chOff x="3864841" y="1781084"/>
            <a:chExt cx="4479059" cy="1442711"/>
          </a:xfrm>
        </p:grpSpPr>
        <p:sp>
          <p:nvSpPr>
            <p:cNvPr id="29" name="Rectangle 28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14974" y="1852195"/>
              <a:ext cx="828675" cy="1371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r14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77056" y="2331391"/>
            <a:ext cx="445293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8574" y="4305301"/>
            <a:ext cx="4505325" cy="1880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67112" y="621244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GPGPU has such a large register file?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38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208 4.81481E-6 L -0.02152 0.07731 C -0.02604 0.09351 -0.02864 0.11782 -0.02864 0.14351 C -0.02864 0.17245 -0.02604 0.1956 -0.02152 0.2118 L -0.00208 0.28981 " pathEditMode="relative" rAng="5400000" ptsTypes="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144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69 0.00069 L 0.03316 -0.07662 C 0.0408 -0.09282 0.04497 -0.11713 0.04497 -0.14236 C 0.04497 -0.1713 0.0408 -0.19444 0.03316 -0.21065 L -0.00069 -0.28819 " pathEditMode="relative" rAng="16200000" ptsTypes="AAA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/>
              <a:t>GPU-Shrink reserves a CTA-worth registers to avoid deadlock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40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14938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948044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6885462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07078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797698" y="3147497"/>
            <a:ext cx="1238250" cy="168116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82483" y="3676134"/>
            <a:ext cx="876300" cy="209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c1-w1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2483" y="342848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347541" y="2686447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Assign higher priority to CTA0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3" name="Curved Connector 52"/>
          <p:cNvCxnSpPr>
            <a:endCxn id="24" idx="3"/>
          </p:cNvCxnSpPr>
          <p:nvPr/>
        </p:nvCxnSpPr>
        <p:spPr>
          <a:xfrm rot="10800000" flipV="1">
            <a:off x="2858783" y="3742809"/>
            <a:ext cx="1194130" cy="38100"/>
          </a:xfrm>
          <a:prstGeom prst="curvedConnector3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32847" y="3495814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+mj-ea"/>
                <a:ea typeface="+mj-ea"/>
              </a:rPr>
              <a:t>?</a:t>
            </a:r>
            <a:endParaRPr 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5005" y="3340318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41890" y="3340169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26045" y="5967495"/>
            <a:ext cx="544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CTA0 can’t finish execution with only </a:t>
            </a:r>
            <a:r>
              <a:rPr lang="en-US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available register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16335" y="6281409"/>
            <a:ext cx="544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Decline the request!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2483" y="438098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r0,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82483" y="414285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82483" y="3914259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c1-w0</a:t>
            </a:r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6956" y="4791813"/>
            <a:ext cx="5201836" cy="923330"/>
            <a:chOff x="3736956" y="4791813"/>
            <a:chExt cx="5201836" cy="923330"/>
          </a:xfrm>
        </p:grpSpPr>
        <p:sp>
          <p:nvSpPr>
            <p:cNvPr id="31" name="Oval 30"/>
            <p:cNvSpPr/>
            <p:nvPr/>
          </p:nvSpPr>
          <p:spPr>
            <a:xfrm>
              <a:off x="6827513" y="4935011"/>
              <a:ext cx="269965" cy="2733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36956" y="4791813"/>
              <a:ext cx="31164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available register count: </a:t>
              </a:r>
              <a:r>
                <a:rPr lang="en-US" dirty="0" smtClean="0">
                  <a:solidFill>
                    <a:schemeClr val="accent2"/>
                  </a:solidFill>
                </a:rPr>
                <a:t>1?</a:t>
              </a:r>
              <a:endParaRPr lang="en-US" dirty="0" smtClean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allocated registers for CTA0: </a:t>
              </a:r>
              <a:r>
                <a:rPr lang="en-US" dirty="0" smtClean="0">
                  <a:solidFill>
                    <a:schemeClr val="accent2"/>
                  </a:solidFill>
                </a:rPr>
                <a:t>2</a:t>
              </a:r>
              <a:endParaRPr lang="en-US" dirty="0" smtClean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allocated registers for CTA1: </a:t>
              </a:r>
              <a:r>
                <a:rPr lang="en-US" dirty="0" smtClean="0">
                  <a:solidFill>
                    <a:schemeClr val="accent2"/>
                  </a:solidFill>
                </a:rPr>
                <a:t>2?</a:t>
              </a:r>
              <a:endParaRPr 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03481" y="4900927"/>
              <a:ext cx="18353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&lt;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 a CTA register 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demand (4 </a:t>
              </a:r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</a:rPr>
                <a:t>regs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  <a:endParaRPr lang="en-US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6702269" y="4908494"/>
              <a:ext cx="142664" cy="328935"/>
            </a:xfrm>
            <a:prstGeom prst="rightBrace">
              <a:avLst>
                <a:gd name="adj1" fmla="val 22012"/>
                <a:gd name="adj2" fmla="val 50000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81195" y="4836521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05819" y="5106801"/>
              <a:ext cx="196450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6318072" y="4908494"/>
              <a:ext cx="38804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005074" y="4823765"/>
              <a:ext cx="256653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41309" y="4787453"/>
            <a:ext cx="5193820" cy="923330"/>
            <a:chOff x="3736956" y="4791813"/>
            <a:chExt cx="5193820" cy="923330"/>
          </a:xfrm>
        </p:grpSpPr>
        <p:sp>
          <p:nvSpPr>
            <p:cNvPr id="54" name="Oval 53"/>
            <p:cNvSpPr/>
            <p:nvPr/>
          </p:nvSpPr>
          <p:spPr>
            <a:xfrm>
              <a:off x="6827513" y="4935011"/>
              <a:ext cx="269965" cy="2733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36956" y="4791813"/>
              <a:ext cx="31164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available register count: </a:t>
              </a:r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allocated registers for CTA0: </a:t>
              </a:r>
              <a:r>
                <a:rPr lang="en-US" dirty="0" smtClean="0">
                  <a:solidFill>
                    <a:schemeClr val="accent2"/>
                  </a:solidFill>
                </a:rPr>
                <a:t>2</a:t>
              </a:r>
              <a:endParaRPr lang="en-US" dirty="0" smtClean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allocated registers for CTA1: 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03481" y="4900927"/>
              <a:ext cx="182729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≥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 a CTA register 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demand (4 </a:t>
              </a:r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</a:rPr>
                <a:t>regs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  <a:endParaRPr lang="en-US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702269" y="4908494"/>
              <a:ext cx="142664" cy="328935"/>
            </a:xfrm>
            <a:prstGeom prst="rightBrace">
              <a:avLst>
                <a:gd name="adj1" fmla="val 22012"/>
                <a:gd name="adj2" fmla="val 50000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81195" y="4836521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05819" y="5106801"/>
              <a:ext cx="196450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6318072" y="4908494"/>
              <a:ext cx="38804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005074" y="4823765"/>
              <a:ext cx="256653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0" grpId="0"/>
      <p:bldP spid="55" grpId="0"/>
      <p:bldP spid="55" grpId="1"/>
      <p:bldP spid="56" grpId="0"/>
      <p:bldP spid="56" grpId="1"/>
      <p:bldP spid="56" grpId="2"/>
      <p:bldP spid="57" grpId="0"/>
      <p:bldP spid="57" grpId="1"/>
      <p:bldP spid="57" grpId="2"/>
      <p:bldP spid="44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 smtClean="0"/>
              <a:t>A CTA that uses the maximum # registers is assigned higher priority so that the CTA finishes the execution as early as possible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41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71963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005069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5942487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87113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797698" y="3147497"/>
            <a:ext cx="1238250" cy="168116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82483" y="367613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</a:rPr>
              <a:t>r1,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2483" y="3428484"/>
            <a:ext cx="876300" cy="20955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347541" y="2686447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Assign higher priority to CTA0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1" name="Curved Connector 30"/>
          <p:cNvCxnSpPr>
            <a:stCxn id="36" idx="2"/>
            <a:endCxn id="24" idx="3"/>
          </p:cNvCxnSpPr>
          <p:nvPr/>
        </p:nvCxnSpPr>
        <p:spPr>
          <a:xfrm rot="10800000" flipV="1">
            <a:off x="2858783" y="3742809"/>
            <a:ext cx="1213180" cy="38100"/>
          </a:xfrm>
          <a:prstGeom prst="curvedConnector3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60605" y="3340318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27490" y="3340169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2483" y="438098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c0-w0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2483" y="414285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2483" y="3914259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c1-w0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27513" y="4935011"/>
            <a:ext cx="269965" cy="2733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736956" y="4791813"/>
            <a:ext cx="3039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available register count: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CTA0: </a:t>
            </a:r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CTA1: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03481" y="4900927"/>
            <a:ext cx="18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≥ a CTA register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demand (4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regs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6702269" y="4908494"/>
            <a:ext cx="142664" cy="328935"/>
          </a:xfrm>
          <a:prstGeom prst="rightBrace">
            <a:avLst>
              <a:gd name="adj1" fmla="val 22012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781195" y="483652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05819" y="5106801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318072" y="4908494"/>
            <a:ext cx="388044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05075" y="4823765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/>
              <a:t>A CTA that uses the maximum # registers is assigned higher priority so that the CTA finishes the execution as early as possible</a:t>
            </a: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42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14938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100194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5942487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87113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797698" y="3147497"/>
            <a:ext cx="1238250" cy="168116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82483" y="367613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</a:rPr>
              <a:t>r1,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2483" y="3428484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</a:rPr>
              <a:t>r1, 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347541" y="2686447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Assign higher priority to CTA0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7" name="Curved Connector 26"/>
          <p:cNvCxnSpPr>
            <a:stCxn id="37" idx="2"/>
            <a:endCxn id="25" idx="3"/>
          </p:cNvCxnSpPr>
          <p:nvPr/>
        </p:nvCxnSpPr>
        <p:spPr>
          <a:xfrm rot="10800000">
            <a:off x="2858784" y="3533260"/>
            <a:ext cx="1241411" cy="210205"/>
          </a:xfrm>
          <a:prstGeom prst="curved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60605" y="3340318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490" y="3340169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82483" y="438098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c0-w0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82483" y="414285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2483" y="3914259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r0, </a:t>
            </a:r>
            <a:r>
              <a:rPr lang="en-US" sz="1400" dirty="0" smtClean="0">
                <a:solidFill>
                  <a:prstClr val="white"/>
                </a:solidFill>
              </a:rPr>
              <a:t>c1-w0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827513" y="4935011"/>
            <a:ext cx="269965" cy="2733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736956" y="4791813"/>
            <a:ext cx="3039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available register count: 4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CTA0: 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allocated registers for CTA1: 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03481" y="4900927"/>
            <a:ext cx="18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≥ a CTA register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demand (4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regs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Right Brace 42"/>
          <p:cNvSpPr/>
          <p:nvPr/>
        </p:nvSpPr>
        <p:spPr>
          <a:xfrm>
            <a:off x="6702269" y="4908494"/>
            <a:ext cx="142664" cy="328935"/>
          </a:xfrm>
          <a:prstGeom prst="rightBrace">
            <a:avLst>
              <a:gd name="adj1" fmla="val 22012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781195" y="483652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05819" y="5106801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318072" y="4908494"/>
            <a:ext cx="388044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05075" y="4823765"/>
            <a:ext cx="196450" cy="2867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000" dirty="0" smtClean="0"/>
              <a:t>The remaining CTAs resume their execution by using the released registers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GPU-Shrink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Deadlock avoidance for register under-provisioning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43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14938" y="3568442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100194" y="3569097"/>
            <a:ext cx="829297" cy="3487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c0-w1</a:t>
            </a:r>
          </a:p>
        </p:txBody>
      </p:sp>
      <p:sp>
        <p:nvSpPr>
          <p:cNvPr id="38" name="Oval 37"/>
          <p:cNvSpPr/>
          <p:nvPr/>
        </p:nvSpPr>
        <p:spPr>
          <a:xfrm>
            <a:off x="5942487" y="3569097"/>
            <a:ext cx="834510" cy="348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871134" y="3567926"/>
            <a:ext cx="829297" cy="3487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c1-w1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38" y="3504684"/>
            <a:ext cx="3709962" cy="483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989" y="317345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Queue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797698" y="3147497"/>
            <a:ext cx="1238250" cy="168116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82483" y="438098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r0,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2483" y="4142859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r0, 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2483" y="3914259"/>
            <a:ext cx="876300" cy="20955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r0, c1-w0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2483" y="3676134"/>
            <a:ext cx="876300" cy="209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r1, c0-w0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2483" y="3428484"/>
            <a:ext cx="87630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r1, c0-w1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7698" y="492498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35948" y="2679125"/>
            <a:ext cx="2737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 later…</a:t>
            </a:r>
          </a:p>
          <a:p>
            <a:r>
              <a:rPr lang="en-US" dirty="0" smtClean="0"/>
              <a:t>CTA0 finishes its execution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02317" y="5830945"/>
            <a:ext cx="4330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After warps in CTA0 release their registers,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warps in CTA1 can resume their execution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with the released registers.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0605" y="3340318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7490" y="3340169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5171" y="4134644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warp uses 2 registers, r0 and r1</a:t>
            </a:r>
            <a:endParaRPr lang="en-US" dirty="0"/>
          </a:p>
        </p:txBody>
      </p:sp>
      <p:cxnSp>
        <p:nvCxnSpPr>
          <p:cNvPr id="40" name="Curved Connector 39"/>
          <p:cNvCxnSpPr/>
          <p:nvPr/>
        </p:nvCxnSpPr>
        <p:spPr>
          <a:xfrm rot="16200000" flipH="1" flipV="1">
            <a:off x="4169109" y="4355123"/>
            <a:ext cx="1470695" cy="2404280"/>
          </a:xfrm>
          <a:prstGeom prst="curvedConnector4">
            <a:avLst>
              <a:gd name="adj1" fmla="val -15544"/>
              <a:gd name="adj2" fmla="val 109508"/>
            </a:avLst>
          </a:prstGeom>
          <a:ln w="1905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736956" y="4791813"/>
            <a:ext cx="5187408" cy="923330"/>
            <a:chOff x="3736956" y="4791813"/>
            <a:chExt cx="5187408" cy="923330"/>
          </a:xfrm>
        </p:grpSpPr>
        <p:sp>
          <p:nvSpPr>
            <p:cNvPr id="34" name="Oval 33"/>
            <p:cNvSpPr/>
            <p:nvPr/>
          </p:nvSpPr>
          <p:spPr>
            <a:xfrm>
              <a:off x="6827513" y="4935011"/>
              <a:ext cx="269965" cy="2733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36956" y="4791813"/>
              <a:ext cx="30394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available register count: 4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allocated registers for CTA0: 1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allocated registers for CTA1: 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03481" y="4900927"/>
              <a:ext cx="1820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≥ a CTA register 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demand (4 </a:t>
              </a:r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</a:rPr>
                <a:t>regs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  <a:endParaRPr lang="en-US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3" name="Right Brace 42"/>
            <p:cNvSpPr/>
            <p:nvPr/>
          </p:nvSpPr>
          <p:spPr>
            <a:xfrm>
              <a:off x="6702269" y="4908494"/>
              <a:ext cx="142664" cy="328935"/>
            </a:xfrm>
            <a:prstGeom prst="rightBrace">
              <a:avLst>
                <a:gd name="adj1" fmla="val 22012"/>
                <a:gd name="adj2" fmla="val 50000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81195" y="4836521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05819" y="5106801"/>
              <a:ext cx="196450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6318072" y="4908494"/>
              <a:ext cx="38804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005075" y="4823765"/>
              <a:ext cx="196450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40253" y="4789963"/>
            <a:ext cx="5187408" cy="755445"/>
            <a:chOff x="-1657385" y="5615582"/>
            <a:chExt cx="5187408" cy="755445"/>
          </a:xfrm>
        </p:grpSpPr>
        <p:sp>
          <p:nvSpPr>
            <p:cNvPr id="49" name="Oval 48"/>
            <p:cNvSpPr/>
            <p:nvPr/>
          </p:nvSpPr>
          <p:spPr>
            <a:xfrm>
              <a:off x="1433172" y="5758780"/>
              <a:ext cx="269965" cy="2733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657385" y="5615582"/>
              <a:ext cx="3039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available register count: </a:t>
              </a:r>
              <a:r>
                <a:rPr lang="en-US" dirty="0" smtClean="0">
                  <a:solidFill>
                    <a:schemeClr val="accent2"/>
                  </a:solidFill>
                </a:rPr>
                <a:t>4</a:t>
              </a:r>
              <a:endParaRPr lang="en-US" dirty="0" smtClean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allocated registers for </a:t>
              </a:r>
              <a:r>
                <a:rPr lang="en-US" dirty="0" smtClean="0">
                  <a:solidFill>
                    <a:schemeClr val="accent2"/>
                  </a:solidFill>
                </a:rPr>
                <a:t>CTA1: 1</a:t>
              </a:r>
              <a:endParaRPr 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09140" y="5724696"/>
              <a:ext cx="1820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≥ a CTA register 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demand (4 </a:t>
              </a:r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</a:rPr>
                <a:t>regs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  <a:endParaRPr lang="en-US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6854" y="5669168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923731" y="5732263"/>
              <a:ext cx="38804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10734" y="5647534"/>
              <a:ext cx="196450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57" name="Right Brace 56"/>
            <p:cNvSpPr/>
            <p:nvPr/>
          </p:nvSpPr>
          <p:spPr>
            <a:xfrm>
              <a:off x="1306107" y="5735597"/>
              <a:ext cx="142664" cy="328935"/>
            </a:xfrm>
            <a:prstGeom prst="rightBrace">
              <a:avLst>
                <a:gd name="adj1" fmla="val 22012"/>
                <a:gd name="adj2" fmla="val 50000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09657" y="5933904"/>
              <a:ext cx="196450" cy="28676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3.33333E-6 L -0.20278 0.00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85185E-6 L -0.20347 0.00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27" grpId="0"/>
      <p:bldP spid="28" grpId="0"/>
      <p:bldP spid="30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Register file virtualization + GPU-Shrink enables to safely shrink register file </a:t>
            </a:r>
          </a:p>
          <a:p>
            <a:r>
              <a:rPr lang="en-US" sz="2000" dirty="0" smtClean="0"/>
              <a:t>50% smaller register file </a:t>
            </a:r>
            <a:r>
              <a:rPr lang="en-US" sz="2000" smtClean="0"/>
              <a:t>saves register file energy by 38%</a:t>
            </a:r>
            <a:endParaRPr lang="en-US" sz="2000" dirty="0" smtClean="0"/>
          </a:p>
          <a:p>
            <a:r>
              <a:rPr lang="en-US" sz="2000" dirty="0" smtClean="0"/>
              <a:t>Power </a:t>
            </a:r>
            <a:r>
              <a:rPr lang="en-US" sz="2000" dirty="0" smtClean="0"/>
              <a:t>gating </a:t>
            </a:r>
            <a:r>
              <a:rPr lang="en-US" sz="2000" dirty="0" smtClean="0"/>
              <a:t>escalates the energy saving to 42%</a:t>
            </a:r>
            <a:endParaRPr lang="en-US" sz="2000" dirty="0" smtClean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30060"/>
              </p:ext>
            </p:extLst>
          </p:nvPr>
        </p:nvGraphicFramePr>
        <p:xfrm>
          <a:off x="79513" y="2765747"/>
          <a:ext cx="8965096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8570632" y="3562187"/>
            <a:ext cx="434221" cy="23980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0.58</a:t>
            </a:r>
          </a:p>
        </p:txBody>
      </p:sp>
    </p:spTree>
    <p:extLst>
      <p:ext uri="{BB962C8B-B14F-4D97-AF65-F5344CB8AC3E}">
        <p14:creationId xmlns:p14="http://schemas.microsoft.com/office/powerpoint/2010/main" val="23088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GPU-Shrink 50% derived almost 0% performance overhead on average</a:t>
            </a:r>
          </a:p>
          <a:p>
            <a:r>
              <a:rPr lang="en-US" sz="2000" dirty="0" smtClean="0"/>
              <a:t>As a comparison, when applications are recompiled with 50% fewer registers, performance overhead was 73%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485467"/>
              </p:ext>
            </p:extLst>
          </p:nvPr>
        </p:nvGraphicFramePr>
        <p:xfrm>
          <a:off x="627297" y="2662022"/>
          <a:ext cx="7798947" cy="369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8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Inefficient register utilization is observed in massive parallel processor execution</a:t>
            </a:r>
          </a:p>
          <a:p>
            <a:endParaRPr lang="en-US" sz="2800" dirty="0" smtClean="0"/>
          </a:p>
          <a:p>
            <a:r>
              <a:rPr lang="en-US" sz="2800" dirty="0" smtClean="0"/>
              <a:t>Register virtualization allows warps to share physical registers thereby eliminating unnecessary register allocations</a:t>
            </a:r>
          </a:p>
          <a:p>
            <a:endParaRPr lang="en-US" sz="2800" dirty="0" smtClean="0"/>
          </a:p>
          <a:p>
            <a:r>
              <a:rPr lang="en-US" sz="2800" dirty="0" smtClean="0"/>
              <a:t>GPU-shrink allows an aggressive register file under-provisioning without any deadlock and performance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Thank you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1202" y="2880360"/>
            <a:ext cx="478014" cy="45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/>
              <a:t>GPU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53275" y="196205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84790" y="2185416"/>
            <a:ext cx="834510" cy="348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warp0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99216" y="2185416"/>
            <a:ext cx="829297" cy="348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warp1</a:t>
            </a:r>
          </a:p>
        </p:txBody>
      </p:sp>
      <p:cxnSp>
        <p:nvCxnSpPr>
          <p:cNvPr id="9" name="Curved Connector 8"/>
          <p:cNvCxnSpPr>
            <a:stCxn id="7" idx="4"/>
            <a:endCxn id="5" idx="0"/>
          </p:cNvCxnSpPr>
          <p:nvPr/>
        </p:nvCxnSpPr>
        <p:spPr>
          <a:xfrm rot="16200000" flipH="1">
            <a:off x="1658022" y="2478173"/>
            <a:ext cx="346210" cy="458164"/>
          </a:xfrm>
          <a:prstGeom prst="curved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8" idx="4"/>
            <a:endCxn id="5" idx="0"/>
          </p:cNvCxnSpPr>
          <p:nvPr/>
        </p:nvCxnSpPr>
        <p:spPr>
          <a:xfrm rot="5400000">
            <a:off x="2213932" y="2380427"/>
            <a:ext cx="346210" cy="653656"/>
          </a:xfrm>
          <a:prstGeom prst="curvedConnector3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855316" y="2257334"/>
            <a:ext cx="4479059" cy="1437604"/>
            <a:chOff x="3864841" y="1781084"/>
            <a:chExt cx="4479059" cy="1437604"/>
          </a:xfrm>
        </p:grpSpPr>
        <p:sp>
          <p:nvSpPr>
            <p:cNvPr id="14" name="Rectangle 13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4024" y="1847088"/>
              <a:ext cx="828675" cy="1371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r14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881437" y="2331391"/>
            <a:ext cx="445293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849624" y="4251960"/>
            <a:ext cx="4479059" cy="1436132"/>
            <a:chOff x="3864841" y="1781084"/>
            <a:chExt cx="4479059" cy="1436132"/>
          </a:xfrm>
        </p:grpSpPr>
        <p:sp>
          <p:nvSpPr>
            <p:cNvPr id="51" name="Rectangle 50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34024" y="1842670"/>
              <a:ext cx="828675" cy="1371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r14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77056" y="2331720"/>
            <a:ext cx="4452938" cy="280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GPGPU has such a large register file?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716999" y="1113841"/>
            <a:ext cx="4386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enable frequent thread switching without </a:t>
            </a:r>
          </a:p>
          <a:p>
            <a:r>
              <a:rPr lang="en-US" dirty="0" smtClean="0"/>
              <a:t>paying context switching penalty,</a:t>
            </a:r>
          </a:p>
          <a:p>
            <a:r>
              <a:rPr lang="en-US" dirty="0" smtClean="0"/>
              <a:t>GPUs incorporate large register file.</a:t>
            </a:r>
          </a:p>
        </p:txBody>
      </p:sp>
    </p:spTree>
    <p:extLst>
      <p:ext uri="{BB962C8B-B14F-4D97-AF65-F5344CB8AC3E}">
        <p14:creationId xmlns:p14="http://schemas.microsoft.com/office/powerpoint/2010/main" val="39356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0069 -0.084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rctx="PPT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rctx="PPT"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3275" y="147628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64841" y="1781084"/>
            <a:ext cx="4479059" cy="1437604"/>
            <a:chOff x="3864841" y="1781084"/>
            <a:chExt cx="4479059" cy="1437604"/>
          </a:xfrm>
        </p:grpSpPr>
        <p:sp>
          <p:nvSpPr>
            <p:cNvPr id="13" name="Rectangle 12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4024" y="1847088"/>
              <a:ext cx="828675" cy="1371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</a:t>
              </a:r>
              <a:r>
                <a:rPr lang="en-US" dirty="0" smtClean="0">
                  <a:solidFill>
                    <a:schemeClr val="accent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r14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55315" y="3193328"/>
            <a:ext cx="4479059" cy="1436132"/>
            <a:chOff x="3864841" y="1781084"/>
            <a:chExt cx="4479059" cy="1436132"/>
          </a:xfrm>
        </p:grpSpPr>
        <p:sp>
          <p:nvSpPr>
            <p:cNvPr id="24" name="Rectangle 23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34024" y="1842670"/>
              <a:ext cx="828675" cy="1371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r</a:t>
              </a:r>
              <a:r>
                <a:rPr lang="en-US" dirty="0" smtClean="0">
                  <a:solidFill>
                    <a:schemeClr val="accent6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r14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64841" y="5155165"/>
            <a:ext cx="4479059" cy="1436132"/>
            <a:chOff x="3864841" y="1781084"/>
            <a:chExt cx="4479059" cy="1436132"/>
          </a:xfrm>
        </p:grpSpPr>
        <p:sp>
          <p:nvSpPr>
            <p:cNvPr id="57" name="Rectangle 56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34024" y="1842670"/>
              <a:ext cx="828675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r</a:t>
              </a:r>
              <a:r>
                <a:rPr lang="en-US" dirty="0" smtClean="0">
                  <a:solidFill>
                    <a:schemeClr val="accent5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r</a:t>
              </a:r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r</a:t>
              </a:r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</a:p>
            <a:p>
              <a:pPr algn="ctr"/>
              <a:r>
                <a:rPr lang="en-US" dirty="0" smtClean="0">
                  <a:solidFill>
                    <a:schemeClr val="accent5"/>
                  </a:solidFill>
                </a:rPr>
                <a:t>..</a:t>
              </a:r>
            </a:p>
            <a:p>
              <a:pPr algn="ctr"/>
              <a:r>
                <a:rPr lang="en-US" dirty="0" smtClean="0">
                  <a:solidFill>
                    <a:schemeClr val="accent5"/>
                  </a:solidFill>
                </a:rPr>
                <a:t>r14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852928" y="5551367"/>
            <a:ext cx="130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Warp 47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54425" y="2342575"/>
            <a:ext cx="130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Warp 0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52928" y="3714175"/>
            <a:ext cx="130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Warp 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2986974" y="4630719"/>
            <a:ext cx="49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. 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864841" y="4632099"/>
            <a:ext cx="4479059" cy="295090"/>
            <a:chOff x="3864841" y="1781084"/>
            <a:chExt cx="4479059" cy="1436132"/>
          </a:xfrm>
        </p:grpSpPr>
        <p:sp>
          <p:nvSpPr>
            <p:cNvPr id="75" name="Rectangle 74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r0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34024" y="1842670"/>
              <a:ext cx="828675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r0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64841" y="178108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72318" y="17979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77324" y="18166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58075" y="18111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t31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62750" y="2388541"/>
              <a:ext cx="42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879055" y="4901334"/>
            <a:ext cx="4455319" cy="283412"/>
            <a:chOff x="3888581" y="1837920"/>
            <a:chExt cx="4455319" cy="1379296"/>
          </a:xfrm>
        </p:grpSpPr>
        <p:sp>
          <p:nvSpPr>
            <p:cNvPr id="85" name="Rectangle 84"/>
            <p:cNvSpPr/>
            <p:nvPr/>
          </p:nvSpPr>
          <p:spPr>
            <a:xfrm>
              <a:off x="3888581" y="1845616"/>
              <a:ext cx="828675" cy="13716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09646" y="1845616"/>
              <a:ext cx="828675" cy="137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534024" y="1842670"/>
              <a:ext cx="828675" cy="1371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r14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15225" y="1837920"/>
              <a:ext cx="828675" cy="1371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</a:rPr>
                <a:t>r14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90962" y="1845615"/>
            <a:ext cx="4452938" cy="4737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Wave 93"/>
          <p:cNvSpPr/>
          <p:nvPr/>
        </p:nvSpPr>
        <p:spPr>
          <a:xfrm>
            <a:off x="3705225" y="4750996"/>
            <a:ext cx="4981575" cy="382971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372475" y="4370610"/>
            <a:ext cx="638175" cy="1180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434390" y="4370610"/>
            <a:ext cx="422782" cy="1180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GPGPU has such a large register file?</a:t>
            </a:r>
            <a:endParaRPr lang="en-US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160077" y="2766855"/>
            <a:ext cx="2117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file in Fermi</a:t>
            </a:r>
          </a:p>
          <a:p>
            <a:r>
              <a:rPr lang="en-US" dirty="0" smtClean="0"/>
              <a:t>can accommodate </a:t>
            </a:r>
          </a:p>
          <a:p>
            <a:r>
              <a:rPr lang="en-US" dirty="0" smtClean="0"/>
              <a:t>48 warps per SM</a:t>
            </a:r>
          </a:p>
          <a:p>
            <a:r>
              <a:rPr lang="en-US" dirty="0" smtClean="0"/>
              <a:t>(128KB RF per SM)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439" y="2135255"/>
            <a:ext cx="9144000" cy="24080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Large register file</a:t>
            </a:r>
          </a:p>
          <a:p>
            <a:pPr algn="ctr"/>
            <a:r>
              <a:rPr lang="en-US" sz="3600" dirty="0" smtClean="0"/>
              <a:t>Pros: Fast context switch</a:t>
            </a:r>
          </a:p>
          <a:p>
            <a:pPr algn="ctr"/>
            <a:r>
              <a:rPr lang="en-US" sz="3600" dirty="0" smtClean="0"/>
              <a:t>Cons: High power consumption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Register file is the most power hungry on-chip memory in GPGPU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2146391"/>
            <a:ext cx="9144000" cy="24080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Do we really need separate set of registers for each warp?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22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625946"/>
              </p:ext>
            </p:extLst>
          </p:nvPr>
        </p:nvGraphicFramePr>
        <p:xfrm>
          <a:off x="0" y="944335"/>
          <a:ext cx="7315200" cy="512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6229351" y="3888710"/>
            <a:ext cx="2811779" cy="896000"/>
          </a:xfrm>
          <a:prstGeom prst="wedgeRoundRectCallout">
            <a:avLst>
              <a:gd name="adj1" fmla="val -44003"/>
              <a:gd name="adj2" fmla="val -7268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Significant power reduction</a:t>
            </a:r>
          </a:p>
          <a:p>
            <a:r>
              <a:rPr lang="en-US" dirty="0" smtClean="0"/>
              <a:t>only by shrinking the size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35090" y="2893045"/>
            <a:ext cx="365760" cy="62865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8789" y="2372965"/>
            <a:ext cx="2875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How do we get here?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</a:t>
            </a:r>
            <a:r>
              <a:rPr lang="en-US" dirty="0" err="1" smtClean="0"/>
              <a:t>liveness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Register </a:t>
            </a:r>
            <a:r>
              <a:rPr lang="en-US" sz="2000" dirty="0" err="1"/>
              <a:t>liveness</a:t>
            </a:r>
            <a:endParaRPr lang="en-US" sz="2000" dirty="0"/>
          </a:p>
          <a:p>
            <a:pPr marL="742950" lvl="2" indent="-342900"/>
            <a:r>
              <a:rPr lang="en-US" sz="1600" b="1" dirty="0"/>
              <a:t>Live register</a:t>
            </a:r>
            <a:r>
              <a:rPr lang="en-US" sz="1600" dirty="0"/>
              <a:t>: a register that contains a value that is consumed by following instruction(s)</a:t>
            </a:r>
          </a:p>
          <a:p>
            <a:pPr marL="742950" lvl="2" indent="-342900"/>
            <a:r>
              <a:rPr lang="en-US" sz="1600" b="1" dirty="0"/>
              <a:t>Dead register</a:t>
            </a:r>
            <a:r>
              <a:rPr lang="en-US" sz="1600" dirty="0"/>
              <a:t>: a register that contains a value that is not consumed by following </a:t>
            </a:r>
            <a:r>
              <a:rPr lang="en-US" sz="1600" dirty="0" smtClean="0"/>
              <a:t>instruction </a:t>
            </a:r>
            <a:r>
              <a:rPr lang="en-US" sz="1600" dirty="0"/>
              <a:t>(i.e. </a:t>
            </a:r>
            <a:r>
              <a:rPr lang="en-US" sz="1600" dirty="0" smtClean="0"/>
              <a:t>registers that </a:t>
            </a:r>
            <a:r>
              <a:rPr lang="en-US" sz="1600" dirty="0"/>
              <a:t>are lastly read </a:t>
            </a:r>
            <a:r>
              <a:rPr lang="en-US" sz="1600" dirty="0" smtClean="0"/>
              <a:t>before next write in </a:t>
            </a:r>
            <a:r>
              <a:rPr lang="en-US" sz="1600" dirty="0"/>
              <a:t>the code execution)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7AB2-8EB5-473D-8C8F-EBF11773134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1181" y="3709194"/>
            <a:ext cx="14513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Ld</a:t>
            </a:r>
            <a:r>
              <a:rPr lang="en-US" dirty="0" smtClean="0"/>
              <a:t> 	r1, 0(r0)</a:t>
            </a:r>
          </a:p>
          <a:p>
            <a:r>
              <a:rPr lang="en-US" dirty="0" smtClean="0"/>
              <a:t>Add 	r2, r1, r0</a:t>
            </a:r>
          </a:p>
          <a:p>
            <a:r>
              <a:rPr lang="en-US" dirty="0" smtClean="0"/>
              <a:t>. . .</a:t>
            </a:r>
          </a:p>
          <a:p>
            <a:endParaRPr lang="en-US" dirty="0" smtClean="0"/>
          </a:p>
          <a:p>
            <a:r>
              <a:rPr lang="en-US" dirty="0" smtClean="0"/>
              <a:t>Sub 	r1, r3, r4</a:t>
            </a:r>
          </a:p>
          <a:p>
            <a:r>
              <a:rPr lang="en-US" dirty="0" smtClean="0"/>
              <a:t>. . .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3783081" y="3433247"/>
            <a:ext cx="1116480" cy="633071"/>
            <a:chOff x="3783081" y="3433247"/>
            <a:chExt cx="1116480" cy="633071"/>
          </a:xfrm>
        </p:grpSpPr>
        <p:sp>
          <p:nvSpPr>
            <p:cNvPr id="21" name="Oval 20"/>
            <p:cNvSpPr/>
            <p:nvPr/>
          </p:nvSpPr>
          <p:spPr>
            <a:xfrm>
              <a:off x="3783081" y="3709194"/>
              <a:ext cx="371475" cy="3571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5222" y="3433247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defined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7881" y="3810278"/>
            <a:ext cx="1124449" cy="541790"/>
            <a:chOff x="4087881" y="3810278"/>
            <a:chExt cx="1124449" cy="541790"/>
          </a:xfrm>
        </p:grpSpPr>
        <p:sp>
          <p:nvSpPr>
            <p:cNvPr id="23" name="Oval 22"/>
            <p:cNvSpPr/>
            <p:nvPr/>
          </p:nvSpPr>
          <p:spPr>
            <a:xfrm>
              <a:off x="4087881" y="3994944"/>
              <a:ext cx="371475" cy="3571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96456" y="381027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used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13711" y="4800497"/>
            <a:ext cx="1320073" cy="622538"/>
            <a:chOff x="3813711" y="4800497"/>
            <a:chExt cx="1320073" cy="622538"/>
          </a:xfrm>
        </p:grpSpPr>
        <p:sp>
          <p:nvSpPr>
            <p:cNvPr id="25" name="Oval 24"/>
            <p:cNvSpPr/>
            <p:nvPr/>
          </p:nvSpPr>
          <p:spPr>
            <a:xfrm>
              <a:off x="3813711" y="4800497"/>
              <a:ext cx="371475" cy="35712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6741" y="5053703"/>
              <a:ext cx="1137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re-defined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5212330" y="3709194"/>
            <a:ext cx="137100" cy="551164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94402" y="3802579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r1 is live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5212330" y="4278399"/>
            <a:ext cx="137100" cy="775303"/>
          </a:xfrm>
          <a:prstGeom prst="rightBrac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4402" y="445751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r1 is dead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Not all registers are live all the time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Fraction of live registers among compiler allocated registers is measured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Significant fraction of registers 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dead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Exploit the underutilization to shrink register file size</a:t>
            </a:r>
            <a:endParaRPr lang="en-US" sz="20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592-B17C-4497-80E2-511F6300EC87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1278" y="2752918"/>
            <a:ext cx="7657998" cy="1925489"/>
            <a:chOff x="990600" y="3379532"/>
            <a:chExt cx="7657998" cy="1925489"/>
          </a:xfrm>
        </p:grpSpPr>
        <p:grpSp>
          <p:nvGrpSpPr>
            <p:cNvPr id="12" name="Group 11"/>
            <p:cNvGrpSpPr/>
            <p:nvPr/>
          </p:nvGrpSpPr>
          <p:grpSpPr>
            <a:xfrm>
              <a:off x="990600" y="3394281"/>
              <a:ext cx="5715000" cy="1904272"/>
              <a:chOff x="518346" y="2350264"/>
              <a:chExt cx="8320854" cy="302752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18346" y="2350264"/>
                <a:ext cx="2783239" cy="2946116"/>
                <a:chOff x="1524000" y="2706414"/>
                <a:chExt cx="2783239" cy="2946116"/>
              </a:xfrm>
            </p:grpSpPr>
            <p:pic>
              <p:nvPicPr>
                <p:cNvPr id="19460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2706414"/>
                  <a:ext cx="2783239" cy="2452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725060" y="5163208"/>
                  <a:ext cx="642294" cy="489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LPS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338370" y="2362200"/>
                <a:ext cx="2677589" cy="2946301"/>
                <a:chOff x="4344024" y="2718350"/>
                <a:chExt cx="2677589" cy="2946301"/>
              </a:xfrm>
            </p:grpSpPr>
            <p:pic>
              <p:nvPicPr>
                <p:cNvPr id="19461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024" y="2718350"/>
                  <a:ext cx="2677589" cy="2440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5223641" y="5175329"/>
                  <a:ext cx="1283282" cy="489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err="1" smtClean="0">
                      <a:solidFill>
                        <a:srgbClr val="000000"/>
                      </a:solidFill>
                    </a:rPr>
                    <a:t>backprop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041379" y="2364354"/>
                <a:ext cx="2797821" cy="3013436"/>
                <a:chOff x="5867400" y="1524000"/>
                <a:chExt cx="2797821" cy="3013436"/>
              </a:xfrm>
            </p:grpSpPr>
            <p:pic>
              <p:nvPicPr>
                <p:cNvPr id="19462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7400" y="1524000"/>
                  <a:ext cx="2797821" cy="2574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6846452" y="4048114"/>
                  <a:ext cx="1116082" cy="489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hotspot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6858000" y="3379532"/>
              <a:ext cx="1790598" cy="1925489"/>
              <a:chOff x="6858000" y="3379532"/>
              <a:chExt cx="1790598" cy="1925489"/>
            </a:xfrm>
          </p:grpSpPr>
          <p:pic>
            <p:nvPicPr>
              <p:cNvPr id="1946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3379532"/>
                <a:ext cx="1790598" cy="1628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418799" y="4997244"/>
                <a:ext cx="824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000000"/>
                    </a:solidFill>
                  </a:rPr>
                  <a:t>gaussian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457200" y="477086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Fraction of live registers among compiler </a:t>
            </a:r>
            <a:r>
              <a:rPr lang="en-US" sz="1600" dirty="0" smtClean="0"/>
              <a:t>reserved registers </a:t>
            </a:r>
            <a:r>
              <a:rPr lang="en-US" sz="1600" dirty="0"/>
              <a:t>captured during the execution</a:t>
            </a:r>
            <a:r>
              <a:rPr lang="en-US" sz="1600" dirty="0" smtClean="0"/>
              <a:t> &gt;</a:t>
            </a:r>
            <a:endParaRPr lang="en-US" sz="1600" dirty="0"/>
          </a:p>
          <a:p>
            <a:pPr algn="ctr"/>
            <a:r>
              <a:rPr lang="en-US" sz="1600" dirty="0"/>
              <a:t>(X-axis: cycle, Y-axis: utilization</a:t>
            </a:r>
            <a:r>
              <a:rPr lang="en-US" sz="1600" dirty="0" smtClean="0"/>
              <a:t>(%))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5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8.2|38.6|13.5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8.2|38.6|13.5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8.2|38.6|13.5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8.2|38.6|13.5|9.7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</a:spPr>
      <a:bodyPr lIns="0" rIns="0" rtlCol="0" anchor="ctr"/>
      <a:lstStyle>
        <a:defPPr>
          <a:defRPr sz="1600" dirty="0">
            <a:solidFill>
              <a:srgbClr val="00206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ill Sans MT"/>
        <a:ea typeface="맑은 고딕"/>
        <a:cs typeface=""/>
      </a:majorFont>
      <a:minorFont>
        <a:latin typeface="Gill Sans M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44792</TotalTime>
  <Words>3418</Words>
  <Application>Microsoft Office PowerPoint</Application>
  <PresentationFormat>On-screen Show (4:3)</PresentationFormat>
  <Paragraphs>1468</Paragraphs>
  <Slides>47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맑은 고딕</vt:lpstr>
      <vt:lpstr>Arial</vt:lpstr>
      <vt:lpstr>Calibri</vt:lpstr>
      <vt:lpstr>Gill Sans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Why GPGPU has such a large register file?</vt:lpstr>
      <vt:lpstr>Why GPGPU has such a large register file?</vt:lpstr>
      <vt:lpstr>Why GPGPU has such a large register file?</vt:lpstr>
      <vt:lpstr>PowerPoint Presentation</vt:lpstr>
      <vt:lpstr>Register liveness</vt:lpstr>
      <vt:lpstr>Not all registers are live all the time</vt:lpstr>
      <vt:lpstr>Observations</vt:lpstr>
      <vt:lpstr>Register activity patterns within a warp</vt:lpstr>
      <vt:lpstr>Register space waste for short lived registers</vt:lpstr>
      <vt:lpstr>Register space waste for short lived registers</vt:lpstr>
      <vt:lpstr>Register virtualization</vt:lpstr>
      <vt:lpstr>Register file virtualization</vt:lpstr>
      <vt:lpstr>How register file virtualization works?</vt:lpstr>
      <vt:lpstr>How register file virtualization works?</vt:lpstr>
      <vt:lpstr>How register file virtualization works?</vt:lpstr>
      <vt:lpstr>How register file virtualization works?</vt:lpstr>
      <vt:lpstr>How register file virtualization works?</vt:lpstr>
      <vt:lpstr>Compiler and Architectural support</vt:lpstr>
      <vt:lpstr>Where can registers be released?</vt:lpstr>
      <vt:lpstr>Where can registers be released?</vt:lpstr>
      <vt:lpstr>How to represent the release?</vt:lpstr>
      <vt:lpstr>How to release and rename registers?</vt:lpstr>
      <vt:lpstr>How to release and rename registers?</vt:lpstr>
      <vt:lpstr>How to release and rename registers?</vt:lpstr>
      <vt:lpstr>How to release and rename registers?</vt:lpstr>
      <vt:lpstr>How to release and rename registers?</vt:lpstr>
      <vt:lpstr>PowerPoint Presentation</vt:lpstr>
      <vt:lpstr>PowerPoint Presentation</vt:lpstr>
      <vt:lpstr>PowerPoint Presentation</vt:lpstr>
      <vt:lpstr>GPU-Shrink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GPU-Shrink  Deadlock avoidance for register under-provisioning</vt:lpstr>
      <vt:lpstr>Energy Saving</vt:lpstr>
      <vt:lpstr>Performance Impact</vt:lpstr>
      <vt:lpstr>Summary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Hyeran</dc:creator>
  <cp:lastModifiedBy>Hyeran Jeon</cp:lastModifiedBy>
  <cp:revision>2946</cp:revision>
  <cp:lastPrinted>2015-01-28T21:55:53Z</cp:lastPrinted>
  <dcterms:created xsi:type="dcterms:W3CDTF">2012-11-20T22:38:14Z</dcterms:created>
  <dcterms:modified xsi:type="dcterms:W3CDTF">2015-12-08T20:32:24Z</dcterms:modified>
</cp:coreProperties>
</file>