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gif" ContentType="image/gif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56" r:id="rId2"/>
    <p:sldId id="272" r:id="rId3"/>
    <p:sldId id="273" r:id="rId4"/>
    <p:sldId id="274" r:id="rId5"/>
    <p:sldId id="292" r:id="rId6"/>
    <p:sldId id="276" r:id="rId7"/>
    <p:sldId id="277" r:id="rId8"/>
    <p:sldId id="261" r:id="rId9"/>
    <p:sldId id="279" r:id="rId10"/>
    <p:sldId id="301" r:id="rId11"/>
    <p:sldId id="281" r:id="rId12"/>
    <p:sldId id="290" r:id="rId13"/>
    <p:sldId id="291" r:id="rId14"/>
    <p:sldId id="296" r:id="rId15"/>
    <p:sldId id="284" r:id="rId16"/>
    <p:sldId id="299" r:id="rId17"/>
    <p:sldId id="285" r:id="rId18"/>
    <p:sldId id="298" r:id="rId19"/>
    <p:sldId id="288" r:id="rId20"/>
    <p:sldId id="289" r:id="rId2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0"/>
    <p:restoredTop sz="95673"/>
  </p:normalViewPr>
  <p:slideViewPr>
    <p:cSldViewPr snapToGrid="0" snapToObjects="1">
      <p:cViewPr>
        <p:scale>
          <a:sx n="100" d="100"/>
          <a:sy n="100" d="100"/>
        </p:scale>
        <p:origin x="120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file:///C:\Users\shruti\Desktop\numbers_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package" Target="../embeddings/Microsoft_Excel_Worksheet1.xlsx"/><Relationship Id="rId3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4" Type="http://schemas.openxmlformats.org/officeDocument/2006/relationships/oleObject" Target="file:///C:\Users\shruti\Desktop\numbers_1.xlsx" TargetMode="External"/><Relationship Id="rId1" Type="http://schemas.microsoft.com/office/2011/relationships/chartStyle" Target="style1.xml"/><Relationship Id="rId2" Type="http://schemas.microsoft.com/office/2011/relationships/chartColorStyle" Target="colors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20013964600579"/>
          <c:y val="0.113338848283246"/>
          <c:w val="0.872061208695067"/>
          <c:h val="0.5792286380869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mot_oracle!$B$1</c:f>
              <c:strCache>
                <c:ptCount val="1"/>
                <c:pt idx="0">
                  <c:v>No Memoization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cat>
            <c:strRef>
              <c:f>mot_oracle!$A$2:$A$29</c:f>
              <c:strCache>
                <c:ptCount val="28"/>
                <c:pt idx="0">
                  <c:v>astar</c:v>
                </c:pt>
                <c:pt idx="1">
                  <c:v>bzip2</c:v>
                </c:pt>
                <c:pt idx="2">
                  <c:v>gcc</c:v>
                </c:pt>
                <c:pt idx="3">
                  <c:v>gobmk</c:v>
                </c:pt>
                <c:pt idx="4">
                  <c:v>h264ref</c:v>
                </c:pt>
                <c:pt idx="5">
                  <c:v>hmmer</c:v>
                </c:pt>
                <c:pt idx="6">
                  <c:v>libquantum</c:v>
                </c:pt>
                <c:pt idx="7">
                  <c:v>mcf</c:v>
                </c:pt>
                <c:pt idx="8">
                  <c:v>omnetpp</c:v>
                </c:pt>
                <c:pt idx="9">
                  <c:v>perlbench</c:v>
                </c:pt>
                <c:pt idx="10">
                  <c:v>sjeng</c:v>
                </c:pt>
                <c:pt idx="11">
                  <c:v>xalancbmk</c:v>
                </c:pt>
                <c:pt idx="12">
                  <c:v>cactusADM</c:v>
                </c:pt>
                <c:pt idx="13">
                  <c:v>calculix</c:v>
                </c:pt>
                <c:pt idx="14">
                  <c:v>gromacs</c:v>
                </c:pt>
                <c:pt idx="15">
                  <c:v>milc</c:v>
                </c:pt>
                <c:pt idx="16">
                  <c:v>namd</c:v>
                </c:pt>
                <c:pt idx="17">
                  <c:v>wrf</c:v>
                </c:pt>
                <c:pt idx="18">
                  <c:v>leslie3d</c:v>
                </c:pt>
                <c:pt idx="19">
                  <c:v>bwaves</c:v>
                </c:pt>
                <c:pt idx="20">
                  <c:v>povray</c:v>
                </c:pt>
                <c:pt idx="21">
                  <c:v>dealII</c:v>
                </c:pt>
                <c:pt idx="22">
                  <c:v>GemsFDTD</c:v>
                </c:pt>
                <c:pt idx="23">
                  <c:v>gamess</c:v>
                </c:pt>
                <c:pt idx="24">
                  <c:v>tonto</c:v>
                </c:pt>
                <c:pt idx="25">
                  <c:v>zeusmp</c:v>
                </c:pt>
                <c:pt idx="27">
                  <c:v>average</c:v>
                </c:pt>
              </c:strCache>
            </c:strRef>
          </c:cat>
          <c:val>
            <c:numRef>
              <c:f>mot_oracle!$B$2:$B$29</c:f>
              <c:numCache>
                <c:formatCode>0.00%</c:formatCode>
                <c:ptCount val="28"/>
                <c:pt idx="0">
                  <c:v>0.5411</c:v>
                </c:pt>
                <c:pt idx="1">
                  <c:v>0.2025</c:v>
                </c:pt>
                <c:pt idx="2">
                  <c:v>0.4998</c:v>
                </c:pt>
                <c:pt idx="3">
                  <c:v>0.6073</c:v>
                </c:pt>
                <c:pt idx="4">
                  <c:v>0.2227</c:v>
                </c:pt>
                <c:pt idx="5">
                  <c:v>0.1197</c:v>
                </c:pt>
                <c:pt idx="6">
                  <c:v>0.177</c:v>
                </c:pt>
                <c:pt idx="7">
                  <c:v>0.4785</c:v>
                </c:pt>
                <c:pt idx="8">
                  <c:v>0.6304</c:v>
                </c:pt>
                <c:pt idx="9">
                  <c:v>0.4702</c:v>
                </c:pt>
                <c:pt idx="10">
                  <c:v>0.612</c:v>
                </c:pt>
                <c:pt idx="11">
                  <c:v>0.4169</c:v>
                </c:pt>
                <c:pt idx="12">
                  <c:v>0.194</c:v>
                </c:pt>
                <c:pt idx="13">
                  <c:v>0.3661</c:v>
                </c:pt>
                <c:pt idx="14">
                  <c:v>0.2079</c:v>
                </c:pt>
                <c:pt idx="15">
                  <c:v>0.2669</c:v>
                </c:pt>
                <c:pt idx="16">
                  <c:v>0.2608</c:v>
                </c:pt>
                <c:pt idx="17">
                  <c:v>0.3026</c:v>
                </c:pt>
                <c:pt idx="18">
                  <c:v>0.218</c:v>
                </c:pt>
                <c:pt idx="19">
                  <c:v>0.4017</c:v>
                </c:pt>
                <c:pt idx="20">
                  <c:v>0.2241</c:v>
                </c:pt>
                <c:pt idx="21">
                  <c:v>0.3272</c:v>
                </c:pt>
                <c:pt idx="22">
                  <c:v>0.2791</c:v>
                </c:pt>
                <c:pt idx="23">
                  <c:v>0.1535</c:v>
                </c:pt>
                <c:pt idx="24">
                  <c:v>0.2349</c:v>
                </c:pt>
                <c:pt idx="25">
                  <c:v>0.2231</c:v>
                </c:pt>
                <c:pt idx="27">
                  <c:v>0.300019834071175</c:v>
                </c:pt>
              </c:numCache>
            </c:numRef>
          </c:val>
        </c:ser>
        <c:ser>
          <c:idx val="1"/>
          <c:order val="1"/>
          <c:tx>
            <c:strRef>
              <c:f>mot_oracle!$C$1</c:f>
              <c:strCache>
                <c:ptCount val="1"/>
                <c:pt idx="0">
                  <c:v>With Memoization</c:v>
                </c:pt>
              </c:strCache>
            </c:strRef>
          </c:tx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</c:spPr>
          <c:invertIfNegative val="0"/>
          <c:cat>
            <c:strRef>
              <c:f>mot_oracle!$A$2:$A$29</c:f>
              <c:strCache>
                <c:ptCount val="28"/>
                <c:pt idx="0">
                  <c:v>astar</c:v>
                </c:pt>
                <c:pt idx="1">
                  <c:v>bzip2</c:v>
                </c:pt>
                <c:pt idx="2">
                  <c:v>gcc</c:v>
                </c:pt>
                <c:pt idx="3">
                  <c:v>gobmk</c:v>
                </c:pt>
                <c:pt idx="4">
                  <c:v>h264ref</c:v>
                </c:pt>
                <c:pt idx="5">
                  <c:v>hmmer</c:v>
                </c:pt>
                <c:pt idx="6">
                  <c:v>libquantum</c:v>
                </c:pt>
                <c:pt idx="7">
                  <c:v>mcf</c:v>
                </c:pt>
                <c:pt idx="8">
                  <c:v>omnetpp</c:v>
                </c:pt>
                <c:pt idx="9">
                  <c:v>perlbench</c:v>
                </c:pt>
                <c:pt idx="10">
                  <c:v>sjeng</c:v>
                </c:pt>
                <c:pt idx="11">
                  <c:v>xalancbmk</c:v>
                </c:pt>
                <c:pt idx="12">
                  <c:v>cactusADM</c:v>
                </c:pt>
                <c:pt idx="13">
                  <c:v>calculix</c:v>
                </c:pt>
                <c:pt idx="14">
                  <c:v>gromacs</c:v>
                </c:pt>
                <c:pt idx="15">
                  <c:v>milc</c:v>
                </c:pt>
                <c:pt idx="16">
                  <c:v>namd</c:v>
                </c:pt>
                <c:pt idx="17">
                  <c:v>wrf</c:v>
                </c:pt>
                <c:pt idx="18">
                  <c:v>leslie3d</c:v>
                </c:pt>
                <c:pt idx="19">
                  <c:v>bwaves</c:v>
                </c:pt>
                <c:pt idx="20">
                  <c:v>povray</c:v>
                </c:pt>
                <c:pt idx="21">
                  <c:v>dealII</c:v>
                </c:pt>
                <c:pt idx="22">
                  <c:v>GemsFDTD</c:v>
                </c:pt>
                <c:pt idx="23">
                  <c:v>gamess</c:v>
                </c:pt>
                <c:pt idx="24">
                  <c:v>tonto</c:v>
                </c:pt>
                <c:pt idx="25">
                  <c:v>zeusmp</c:v>
                </c:pt>
                <c:pt idx="27">
                  <c:v>average</c:v>
                </c:pt>
              </c:strCache>
            </c:strRef>
          </c:cat>
          <c:val>
            <c:numRef>
              <c:f>mot_oracle!$C$2:$C$29</c:f>
              <c:numCache>
                <c:formatCode>0.00%</c:formatCode>
                <c:ptCount val="28"/>
                <c:pt idx="0">
                  <c:v>0.6408</c:v>
                </c:pt>
                <c:pt idx="1">
                  <c:v>0.9017</c:v>
                </c:pt>
                <c:pt idx="2">
                  <c:v>0.9454</c:v>
                </c:pt>
                <c:pt idx="3">
                  <c:v>1.0</c:v>
                </c:pt>
                <c:pt idx="4">
                  <c:v>0.7787</c:v>
                </c:pt>
                <c:pt idx="5">
                  <c:v>0.5959</c:v>
                </c:pt>
                <c:pt idx="6">
                  <c:v>0.6961</c:v>
                </c:pt>
                <c:pt idx="7">
                  <c:v>0.7434</c:v>
                </c:pt>
                <c:pt idx="8">
                  <c:v>0.9802</c:v>
                </c:pt>
                <c:pt idx="9">
                  <c:v>0.9629</c:v>
                </c:pt>
                <c:pt idx="10">
                  <c:v>0.9707</c:v>
                </c:pt>
                <c:pt idx="11">
                  <c:v>0.8643</c:v>
                </c:pt>
                <c:pt idx="12">
                  <c:v>0.8691</c:v>
                </c:pt>
                <c:pt idx="13">
                  <c:v>0.78</c:v>
                </c:pt>
                <c:pt idx="14">
                  <c:v>0.8109</c:v>
                </c:pt>
                <c:pt idx="15">
                  <c:v>0.6976</c:v>
                </c:pt>
                <c:pt idx="16">
                  <c:v>0.9336</c:v>
                </c:pt>
                <c:pt idx="17">
                  <c:v>0.7193</c:v>
                </c:pt>
                <c:pt idx="18">
                  <c:v>0.6368</c:v>
                </c:pt>
                <c:pt idx="19">
                  <c:v>0.9192</c:v>
                </c:pt>
                <c:pt idx="20">
                  <c:v>0.845</c:v>
                </c:pt>
                <c:pt idx="21">
                  <c:v>0.7501</c:v>
                </c:pt>
                <c:pt idx="22">
                  <c:v>0.9592</c:v>
                </c:pt>
                <c:pt idx="23">
                  <c:v>0.553</c:v>
                </c:pt>
                <c:pt idx="24">
                  <c:v>0.8389</c:v>
                </c:pt>
                <c:pt idx="25">
                  <c:v>0.8226</c:v>
                </c:pt>
                <c:pt idx="27">
                  <c:v>0.80567909854176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33916992"/>
        <c:axId val="-2036153728"/>
      </c:barChart>
      <c:catAx>
        <c:axId val="-20339169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36153728"/>
        <c:crosses val="autoZero"/>
        <c:auto val="1"/>
        <c:lblAlgn val="ctr"/>
        <c:lblOffset val="100"/>
        <c:noMultiLvlLbl val="0"/>
      </c:catAx>
      <c:valAx>
        <c:axId val="-2036153728"/>
        <c:scaling>
          <c:orientation val="minMax"/>
          <c:max val="1.0"/>
        </c:scaling>
        <c:delete val="0"/>
        <c:axPos val="l"/>
        <c:majorGridlines>
          <c:spPr>
            <a:ln w="635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0" dirty="0"/>
                  <a:t>% Execution </a:t>
                </a:r>
                <a:r>
                  <a:rPr lang="en-US" sz="1800" b="0"/>
                  <a:t>on </a:t>
                </a:r>
                <a:r>
                  <a:rPr lang="en-US" sz="1800" b="0" dirty="0" err="1" smtClean="0"/>
                  <a:t>InO</a:t>
                </a:r>
                <a:endParaRPr lang="en-US" sz="1800" b="0" dirty="0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%" sourceLinked="0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33916992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222660172286157"/>
          <c:y val="0.015039005540974"/>
          <c:w val="0.600944713641564"/>
          <c:h val="0.09228754539139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66634096755693"/>
          <c:y val="0.187974628171479"/>
          <c:w val="0.810894299982126"/>
          <c:h val="0.65398816138973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'res_%memoize'!$E$210</c:f>
              <c:strCache>
                <c:ptCount val="1"/>
                <c:pt idx="0">
                  <c:v>%Big</c:v>
                </c:pt>
              </c:strCache>
            </c:strRef>
          </c:tx>
          <c:spPr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c:spPr>
          <c:invertIfNegative val="0"/>
          <c:cat>
            <c:strRef>
              <c:f>'res_%memoize'!$D$211:$D$221</c:f>
              <c:strCache>
                <c:ptCount val="9"/>
                <c:pt idx="1">
                  <c:v>average</c:v>
                </c:pt>
                <c:pt idx="4">
                  <c:v>astar</c:v>
                </c:pt>
                <c:pt idx="7">
                  <c:v>bzip2</c:v>
                </c:pt>
                <c:pt idx="8">
                  <c:v> </c:v>
                </c:pt>
              </c:strCache>
            </c:strRef>
          </c:cat>
          <c:val>
            <c:numRef>
              <c:f>'res_%memoize'!$E$211:$E$218</c:f>
              <c:numCache>
                <c:formatCode>0%</c:formatCode>
                <c:ptCount val="8"/>
                <c:pt idx="0">
                  <c:v>0.86914391464304</c:v>
                </c:pt>
                <c:pt idx="1">
                  <c:v>0.624857804807702</c:v>
                </c:pt>
                <c:pt idx="3">
                  <c:v>0.852816394341309</c:v>
                </c:pt>
                <c:pt idx="4">
                  <c:v>0.835355547148923</c:v>
                </c:pt>
                <c:pt idx="6">
                  <c:v>0.858695422008809</c:v>
                </c:pt>
                <c:pt idx="7">
                  <c:v>0.224035632484772</c:v>
                </c:pt>
              </c:numCache>
            </c:numRef>
          </c:val>
        </c:ser>
        <c:ser>
          <c:idx val="1"/>
          <c:order val="1"/>
          <c:tx>
            <c:strRef>
              <c:f>'res_%memoize'!$F$210</c:f>
              <c:strCache>
                <c:ptCount val="1"/>
                <c:pt idx="0">
                  <c:v>%InO mode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accent5"/>
              </a:solidFill>
            </a:ln>
          </c:spPr>
          <c:invertIfNegative val="0"/>
          <c:cat>
            <c:strRef>
              <c:f>'res_%memoize'!$D$211:$D$221</c:f>
              <c:strCache>
                <c:ptCount val="9"/>
                <c:pt idx="1">
                  <c:v>average</c:v>
                </c:pt>
                <c:pt idx="4">
                  <c:v>astar</c:v>
                </c:pt>
                <c:pt idx="7">
                  <c:v>bzip2</c:v>
                </c:pt>
                <c:pt idx="8">
                  <c:v> </c:v>
                </c:pt>
              </c:strCache>
            </c:strRef>
          </c:cat>
          <c:val>
            <c:numRef>
              <c:f>'res_%memoize'!$F$211:$F$218</c:f>
              <c:numCache>
                <c:formatCode>0%</c:formatCode>
                <c:ptCount val="8"/>
                <c:pt idx="0">
                  <c:v>0.130738450566842</c:v>
                </c:pt>
                <c:pt idx="1">
                  <c:v>0.0976718302466223</c:v>
                </c:pt>
                <c:pt idx="3">
                  <c:v>0.147183613160248</c:v>
                </c:pt>
                <c:pt idx="4">
                  <c:v>0.143977231308102</c:v>
                </c:pt>
                <c:pt idx="6">
                  <c:v>0.141304578917947</c:v>
                </c:pt>
                <c:pt idx="7">
                  <c:v>0.12843384368694</c:v>
                </c:pt>
              </c:numCache>
            </c:numRef>
          </c:val>
        </c:ser>
        <c:ser>
          <c:idx val="2"/>
          <c:order val="2"/>
          <c:tx>
            <c:strRef>
              <c:f>'res_%memoize'!$G$210</c:f>
              <c:strCache>
                <c:ptCount val="1"/>
                <c:pt idx="0">
                  <c:v>%OinO mode</c:v>
                </c:pt>
              </c:strCache>
            </c:strRef>
          </c:tx>
          <c:spPr>
            <a:solidFill>
              <a:srgbClr val="5B9BD5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invertIfNegative val="0"/>
          <c:dPt>
            <c:idx val="24"/>
            <c:invertIfNegative val="0"/>
            <c:bubble3D val="0"/>
            <c:spPr>
              <a:solidFill>
                <a:srgbClr val="5B9BD5"/>
              </a:solidFill>
              <a:ln>
                <a:solidFill>
                  <a:schemeClr val="accent5"/>
                </a:solidFill>
              </a:ln>
            </c:spPr>
          </c:dPt>
          <c:cat>
            <c:strRef>
              <c:f>'res_%memoize'!$D$211:$D$221</c:f>
              <c:strCache>
                <c:ptCount val="9"/>
                <c:pt idx="1">
                  <c:v>average</c:v>
                </c:pt>
                <c:pt idx="4">
                  <c:v>astar</c:v>
                </c:pt>
                <c:pt idx="7">
                  <c:v>bzip2</c:v>
                </c:pt>
                <c:pt idx="8">
                  <c:v> </c:v>
                </c:pt>
              </c:strCache>
            </c:strRef>
          </c:cat>
          <c:val>
            <c:numRef>
              <c:f>'res_%memoize'!$G$211:$G$218</c:f>
              <c:numCache>
                <c:formatCode>0%</c:formatCode>
                <c:ptCount val="8"/>
                <c:pt idx="0">
                  <c:v>0.0</c:v>
                </c:pt>
                <c:pt idx="1">
                  <c:v>0.277470364945676</c:v>
                </c:pt>
                <c:pt idx="3">
                  <c:v>0.0</c:v>
                </c:pt>
                <c:pt idx="4">
                  <c:v>0.0206672215429746</c:v>
                </c:pt>
                <c:pt idx="6">
                  <c:v>0.0</c:v>
                </c:pt>
                <c:pt idx="7">
                  <c:v>0.647530523828287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9"/>
        <c:overlap val="100"/>
        <c:axId val="-2063811856"/>
        <c:axId val="-2031998672"/>
      </c:barChart>
      <c:catAx>
        <c:axId val="-20638118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sz="1400"/>
            </a:pPr>
            <a:endParaRPr lang="en-US"/>
          </a:p>
        </c:txPr>
        <c:crossAx val="-2031998672"/>
        <c:crosses val="autoZero"/>
        <c:auto val="1"/>
        <c:lblAlgn val="ctr"/>
        <c:lblOffset val="100"/>
        <c:tickLblSkip val="1"/>
        <c:tickMarkSkip val="3"/>
        <c:noMultiLvlLbl val="0"/>
      </c:catAx>
      <c:valAx>
        <c:axId val="-2031998672"/>
        <c:scaling>
          <c:orientation val="minMax"/>
          <c:max val="1.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800" b="0"/>
                </a:pPr>
                <a:r>
                  <a:rPr lang="en-US" sz="1800" b="0" dirty="0" smtClean="0"/>
                  <a:t>% Execution On </a:t>
                </a:r>
                <a:r>
                  <a:rPr lang="en-US" sz="1800" b="0" dirty="0" err="1" smtClean="0"/>
                  <a:t>InO</a:t>
                </a:r>
                <a:endParaRPr lang="en-US" sz="1800" b="0" dirty="0"/>
              </a:p>
            </c:rich>
          </c:tx>
          <c:layout>
            <c:manualLayout>
              <c:xMode val="edge"/>
              <c:yMode val="edge"/>
              <c:x val="0.0206043087352215"/>
              <c:y val="0.209584702813049"/>
            </c:manualLayout>
          </c:layout>
          <c:overlay val="0"/>
        </c:title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-206381185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8541084474442"/>
          <c:y val="0.113136118401866"/>
          <c:w val="0.8588209350685"/>
          <c:h val="0.583590696996209"/>
        </c:manualLayout>
      </c:layout>
      <c:barChart>
        <c:barDir val="col"/>
        <c:grouping val="clustered"/>
        <c:varyColors val="0"/>
        <c:ser>
          <c:idx val="4"/>
          <c:order val="0"/>
          <c:tx>
            <c:strRef>
              <c:f>res_energy!$Q$1</c:f>
              <c:strCache>
                <c:ptCount val="1"/>
                <c:pt idx="0">
                  <c:v>DynaMOS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res_energy!$N$2:$N$29</c:f>
              <c:strCache>
                <c:ptCount val="28"/>
                <c:pt idx="0">
                  <c:v>astar</c:v>
                </c:pt>
                <c:pt idx="1">
                  <c:v>bzip2</c:v>
                </c:pt>
                <c:pt idx="2">
                  <c:v>gcc</c:v>
                </c:pt>
                <c:pt idx="3">
                  <c:v>gobmk</c:v>
                </c:pt>
                <c:pt idx="4">
                  <c:v>h264ref</c:v>
                </c:pt>
                <c:pt idx="5">
                  <c:v>hmmer</c:v>
                </c:pt>
                <c:pt idx="6">
                  <c:v>libquantum</c:v>
                </c:pt>
                <c:pt idx="7">
                  <c:v>mcf</c:v>
                </c:pt>
                <c:pt idx="8">
                  <c:v>omnetpp</c:v>
                </c:pt>
                <c:pt idx="9">
                  <c:v>perlbench</c:v>
                </c:pt>
                <c:pt idx="10">
                  <c:v>sjeng</c:v>
                </c:pt>
                <c:pt idx="11">
                  <c:v>xalancbmk</c:v>
                </c:pt>
                <c:pt idx="12">
                  <c:v>bwaves</c:v>
                </c:pt>
                <c:pt idx="13">
                  <c:v>cactusADM</c:v>
                </c:pt>
                <c:pt idx="14">
                  <c:v>calculix</c:v>
                </c:pt>
                <c:pt idx="15">
                  <c:v>dealII</c:v>
                </c:pt>
                <c:pt idx="16">
                  <c:v>gamess</c:v>
                </c:pt>
                <c:pt idx="17">
                  <c:v>GemsFDTD</c:v>
                </c:pt>
                <c:pt idx="18">
                  <c:v>gromacs</c:v>
                </c:pt>
                <c:pt idx="19">
                  <c:v>leslie3d</c:v>
                </c:pt>
                <c:pt idx="20">
                  <c:v>milc</c:v>
                </c:pt>
                <c:pt idx="21">
                  <c:v>namd</c:v>
                </c:pt>
                <c:pt idx="22">
                  <c:v>povray</c:v>
                </c:pt>
                <c:pt idx="23">
                  <c:v>tonto</c:v>
                </c:pt>
                <c:pt idx="24">
                  <c:v>wrf</c:v>
                </c:pt>
                <c:pt idx="25">
                  <c:v>zeusmp</c:v>
                </c:pt>
                <c:pt idx="27">
                  <c:v>average</c:v>
                </c:pt>
              </c:strCache>
            </c:strRef>
          </c:cat>
          <c:val>
            <c:numRef>
              <c:f>res_energy!$Q$2:$Q$29</c:f>
              <c:numCache>
                <c:formatCode>0.00%</c:formatCode>
                <c:ptCount val="28"/>
                <c:pt idx="0">
                  <c:v>0.21424459851651</c:v>
                </c:pt>
                <c:pt idx="1">
                  <c:v>0.422471904247275</c:v>
                </c:pt>
                <c:pt idx="2">
                  <c:v>0.308121373110909</c:v>
                </c:pt>
                <c:pt idx="3">
                  <c:v>0.328277675563744</c:v>
                </c:pt>
                <c:pt idx="4">
                  <c:v>0.254716556610822</c:v>
                </c:pt>
                <c:pt idx="5">
                  <c:v>0.299800181333702</c:v>
                </c:pt>
                <c:pt idx="6">
                  <c:v>0.353251572045604</c:v>
                </c:pt>
                <c:pt idx="7">
                  <c:v>0.237914684448972</c:v>
                </c:pt>
                <c:pt idx="8">
                  <c:v>0.533186401614676</c:v>
                </c:pt>
                <c:pt idx="9">
                  <c:v>0.382253645610597</c:v>
                </c:pt>
                <c:pt idx="10">
                  <c:v>0.281992025515568</c:v>
                </c:pt>
                <c:pt idx="11">
                  <c:v>0.299013310424085</c:v>
                </c:pt>
                <c:pt idx="12">
                  <c:v>0.310918547728993</c:v>
                </c:pt>
                <c:pt idx="13">
                  <c:v>0.164564049437164</c:v>
                </c:pt>
                <c:pt idx="14">
                  <c:v>0.347094756108857</c:v>
                </c:pt>
                <c:pt idx="15">
                  <c:v>0.323108773325514</c:v>
                </c:pt>
                <c:pt idx="16">
                  <c:v>0.234076655682062</c:v>
                </c:pt>
                <c:pt idx="17">
                  <c:v>0.379065924108865</c:v>
                </c:pt>
                <c:pt idx="18">
                  <c:v>0.469297611833658</c:v>
                </c:pt>
                <c:pt idx="19">
                  <c:v>0.216866368642665</c:v>
                </c:pt>
                <c:pt idx="20">
                  <c:v>0.303628083885942</c:v>
                </c:pt>
                <c:pt idx="21">
                  <c:v>0.354021994682632</c:v>
                </c:pt>
                <c:pt idx="22">
                  <c:v>0.281697595721663</c:v>
                </c:pt>
                <c:pt idx="23">
                  <c:v>0.444787007916671</c:v>
                </c:pt>
                <c:pt idx="24">
                  <c:v>0.356929481532754</c:v>
                </c:pt>
                <c:pt idx="25">
                  <c:v>0.394734585194609</c:v>
                </c:pt>
                <c:pt idx="27">
                  <c:v>0.316141245874081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79912880"/>
        <c:axId val="-2034606464"/>
      </c:barChart>
      <c:catAx>
        <c:axId val="-20799128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34606464"/>
        <c:crosses val="autoZero"/>
        <c:auto val="1"/>
        <c:lblAlgn val="ctr"/>
        <c:lblOffset val="100"/>
        <c:noMultiLvlLbl val="0"/>
      </c:catAx>
      <c:valAx>
        <c:axId val="-2034606464"/>
        <c:scaling>
          <c:orientation val="minMax"/>
        </c:scaling>
        <c:delete val="0"/>
        <c:axPos val="l"/>
        <c:majorGridlines>
          <c:spPr>
            <a:ln w="635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0" dirty="0" smtClean="0"/>
                  <a:t>Energy</a:t>
                </a:r>
                <a:r>
                  <a:rPr lang="en-US" sz="1800" b="0" baseline="0" dirty="0" smtClean="0"/>
                  <a:t> savings relating to </a:t>
                </a:r>
                <a:r>
                  <a:rPr lang="en-US" sz="1800" b="0" baseline="0" dirty="0" err="1" smtClean="0"/>
                  <a:t>OoO</a:t>
                </a:r>
                <a:endParaRPr lang="en-US" sz="1800" b="0" dirty="0"/>
              </a:p>
            </c:rich>
          </c:tx>
          <c:layout>
            <c:manualLayout>
              <c:xMode val="edge"/>
              <c:yMode val="edge"/>
              <c:x val="0.0201082775556589"/>
              <c:y val="0.10438007803576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7991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101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8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2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0.3125</cdr:x>
      <cdr:y>0.02414</cdr:y>
    </cdr:from>
    <cdr:to>
      <cdr:x>0.7619</cdr:x>
      <cdr:y>0.09557</cdr:y>
    </cdr:to>
    <cdr:sp macro="" textlink="">
      <cdr:nvSpPr>
        <cdr:cNvPr id="6" name="Rectangle 5"/>
        <cdr:cNvSpPr/>
      </cdr:nvSpPr>
      <cdr:spPr>
        <a:xfrm xmlns:a="http://schemas.openxmlformats.org/drawingml/2006/main">
          <a:off x="4000498" y="99332"/>
          <a:ext cx="5753100" cy="29391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6350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74D46F-7B00-2644-ABE5-FDFAF96CB5C8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FD9A42-26CB-CA44-88BD-FDCD08869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6706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416F2B-27E8-1642-A1AF-B9D5DE5836BC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9BF9A3-515B-4C46-A016-56136A3CA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710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lnSpc>
                <a:spcPct val="150000"/>
              </a:lnSpc>
              <a:buFont typeface="Wingdings" charset="2"/>
              <a:buChar char="ü"/>
            </a:pPr>
            <a:r>
              <a:rPr lang="en-US" sz="1200" dirty="0" err="1" smtClean="0">
                <a:solidFill>
                  <a:schemeClr val="accent2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OoO</a:t>
            </a:r>
            <a:r>
              <a:rPr lang="en-US" sz="1200" dirty="0" smtClean="0">
                <a:solidFill>
                  <a:schemeClr val="accent2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 achieves optimal schedules for its resources</a:t>
            </a:r>
          </a:p>
          <a:p>
            <a:pPr marL="342900" indent="-342900">
              <a:lnSpc>
                <a:spcPct val="150000"/>
              </a:lnSpc>
              <a:buFont typeface="Calibri" panose="020F0502020204030204" pitchFamily="34" charset="0"/>
              <a:buChar char="×"/>
            </a:pPr>
            <a:r>
              <a:rPr lang="en-US" sz="1200" dirty="0" smtClean="0">
                <a:solidFill>
                  <a:schemeClr val="accent2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At the cost of power-hungry hardware</a:t>
            </a:r>
          </a:p>
          <a:p>
            <a:r>
              <a:rPr lang="en-US" sz="1100" dirty="0" smtClean="0">
                <a:solidFill>
                  <a:schemeClr val="accent2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	- ROB, RAT, Issue logic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BF9A3-515B-4C46-A016-56136A3CA6A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248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BF9A3-515B-4C46-A016-56136A3CA6A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5846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B83D99-6AA3-4857-84DC-F1F5A0F7DE4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827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1151-ABDC-DB41-8DFF-1C9B8DF6C5AA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620C0-1129-484A-B6AF-5A474EFFD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07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1151-ABDC-DB41-8DFF-1C9B8DF6C5AA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620C0-1129-484A-B6AF-5A474EFFD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04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1151-ABDC-DB41-8DFF-1C9B8DF6C5AA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620C0-1129-484A-B6AF-5A474EFFD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024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68218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1151-ABDC-DB41-8DFF-1C9B8DF6C5AA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620C0-1129-484A-B6AF-5A474EFFD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643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1151-ABDC-DB41-8DFF-1C9B8DF6C5AA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620C0-1129-484A-B6AF-5A474EFFD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126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1151-ABDC-DB41-8DFF-1C9B8DF6C5AA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620C0-1129-484A-B6AF-5A474EFFD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958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1151-ABDC-DB41-8DFF-1C9B8DF6C5AA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620C0-1129-484A-B6AF-5A474EFFD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46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1151-ABDC-DB41-8DFF-1C9B8DF6C5AA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620C0-1129-484A-B6AF-5A474EFFD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705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1151-ABDC-DB41-8DFF-1C9B8DF6C5AA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620C0-1129-484A-B6AF-5A474EFFD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085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1151-ABDC-DB41-8DFF-1C9B8DF6C5AA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620C0-1129-484A-B6AF-5A474EFFD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75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1151-ABDC-DB41-8DFF-1C9B8DF6C5AA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620C0-1129-484A-B6AF-5A474EFFD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382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21151-ABDC-DB41-8DFF-1C9B8DF6C5AA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A620C0-1129-484A-B6AF-5A474EFFD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816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chart" Target="../charts/char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chart" Target="../charts/char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4" Type="http://schemas.openxmlformats.org/officeDocument/2006/relationships/image" Target="../media/image6.gif"/><Relationship Id="rId5" Type="http://schemas.openxmlformats.org/officeDocument/2006/relationships/image" Target="../media/image4.jpg"/><Relationship Id="rId6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gif"/><Relationship Id="rId3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4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Relationship Id="rId3" Type="http://schemas.openxmlformats.org/officeDocument/2006/relationships/image" Target="../media/image10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2849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DynaMOS</a:t>
            </a:r>
            <a:r>
              <a:rPr lang="en-US" dirty="0" smtClean="0"/>
              <a:t>: Dynamic Schedule Migration for Heterogeneous Cores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830637"/>
            <a:ext cx="6858000" cy="2060097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Shruti</a:t>
            </a:r>
            <a:r>
              <a:rPr lang="en-US" sz="2800" dirty="0" smtClean="0"/>
              <a:t> </a:t>
            </a:r>
            <a:r>
              <a:rPr lang="en-US" sz="2800" dirty="0" err="1" smtClean="0"/>
              <a:t>Padmanabha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Andrew </a:t>
            </a:r>
            <a:r>
              <a:rPr lang="en-US" sz="2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Lukefahr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US" sz="2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Reetuparna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Das, Scott </a:t>
            </a:r>
            <a:r>
              <a:rPr lang="en-US" sz="2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Mahlke</a:t>
            </a:r>
            <a:endParaRPr lang="en-US" sz="2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200000"/>
              </a:lnSpc>
            </a:pPr>
            <a:r>
              <a:rPr lang="en-US" sz="2000" dirty="0" smtClean="0"/>
              <a:t>Micro-48, Waikiki, Hawaii</a:t>
            </a:r>
          </a:p>
          <a:p>
            <a:fld id="{B004BA0F-8D3D-9847-A543-1E526DBED0ED}" type="datetime4">
              <a:rPr lang="en-US" sz="2000" smtClean="0"/>
              <a:t>December 14, 2015</a:t>
            </a:fld>
            <a:endParaRPr lang="en-US" sz="2000" dirty="0"/>
          </a:p>
          <a:p>
            <a:endParaRPr lang="en-US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172" y="6096589"/>
            <a:ext cx="4204652" cy="656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572000" y="5966936"/>
            <a:ext cx="377983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 eaLnBrk="0" hangingPunct="0">
              <a:defRPr/>
            </a:pPr>
            <a:r>
              <a:rPr lang="en-US" sz="1400" b="1" dirty="0">
                <a:solidFill>
                  <a:srgbClr val="0F0958"/>
                </a:solidFill>
                <a:latin typeface="Gill Sans" charset="0"/>
                <a:ea typeface="ＭＳ Ｐゴシック" pitchFamily="34" charset="-128"/>
                <a:cs typeface="Arial"/>
              </a:rPr>
              <a:t>University of Michigan</a:t>
            </a:r>
          </a:p>
          <a:p>
            <a:pPr algn="r" eaLnBrk="0" hangingPunct="0">
              <a:defRPr/>
            </a:pPr>
            <a:r>
              <a:rPr lang="en-US" sz="1400" b="1" dirty="0">
                <a:solidFill>
                  <a:srgbClr val="0F0958"/>
                </a:solidFill>
                <a:latin typeface="Gill Sans" charset="0"/>
                <a:ea typeface="ＭＳ Ｐゴシック" pitchFamily="34" charset="-128"/>
                <a:cs typeface="Arial"/>
              </a:rPr>
              <a:t>Electrical Engineering and Computer Science</a:t>
            </a:r>
          </a:p>
        </p:txBody>
      </p:sp>
      <p:pic>
        <p:nvPicPr>
          <p:cNvPr id="6" name="Picture 9" descr="CSeal"/>
          <p:cNvPicPr>
            <a:picLocks noChangeAspect="1" noChangeArrowheads="1"/>
          </p:cNvPicPr>
          <p:nvPr/>
        </p:nvPicPr>
        <p:blipFill>
          <a:blip r:embed="rId3" cstate="print">
            <a:lum bright="-26000"/>
          </a:blip>
          <a:srcRect/>
          <a:stretch>
            <a:fillRect/>
          </a:stretch>
        </p:blipFill>
        <p:spPr bwMode="auto">
          <a:xfrm>
            <a:off x="8297376" y="5890735"/>
            <a:ext cx="821206" cy="814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9269" y="578966"/>
            <a:ext cx="544662" cy="886709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7999100" y="200308"/>
            <a:ext cx="1016001" cy="960273"/>
            <a:chOff x="4100504" y="1346549"/>
            <a:chExt cx="1817945" cy="1648270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0504" y="1346549"/>
              <a:ext cx="1817945" cy="1648270"/>
            </a:xfrm>
            <a:prstGeom prst="rect">
              <a:avLst/>
            </a:prstGeom>
          </p:spPr>
        </p:pic>
        <p:sp>
          <p:nvSpPr>
            <p:cNvPr id="10" name="Rectangle 9"/>
            <p:cNvSpPr/>
            <p:nvPr/>
          </p:nvSpPr>
          <p:spPr>
            <a:xfrm>
              <a:off x="4672013" y="2871788"/>
              <a:ext cx="714375" cy="1230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20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150" y="212727"/>
            <a:ext cx="7886700" cy="841374"/>
          </a:xfrm>
        </p:spPr>
        <p:txBody>
          <a:bodyPr/>
          <a:lstStyle/>
          <a:p>
            <a:r>
              <a:rPr lang="en-US" dirty="0" err="1" smtClean="0"/>
              <a:t>DynaMOS</a:t>
            </a:r>
            <a:r>
              <a:rPr lang="en-US" dirty="0" smtClean="0"/>
              <a:t>: Challenges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75253" y="5489184"/>
            <a:ext cx="996026" cy="69874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InO</a:t>
            </a:r>
            <a:endParaRPr lang="en-US" sz="1600" dirty="0" smtClean="0"/>
          </a:p>
          <a:p>
            <a:pPr algn="ctr"/>
            <a:r>
              <a:rPr lang="en-US" sz="1600" dirty="0" smtClean="0"/>
              <a:t>Backend</a:t>
            </a:r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3691249" y="3723115"/>
            <a:ext cx="1346200" cy="11596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OoO</a:t>
            </a:r>
            <a:endParaRPr lang="en-US" sz="1600" dirty="0" smtClean="0"/>
          </a:p>
          <a:p>
            <a:pPr algn="ctr"/>
            <a:r>
              <a:rPr lang="en-US" sz="1600" dirty="0" smtClean="0"/>
              <a:t>Backend</a:t>
            </a:r>
            <a:endParaRPr lang="en-US" sz="1600" dirty="0"/>
          </a:p>
        </p:txBody>
      </p:sp>
      <p:sp>
        <p:nvSpPr>
          <p:cNvPr id="6" name="Rectangle 5"/>
          <p:cNvSpPr/>
          <p:nvPr/>
        </p:nvSpPr>
        <p:spPr>
          <a:xfrm>
            <a:off x="1524621" y="5584472"/>
            <a:ext cx="627327" cy="68707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Trace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$</a:t>
            </a:r>
          </a:p>
        </p:txBody>
      </p:sp>
      <p:sp>
        <p:nvSpPr>
          <p:cNvPr id="7" name="Rectangle 6"/>
          <p:cNvSpPr/>
          <p:nvPr/>
        </p:nvSpPr>
        <p:spPr>
          <a:xfrm>
            <a:off x="1224340" y="4313308"/>
            <a:ext cx="989978" cy="68707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L1</a:t>
            </a:r>
          </a:p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I$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8" name="Trapezoid 7"/>
          <p:cNvSpPr/>
          <p:nvPr/>
        </p:nvSpPr>
        <p:spPr>
          <a:xfrm rot="5400000">
            <a:off x="3044353" y="5675245"/>
            <a:ext cx="654994" cy="328312"/>
          </a:xfrm>
          <a:prstGeom prst="trapezoid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>
            <a:stCxn id="8" idx="0"/>
            <a:endCxn id="4" idx="1"/>
          </p:cNvCxnSpPr>
          <p:nvPr/>
        </p:nvCxnSpPr>
        <p:spPr>
          <a:xfrm flipV="1">
            <a:off x="3536006" y="5838554"/>
            <a:ext cx="339247" cy="84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3"/>
          </p:cNvCxnSpPr>
          <p:nvPr/>
        </p:nvCxnSpPr>
        <p:spPr>
          <a:xfrm>
            <a:off x="2151948" y="5928011"/>
            <a:ext cx="105396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2227017" y="4656847"/>
            <a:ext cx="991600" cy="1066800"/>
            <a:chOff x="2227017" y="3873245"/>
            <a:chExt cx="991600" cy="1066800"/>
          </a:xfrm>
        </p:grpSpPr>
        <p:cxnSp>
          <p:nvCxnSpPr>
            <p:cNvPr id="18" name="Elbow Connector 17"/>
            <p:cNvCxnSpPr/>
            <p:nvPr/>
          </p:nvCxnSpPr>
          <p:spPr>
            <a:xfrm rot="16200000" flipH="1">
              <a:off x="2014332" y="4085930"/>
              <a:ext cx="1066800" cy="641429"/>
            </a:xfrm>
            <a:prstGeom prst="bentConnector3">
              <a:avLst>
                <a:gd name="adj1" fmla="val -93"/>
              </a:avLst>
            </a:prstGeom>
            <a:ln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2868447" y="4927600"/>
              <a:ext cx="35017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2" name="Elbow Connector 31"/>
          <p:cNvCxnSpPr>
            <a:stCxn id="7" idx="3"/>
            <a:endCxn id="5" idx="1"/>
          </p:cNvCxnSpPr>
          <p:nvPr/>
        </p:nvCxnSpPr>
        <p:spPr>
          <a:xfrm flipV="1">
            <a:off x="2214318" y="4302925"/>
            <a:ext cx="1476931" cy="353922"/>
          </a:xfrm>
          <a:prstGeom prst="bentConnector3">
            <a:avLst>
              <a:gd name="adj1" fmla="val 44841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6034759" y="5063758"/>
            <a:ext cx="2273300" cy="63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Trace generation </a:t>
            </a:r>
            <a:r>
              <a:rPr lang="en-US" smtClean="0"/>
              <a:t>&amp; Selection</a:t>
            </a:r>
            <a:endParaRPr lang="en-US"/>
          </a:p>
        </p:txBody>
      </p:sp>
      <p:cxnSp>
        <p:nvCxnSpPr>
          <p:cNvPr id="43" name="Elbow Connector 42"/>
          <p:cNvCxnSpPr>
            <a:stCxn id="5" idx="3"/>
            <a:endCxn id="41" idx="0"/>
          </p:cNvCxnSpPr>
          <p:nvPr/>
        </p:nvCxnSpPr>
        <p:spPr>
          <a:xfrm>
            <a:off x="5037449" y="4302925"/>
            <a:ext cx="2133960" cy="760833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stCxn id="41" idx="2"/>
            <a:endCxn id="6" idx="2"/>
          </p:cNvCxnSpPr>
          <p:nvPr/>
        </p:nvCxnSpPr>
        <p:spPr>
          <a:xfrm rot="5400000">
            <a:off x="4218451" y="3318592"/>
            <a:ext cx="572792" cy="5333124"/>
          </a:xfrm>
          <a:prstGeom prst="bentConnector3">
            <a:avLst>
              <a:gd name="adj1" fmla="val 160239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3875253" y="6199587"/>
            <a:ext cx="996026" cy="18685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OinO</a:t>
            </a:r>
            <a:r>
              <a:rPr lang="en-US" sz="1600" dirty="0" smtClean="0"/>
              <a:t> HW</a:t>
            </a:r>
            <a:endParaRPr lang="en-US" sz="1600" dirty="0"/>
          </a:p>
        </p:txBody>
      </p:sp>
      <p:sp>
        <p:nvSpPr>
          <p:cNvPr id="53" name="Content Placeholder 2"/>
          <p:cNvSpPr>
            <a:spLocks noGrp="1"/>
          </p:cNvSpPr>
          <p:nvPr>
            <p:ph idx="1"/>
          </p:nvPr>
        </p:nvSpPr>
        <p:spPr>
          <a:xfrm>
            <a:off x="565150" y="2394786"/>
            <a:ext cx="7886700" cy="847857"/>
          </a:xfrm>
        </p:spPr>
        <p:txBody>
          <a:bodyPr>
            <a:normAutofit/>
          </a:bodyPr>
          <a:lstStyle/>
          <a:p>
            <a:r>
              <a:rPr lang="en-US" sz="2400" kern="0" dirty="0" smtClean="0"/>
              <a:t>Guarantee correct execution of reordered schedule on </a:t>
            </a:r>
            <a:r>
              <a:rPr lang="en-US" sz="2400" kern="0" dirty="0" err="1" smtClean="0"/>
              <a:t>InO</a:t>
            </a:r>
            <a:r>
              <a:rPr lang="en-US" sz="2400" kern="0" dirty="0" smtClean="0"/>
              <a:t> –</a:t>
            </a:r>
            <a:r>
              <a:rPr lang="en-US" sz="2400" b="1" kern="0" dirty="0" smtClean="0"/>
              <a:t> </a:t>
            </a:r>
            <a:r>
              <a:rPr lang="en-US" sz="2400" b="1" kern="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OinO</a:t>
            </a:r>
            <a:r>
              <a:rPr lang="en-US" sz="2400" b="1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mode</a:t>
            </a:r>
            <a:endParaRPr lang="en-US" sz="2400" b="1" kern="0" dirty="0" smtClean="0"/>
          </a:p>
        </p:txBody>
      </p:sp>
      <p:sp>
        <p:nvSpPr>
          <p:cNvPr id="69" name="Rectangle 68"/>
          <p:cNvSpPr/>
          <p:nvPr/>
        </p:nvSpPr>
        <p:spPr>
          <a:xfrm>
            <a:off x="565150" y="1361748"/>
            <a:ext cx="78639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400" kern="0" dirty="0"/>
              <a:t>Detect profitable traces to </a:t>
            </a:r>
            <a:r>
              <a:rPr lang="en-US" sz="2400" kern="0" dirty="0" err="1"/>
              <a:t>memoize</a:t>
            </a:r>
            <a:r>
              <a:rPr lang="en-US" sz="2400" kern="0" dirty="0"/>
              <a:t> – </a:t>
            </a:r>
            <a:r>
              <a:rPr lang="en-US" sz="2400" b="1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Intelligent trace-based predictor</a:t>
            </a:r>
            <a:endParaRPr lang="en-US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0" name="Oval 69"/>
          <p:cNvSpPr/>
          <p:nvPr/>
        </p:nvSpPr>
        <p:spPr>
          <a:xfrm>
            <a:off x="304799" y="1322963"/>
            <a:ext cx="520701" cy="50684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/>
              <a:t>1</a:t>
            </a:r>
            <a:endParaRPr lang="en-US" sz="3200"/>
          </a:p>
        </p:txBody>
      </p:sp>
      <p:sp>
        <p:nvSpPr>
          <p:cNvPr id="71" name="Oval 70"/>
          <p:cNvSpPr/>
          <p:nvPr/>
        </p:nvSpPr>
        <p:spPr>
          <a:xfrm>
            <a:off x="304798" y="2362518"/>
            <a:ext cx="520701" cy="50684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2</a:t>
            </a:r>
          </a:p>
        </p:txBody>
      </p:sp>
      <p:sp>
        <p:nvSpPr>
          <p:cNvPr id="72" name="Oval 71"/>
          <p:cNvSpPr/>
          <p:nvPr/>
        </p:nvSpPr>
        <p:spPr>
          <a:xfrm>
            <a:off x="8013700" y="4619466"/>
            <a:ext cx="377303" cy="36726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/>
              <a:t>1</a:t>
            </a:r>
            <a:endParaRPr lang="en-US" sz="3200"/>
          </a:p>
        </p:txBody>
      </p:sp>
      <p:sp>
        <p:nvSpPr>
          <p:cNvPr id="73" name="Oval 72"/>
          <p:cNvSpPr/>
          <p:nvPr/>
        </p:nvSpPr>
        <p:spPr>
          <a:xfrm>
            <a:off x="4996291" y="6145365"/>
            <a:ext cx="377303" cy="36726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7825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71" grpId="0" animBg="1"/>
      <p:bldP spid="7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318804"/>
              </p:ext>
            </p:extLst>
          </p:nvPr>
        </p:nvGraphicFramePr>
        <p:xfrm>
          <a:off x="1028700" y="1602494"/>
          <a:ext cx="7086516" cy="229108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724067"/>
                <a:gridCol w="2336800"/>
                <a:gridCol w="202564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Correctness Factor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OoO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OinO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  <a:latin typeface="+mn-lt"/>
                        </a:rPr>
                        <a:t>Memory disambiguation detection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Load Store Queue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B0F0"/>
                          </a:solidFill>
                          <a:latin typeface="+mn-lt"/>
                        </a:rPr>
                        <a:t>Specialized</a:t>
                      </a:r>
                      <a:r>
                        <a:rPr lang="en-US" baseline="0" dirty="0" smtClean="0">
                          <a:solidFill>
                            <a:srgbClr val="00B0F0"/>
                          </a:solidFill>
                          <a:latin typeface="+mn-lt"/>
                        </a:rPr>
                        <a:t> 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  <a:latin typeface="+mn-lt"/>
                        </a:rPr>
                        <a:t>LSQ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  <a:latin typeface="+mn-lt"/>
                        </a:rPr>
                        <a:t>False register dependencies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Register renaming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B0F0"/>
                          </a:solidFill>
                          <a:latin typeface="+mn-lt"/>
                        </a:rPr>
                        <a:t>2 – level renaming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  <a:latin typeface="+mn-lt"/>
                        </a:rPr>
                        <a:t>Divergence</a:t>
                      </a:r>
                      <a:r>
                        <a:rPr lang="en-US" baseline="0" dirty="0" smtClean="0">
                          <a:solidFill>
                            <a:sysClr val="windowText" lastClr="000000"/>
                          </a:solidFill>
                          <a:latin typeface="+mn-lt"/>
                        </a:rPr>
                        <a:t> from predicted behavior or interrupts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Reorder buffer and Register</a:t>
                      </a:r>
                      <a:r>
                        <a:rPr lang="en-US" baseline="0" dirty="0" smtClean="0"/>
                        <a:t> Alias Table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B0F0"/>
                          </a:solidFill>
                          <a:latin typeface="+mn-lt"/>
                        </a:rPr>
                        <a:t>Atomic commit</a:t>
                      </a:r>
                      <a:endParaRPr lang="en-US" sz="2800" dirty="0" smtClean="0">
                        <a:solidFill>
                          <a:srgbClr val="00B0F0"/>
                        </a:solidFill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212727"/>
            <a:ext cx="7486650" cy="930274"/>
          </a:xfrm>
        </p:spPr>
        <p:txBody>
          <a:bodyPr/>
          <a:lstStyle/>
          <a:p>
            <a:pPr lvl="0"/>
            <a:r>
              <a:rPr lang="en-US" dirty="0"/>
              <a:t>Designing t</a:t>
            </a:r>
            <a:r>
              <a:rPr lang="en-US" dirty="0" smtClean="0"/>
              <a:t>he </a:t>
            </a:r>
            <a:r>
              <a:rPr lang="en-US" dirty="0" err="1"/>
              <a:t>OinO</a:t>
            </a:r>
            <a:r>
              <a:rPr lang="en-US" dirty="0"/>
              <a:t> </a:t>
            </a:r>
            <a:r>
              <a:rPr lang="en-US" dirty="0" smtClean="0"/>
              <a:t>Mode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354330" y="403544"/>
            <a:ext cx="548640" cy="54864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2</a:t>
            </a:r>
          </a:p>
        </p:txBody>
      </p:sp>
      <p:cxnSp>
        <p:nvCxnSpPr>
          <p:cNvPr id="21" name="Straight Arrow Connector 20"/>
          <p:cNvCxnSpPr>
            <a:stCxn id="22" idx="3"/>
            <a:endCxn id="23" idx="1"/>
          </p:cNvCxnSpPr>
          <p:nvPr/>
        </p:nvCxnSpPr>
        <p:spPr>
          <a:xfrm>
            <a:off x="2132968" y="4830529"/>
            <a:ext cx="652463" cy="1826"/>
          </a:xfrm>
          <a:prstGeom prst="straightConnector1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22" name="Rectangle 21"/>
          <p:cNvSpPr/>
          <p:nvPr/>
        </p:nvSpPr>
        <p:spPr>
          <a:xfrm>
            <a:off x="1167517" y="4678961"/>
            <a:ext cx="965451" cy="303135"/>
          </a:xfrm>
          <a:prstGeom prst="rect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Fetch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85431" y="4680087"/>
            <a:ext cx="965451" cy="304536"/>
          </a:xfrm>
          <a:prstGeom prst="rect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Decode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352910" y="4680084"/>
            <a:ext cx="1524094" cy="304538"/>
          </a:xfrm>
          <a:prstGeom prst="rect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Back-end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48238" y="4471647"/>
            <a:ext cx="654860" cy="185255"/>
          </a:xfrm>
          <a:prstGeom prst="rect">
            <a:avLst/>
          </a:prstGeom>
          <a:solidFill>
            <a:srgbClr val="5B9BD5">
              <a:lumMod val="60000"/>
              <a:lumOff val="4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 w="0"/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LSQ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2936886" y="4455452"/>
            <a:ext cx="618473" cy="197952"/>
            <a:chOff x="4455915" y="3863778"/>
            <a:chExt cx="503762" cy="155251"/>
          </a:xfrm>
        </p:grpSpPr>
        <p:sp>
          <p:nvSpPr>
            <p:cNvPr id="38" name="Rectangle 37"/>
            <p:cNvSpPr/>
            <p:nvPr/>
          </p:nvSpPr>
          <p:spPr>
            <a:xfrm>
              <a:off x="4455915" y="3863778"/>
              <a:ext cx="393192" cy="155251"/>
            </a:xfrm>
            <a:prstGeom prst="rect">
              <a:avLst/>
            </a:prstGeom>
            <a:solidFill>
              <a:srgbClr val="5B9BD5">
                <a:lumMod val="60000"/>
                <a:lumOff val="4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b="0" i="0" u="none" strike="noStrike" kern="0" cap="none" spc="0" normalizeH="0" baseline="0" noProof="0" smtClean="0">
                <a:ln w="0"/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4455915" y="3863778"/>
              <a:ext cx="503762" cy="153838"/>
            </a:xfrm>
            <a:prstGeom prst="rect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PRF</a:t>
              </a:r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3832234" y="5539162"/>
            <a:ext cx="12827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C00000"/>
                </a:solidFill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sng" strike="noStrike" kern="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/>
              </a:rPr>
              <a:t>InO</a:t>
            </a:r>
            <a:r>
              <a:rPr kumimoji="0" lang="en-US" sz="2400" i="0" u="sng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/>
              </a:rPr>
              <a:t> Core</a:t>
            </a:r>
            <a:endParaRPr kumimoji="0" lang="en-US" sz="2400" i="0" u="sng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anose="020F0502020204030204"/>
            </a:endParaRPr>
          </a:p>
        </p:txBody>
      </p:sp>
      <p:cxnSp>
        <p:nvCxnSpPr>
          <p:cNvPr id="45" name="Straight Arrow Connector 44"/>
          <p:cNvCxnSpPr>
            <a:stCxn id="26" idx="3"/>
          </p:cNvCxnSpPr>
          <p:nvPr/>
        </p:nvCxnSpPr>
        <p:spPr bwMode="auto">
          <a:xfrm flipV="1">
            <a:off x="5877004" y="4831735"/>
            <a:ext cx="906258" cy="618"/>
          </a:xfrm>
          <a:prstGeom prst="straightConnector1">
            <a:avLst/>
          </a:prstGeom>
          <a:noFill/>
          <a:ln w="6350" cap="flat" cmpd="sng" algn="ctr">
            <a:solidFill>
              <a:srgbClr val="5B9BD5">
                <a:lumMod val="75000"/>
              </a:srgbClr>
            </a:solidFill>
            <a:prstDash val="solid"/>
            <a:miter lim="800000"/>
            <a:tailEnd type="triangle"/>
          </a:ln>
          <a:effectLst/>
        </p:spPr>
      </p:cxnSp>
      <p:sp>
        <p:nvSpPr>
          <p:cNvPr id="46" name="Rectangle 45"/>
          <p:cNvSpPr/>
          <p:nvPr/>
        </p:nvSpPr>
        <p:spPr>
          <a:xfrm>
            <a:off x="6761684" y="4569361"/>
            <a:ext cx="978966" cy="490341"/>
          </a:xfrm>
          <a:prstGeom prst="rect">
            <a:avLst/>
          </a:prstGeom>
          <a:solidFill>
            <a:srgbClr val="5B9BD5">
              <a:lumMod val="60000"/>
              <a:lumOff val="4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 w="0"/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Trace</a:t>
            </a:r>
            <a:r>
              <a:rPr kumimoji="0" lang="en-US" b="0" i="0" u="none" strike="noStrike" kern="0" cap="none" spc="0" normalizeH="0" noProof="0" dirty="0" smtClean="0">
                <a:ln w="0"/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Commit</a:t>
            </a:r>
            <a:endParaRPr kumimoji="0" lang="en-US" b="0" i="0" u="none" strike="noStrike" kern="0" cap="none" spc="0" normalizeH="0" baseline="0" noProof="0" dirty="0" smtClean="0">
              <a:ln w="0"/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667256" y="4946388"/>
            <a:ext cx="1248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smtClean="0">
                <a:solidFill>
                  <a:srgbClr val="5B9BD5">
                    <a:lumMod val="75000"/>
                  </a:srgbClr>
                </a:solidFill>
                <a:latin typeface="Calibri" panose="020F0502020204030204"/>
              </a:rPr>
              <a:t>Trace </a:t>
            </a:r>
            <a:r>
              <a:rPr lang="en-US" kern="0" dirty="0" smtClean="0">
                <a:solidFill>
                  <a:srgbClr val="5B9BD5">
                    <a:lumMod val="75000"/>
                  </a:srgbClr>
                </a:solidFill>
                <a:latin typeface="Calibri" panose="020F0502020204030204"/>
              </a:rPr>
              <a:t>complete?</a:t>
            </a: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48" name="Rounded Rectangle 47"/>
          <p:cNvSpPr/>
          <p:nvPr/>
        </p:nvSpPr>
        <p:spPr bwMode="auto">
          <a:xfrm>
            <a:off x="2783745" y="4319279"/>
            <a:ext cx="918388" cy="432851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0167" tIns="40084" rIns="80167" bIns="4008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01688" rtl="0" eaLnBrk="0" fontAlgn="ctr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SzPct val="125000"/>
              <a:buFont typeface="Wingdings" pitchFamily="2" charset="2"/>
              <a:buNone/>
              <a:tabLst/>
            </a:pPr>
            <a:endParaRPr kumimoji="0" lang="en-US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49" name="Rounded Rectangle 48"/>
          <p:cNvSpPr/>
          <p:nvPr/>
        </p:nvSpPr>
        <p:spPr bwMode="auto">
          <a:xfrm>
            <a:off x="4589878" y="4340155"/>
            <a:ext cx="918388" cy="432851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0167" tIns="40084" rIns="80167" bIns="4008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01688" rtl="0" eaLnBrk="0" fontAlgn="ctr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SzPct val="125000"/>
              <a:buFont typeface="Wingdings" pitchFamily="2" charset="2"/>
              <a:buNone/>
              <a:tabLst/>
            </a:pPr>
            <a:endParaRPr kumimoji="0" lang="en-US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50" name="Rounded Rectangle 49"/>
          <p:cNvSpPr/>
          <p:nvPr/>
        </p:nvSpPr>
        <p:spPr bwMode="auto">
          <a:xfrm>
            <a:off x="6669649" y="4481699"/>
            <a:ext cx="1246749" cy="642121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0167" tIns="40084" rIns="80167" bIns="4008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01688" rtl="0" eaLnBrk="0" fontAlgn="ctr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SzPct val="125000"/>
              <a:buFont typeface="Wingdings" pitchFamily="2" charset="2"/>
              <a:buNone/>
              <a:tabLst/>
            </a:pPr>
            <a:endParaRPr kumimoji="0" lang="en-US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282896" y="5945448"/>
            <a:ext cx="4816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n-US" dirty="0" smtClean="0">
                <a:solidFill>
                  <a:srgbClr val="5B9BD5">
                    <a:lumMod val="75000"/>
                  </a:srgbClr>
                </a:solidFill>
                <a:latin typeface="Calibri" panose="020F0502020204030204"/>
              </a:rPr>
              <a:t>*Modifications for </a:t>
            </a:r>
            <a:r>
              <a:rPr lang="en-US" dirty="0" err="1" smtClean="0">
                <a:solidFill>
                  <a:srgbClr val="5B9BD5">
                    <a:lumMod val="75000"/>
                  </a:srgbClr>
                </a:solidFill>
                <a:latin typeface="Calibri" panose="020F0502020204030204"/>
              </a:rPr>
              <a:t>OinO</a:t>
            </a:r>
            <a:r>
              <a:rPr lang="en-US" dirty="0" smtClean="0">
                <a:solidFill>
                  <a:srgbClr val="5B9BD5">
                    <a:lumMod val="75000"/>
                  </a:srgbClr>
                </a:solidFill>
                <a:latin typeface="Calibri" panose="020F0502020204030204"/>
              </a:rPr>
              <a:t> mode are shaded in blue</a:t>
            </a:r>
            <a:endParaRPr lang="en-US" dirty="0">
              <a:solidFill>
                <a:srgbClr val="5B9BD5">
                  <a:lumMod val="75000"/>
                </a:srgbClr>
              </a:solidFill>
              <a:latin typeface="Calibri" panose="020F0502020204030204"/>
            </a:endParaRPr>
          </a:p>
        </p:txBody>
      </p:sp>
      <p:cxnSp>
        <p:nvCxnSpPr>
          <p:cNvPr id="55" name="Straight Arrow Connector 54"/>
          <p:cNvCxnSpPr>
            <a:stCxn id="23" idx="3"/>
            <a:endCxn id="24" idx="1"/>
          </p:cNvCxnSpPr>
          <p:nvPr/>
        </p:nvCxnSpPr>
        <p:spPr>
          <a:xfrm flipV="1">
            <a:off x="3750882" y="4832353"/>
            <a:ext cx="602028" cy="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1091716" y="2651996"/>
            <a:ext cx="6960483" cy="5566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1109636" y="3302768"/>
            <a:ext cx="6960483" cy="5566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1092200" y="2021058"/>
            <a:ext cx="6960483" cy="5566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417527" y="2021058"/>
            <a:ext cx="548640" cy="54864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/>
              <a:t>a</a:t>
            </a:r>
            <a:endParaRPr lang="en-US" sz="3200" dirty="0"/>
          </a:p>
        </p:txBody>
      </p:sp>
      <p:sp>
        <p:nvSpPr>
          <p:cNvPr id="28" name="Oval 27"/>
          <p:cNvSpPr/>
          <p:nvPr/>
        </p:nvSpPr>
        <p:spPr>
          <a:xfrm>
            <a:off x="410390" y="2659974"/>
            <a:ext cx="548640" cy="54864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318550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3" animBg="1"/>
      <p:bldP spid="49" grpId="0" animBg="1"/>
      <p:bldP spid="50" grpId="0" animBg="1"/>
      <p:bldP spid="27" grpId="0" animBg="1"/>
      <p:bldP spid="30" grpId="0" animBg="1"/>
      <p:bldP spid="31" grpId="0" animBg="1"/>
      <p:bldP spid="25" grpId="0" animBg="1"/>
      <p:bldP spid="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3296" y="171733"/>
            <a:ext cx="7462053" cy="1012261"/>
          </a:xfrm>
        </p:spPr>
        <p:txBody>
          <a:bodyPr/>
          <a:lstStyle/>
          <a:p>
            <a:pPr lvl="0"/>
            <a:r>
              <a:rPr lang="en-US" dirty="0"/>
              <a:t>Handling False </a:t>
            </a:r>
            <a:r>
              <a:rPr lang="en-US" dirty="0" smtClean="0"/>
              <a:t>Dependencies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54330" y="403544"/>
            <a:ext cx="548640" cy="54864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a</a:t>
            </a: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942094"/>
              </p:ext>
            </p:extLst>
          </p:nvPr>
        </p:nvGraphicFramePr>
        <p:xfrm>
          <a:off x="1053296" y="1550621"/>
          <a:ext cx="2560020" cy="1644213"/>
        </p:xfrm>
        <a:graphic>
          <a:graphicData uri="http://schemas.openxmlformats.org/drawingml/2006/table">
            <a:tbl>
              <a:tblPr firstRow="1" lastRow="1"/>
              <a:tblGrid>
                <a:gridCol w="840259"/>
                <a:gridCol w="1719761"/>
              </a:tblGrid>
              <a:tr h="6770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Seq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#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Original Assembly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23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1(HEAD)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en-US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ldr</a:t>
                      </a: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r2, [</a:t>
                      </a:r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r2]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23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 r5, r2, #4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23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ldr</a:t>
                      </a:r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r2, [r3]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0468971"/>
              </p:ext>
            </p:extLst>
          </p:nvPr>
        </p:nvGraphicFramePr>
        <p:xfrm>
          <a:off x="1419054" y="4724919"/>
          <a:ext cx="1719761" cy="1644213"/>
        </p:xfrm>
        <a:graphic>
          <a:graphicData uri="http://schemas.openxmlformats.org/drawingml/2006/table">
            <a:tbl>
              <a:tblPr firstRow="1" lastRow="1"/>
              <a:tblGrid>
                <a:gridCol w="1719761"/>
              </a:tblGrid>
              <a:tr h="6770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Memoized</a:t>
                      </a:r>
                      <a:r>
                        <a:rPr lang="en-US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Trace on </a:t>
                      </a:r>
                      <a:r>
                        <a:rPr lang="en-US" sz="18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OinO</a:t>
                      </a:r>
                      <a:endParaRPr lang="en-US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23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en-US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ldr</a:t>
                      </a: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r2</a:t>
                      </a:r>
                      <a:r>
                        <a:rPr lang="en-US" sz="1600" b="0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.1</a:t>
                      </a:r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[</a:t>
                      </a:r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r2</a:t>
                      </a:r>
                      <a:r>
                        <a:rPr lang="en-US" sz="1600" b="0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.0</a:t>
                      </a:r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]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23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ldr</a:t>
                      </a:r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r2</a:t>
                      </a:r>
                      <a:r>
                        <a:rPr lang="en-US" sz="1600" b="0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.2</a:t>
                      </a:r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, [r3.0]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23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r5</a:t>
                      </a:r>
                      <a:r>
                        <a:rPr lang="en-US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</a:rPr>
                        <a:t>.1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r2</a:t>
                      </a:r>
                      <a:r>
                        <a:rPr lang="en-US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</a:rPr>
                        <a:t>.1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2858305" y="1390607"/>
            <a:ext cx="2772178" cy="1213625"/>
            <a:chOff x="2736044" y="3352800"/>
            <a:chExt cx="2772178" cy="1213625"/>
          </a:xfrm>
        </p:grpSpPr>
        <p:sp>
          <p:nvSpPr>
            <p:cNvPr id="9" name="TextBox 8"/>
            <p:cNvSpPr txBox="1"/>
            <p:nvPr/>
          </p:nvSpPr>
          <p:spPr>
            <a:xfrm>
              <a:off x="4060422" y="3352800"/>
              <a:ext cx="14478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</a:rPr>
                <a:t>True Dependency (RAW)!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11" name="Straight Arrow Connector 10"/>
            <p:cNvCxnSpPr>
              <a:stCxn id="9" idx="1"/>
            </p:cNvCxnSpPr>
            <p:nvPr/>
          </p:nvCxnSpPr>
          <p:spPr>
            <a:xfrm flipH="1">
              <a:off x="2891290" y="3814465"/>
              <a:ext cx="1169132" cy="75196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9" idx="1"/>
            </p:cNvCxnSpPr>
            <p:nvPr/>
          </p:nvCxnSpPr>
          <p:spPr>
            <a:xfrm flipH="1">
              <a:off x="2736044" y="3814465"/>
              <a:ext cx="1324378" cy="445268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2801940" y="2379481"/>
            <a:ext cx="2780629" cy="923330"/>
            <a:chOff x="2727593" y="3352800"/>
            <a:chExt cx="2780629" cy="923330"/>
          </a:xfrm>
        </p:grpSpPr>
        <p:sp>
          <p:nvSpPr>
            <p:cNvPr id="17" name="TextBox 16"/>
            <p:cNvSpPr txBox="1"/>
            <p:nvPr/>
          </p:nvSpPr>
          <p:spPr>
            <a:xfrm>
              <a:off x="4060422" y="3352800"/>
              <a:ext cx="14478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</a:rPr>
                <a:t>False Dependency (WAW)!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H="1" flipV="1">
              <a:off x="2727593" y="3495584"/>
              <a:ext cx="1332830" cy="318883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flipH="1">
              <a:off x="2783958" y="3814465"/>
              <a:ext cx="1276464" cy="14890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4061801" y="1905627"/>
            <a:ext cx="1445042" cy="923330"/>
            <a:chOff x="4059160" y="2564712"/>
            <a:chExt cx="1445042" cy="923330"/>
          </a:xfrm>
        </p:grpSpPr>
        <p:sp>
          <p:nvSpPr>
            <p:cNvPr id="22" name="Right Arrow 21"/>
            <p:cNvSpPr/>
            <p:nvPr/>
          </p:nvSpPr>
          <p:spPr>
            <a:xfrm>
              <a:off x="4267200" y="3124200"/>
              <a:ext cx="1066800" cy="114300"/>
            </a:xfrm>
            <a:prstGeom prst="rightArrow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059160" y="2564712"/>
              <a:ext cx="144504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 smtClean="0"/>
                <a:t>OoO</a:t>
              </a:r>
              <a:r>
                <a:rPr lang="en-US" dirty="0" smtClean="0"/>
                <a:t> reorders independent instructions</a:t>
              </a:r>
              <a:endParaRPr lang="en-US" dirty="0"/>
            </a:p>
          </p:txBody>
        </p:sp>
      </p:grpSp>
      <p:graphicFrame>
        <p:nvGraphicFramePr>
          <p:cNvPr id="3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3265553"/>
              </p:ext>
            </p:extLst>
          </p:nvPr>
        </p:nvGraphicFramePr>
        <p:xfrm>
          <a:off x="5810212" y="1550621"/>
          <a:ext cx="2560020" cy="1569602"/>
        </p:xfrm>
        <a:graphic>
          <a:graphicData uri="http://schemas.openxmlformats.org/drawingml/2006/table">
            <a:tbl>
              <a:tblPr firstRow="1" lastRow="1"/>
              <a:tblGrid>
                <a:gridCol w="840259"/>
                <a:gridCol w="1719761"/>
              </a:tblGrid>
              <a:tr h="6024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Seq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#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After</a:t>
                      </a:r>
                      <a:r>
                        <a:rPr lang="en-US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Reordering on </a:t>
                      </a:r>
                      <a:r>
                        <a:rPr lang="en-US" sz="18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OoO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23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1(HEAD)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en-US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ldr</a:t>
                      </a: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r2, [</a:t>
                      </a:r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r2]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23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ldr</a:t>
                      </a:r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r2, [r3]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23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 r5, r2, #4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" name="Rectangle 37"/>
          <p:cNvSpPr/>
          <p:nvPr/>
        </p:nvSpPr>
        <p:spPr>
          <a:xfrm>
            <a:off x="6249085" y="3161338"/>
            <a:ext cx="2461550" cy="2068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7307653" y="2500445"/>
            <a:ext cx="281867" cy="30915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7550331" y="2836240"/>
            <a:ext cx="261257" cy="250695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875376" y="3485185"/>
            <a:ext cx="28071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Level 1:	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Intra trace dependencies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Done on the </a:t>
            </a:r>
            <a:r>
              <a:rPr lang="en-US" dirty="0" err="1" smtClean="0"/>
              <a:t>OoO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4" name="Oval 43"/>
          <p:cNvSpPr/>
          <p:nvPr/>
        </p:nvSpPr>
        <p:spPr>
          <a:xfrm>
            <a:off x="1941536" y="5442763"/>
            <a:ext cx="398881" cy="260763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1961173" y="5770800"/>
            <a:ext cx="398881" cy="260763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9748239"/>
              </p:ext>
            </p:extLst>
          </p:nvPr>
        </p:nvGraphicFramePr>
        <p:xfrm>
          <a:off x="5236401" y="4642691"/>
          <a:ext cx="877746" cy="1854200"/>
        </p:xfrm>
        <a:graphic>
          <a:graphicData uri="http://schemas.openxmlformats.org/drawingml/2006/table">
            <a:tbl>
              <a:tblPr firstRow="1" bandRow="1"/>
              <a:tblGrid>
                <a:gridCol w="877746"/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PR 2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2.0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2.1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2.2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2.3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8" name="TextBox 47"/>
          <p:cNvSpPr txBox="1"/>
          <p:nvPr/>
        </p:nvSpPr>
        <p:spPr>
          <a:xfrm>
            <a:off x="4620571" y="4283581"/>
            <a:ext cx="2113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latin typeface="Calibri" panose="020F0502020204030204"/>
              </a:rPr>
              <a:t>Physical Register File</a:t>
            </a:r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3199287" y="5285023"/>
            <a:ext cx="1917671" cy="746540"/>
            <a:chOff x="3695753" y="5512526"/>
            <a:chExt cx="1917671" cy="746540"/>
          </a:xfrm>
        </p:grpSpPr>
        <p:sp>
          <p:nvSpPr>
            <p:cNvPr id="49" name="Right Arrow 48"/>
            <p:cNvSpPr/>
            <p:nvPr/>
          </p:nvSpPr>
          <p:spPr>
            <a:xfrm>
              <a:off x="4182683" y="5512526"/>
              <a:ext cx="885706" cy="91823"/>
            </a:xfrm>
            <a:prstGeom prst="rightArrow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3695753" y="5612735"/>
              <a:ext cx="191767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Access indexed physical location</a:t>
              </a:r>
              <a:endParaRPr lang="en-US" dirty="0"/>
            </a:p>
          </p:txBody>
        </p:sp>
      </p:grpSp>
      <p:sp>
        <p:nvSpPr>
          <p:cNvPr id="54" name="Oval 53"/>
          <p:cNvSpPr/>
          <p:nvPr/>
        </p:nvSpPr>
        <p:spPr>
          <a:xfrm>
            <a:off x="2313666" y="6084986"/>
            <a:ext cx="398881" cy="260763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6848448" y="5536148"/>
            <a:ext cx="1836347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Constraint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pPr algn="ctr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Only 4 PR per Arch Register!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848447" y="4519433"/>
            <a:ext cx="1836347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Overhead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pPr algn="ctr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Bigger PRF on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InO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!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5349" y="2549756"/>
            <a:ext cx="411831" cy="411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922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2" grpId="0"/>
      <p:bldP spid="44" grpId="0" animBg="1"/>
      <p:bldP spid="45" grpId="0" animBg="1"/>
      <p:bldP spid="48" grpId="0"/>
      <p:bldP spid="54" grpId="0" animBg="1"/>
      <p:bldP spid="57" grpId="0"/>
      <p:bldP spid="5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3296" y="171733"/>
            <a:ext cx="7462053" cy="1012261"/>
          </a:xfrm>
        </p:spPr>
        <p:txBody>
          <a:bodyPr/>
          <a:lstStyle/>
          <a:p>
            <a:pPr lvl="0"/>
            <a:r>
              <a:rPr lang="en-US" dirty="0"/>
              <a:t>Handling False </a:t>
            </a:r>
            <a:r>
              <a:rPr lang="en-US" dirty="0" smtClean="0"/>
              <a:t>Dependencies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54330" y="403544"/>
            <a:ext cx="548640" cy="54864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a</a:t>
            </a:r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843309"/>
              </p:ext>
            </p:extLst>
          </p:nvPr>
        </p:nvGraphicFramePr>
        <p:xfrm>
          <a:off x="902968" y="2830369"/>
          <a:ext cx="2036175" cy="1644213"/>
        </p:xfrm>
        <a:graphic>
          <a:graphicData uri="http://schemas.openxmlformats.org/drawingml/2006/table">
            <a:tbl>
              <a:tblPr firstRow="1" lastRow="1"/>
              <a:tblGrid>
                <a:gridCol w="500740"/>
                <a:gridCol w="1535435"/>
              </a:tblGrid>
              <a:tr h="67702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IT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Memoized</a:t>
                      </a:r>
                      <a:r>
                        <a:rPr lang="en-US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Trace on </a:t>
                      </a:r>
                      <a:r>
                        <a:rPr lang="en-US" sz="18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OinO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239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en-US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ldr</a:t>
                      </a: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r2</a:t>
                      </a:r>
                      <a:r>
                        <a:rPr lang="en-US" sz="1600" b="0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.1</a:t>
                      </a:r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[</a:t>
                      </a:r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r2</a:t>
                      </a:r>
                      <a:r>
                        <a:rPr lang="en-US" sz="1600" b="0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.0</a:t>
                      </a:r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]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322395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ldr</a:t>
                      </a:r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r2</a:t>
                      </a:r>
                      <a:r>
                        <a:rPr lang="en-US" sz="1600" b="0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.2</a:t>
                      </a:r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, [r3.0]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322395"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r5</a:t>
                      </a:r>
                      <a:r>
                        <a:rPr lang="en-US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</a:rPr>
                        <a:t>.1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r2</a:t>
                      </a:r>
                      <a:r>
                        <a:rPr lang="en-US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</a:rPr>
                        <a:t>.1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983172" y="1485645"/>
            <a:ext cx="28142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Level 2:	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Inter trace dependencies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Done by the </a:t>
            </a:r>
            <a:r>
              <a:rPr lang="en-US" dirty="0" err="1" smtClean="0"/>
              <a:t>OinO</a:t>
            </a:r>
            <a:endParaRPr lang="en-US" dirty="0"/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1847102"/>
              </p:ext>
            </p:extLst>
          </p:nvPr>
        </p:nvGraphicFramePr>
        <p:xfrm>
          <a:off x="5849400" y="3342986"/>
          <a:ext cx="877746" cy="1849120"/>
        </p:xfrm>
        <a:graphic>
          <a:graphicData uri="http://schemas.openxmlformats.org/drawingml/2006/table">
            <a:tbl>
              <a:tblPr firstRow="1" bandRow="1"/>
              <a:tblGrid>
                <a:gridCol w="877746"/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PR 2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2.0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2.1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2.2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2.3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5233570" y="2983876"/>
            <a:ext cx="2113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latin typeface="Calibri" panose="020F0502020204030204"/>
              </a:rPr>
              <a:t>Physical Register File</a:t>
            </a:r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6178869"/>
              </p:ext>
            </p:extLst>
          </p:nvPr>
        </p:nvGraphicFramePr>
        <p:xfrm>
          <a:off x="902968" y="4567456"/>
          <a:ext cx="2036176" cy="1112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7821"/>
                <a:gridCol w="1528355"/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en-US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ldr</a:t>
                      </a: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r2</a:t>
                      </a:r>
                      <a:r>
                        <a:rPr lang="en-US" sz="1600" b="0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.1</a:t>
                      </a:r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[</a:t>
                      </a:r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r2</a:t>
                      </a:r>
                      <a:r>
                        <a:rPr lang="en-US" sz="1600" b="0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.0</a:t>
                      </a:r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]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ldr</a:t>
                      </a:r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r2</a:t>
                      </a:r>
                      <a:r>
                        <a:rPr lang="en-US" sz="1600" b="0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.2</a:t>
                      </a:r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, [r3.0]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r5</a:t>
                      </a:r>
                      <a:r>
                        <a:rPr lang="en-US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</a:rPr>
                        <a:t>.1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r2</a:t>
                      </a:r>
                      <a:r>
                        <a:rPr lang="en-US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</a:rPr>
                        <a:t>.1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9" name="Oval 28"/>
          <p:cNvSpPr/>
          <p:nvPr/>
        </p:nvSpPr>
        <p:spPr>
          <a:xfrm>
            <a:off x="2340822" y="3479503"/>
            <a:ext cx="398881" cy="345946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088832" y="3712318"/>
            <a:ext cx="398881" cy="345946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1835874" y="3482301"/>
            <a:ext cx="398881" cy="345946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1835874" y="3816921"/>
            <a:ext cx="398881" cy="345946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852160" y="4100377"/>
            <a:ext cx="861923" cy="316997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5846180" y="4472550"/>
            <a:ext cx="861923" cy="316997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2340821" y="4563817"/>
            <a:ext cx="398881" cy="345946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6818699" y="3516536"/>
            <a:ext cx="1791375" cy="646331"/>
            <a:chOff x="6779510" y="4452576"/>
            <a:chExt cx="1791375" cy="646331"/>
          </a:xfrm>
        </p:grpSpPr>
        <p:sp>
          <p:nvSpPr>
            <p:cNvPr id="8" name="TextBox 7"/>
            <p:cNvSpPr txBox="1"/>
            <p:nvPr/>
          </p:nvSpPr>
          <p:spPr>
            <a:xfrm>
              <a:off x="7342976" y="4452576"/>
              <a:ext cx="1227909" cy="646331"/>
            </a:xfrm>
            <a:prstGeom prst="rec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accent2">
                      <a:lumMod val="75000"/>
                    </a:schemeClr>
                  </a:solidFill>
                </a:rPr>
                <a:t>Committed Offset </a:t>
              </a:r>
              <a:r>
                <a:rPr lang="en-US" dirty="0" err="1" smtClean="0">
                  <a:solidFill>
                    <a:schemeClr val="accent2">
                      <a:lumMod val="75000"/>
                    </a:schemeClr>
                  </a:solidFill>
                </a:rPr>
                <a:t>Ptr</a:t>
              </a:r>
              <a:endParaRPr lang="en-US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cxnSp>
          <p:nvCxnSpPr>
            <p:cNvPr id="12" name="Straight Arrow Connector 11"/>
            <p:cNvCxnSpPr>
              <a:stCxn id="8" idx="1"/>
            </p:cNvCxnSpPr>
            <p:nvPr/>
          </p:nvCxnSpPr>
          <p:spPr>
            <a:xfrm flipH="1" flipV="1">
              <a:off x="6779510" y="4775741"/>
              <a:ext cx="563466" cy="1"/>
            </a:xfrm>
            <a:prstGeom prst="straightConnector1">
              <a:avLst/>
            </a:prstGeom>
            <a:ln w="38100">
              <a:solidFill>
                <a:schemeClr val="accent2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5" name="Picture 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2285" y="4507836"/>
            <a:ext cx="291960" cy="270658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5398383" y="3785126"/>
            <a:ext cx="286205" cy="286205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5803107" y="2726402"/>
            <a:ext cx="970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accent2">
                    <a:lumMod val="75000"/>
                  </a:schemeClr>
                </a:solidFill>
              </a:rPr>
              <a:t>Rotating</a:t>
            </a:r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356201"/>
              </p:ext>
            </p:extLst>
          </p:nvPr>
        </p:nvGraphicFramePr>
        <p:xfrm>
          <a:off x="5859326" y="3338534"/>
          <a:ext cx="877746" cy="1849120"/>
        </p:xfrm>
        <a:graphic>
          <a:graphicData uri="http://schemas.openxmlformats.org/drawingml/2006/table">
            <a:tbl>
              <a:tblPr firstRow="1" bandRow="1"/>
              <a:tblGrid>
                <a:gridCol w="877746"/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PR 2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2.2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2.3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2.0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2.1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" name="Rectangle 22"/>
          <p:cNvSpPr/>
          <p:nvPr/>
        </p:nvSpPr>
        <p:spPr>
          <a:xfrm>
            <a:off x="5862449" y="4475733"/>
            <a:ext cx="861923" cy="316997"/>
          </a:xfrm>
          <a:prstGeom prst="rect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828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22222E-6 L 3.61111E-6 0.12037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019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1" presetClass="entr" presetSubtype="0" fill="hold" grpId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29" grpId="1" animBg="1"/>
      <p:bldP spid="29" grpId="2" animBg="1"/>
      <p:bldP spid="30" grpId="1" animBg="1"/>
      <p:bldP spid="30" grpId="3" animBg="1"/>
      <p:bldP spid="31" grpId="1" animBg="1"/>
      <p:bldP spid="31" grpId="2" animBg="1"/>
      <p:bldP spid="32" grpId="1" animBg="1"/>
      <p:bldP spid="4" grpId="0" animBg="1"/>
      <p:bldP spid="4" grpId="1" animBg="1"/>
      <p:bldP spid="34" grpId="0" animBg="1"/>
      <p:bldP spid="34" grpId="1" animBg="1"/>
      <p:bldP spid="35" grpId="1" animBg="1"/>
      <p:bldP spid="36" grpId="0"/>
      <p:bldP spid="23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 txBox="1">
            <a:spLocks/>
          </p:cNvSpPr>
          <p:nvPr/>
        </p:nvSpPr>
        <p:spPr>
          <a:xfrm>
            <a:off x="1032398" y="214835"/>
            <a:ext cx="7705420" cy="839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lvl="0">
              <a:lnSpc>
                <a:spcPct val="90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Handling memory disambiguation</a:t>
            </a:r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/>
          </p:nvPr>
        </p:nvGraphicFramePr>
        <p:xfrm>
          <a:off x="1228645" y="1566001"/>
          <a:ext cx="1799152" cy="2103120"/>
        </p:xfrm>
        <a:graphic>
          <a:graphicData uri="http://schemas.openxmlformats.org/drawingml/2006/table">
            <a:tbl>
              <a:tblPr firstRow="1" bandRow="1"/>
              <a:tblGrid>
                <a:gridCol w="658052"/>
                <a:gridCol w="1141100"/>
              </a:tblGrid>
              <a:tr h="4831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600" dirty="0" err="1" smtClean="0">
                          <a:solidFill>
                            <a:srgbClr val="000000"/>
                          </a:solidFill>
                        </a:rPr>
                        <a:t>Seq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</a:rPr>
                        <a:t> #</a:t>
                      </a:r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lumMod val="50000"/>
                        <a:lumOff val="5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600" dirty="0" err="1" smtClean="0">
                          <a:solidFill>
                            <a:srgbClr val="000000"/>
                          </a:solidFill>
                        </a:rPr>
                        <a:t>Prog</a:t>
                      </a:r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</a:rPr>
                        <a:t>Order</a:t>
                      </a:r>
                    </a:p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</a:rPr>
                        <a:t>(Mem)</a:t>
                      </a:r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lumMod val="50000"/>
                        <a:lumOff val="50000"/>
                      </a:sysClr>
                    </a:solidFill>
                  </a:tcPr>
                </a:tc>
              </a:tr>
              <a:tr h="2765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0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err="1" smtClean="0">
                          <a:solidFill>
                            <a:srgbClr val="000000"/>
                          </a:solidFill>
                        </a:rPr>
                        <a:t>Str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 1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65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1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err="1" smtClean="0">
                          <a:solidFill>
                            <a:srgbClr val="000000"/>
                          </a:solidFill>
                        </a:rPr>
                        <a:t>Ld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 1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65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2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err="1" smtClean="0">
                          <a:solidFill>
                            <a:srgbClr val="000000"/>
                          </a:solidFill>
                        </a:rPr>
                        <a:t>Str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 2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65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3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err="1" smtClean="0">
                          <a:solidFill>
                            <a:srgbClr val="000000"/>
                          </a:solidFill>
                        </a:rPr>
                        <a:t>Ld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 2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65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4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err="1" smtClean="0">
                          <a:solidFill>
                            <a:srgbClr val="000000"/>
                          </a:solidFill>
                        </a:rPr>
                        <a:t>Ld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 3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/>
          </p:nvPr>
        </p:nvGraphicFramePr>
        <p:xfrm>
          <a:off x="5031087" y="1529535"/>
          <a:ext cx="1239758" cy="2103120"/>
        </p:xfrm>
        <a:graphic>
          <a:graphicData uri="http://schemas.openxmlformats.org/drawingml/2006/table">
            <a:tbl>
              <a:tblPr firstRow="1" bandRow="1"/>
              <a:tblGrid>
                <a:gridCol w="1239758"/>
              </a:tblGrid>
              <a:tr h="56204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600" dirty="0" err="1" smtClean="0">
                          <a:solidFill>
                            <a:srgbClr val="000000"/>
                          </a:solidFill>
                        </a:rPr>
                        <a:t>Memoized</a:t>
                      </a:r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 Trace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</a:rPr>
                        <a:t>(Mem)</a:t>
                      </a:r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>
                        <a:lumMod val="50000"/>
                      </a:srgbClr>
                    </a:solidFill>
                  </a:tcPr>
                </a:tc>
              </a:tr>
              <a:tr h="26787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err="1" smtClean="0">
                          <a:solidFill>
                            <a:srgbClr val="000000"/>
                          </a:solidFill>
                        </a:rPr>
                        <a:t>Ld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 3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787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err="1" smtClean="0">
                          <a:solidFill>
                            <a:srgbClr val="000000"/>
                          </a:solidFill>
                        </a:rPr>
                        <a:t>Str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 2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787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err="1" smtClean="0">
                          <a:solidFill>
                            <a:srgbClr val="000000"/>
                          </a:solidFill>
                        </a:rPr>
                        <a:t>Ld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 1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787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err="1" smtClean="0">
                          <a:solidFill>
                            <a:srgbClr val="000000"/>
                          </a:solidFill>
                        </a:rPr>
                        <a:t>Ld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</a:rPr>
                        <a:t> 2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787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err="1" smtClean="0">
                          <a:solidFill>
                            <a:srgbClr val="000000"/>
                          </a:solidFill>
                        </a:rPr>
                        <a:t>Str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 1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492427"/>
              </p:ext>
            </p:extLst>
          </p:nvPr>
        </p:nvGraphicFramePr>
        <p:xfrm>
          <a:off x="6595563" y="1717422"/>
          <a:ext cx="664345" cy="1859280"/>
        </p:xfrm>
        <a:graphic>
          <a:graphicData uri="http://schemas.openxmlformats.org/drawingml/2006/table">
            <a:tbl>
              <a:tblPr firstRow="1" bandRow="1"/>
              <a:tblGrid>
                <a:gridCol w="664345"/>
              </a:tblGrid>
              <a:tr h="28321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600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Seq</a:t>
                      </a:r>
                      <a:r>
                        <a:rPr lang="en-US" sz="16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#</a:t>
                      </a:r>
                      <a:endParaRPr lang="en-US" sz="16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>
                        <a:lumMod val="50000"/>
                      </a:srgbClr>
                    </a:solidFill>
                  </a:tcPr>
                </a:tc>
              </a:tr>
              <a:tr h="2548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4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60000"/>
                        <a:lumOff val="40000"/>
                      </a:srgbClr>
                    </a:solidFill>
                  </a:tcPr>
                </a:tc>
              </a:tr>
              <a:tr h="2548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2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60000"/>
                        <a:lumOff val="40000"/>
                      </a:srgbClr>
                    </a:solidFill>
                  </a:tcPr>
                </a:tc>
              </a:tr>
              <a:tr h="2548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1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60000"/>
                        <a:lumOff val="40000"/>
                      </a:srgbClr>
                    </a:solidFill>
                  </a:tcPr>
                </a:tc>
              </a:tr>
              <a:tr h="2548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3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60000"/>
                        <a:lumOff val="40000"/>
                      </a:srgbClr>
                    </a:solidFill>
                  </a:tcPr>
                </a:tc>
              </a:tr>
              <a:tr h="2548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0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60000"/>
                        <a:lumOff val="4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76480"/>
              </p:ext>
            </p:extLst>
          </p:nvPr>
        </p:nvGraphicFramePr>
        <p:xfrm>
          <a:off x="2837761" y="4822765"/>
          <a:ext cx="2838025" cy="944880"/>
        </p:xfrm>
        <a:graphic>
          <a:graphicData uri="http://schemas.openxmlformats.org/drawingml/2006/table">
            <a:tbl>
              <a:tblPr firstRow="1" bandRow="1"/>
              <a:tblGrid>
                <a:gridCol w="590170"/>
                <a:gridCol w="572812"/>
                <a:gridCol w="546777"/>
                <a:gridCol w="555454"/>
                <a:gridCol w="572812"/>
              </a:tblGrid>
              <a:tr h="304267">
                <a:tc gridSpan="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</a:rPr>
                        <a:t>Load/Store</a:t>
                      </a:r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 Queue</a:t>
                      </a:r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>
                        <a:lumMod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</a:tr>
              <a:tr h="304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4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3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2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1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0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60000"/>
                        <a:lumOff val="40000"/>
                      </a:srgbClr>
                    </a:solidFill>
                  </a:tcPr>
                </a:tc>
              </a:tr>
              <a:tr h="304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35" name="Group 34"/>
          <p:cNvGrpSpPr/>
          <p:nvPr/>
        </p:nvGrpSpPr>
        <p:grpSpPr>
          <a:xfrm>
            <a:off x="3381564" y="5341447"/>
            <a:ext cx="1260182" cy="753036"/>
            <a:chOff x="5416465" y="3347702"/>
            <a:chExt cx="1260182" cy="753036"/>
          </a:xfrm>
        </p:grpSpPr>
        <p:sp>
          <p:nvSpPr>
            <p:cNvPr id="36" name="U-Turn Arrow 35"/>
            <p:cNvSpPr/>
            <p:nvPr/>
          </p:nvSpPr>
          <p:spPr>
            <a:xfrm rot="10800000">
              <a:off x="5955125" y="3780542"/>
              <a:ext cx="491780" cy="253573"/>
            </a:xfrm>
            <a:prstGeom prst="uturnArrow">
              <a:avLst>
                <a:gd name="adj1" fmla="val 12879"/>
                <a:gd name="adj2" fmla="val 25000"/>
                <a:gd name="adj3" fmla="val 25000"/>
                <a:gd name="adj4" fmla="val 46780"/>
                <a:gd name="adj5" fmla="val 75000"/>
              </a:avLst>
            </a:prstGeom>
            <a:solidFill>
              <a:srgbClr val="70AD47">
                <a:lumMod val="60000"/>
                <a:lumOff val="40000"/>
              </a:srgbClr>
            </a:solidFill>
            <a:ln w="12700" cap="flat" cmpd="sng" algn="ctr">
              <a:solidFill>
                <a:srgbClr val="70AD47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Circular Arrow 36"/>
            <p:cNvSpPr/>
            <p:nvPr/>
          </p:nvSpPr>
          <p:spPr>
            <a:xfrm rot="10800000">
              <a:off x="5416465" y="3347702"/>
              <a:ext cx="1260182" cy="753036"/>
            </a:xfrm>
            <a:prstGeom prst="circularArrow">
              <a:avLst>
                <a:gd name="adj1" fmla="val 3187"/>
                <a:gd name="adj2" fmla="val 1222738"/>
                <a:gd name="adj3" fmla="val 19402105"/>
                <a:gd name="adj4" fmla="val 15391593"/>
                <a:gd name="adj5" fmla="val 10819"/>
              </a:avLst>
            </a:prstGeom>
            <a:solidFill>
              <a:srgbClr val="70AD47">
                <a:lumMod val="60000"/>
                <a:lumOff val="40000"/>
              </a:srgbClr>
            </a:solidFill>
            <a:ln w="12700" cap="flat" cmpd="sng" algn="ctr">
              <a:solidFill>
                <a:srgbClr val="70AD47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2484050" y="4161157"/>
            <a:ext cx="37644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>
                <a:solidFill>
                  <a:srgbClr val="000000"/>
                </a:solidFill>
                <a:latin typeface="Calibri" panose="020F0502020204030204"/>
              </a:rPr>
              <a:t>(iv) Allocate </a:t>
            </a:r>
            <a:r>
              <a:rPr lang="en-US" dirty="0" err="1">
                <a:solidFill>
                  <a:srgbClr val="000000"/>
                </a:solidFill>
                <a:latin typeface="Calibri" panose="020F0502020204030204"/>
              </a:rPr>
              <a:t>OinO</a:t>
            </a:r>
            <a:r>
              <a:rPr lang="en-US" dirty="0">
                <a:solidFill>
                  <a:srgbClr val="000000"/>
                </a:solidFill>
                <a:latin typeface="Calibri" panose="020F0502020204030204"/>
              </a:rPr>
              <a:t> LSQ entries in</a:t>
            </a:r>
          </a:p>
          <a:p>
            <a:r>
              <a:rPr lang="en-US" dirty="0" err="1">
                <a:solidFill>
                  <a:srgbClr val="000000"/>
                </a:solidFill>
                <a:latin typeface="Calibri" panose="020F0502020204030204"/>
              </a:rPr>
              <a:t>Seq</a:t>
            </a:r>
            <a:r>
              <a:rPr lang="en-US" dirty="0">
                <a:solidFill>
                  <a:srgbClr val="000000"/>
                </a:solidFill>
                <a:latin typeface="Calibri" panose="020F0502020204030204"/>
              </a:rPr>
              <a:t> # Order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795066" y="1157435"/>
            <a:ext cx="2914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>
                <a:solidFill>
                  <a:srgbClr val="000000"/>
                </a:solidFill>
                <a:latin typeface="Calibri" panose="020F0502020204030204"/>
              </a:rPr>
              <a:t>(iii) Trace </a:t>
            </a:r>
            <a:r>
              <a:rPr lang="en-US" dirty="0" err="1">
                <a:solidFill>
                  <a:srgbClr val="000000"/>
                </a:solidFill>
                <a:latin typeface="Calibri" panose="020F0502020204030204"/>
              </a:rPr>
              <a:t>Memoized</a:t>
            </a:r>
            <a:r>
              <a:rPr lang="en-US" dirty="0">
                <a:solidFill>
                  <a:srgbClr val="000000"/>
                </a:solidFill>
                <a:latin typeface="Calibri" panose="020F0502020204030204"/>
              </a:rPr>
              <a:t> In </a:t>
            </a:r>
            <a:r>
              <a:rPr lang="en-US" dirty="0" err="1">
                <a:solidFill>
                  <a:srgbClr val="000000"/>
                </a:solidFill>
                <a:latin typeface="Calibri" panose="020F0502020204030204"/>
              </a:rPr>
              <a:t>Tr</a:t>
            </a:r>
            <a:r>
              <a:rPr lang="en-US" dirty="0">
                <a:solidFill>
                  <a:srgbClr val="000000"/>
                </a:solidFill>
                <a:latin typeface="Calibri" panose="020F0502020204030204"/>
              </a:rPr>
              <a:t>$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992222" y="2301438"/>
            <a:ext cx="2038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>
                <a:solidFill>
                  <a:srgbClr val="000000"/>
                </a:solidFill>
                <a:latin typeface="Calibri" panose="020F0502020204030204"/>
              </a:rPr>
              <a:t>(ii) Encode Mem Position With Trace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584972" y="5959553"/>
            <a:ext cx="33769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>
                <a:solidFill>
                  <a:srgbClr val="000000"/>
                </a:solidFill>
                <a:latin typeface="Calibri" panose="020F0502020204030204"/>
              </a:rPr>
              <a:t>(v) Check </a:t>
            </a:r>
            <a:r>
              <a:rPr lang="en-US" dirty="0" smtClean="0">
                <a:solidFill>
                  <a:srgbClr val="000000"/>
                </a:solidFill>
                <a:latin typeface="Calibri" panose="020F0502020204030204"/>
              </a:rPr>
              <a:t>Younger Mem </a:t>
            </a:r>
            <a:r>
              <a:rPr lang="en-US" dirty="0">
                <a:solidFill>
                  <a:srgbClr val="000000"/>
                </a:solidFill>
                <a:latin typeface="Calibri" panose="020F0502020204030204"/>
              </a:rPr>
              <a:t>Ops for Aliasing</a:t>
            </a:r>
          </a:p>
        </p:txBody>
      </p:sp>
      <p:sp>
        <p:nvSpPr>
          <p:cNvPr id="42" name="Cross 41"/>
          <p:cNvSpPr/>
          <p:nvPr/>
        </p:nvSpPr>
        <p:spPr>
          <a:xfrm>
            <a:off x="6327590" y="2478024"/>
            <a:ext cx="233464" cy="224840"/>
          </a:xfrm>
          <a:prstGeom prst="plus">
            <a:avLst>
              <a:gd name="adj" fmla="val 45097"/>
            </a:avLst>
          </a:prstGeom>
          <a:solidFill>
            <a:srgbClr val="E7E6E6">
              <a:lumMod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43" name="Elbow Connector 42"/>
          <p:cNvCxnSpPr>
            <a:endCxn id="34" idx="3"/>
          </p:cNvCxnSpPr>
          <p:nvPr/>
        </p:nvCxnSpPr>
        <p:spPr>
          <a:xfrm rot="5400000">
            <a:off x="5560062" y="4095651"/>
            <a:ext cx="1315279" cy="1083829"/>
          </a:xfrm>
          <a:prstGeom prst="bentConnector2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arrow"/>
          </a:ln>
          <a:effectLst/>
        </p:spPr>
      </p:cxnSp>
      <p:sp>
        <p:nvSpPr>
          <p:cNvPr id="44" name="TextBox 43"/>
          <p:cNvSpPr txBox="1"/>
          <p:nvPr/>
        </p:nvSpPr>
        <p:spPr>
          <a:xfrm>
            <a:off x="874199" y="1162552"/>
            <a:ext cx="2718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Calibri" panose="020F0502020204030204"/>
              </a:rPr>
              <a:t>(</a:t>
            </a:r>
            <a:r>
              <a:rPr lang="en-US" dirty="0" err="1" smtClean="0">
                <a:solidFill>
                  <a:srgbClr val="000000"/>
                </a:solidFill>
                <a:latin typeface="Calibri" panose="020F0502020204030204"/>
              </a:rPr>
              <a:t>i</a:t>
            </a:r>
            <a:r>
              <a:rPr lang="en-US" dirty="0" smtClean="0">
                <a:solidFill>
                  <a:srgbClr val="000000"/>
                </a:solidFill>
                <a:latin typeface="Calibri" panose="020F0502020204030204"/>
              </a:rPr>
              <a:t>) Trace Selected by </a:t>
            </a:r>
            <a:r>
              <a:rPr lang="en-US" dirty="0" err="1" smtClean="0">
                <a:solidFill>
                  <a:srgbClr val="000000"/>
                </a:solidFill>
                <a:latin typeface="Calibri" panose="020F0502020204030204"/>
              </a:rPr>
              <a:t>OoO</a:t>
            </a:r>
            <a:endParaRPr lang="en-US" dirty="0">
              <a:solidFill>
                <a:srgbClr val="000000"/>
              </a:solidFill>
              <a:latin typeface="Calibri" panose="020F0502020204030204"/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3327098" y="2159772"/>
            <a:ext cx="1558010" cy="0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arrow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5397725" y="2413702"/>
            <a:ext cx="5212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000000"/>
                </a:solidFill>
                <a:latin typeface="Calibri" panose="020F0502020204030204"/>
              </a:rPr>
              <a:t>Str</a:t>
            </a:r>
            <a:r>
              <a:rPr lang="en-US" sz="1400" dirty="0" smtClean="0">
                <a:solidFill>
                  <a:srgbClr val="000000"/>
                </a:solidFill>
                <a:latin typeface="Calibri" panose="020F0502020204030204"/>
              </a:rPr>
              <a:t> 2</a:t>
            </a:r>
            <a:endParaRPr lang="en-US" sz="1400" dirty="0">
              <a:solidFill>
                <a:srgbClr val="000000"/>
              </a:solidFill>
              <a:latin typeface="Calibri" panose="020F0502020204030204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832802" y="5457744"/>
            <a:ext cx="1160559" cy="305352"/>
            <a:chOff x="2832802" y="5216444"/>
            <a:chExt cx="1160559" cy="305352"/>
          </a:xfrm>
        </p:grpSpPr>
        <p:sp>
          <p:nvSpPr>
            <p:cNvPr id="2" name="Rectangle 1"/>
            <p:cNvSpPr/>
            <p:nvPr/>
          </p:nvSpPr>
          <p:spPr>
            <a:xfrm>
              <a:off x="3430595" y="5217219"/>
              <a:ext cx="562766" cy="30457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832802" y="5216444"/>
              <a:ext cx="592837" cy="30457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5416986" y="2109439"/>
            <a:ext cx="4860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000000"/>
                </a:solidFill>
                <a:latin typeface="Calibri" panose="020F0502020204030204"/>
              </a:rPr>
              <a:t>Ld</a:t>
            </a:r>
            <a:r>
              <a:rPr lang="en-US" sz="1400" dirty="0" smtClean="0">
                <a:solidFill>
                  <a:srgbClr val="000000"/>
                </a:solidFill>
                <a:latin typeface="Calibri" panose="020F0502020204030204"/>
              </a:rPr>
              <a:t> 3</a:t>
            </a:r>
            <a:endParaRPr lang="en-US" sz="1400" dirty="0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354330" y="357244"/>
            <a:ext cx="548640" cy="54864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b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53976" y="4499982"/>
            <a:ext cx="1951001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Overhead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pPr algn="ctr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LSQ structure and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Seq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# table per trace</a:t>
            </a:r>
          </a:p>
        </p:txBody>
      </p:sp>
      <p:sp>
        <p:nvSpPr>
          <p:cNvPr id="4" name="Oval 3"/>
          <p:cNvSpPr/>
          <p:nvPr/>
        </p:nvSpPr>
        <p:spPr>
          <a:xfrm>
            <a:off x="5245100" y="2090363"/>
            <a:ext cx="1996261" cy="30935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5254179" y="2369474"/>
            <a:ext cx="1996261" cy="30935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6316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768 -2.59259E-6 L 0.14167 -2.59259E-6 L 0.14167 0.48658 L -0.26441 0.48658 " pathEditMode="relative" rAng="0" ptsTypes="AAAA">
                                      <p:cBhvr>
                                        <p:cTn id="5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13" y="24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149 4.44444E-6 L 0.11528 4.44444E-6 L 0.11528 0.44236 L -0.14653 0.44236 " pathEditMode="relative" rAng="0" ptsTypes="AAAA">
                                      <p:cBhvr>
                                        <p:cTn id="6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12" y="22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0" grpId="0"/>
      <p:bldP spid="41" grpId="0"/>
      <p:bldP spid="42" grpId="0" animBg="1"/>
      <p:bldP spid="53" grpId="0"/>
      <p:bldP spid="53" grpId="1"/>
      <p:bldP spid="52" grpId="0"/>
      <p:bldP spid="52" grpId="1"/>
      <p:bldP spid="54" grpId="0"/>
      <p:bldP spid="4" grpId="0" animBg="1"/>
      <p:bldP spid="4" grpId="1" animBg="1"/>
      <p:bldP spid="55" grpId="0" animBg="1"/>
      <p:bldP spid="55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0"/>
            <a:ext cx="8115300" cy="1143000"/>
          </a:xfrm>
        </p:spPr>
        <p:txBody>
          <a:bodyPr/>
          <a:lstStyle/>
          <a:p>
            <a:r>
              <a:rPr lang="en-US" dirty="0" smtClean="0"/>
              <a:t>Evaluation Methodology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816979"/>
              </p:ext>
            </p:extLst>
          </p:nvPr>
        </p:nvGraphicFramePr>
        <p:xfrm>
          <a:off x="1295400" y="1041400"/>
          <a:ext cx="6934200" cy="38404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048000"/>
                <a:gridCol w="3886200"/>
              </a:tblGrid>
              <a:tr h="388842">
                <a:tc>
                  <a:txBody>
                    <a:bodyPr/>
                    <a:lstStyle/>
                    <a:p>
                      <a:r>
                        <a:rPr lang="en-US" dirty="0" smtClean="0"/>
                        <a:t>Architectural Feature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Parameters</a:t>
                      </a:r>
                      <a:endParaRPr lang="en-US" dirty="0"/>
                    </a:p>
                  </a:txBody>
                  <a:tcPr/>
                </a:tc>
              </a:tr>
              <a:tr h="1246425">
                <a:tc>
                  <a:txBody>
                    <a:bodyPr/>
                    <a:lstStyle/>
                    <a:p>
                      <a:r>
                        <a:rPr lang="en-US" dirty="0" smtClean="0"/>
                        <a:t>Big Core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 wide</a:t>
                      </a:r>
                      <a:r>
                        <a:rPr lang="en-US" baseline="0" dirty="0" smtClean="0"/>
                        <a:t> O3 @ 2GHz</a:t>
                      </a:r>
                    </a:p>
                    <a:p>
                      <a:r>
                        <a:rPr lang="en-US" baseline="0" dirty="0" smtClean="0"/>
                        <a:t>12 stage pipeline</a:t>
                      </a:r>
                    </a:p>
                    <a:p>
                      <a:r>
                        <a:rPr lang="en-US" baseline="0" dirty="0" smtClean="0"/>
                        <a:t>128 ROB Entries</a:t>
                      </a:r>
                    </a:p>
                    <a:p>
                      <a:r>
                        <a:rPr lang="en-US" baseline="0" dirty="0" smtClean="0"/>
                        <a:t>128 entry PRF, 32 entry LSQ</a:t>
                      </a:r>
                    </a:p>
                  </a:txBody>
                  <a:tcPr/>
                </a:tc>
              </a:tr>
              <a:tr h="958788">
                <a:tc>
                  <a:txBody>
                    <a:bodyPr/>
                    <a:lstStyle/>
                    <a:p>
                      <a:r>
                        <a:rPr lang="en-US" dirty="0" smtClean="0"/>
                        <a:t>Little Core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 wide</a:t>
                      </a:r>
                      <a:r>
                        <a:rPr lang="en-US" baseline="0" dirty="0" smtClean="0"/>
                        <a:t> InOrder @ 2GHz</a:t>
                      </a:r>
                    </a:p>
                    <a:p>
                      <a:r>
                        <a:rPr lang="en-US" baseline="0" dirty="0" smtClean="0"/>
                        <a:t>8 stage pipeline</a:t>
                      </a:r>
                    </a:p>
                    <a:p>
                      <a:r>
                        <a:rPr lang="en-US" baseline="0" dirty="0" smtClean="0"/>
                        <a:t>128 entry PRF, 32 entry LSQ</a:t>
                      </a:r>
                    </a:p>
                  </a:txBody>
                  <a:tcPr/>
                </a:tc>
              </a:tr>
              <a:tr h="1246425">
                <a:tc>
                  <a:txBody>
                    <a:bodyPr/>
                    <a:lstStyle/>
                    <a:p>
                      <a:r>
                        <a:rPr lang="en-US" dirty="0" smtClean="0"/>
                        <a:t>Memory System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 KB L1</a:t>
                      </a:r>
                      <a:r>
                        <a:rPr lang="en-US" baseline="0" dirty="0" smtClean="0"/>
                        <a:t> i/d cache, 2 cycle access</a:t>
                      </a:r>
                    </a:p>
                    <a:p>
                      <a:r>
                        <a:rPr lang="en-US" baseline="0" dirty="0" smtClean="0"/>
                        <a:t>4KB Trace cache, 1 cycle access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1MB L2 cache, 15 cycle access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1GB Main Mem, 80 cycle access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3936858"/>
              </p:ext>
            </p:extLst>
          </p:nvPr>
        </p:nvGraphicFramePr>
        <p:xfrm>
          <a:off x="1295400" y="4889500"/>
          <a:ext cx="6934200" cy="1656080"/>
        </p:xfrm>
        <a:graphic>
          <a:graphicData uri="http://schemas.openxmlformats.org/drawingml/2006/table">
            <a:tbl>
              <a:tblPr bandRow="1">
                <a:tableStyleId>{69CF1AB2-1976-4502-BF36-3FF5EA218861}</a:tableStyleId>
              </a:tblPr>
              <a:tblGrid>
                <a:gridCol w="3048000"/>
                <a:gridCol w="3886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/>
                        <a:t>Simulator 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/>
                        <a:t>Gem5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/>
                        <a:t>Energy Model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/>
                        <a:t>McPAT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/>
                        <a:t>Benchmarks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/>
                        <a:t>SPEC 2k6, compiled for ARM</a:t>
                      </a:r>
                      <a:r>
                        <a:rPr lang="en-US" sz="1800" kern="1200" baseline="0" dirty="0" smtClean="0"/>
                        <a:t> ISA</a:t>
                      </a:r>
                    </a:p>
                    <a:p>
                      <a:r>
                        <a:rPr lang="en-US" sz="1800" kern="1200" baseline="0" dirty="0" smtClean="0"/>
                        <a:t>Simulated for a total of 108 </a:t>
                      </a:r>
                      <a:r>
                        <a:rPr lang="en-US" sz="1800" kern="1200" baseline="0" dirty="0" err="1" smtClean="0"/>
                        <a:t>simpoints</a:t>
                      </a:r>
                      <a:r>
                        <a:rPr lang="en-US" sz="1800" kern="1200" baseline="0" dirty="0" smtClean="0"/>
                        <a:t> of 300M instructions each</a:t>
                      </a:r>
                      <a:endParaRPr lang="en-US" sz="1800" kern="12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2DAD-E6B9-45DE-B686-25606B6CB415}" type="slidenum">
              <a:rPr lang="en-US" smtClean="0"/>
              <a:t>15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279900" y="3937000"/>
            <a:ext cx="1739900" cy="3048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279900" y="3225800"/>
            <a:ext cx="2895600" cy="355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177800" y="5372100"/>
            <a:ext cx="8801100" cy="12446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1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Overheads:</a:t>
            </a:r>
          </a:p>
          <a:p>
            <a:pPr marL="800100" marR="0" lvl="1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Hardware overheads induce 8% increase in the power of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InO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800100" marR="0" lvl="1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0" dirty="0" smtClean="0">
                <a:solidFill>
                  <a:schemeClr val="tx1"/>
                </a:solidFill>
                <a:latin typeface="Calibri" panose="020F0502020204030204"/>
              </a:rPr>
              <a:t>4kB Trace $ adds 10% to the leakage energy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0245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1"/>
          <p:cNvSpPr txBox="1">
            <a:spLocks/>
          </p:cNvSpPr>
          <p:nvPr/>
        </p:nvSpPr>
        <p:spPr>
          <a:xfrm>
            <a:off x="622667" y="216113"/>
            <a:ext cx="8368485" cy="9222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lvl="0">
              <a:lnSpc>
                <a:spcPct val="90000"/>
              </a:lnSpc>
              <a:spcBef>
                <a:spcPct val="0"/>
              </a:spcBef>
              <a:buNone/>
              <a:defRPr sz="4000"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/>
              <a:t>Utilization</a:t>
            </a:r>
            <a:r>
              <a:rPr lang="en-US" dirty="0"/>
              <a:t> of Little</a:t>
            </a:r>
          </a:p>
        </p:txBody>
      </p:sp>
      <p:sp>
        <p:nvSpPr>
          <p:cNvPr id="9" name="TextBox 1"/>
          <p:cNvSpPr txBox="1"/>
          <p:nvPr/>
        </p:nvSpPr>
        <p:spPr>
          <a:xfrm>
            <a:off x="4806910" y="1237540"/>
            <a:ext cx="1752716" cy="283809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0" dirty="0">
                <a:solidFill>
                  <a:schemeClr val="accent5">
                    <a:lumMod val="10000"/>
                  </a:schemeClr>
                </a:solidFill>
              </a:rPr>
              <a:t>Bar </a:t>
            </a:r>
            <a:r>
              <a:rPr lang="en-US" sz="1800" b="0" dirty="0" smtClean="0">
                <a:solidFill>
                  <a:schemeClr val="accent5">
                    <a:lumMod val="10000"/>
                  </a:schemeClr>
                </a:solidFill>
              </a:rPr>
              <a:t>2 </a:t>
            </a:r>
            <a:r>
              <a:rPr lang="en-US" sz="1800" b="0" dirty="0">
                <a:solidFill>
                  <a:schemeClr val="accent5">
                    <a:lumMod val="10000"/>
                  </a:schemeClr>
                </a:solidFill>
              </a:rPr>
              <a:t>= </a:t>
            </a:r>
            <a:r>
              <a:rPr lang="en-US" sz="1800" b="0" dirty="0" err="1" smtClean="0">
                <a:solidFill>
                  <a:schemeClr val="accent5">
                    <a:lumMod val="10000"/>
                  </a:schemeClr>
                </a:solidFill>
              </a:rPr>
              <a:t>DynaMOS</a:t>
            </a:r>
            <a:endParaRPr lang="en-US" sz="1800" b="0" dirty="0" smtClean="0">
              <a:solidFill>
                <a:schemeClr val="accent5">
                  <a:lumMod val="10000"/>
                </a:schemeClr>
              </a:solidFill>
            </a:endParaRPr>
          </a:p>
          <a:p>
            <a:r>
              <a:rPr lang="en-US" sz="1800" dirty="0" smtClean="0">
                <a:solidFill>
                  <a:schemeClr val="accent5">
                    <a:lumMod val="10000"/>
                  </a:schemeClr>
                </a:solidFill>
              </a:rPr>
              <a:t>(With </a:t>
            </a:r>
            <a:r>
              <a:rPr lang="en-US" sz="1800" dirty="0" err="1" smtClean="0">
                <a:solidFill>
                  <a:schemeClr val="accent5">
                    <a:lumMod val="10000"/>
                  </a:schemeClr>
                </a:solidFill>
              </a:rPr>
              <a:t>Memoization</a:t>
            </a:r>
            <a:r>
              <a:rPr lang="en-US" sz="1800" dirty="0" smtClean="0">
                <a:solidFill>
                  <a:schemeClr val="accent5">
                    <a:lumMod val="10000"/>
                  </a:schemeClr>
                </a:solidFill>
              </a:rPr>
              <a:t>)</a:t>
            </a:r>
            <a:r>
              <a:rPr lang="en-US" sz="1800" b="0" dirty="0">
                <a:solidFill>
                  <a:schemeClr val="accent5">
                    <a:lumMod val="10000"/>
                  </a:schemeClr>
                </a:solidFill>
              </a:rPr>
              <a:t>		</a:t>
            </a:r>
          </a:p>
        </p:txBody>
      </p:sp>
      <p:sp>
        <p:nvSpPr>
          <p:cNvPr id="11" name="TextBox 1"/>
          <p:cNvSpPr txBox="1"/>
          <p:nvPr/>
        </p:nvSpPr>
        <p:spPr>
          <a:xfrm>
            <a:off x="1900414" y="1239635"/>
            <a:ext cx="2194560" cy="610261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b="0" dirty="0">
                <a:solidFill>
                  <a:schemeClr val="accent5">
                    <a:lumMod val="10000"/>
                  </a:schemeClr>
                </a:solidFill>
              </a:rPr>
              <a:t>Bar 1 = </a:t>
            </a:r>
            <a:r>
              <a:rPr lang="en-US" sz="1800" b="0" dirty="0" smtClean="0">
                <a:solidFill>
                  <a:schemeClr val="accent5">
                    <a:lumMod val="10000"/>
                  </a:schemeClr>
                </a:solidFill>
              </a:rPr>
              <a:t>Composite </a:t>
            </a:r>
            <a:r>
              <a:rPr lang="en-US" sz="1800" dirty="0" smtClean="0">
                <a:solidFill>
                  <a:schemeClr val="accent5">
                    <a:lumMod val="10000"/>
                  </a:schemeClr>
                </a:solidFill>
              </a:rPr>
              <a:t>Core</a:t>
            </a:r>
          </a:p>
          <a:p>
            <a:pPr algn="ctr"/>
            <a:r>
              <a:rPr lang="en-US" sz="1800" b="0" dirty="0" smtClean="0">
                <a:solidFill>
                  <a:schemeClr val="accent5">
                    <a:lumMod val="10000"/>
                  </a:schemeClr>
                </a:solidFill>
              </a:rPr>
              <a:t>(No </a:t>
            </a:r>
            <a:r>
              <a:rPr lang="en-US" sz="1800" b="0" dirty="0" err="1" smtClean="0">
                <a:solidFill>
                  <a:schemeClr val="accent5">
                    <a:lumMod val="10000"/>
                  </a:schemeClr>
                </a:solidFill>
              </a:rPr>
              <a:t>Memoization</a:t>
            </a:r>
            <a:r>
              <a:rPr lang="en-US" sz="1800" b="0" dirty="0" smtClean="0">
                <a:solidFill>
                  <a:schemeClr val="accent5">
                    <a:lumMod val="10000"/>
                  </a:schemeClr>
                </a:solidFill>
              </a:rPr>
              <a:t>)</a:t>
            </a:r>
            <a:r>
              <a:rPr lang="en-US" sz="1800" b="0" dirty="0">
                <a:solidFill>
                  <a:schemeClr val="accent5">
                    <a:lumMod val="10000"/>
                  </a:schemeClr>
                </a:solidFill>
              </a:rPr>
              <a:t>		</a:t>
            </a:r>
          </a:p>
        </p:txBody>
      </p:sp>
      <p:graphicFrame>
        <p:nvGraphicFramePr>
          <p:cNvPr id="15" name="Chart 14"/>
          <p:cNvGraphicFramePr>
            <a:graphicFrameLocks/>
          </p:cNvGraphicFramePr>
          <p:nvPr>
            <p:extLst/>
          </p:nvPr>
        </p:nvGraphicFramePr>
        <p:xfrm>
          <a:off x="850037" y="1615798"/>
          <a:ext cx="6815225" cy="3171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Rounded Rectangle 16"/>
          <p:cNvSpPr/>
          <p:nvPr/>
        </p:nvSpPr>
        <p:spPr>
          <a:xfrm>
            <a:off x="622667" y="5041623"/>
            <a:ext cx="8127633" cy="148255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dk1"/>
                </a:solidFill>
                <a:latin typeface="Calibri" panose="020F0502020204030204"/>
              </a:rPr>
              <a:t>Worst-case </a:t>
            </a:r>
            <a:r>
              <a:rPr lang="en-US" sz="2400" kern="0" dirty="0" err="1">
                <a:solidFill>
                  <a:schemeClr val="dk1"/>
                </a:solidFill>
                <a:latin typeface="Calibri" panose="020F0502020204030204"/>
              </a:rPr>
              <a:t>DynaMOS</a:t>
            </a:r>
            <a:r>
              <a:rPr lang="en-US" sz="2400" kern="0" dirty="0">
                <a:solidFill>
                  <a:schemeClr val="dk1"/>
                </a:solidFill>
                <a:latin typeface="Calibri" panose="020F0502020204030204"/>
              </a:rPr>
              <a:t> performance ~ Composite </a:t>
            </a:r>
            <a:r>
              <a:rPr lang="en-US" sz="2400" kern="0" dirty="0" smtClean="0">
                <a:solidFill>
                  <a:schemeClr val="dk1"/>
                </a:solidFill>
                <a:latin typeface="Calibri" panose="020F0502020204030204"/>
              </a:rPr>
              <a:t>Cores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kern="0" dirty="0"/>
              <a:t>Little executes both low-performance traces and traces with high </a:t>
            </a:r>
            <a:r>
              <a:rPr lang="en-US" sz="2400" kern="0" dirty="0" err="1" smtClean="0"/>
              <a:t>memoizability</a:t>
            </a:r>
            <a:endParaRPr lang="en-US" sz="2400" kern="0" dirty="0"/>
          </a:p>
        </p:txBody>
      </p:sp>
      <p:sp>
        <p:nvSpPr>
          <p:cNvPr id="12" name="TextBox 11"/>
          <p:cNvSpPr txBox="1"/>
          <p:nvPr/>
        </p:nvSpPr>
        <p:spPr>
          <a:xfrm>
            <a:off x="3129967" y="4602957"/>
            <a:ext cx="3113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Performance loss capped at 5%</a:t>
            </a:r>
            <a:endParaRPr 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997694" y="1821960"/>
            <a:ext cx="3223476" cy="353642"/>
            <a:chOff x="4806910" y="784724"/>
            <a:chExt cx="3223476" cy="353642"/>
          </a:xfrm>
        </p:grpSpPr>
        <p:sp>
          <p:nvSpPr>
            <p:cNvPr id="2" name="TextBox 1"/>
            <p:cNvSpPr txBox="1"/>
            <p:nvPr/>
          </p:nvSpPr>
          <p:spPr>
            <a:xfrm>
              <a:off x="4933908" y="799812"/>
              <a:ext cx="711936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%</a:t>
              </a:r>
              <a:r>
                <a:rPr lang="en-US" sz="1600" dirty="0" err="1" smtClean="0"/>
                <a:t>OoO</a:t>
              </a:r>
              <a:endParaRPr lang="en-US" sz="160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806910" y="887436"/>
              <a:ext cx="165100" cy="16543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940548" y="875732"/>
              <a:ext cx="152400" cy="15653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078578" y="784724"/>
              <a:ext cx="735666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%</a:t>
              </a:r>
              <a:r>
                <a:rPr lang="en-US" sz="1600" dirty="0" err="1" smtClean="0"/>
                <a:t>InO</a:t>
              </a:r>
              <a:endParaRPr lang="en-US" sz="16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246978" y="799812"/>
              <a:ext cx="783408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%</a:t>
              </a:r>
              <a:r>
                <a:rPr lang="en-US" sz="1600" dirty="0" err="1" smtClean="0"/>
                <a:t>OinO</a:t>
              </a:r>
              <a:endParaRPr lang="en-US" sz="1600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16926" y="891007"/>
              <a:ext cx="165100" cy="16543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55600" y="889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7981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2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1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2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1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2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1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2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1" categoryIdx="6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2" categoryIdx="6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0" categoryIdx="7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1" categoryIdx="7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2" categoryIdx="7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4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4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4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1" uiExpand="1">
        <p:bldSub>
          <a:bldChart bld="categoryEl"/>
        </p:bldSub>
      </p:bldGraphic>
      <p:bldP spid="1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750184" y="37356"/>
            <a:ext cx="7886700" cy="10527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lvl="0">
              <a:lnSpc>
                <a:spcPct val="90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Energy Savings</a:t>
            </a: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5206932"/>
              </p:ext>
            </p:extLst>
          </p:nvPr>
        </p:nvGraphicFramePr>
        <p:xfrm>
          <a:off x="302008" y="1160080"/>
          <a:ext cx="8334876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699795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</a:t>
            </a:r>
            <a:r>
              <a:rPr lang="en-US" dirty="0" smtClean="0"/>
              <a:t>Results in the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4"/>
          </a:xfrm>
        </p:spPr>
        <p:txBody>
          <a:bodyPr/>
          <a:lstStyle/>
          <a:p>
            <a:r>
              <a:rPr lang="en-US" dirty="0" smtClean="0"/>
              <a:t>Sensitivity studies to different microarchitecture configurations of </a:t>
            </a:r>
            <a:r>
              <a:rPr lang="en-US" dirty="0" err="1" smtClean="0"/>
              <a:t>OoO</a:t>
            </a:r>
            <a:r>
              <a:rPr lang="en-US" dirty="0" smtClean="0"/>
              <a:t> and </a:t>
            </a:r>
            <a:r>
              <a:rPr lang="en-US" dirty="0" err="1" smtClean="0"/>
              <a:t>InO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Equal widths in both cores allows the simplest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memoization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leading to best results</a:t>
            </a:r>
          </a:p>
          <a:p>
            <a:r>
              <a:rPr lang="en-US" dirty="0" smtClean="0"/>
              <a:t>Comparison studies to Loop Caches and Execution Caches	</a:t>
            </a:r>
          </a:p>
          <a:p>
            <a:pPr lvl="1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Switching over the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InO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core saves the most energy </a:t>
            </a:r>
          </a:p>
          <a:p>
            <a:r>
              <a:rPr lang="en-US" dirty="0" smtClean="0"/>
              <a:t>Sensitivity studies to the size of the Trace Cache and various other constraints imposed in </a:t>
            </a:r>
            <a:r>
              <a:rPr lang="en-US" dirty="0" err="1" smtClean="0"/>
              <a:t>OinO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473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23837"/>
            <a:ext cx="7886700" cy="1147763"/>
          </a:xfrm>
        </p:spPr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49400"/>
            <a:ext cx="7886700" cy="4851399"/>
          </a:xfrm>
        </p:spPr>
        <p:txBody>
          <a:bodyPr/>
          <a:lstStyle/>
          <a:p>
            <a:r>
              <a:rPr lang="en-US" dirty="0" smtClean="0"/>
              <a:t>Out-of-order cores create similar schedules for repeating code </a:t>
            </a:r>
          </a:p>
          <a:p>
            <a:pPr lvl="1"/>
            <a:r>
              <a:rPr lang="en-US" dirty="0" smtClean="0"/>
              <a:t>Wasteful use of expensive resources</a:t>
            </a:r>
          </a:p>
          <a:p>
            <a:pPr lvl="1"/>
            <a:endParaRPr lang="en-US" dirty="0" smtClean="0"/>
          </a:p>
          <a:p>
            <a:r>
              <a:rPr lang="en-US" dirty="0" err="1" smtClean="0"/>
              <a:t>DynaMOS</a:t>
            </a:r>
            <a:r>
              <a:rPr lang="en-US" dirty="0" smtClean="0"/>
              <a:t>: Exploit fine-grained heterogeneity to allow sharing of </a:t>
            </a:r>
            <a:r>
              <a:rPr lang="en-US" dirty="0" err="1" smtClean="0"/>
              <a:t>OoO</a:t>
            </a:r>
            <a:r>
              <a:rPr lang="en-US" dirty="0" smtClean="0"/>
              <a:t> schedules with </a:t>
            </a:r>
            <a:r>
              <a:rPr lang="en-US" dirty="0" err="1" smtClean="0"/>
              <a:t>InO</a:t>
            </a:r>
            <a:r>
              <a:rPr lang="en-US" dirty="0" smtClean="0"/>
              <a:t> cores</a:t>
            </a:r>
          </a:p>
          <a:p>
            <a:pPr lvl="1"/>
            <a:r>
              <a:rPr lang="en-US" dirty="0" smtClean="0"/>
              <a:t>Allows 32% energy savings over only an </a:t>
            </a:r>
            <a:r>
              <a:rPr lang="en-US" dirty="0" err="1" smtClean="0"/>
              <a:t>OoO</a:t>
            </a:r>
            <a:r>
              <a:rPr lang="en-US" dirty="0" smtClean="0"/>
              <a:t> core with a 5% performance loss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More details and comparison to related work in the paper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32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5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9890" y="560302"/>
            <a:ext cx="1370827" cy="143645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5014" y="2409755"/>
            <a:ext cx="11473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Program </a:t>
            </a:r>
          </a:p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Order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4095" y="2409838"/>
            <a:ext cx="15744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Dependency </a:t>
            </a:r>
          </a:p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Graph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650286" y="3419379"/>
            <a:ext cx="228600" cy="228600"/>
          </a:xfrm>
          <a:prstGeom prst="ellipse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650286" y="3738330"/>
            <a:ext cx="228600" cy="228600"/>
          </a:xfrm>
          <a:prstGeom prst="ellipse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650286" y="4067079"/>
            <a:ext cx="228600" cy="228600"/>
          </a:xfrm>
          <a:prstGeom prst="ellipse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650286" y="4448079"/>
            <a:ext cx="228600" cy="228600"/>
          </a:xfrm>
          <a:prstGeom prst="ellipse">
            <a:avLst/>
          </a:prstGeom>
          <a:noFill/>
          <a:ln w="38100" cmpd="sng">
            <a:solidFill>
              <a:schemeClr val="accent4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50286" y="4787713"/>
            <a:ext cx="228600" cy="228600"/>
          </a:xfrm>
          <a:prstGeom prst="ellipse">
            <a:avLst/>
          </a:prstGeom>
          <a:noFill/>
          <a:ln w="38100" cmpd="sng">
            <a:solidFill>
              <a:schemeClr val="accent4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650286" y="5171979"/>
            <a:ext cx="228600" cy="228600"/>
          </a:xfrm>
          <a:prstGeom prst="ellipse">
            <a:avLst/>
          </a:prstGeom>
          <a:noFill/>
          <a:ln w="38100" cmpd="sng">
            <a:solidFill>
              <a:schemeClr val="accent4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944053" y="3419379"/>
            <a:ext cx="685800" cy="996892"/>
            <a:chOff x="1944053" y="3495579"/>
            <a:chExt cx="685800" cy="996892"/>
          </a:xfrm>
        </p:grpSpPr>
        <p:sp>
          <p:nvSpPr>
            <p:cNvPr id="14" name="Oval 13"/>
            <p:cNvSpPr/>
            <p:nvPr/>
          </p:nvSpPr>
          <p:spPr>
            <a:xfrm>
              <a:off x="1944053" y="3495579"/>
              <a:ext cx="228600" cy="228600"/>
            </a:xfrm>
            <a:prstGeom prst="ellipse">
              <a:avLst/>
            </a:pr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1944053" y="3876579"/>
              <a:ext cx="228600" cy="228600"/>
            </a:xfrm>
            <a:prstGeom prst="ellipse">
              <a:avLst/>
            </a:pr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1944053" y="4257579"/>
              <a:ext cx="228600" cy="228600"/>
            </a:xfrm>
            <a:prstGeom prst="ellipse">
              <a:avLst/>
            </a:pr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</a:t>
              </a:r>
              <a:endParaRPr lang="en-US" dirty="0"/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>
              <a:off x="2058353" y="3724179"/>
              <a:ext cx="0" cy="152400"/>
            </a:xfrm>
            <a:prstGeom prst="straightConnector1">
              <a:avLst/>
            </a:prstGeom>
            <a:ln w="25400" cmpd="sng">
              <a:solidFill>
                <a:schemeClr val="accent4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2058353" y="4105179"/>
              <a:ext cx="0" cy="152400"/>
            </a:xfrm>
            <a:prstGeom prst="straightConnector1">
              <a:avLst/>
            </a:prstGeom>
            <a:ln w="25400" cmpd="sng">
              <a:solidFill>
                <a:schemeClr val="accent4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/>
            <p:cNvSpPr/>
            <p:nvPr/>
          </p:nvSpPr>
          <p:spPr>
            <a:xfrm>
              <a:off x="2401253" y="3495579"/>
              <a:ext cx="228600" cy="228600"/>
            </a:xfrm>
            <a:prstGeom prst="ellipse">
              <a:avLst/>
            </a:prstGeom>
            <a:noFill/>
            <a:ln w="38100" cmpd="sng"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4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0" name="Oval 19"/>
            <p:cNvSpPr/>
            <p:nvPr/>
          </p:nvSpPr>
          <p:spPr>
            <a:xfrm>
              <a:off x="2401253" y="3876579"/>
              <a:ext cx="228600" cy="228600"/>
            </a:xfrm>
            <a:prstGeom prst="ellipse">
              <a:avLst/>
            </a:prstGeom>
            <a:noFill/>
            <a:ln w="38100" cmpd="sng"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5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2401253" y="4263871"/>
              <a:ext cx="228600" cy="228600"/>
            </a:xfrm>
            <a:prstGeom prst="ellipse">
              <a:avLst/>
            </a:prstGeom>
            <a:noFill/>
            <a:ln w="38100" cmpd="sng"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6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>
              <a:off x="2515553" y="3724179"/>
              <a:ext cx="0" cy="152400"/>
            </a:xfrm>
            <a:prstGeom prst="straightConnector1">
              <a:avLst/>
            </a:prstGeom>
            <a:ln w="25400" cmpd="sng">
              <a:solidFill>
                <a:schemeClr val="accent4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2515553" y="4120302"/>
              <a:ext cx="0" cy="152400"/>
            </a:xfrm>
            <a:prstGeom prst="straightConnector1">
              <a:avLst/>
            </a:prstGeom>
            <a:ln w="25400" cmpd="sng">
              <a:solidFill>
                <a:schemeClr val="accent4">
                  <a:lumMod val="50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Rectangle 30"/>
          <p:cNvSpPr/>
          <p:nvPr/>
        </p:nvSpPr>
        <p:spPr>
          <a:xfrm>
            <a:off x="6553296" y="594263"/>
            <a:ext cx="1752096" cy="137879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Oval 31"/>
          <p:cNvSpPr/>
          <p:nvPr/>
        </p:nvSpPr>
        <p:spPr>
          <a:xfrm>
            <a:off x="4864125" y="3393979"/>
            <a:ext cx="228600" cy="228600"/>
          </a:xfrm>
          <a:prstGeom prst="ellipse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3" name="Oval 32"/>
          <p:cNvSpPr/>
          <p:nvPr/>
        </p:nvSpPr>
        <p:spPr>
          <a:xfrm>
            <a:off x="4864125" y="3712930"/>
            <a:ext cx="228600" cy="228600"/>
          </a:xfrm>
          <a:prstGeom prst="ellipse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4" name="Oval 33"/>
          <p:cNvSpPr/>
          <p:nvPr/>
        </p:nvSpPr>
        <p:spPr>
          <a:xfrm>
            <a:off x="4864125" y="4041679"/>
            <a:ext cx="228600" cy="228600"/>
          </a:xfrm>
          <a:prstGeom prst="ellipse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4864125" y="4387054"/>
            <a:ext cx="228600" cy="228600"/>
          </a:xfrm>
          <a:prstGeom prst="ellipse">
            <a:avLst/>
          </a:prstGeom>
          <a:noFill/>
          <a:ln w="38100" cmpd="sng">
            <a:solidFill>
              <a:schemeClr val="accent4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4864125" y="4790188"/>
            <a:ext cx="228600" cy="228600"/>
          </a:xfrm>
          <a:prstGeom prst="ellipse">
            <a:avLst/>
          </a:prstGeom>
          <a:noFill/>
          <a:ln w="38100" cmpd="sng">
            <a:solidFill>
              <a:schemeClr val="accent4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Oval 37"/>
          <p:cNvSpPr/>
          <p:nvPr/>
        </p:nvSpPr>
        <p:spPr>
          <a:xfrm>
            <a:off x="5207024" y="4042314"/>
            <a:ext cx="228600" cy="228600"/>
          </a:xfrm>
          <a:prstGeom prst="ellipse">
            <a:avLst/>
          </a:prstGeom>
          <a:noFill/>
          <a:ln w="38100" cmpd="sng">
            <a:solidFill>
              <a:schemeClr val="accent4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7200744" y="3390632"/>
            <a:ext cx="228600" cy="228600"/>
          </a:xfrm>
          <a:prstGeom prst="ellipse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0" name="Oval 39"/>
          <p:cNvSpPr/>
          <p:nvPr/>
        </p:nvSpPr>
        <p:spPr>
          <a:xfrm>
            <a:off x="7200744" y="3709583"/>
            <a:ext cx="228600" cy="228600"/>
          </a:xfrm>
          <a:prstGeom prst="ellipse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1" name="Oval 40"/>
          <p:cNvSpPr/>
          <p:nvPr/>
        </p:nvSpPr>
        <p:spPr>
          <a:xfrm>
            <a:off x="7200744" y="4038332"/>
            <a:ext cx="228600" cy="228600"/>
          </a:xfrm>
          <a:prstGeom prst="ellipse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42" name="Oval 41"/>
          <p:cNvSpPr/>
          <p:nvPr/>
        </p:nvSpPr>
        <p:spPr>
          <a:xfrm>
            <a:off x="7557951" y="3390632"/>
            <a:ext cx="214292" cy="214292"/>
          </a:xfrm>
          <a:prstGeom prst="ellipse">
            <a:avLst/>
          </a:prstGeom>
          <a:noFill/>
          <a:ln w="38100" cmpd="sng">
            <a:solidFill>
              <a:schemeClr val="accent4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7557951" y="3706516"/>
            <a:ext cx="214292" cy="214292"/>
          </a:xfrm>
          <a:prstGeom prst="ellipse">
            <a:avLst/>
          </a:prstGeom>
          <a:noFill/>
          <a:ln w="38100" cmpd="sng">
            <a:solidFill>
              <a:schemeClr val="accent4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7557951" y="4043282"/>
            <a:ext cx="214292" cy="214292"/>
          </a:xfrm>
          <a:prstGeom prst="ellipse">
            <a:avLst/>
          </a:prstGeom>
          <a:noFill/>
          <a:ln w="38100" cmpd="sng">
            <a:solidFill>
              <a:schemeClr val="accent4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027166" y="2100262"/>
            <a:ext cx="19217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2-wide </a:t>
            </a:r>
          </a:p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In-order (</a:t>
            </a:r>
            <a:r>
              <a:rPr lang="en-US" sz="2000" b="1" dirty="0" err="1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InO</a:t>
            </a: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) Execution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475622" y="2097069"/>
            <a:ext cx="20593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2-wide </a:t>
            </a:r>
          </a:p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Out-of-order</a:t>
            </a:r>
          </a:p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(</a:t>
            </a:r>
            <a:r>
              <a:rPr lang="en-US" sz="2000" b="1" dirty="0" err="1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OoO</a:t>
            </a: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) Execution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774709" y="5502179"/>
            <a:ext cx="65282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Reordering instructions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sym typeface="Wingdings"/>
              </a:rPr>
              <a:t> 2x performance!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107341" y="6025399"/>
            <a:ext cx="52525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Reordering hardware </a:t>
            </a:r>
            <a:r>
              <a:rPr lang="en-US" sz="2800" dirty="0" smtClean="0">
                <a:solidFill>
                  <a:srgbClr val="C00000"/>
                </a:solidFill>
                <a:sym typeface="Wingdings"/>
              </a:rPr>
              <a:t> 6x power!</a:t>
            </a:r>
            <a:endParaRPr lang="en-US" sz="2800" dirty="0">
              <a:solidFill>
                <a:srgbClr val="C00000"/>
              </a:solidFill>
            </a:endParaRPr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9605" y="922930"/>
            <a:ext cx="729122" cy="962828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4506006" y="916670"/>
            <a:ext cx="936319" cy="97700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grpSp>
        <p:nvGrpSpPr>
          <p:cNvPr id="55" name="Group 54"/>
          <p:cNvGrpSpPr/>
          <p:nvPr/>
        </p:nvGrpSpPr>
        <p:grpSpPr>
          <a:xfrm>
            <a:off x="6984139" y="807049"/>
            <a:ext cx="1042328" cy="1017740"/>
            <a:chOff x="4092642" y="1814924"/>
            <a:chExt cx="830254" cy="824918"/>
          </a:xfrm>
        </p:grpSpPr>
        <p:pic>
          <p:nvPicPr>
            <p:cNvPr id="56" name="Picture 55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chemeClr val="bg2">
                  <a:lumMod val="75000"/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92642" y="1814924"/>
              <a:ext cx="830254" cy="807179"/>
            </a:xfrm>
            <a:prstGeom prst="rect">
              <a:avLst/>
            </a:prstGeom>
          </p:spPr>
        </p:pic>
        <p:sp>
          <p:nvSpPr>
            <p:cNvPr id="57" name="Rectangle 56"/>
            <p:cNvSpPr/>
            <p:nvPr/>
          </p:nvSpPr>
          <p:spPr>
            <a:xfrm>
              <a:off x="4344642" y="2579592"/>
              <a:ext cx="326254" cy="602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4680233" y="873634"/>
            <a:ext cx="641091" cy="1043696"/>
            <a:chOff x="4997272" y="5249045"/>
            <a:chExt cx="641091" cy="1043696"/>
          </a:xfrm>
        </p:grpSpPr>
        <p:sp>
          <p:nvSpPr>
            <p:cNvPr id="59" name="Rectangle 58"/>
            <p:cNvSpPr/>
            <p:nvPr/>
          </p:nvSpPr>
          <p:spPr>
            <a:xfrm>
              <a:off x="5160656" y="5485562"/>
              <a:ext cx="288850" cy="14448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0" name="Picture 59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chemeClr val="bg2">
                  <a:lumMod val="75000"/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97272" y="5249045"/>
              <a:ext cx="641091" cy="104369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10248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1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6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1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7" grpId="0"/>
      <p:bldP spid="48" grpId="0"/>
      <p:bldP spid="3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24976" y="286749"/>
            <a:ext cx="7971324" cy="12880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 err="1" smtClean="0">
                <a:solidFill>
                  <a:schemeClr val="bg2">
                    <a:lumMod val="75000"/>
                  </a:schemeClr>
                </a:solidFill>
              </a:rPr>
              <a:t>DynaMOS</a:t>
            </a:r>
            <a:r>
              <a:rPr lang="en-US" sz="4000" dirty="0" smtClean="0">
                <a:solidFill>
                  <a:schemeClr val="bg2">
                    <a:lumMod val="75000"/>
                  </a:schemeClr>
                </a:solidFill>
              </a:rPr>
              <a:t>: Dynamic Schedule Migration for Heterogeneous Cores</a:t>
            </a:r>
            <a:endParaRPr lang="en-US" sz="40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142999" y="4612243"/>
            <a:ext cx="6858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 err="1" smtClean="0">
                <a:solidFill>
                  <a:schemeClr val="bg2">
                    <a:lumMod val="75000"/>
                  </a:schemeClr>
                </a:solidFill>
              </a:rPr>
              <a:t>Shruti</a:t>
            </a:r>
            <a:r>
              <a:rPr lang="en-US" sz="240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2">
                    <a:lumMod val="75000"/>
                  </a:schemeClr>
                </a:solidFill>
              </a:rPr>
              <a:t>Padmanabha</a:t>
            </a:r>
            <a:r>
              <a:rPr lang="en-US" sz="2400" dirty="0" smtClean="0">
                <a:solidFill>
                  <a:schemeClr val="bg2">
                    <a:lumMod val="75000"/>
                  </a:schemeClr>
                </a:solidFill>
              </a:rPr>
              <a:t>, Andrew </a:t>
            </a:r>
            <a:r>
              <a:rPr lang="en-US" sz="2400" dirty="0" err="1" smtClean="0">
                <a:solidFill>
                  <a:schemeClr val="bg2">
                    <a:lumMod val="75000"/>
                  </a:schemeClr>
                </a:solidFill>
              </a:rPr>
              <a:t>Lukefahr</a:t>
            </a:r>
            <a:r>
              <a:rPr lang="en-US" sz="2400" dirty="0" smtClean="0">
                <a:solidFill>
                  <a:schemeClr val="bg2">
                    <a:lumMod val="75000"/>
                  </a:schemeClr>
                </a:solidFill>
              </a:rPr>
              <a:t>, </a:t>
            </a:r>
            <a:r>
              <a:rPr lang="en-US" sz="2400" dirty="0" err="1" smtClean="0">
                <a:solidFill>
                  <a:schemeClr val="bg2">
                    <a:lumMod val="75000"/>
                  </a:schemeClr>
                </a:solidFill>
              </a:rPr>
              <a:t>Reetuparna</a:t>
            </a:r>
            <a:r>
              <a:rPr lang="en-US" sz="2400" dirty="0" smtClean="0">
                <a:solidFill>
                  <a:schemeClr val="bg2">
                    <a:lumMod val="75000"/>
                  </a:schemeClr>
                </a:solidFill>
              </a:rPr>
              <a:t> Das, Scott </a:t>
            </a:r>
            <a:r>
              <a:rPr lang="en-US" sz="2400" dirty="0" err="1" smtClean="0">
                <a:solidFill>
                  <a:schemeClr val="bg2">
                    <a:lumMod val="75000"/>
                  </a:schemeClr>
                </a:solidFill>
              </a:rPr>
              <a:t>Mahlke</a:t>
            </a:r>
            <a:endParaRPr lang="en-US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400" dirty="0" smtClean="0">
                <a:solidFill>
                  <a:schemeClr val="bg2">
                    <a:lumMod val="75000"/>
                  </a:schemeClr>
                </a:solidFill>
              </a:rPr>
              <a:t>Micro-48, Waikiki, Hawaii</a:t>
            </a:r>
          </a:p>
          <a:p>
            <a:pPr marL="0" indent="0" algn="ctr">
              <a:buNone/>
            </a:pPr>
            <a:endParaRPr lang="en-US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n-US" sz="2400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172" y="6096589"/>
            <a:ext cx="4204652" cy="656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4572000" y="5966936"/>
            <a:ext cx="377983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 eaLnBrk="0" hangingPunct="0">
              <a:defRPr/>
            </a:pPr>
            <a:r>
              <a:rPr lang="en-US" sz="1400" b="1" dirty="0">
                <a:solidFill>
                  <a:srgbClr val="0F0958"/>
                </a:solidFill>
                <a:latin typeface="Gill Sans" charset="0"/>
                <a:ea typeface="ＭＳ Ｐゴシック" pitchFamily="34" charset="-128"/>
                <a:cs typeface="Arial"/>
              </a:rPr>
              <a:t>University of Michigan</a:t>
            </a:r>
          </a:p>
          <a:p>
            <a:pPr algn="r" eaLnBrk="0" hangingPunct="0">
              <a:defRPr/>
            </a:pPr>
            <a:r>
              <a:rPr lang="en-US" sz="1400" b="1" dirty="0">
                <a:solidFill>
                  <a:srgbClr val="0F0958"/>
                </a:solidFill>
                <a:latin typeface="Gill Sans" charset="0"/>
                <a:ea typeface="ＭＳ Ｐゴシック" pitchFamily="34" charset="-128"/>
                <a:cs typeface="Arial"/>
              </a:rPr>
              <a:t>Electrical Engineering and Computer Science</a:t>
            </a:r>
          </a:p>
        </p:txBody>
      </p:sp>
      <p:pic>
        <p:nvPicPr>
          <p:cNvPr id="8" name="Picture 9" descr="CSeal"/>
          <p:cNvPicPr>
            <a:picLocks noChangeAspect="1" noChangeArrowheads="1"/>
          </p:cNvPicPr>
          <p:nvPr/>
        </p:nvPicPr>
        <p:blipFill>
          <a:blip r:embed="rId3" cstate="print">
            <a:lum bright="-26000"/>
          </a:blip>
          <a:srcRect/>
          <a:stretch>
            <a:fillRect/>
          </a:stretch>
        </p:blipFill>
        <p:spPr bwMode="auto">
          <a:xfrm>
            <a:off x="8297376" y="5890735"/>
            <a:ext cx="821206" cy="814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3006731" y="1935580"/>
            <a:ext cx="3130537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002060"/>
                </a:solidFill>
              </a:rPr>
              <a:t>MAHALO!</a:t>
            </a:r>
          </a:p>
          <a:p>
            <a:pPr algn="ctr">
              <a:lnSpc>
                <a:spcPct val="200000"/>
              </a:lnSpc>
            </a:pPr>
            <a:r>
              <a:rPr lang="en-US" sz="4400" dirty="0" smtClean="0">
                <a:solidFill>
                  <a:srgbClr val="002060"/>
                </a:solidFill>
              </a:rPr>
              <a:t>QUESTIONS?</a:t>
            </a:r>
            <a:endParaRPr lang="en-US" sz="4400" dirty="0">
              <a:solidFill>
                <a:srgbClr val="00206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38" y="2466031"/>
            <a:ext cx="641091" cy="1043696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1142999" y="2466031"/>
            <a:ext cx="1158873" cy="1102516"/>
            <a:chOff x="4100504" y="1346549"/>
            <a:chExt cx="1817945" cy="1648270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0504" y="1346549"/>
              <a:ext cx="1817945" cy="1648270"/>
            </a:xfrm>
            <a:prstGeom prst="rect">
              <a:avLst/>
            </a:prstGeom>
          </p:spPr>
        </p:pic>
        <p:sp>
          <p:nvSpPr>
            <p:cNvPr id="13" name="Rectangle 12"/>
            <p:cNvSpPr/>
            <p:nvPr/>
          </p:nvSpPr>
          <p:spPr>
            <a:xfrm>
              <a:off x="4672013" y="2871788"/>
              <a:ext cx="714375" cy="1230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9882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73755"/>
          </a:xfrm>
        </p:spPr>
        <p:txBody>
          <a:bodyPr/>
          <a:lstStyle/>
          <a:p>
            <a:r>
              <a:rPr lang="en-US" dirty="0" smtClean="0"/>
              <a:t>Redundancy on </a:t>
            </a:r>
            <a:r>
              <a:rPr lang="en-US" dirty="0" err="1" smtClean="0"/>
              <a:t>OoO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8650" y="4409630"/>
            <a:ext cx="1500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Code repeats!</a:t>
            </a:r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1021278" y="2619829"/>
            <a:ext cx="228600" cy="1622995"/>
            <a:chOff x="3479470" y="2619004"/>
            <a:chExt cx="228600" cy="1622995"/>
          </a:xfrm>
        </p:grpSpPr>
        <p:sp>
          <p:nvSpPr>
            <p:cNvPr id="16" name="Oval 15"/>
            <p:cNvSpPr/>
            <p:nvPr/>
          </p:nvSpPr>
          <p:spPr>
            <a:xfrm>
              <a:off x="3479470" y="2619004"/>
              <a:ext cx="228600" cy="228600"/>
            </a:xfrm>
            <a:prstGeom prst="ellipse">
              <a:avLst/>
            </a:pr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3479470" y="2881880"/>
              <a:ext cx="228600" cy="228600"/>
            </a:xfrm>
            <a:prstGeom prst="ellipse">
              <a:avLst/>
            </a:pr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3479470" y="3142679"/>
              <a:ext cx="228600" cy="228600"/>
            </a:xfrm>
            <a:prstGeom prst="ellipse">
              <a:avLst/>
            </a:pr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3479470" y="3433629"/>
              <a:ext cx="228600" cy="228600"/>
            </a:xfrm>
            <a:prstGeom prst="ellipse">
              <a:avLst/>
            </a:prstGeom>
            <a:noFill/>
            <a:ln w="38100" cmpd="sng"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3479470" y="3732708"/>
              <a:ext cx="228600" cy="228600"/>
            </a:xfrm>
            <a:prstGeom prst="ellipse">
              <a:avLst/>
            </a:prstGeom>
            <a:noFill/>
            <a:ln w="38100" cmpd="sng"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3479470" y="4013399"/>
              <a:ext cx="228600" cy="228600"/>
            </a:xfrm>
            <a:prstGeom prst="ellipse">
              <a:avLst/>
            </a:prstGeom>
            <a:noFill/>
            <a:ln w="38100" cmpd="sng"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Arc 22"/>
          <p:cNvSpPr/>
          <p:nvPr/>
        </p:nvSpPr>
        <p:spPr>
          <a:xfrm>
            <a:off x="1140031" y="2660073"/>
            <a:ext cx="439387" cy="1592092"/>
          </a:xfrm>
          <a:prstGeom prst="arc">
            <a:avLst>
              <a:gd name="adj1" fmla="val 15570132"/>
              <a:gd name="adj2" fmla="val 5898912"/>
            </a:avLst>
          </a:prstGeom>
          <a:ln w="19050">
            <a:solidFill>
              <a:schemeClr val="accent4">
                <a:lumMod val="50000"/>
              </a:schemeClr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4131126" y="3059130"/>
            <a:ext cx="478974" cy="764975"/>
            <a:chOff x="7200744" y="3492232"/>
            <a:chExt cx="478974" cy="764975"/>
          </a:xfrm>
        </p:grpSpPr>
        <p:sp>
          <p:nvSpPr>
            <p:cNvPr id="24" name="Oval 23"/>
            <p:cNvSpPr/>
            <p:nvPr/>
          </p:nvSpPr>
          <p:spPr>
            <a:xfrm>
              <a:off x="7200744" y="3492232"/>
              <a:ext cx="228600" cy="228600"/>
            </a:xfrm>
            <a:prstGeom prst="ellipse">
              <a:avLst/>
            </a:pr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7200744" y="3755108"/>
              <a:ext cx="228600" cy="228600"/>
            </a:xfrm>
            <a:prstGeom prst="ellipse">
              <a:avLst/>
            </a:pr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7200744" y="4028607"/>
              <a:ext cx="228600" cy="228600"/>
            </a:xfrm>
            <a:prstGeom prst="ellipse">
              <a:avLst/>
            </a:pr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7465426" y="3492232"/>
              <a:ext cx="214292" cy="214292"/>
            </a:xfrm>
            <a:prstGeom prst="ellipse">
              <a:avLst/>
            </a:prstGeom>
            <a:noFill/>
            <a:ln w="38100" cmpd="sng"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7465426" y="3752041"/>
              <a:ext cx="214292" cy="214292"/>
            </a:xfrm>
            <a:prstGeom prst="ellipse">
              <a:avLst/>
            </a:prstGeom>
            <a:noFill/>
            <a:ln w="38100" cmpd="sng"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7465426" y="4033557"/>
              <a:ext cx="214292" cy="214292"/>
            </a:xfrm>
            <a:prstGeom prst="ellipse">
              <a:avLst/>
            </a:prstGeom>
            <a:noFill/>
            <a:ln w="38100" cmpd="sng"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5982507" y="1691073"/>
            <a:ext cx="222754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Create optimal reordered schedule!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046468" y="1884720"/>
            <a:ext cx="6224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OoO</a:t>
            </a:r>
            <a:endParaRPr lang="en-US" dirty="0"/>
          </a:p>
          <a:p>
            <a:r>
              <a:rPr lang="en-US" dirty="0" smtClean="0"/>
              <a:t>Core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6177763" y="3790502"/>
            <a:ext cx="17668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Redundantly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8701" y="4402835"/>
            <a:ext cx="978013" cy="543775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0707" y="2581004"/>
            <a:ext cx="1528293" cy="1693737"/>
          </a:xfrm>
          <a:prstGeom prst="rect">
            <a:avLst/>
          </a:prstGeom>
        </p:spPr>
      </p:pic>
      <p:sp>
        <p:nvSpPr>
          <p:cNvPr id="58" name="Rectangle 57"/>
          <p:cNvSpPr/>
          <p:nvPr/>
        </p:nvSpPr>
        <p:spPr>
          <a:xfrm>
            <a:off x="860505" y="5385043"/>
            <a:ext cx="72086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0" algn="ctr">
              <a:buNone/>
            </a:pP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90% probability of creating similar schedules for 70% of traces!</a:t>
            </a:r>
            <a:endParaRPr lang="en-US" sz="280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86127" y="1844962"/>
            <a:ext cx="11473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Program </a:t>
            </a:r>
          </a:p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Traces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930400" y="3379896"/>
            <a:ext cx="11684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5581670" y="3379896"/>
            <a:ext cx="7366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29"/>
          <p:cNvGrpSpPr/>
          <p:nvPr/>
        </p:nvGrpSpPr>
        <p:grpSpPr>
          <a:xfrm>
            <a:off x="1021280" y="2619824"/>
            <a:ext cx="228602" cy="1620573"/>
            <a:chOff x="1021280" y="2619824"/>
            <a:chExt cx="228602" cy="1620573"/>
          </a:xfrm>
        </p:grpSpPr>
        <p:grpSp>
          <p:nvGrpSpPr>
            <p:cNvPr id="38" name="Group 37"/>
            <p:cNvGrpSpPr/>
            <p:nvPr/>
          </p:nvGrpSpPr>
          <p:grpSpPr>
            <a:xfrm>
              <a:off x="1021280" y="2619824"/>
              <a:ext cx="228602" cy="1620573"/>
              <a:chOff x="3479470" y="2621426"/>
              <a:chExt cx="228602" cy="1620573"/>
            </a:xfrm>
          </p:grpSpPr>
          <p:sp>
            <p:nvSpPr>
              <p:cNvPr id="39" name="Oval 38"/>
              <p:cNvSpPr/>
              <p:nvPr/>
            </p:nvSpPr>
            <p:spPr>
              <a:xfrm>
                <a:off x="3479472" y="2621426"/>
                <a:ext cx="228600" cy="228600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accent4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479470" y="2881880"/>
                <a:ext cx="228600" cy="228600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accent4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3479470" y="3142679"/>
                <a:ext cx="228600" cy="228600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accent4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3479470" y="3433629"/>
                <a:ext cx="228600" cy="228600"/>
              </a:xfrm>
              <a:prstGeom prst="ellipse">
                <a:avLst/>
              </a:prstGeom>
              <a:noFill/>
              <a:ln w="38100" cmpd="sng">
                <a:solidFill>
                  <a:schemeClr val="accent4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/>
              <p:nvPr/>
            </p:nvSpPr>
            <p:spPr>
              <a:xfrm>
                <a:off x="3479470" y="3732708"/>
                <a:ext cx="228600" cy="228600"/>
              </a:xfrm>
              <a:prstGeom prst="ellipse">
                <a:avLst/>
              </a:prstGeom>
              <a:noFill/>
              <a:ln w="38100" cmpd="sng">
                <a:solidFill>
                  <a:schemeClr val="accent4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3479470" y="4013399"/>
                <a:ext cx="228600" cy="228600"/>
              </a:xfrm>
              <a:prstGeom prst="ellipse">
                <a:avLst/>
              </a:prstGeom>
              <a:noFill/>
              <a:ln w="38100" cmpd="sng">
                <a:solidFill>
                  <a:schemeClr val="accent4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8" name="Straight Arrow Connector 7"/>
            <p:cNvCxnSpPr>
              <a:stCxn id="39" idx="4"/>
              <a:endCxn id="40" idx="0"/>
            </p:cNvCxnSpPr>
            <p:nvPr/>
          </p:nvCxnSpPr>
          <p:spPr>
            <a:xfrm flipH="1">
              <a:off x="1135580" y="2848424"/>
              <a:ext cx="2" cy="31854"/>
            </a:xfrm>
            <a:prstGeom prst="straightConnector1">
              <a:avLst/>
            </a:prstGeom>
            <a:ln w="28575">
              <a:solidFill>
                <a:schemeClr val="accent4">
                  <a:lumMod val="50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stCxn id="40" idx="4"/>
              <a:endCxn id="41" idx="0"/>
            </p:cNvCxnSpPr>
            <p:nvPr/>
          </p:nvCxnSpPr>
          <p:spPr>
            <a:xfrm>
              <a:off x="1135580" y="3108878"/>
              <a:ext cx="0" cy="32199"/>
            </a:xfrm>
            <a:prstGeom prst="straightConnector1">
              <a:avLst/>
            </a:prstGeom>
            <a:ln w="12700">
              <a:solidFill>
                <a:schemeClr val="accent4">
                  <a:lumMod val="50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42" idx="4"/>
              <a:endCxn id="43" idx="0"/>
            </p:cNvCxnSpPr>
            <p:nvPr/>
          </p:nvCxnSpPr>
          <p:spPr>
            <a:xfrm>
              <a:off x="1135580" y="3660627"/>
              <a:ext cx="0" cy="70479"/>
            </a:xfrm>
            <a:prstGeom prst="line">
              <a:avLst/>
            </a:prstGeom>
            <a:ln w="1905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1135582" y="3948491"/>
              <a:ext cx="0" cy="70479"/>
            </a:xfrm>
            <a:prstGeom prst="line">
              <a:avLst/>
            </a:prstGeom>
            <a:ln w="1905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7" name="Straight Connector 66"/>
          <p:cNvCxnSpPr/>
          <p:nvPr/>
        </p:nvCxnSpPr>
        <p:spPr>
          <a:xfrm>
            <a:off x="1287982" y="4134756"/>
            <a:ext cx="0" cy="70479"/>
          </a:xfrm>
          <a:prstGeom prst="line">
            <a:avLst/>
          </a:prstGeom>
          <a:ln w="190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6684647" y="3036001"/>
            <a:ext cx="478974" cy="764975"/>
            <a:chOff x="6684647" y="3036001"/>
            <a:chExt cx="478974" cy="764975"/>
          </a:xfrm>
        </p:grpSpPr>
        <p:grpSp>
          <p:nvGrpSpPr>
            <p:cNvPr id="47" name="Group 46"/>
            <p:cNvGrpSpPr/>
            <p:nvPr/>
          </p:nvGrpSpPr>
          <p:grpSpPr>
            <a:xfrm>
              <a:off x="6684647" y="3036001"/>
              <a:ext cx="478974" cy="764975"/>
              <a:chOff x="7200744" y="3492232"/>
              <a:chExt cx="478974" cy="764975"/>
            </a:xfrm>
          </p:grpSpPr>
          <p:sp>
            <p:nvSpPr>
              <p:cNvPr id="57" name="Oval 56"/>
              <p:cNvSpPr/>
              <p:nvPr/>
            </p:nvSpPr>
            <p:spPr>
              <a:xfrm>
                <a:off x="7200744" y="3492232"/>
                <a:ext cx="228600" cy="228600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accent4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/>
              <p:nvPr/>
            </p:nvSpPr>
            <p:spPr>
              <a:xfrm>
                <a:off x="7200744" y="3755108"/>
                <a:ext cx="228600" cy="228600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accent4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/>
              <p:nvPr/>
            </p:nvSpPr>
            <p:spPr>
              <a:xfrm>
                <a:off x="7200744" y="4028607"/>
                <a:ext cx="228600" cy="228600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accent4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7465426" y="3492232"/>
                <a:ext cx="214292" cy="214292"/>
              </a:xfrm>
              <a:prstGeom prst="ellipse">
                <a:avLst/>
              </a:prstGeom>
              <a:noFill/>
              <a:ln w="38100" cmpd="sng">
                <a:solidFill>
                  <a:schemeClr val="accent4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7465426" y="3752041"/>
                <a:ext cx="214292" cy="214292"/>
              </a:xfrm>
              <a:prstGeom prst="ellipse">
                <a:avLst/>
              </a:prstGeom>
              <a:noFill/>
              <a:ln w="38100" cmpd="sng">
                <a:solidFill>
                  <a:schemeClr val="accent4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/>
              <p:cNvSpPr/>
              <p:nvPr/>
            </p:nvSpPr>
            <p:spPr>
              <a:xfrm>
                <a:off x="7465426" y="4033557"/>
                <a:ext cx="214292" cy="214292"/>
              </a:xfrm>
              <a:prstGeom prst="ellipse">
                <a:avLst/>
              </a:prstGeom>
              <a:noFill/>
              <a:ln w="38100" cmpd="sng">
                <a:solidFill>
                  <a:schemeClr val="accent4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4" name="Straight Connector 33"/>
            <p:cNvCxnSpPr>
              <a:stCxn id="57" idx="4"/>
              <a:endCxn id="59" idx="0"/>
            </p:cNvCxnSpPr>
            <p:nvPr/>
          </p:nvCxnSpPr>
          <p:spPr>
            <a:xfrm>
              <a:off x="6798947" y="3264601"/>
              <a:ext cx="0" cy="34276"/>
            </a:xfrm>
            <a:prstGeom prst="line">
              <a:avLst/>
            </a:prstGeom>
            <a:ln w="127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6798953" y="3535525"/>
              <a:ext cx="0" cy="34276"/>
            </a:xfrm>
            <a:prstGeom prst="line">
              <a:avLst/>
            </a:prstGeom>
            <a:ln w="127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>
              <a:off x="7052949" y="3529879"/>
              <a:ext cx="0" cy="34276"/>
            </a:xfrm>
            <a:prstGeom prst="line">
              <a:avLst/>
            </a:prstGeom>
            <a:ln w="127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7058595" y="3253305"/>
              <a:ext cx="0" cy="34276"/>
            </a:xfrm>
            <a:prstGeom prst="line">
              <a:avLst/>
            </a:prstGeom>
            <a:ln w="127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89421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0" accel="50000" decel="50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48148E-6 L 0.34722 -0.00185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61" y="-9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path" presetSubtype="0" repeatCount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1.85185E-6 L 0.28004 -0.00393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93" y="-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path" presetSubtype="0" repeatCount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48148E-6 L 0.35174 -1.48148E-6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87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repeatCount="0" accel="50000" decel="50000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animMotion origin="layout" path="M -1.38889E-6 -1.85185E-6 L 0.27795 -0.00347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89" y="-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900"/>
                            </p:stCondLst>
                            <p:childTnLst>
                              <p:par>
                                <p:cTn id="3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48148E-6 L 0.33924 0.00046 " pathEditMode="relative" rAng="0" ptsTypes="AA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62" y="23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63" presetClass="path" presetSubtype="0" accel="50000" decel="50000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animMotion origin="layout" path="M -1.38889E-6 -1.85185E-6 L 0.27952 -0.00393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76" y="-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800"/>
                            </p:stCondLst>
                            <p:childTnLst>
                              <p:par>
                                <p:cTn id="3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1 0.00417 L 0.33924 0.00046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49" y="-185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animMotion origin="layout" path="M -1.38889E-6 -1.85185E-6 L 0.27952 -0.00393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76" y="-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700"/>
                            </p:stCondLst>
                            <p:childTnLst>
                              <p:par>
                                <p:cTn id="4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3" grpId="0" animBg="1"/>
      <p:bldP spid="32" grpId="0"/>
      <p:bldP spid="46" grpId="0"/>
      <p:bldP spid="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54217"/>
            <a:ext cx="7886700" cy="1010258"/>
          </a:xfrm>
        </p:spPr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19198"/>
            <a:ext cx="7886700" cy="1511341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Expose and eliminate wasteful work on the expensive </a:t>
            </a:r>
            <a:r>
              <a:rPr lang="en-US" dirty="0" err="1" smtClean="0"/>
              <a:t>OoO</a:t>
            </a:r>
            <a:r>
              <a:rPr lang="en-US" dirty="0" smtClean="0"/>
              <a:t> hardware</a:t>
            </a:r>
          </a:p>
          <a:p>
            <a:pPr marL="0" indent="0" algn="ctr">
              <a:buNone/>
            </a:pPr>
            <a:r>
              <a:rPr lang="en-US" dirty="0" smtClean="0"/>
              <a:t>Without significantly hurting performance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7300" y="4610759"/>
            <a:ext cx="4089400" cy="19939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4241" y="3768785"/>
            <a:ext cx="1552621" cy="116446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6020" y="3677023"/>
            <a:ext cx="1290680" cy="1290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45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4457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Background: </a:t>
            </a:r>
            <a:b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4000" dirty="0" smtClean="0"/>
              <a:t>Heterogeneity In Hardware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82827"/>
            <a:ext cx="7886700" cy="3787773"/>
          </a:xfrm>
        </p:spPr>
        <p:txBody>
          <a:bodyPr>
            <a:normAutofit/>
          </a:bodyPr>
          <a:lstStyle/>
          <a:p>
            <a:r>
              <a:rPr lang="en-US" dirty="0" smtClean="0"/>
              <a:t>Many hardware designs of varying capabilities on the same chip</a:t>
            </a:r>
          </a:p>
          <a:p>
            <a:pPr lvl="1"/>
            <a:r>
              <a:rPr lang="en-US" dirty="0" err="1" smtClean="0"/>
              <a:t>OoOs</a:t>
            </a:r>
            <a:r>
              <a:rPr lang="en-US" dirty="0" smtClean="0"/>
              <a:t>, In-orders, Accelerators, FPGAs…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Most efficient hardware chosen for application</a:t>
            </a:r>
          </a:p>
          <a:p>
            <a:endParaRPr lang="en-US" dirty="0" smtClean="0"/>
          </a:p>
          <a:p>
            <a:r>
              <a:rPr lang="en-US" dirty="0" smtClean="0"/>
              <a:t>ARM’s </a:t>
            </a:r>
            <a:r>
              <a:rPr lang="en-US" dirty="0" err="1" smtClean="0"/>
              <a:t>big.LITTLE</a:t>
            </a:r>
            <a:r>
              <a:rPr lang="en-US" dirty="0" smtClean="0"/>
              <a:t>, </a:t>
            </a:r>
            <a:r>
              <a:rPr lang="en-US" dirty="0" err="1" smtClean="0"/>
              <a:t>Nvidia’s</a:t>
            </a:r>
            <a:r>
              <a:rPr lang="en-US" dirty="0" smtClean="0"/>
              <a:t> Tegra-3, Intel </a:t>
            </a:r>
            <a:r>
              <a:rPr lang="en-US" dirty="0" err="1" smtClean="0"/>
              <a:t>Xeon+FPGA</a:t>
            </a:r>
            <a:r>
              <a:rPr lang="en-US" dirty="0" smtClean="0"/>
              <a:t>, AMD Fusion…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3100" y="152400"/>
            <a:ext cx="1651000" cy="191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85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838" y="151841"/>
            <a:ext cx="8087097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Background</a:t>
            </a:r>
            <a:r>
              <a:rPr lang="en-US" dirty="0" smtClean="0"/>
              <a:t>: </a:t>
            </a:r>
            <a:br>
              <a:rPr lang="en-US" dirty="0" smtClean="0"/>
            </a:br>
            <a:r>
              <a:rPr lang="en-US" sz="4000" dirty="0" smtClean="0"/>
              <a:t>Fine-grained Heterogeneous Architectures</a:t>
            </a:r>
            <a:endParaRPr lang="en-US" dirty="0"/>
          </a:p>
        </p:txBody>
      </p:sp>
      <p:sp>
        <p:nvSpPr>
          <p:cNvPr id="40" name="Up-Down Arrow 39"/>
          <p:cNvSpPr/>
          <p:nvPr/>
        </p:nvSpPr>
        <p:spPr>
          <a:xfrm>
            <a:off x="6145536" y="3165381"/>
            <a:ext cx="176996" cy="563879"/>
          </a:xfrm>
          <a:prstGeom prst="up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118" name="Content Placeholder 4"/>
          <p:cNvSpPr txBox="1">
            <a:spLocks/>
          </p:cNvSpPr>
          <p:nvPr/>
        </p:nvSpPr>
        <p:spPr>
          <a:xfrm>
            <a:off x="738361" y="4687437"/>
            <a:ext cx="8229600" cy="5421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*</a:t>
            </a: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Composite Cores: Pushing Heterogeneity into a </a:t>
            </a:r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Core, Lukefahr et al, Micro 2012</a:t>
            </a:r>
            <a:endParaRPr lang="en-US" sz="18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53" name="Straight Arrow Connector 52"/>
          <p:cNvCxnSpPr>
            <a:stCxn id="52" idx="1"/>
            <a:endCxn id="94" idx="3"/>
          </p:cNvCxnSpPr>
          <p:nvPr/>
        </p:nvCxnSpPr>
        <p:spPr>
          <a:xfrm flipH="1" flipV="1">
            <a:off x="2478261" y="3073069"/>
            <a:ext cx="131769" cy="967"/>
          </a:xfrm>
          <a:prstGeom prst="straightConnector1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5888017" y="1614045"/>
            <a:ext cx="1485900" cy="1490365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OoO</a:t>
            </a:r>
            <a:endParaRPr lang="en-US" sz="1600" dirty="0" smtClean="0"/>
          </a:p>
          <a:p>
            <a:pPr algn="ctr"/>
            <a:r>
              <a:rPr lang="en-US" sz="1600" dirty="0" smtClean="0"/>
              <a:t>Backend</a:t>
            </a:r>
            <a:endParaRPr lang="en-US" sz="1600" dirty="0"/>
          </a:p>
        </p:txBody>
      </p:sp>
      <p:sp>
        <p:nvSpPr>
          <p:cNvPr id="55" name="Rectangle 54"/>
          <p:cNvSpPr/>
          <p:nvPr/>
        </p:nvSpPr>
        <p:spPr>
          <a:xfrm>
            <a:off x="5864465" y="3781706"/>
            <a:ext cx="1242752" cy="887622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InO</a:t>
            </a:r>
            <a:endParaRPr lang="en-US" sz="1600" dirty="0" smtClean="0"/>
          </a:p>
          <a:p>
            <a:pPr algn="ctr"/>
            <a:r>
              <a:rPr lang="en-US" sz="1600" dirty="0" smtClean="0"/>
              <a:t>Backend</a:t>
            </a:r>
            <a:endParaRPr lang="en-US" sz="1600" dirty="0"/>
          </a:p>
        </p:txBody>
      </p:sp>
      <p:sp>
        <p:nvSpPr>
          <p:cNvPr id="33" name="Rectangle 32"/>
          <p:cNvSpPr/>
          <p:nvPr/>
        </p:nvSpPr>
        <p:spPr>
          <a:xfrm>
            <a:off x="5894252" y="3799767"/>
            <a:ext cx="679565" cy="152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RF</a:t>
            </a:r>
            <a:endParaRPr lang="en-US" sz="1600" dirty="0"/>
          </a:p>
        </p:txBody>
      </p:sp>
      <p:sp>
        <p:nvSpPr>
          <p:cNvPr id="32" name="Rectangle 31"/>
          <p:cNvSpPr/>
          <p:nvPr/>
        </p:nvSpPr>
        <p:spPr>
          <a:xfrm>
            <a:off x="5911569" y="2797033"/>
            <a:ext cx="914400" cy="3048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RF</a:t>
            </a:r>
            <a:endParaRPr lang="en-US" sz="1600" dirty="0"/>
          </a:p>
        </p:txBody>
      </p:sp>
      <p:sp>
        <p:nvSpPr>
          <p:cNvPr id="52" name="Rectangle 51"/>
          <p:cNvSpPr/>
          <p:nvPr/>
        </p:nvSpPr>
        <p:spPr>
          <a:xfrm>
            <a:off x="2610030" y="2654936"/>
            <a:ext cx="1096706" cy="838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Shared Frontend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1125648" y="2749871"/>
            <a:ext cx="649801" cy="646395"/>
          </a:xfrm>
          <a:prstGeom prst="rect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L2$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981659" y="2811279"/>
            <a:ext cx="496602" cy="523580"/>
          </a:xfrm>
          <a:prstGeom prst="rect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L1$</a:t>
            </a:r>
            <a:endParaRPr lang="en-US" sz="1600" dirty="0">
              <a:solidFill>
                <a:schemeClr val="bg1"/>
              </a:solidFill>
            </a:endParaRPr>
          </a:p>
        </p:txBody>
      </p:sp>
      <p:cxnSp>
        <p:nvCxnSpPr>
          <p:cNvPr id="95" name="Straight Arrow Connector 94"/>
          <p:cNvCxnSpPr>
            <a:stCxn id="94" idx="1"/>
            <a:endCxn id="86" idx="3"/>
          </p:cNvCxnSpPr>
          <p:nvPr/>
        </p:nvCxnSpPr>
        <p:spPr>
          <a:xfrm flipH="1">
            <a:off x="1775449" y="3073069"/>
            <a:ext cx="206210" cy="0"/>
          </a:xfrm>
          <a:prstGeom prst="straightConnector1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47721" y="5385636"/>
            <a:ext cx="7509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Minimize </a:t>
            </a:r>
            <a:r>
              <a:rPr lang="en-US" sz="2400" dirty="0"/>
              <a:t>t</a:t>
            </a:r>
            <a:r>
              <a:rPr lang="en-US" sz="2400" dirty="0" smtClean="0"/>
              <a:t>ransfer overhead</a:t>
            </a:r>
          </a:p>
        </p:txBody>
      </p:sp>
      <p:sp>
        <p:nvSpPr>
          <p:cNvPr id="16" name="Down Arrow 15"/>
          <p:cNvSpPr/>
          <p:nvPr/>
        </p:nvSpPr>
        <p:spPr>
          <a:xfrm>
            <a:off x="4497741" y="5841545"/>
            <a:ext cx="213959" cy="292555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91433" y="6234833"/>
            <a:ext cx="8621899" cy="461665"/>
          </a:xfrm>
          <a:prstGeom prst="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>
                <a:sym typeface="Wingdings"/>
              </a:rPr>
              <a:t>Allow application migration at the granularity of 100s of instructions</a:t>
            </a:r>
            <a:endParaRPr lang="en-US" sz="2400" dirty="0"/>
          </a:p>
        </p:txBody>
      </p:sp>
      <p:sp>
        <p:nvSpPr>
          <p:cNvPr id="25" name="Rectangle 24"/>
          <p:cNvSpPr/>
          <p:nvPr/>
        </p:nvSpPr>
        <p:spPr>
          <a:xfrm>
            <a:off x="4011898" y="2896017"/>
            <a:ext cx="1070263" cy="35410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bg1"/>
                </a:solidFill>
              </a:rPr>
              <a:t>Controller</a:t>
            </a:r>
            <a:endParaRPr lang="en-US" sz="1600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/>
          <p:cNvCxnSpPr>
            <a:stCxn id="52" idx="3"/>
            <a:endCxn id="25" idx="1"/>
          </p:cNvCxnSpPr>
          <p:nvPr/>
        </p:nvCxnSpPr>
        <p:spPr>
          <a:xfrm flipV="1">
            <a:off x="3706736" y="3073068"/>
            <a:ext cx="305162" cy="9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25" idx="3"/>
            <a:endCxn id="43" idx="1"/>
          </p:cNvCxnSpPr>
          <p:nvPr/>
        </p:nvCxnSpPr>
        <p:spPr>
          <a:xfrm flipV="1">
            <a:off x="5082161" y="2359228"/>
            <a:ext cx="805856" cy="713840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>
            <a:stCxn id="25" idx="3"/>
            <a:endCxn id="55" idx="1"/>
          </p:cNvCxnSpPr>
          <p:nvPr/>
        </p:nvCxnSpPr>
        <p:spPr>
          <a:xfrm>
            <a:off x="5082161" y="3073068"/>
            <a:ext cx="782304" cy="115244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urved Left Arrow 19"/>
          <p:cNvSpPr/>
          <p:nvPr/>
        </p:nvSpPr>
        <p:spPr>
          <a:xfrm>
            <a:off x="7632700" y="2171700"/>
            <a:ext cx="724346" cy="2053817"/>
          </a:xfrm>
          <a:prstGeom prst="curvedLef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76502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16" grpId="0" animBg="1"/>
      <p:bldP spid="17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DynaMOS</a:t>
            </a:r>
            <a:r>
              <a:rPr lang="en-US" dirty="0"/>
              <a:t>: Dynamic Schedule Migration for Heterogeneous Cores</a:t>
            </a:r>
          </a:p>
        </p:txBody>
      </p:sp>
      <p:sp>
        <p:nvSpPr>
          <p:cNvPr id="5" name="Rectangle 4"/>
          <p:cNvSpPr/>
          <p:nvPr/>
        </p:nvSpPr>
        <p:spPr>
          <a:xfrm>
            <a:off x="3931574" y="4611988"/>
            <a:ext cx="1242752" cy="88762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InO</a:t>
            </a:r>
            <a:endParaRPr lang="en-US" sz="1600" dirty="0" smtClean="0"/>
          </a:p>
          <a:p>
            <a:pPr algn="ctr"/>
            <a:r>
              <a:rPr lang="en-US" sz="1600" dirty="0" smtClean="0"/>
              <a:t>Backend</a:t>
            </a:r>
            <a:endParaRPr lang="en-US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686127" y="2565610"/>
            <a:ext cx="11473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Program </a:t>
            </a:r>
          </a:p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Traces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5" name="Arc 14"/>
          <p:cNvSpPr/>
          <p:nvPr/>
        </p:nvSpPr>
        <p:spPr>
          <a:xfrm>
            <a:off x="1145478" y="3312510"/>
            <a:ext cx="439387" cy="1739531"/>
          </a:xfrm>
          <a:prstGeom prst="arc">
            <a:avLst>
              <a:gd name="adj1" fmla="val 15570132"/>
              <a:gd name="adj2" fmla="val 5898912"/>
            </a:avLst>
          </a:prstGeom>
          <a:ln w="19050">
            <a:solidFill>
              <a:schemeClr val="accent4">
                <a:lumMod val="50000"/>
              </a:schemeClr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4351563" y="2565610"/>
            <a:ext cx="440874" cy="650675"/>
            <a:chOff x="7200744" y="3492232"/>
            <a:chExt cx="440874" cy="650675"/>
          </a:xfrm>
        </p:grpSpPr>
        <p:sp>
          <p:nvSpPr>
            <p:cNvPr id="24" name="Oval 23"/>
            <p:cNvSpPr/>
            <p:nvPr/>
          </p:nvSpPr>
          <p:spPr>
            <a:xfrm>
              <a:off x="7200744" y="3492232"/>
              <a:ext cx="228600" cy="228600"/>
            </a:xfrm>
            <a:prstGeom prst="ellipse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7200744" y="3704308"/>
              <a:ext cx="228600" cy="228600"/>
            </a:xfrm>
            <a:prstGeom prst="ellipse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7200744" y="3914307"/>
              <a:ext cx="228600" cy="228600"/>
            </a:xfrm>
            <a:prstGeom prst="ellipse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7427326" y="3492232"/>
              <a:ext cx="214292" cy="214292"/>
            </a:xfrm>
            <a:prstGeom prst="ellipse">
              <a:avLst/>
            </a:prstGeom>
            <a:noFill/>
            <a:ln w="38100" cmpd="sng"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7427326" y="3701241"/>
              <a:ext cx="214292" cy="214292"/>
            </a:xfrm>
            <a:prstGeom prst="ellipse">
              <a:avLst/>
            </a:prstGeom>
            <a:noFill/>
            <a:ln w="38100" cmpd="sng"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7427326" y="3919257"/>
              <a:ext cx="214292" cy="214292"/>
            </a:xfrm>
            <a:prstGeom prst="ellipse">
              <a:avLst/>
            </a:prstGeom>
            <a:noFill/>
            <a:ln w="38100" cmpd="sng"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971104" y="3760521"/>
            <a:ext cx="440874" cy="650675"/>
            <a:chOff x="7200744" y="3492232"/>
            <a:chExt cx="440874" cy="650675"/>
          </a:xfrm>
        </p:grpSpPr>
        <p:sp>
          <p:nvSpPr>
            <p:cNvPr id="33" name="Oval 32"/>
            <p:cNvSpPr/>
            <p:nvPr/>
          </p:nvSpPr>
          <p:spPr>
            <a:xfrm>
              <a:off x="7200744" y="3492232"/>
              <a:ext cx="228600" cy="228600"/>
            </a:xfrm>
            <a:prstGeom prst="ellipse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7200744" y="3704308"/>
              <a:ext cx="228600" cy="228600"/>
            </a:xfrm>
            <a:prstGeom prst="ellipse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7200744" y="3914307"/>
              <a:ext cx="228600" cy="228600"/>
            </a:xfrm>
            <a:prstGeom prst="ellipse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7427326" y="3492232"/>
              <a:ext cx="214292" cy="214292"/>
            </a:xfrm>
            <a:prstGeom prst="ellipse">
              <a:avLst/>
            </a:prstGeom>
            <a:noFill/>
            <a:ln w="38100" cmpd="sng"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7427326" y="3701241"/>
              <a:ext cx="214292" cy="214292"/>
            </a:xfrm>
            <a:prstGeom prst="ellipse">
              <a:avLst/>
            </a:prstGeom>
            <a:noFill/>
            <a:ln w="38100" cmpd="sng"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7427326" y="3919257"/>
              <a:ext cx="214292" cy="214292"/>
            </a:xfrm>
            <a:prstGeom prst="ellipse">
              <a:avLst/>
            </a:prstGeom>
            <a:noFill/>
            <a:ln w="38100" cmpd="sng"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Rectangle 3"/>
          <p:cNvSpPr/>
          <p:nvPr/>
        </p:nvSpPr>
        <p:spPr>
          <a:xfrm>
            <a:off x="3810000" y="2011868"/>
            <a:ext cx="1485900" cy="165729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OoO</a:t>
            </a:r>
            <a:endParaRPr lang="en-US" sz="1600" dirty="0" smtClean="0"/>
          </a:p>
          <a:p>
            <a:pPr algn="ctr"/>
            <a:r>
              <a:rPr lang="en-US" sz="1600" dirty="0" smtClean="0"/>
              <a:t>Backend</a:t>
            </a:r>
            <a:endParaRPr lang="en-US" sz="1600" dirty="0"/>
          </a:p>
        </p:txBody>
      </p:sp>
      <p:sp>
        <p:nvSpPr>
          <p:cNvPr id="31" name="Rectangle 30"/>
          <p:cNvSpPr/>
          <p:nvPr/>
        </p:nvSpPr>
        <p:spPr>
          <a:xfrm>
            <a:off x="6884022" y="3745367"/>
            <a:ext cx="627327" cy="68707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Trace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$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473159" y="4653877"/>
            <a:ext cx="14490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Memoize</a:t>
            </a:r>
            <a:r>
              <a:rPr lang="en-US" sz="2400" dirty="0" smtClean="0">
                <a:solidFill>
                  <a:srgbClr val="FF0000"/>
                </a:solidFill>
              </a:rPr>
              <a:t>!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27017" y="6018401"/>
            <a:ext cx="8451866" cy="523220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Achieve near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</a:rPr>
              <a:t>OoO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 performance with near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</a:rPr>
              <a:t>InO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 hardware!</a:t>
            </a:r>
            <a:endParaRPr lang="en-US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1018805" y="3410224"/>
            <a:ext cx="228600" cy="1594775"/>
            <a:chOff x="3479470" y="2619004"/>
            <a:chExt cx="228600" cy="1594775"/>
          </a:xfrm>
        </p:grpSpPr>
        <p:sp>
          <p:nvSpPr>
            <p:cNvPr id="42" name="Oval 41"/>
            <p:cNvSpPr/>
            <p:nvPr/>
          </p:nvSpPr>
          <p:spPr>
            <a:xfrm>
              <a:off x="3479470" y="2619004"/>
              <a:ext cx="228600" cy="228600"/>
            </a:xfrm>
            <a:prstGeom prst="ellipse">
              <a:avLst/>
            </a:pr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3479470" y="2881880"/>
              <a:ext cx="228600" cy="228600"/>
            </a:xfrm>
            <a:prstGeom prst="ellipse">
              <a:avLst/>
            </a:pr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3479470" y="3142679"/>
              <a:ext cx="228600" cy="228600"/>
            </a:xfrm>
            <a:prstGeom prst="ellipse">
              <a:avLst/>
            </a:pr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3479470" y="3433629"/>
              <a:ext cx="228600" cy="228600"/>
            </a:xfrm>
            <a:prstGeom prst="ellipse">
              <a:avLst/>
            </a:prstGeom>
            <a:noFill/>
            <a:ln w="38100" cmpd="sng"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3479470" y="3704488"/>
              <a:ext cx="228600" cy="228600"/>
            </a:xfrm>
            <a:prstGeom prst="ellipse">
              <a:avLst/>
            </a:prstGeom>
            <a:noFill/>
            <a:ln w="38100" cmpd="sng"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3479470" y="3985179"/>
              <a:ext cx="228600" cy="228600"/>
            </a:xfrm>
            <a:prstGeom prst="ellipse">
              <a:avLst/>
            </a:prstGeom>
            <a:noFill/>
            <a:ln w="38100" cmpd="sng"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1018805" y="3410224"/>
            <a:ext cx="228600" cy="1594775"/>
            <a:chOff x="3479470" y="2619004"/>
            <a:chExt cx="228600" cy="1594775"/>
          </a:xfrm>
        </p:grpSpPr>
        <p:sp>
          <p:nvSpPr>
            <p:cNvPr id="49" name="Oval 48"/>
            <p:cNvSpPr/>
            <p:nvPr/>
          </p:nvSpPr>
          <p:spPr>
            <a:xfrm>
              <a:off x="3479470" y="2619004"/>
              <a:ext cx="228600" cy="228600"/>
            </a:xfrm>
            <a:prstGeom prst="ellipse">
              <a:avLst/>
            </a:pr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3479470" y="2881880"/>
              <a:ext cx="228600" cy="228600"/>
            </a:xfrm>
            <a:prstGeom prst="ellipse">
              <a:avLst/>
            </a:pr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3479470" y="3142679"/>
              <a:ext cx="228600" cy="228600"/>
            </a:xfrm>
            <a:prstGeom prst="ellipse">
              <a:avLst/>
            </a:pr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3479470" y="3433629"/>
              <a:ext cx="228600" cy="228600"/>
            </a:xfrm>
            <a:prstGeom prst="ellipse">
              <a:avLst/>
            </a:prstGeom>
            <a:noFill/>
            <a:ln w="38100" cmpd="sng"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3479470" y="3704488"/>
              <a:ext cx="228600" cy="228600"/>
            </a:xfrm>
            <a:prstGeom prst="ellipse">
              <a:avLst/>
            </a:prstGeom>
            <a:noFill/>
            <a:ln w="38100" cmpd="sng"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3479470" y="3985179"/>
              <a:ext cx="228600" cy="228600"/>
            </a:xfrm>
            <a:prstGeom prst="ellipse">
              <a:avLst/>
            </a:prstGeom>
            <a:noFill/>
            <a:ln w="38100" cmpd="sng">
              <a:solidFill>
                <a:schemeClr val="accent4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" name="Straight Arrow Connector 5"/>
          <p:cNvCxnSpPr/>
          <p:nvPr/>
        </p:nvCxnSpPr>
        <p:spPr>
          <a:xfrm flipV="1">
            <a:off x="1833429" y="3006286"/>
            <a:ext cx="1722571" cy="754235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5522482" y="3006286"/>
            <a:ext cx="1233918" cy="63253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H="1">
            <a:off x="5295900" y="4559789"/>
            <a:ext cx="1532785" cy="544267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3374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7037E-6 L 0.36441 -0.20024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42" y="-983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path" presetSubtype="0" repeatCount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22222E-6 L 0.28576 0.175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88" y="875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repeatCount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33333E-6 L -0.28577 0.13565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88" y="678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9" grpId="0"/>
      <p:bldP spid="4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248" y="216813"/>
            <a:ext cx="7960036" cy="705910"/>
          </a:xfrm>
        </p:spPr>
        <p:txBody>
          <a:bodyPr>
            <a:noAutofit/>
          </a:bodyPr>
          <a:lstStyle/>
          <a:p>
            <a:r>
              <a:rPr lang="en-US" dirty="0" smtClean="0"/>
              <a:t>Motivation - Oracle</a:t>
            </a:r>
            <a:endParaRPr lang="en-US" dirty="0"/>
          </a:p>
        </p:txBody>
      </p:sp>
      <p:graphicFrame>
        <p:nvGraphicFramePr>
          <p:cNvPr id="1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5080147"/>
              </p:ext>
            </p:extLst>
          </p:nvPr>
        </p:nvGraphicFramePr>
        <p:xfrm>
          <a:off x="193183" y="1258463"/>
          <a:ext cx="8322167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Rectangle 12"/>
          <p:cNvSpPr/>
          <p:nvPr/>
        </p:nvSpPr>
        <p:spPr>
          <a:xfrm>
            <a:off x="1172335" y="2498010"/>
            <a:ext cx="231820" cy="1880315"/>
          </a:xfrm>
          <a:prstGeom prst="rect">
            <a:avLst/>
          </a:prstGeom>
          <a:noFill/>
          <a:ln w="28575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439828" y="1960281"/>
            <a:ext cx="255407" cy="2421517"/>
          </a:xfrm>
          <a:prstGeom prst="rect">
            <a:avLst/>
          </a:prstGeom>
          <a:noFill/>
          <a:ln w="28575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8851900" y="2498010"/>
            <a:ext cx="0" cy="1096090"/>
          </a:xfrm>
          <a:prstGeom prst="straightConnector1">
            <a:avLst/>
          </a:prstGeom>
          <a:ln w="571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4250" y="1960281"/>
            <a:ext cx="495300" cy="4953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19635" y="5062801"/>
            <a:ext cx="3113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Performance loss capped at 5%</a:t>
            </a:r>
            <a:endParaRPr 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65888" y="5246407"/>
            <a:ext cx="7820526" cy="83592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lvl="1"/>
            <a:r>
              <a:rPr lang="en-US" sz="2000" dirty="0"/>
              <a:t>Benchmarks with unpredictable control/data flow are not </a:t>
            </a:r>
            <a:r>
              <a:rPr lang="en-US" sz="2000" dirty="0" err="1"/>
              <a:t>memoizable</a:t>
            </a:r>
            <a:endParaRPr lang="en-US" sz="2000" dirty="0"/>
          </a:p>
        </p:txBody>
      </p:sp>
      <p:sp>
        <p:nvSpPr>
          <p:cNvPr id="7" name="Rounded Rectangle 6"/>
          <p:cNvSpPr/>
          <p:nvPr/>
        </p:nvSpPr>
        <p:spPr>
          <a:xfrm>
            <a:off x="665888" y="5156435"/>
            <a:ext cx="7820526" cy="83592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lvl="1"/>
            <a:r>
              <a:rPr lang="en-US" sz="2000" dirty="0" err="1"/>
              <a:t>Memoization</a:t>
            </a:r>
            <a:r>
              <a:rPr lang="en-US" sz="2000" dirty="0"/>
              <a:t> works for regular benchmarks with predictable control/data flow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63099" y="2320343"/>
            <a:ext cx="7820526" cy="137478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lvl="1" algn="ctr"/>
            <a:r>
              <a:rPr lang="en-US" sz="2000" dirty="0" err="1" smtClean="0"/>
              <a:t>DynaMOS</a:t>
            </a:r>
            <a:r>
              <a:rPr lang="en-US" sz="2000" dirty="0" smtClean="0"/>
              <a:t> can potentially execute 80% of the application on an </a:t>
            </a:r>
            <a:r>
              <a:rPr lang="en-US" sz="2000" dirty="0" err="1" smtClean="0"/>
              <a:t>InO</a:t>
            </a:r>
            <a:r>
              <a:rPr lang="en-US" sz="2000" dirty="0" smtClean="0"/>
              <a:t> core, to achieve 95% of an </a:t>
            </a:r>
            <a:r>
              <a:rPr lang="en-US" sz="2000" dirty="0" err="1" smtClean="0"/>
              <a:t>OoO</a:t>
            </a:r>
            <a:r>
              <a:rPr lang="en-US" sz="2000" dirty="0"/>
              <a:t> </a:t>
            </a:r>
            <a:r>
              <a:rPr lang="en-US" sz="2000" dirty="0" smtClean="0"/>
              <a:t>core’s performance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01163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0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1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3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4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6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7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9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0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2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3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5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6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8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9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1" dur="indefinite"/>
                                        <p:tgtEl>
                                          <p:spTgt spid="1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2" dur="indefinite"/>
                                        <p:tgtEl>
                                          <p:spTgt spid="1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4" dur="indefinite"/>
                                        <p:tgtEl>
                                          <p:spTgt spid="1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5" dur="indefinite"/>
                                        <p:tgtEl>
                                          <p:spTgt spid="1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 uiExpand="1">
        <p:bldSub>
          <a:bldChart bld="series"/>
        </p:bldSub>
      </p:bldGraphic>
      <p:bldGraphic spid="12" grpId="2" uiExpand="1">
        <p:bldSub>
          <a:bldChart bld="series" animBg="0"/>
        </p:bldSub>
      </p:bldGraphic>
      <p:bldP spid="13" grpId="0" animBg="1"/>
      <p:bldP spid="13" grpId="1" animBg="1"/>
      <p:bldP spid="13" grpId="2" animBg="1"/>
      <p:bldP spid="14" grpId="0" animBg="1"/>
      <p:bldP spid="14" grpId="1" animBg="1"/>
      <p:bldP spid="5" grpId="0"/>
      <p:bldP spid="15" grpId="0" animBg="1"/>
      <p:bldP spid="15" grpId="1" animBg="1"/>
      <p:bldP spid="15" grpId="2" animBg="1"/>
      <p:bldP spid="7" grpId="0" animBg="1"/>
      <p:bldP spid="7" grpId="1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150" y="212727"/>
            <a:ext cx="7886700" cy="841374"/>
          </a:xfrm>
        </p:spPr>
        <p:txBody>
          <a:bodyPr/>
          <a:lstStyle/>
          <a:p>
            <a:r>
              <a:rPr lang="en-US" dirty="0" err="1" smtClean="0"/>
              <a:t>DynaMOS</a:t>
            </a:r>
            <a:r>
              <a:rPr lang="en-US" dirty="0" smtClean="0"/>
              <a:t>: Challenges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75253" y="5489184"/>
            <a:ext cx="996026" cy="69874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InO</a:t>
            </a:r>
            <a:endParaRPr lang="en-US" sz="1600" dirty="0" smtClean="0"/>
          </a:p>
          <a:p>
            <a:pPr algn="ctr"/>
            <a:r>
              <a:rPr lang="en-US" sz="1600" dirty="0" smtClean="0"/>
              <a:t>Backend</a:t>
            </a:r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3691249" y="3723115"/>
            <a:ext cx="1346200" cy="11596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OoO</a:t>
            </a:r>
            <a:endParaRPr lang="en-US" sz="1600" dirty="0" smtClean="0"/>
          </a:p>
          <a:p>
            <a:pPr algn="ctr"/>
            <a:r>
              <a:rPr lang="en-US" sz="1600" dirty="0" smtClean="0"/>
              <a:t>Backend</a:t>
            </a:r>
            <a:endParaRPr lang="en-US" sz="1600" dirty="0"/>
          </a:p>
        </p:txBody>
      </p:sp>
      <p:sp>
        <p:nvSpPr>
          <p:cNvPr id="6" name="Rectangle 5"/>
          <p:cNvSpPr/>
          <p:nvPr/>
        </p:nvSpPr>
        <p:spPr>
          <a:xfrm>
            <a:off x="1524621" y="5584472"/>
            <a:ext cx="627327" cy="68707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Trace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$</a:t>
            </a:r>
          </a:p>
        </p:txBody>
      </p:sp>
      <p:sp>
        <p:nvSpPr>
          <p:cNvPr id="7" name="Rectangle 6"/>
          <p:cNvSpPr/>
          <p:nvPr/>
        </p:nvSpPr>
        <p:spPr>
          <a:xfrm>
            <a:off x="1224340" y="4313308"/>
            <a:ext cx="989978" cy="68707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L1</a:t>
            </a:r>
          </a:p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I$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8" name="Trapezoid 7"/>
          <p:cNvSpPr/>
          <p:nvPr/>
        </p:nvSpPr>
        <p:spPr>
          <a:xfrm rot="5400000">
            <a:off x="3044353" y="5675245"/>
            <a:ext cx="654994" cy="328312"/>
          </a:xfrm>
          <a:prstGeom prst="trapezoid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>
            <a:stCxn id="8" idx="0"/>
            <a:endCxn id="4" idx="1"/>
          </p:cNvCxnSpPr>
          <p:nvPr/>
        </p:nvCxnSpPr>
        <p:spPr>
          <a:xfrm flipV="1">
            <a:off x="3536006" y="5838554"/>
            <a:ext cx="339247" cy="84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3"/>
          </p:cNvCxnSpPr>
          <p:nvPr/>
        </p:nvCxnSpPr>
        <p:spPr>
          <a:xfrm>
            <a:off x="2151948" y="5928011"/>
            <a:ext cx="105396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2227017" y="4656847"/>
            <a:ext cx="991600" cy="1066800"/>
            <a:chOff x="2227017" y="3873245"/>
            <a:chExt cx="991600" cy="1066800"/>
          </a:xfrm>
        </p:grpSpPr>
        <p:cxnSp>
          <p:nvCxnSpPr>
            <p:cNvPr id="18" name="Elbow Connector 17"/>
            <p:cNvCxnSpPr/>
            <p:nvPr/>
          </p:nvCxnSpPr>
          <p:spPr>
            <a:xfrm rot="16200000" flipH="1">
              <a:off x="2014332" y="4085930"/>
              <a:ext cx="1066800" cy="641429"/>
            </a:xfrm>
            <a:prstGeom prst="bentConnector3">
              <a:avLst>
                <a:gd name="adj1" fmla="val -93"/>
              </a:avLst>
            </a:prstGeom>
            <a:ln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2868447" y="4927600"/>
              <a:ext cx="35017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2" name="Elbow Connector 31"/>
          <p:cNvCxnSpPr>
            <a:stCxn id="7" idx="3"/>
            <a:endCxn id="5" idx="1"/>
          </p:cNvCxnSpPr>
          <p:nvPr/>
        </p:nvCxnSpPr>
        <p:spPr>
          <a:xfrm flipV="1">
            <a:off x="2214318" y="4302925"/>
            <a:ext cx="1476931" cy="353922"/>
          </a:xfrm>
          <a:prstGeom prst="bentConnector3">
            <a:avLst>
              <a:gd name="adj1" fmla="val 44841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6034759" y="5063758"/>
            <a:ext cx="2273300" cy="63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Trace generation </a:t>
            </a:r>
            <a:r>
              <a:rPr lang="en-US" smtClean="0"/>
              <a:t>&amp; Selection</a:t>
            </a:r>
            <a:endParaRPr lang="en-US"/>
          </a:p>
        </p:txBody>
      </p:sp>
      <p:cxnSp>
        <p:nvCxnSpPr>
          <p:cNvPr id="43" name="Elbow Connector 42"/>
          <p:cNvCxnSpPr>
            <a:stCxn id="5" idx="3"/>
            <a:endCxn id="41" idx="0"/>
          </p:cNvCxnSpPr>
          <p:nvPr/>
        </p:nvCxnSpPr>
        <p:spPr>
          <a:xfrm>
            <a:off x="5037449" y="4302925"/>
            <a:ext cx="2133960" cy="760833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stCxn id="41" idx="2"/>
            <a:endCxn id="6" idx="2"/>
          </p:cNvCxnSpPr>
          <p:nvPr/>
        </p:nvCxnSpPr>
        <p:spPr>
          <a:xfrm rot="5400000">
            <a:off x="4218451" y="3318592"/>
            <a:ext cx="572792" cy="5333124"/>
          </a:xfrm>
          <a:prstGeom prst="bentConnector3">
            <a:avLst>
              <a:gd name="adj1" fmla="val 160239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565150" y="1361748"/>
            <a:ext cx="78639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400" kern="0" dirty="0"/>
              <a:t>Detect profitable traces to </a:t>
            </a:r>
            <a:r>
              <a:rPr lang="en-US" sz="2400" kern="0" dirty="0" err="1"/>
              <a:t>memoize</a:t>
            </a:r>
            <a:r>
              <a:rPr lang="en-US" sz="2400" kern="0" dirty="0"/>
              <a:t> – </a:t>
            </a:r>
            <a:r>
              <a:rPr lang="en-US" sz="2400" b="1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Intelligent trace-based predictor</a:t>
            </a:r>
            <a:endParaRPr lang="en-US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0" name="Oval 69"/>
          <p:cNvSpPr/>
          <p:nvPr/>
        </p:nvSpPr>
        <p:spPr>
          <a:xfrm>
            <a:off x="304799" y="1322963"/>
            <a:ext cx="520701" cy="50684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/>
              <a:t>1</a:t>
            </a:r>
            <a:endParaRPr lang="en-US" sz="3200"/>
          </a:p>
        </p:txBody>
      </p:sp>
      <p:sp>
        <p:nvSpPr>
          <p:cNvPr id="72" name="Oval 71"/>
          <p:cNvSpPr/>
          <p:nvPr/>
        </p:nvSpPr>
        <p:spPr>
          <a:xfrm>
            <a:off x="8013700" y="4619466"/>
            <a:ext cx="377303" cy="36726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/>
              <a:t>1</a:t>
            </a:r>
            <a:endParaRPr lang="en-US" sz="3200"/>
          </a:p>
        </p:txBody>
      </p:sp>
      <p:sp>
        <p:nvSpPr>
          <p:cNvPr id="10" name="TextBox 9"/>
          <p:cNvSpPr txBox="1"/>
          <p:nvPr/>
        </p:nvSpPr>
        <p:spPr>
          <a:xfrm>
            <a:off x="1050605" y="2251334"/>
            <a:ext cx="67852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000" dirty="0" smtClean="0"/>
              <a:t>Determine a trace boundary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dirty="0" smtClean="0"/>
              <a:t>Find repeatability in schedules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dirty="0" smtClean="0"/>
              <a:t>Determine profitability of </a:t>
            </a:r>
            <a:r>
              <a:rPr lang="en-US" sz="2000" dirty="0" err="1" smtClean="0"/>
              <a:t>memoizing</a:t>
            </a:r>
            <a:r>
              <a:rPr lang="en-US" sz="2000" dirty="0" smtClean="0"/>
              <a:t> a trace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3209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69" grpId="0"/>
      <p:bldP spid="70" grpId="0" animBg="1"/>
      <p:bldP spid="72" grpId="0" animBg="1"/>
      <p:bldP spid="10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4|5.2|34.1|7.9|5.5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 Them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 Them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4191</TotalTime>
  <Words>1075</Words>
  <Application>Microsoft Macintosh PowerPoint</Application>
  <PresentationFormat>On-screen Show (4:3)</PresentationFormat>
  <Paragraphs>329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Calibri</vt:lpstr>
      <vt:lpstr>Calibri Light</vt:lpstr>
      <vt:lpstr>Gill Sans</vt:lpstr>
      <vt:lpstr>ＭＳ Ｐゴシック</vt:lpstr>
      <vt:lpstr>Wingdings</vt:lpstr>
      <vt:lpstr>Arial</vt:lpstr>
      <vt:lpstr>Office Theme</vt:lpstr>
      <vt:lpstr>DynaMOS: Dynamic Schedule Migration for Heterogeneous Cores</vt:lpstr>
      <vt:lpstr>PowerPoint Presentation</vt:lpstr>
      <vt:lpstr>Redundancy on OoO </vt:lpstr>
      <vt:lpstr>Objective</vt:lpstr>
      <vt:lpstr>Background:  Heterogeneity In Hardware</vt:lpstr>
      <vt:lpstr>Background:  Fine-grained Heterogeneous Architectures</vt:lpstr>
      <vt:lpstr>DynaMOS: Dynamic Schedule Migration for Heterogeneous Cores</vt:lpstr>
      <vt:lpstr>Motivation - Oracle</vt:lpstr>
      <vt:lpstr>DynaMOS: Challenges</vt:lpstr>
      <vt:lpstr>DynaMOS: Challenges</vt:lpstr>
      <vt:lpstr>Designing the OinO Mode</vt:lpstr>
      <vt:lpstr>Handling False Dependencies</vt:lpstr>
      <vt:lpstr>Handling False Dependencies</vt:lpstr>
      <vt:lpstr>PowerPoint Presentation</vt:lpstr>
      <vt:lpstr>Evaluation Methodology</vt:lpstr>
      <vt:lpstr>PowerPoint Presentation</vt:lpstr>
      <vt:lpstr>PowerPoint Presentation</vt:lpstr>
      <vt:lpstr>Additional Results in the Paper</vt:lpstr>
      <vt:lpstr>Summary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200</cp:revision>
  <cp:lastPrinted>2015-12-02T20:00:25Z</cp:lastPrinted>
  <dcterms:created xsi:type="dcterms:W3CDTF">2015-11-28T18:50:45Z</dcterms:created>
  <dcterms:modified xsi:type="dcterms:W3CDTF">2015-12-14T15:00:21Z</dcterms:modified>
</cp:coreProperties>
</file>