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7" r:id="rId2"/>
    <p:sldId id="302" r:id="rId3"/>
    <p:sldId id="305" r:id="rId4"/>
    <p:sldId id="260" r:id="rId5"/>
    <p:sldId id="268" r:id="rId6"/>
    <p:sldId id="309" r:id="rId7"/>
    <p:sldId id="318" r:id="rId8"/>
    <p:sldId id="316" r:id="rId9"/>
    <p:sldId id="299" r:id="rId10"/>
    <p:sldId id="289" r:id="rId11"/>
    <p:sldId id="293" r:id="rId12"/>
    <p:sldId id="313" r:id="rId13"/>
    <p:sldId id="284" r:id="rId14"/>
    <p:sldId id="290" r:id="rId15"/>
    <p:sldId id="275" r:id="rId16"/>
    <p:sldId id="276" r:id="rId17"/>
    <p:sldId id="274" r:id="rId18"/>
    <p:sldId id="279" r:id="rId19"/>
    <p:sldId id="310" r:id="rId20"/>
    <p:sldId id="317" r:id="rId21"/>
    <p:sldId id="258" r:id="rId22"/>
    <p:sldId id="315" r:id="rId23"/>
    <p:sldId id="280" r:id="rId24"/>
    <p:sldId id="283" r:id="rId25"/>
    <p:sldId id="319" r:id="rId26"/>
    <p:sldId id="262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52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9F0A"/>
    <a:srgbClr val="D883FF"/>
    <a:srgbClr val="424242"/>
    <a:srgbClr val="E87510"/>
    <a:srgbClr val="252525"/>
    <a:srgbClr val="101010"/>
    <a:srgbClr val="141414"/>
    <a:srgbClr val="1F1F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119" autoAdjust="0"/>
    <p:restoredTop sz="65960"/>
  </p:normalViewPr>
  <p:slideViewPr>
    <p:cSldViewPr snapToGrid="0" snapToObjects="1">
      <p:cViewPr>
        <p:scale>
          <a:sx n="85" d="100"/>
          <a:sy n="85" d="100"/>
        </p:scale>
        <p:origin x="3712" y="280"/>
      </p:cViewPr>
      <p:guideLst>
        <p:guide orient="horz" pos="2952"/>
        <p:guide pos="2880"/>
      </p:guideLst>
    </p:cSldViewPr>
  </p:slideViewPr>
  <p:notesTextViewPr>
    <p:cViewPr>
      <p:scale>
        <a:sx n="95" d="100"/>
        <a:sy n="9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Avenir Next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7442DD-0ECE-624A-9FE2-7FCD6025D5CF}" type="datetime1">
              <a:rPr lang="x-none" smtClean="0">
                <a:latin typeface="Avenir Next" charset="0"/>
              </a:rPr>
              <a:t>12/14/15</a:t>
            </a:fld>
            <a:endParaRPr lang="en-US" dirty="0">
              <a:latin typeface="Avenir Next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Avenir Next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573F02-1D36-5745-A9FB-00D69747F689}" type="slidenum">
              <a:rPr lang="en-US" smtClean="0">
                <a:latin typeface="Avenir Next" charset="0"/>
              </a:rPr>
              <a:t>‹#›</a:t>
            </a:fld>
            <a:endParaRPr lang="en-US" dirty="0">
              <a:latin typeface="Avenir Nex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183566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venir Next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venir Next" charset="0"/>
              </a:defRPr>
            </a:lvl1pPr>
          </a:lstStyle>
          <a:p>
            <a:fld id="{ADF92DAC-74A9-504A-9127-96F2D83B63D6}" type="datetime1">
              <a:rPr lang="x-none" smtClean="0"/>
              <a:pPr/>
              <a:t>12/14/15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venir Next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venir Next" charset="0"/>
              </a:defRPr>
            </a:lvl1pPr>
          </a:lstStyle>
          <a:p>
            <a:fld id="{D2D866B3-979B-9841-B314-31259596C88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85105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Avenir Next" charset="0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Avenir Next" charset="0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Avenir Next" charset="0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Avenir Next" charset="0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Avenir Next" charset="0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20862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603656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915804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796668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884211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68474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606819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961684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598547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378335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745818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7764100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9317683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4292813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788882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1244319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296603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540391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361943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291803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14087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2533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848915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37909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enir N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400" b="1" i="0">
                <a:solidFill>
                  <a:srgbClr val="E87511"/>
                </a:solidFill>
                <a:latin typeface="Avenir Next Demi Bold" charset="0"/>
                <a:ea typeface="Avenir Next Demi Bold" charset="0"/>
                <a:cs typeface="Avenir Next Demi Bold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venir Next" charset="0"/>
                <a:cs typeface="Avenir Next" charset="0"/>
              </a:defRPr>
            </a:lvl1pPr>
          </a:lstStyle>
          <a:p>
            <a:fld id="{8C74072D-B533-424A-B1E1-487BAB0ACF7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1"/>
          </p:nvPr>
        </p:nvSpPr>
        <p:spPr>
          <a:xfrm>
            <a:off x="250360" y="1026160"/>
            <a:ext cx="8643280" cy="5069523"/>
          </a:xfrm>
        </p:spPr>
        <p:txBody>
          <a:bodyPr/>
          <a:lstStyle>
            <a:lvl1pPr>
              <a:defRPr sz="2800">
                <a:solidFill>
                  <a:srgbClr val="141414"/>
                </a:solidFill>
                <a:latin typeface="Avenir Next" charset="0"/>
                <a:cs typeface="Avenir Next" charset="0"/>
              </a:defRPr>
            </a:lvl1pPr>
            <a:lvl2pPr>
              <a:spcBef>
                <a:spcPts val="600"/>
              </a:spcBef>
              <a:spcAft>
                <a:spcPts val="200"/>
              </a:spcAft>
              <a:defRPr sz="2400">
                <a:solidFill>
                  <a:srgbClr val="141414"/>
                </a:solidFill>
                <a:latin typeface="Avenir Next" charset="0"/>
                <a:cs typeface="Avenir Next" charset="0"/>
              </a:defRPr>
            </a:lvl2pPr>
            <a:lvl3pPr>
              <a:spcBef>
                <a:spcPts val="700"/>
              </a:spcBef>
              <a:defRPr sz="2000">
                <a:solidFill>
                  <a:srgbClr val="141414"/>
                </a:solidFill>
                <a:latin typeface="Avenir Next" charset="0"/>
                <a:cs typeface="Avenir Next" charset="0"/>
              </a:defRPr>
            </a:lvl3pPr>
            <a:lvl4pPr>
              <a:spcBef>
                <a:spcPts val="700"/>
              </a:spcBef>
              <a:defRPr sz="2000">
                <a:solidFill>
                  <a:srgbClr val="141414"/>
                </a:solidFill>
                <a:latin typeface="Avenir Next" charset="0"/>
                <a:cs typeface="Avenir Next" charset="0"/>
              </a:defRPr>
            </a:lvl4pPr>
            <a:lvl5pPr>
              <a:defRPr sz="2000">
                <a:solidFill>
                  <a:srgbClr val="141414"/>
                </a:solidFill>
                <a:latin typeface="Avenir Next" charset="0"/>
                <a:cs typeface="Avenir Next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399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6248400"/>
            <a:ext cx="9144000" cy="609600"/>
          </a:xfrm>
          <a:prstGeom prst="rect">
            <a:avLst/>
          </a:prstGeom>
          <a:solidFill>
            <a:schemeClr val="accent6">
              <a:lumMod val="85000"/>
              <a:lumOff val="1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85000"/>
                  <a:lumOff val="15000"/>
                </a:schemeClr>
              </a:solidFill>
              <a:latin typeface="Avenir Next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229600" cy="6092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Title for Test Template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2000" y="1026160"/>
            <a:ext cx="8643280" cy="5069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dirty="0" smtClean="0"/>
              <a:t>First Level Text 1</a:t>
            </a:r>
          </a:p>
          <a:p>
            <a:pPr lvl="1"/>
            <a:r>
              <a:rPr lang="en-US" altLang="ko-KR" dirty="0" smtClean="0"/>
              <a:t>Second Level Text 1 </a:t>
            </a:r>
          </a:p>
          <a:p>
            <a:pPr lvl="1"/>
            <a:r>
              <a:rPr lang="en-US" altLang="ko-KR" dirty="0" smtClean="0"/>
              <a:t>Second Level Text 2</a:t>
            </a:r>
          </a:p>
          <a:p>
            <a:pPr lvl="1"/>
            <a:r>
              <a:rPr lang="en-US" altLang="ko-KR" dirty="0" smtClean="0"/>
              <a:t>Second Level Text 3</a:t>
            </a:r>
          </a:p>
          <a:p>
            <a:pPr lvl="2"/>
            <a:r>
              <a:rPr lang="en-US" altLang="ko-KR" dirty="0" smtClean="0"/>
              <a:t>Third Level 1</a:t>
            </a:r>
          </a:p>
          <a:p>
            <a:pPr lvl="2"/>
            <a:r>
              <a:rPr lang="en-US" altLang="ko-KR" dirty="0" smtClean="0"/>
              <a:t>Third Level 2</a:t>
            </a:r>
          </a:p>
          <a:p>
            <a:pPr lvl="2"/>
            <a:r>
              <a:rPr lang="en-US" altLang="ko-KR" dirty="0" smtClean="0"/>
              <a:t>Third Level 3 </a:t>
            </a:r>
          </a:p>
          <a:p>
            <a:pPr lvl="3"/>
            <a:r>
              <a:rPr lang="en-US" altLang="ko-KR" dirty="0" smtClean="0"/>
              <a:t>Fourth Level (Do not use it)</a:t>
            </a:r>
          </a:p>
          <a:p>
            <a:pPr lvl="4"/>
            <a:r>
              <a:rPr lang="en-US" altLang="ko-KR" dirty="0" smtClean="0"/>
              <a:t>Fifth Level (Do not use it)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4"/>
          </p:nvPr>
        </p:nvSpPr>
        <p:spPr>
          <a:xfrm>
            <a:off x="3505200" y="63665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>
                <a:solidFill>
                  <a:schemeClr val="bg1"/>
                </a:solidFill>
                <a:latin typeface="Avenir Next" charset="0"/>
              </a:defRPr>
            </a:lvl1pPr>
          </a:lstStyle>
          <a:p>
            <a:fld id="{8C74072D-B533-424A-B1E1-487BAB0ACF7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5700" y="6248400"/>
            <a:ext cx="16383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51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1" latinLnBrk="0" hangingPunct="1">
        <a:spcBef>
          <a:spcPct val="0"/>
        </a:spcBef>
        <a:buNone/>
        <a:defRPr sz="3800" b="0" kern="1200" baseline="0">
          <a:solidFill>
            <a:schemeClr val="tx1"/>
          </a:solidFill>
          <a:latin typeface="Avenir Next" charset="0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1500"/>
        </a:spcBef>
        <a:buFont typeface="Wingdings" charset="2"/>
        <a:buChar char="§"/>
        <a:defRPr sz="3000" kern="1200" baseline="0">
          <a:solidFill>
            <a:srgbClr val="101010"/>
          </a:solidFill>
          <a:latin typeface="Avenir Next" charset="0"/>
          <a:ea typeface="Arial" charset="0"/>
          <a:cs typeface="Avenir Next" charset="0"/>
        </a:defRPr>
      </a:lvl1pPr>
      <a:lvl2pPr marL="864000" indent="-288000" algn="l" defTabSz="457200" rtl="0" eaLnBrk="1" latinLnBrk="0" hangingPunct="1">
        <a:spcBef>
          <a:spcPts val="500"/>
        </a:spcBef>
        <a:spcAft>
          <a:spcPts val="100"/>
        </a:spcAft>
        <a:buFont typeface="Arial"/>
        <a:buChar char="•"/>
        <a:defRPr sz="2600" kern="1200" baseline="0">
          <a:solidFill>
            <a:srgbClr val="101010"/>
          </a:solidFill>
          <a:latin typeface="Avenir Next" charset="0"/>
          <a:ea typeface="Arial" charset="0"/>
          <a:cs typeface="+mn-cs"/>
        </a:defRPr>
      </a:lvl2pPr>
      <a:lvl3pPr marL="1188000" indent="-288000" algn="l" defTabSz="457200" rtl="0" eaLnBrk="1" latinLnBrk="0" hangingPunct="1">
        <a:spcBef>
          <a:spcPts val="600"/>
        </a:spcBef>
        <a:buSzPct val="100000"/>
        <a:buFont typeface="Lucida Grande"/>
        <a:buChar char="-"/>
        <a:defRPr sz="2000" kern="1200" baseline="0">
          <a:solidFill>
            <a:srgbClr val="101010"/>
          </a:solidFill>
          <a:latin typeface="Avenir Next" charset="0"/>
          <a:ea typeface="Avenir Next" charset="0"/>
          <a:cs typeface="Avenir Next" charset="0"/>
          <a:sym typeface="Wingdings"/>
        </a:defRPr>
      </a:lvl3pPr>
      <a:lvl4pPr marL="1512000" indent="-288000" algn="l" defTabSz="457200" rtl="0" eaLnBrk="1" latinLnBrk="0" hangingPunct="1">
        <a:spcBef>
          <a:spcPts val="600"/>
        </a:spcBef>
        <a:buFont typeface="Arial"/>
        <a:buChar char="–"/>
        <a:defRPr sz="2000" kern="1200">
          <a:solidFill>
            <a:srgbClr val="101010"/>
          </a:solidFill>
          <a:latin typeface="Avenir Next" charset="0"/>
          <a:ea typeface="Arial" charset="0"/>
          <a:cs typeface="+mn-cs"/>
        </a:defRPr>
      </a:lvl4pPr>
      <a:lvl5pPr marL="1836000" indent="-288000" algn="l" defTabSz="457200" rtl="0" eaLnBrk="1" latinLnBrk="0" hangingPunct="1">
        <a:spcBef>
          <a:spcPts val="600"/>
        </a:spcBef>
        <a:buFont typeface="Lucida Grande"/>
        <a:buChar char="-"/>
        <a:defRPr sz="2000" kern="1200">
          <a:solidFill>
            <a:srgbClr val="101010"/>
          </a:solidFill>
          <a:latin typeface="Avenir Next" charset="0"/>
          <a:ea typeface="Arial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4" Type="http://schemas.openxmlformats.org/officeDocument/2006/relationships/image" Target="../media/image4.emf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5.e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535" y="1484026"/>
            <a:ext cx="8782930" cy="2080378"/>
          </a:xfrm>
        </p:spPr>
        <p:txBody>
          <a:bodyPr/>
          <a:lstStyle/>
          <a:p>
            <a:r>
              <a:rPr lang="en-US" sz="3200" dirty="0" smtClean="0"/>
              <a:t>DeSC</a:t>
            </a:r>
            <a:r>
              <a:rPr lang="en-US" sz="3200" dirty="0"/>
              <a:t>: Decoupled Supply-Compute Communication Management for Heterogeneous Architectures </a:t>
            </a:r>
            <a:endParaRPr lang="en-US" sz="3000" dirty="0">
              <a:solidFill>
                <a:srgbClr val="E8751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072D-B533-424A-B1E1-487BAB0ACF7C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342896" y="3989662"/>
            <a:ext cx="445820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000" b="1" dirty="0" smtClean="0">
                <a:latin typeface="Avenir Next Demi Bold" charset="0"/>
                <a:ea typeface="Avenir Next Demi Bold" charset="0"/>
                <a:cs typeface="Avenir Next Demi Bold" charset="0"/>
              </a:rPr>
              <a:t>Tae Jun Ham (Princeton Univ.)</a:t>
            </a:r>
          </a:p>
          <a:p>
            <a:pPr algn="ctr">
              <a:lnSpc>
                <a:spcPct val="120000"/>
              </a:lnSpc>
            </a:pPr>
            <a:r>
              <a:rPr lang="en-US" sz="2000" dirty="0" smtClean="0">
                <a:latin typeface="Avenir Next" charset="0"/>
                <a:ea typeface="Avenir Next" charset="0"/>
                <a:cs typeface="Avenir Next" charset="0"/>
              </a:rPr>
              <a:t>Juan Luis Aragón (Univ. of Murcia)</a:t>
            </a:r>
            <a:br>
              <a:rPr lang="en-US" sz="2000" dirty="0" smtClean="0">
                <a:latin typeface="Avenir Next" charset="0"/>
                <a:ea typeface="Avenir Next" charset="0"/>
                <a:cs typeface="Avenir Next" charset="0"/>
              </a:rPr>
            </a:br>
            <a:r>
              <a:rPr lang="en-US" sz="2000" dirty="0" smtClean="0">
                <a:latin typeface="Avenir Next" charset="0"/>
                <a:ea typeface="Avenir Next" charset="0"/>
                <a:cs typeface="Avenir Next" charset="0"/>
              </a:rPr>
              <a:t>Margaret </a:t>
            </a:r>
            <a:r>
              <a:rPr lang="en-US" sz="2000" dirty="0" err="1" smtClean="0">
                <a:latin typeface="Avenir Next" charset="0"/>
                <a:ea typeface="Avenir Next" charset="0"/>
                <a:cs typeface="Avenir Next" charset="0"/>
              </a:rPr>
              <a:t>Martonosi</a:t>
            </a:r>
            <a:r>
              <a:rPr lang="en-US" sz="2000" dirty="0" smtClean="0">
                <a:latin typeface="Avenir Next" charset="0"/>
                <a:ea typeface="Avenir Next" charset="0"/>
                <a:cs typeface="Avenir Next" charset="0"/>
              </a:rPr>
              <a:t> (Princeton Univ.)</a:t>
            </a:r>
            <a:endParaRPr lang="en-US" sz="2000" dirty="0"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614597"/>
          </a:xfrm>
          <a:prstGeom prst="rect">
            <a:avLst/>
          </a:prstGeom>
          <a:solidFill>
            <a:srgbClr val="25252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venir Nex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633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896" y="-17574"/>
            <a:ext cx="8782930" cy="961294"/>
          </a:xfrm>
        </p:spPr>
        <p:txBody>
          <a:bodyPr/>
          <a:lstStyle/>
          <a:p>
            <a:r>
              <a:rPr lang="en-US" sz="3000" dirty="0"/>
              <a:t>Challenges in using </a:t>
            </a:r>
            <a:r>
              <a:rPr lang="en-US" sz="3000" dirty="0" err="1"/>
              <a:t>OoO</a:t>
            </a:r>
            <a:r>
              <a:rPr lang="en-US" sz="3000" dirty="0"/>
              <a:t> core as a </a:t>
            </a:r>
            <a:r>
              <a:rPr lang="en-US" sz="3000" dirty="0" err="1"/>
              <a:t>SuppD</a:t>
            </a:r>
            <a:endParaRPr lang="en-US" sz="3000" dirty="0">
              <a:solidFill>
                <a:srgbClr val="E87511"/>
              </a:solidFill>
              <a:latin typeface="Arial Rounded MT Bold" panose="020F0704030504030204" pitchFamily="34" charset="0"/>
              <a:cs typeface="Arial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072D-B533-424A-B1E1-487BAB0ACF7C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131762" y="805399"/>
            <a:ext cx="8980196" cy="4681697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2"/>
                </a:solidFill>
              </a:rPr>
              <a:t>Challenge</a:t>
            </a:r>
            <a:r>
              <a:rPr lang="en-US" sz="2400" dirty="0" smtClean="0">
                <a:solidFill>
                  <a:schemeClr val="tx1"/>
                </a:solidFill>
              </a:rPr>
              <a:t> : Long latency load blocks the head of ROB 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816800"/>
              </p:ext>
            </p:extLst>
          </p:nvPr>
        </p:nvGraphicFramePr>
        <p:xfrm>
          <a:off x="3154690" y="1416288"/>
          <a:ext cx="4173866" cy="409873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6835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607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5836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4660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4660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4660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4660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294826">
                <a:tc gridSpan="7"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OoO SuppD</a:t>
                      </a:r>
                      <a:endParaRPr lang="en-US" sz="14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Cycle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Issue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Issue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ROB1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9144" marR="9144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ROB2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9144" marR="9144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ROB3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9144" marR="9144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ROB4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9144" marR="9144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0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</a:t>
                      </a:r>
                      <a:r>
                        <a:rPr lang="en-US" sz="1200" baseline="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 A1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</a:t>
                      </a:r>
                      <a:r>
                        <a:rPr lang="en-US" sz="1200" baseline="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 B1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 A1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</a:t>
                      </a: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 B1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1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 A2</a:t>
                      </a: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 B2</a:t>
                      </a: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 A2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</a:t>
                      </a: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 B2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2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Wait</a:t>
                      </a:r>
                      <a:b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for</a:t>
                      </a:r>
                      <a:b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0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Commit</a:t>
                      </a:r>
                    </a:p>
                  </a:txBody>
                  <a:tcPr marL="9144" marR="18288" marT="27432" marB="27432"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3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Wait</a:t>
                      </a:r>
                      <a:b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for</a:t>
                      </a:r>
                      <a:b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0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Commit</a:t>
                      </a: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4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5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6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9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  <a:latin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rowSpan="9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  <a:latin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7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8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  <a:latin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rowSpan="8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  <a:latin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8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9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10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11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12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2930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13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</a:endParaRPr>
                    </a:p>
                  </a:txBody>
                  <a:tcPr marL="18288" marR="18288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14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472922" y="3961339"/>
            <a:ext cx="203568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1600" dirty="0" smtClean="0">
                <a:latin typeface="Avenir Next" charset="0"/>
                <a:ea typeface="Avenir Next" charset="0"/>
                <a:cs typeface="Avenir Next" charset="0"/>
              </a:rPr>
              <a:t>Issue width = 2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 smtClean="0">
                <a:latin typeface="Avenir Next" charset="0"/>
                <a:ea typeface="Avenir Next" charset="0"/>
                <a:cs typeface="Avenir Next" charset="0"/>
              </a:rPr>
              <a:t>ROB Size = 4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 smtClean="0">
                <a:latin typeface="Avenir Next" charset="0"/>
                <a:ea typeface="Avenir Next" charset="0"/>
                <a:cs typeface="Avenir Next" charset="0"/>
              </a:rPr>
              <a:t>LD A latency = 6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 smtClean="0">
                <a:latin typeface="Avenir Next" charset="0"/>
                <a:ea typeface="Avenir Next" charset="0"/>
                <a:cs typeface="Avenir Next" charset="0"/>
              </a:rPr>
              <a:t>LD B latency = 2 </a:t>
            </a:r>
            <a:endParaRPr lang="en-US" sz="1600" dirty="0">
              <a:latin typeface="Avenir Next" charset="0"/>
              <a:ea typeface="Avenir Next" charset="0"/>
              <a:cs typeface="Avenir Next" charset="0"/>
            </a:endParaRPr>
          </a:p>
        </p:txBody>
      </p:sp>
      <p:graphicFrame>
        <p:nvGraphicFramePr>
          <p:cNvPr id="240" name="Table 2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7504129"/>
              </p:ext>
            </p:extLst>
          </p:nvPr>
        </p:nvGraphicFramePr>
        <p:xfrm>
          <a:off x="472922" y="1416288"/>
          <a:ext cx="2145410" cy="240484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14541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02173"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Example Simplified</a:t>
                      </a:r>
                      <a:br>
                        <a:rPr lang="en-US" sz="1500" b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500" b="0" dirty="0" err="1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SuppD</a:t>
                      </a:r>
                      <a:r>
                        <a:rPr lang="en-US" sz="1500" b="0" baseline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 </a:t>
                      </a:r>
                      <a:r>
                        <a:rPr lang="en-US" sz="1500" b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Slice</a:t>
                      </a:r>
                      <a:endParaRPr lang="en-US" sz="1500" b="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242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56205">
                <a:tc>
                  <a:txBody>
                    <a:bodyPr/>
                    <a:lstStyle/>
                    <a:p>
                      <a:pPr algn="l"/>
                      <a:r>
                        <a:rPr lang="de-DE" sz="1500" b="1" dirty="0" err="1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for</a:t>
                      </a:r>
                      <a:r>
                        <a:rPr lang="de-DE" sz="1500" b="1" dirty="0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 </a:t>
                      </a:r>
                      <a:r>
                        <a:rPr lang="de-DE" sz="1500" dirty="0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(i=1;i&lt;</a:t>
                      </a:r>
                      <a:r>
                        <a:rPr lang="de-DE" sz="1500" dirty="0" err="1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N;i</a:t>
                      </a:r>
                      <a:r>
                        <a:rPr lang="de-DE" sz="1500" dirty="0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++)</a:t>
                      </a:r>
                    </a:p>
                    <a:p>
                      <a:pPr algn="l"/>
                      <a:r>
                        <a:rPr lang="de-DE" sz="1500" dirty="0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{  </a:t>
                      </a:r>
                    </a:p>
                    <a:p>
                      <a:pPr algn="l"/>
                      <a:r>
                        <a:rPr lang="de-DE" sz="1500" dirty="0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  v1 = LOAD(&amp;a[i]);</a:t>
                      </a:r>
                    </a:p>
                    <a:p>
                      <a:pPr algn="l"/>
                      <a:r>
                        <a:rPr lang="de-DE" sz="1500" baseline="0" dirty="0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  </a:t>
                      </a:r>
                      <a:r>
                        <a:rPr lang="de-DE" sz="1500" dirty="0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v2 = LOAD(&amp;b[i]);</a:t>
                      </a:r>
                    </a:p>
                    <a:p>
                      <a:pPr algn="l"/>
                      <a:r>
                        <a:rPr lang="de-DE" sz="1500" dirty="0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}</a:t>
                      </a:r>
                      <a:endParaRPr lang="en-US" sz="1500" dirty="0">
                        <a:solidFill>
                          <a:schemeClr val="tx1"/>
                        </a:solidFill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R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26959" y="5689994"/>
            <a:ext cx="79658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2"/>
                </a:solidFill>
                <a:latin typeface="Avenir Next Medium" charset="0"/>
                <a:ea typeface="Avenir Next Medium" charset="0"/>
                <a:cs typeface="Avenir Next Medium" charset="0"/>
              </a:rPr>
              <a:t>LD B1 </a:t>
            </a:r>
            <a:r>
              <a:rPr lang="en-US" sz="2000" smtClean="0">
                <a:solidFill>
                  <a:schemeClr val="accent2"/>
                </a:solidFill>
                <a:latin typeface="Avenir Next Medium" charset="0"/>
                <a:ea typeface="Avenir Next Medium" charset="0"/>
                <a:cs typeface="Avenir Next Medium" charset="0"/>
              </a:rPr>
              <a:t>is finished but cannot commit because LD A1 didn’t commit</a:t>
            </a:r>
            <a:endParaRPr lang="en-US" sz="2000" dirty="0">
              <a:solidFill>
                <a:schemeClr val="accent2"/>
              </a:solidFill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1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896" y="-17574"/>
            <a:ext cx="8782930" cy="961294"/>
          </a:xfrm>
        </p:spPr>
        <p:txBody>
          <a:bodyPr/>
          <a:lstStyle/>
          <a:p>
            <a:r>
              <a:rPr lang="en-US" sz="3000" dirty="0"/>
              <a:t>Challenges in using </a:t>
            </a:r>
            <a:r>
              <a:rPr lang="en-US" sz="3000" dirty="0" err="1"/>
              <a:t>OoO</a:t>
            </a:r>
            <a:r>
              <a:rPr lang="en-US" sz="3000" dirty="0"/>
              <a:t> core as a </a:t>
            </a:r>
            <a:r>
              <a:rPr lang="en-US" sz="3000" dirty="0" err="1"/>
              <a:t>SuppD</a:t>
            </a:r>
            <a:endParaRPr lang="en-US" sz="3000" dirty="0">
              <a:solidFill>
                <a:srgbClr val="E87511"/>
              </a:solidFill>
              <a:latin typeface="Arial Rounded MT Bold" panose="020F0704030504030204" pitchFamily="34" charset="0"/>
              <a:cs typeface="Arial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072D-B533-424A-B1E1-487BAB0ACF7C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131762" y="805399"/>
            <a:ext cx="8980196" cy="4681697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2"/>
                </a:solidFill>
              </a:rPr>
              <a:t>Challenge</a:t>
            </a:r>
            <a:r>
              <a:rPr lang="en-US" sz="2400" dirty="0" smtClean="0">
                <a:solidFill>
                  <a:schemeClr val="tx1"/>
                </a:solidFill>
              </a:rPr>
              <a:t> : Long latency load blocks the head of ROB 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8124621"/>
              </p:ext>
            </p:extLst>
          </p:nvPr>
        </p:nvGraphicFramePr>
        <p:xfrm>
          <a:off x="3154690" y="1416288"/>
          <a:ext cx="4173866" cy="409873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6835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607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5836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4660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4660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4660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4660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294826">
                <a:tc gridSpan="7"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OoO SuppD</a:t>
                      </a:r>
                      <a:endParaRPr lang="en-US" sz="14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Cycle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Issue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Issue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ROB1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9144" marR="9144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ROB2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9144" marR="9144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ROB3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9144" marR="9144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ROB4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9144" marR="9144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0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</a:t>
                      </a:r>
                      <a:r>
                        <a:rPr lang="en-US" sz="1200" baseline="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 A1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</a:t>
                      </a:r>
                      <a:r>
                        <a:rPr lang="en-US" sz="1200" baseline="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 B1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 A1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</a:t>
                      </a: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 B1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1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 A2</a:t>
                      </a: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 B2</a:t>
                      </a: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 A2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</a:t>
                      </a: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 B2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2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dirty="0" smtClean="0">
                          <a:solidFill>
                            <a:schemeClr val="accent2"/>
                          </a:solidFill>
                          <a:latin typeface="Avenir Next Medium" charset="0"/>
                          <a:ea typeface="Avenir Next Medium" charset="0"/>
                          <a:cs typeface="Avenir Next Medium" charset="0"/>
                        </a:rPr>
                        <a:t>X</a:t>
                      </a:r>
                      <a:endParaRPr lang="en-US" sz="1200" b="0" i="0" dirty="0">
                        <a:solidFill>
                          <a:schemeClr val="accent2"/>
                        </a:solidFill>
                        <a:latin typeface="Avenir Next Medium" charset="0"/>
                        <a:ea typeface="Avenir Next Medium" charset="0"/>
                        <a:cs typeface="Avenir Next Medium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dirty="0" smtClean="0">
                          <a:solidFill>
                            <a:schemeClr val="accent2"/>
                          </a:solidFill>
                          <a:latin typeface="Avenir Next Medium" charset="0"/>
                          <a:ea typeface="Avenir Next Medium" charset="0"/>
                          <a:cs typeface="Avenir Next Medium" charset="0"/>
                        </a:rPr>
                        <a:t>X</a:t>
                      </a:r>
                      <a:endParaRPr lang="en-US" sz="1200" b="0" i="0" dirty="0">
                        <a:solidFill>
                          <a:schemeClr val="accent2"/>
                        </a:solidFill>
                        <a:latin typeface="Avenir Next Medium" charset="0"/>
                        <a:ea typeface="Avenir Next Medium" charset="0"/>
                        <a:cs typeface="Avenir Next Medium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Wait</a:t>
                      </a:r>
                      <a:b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for</a:t>
                      </a:r>
                      <a:b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0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Commit</a:t>
                      </a: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3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dirty="0" smtClean="0">
                          <a:solidFill>
                            <a:schemeClr val="accent2"/>
                          </a:solidFill>
                          <a:latin typeface="Avenir Next Medium" charset="0"/>
                          <a:ea typeface="Avenir Next Medium" charset="0"/>
                          <a:cs typeface="Avenir Next Medium" charset="0"/>
                        </a:rPr>
                        <a:t>X</a:t>
                      </a:r>
                      <a:endParaRPr lang="en-US" sz="1200" b="0" i="0" dirty="0">
                        <a:solidFill>
                          <a:schemeClr val="accent2"/>
                        </a:solidFill>
                        <a:latin typeface="Avenir Next Medium" charset="0"/>
                        <a:ea typeface="Avenir Next Medium" charset="0"/>
                        <a:cs typeface="Avenir Next Medium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dirty="0" smtClean="0">
                          <a:solidFill>
                            <a:schemeClr val="accent2"/>
                          </a:solidFill>
                          <a:latin typeface="Avenir Next Medium" charset="0"/>
                          <a:ea typeface="Avenir Next Medium" charset="0"/>
                          <a:cs typeface="Avenir Next Medium" charset="0"/>
                        </a:rPr>
                        <a:t>X</a:t>
                      </a:r>
                      <a:endParaRPr lang="en-US" sz="1200" b="0" i="0" dirty="0">
                        <a:solidFill>
                          <a:schemeClr val="accent2"/>
                        </a:solidFill>
                        <a:latin typeface="Avenir Next Medium" charset="0"/>
                        <a:ea typeface="Avenir Next Medium" charset="0"/>
                        <a:cs typeface="Avenir Next Medium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Wait</a:t>
                      </a:r>
                      <a:b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for</a:t>
                      </a:r>
                      <a:b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0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Commit</a:t>
                      </a: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4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dirty="0" smtClean="0">
                          <a:solidFill>
                            <a:schemeClr val="accent2"/>
                          </a:solidFill>
                          <a:latin typeface="Avenir Next Medium" charset="0"/>
                          <a:ea typeface="Avenir Next Medium" charset="0"/>
                          <a:cs typeface="Avenir Next Medium" charset="0"/>
                        </a:rPr>
                        <a:t>X</a:t>
                      </a:r>
                      <a:endParaRPr lang="en-US" sz="1200" b="0" i="0" dirty="0">
                        <a:solidFill>
                          <a:schemeClr val="accent2"/>
                        </a:solidFill>
                        <a:latin typeface="Avenir Next Medium" charset="0"/>
                        <a:ea typeface="Avenir Next Medium" charset="0"/>
                        <a:cs typeface="Avenir Next Medium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dirty="0" smtClean="0">
                          <a:solidFill>
                            <a:schemeClr val="accent2"/>
                          </a:solidFill>
                          <a:latin typeface="Avenir Next Medium" charset="0"/>
                          <a:ea typeface="Avenir Next Medium" charset="0"/>
                          <a:cs typeface="Avenir Next Medium" charset="0"/>
                        </a:rPr>
                        <a:t>X</a:t>
                      </a:r>
                      <a:endParaRPr lang="en-US" sz="1200" b="0" i="0" dirty="0">
                        <a:solidFill>
                          <a:schemeClr val="accent2"/>
                        </a:solidFill>
                        <a:latin typeface="Avenir Next Medium" charset="0"/>
                        <a:ea typeface="Avenir Next Medium" charset="0"/>
                        <a:cs typeface="Avenir Next Medium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5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dirty="0" smtClean="0">
                          <a:solidFill>
                            <a:schemeClr val="accent2"/>
                          </a:solidFill>
                          <a:latin typeface="Avenir Next Medium" charset="0"/>
                          <a:ea typeface="Avenir Next Medium" charset="0"/>
                          <a:cs typeface="Avenir Next Medium" charset="0"/>
                        </a:rPr>
                        <a:t>X</a:t>
                      </a:r>
                      <a:endParaRPr lang="en-US" sz="1200" b="0" i="0" dirty="0">
                        <a:solidFill>
                          <a:schemeClr val="accent2"/>
                        </a:solidFill>
                        <a:latin typeface="Avenir Next Medium" charset="0"/>
                        <a:ea typeface="Avenir Next Medium" charset="0"/>
                        <a:cs typeface="Avenir Next Medium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dirty="0" smtClean="0">
                          <a:solidFill>
                            <a:schemeClr val="accent2"/>
                          </a:solidFill>
                          <a:latin typeface="Avenir Next Medium" charset="0"/>
                          <a:ea typeface="Avenir Next Medium" charset="0"/>
                          <a:cs typeface="Avenir Next Medium" charset="0"/>
                        </a:rPr>
                        <a:t>X</a:t>
                      </a:r>
                      <a:endParaRPr lang="en-US" sz="1200" b="0" i="0" dirty="0">
                        <a:solidFill>
                          <a:schemeClr val="accent2"/>
                        </a:solidFill>
                        <a:latin typeface="Avenir Next Medium" charset="0"/>
                        <a:ea typeface="Avenir Next Medium" charset="0"/>
                        <a:cs typeface="Avenir Next Medium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6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9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  <a:latin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rowSpan="9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  <a:latin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7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8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  <a:latin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rowSpan="8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  <a:latin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8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9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10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11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12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2930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13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</a:endParaRPr>
                    </a:p>
                  </a:txBody>
                  <a:tcPr marL="18288" marR="18288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14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472922" y="3961339"/>
            <a:ext cx="203568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1600" dirty="0" smtClean="0">
                <a:latin typeface="Avenir Next" charset="0"/>
                <a:ea typeface="Avenir Next" charset="0"/>
                <a:cs typeface="Avenir Next" charset="0"/>
              </a:rPr>
              <a:t>Issue width = 2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 smtClean="0">
                <a:latin typeface="Avenir Next" charset="0"/>
                <a:ea typeface="Avenir Next" charset="0"/>
                <a:cs typeface="Avenir Next" charset="0"/>
              </a:rPr>
              <a:t>ROB Size = 4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 smtClean="0">
                <a:latin typeface="Avenir Next" charset="0"/>
                <a:ea typeface="Avenir Next" charset="0"/>
                <a:cs typeface="Avenir Next" charset="0"/>
              </a:rPr>
              <a:t>LD A latency = 6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 smtClean="0">
                <a:latin typeface="Avenir Next" charset="0"/>
                <a:ea typeface="Avenir Next" charset="0"/>
                <a:cs typeface="Avenir Next" charset="0"/>
              </a:rPr>
              <a:t>LD B latency = 2 </a:t>
            </a:r>
            <a:endParaRPr lang="en-US" sz="1600" dirty="0">
              <a:latin typeface="Avenir Next" charset="0"/>
              <a:ea typeface="Avenir Next" charset="0"/>
              <a:cs typeface="Avenir Next" charset="0"/>
            </a:endParaRPr>
          </a:p>
        </p:txBody>
      </p:sp>
      <p:graphicFrame>
        <p:nvGraphicFramePr>
          <p:cNvPr id="240" name="Table 2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5055837"/>
              </p:ext>
            </p:extLst>
          </p:nvPr>
        </p:nvGraphicFramePr>
        <p:xfrm>
          <a:off x="472922" y="1416288"/>
          <a:ext cx="2145410" cy="240484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14541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02173"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Example Simplified</a:t>
                      </a:r>
                      <a:br>
                        <a:rPr lang="en-US" sz="1500" b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500" b="0" dirty="0" err="1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SuppD</a:t>
                      </a:r>
                      <a:r>
                        <a:rPr lang="en-US" sz="1500" b="0" baseline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 </a:t>
                      </a:r>
                      <a:r>
                        <a:rPr lang="en-US" sz="1500" b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Slice</a:t>
                      </a:r>
                      <a:endParaRPr lang="en-US" sz="1500" b="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242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56205">
                <a:tc>
                  <a:txBody>
                    <a:bodyPr/>
                    <a:lstStyle/>
                    <a:p>
                      <a:pPr algn="l"/>
                      <a:r>
                        <a:rPr lang="de-DE" sz="1500" b="1" dirty="0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for </a:t>
                      </a:r>
                      <a:r>
                        <a:rPr lang="de-DE" sz="1500" dirty="0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(i=1;i&lt;N;i++)</a:t>
                      </a:r>
                    </a:p>
                    <a:p>
                      <a:pPr algn="l"/>
                      <a:r>
                        <a:rPr lang="de-DE" sz="1500" dirty="0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{  </a:t>
                      </a:r>
                    </a:p>
                    <a:p>
                      <a:pPr algn="l"/>
                      <a:r>
                        <a:rPr lang="de-DE" sz="1500" dirty="0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  v1 = LOAD(&amp;a[i]);</a:t>
                      </a:r>
                    </a:p>
                    <a:p>
                      <a:pPr algn="l"/>
                      <a:r>
                        <a:rPr lang="de-DE" sz="1500" baseline="0" dirty="0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  </a:t>
                      </a:r>
                      <a:r>
                        <a:rPr lang="de-DE" sz="1500" dirty="0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v2 = LOAD(&amp;b[i]);</a:t>
                      </a:r>
                    </a:p>
                    <a:p>
                      <a:pPr algn="l"/>
                      <a:r>
                        <a:rPr lang="de-DE" sz="1500" dirty="0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}</a:t>
                      </a:r>
                      <a:endParaRPr lang="en-US" sz="1500" dirty="0">
                        <a:solidFill>
                          <a:schemeClr val="tx1"/>
                        </a:solidFill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R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417168" y="5655224"/>
            <a:ext cx="64093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2"/>
                </a:solidFill>
                <a:latin typeface="Avenir Next Medium" charset="0"/>
                <a:ea typeface="Avenir Next Medium" charset="0"/>
                <a:cs typeface="Avenir Next Medium" charset="0"/>
              </a:rPr>
              <a:t>No instruction will be issued until the end of Cycle </a:t>
            </a:r>
            <a:r>
              <a:rPr lang="en-US" sz="2000" dirty="0">
                <a:solidFill>
                  <a:schemeClr val="accent2"/>
                </a:solidFill>
                <a:latin typeface="Avenir Next Medium" charset="0"/>
                <a:ea typeface="Avenir Next Medium" charset="0"/>
                <a:cs typeface="Avenir Next Medium" charset="0"/>
              </a:rPr>
              <a:t>5</a:t>
            </a:r>
            <a:r>
              <a:rPr lang="en-US" sz="2000" dirty="0" smtClean="0">
                <a:solidFill>
                  <a:schemeClr val="accent2"/>
                </a:solidFill>
                <a:latin typeface="Avenir Next Medium" charset="0"/>
                <a:ea typeface="Avenir Next Medium" charset="0"/>
                <a:cs typeface="Avenir Next Medium" charset="0"/>
              </a:rPr>
              <a:t>. </a:t>
            </a:r>
            <a:endParaRPr lang="en-US" sz="2000" dirty="0">
              <a:solidFill>
                <a:schemeClr val="accent2"/>
              </a:solidFill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7561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Arrow Connector 26"/>
          <p:cNvCxnSpPr/>
          <p:nvPr/>
        </p:nvCxnSpPr>
        <p:spPr>
          <a:xfrm>
            <a:off x="7328556" y="3377599"/>
            <a:ext cx="777240" cy="0"/>
          </a:xfrm>
          <a:prstGeom prst="straightConnector1">
            <a:avLst/>
          </a:prstGeom>
          <a:ln w="38100">
            <a:solidFill>
              <a:schemeClr val="accent5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Arrow Connector 233"/>
          <p:cNvCxnSpPr/>
          <p:nvPr/>
        </p:nvCxnSpPr>
        <p:spPr>
          <a:xfrm>
            <a:off x="7328556" y="3628853"/>
            <a:ext cx="777240" cy="0"/>
          </a:xfrm>
          <a:prstGeom prst="straightConnector1">
            <a:avLst/>
          </a:prstGeom>
          <a:ln w="38100">
            <a:solidFill>
              <a:schemeClr val="accent5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896" y="-17574"/>
            <a:ext cx="8782930" cy="961294"/>
          </a:xfrm>
        </p:spPr>
        <p:txBody>
          <a:bodyPr/>
          <a:lstStyle/>
          <a:p>
            <a:r>
              <a:rPr lang="en-US" sz="3000" dirty="0"/>
              <a:t>Challenges in using </a:t>
            </a:r>
            <a:r>
              <a:rPr lang="en-US" sz="3000" dirty="0" err="1"/>
              <a:t>OoO</a:t>
            </a:r>
            <a:r>
              <a:rPr lang="en-US" sz="3000" dirty="0"/>
              <a:t> core as a </a:t>
            </a:r>
            <a:r>
              <a:rPr lang="en-US" sz="3000" dirty="0" err="1"/>
              <a:t>SuppD</a:t>
            </a:r>
            <a:endParaRPr lang="en-US" sz="3000" dirty="0">
              <a:solidFill>
                <a:srgbClr val="E87511"/>
              </a:solidFill>
              <a:latin typeface="Arial Rounded MT Bold" panose="020F0704030504030204" pitchFamily="34" charset="0"/>
              <a:cs typeface="Arial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072D-B533-424A-B1E1-487BAB0ACF7C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131762" y="805399"/>
            <a:ext cx="8980196" cy="4681697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2"/>
                </a:solidFill>
              </a:rPr>
              <a:t>Challenge</a:t>
            </a:r>
            <a:r>
              <a:rPr lang="en-US" sz="2400" dirty="0" smtClean="0">
                <a:solidFill>
                  <a:schemeClr val="tx1"/>
                </a:solidFill>
              </a:rPr>
              <a:t> : Long latency load blocks the head of ROB 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697088"/>
              </p:ext>
            </p:extLst>
          </p:nvPr>
        </p:nvGraphicFramePr>
        <p:xfrm>
          <a:off x="3154690" y="1416288"/>
          <a:ext cx="4173866" cy="409873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6835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607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5836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4660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4660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4660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4660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294826">
                <a:tc gridSpan="7"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OoO SuppD</a:t>
                      </a:r>
                      <a:endParaRPr lang="en-US" sz="14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Cycle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Issue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Issue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ROB1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9144" marR="9144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ROB2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9144" marR="9144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ROB3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9144" marR="9144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ROB4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9144" marR="9144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0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</a:t>
                      </a:r>
                      <a:r>
                        <a:rPr lang="en-US" sz="1200" baseline="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 A1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</a:t>
                      </a:r>
                      <a:r>
                        <a:rPr lang="en-US" sz="1200" baseline="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 B1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 A1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</a:t>
                      </a: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 B1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1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 A2</a:t>
                      </a: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 B2</a:t>
                      </a: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 A2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</a:t>
                      </a: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 B2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2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X</a:t>
                      </a:r>
                      <a:endParaRPr lang="en-US" sz="1200" b="0" i="0" dirty="0">
                        <a:solidFill>
                          <a:schemeClr val="tx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X</a:t>
                      </a:r>
                      <a:endParaRPr lang="en-US" sz="1200" b="0" i="0" dirty="0">
                        <a:solidFill>
                          <a:schemeClr val="tx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Wait</a:t>
                      </a:r>
                      <a:b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for</a:t>
                      </a:r>
                      <a:b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0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Commit</a:t>
                      </a: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3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X</a:t>
                      </a:r>
                      <a:endParaRPr lang="en-US" sz="1200" b="0" i="0" dirty="0">
                        <a:solidFill>
                          <a:schemeClr val="tx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X</a:t>
                      </a:r>
                      <a:endParaRPr lang="en-US" sz="1200" b="0" i="0" dirty="0">
                        <a:solidFill>
                          <a:schemeClr val="tx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Wait</a:t>
                      </a:r>
                      <a:b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for</a:t>
                      </a:r>
                      <a:b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0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Commit</a:t>
                      </a: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4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X</a:t>
                      </a:r>
                      <a:endParaRPr lang="en-US" sz="1200" b="0" i="0" dirty="0">
                        <a:solidFill>
                          <a:schemeClr val="tx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X</a:t>
                      </a:r>
                      <a:endParaRPr lang="en-US" sz="1200" b="0" i="0" dirty="0">
                        <a:solidFill>
                          <a:schemeClr val="tx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5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X</a:t>
                      </a:r>
                      <a:endParaRPr lang="en-US" sz="1200" b="0" i="0" dirty="0">
                        <a:solidFill>
                          <a:schemeClr val="tx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X</a:t>
                      </a:r>
                      <a:endParaRPr lang="en-US" sz="1200" b="0" i="0" dirty="0">
                        <a:solidFill>
                          <a:schemeClr val="tx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6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9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  <a:latin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rowSpan="9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  <a:latin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7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8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  <a:latin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rowSpan="8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  <a:latin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8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9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10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11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12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2930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13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</a:endParaRPr>
                    </a:p>
                  </a:txBody>
                  <a:tcPr marL="18288" marR="18288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14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472922" y="3961339"/>
            <a:ext cx="203568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1600" dirty="0" smtClean="0">
                <a:latin typeface="Avenir Next" charset="0"/>
                <a:ea typeface="Avenir Next" charset="0"/>
                <a:cs typeface="Avenir Next" charset="0"/>
              </a:rPr>
              <a:t>Issue width = 2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 smtClean="0">
                <a:latin typeface="Avenir Next" charset="0"/>
                <a:ea typeface="Avenir Next" charset="0"/>
                <a:cs typeface="Avenir Next" charset="0"/>
              </a:rPr>
              <a:t>ROB Size = 4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 smtClean="0">
                <a:latin typeface="Avenir Next" charset="0"/>
                <a:ea typeface="Avenir Next" charset="0"/>
                <a:cs typeface="Avenir Next" charset="0"/>
              </a:rPr>
              <a:t>LD A latency = 6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 smtClean="0">
                <a:latin typeface="Avenir Next" charset="0"/>
                <a:ea typeface="Avenir Next" charset="0"/>
                <a:cs typeface="Avenir Next" charset="0"/>
              </a:rPr>
              <a:t>LD B latency = 2 </a:t>
            </a:r>
            <a:endParaRPr lang="en-US" sz="1600" dirty="0"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317456" y="3091298"/>
            <a:ext cx="7178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5"/>
                </a:solidFill>
                <a:latin typeface="Avenir Next" charset="0"/>
                <a:ea typeface="Avenir Next" charset="0"/>
                <a:cs typeface="Avenir Next" charset="0"/>
              </a:rPr>
              <a:t>A1, B1</a:t>
            </a:r>
            <a:endParaRPr lang="en-US" sz="1400" dirty="0">
              <a:solidFill>
                <a:schemeClr val="accent5"/>
              </a:solidFill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235" name="TextBox 234"/>
          <p:cNvSpPr txBox="1"/>
          <p:nvPr/>
        </p:nvSpPr>
        <p:spPr>
          <a:xfrm>
            <a:off x="7321572" y="3383744"/>
            <a:ext cx="7178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5"/>
                </a:solidFill>
                <a:latin typeface="Avenir Next" charset="0"/>
                <a:ea typeface="Avenir Next" charset="0"/>
                <a:cs typeface="Avenir Next" charset="0"/>
              </a:rPr>
              <a:t>A2, B2</a:t>
            </a:r>
            <a:endParaRPr lang="en-US" sz="1400" dirty="0">
              <a:solidFill>
                <a:schemeClr val="accent5"/>
              </a:solidFill>
              <a:latin typeface="Avenir Next" charset="0"/>
              <a:ea typeface="Avenir Next" charset="0"/>
              <a:cs typeface="Avenir Next" charset="0"/>
            </a:endParaRPr>
          </a:p>
        </p:txBody>
      </p:sp>
      <p:graphicFrame>
        <p:nvGraphicFramePr>
          <p:cNvPr id="240" name="Table 239"/>
          <p:cNvGraphicFramePr>
            <a:graphicFrameLocks noGrp="1"/>
          </p:cNvGraphicFramePr>
          <p:nvPr>
            <p:extLst/>
          </p:nvPr>
        </p:nvGraphicFramePr>
        <p:xfrm>
          <a:off x="472922" y="1416288"/>
          <a:ext cx="2145410" cy="240484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14541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02173"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Example Simplified</a:t>
                      </a:r>
                      <a:br>
                        <a:rPr lang="en-US" sz="1500" b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500" b="0" dirty="0" err="1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SuppD</a:t>
                      </a:r>
                      <a:r>
                        <a:rPr lang="en-US" sz="1500" b="0" baseline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 </a:t>
                      </a:r>
                      <a:r>
                        <a:rPr lang="en-US" sz="1500" b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Slice</a:t>
                      </a:r>
                      <a:endParaRPr lang="en-US" sz="1500" b="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242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56205">
                <a:tc>
                  <a:txBody>
                    <a:bodyPr/>
                    <a:lstStyle/>
                    <a:p>
                      <a:pPr algn="l"/>
                      <a:r>
                        <a:rPr lang="de-DE" sz="1500" b="1" dirty="0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for </a:t>
                      </a:r>
                      <a:r>
                        <a:rPr lang="de-DE" sz="1500" dirty="0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(i=1;i&lt;N;i++)</a:t>
                      </a:r>
                    </a:p>
                    <a:p>
                      <a:pPr algn="l"/>
                      <a:r>
                        <a:rPr lang="de-DE" sz="1500" dirty="0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{  </a:t>
                      </a:r>
                    </a:p>
                    <a:p>
                      <a:pPr algn="l"/>
                      <a:r>
                        <a:rPr lang="de-DE" sz="1500" dirty="0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  v1 = LOAD(&amp;a[i]);</a:t>
                      </a:r>
                    </a:p>
                    <a:p>
                      <a:pPr algn="l"/>
                      <a:r>
                        <a:rPr lang="de-DE" sz="1500" baseline="0" dirty="0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  </a:t>
                      </a:r>
                      <a:r>
                        <a:rPr lang="de-DE" sz="1500" dirty="0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v2 = LOAD(&amp;b[i]);</a:t>
                      </a:r>
                    </a:p>
                    <a:p>
                      <a:pPr algn="l"/>
                      <a:r>
                        <a:rPr lang="de-DE" sz="1500" dirty="0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}</a:t>
                      </a:r>
                      <a:endParaRPr lang="en-US" sz="1500" dirty="0">
                        <a:solidFill>
                          <a:schemeClr val="tx1"/>
                        </a:solidFill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R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29970" y="5718149"/>
            <a:ext cx="81837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5"/>
                </a:solidFill>
                <a:latin typeface="Avenir Next Medium" charset="0"/>
                <a:ea typeface="Avenir Next Medium" charset="0"/>
                <a:cs typeface="Avenir Next Medium" charset="0"/>
              </a:rPr>
              <a:t>Data will be communicated to the Comm. Queue when they commit</a:t>
            </a:r>
            <a:endParaRPr lang="en-US" sz="2000" dirty="0">
              <a:solidFill>
                <a:schemeClr val="accent5"/>
              </a:solidFill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975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896" y="-17574"/>
            <a:ext cx="8782930" cy="961294"/>
          </a:xfrm>
        </p:spPr>
        <p:txBody>
          <a:bodyPr/>
          <a:lstStyle/>
          <a:p>
            <a:r>
              <a:rPr lang="en-US" sz="3000" dirty="0"/>
              <a:t>Challenges in using </a:t>
            </a:r>
            <a:r>
              <a:rPr lang="en-US" sz="3000" dirty="0" err="1"/>
              <a:t>OoO</a:t>
            </a:r>
            <a:r>
              <a:rPr lang="en-US" sz="3000" dirty="0"/>
              <a:t> core as a </a:t>
            </a:r>
            <a:r>
              <a:rPr lang="en-US" sz="3000" dirty="0" err="1"/>
              <a:t>SuppD</a:t>
            </a:r>
            <a:endParaRPr lang="en-US" sz="3000" dirty="0">
              <a:solidFill>
                <a:srgbClr val="E87511"/>
              </a:solidFill>
              <a:latin typeface="Arial Rounded MT Bold" panose="020F0704030504030204" pitchFamily="34" charset="0"/>
              <a:cs typeface="Arial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072D-B533-424A-B1E1-487BAB0ACF7C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131762" y="805399"/>
            <a:ext cx="8980196" cy="4681697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2"/>
                </a:solidFill>
              </a:rPr>
              <a:t>Challenge</a:t>
            </a:r>
            <a:r>
              <a:rPr lang="en-US" sz="2400" dirty="0" smtClean="0">
                <a:solidFill>
                  <a:schemeClr val="tx1"/>
                </a:solidFill>
              </a:rPr>
              <a:t> : Long latency load blocks the head of ROB 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5797557"/>
              </p:ext>
            </p:extLst>
          </p:nvPr>
        </p:nvGraphicFramePr>
        <p:xfrm>
          <a:off x="3154690" y="1416288"/>
          <a:ext cx="4173866" cy="414312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6835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607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5836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4660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4660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4660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4660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294826">
                <a:tc gridSpan="7"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OoO SuppD</a:t>
                      </a:r>
                      <a:endParaRPr lang="en-US" sz="14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Cycle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Issue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Issue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ROB1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9144" marR="9144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ROB2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9144" marR="9144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ROB3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9144" marR="9144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ROB4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9144" marR="9144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0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</a:t>
                      </a:r>
                      <a:r>
                        <a:rPr lang="en-US" sz="1200" baseline="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 A1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</a:t>
                      </a:r>
                      <a:r>
                        <a:rPr lang="en-US" sz="1200" baseline="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 B1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 A1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</a:t>
                      </a: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 B1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1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 A2</a:t>
                      </a: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 B2</a:t>
                      </a: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 A2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</a:t>
                      </a: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 B2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2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Wait</a:t>
                      </a:r>
                      <a:b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for</a:t>
                      </a:r>
                      <a:b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0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Commit</a:t>
                      </a: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3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Wait</a:t>
                      </a:r>
                      <a:b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for</a:t>
                      </a:r>
                      <a:b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0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Commit</a:t>
                      </a: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4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5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6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 A3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</a:t>
                      </a:r>
                      <a:r>
                        <a:rPr lang="en-US" sz="1200" baseline="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 B3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 A3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</a:t>
                      </a: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 B3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7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 A4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 B4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 A4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</a:t>
                      </a: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 B4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8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Wait</a:t>
                      </a:r>
                      <a:b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for</a:t>
                      </a:r>
                      <a:b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0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Commit</a:t>
                      </a: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9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Wait</a:t>
                      </a:r>
                      <a:b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for</a:t>
                      </a:r>
                      <a:b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0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Commit</a:t>
                      </a: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10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11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12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 A5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 B5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 A5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</a:t>
                      </a: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 B5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29309"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13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 A6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 B6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14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472922" y="3961339"/>
            <a:ext cx="203568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1600" dirty="0" smtClean="0">
                <a:latin typeface="Avenir Next" charset="0"/>
                <a:ea typeface="Avenir Next" charset="0"/>
                <a:cs typeface="Avenir Next" charset="0"/>
              </a:rPr>
              <a:t>Issue width = 2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 smtClean="0">
                <a:latin typeface="Avenir Next" charset="0"/>
                <a:ea typeface="Avenir Next" charset="0"/>
                <a:cs typeface="Avenir Next" charset="0"/>
              </a:rPr>
              <a:t>ROB Size = 4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 smtClean="0">
                <a:latin typeface="Avenir Next" charset="0"/>
                <a:ea typeface="Avenir Next" charset="0"/>
                <a:cs typeface="Avenir Next" charset="0"/>
              </a:rPr>
              <a:t>LD A latency = 6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 smtClean="0">
                <a:latin typeface="Avenir Next" charset="0"/>
                <a:ea typeface="Avenir Next" charset="0"/>
                <a:cs typeface="Avenir Next" charset="0"/>
              </a:rPr>
              <a:t>LD B latency = 2 </a:t>
            </a:r>
            <a:endParaRPr lang="en-US" sz="1600" dirty="0">
              <a:latin typeface="Avenir Next" charset="0"/>
              <a:ea typeface="Avenir Next" charset="0"/>
              <a:cs typeface="Avenir Next" charset="0"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7328556" y="3377599"/>
            <a:ext cx="77724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317456" y="3091298"/>
            <a:ext cx="7178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venir Next" charset="0"/>
                <a:ea typeface="Avenir Next" charset="0"/>
                <a:cs typeface="Avenir Next" charset="0"/>
              </a:rPr>
              <a:t>A1, B1</a:t>
            </a:r>
            <a:endParaRPr lang="en-US" sz="1400" dirty="0">
              <a:latin typeface="Avenir Next" charset="0"/>
              <a:ea typeface="Avenir Next" charset="0"/>
              <a:cs typeface="Avenir Next" charset="0"/>
            </a:endParaRPr>
          </a:p>
        </p:txBody>
      </p:sp>
      <p:cxnSp>
        <p:nvCxnSpPr>
          <p:cNvPr id="234" name="Straight Arrow Connector 233"/>
          <p:cNvCxnSpPr/>
          <p:nvPr/>
        </p:nvCxnSpPr>
        <p:spPr>
          <a:xfrm>
            <a:off x="7328556" y="3628853"/>
            <a:ext cx="77724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5" name="TextBox 234"/>
          <p:cNvSpPr txBox="1"/>
          <p:nvPr/>
        </p:nvSpPr>
        <p:spPr>
          <a:xfrm>
            <a:off x="7321572" y="3383744"/>
            <a:ext cx="7178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venir Next" charset="0"/>
                <a:ea typeface="Avenir Next" charset="0"/>
                <a:cs typeface="Avenir Next" charset="0"/>
              </a:rPr>
              <a:t>A2, B2</a:t>
            </a:r>
            <a:endParaRPr lang="en-US" sz="1400" dirty="0">
              <a:latin typeface="Avenir Next" charset="0"/>
              <a:ea typeface="Avenir Next" charset="0"/>
              <a:cs typeface="Avenir Next" charset="0"/>
            </a:endParaRPr>
          </a:p>
        </p:txBody>
      </p:sp>
      <p:cxnSp>
        <p:nvCxnSpPr>
          <p:cNvPr id="236" name="Straight Arrow Connector 235"/>
          <p:cNvCxnSpPr/>
          <p:nvPr/>
        </p:nvCxnSpPr>
        <p:spPr>
          <a:xfrm>
            <a:off x="7345284" y="4832415"/>
            <a:ext cx="77724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7" name="TextBox 236"/>
          <p:cNvSpPr txBox="1"/>
          <p:nvPr/>
        </p:nvSpPr>
        <p:spPr>
          <a:xfrm>
            <a:off x="7334184" y="4546114"/>
            <a:ext cx="7178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venir Next" charset="0"/>
                <a:ea typeface="Avenir Next" charset="0"/>
                <a:cs typeface="Avenir Next" charset="0"/>
              </a:rPr>
              <a:t>A3, B3</a:t>
            </a:r>
            <a:endParaRPr lang="en-US" sz="1400" dirty="0">
              <a:latin typeface="Avenir Next" charset="0"/>
              <a:ea typeface="Avenir Next" charset="0"/>
              <a:cs typeface="Avenir Next" charset="0"/>
            </a:endParaRPr>
          </a:p>
        </p:txBody>
      </p:sp>
      <p:cxnSp>
        <p:nvCxnSpPr>
          <p:cNvPr id="238" name="Straight Arrow Connector 237"/>
          <p:cNvCxnSpPr/>
          <p:nvPr/>
        </p:nvCxnSpPr>
        <p:spPr>
          <a:xfrm>
            <a:off x="7345284" y="5083669"/>
            <a:ext cx="77724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9" name="TextBox 238"/>
          <p:cNvSpPr txBox="1"/>
          <p:nvPr/>
        </p:nvSpPr>
        <p:spPr>
          <a:xfrm>
            <a:off x="7338300" y="4838560"/>
            <a:ext cx="7178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venir Next" charset="0"/>
                <a:ea typeface="Avenir Next" charset="0"/>
                <a:cs typeface="Avenir Next" charset="0"/>
              </a:rPr>
              <a:t>A4, B4</a:t>
            </a:r>
            <a:endParaRPr lang="en-US" sz="1400" dirty="0">
              <a:latin typeface="Avenir Next" charset="0"/>
              <a:ea typeface="Avenir Next" charset="0"/>
              <a:cs typeface="Avenir Next" charset="0"/>
            </a:endParaRPr>
          </a:p>
        </p:txBody>
      </p:sp>
      <p:graphicFrame>
        <p:nvGraphicFramePr>
          <p:cNvPr id="240" name="Table 2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585405"/>
              </p:ext>
            </p:extLst>
          </p:nvPr>
        </p:nvGraphicFramePr>
        <p:xfrm>
          <a:off x="472922" y="1416288"/>
          <a:ext cx="2145410" cy="240484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14541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02173"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Example Simplified</a:t>
                      </a:r>
                      <a:br>
                        <a:rPr lang="en-US" sz="1500" b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500" b="0" dirty="0" err="1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SuppD</a:t>
                      </a:r>
                      <a:r>
                        <a:rPr lang="en-US" sz="1500" b="0" baseline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 </a:t>
                      </a:r>
                      <a:r>
                        <a:rPr lang="en-US" sz="1500" b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Slice</a:t>
                      </a:r>
                      <a:endParaRPr lang="en-US" sz="1500" b="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242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56205">
                <a:tc>
                  <a:txBody>
                    <a:bodyPr/>
                    <a:lstStyle/>
                    <a:p>
                      <a:pPr algn="l"/>
                      <a:r>
                        <a:rPr lang="de-DE" sz="1500" b="1" dirty="0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for </a:t>
                      </a:r>
                      <a:r>
                        <a:rPr lang="de-DE" sz="1500" dirty="0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(i=1;i&lt;N;i++)</a:t>
                      </a:r>
                    </a:p>
                    <a:p>
                      <a:pPr algn="l"/>
                      <a:r>
                        <a:rPr lang="de-DE" sz="1500" dirty="0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{  </a:t>
                      </a:r>
                    </a:p>
                    <a:p>
                      <a:pPr algn="l"/>
                      <a:r>
                        <a:rPr lang="de-DE" sz="1500" dirty="0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  v1 = LOAD(&amp;a[i]);</a:t>
                      </a:r>
                    </a:p>
                    <a:p>
                      <a:pPr algn="l"/>
                      <a:r>
                        <a:rPr lang="de-DE" sz="1500" baseline="0" dirty="0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  </a:t>
                      </a:r>
                      <a:r>
                        <a:rPr lang="de-DE" sz="1500" dirty="0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v2 = LOAD(&amp;b[i]);</a:t>
                      </a:r>
                    </a:p>
                    <a:p>
                      <a:pPr algn="l"/>
                      <a:r>
                        <a:rPr lang="de-DE" sz="1500" dirty="0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}</a:t>
                      </a:r>
                      <a:endParaRPr lang="en-US" sz="1500" dirty="0">
                        <a:solidFill>
                          <a:schemeClr val="tx1"/>
                        </a:solidFill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R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7848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896" y="-145590"/>
            <a:ext cx="8782930" cy="961294"/>
          </a:xfrm>
        </p:spPr>
        <p:txBody>
          <a:bodyPr/>
          <a:lstStyle/>
          <a:p>
            <a:r>
              <a:rPr lang="en-US" sz="3000" dirty="0"/>
              <a:t>Challenges in using </a:t>
            </a:r>
            <a:r>
              <a:rPr lang="en-US" sz="3000" dirty="0" err="1"/>
              <a:t>OoO</a:t>
            </a:r>
            <a:r>
              <a:rPr lang="en-US" sz="3000" dirty="0"/>
              <a:t> core as a </a:t>
            </a:r>
            <a:r>
              <a:rPr lang="en-US" sz="3000" dirty="0" err="1"/>
              <a:t>SuppD</a:t>
            </a:r>
            <a:endParaRPr lang="en-US" sz="3000" dirty="0">
              <a:solidFill>
                <a:srgbClr val="E87511"/>
              </a:solidFill>
              <a:latin typeface="Arial Rounded MT Bold" panose="020F0704030504030204" pitchFamily="34" charset="0"/>
              <a:cs typeface="Arial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072D-B533-424A-B1E1-487BAB0ACF7C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131762" y="622519"/>
            <a:ext cx="9012238" cy="4681697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3"/>
                </a:solidFill>
              </a:rPr>
              <a:t>DeSC Question </a:t>
            </a:r>
            <a:r>
              <a:rPr lang="en-US" sz="2400" dirty="0" smtClean="0">
                <a:solidFill>
                  <a:schemeClr val="tx1"/>
                </a:solidFill>
              </a:rPr>
              <a:t>: Why should LD B should wait until former long latency LD A commits? </a:t>
            </a:r>
          </a:p>
          <a:p>
            <a:pPr marL="576000" lvl="1" indent="0"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/>
            </a:r>
            <a:br>
              <a:rPr lang="en-US" sz="2000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2190502"/>
              </p:ext>
            </p:extLst>
          </p:nvPr>
        </p:nvGraphicFramePr>
        <p:xfrm>
          <a:off x="782587" y="2312790"/>
          <a:ext cx="2297832" cy="383621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7445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445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7445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7445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71807">
                <a:tc gridSpan="4"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SuppD</a:t>
                      </a:r>
                      <a:endParaRPr lang="en-US" sz="14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7322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ROB1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9144" marR="9144"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ROB2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9144" marR="9144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ROB3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9144" marR="9144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ROB4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9144" marR="9144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57322">
                <a:tc rowSpan="4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 A1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</a:t>
                      </a: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 B1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30465"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 A2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</a:t>
                      </a: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 B2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30465"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Wait</a:t>
                      </a:r>
                      <a:b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for</a:t>
                      </a:r>
                      <a:b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0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Commit</a:t>
                      </a: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91395"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Wait</a:t>
                      </a:r>
                      <a:b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for</a:t>
                      </a:r>
                      <a:b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0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Commit</a:t>
                      </a: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30465">
                <a:tc rowSpan="4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 A3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</a:t>
                      </a: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 B3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30465"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 A4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</a:t>
                      </a: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 B4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30465"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Wait</a:t>
                      </a:r>
                      <a:b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for</a:t>
                      </a:r>
                      <a:b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0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Commit</a:t>
                      </a: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691395"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Wait</a:t>
                      </a:r>
                      <a:b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for</a:t>
                      </a:r>
                      <a:b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0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Commit</a:t>
                      </a: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57322">
                <a:tc rowSpan="2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57322"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cxnSp>
        <p:nvCxnSpPr>
          <p:cNvPr id="27" name="Straight Arrow Connector 26"/>
          <p:cNvCxnSpPr/>
          <p:nvPr/>
        </p:nvCxnSpPr>
        <p:spPr>
          <a:xfrm>
            <a:off x="3088269" y="4240901"/>
            <a:ext cx="77724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077169" y="3972888"/>
            <a:ext cx="7178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venir Next" charset="0"/>
                <a:ea typeface="Avenir Next" charset="0"/>
                <a:cs typeface="Avenir Next" charset="0"/>
              </a:rPr>
              <a:t>A1, B1</a:t>
            </a:r>
            <a:endParaRPr lang="en-US" sz="1400" dirty="0">
              <a:latin typeface="Avenir Next" charset="0"/>
              <a:ea typeface="Avenir Next" charset="0"/>
              <a:cs typeface="Avenir Next" charset="0"/>
            </a:endParaRPr>
          </a:p>
        </p:txBody>
      </p:sp>
      <p:cxnSp>
        <p:nvCxnSpPr>
          <p:cNvPr id="234" name="Straight Arrow Connector 233"/>
          <p:cNvCxnSpPr/>
          <p:nvPr/>
        </p:nvCxnSpPr>
        <p:spPr>
          <a:xfrm>
            <a:off x="3088269" y="4492155"/>
            <a:ext cx="77724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5" name="TextBox 234"/>
          <p:cNvSpPr txBox="1"/>
          <p:nvPr/>
        </p:nvSpPr>
        <p:spPr>
          <a:xfrm>
            <a:off x="3081285" y="4247046"/>
            <a:ext cx="7178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venir Next" charset="0"/>
                <a:ea typeface="Avenir Next" charset="0"/>
                <a:cs typeface="Avenir Next" charset="0"/>
              </a:rPr>
              <a:t>A2, B2</a:t>
            </a:r>
            <a:endParaRPr lang="en-US" sz="1400" dirty="0">
              <a:latin typeface="Avenir Next" charset="0"/>
              <a:ea typeface="Avenir Next" charset="0"/>
              <a:cs typeface="Avenir Next" charset="0"/>
            </a:endParaRPr>
          </a:p>
        </p:txBody>
      </p:sp>
      <p:cxnSp>
        <p:nvCxnSpPr>
          <p:cNvPr id="236" name="Straight Arrow Connector 235"/>
          <p:cNvCxnSpPr/>
          <p:nvPr/>
        </p:nvCxnSpPr>
        <p:spPr>
          <a:xfrm>
            <a:off x="3104997" y="5640853"/>
            <a:ext cx="77724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7" name="TextBox 236"/>
          <p:cNvSpPr txBox="1"/>
          <p:nvPr/>
        </p:nvSpPr>
        <p:spPr>
          <a:xfrm>
            <a:off x="3075609" y="5381984"/>
            <a:ext cx="7178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venir Next" charset="0"/>
                <a:ea typeface="Avenir Next" charset="0"/>
                <a:cs typeface="Avenir Next" charset="0"/>
              </a:rPr>
              <a:t>A3, B3</a:t>
            </a:r>
            <a:endParaRPr lang="en-US" sz="1400" dirty="0">
              <a:latin typeface="Avenir Next" charset="0"/>
              <a:ea typeface="Avenir Next" charset="0"/>
              <a:cs typeface="Avenir Next" charset="0"/>
            </a:endParaRPr>
          </a:p>
        </p:txBody>
      </p:sp>
      <p:cxnSp>
        <p:nvCxnSpPr>
          <p:cNvPr id="238" name="Straight Arrow Connector 237"/>
          <p:cNvCxnSpPr/>
          <p:nvPr/>
        </p:nvCxnSpPr>
        <p:spPr>
          <a:xfrm>
            <a:off x="3104997" y="5901251"/>
            <a:ext cx="77724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9" name="TextBox 238"/>
          <p:cNvSpPr txBox="1"/>
          <p:nvPr/>
        </p:nvSpPr>
        <p:spPr>
          <a:xfrm>
            <a:off x="3079725" y="5646998"/>
            <a:ext cx="7178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venir Next" charset="0"/>
                <a:ea typeface="Avenir Next" charset="0"/>
                <a:cs typeface="Avenir Next" charset="0"/>
              </a:rPr>
              <a:t>A4, B4</a:t>
            </a:r>
            <a:endParaRPr lang="en-US" sz="1400" dirty="0">
              <a:latin typeface="Avenir Next" charset="0"/>
              <a:ea typeface="Avenir Next" charset="0"/>
              <a:cs typeface="Avenir Next" charset="0"/>
            </a:endParaRPr>
          </a:p>
        </p:txBody>
      </p:sp>
      <p:graphicFrame>
        <p:nvGraphicFramePr>
          <p:cNvPr id="38" name="Table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2393890"/>
              </p:ext>
            </p:extLst>
          </p:nvPr>
        </p:nvGraphicFramePr>
        <p:xfrm>
          <a:off x="4449146" y="2314612"/>
          <a:ext cx="3505507" cy="383438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6070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5836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4660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4660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4660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4660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0">
                <a:tc gridSpan="6"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SuppD</a:t>
                      </a:r>
                      <a:endParaRPr lang="en-US" sz="14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7167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Issue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Issue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ROB1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9144" marR="9144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ROB2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9144" marR="9144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ROB3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9144" marR="9144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ROB4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9144" marR="9144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716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</a:t>
                      </a:r>
                      <a:r>
                        <a:rPr lang="en-US" sz="1200" baseline="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 A1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</a:t>
                      </a:r>
                      <a:r>
                        <a:rPr lang="en-US" sz="1200" baseline="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 B1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 A1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</a:t>
                      </a: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 B1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27167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 A2</a:t>
                      </a: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 B2</a:t>
                      </a: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 A2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</a:t>
                      </a: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 B2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2716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</a:t>
                      </a:r>
                      <a:r>
                        <a:rPr lang="en-US" sz="1200" baseline="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 A3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</a:t>
                      </a: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 A3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2716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</a:t>
                      </a:r>
                      <a:r>
                        <a:rPr lang="en-US" sz="1200" baseline="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 B3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 B3</a:t>
                      </a: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2716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2716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</a:t>
                      </a:r>
                      <a:r>
                        <a:rPr lang="en-US" sz="1200" baseline="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 A4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</a:t>
                      </a: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 A4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2716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 B4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 B4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2716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 A5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 A5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2716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</a:t>
                      </a:r>
                      <a:r>
                        <a:rPr lang="en-US" sz="1200" baseline="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 B5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</a:t>
                      </a:r>
                      <a:r>
                        <a:rPr lang="en-US" sz="1200" baseline="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 A6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 B5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</a:t>
                      </a: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 A6</a:t>
                      </a:r>
                      <a:endParaRPr lang="en-US" sz="12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2716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2716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</a:t>
                      </a:r>
                      <a:r>
                        <a:rPr lang="en-US" sz="1200" baseline="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 B6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 B6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2716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</a:t>
                      </a:r>
                      <a:r>
                        <a:rPr lang="en-US" sz="1200" baseline="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 A7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 A7</a:t>
                      </a: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12716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 B7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 B7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2716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 A8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</a:tbl>
          </a:graphicData>
        </a:graphic>
      </p:graphicFrame>
      <p:cxnSp>
        <p:nvCxnSpPr>
          <p:cNvPr id="39" name="Straight Arrow Connector 38"/>
          <p:cNvCxnSpPr/>
          <p:nvPr/>
        </p:nvCxnSpPr>
        <p:spPr>
          <a:xfrm>
            <a:off x="7975497" y="3293111"/>
            <a:ext cx="77724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7954653" y="3034053"/>
            <a:ext cx="4026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venir Next" charset="0"/>
                <a:ea typeface="Avenir Next" charset="0"/>
                <a:cs typeface="Avenir Next" charset="0"/>
              </a:rPr>
              <a:t>B1</a:t>
            </a:r>
            <a:endParaRPr lang="en-US" sz="1400" dirty="0">
              <a:latin typeface="Avenir Next" charset="0"/>
              <a:ea typeface="Avenir Next" charset="0"/>
              <a:cs typeface="Avenir Next" charset="0"/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7975497" y="3542836"/>
            <a:ext cx="77724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7955253" y="3293111"/>
            <a:ext cx="4026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venir Next" charset="0"/>
                <a:ea typeface="Avenir Next" charset="0"/>
                <a:cs typeface="Avenir Next" charset="0"/>
              </a:rPr>
              <a:t>B2</a:t>
            </a:r>
            <a:endParaRPr lang="en-US" sz="1400" dirty="0">
              <a:latin typeface="Avenir Next" charset="0"/>
              <a:ea typeface="Avenir Next" charset="0"/>
              <a:cs typeface="Avenir Next" charset="0"/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7965753" y="3992959"/>
            <a:ext cx="77724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7945509" y="3743234"/>
            <a:ext cx="4026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venir Next" charset="0"/>
                <a:ea typeface="Avenir Next" charset="0"/>
                <a:cs typeface="Avenir Next" charset="0"/>
              </a:rPr>
              <a:t>B3</a:t>
            </a:r>
            <a:endParaRPr lang="en-US" sz="1400" dirty="0">
              <a:latin typeface="Avenir Next" charset="0"/>
              <a:ea typeface="Avenir Next" charset="0"/>
              <a:cs typeface="Avenir Next" charset="0"/>
            </a:endParaRPr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7973337" y="4241981"/>
            <a:ext cx="77724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7953093" y="3992256"/>
            <a:ext cx="4138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venir Next" charset="0"/>
                <a:ea typeface="Avenir Next" charset="0"/>
                <a:cs typeface="Avenir Next" charset="0"/>
              </a:rPr>
              <a:t>A1</a:t>
            </a:r>
            <a:endParaRPr lang="en-US" sz="1400" dirty="0">
              <a:latin typeface="Avenir Next" charset="0"/>
              <a:ea typeface="Avenir Next" charset="0"/>
              <a:cs typeface="Avenir Next" charset="0"/>
            </a:endParaRPr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7965753" y="4485009"/>
            <a:ext cx="77724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7945509" y="4235284"/>
            <a:ext cx="4138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venir Next" charset="0"/>
                <a:ea typeface="Avenir Next" charset="0"/>
                <a:cs typeface="Avenir Next" charset="0"/>
              </a:rPr>
              <a:t>A2</a:t>
            </a:r>
            <a:endParaRPr lang="en-US" sz="1400" dirty="0">
              <a:latin typeface="Avenir Next" charset="0"/>
              <a:ea typeface="Avenir Next" charset="0"/>
              <a:cs typeface="Avenir Next" charset="0"/>
            </a:endParaRPr>
          </a:p>
        </p:txBody>
      </p:sp>
      <p:cxnSp>
        <p:nvCxnSpPr>
          <p:cNvPr id="55" name="Straight Arrow Connector 54"/>
          <p:cNvCxnSpPr/>
          <p:nvPr/>
        </p:nvCxnSpPr>
        <p:spPr>
          <a:xfrm>
            <a:off x="7965753" y="4725783"/>
            <a:ext cx="77724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7945509" y="4476058"/>
            <a:ext cx="7178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venir Next" charset="0"/>
                <a:ea typeface="Avenir Next" charset="0"/>
                <a:cs typeface="Avenir Next" charset="0"/>
              </a:rPr>
              <a:t>A3, B4</a:t>
            </a:r>
            <a:endParaRPr lang="en-US" sz="1400" dirty="0">
              <a:latin typeface="Avenir Next" charset="0"/>
              <a:ea typeface="Avenir Next" charset="0"/>
              <a:cs typeface="Avenir Next" charset="0"/>
            </a:endParaRPr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7955049" y="5194655"/>
            <a:ext cx="77724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7934805" y="4944930"/>
            <a:ext cx="4026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venir Next" charset="0"/>
                <a:ea typeface="Avenir Next" charset="0"/>
                <a:cs typeface="Avenir Next" charset="0"/>
              </a:rPr>
              <a:t>B5</a:t>
            </a:r>
            <a:endParaRPr lang="en-US" sz="1400" dirty="0">
              <a:latin typeface="Avenir Next" charset="0"/>
              <a:ea typeface="Avenir Next" charset="0"/>
              <a:cs typeface="Avenir Next" charset="0"/>
            </a:endParaRPr>
          </a:p>
        </p:txBody>
      </p:sp>
      <p:cxnSp>
        <p:nvCxnSpPr>
          <p:cNvPr id="59" name="Straight Arrow Connector 58"/>
          <p:cNvCxnSpPr/>
          <p:nvPr/>
        </p:nvCxnSpPr>
        <p:spPr>
          <a:xfrm>
            <a:off x="7953093" y="5672651"/>
            <a:ext cx="77724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7932849" y="5422926"/>
            <a:ext cx="4026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venir Next" charset="0"/>
                <a:ea typeface="Avenir Next" charset="0"/>
                <a:cs typeface="Avenir Next" charset="0"/>
              </a:rPr>
              <a:t>B6</a:t>
            </a:r>
            <a:endParaRPr lang="en-US" sz="1400" dirty="0">
              <a:latin typeface="Avenir Next" charset="0"/>
              <a:ea typeface="Avenir Next" charset="0"/>
              <a:cs typeface="Avenir Next" charset="0"/>
            </a:endParaRPr>
          </a:p>
        </p:txBody>
      </p:sp>
      <p:cxnSp>
        <p:nvCxnSpPr>
          <p:cNvPr id="61" name="Straight Arrow Connector 60"/>
          <p:cNvCxnSpPr/>
          <p:nvPr/>
        </p:nvCxnSpPr>
        <p:spPr>
          <a:xfrm>
            <a:off x="7955049" y="5908559"/>
            <a:ext cx="77724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7934805" y="5658834"/>
            <a:ext cx="4138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venir Next" charset="0"/>
                <a:ea typeface="Avenir Next" charset="0"/>
                <a:cs typeface="Avenir Next" charset="0"/>
              </a:rPr>
              <a:t>A5</a:t>
            </a:r>
            <a:endParaRPr lang="en-US" sz="1400" dirty="0">
              <a:latin typeface="Avenir Next" charset="0"/>
              <a:ea typeface="Avenir Next" charset="0"/>
              <a:cs typeface="Avenir Next" charset="0"/>
            </a:endParaRPr>
          </a:p>
        </p:txBody>
      </p:sp>
      <p:cxnSp>
        <p:nvCxnSpPr>
          <p:cNvPr id="64" name="Straight Arrow Connector 63"/>
          <p:cNvCxnSpPr/>
          <p:nvPr/>
        </p:nvCxnSpPr>
        <p:spPr>
          <a:xfrm>
            <a:off x="7953093" y="6148996"/>
            <a:ext cx="77724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7936735" y="5903833"/>
            <a:ext cx="7178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venir Next" charset="0"/>
                <a:ea typeface="Avenir Next" charset="0"/>
                <a:cs typeface="Avenir Next" charset="0"/>
              </a:rPr>
              <a:t>A6, B7</a:t>
            </a:r>
            <a:endParaRPr lang="en-US" sz="1400" dirty="0"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773443" y="1828276"/>
            <a:ext cx="356616" cy="283464"/>
          </a:xfrm>
          <a:prstGeom prst="rightArrow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33339" y="1798543"/>
            <a:ext cx="836887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venir Next" charset="0"/>
                <a:ea typeface="Avenir Next" charset="0"/>
                <a:cs typeface="Avenir Next" charset="0"/>
              </a:rPr>
              <a:t>Allow </a:t>
            </a:r>
            <a:r>
              <a:rPr lang="en-US" sz="2000" dirty="0" smtClean="0">
                <a:solidFill>
                  <a:schemeClr val="accent5"/>
                </a:solidFill>
                <a:latin typeface="Avenir Next" charset="0"/>
                <a:ea typeface="Avenir Next" charset="0"/>
                <a:cs typeface="Avenir Next" charset="0"/>
              </a:rPr>
              <a:t>later instructions to commit </a:t>
            </a:r>
            <a:r>
              <a:rPr lang="en-US" sz="2000" dirty="0" smtClean="0">
                <a:latin typeface="Avenir Next" charset="0"/>
                <a:ea typeface="Avenir Next" charset="0"/>
                <a:cs typeface="Avenir Next" charset="0"/>
              </a:rPr>
              <a:t>before </a:t>
            </a:r>
            <a:r>
              <a:rPr lang="en-US" sz="2000" dirty="0" smtClean="0">
                <a:solidFill>
                  <a:schemeClr val="accent5"/>
                </a:solidFill>
                <a:latin typeface="Avenir Next" charset="0"/>
                <a:ea typeface="Avenir Next" charset="0"/>
                <a:cs typeface="Avenir Next" charset="0"/>
              </a:rPr>
              <a:t>specific earlier instructions</a:t>
            </a:r>
            <a:endParaRPr lang="en-US" sz="2000" dirty="0">
              <a:solidFill>
                <a:schemeClr val="accent5"/>
              </a:solidFill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2072" y="1439252"/>
            <a:ext cx="658454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Font typeface="Arial" charset="0"/>
              <a:buChar char="•"/>
            </a:pPr>
            <a:r>
              <a:rPr lang="en-US" sz="2000" dirty="0" smtClean="0">
                <a:solidFill>
                  <a:schemeClr val="accent2"/>
                </a:solidFill>
                <a:latin typeface="Avenir Next" charset="0"/>
                <a:ea typeface="Avenir Next" charset="0"/>
                <a:cs typeface="Avenir Next" charset="0"/>
              </a:rPr>
              <a:t>Problem</a:t>
            </a:r>
            <a:r>
              <a:rPr lang="en-US" sz="2000" dirty="0">
                <a:solidFill>
                  <a:schemeClr val="accent2"/>
                </a:solidFill>
                <a:latin typeface="Avenir Next" charset="0"/>
                <a:ea typeface="Avenir Next" charset="0"/>
                <a:cs typeface="Avenir Next" charset="0"/>
              </a:rPr>
              <a:t>: </a:t>
            </a:r>
            <a:r>
              <a:rPr lang="en-US" sz="2000" dirty="0">
                <a:latin typeface="Avenir Next" charset="0"/>
                <a:ea typeface="Avenir Next" charset="0"/>
                <a:cs typeface="Avenir Next" charset="0"/>
              </a:rPr>
              <a:t>All instructions should </a:t>
            </a:r>
            <a:r>
              <a:rPr lang="en-US" sz="2000" dirty="0">
                <a:solidFill>
                  <a:schemeClr val="accent2"/>
                </a:solidFill>
                <a:latin typeface="Avenir Next" charset="0"/>
                <a:ea typeface="Avenir Next" charset="0"/>
                <a:cs typeface="Avenir Next" charset="0"/>
              </a:rPr>
              <a:t>commit</a:t>
            </a:r>
            <a:r>
              <a:rPr lang="en-US" sz="2000" dirty="0">
                <a:latin typeface="Avenir Next" charset="0"/>
                <a:ea typeface="Avenir Next" charset="0"/>
                <a:cs typeface="Avenir Next" charset="0"/>
              </a:rPr>
              <a:t> </a:t>
            </a:r>
            <a:r>
              <a:rPr lang="en-US" sz="2000" dirty="0">
                <a:solidFill>
                  <a:schemeClr val="accent2"/>
                </a:solidFill>
                <a:latin typeface="Avenir Next" charset="0"/>
                <a:ea typeface="Avenir Next" charset="0"/>
                <a:cs typeface="Avenir Next" charset="0"/>
              </a:rPr>
              <a:t>in-order</a:t>
            </a:r>
          </a:p>
        </p:txBody>
      </p:sp>
    </p:spTree>
    <p:extLst>
      <p:ext uri="{BB962C8B-B14F-4D97-AF65-F5344CB8AC3E}">
        <p14:creationId xmlns:p14="http://schemas.microsoft.com/office/powerpoint/2010/main" val="470719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8" grpId="0"/>
      <p:bldP spid="50" grpId="0"/>
      <p:bldP spid="52" grpId="0"/>
      <p:bldP spid="54" grpId="0"/>
      <p:bldP spid="56" grpId="0"/>
      <p:bldP spid="58" grpId="0"/>
      <p:bldP spid="60" grpId="0"/>
      <p:bldP spid="62" grpId="0"/>
      <p:bldP spid="65" grpId="0"/>
      <p:bldP spid="5" grpId="0" animBg="1"/>
      <p:bldP spid="6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896" y="-145590"/>
            <a:ext cx="8782930" cy="961294"/>
          </a:xfrm>
        </p:spPr>
        <p:txBody>
          <a:bodyPr/>
          <a:lstStyle/>
          <a:p>
            <a:r>
              <a:rPr lang="en-US" sz="3000" dirty="0"/>
              <a:t>Terminal Load Optimization in DeSC</a:t>
            </a:r>
            <a:endParaRPr lang="en-US" sz="3000" dirty="0">
              <a:solidFill>
                <a:srgbClr val="E8751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072D-B533-424A-B1E1-487BAB0ACF7C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68293" y="602893"/>
            <a:ext cx="9359710" cy="2571284"/>
          </a:xfrm>
        </p:spPr>
        <p:txBody>
          <a:bodyPr>
            <a:noAutofit/>
          </a:bodyPr>
          <a:lstStyle/>
          <a:p>
            <a:r>
              <a:rPr lang="en-US" sz="2000" dirty="0" smtClean="0">
                <a:ea typeface="Avenir Next" charset="0"/>
              </a:rPr>
              <a:t>Allow </a:t>
            </a:r>
            <a:r>
              <a:rPr lang="en-US" sz="2000" dirty="0">
                <a:solidFill>
                  <a:schemeClr val="accent5"/>
                </a:solidFill>
                <a:ea typeface="Avenir Next" charset="0"/>
              </a:rPr>
              <a:t>later instructions to commit </a:t>
            </a:r>
            <a:r>
              <a:rPr lang="en-US" sz="2000" dirty="0">
                <a:ea typeface="Avenir Next" charset="0"/>
              </a:rPr>
              <a:t>before </a:t>
            </a:r>
            <a:r>
              <a:rPr lang="en-US" sz="2000" dirty="0">
                <a:solidFill>
                  <a:schemeClr val="accent5"/>
                </a:solidFill>
                <a:ea typeface="Avenir Next" charset="0"/>
              </a:rPr>
              <a:t>specific earlier instructions</a:t>
            </a:r>
          </a:p>
          <a:p>
            <a:r>
              <a:rPr lang="en-US" sz="2000" dirty="0" smtClean="0">
                <a:solidFill>
                  <a:schemeClr val="accent5"/>
                </a:solidFill>
                <a:ea typeface="Avenir Next" charset="0"/>
              </a:rPr>
              <a:t>“Specific Instructions”  </a:t>
            </a:r>
            <a:r>
              <a:rPr lang="en-US" sz="2000" dirty="0" smtClean="0">
                <a:solidFill>
                  <a:schemeClr val="tx1"/>
                </a:solidFill>
                <a:ea typeface="Avenir Next" charset="0"/>
              </a:rPr>
              <a:t>=</a:t>
            </a:r>
            <a:r>
              <a:rPr lang="en-US" sz="2000" dirty="0" smtClean="0">
                <a:solidFill>
                  <a:schemeClr val="accent3"/>
                </a:solidFill>
                <a:ea typeface="Avenir Next" charset="0"/>
              </a:rPr>
              <a:t> Terminal Loads </a:t>
            </a:r>
            <a:r>
              <a:rPr lang="en-US" sz="2000" dirty="0" smtClean="0">
                <a:solidFill>
                  <a:schemeClr val="accent5"/>
                </a:solidFill>
                <a:ea typeface="Avenir Next" charset="0"/>
              </a:rPr>
              <a:t>which reached the head of ROB </a:t>
            </a:r>
            <a:endParaRPr lang="en-US" sz="2000" dirty="0">
              <a:solidFill>
                <a:schemeClr val="accent5"/>
              </a:solidFill>
              <a:ea typeface="Avenir Next" charset="0"/>
            </a:endParaRPr>
          </a:p>
          <a:p>
            <a:pPr lvl="1"/>
            <a:r>
              <a:rPr lang="en-US" sz="2000" dirty="0" smtClean="0">
                <a:solidFill>
                  <a:schemeClr val="accent3"/>
                </a:solidFill>
                <a:ea typeface="Avenir Next" charset="0"/>
              </a:rPr>
              <a:t>Terminal loads</a:t>
            </a:r>
            <a:r>
              <a:rPr lang="en-US" sz="2000" dirty="0" smtClean="0">
                <a:solidFill>
                  <a:schemeClr val="tx1"/>
                </a:solidFill>
                <a:ea typeface="Avenir Next" charset="0"/>
              </a:rPr>
              <a:t>: loads where fetched value is only used for </a:t>
            </a:r>
            <a:r>
              <a:rPr lang="en-US" sz="2000" dirty="0" smtClean="0">
                <a:solidFill>
                  <a:schemeClr val="accent3"/>
                </a:solidFill>
                <a:latin typeface="Consolas" panose="020B0609020204030204" pitchFamily="49" charset="0"/>
                <a:ea typeface="Avenir Next" charset="0"/>
              </a:rPr>
              <a:t>PRODUCE</a:t>
            </a:r>
          </a:p>
          <a:p>
            <a:pPr lvl="2"/>
            <a:r>
              <a:rPr lang="en-US" sz="1800" dirty="0" smtClean="0">
                <a:solidFill>
                  <a:schemeClr val="tx1"/>
                </a:solidFill>
              </a:rPr>
              <a:t>Compiler identifies &amp; marks terminal loads (</a:t>
            </a:r>
            <a:r>
              <a:rPr lang="en-US" sz="1800" dirty="0" smtClean="0">
                <a:solidFill>
                  <a:schemeClr val="accent3"/>
                </a:solidFill>
                <a:latin typeface="Consolas" panose="020B0609020204030204" pitchFamily="49" charset="0"/>
                <a:ea typeface="Consolas" charset="0"/>
                <a:cs typeface="Consolas" charset="0"/>
              </a:rPr>
              <a:t>LOAD_PRODUCE</a:t>
            </a:r>
            <a:r>
              <a:rPr lang="en-US" sz="1800" dirty="0" smtClean="0">
                <a:solidFill>
                  <a:schemeClr val="tx1"/>
                </a:solidFill>
              </a:rPr>
              <a:t> instruction)</a:t>
            </a:r>
          </a:p>
          <a:p>
            <a:pPr lvl="2"/>
            <a:r>
              <a:rPr lang="en-US" sz="1800" dirty="0" smtClean="0">
                <a:solidFill>
                  <a:schemeClr val="accent1"/>
                </a:solidFill>
              </a:rPr>
              <a:t>Very common </a:t>
            </a:r>
            <a:r>
              <a:rPr lang="en-US" sz="1800" dirty="0" smtClean="0">
                <a:solidFill>
                  <a:schemeClr val="tx1"/>
                </a:solidFill>
              </a:rPr>
              <a:t>in decoupled </a:t>
            </a:r>
            <a:r>
              <a:rPr lang="en-US" sz="1800" dirty="0" err="1" smtClean="0">
                <a:solidFill>
                  <a:schemeClr val="tx1"/>
                </a:solidFill>
              </a:rPr>
              <a:t>archs</a:t>
            </a:r>
            <a:r>
              <a:rPr lang="en-US" sz="1800" dirty="0" smtClean="0">
                <a:solidFill>
                  <a:schemeClr val="tx1"/>
                </a:solidFill>
              </a:rPr>
              <a:t>, but </a:t>
            </a:r>
            <a:r>
              <a:rPr lang="en-US" sz="1800" dirty="0" smtClean="0">
                <a:solidFill>
                  <a:schemeClr val="accent2"/>
                </a:solidFill>
              </a:rPr>
              <a:t>non-existent </a:t>
            </a:r>
            <a:r>
              <a:rPr lang="en-US" sz="1800" dirty="0" smtClean="0">
                <a:solidFill>
                  <a:schemeClr val="tx1"/>
                </a:solidFill>
              </a:rPr>
              <a:t>in ordinary </a:t>
            </a:r>
            <a:r>
              <a:rPr lang="en-US" sz="1800" dirty="0" err="1" smtClean="0">
                <a:solidFill>
                  <a:schemeClr val="tx1"/>
                </a:solidFill>
              </a:rPr>
              <a:t>archs</a:t>
            </a:r>
            <a:endParaRPr lang="en-US" sz="2200" dirty="0">
              <a:solidFill>
                <a:schemeClr val="tx1"/>
              </a:solidFill>
            </a:endParaRPr>
          </a:p>
        </p:txBody>
      </p:sp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1949359"/>
              </p:ext>
            </p:extLst>
          </p:nvPr>
        </p:nvGraphicFramePr>
        <p:xfrm>
          <a:off x="1162291" y="3058868"/>
          <a:ext cx="2634738" cy="240484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6347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02173"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SuppD</a:t>
                      </a:r>
                      <a:br>
                        <a:rPr lang="en-US" sz="15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5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Slice</a:t>
                      </a:r>
                      <a:endParaRPr lang="en-US" sz="15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242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56205">
                <a:tc>
                  <a:txBody>
                    <a:bodyPr/>
                    <a:lstStyle/>
                    <a:p>
                      <a:pPr algn="l"/>
                      <a:endParaRPr lang="en-US" sz="15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652674"/>
              </p:ext>
            </p:extLst>
          </p:nvPr>
        </p:nvGraphicFramePr>
        <p:xfrm>
          <a:off x="5312101" y="3058868"/>
          <a:ext cx="2734960" cy="240484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7349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02173"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SuppD</a:t>
                      </a:r>
                      <a:br>
                        <a:rPr lang="en-US" sz="15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5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Slice</a:t>
                      </a:r>
                      <a:endParaRPr lang="en-US" sz="15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242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56205">
                <a:tc>
                  <a:txBody>
                    <a:bodyPr/>
                    <a:lstStyle/>
                    <a:p>
                      <a:endParaRPr lang="pt-BR" sz="15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330820" y="5471951"/>
            <a:ext cx="22976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Avenir Next" charset="0"/>
                <a:ea typeface="Avenir Next" charset="0"/>
                <a:cs typeface="Avenir Next" charset="0"/>
              </a:rPr>
              <a:t> Code before marking </a:t>
            </a:r>
            <a:br>
              <a:rPr lang="en-US" sz="1600" dirty="0" smtClean="0">
                <a:latin typeface="Avenir Next" charset="0"/>
                <a:ea typeface="Avenir Next" charset="0"/>
                <a:cs typeface="Avenir Next" charset="0"/>
              </a:rPr>
            </a:br>
            <a:r>
              <a:rPr lang="en-US" sz="1600" dirty="0" smtClean="0">
                <a:latin typeface="Avenir Next" charset="0"/>
                <a:ea typeface="Avenir Next" charset="0"/>
                <a:cs typeface="Avenir Next" charset="0"/>
              </a:rPr>
              <a:t>terminal loads</a:t>
            </a:r>
            <a:endParaRPr lang="en-US" sz="1600" dirty="0"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616099" y="5463712"/>
            <a:ext cx="21001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Avenir Next" charset="0"/>
                <a:ea typeface="Avenir Next" charset="0"/>
                <a:cs typeface="Avenir Next" charset="0"/>
              </a:rPr>
              <a:t> Code after marking </a:t>
            </a:r>
            <a:br>
              <a:rPr lang="en-US" sz="1600" dirty="0" smtClean="0">
                <a:latin typeface="Avenir Next" charset="0"/>
                <a:ea typeface="Avenir Next" charset="0"/>
                <a:cs typeface="Avenir Next" charset="0"/>
              </a:rPr>
            </a:br>
            <a:r>
              <a:rPr lang="en-US" sz="1600" dirty="0" smtClean="0">
                <a:latin typeface="Avenir Next" charset="0"/>
                <a:ea typeface="Avenir Next" charset="0"/>
                <a:cs typeface="Avenir Next" charset="0"/>
              </a:rPr>
              <a:t>terminal loads</a:t>
            </a:r>
            <a:endParaRPr lang="en-US" sz="1600" dirty="0"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4266329" y="3989441"/>
            <a:ext cx="634313" cy="543697"/>
          </a:xfrm>
          <a:prstGeom prst="rightArrow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venir Next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96629" y="3794474"/>
            <a:ext cx="255824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500" b="1" dirty="0" err="1">
                <a:latin typeface="Consolas" charset="0"/>
                <a:ea typeface="Consolas" charset="0"/>
                <a:cs typeface="Consolas" charset="0"/>
              </a:rPr>
              <a:t>for</a:t>
            </a:r>
            <a:r>
              <a:rPr lang="de-DE" sz="1500" b="1" dirty="0"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de-DE" sz="1500" dirty="0">
                <a:latin typeface="Consolas" charset="0"/>
                <a:ea typeface="Consolas" charset="0"/>
                <a:cs typeface="Consolas" charset="0"/>
              </a:rPr>
              <a:t>(i=0;i&lt;</a:t>
            </a:r>
            <a:r>
              <a:rPr lang="de-DE" sz="1500" dirty="0" err="1">
                <a:latin typeface="Consolas" charset="0"/>
                <a:ea typeface="Consolas" charset="0"/>
                <a:cs typeface="Consolas" charset="0"/>
              </a:rPr>
              <a:t>N;i</a:t>
            </a:r>
            <a:r>
              <a:rPr lang="de-DE" sz="1500" dirty="0">
                <a:latin typeface="Consolas" charset="0"/>
                <a:ea typeface="Consolas" charset="0"/>
                <a:cs typeface="Consolas" charset="0"/>
              </a:rPr>
              <a:t>++)</a:t>
            </a:r>
          </a:p>
          <a:p>
            <a:r>
              <a:rPr lang="de-DE" sz="1500" dirty="0">
                <a:latin typeface="Consolas" charset="0"/>
                <a:ea typeface="Consolas" charset="0"/>
                <a:cs typeface="Consolas" charset="0"/>
              </a:rPr>
              <a:t>{  </a:t>
            </a:r>
          </a:p>
          <a:p>
            <a:r>
              <a:rPr lang="de-DE" sz="1500" dirty="0">
                <a:latin typeface="Consolas" charset="0"/>
                <a:ea typeface="Consolas" charset="0"/>
                <a:cs typeface="Consolas" charset="0"/>
              </a:rPr>
              <a:t>  </a:t>
            </a:r>
            <a:r>
              <a:rPr lang="de-DE" sz="1500" dirty="0" err="1">
                <a:latin typeface="Consolas" charset="0"/>
                <a:ea typeface="Consolas" charset="0"/>
                <a:cs typeface="Consolas" charset="0"/>
              </a:rPr>
              <a:t>idx</a:t>
            </a:r>
            <a:r>
              <a:rPr lang="de-DE" sz="1500" dirty="0">
                <a:latin typeface="Consolas" charset="0"/>
                <a:ea typeface="Consolas" charset="0"/>
                <a:cs typeface="Consolas" charset="0"/>
              </a:rPr>
              <a:t> = LOAD(&amp;a[i])</a:t>
            </a:r>
          </a:p>
          <a:p>
            <a:r>
              <a:rPr lang="de-DE" sz="1500" dirty="0">
                <a:latin typeface="Consolas" charset="0"/>
                <a:ea typeface="Consolas" charset="0"/>
                <a:cs typeface="Consolas" charset="0"/>
              </a:rPr>
              <a:t>  </a:t>
            </a:r>
            <a:r>
              <a:rPr lang="de-DE" sz="1500" dirty="0" err="1">
                <a:solidFill>
                  <a:schemeClr val="accent3"/>
                </a:solidFill>
                <a:latin typeface="Consolas" charset="0"/>
                <a:ea typeface="Consolas" charset="0"/>
                <a:cs typeface="Consolas" charset="0"/>
              </a:rPr>
              <a:t>tmp</a:t>
            </a:r>
            <a:r>
              <a:rPr lang="de-DE" sz="1500" dirty="0">
                <a:solidFill>
                  <a:schemeClr val="accent3"/>
                </a:solidFill>
                <a:latin typeface="Consolas" charset="0"/>
                <a:ea typeface="Consolas" charset="0"/>
                <a:cs typeface="Consolas" charset="0"/>
              </a:rPr>
              <a:t> = LOAD(v&amp;[</a:t>
            </a:r>
            <a:r>
              <a:rPr lang="de-DE" sz="1500" dirty="0" err="1">
                <a:solidFill>
                  <a:schemeClr val="accent3"/>
                </a:solidFill>
                <a:latin typeface="Consolas" charset="0"/>
                <a:ea typeface="Consolas" charset="0"/>
                <a:cs typeface="Consolas" charset="0"/>
              </a:rPr>
              <a:t>idx</a:t>
            </a:r>
            <a:r>
              <a:rPr lang="de-DE" sz="1500" dirty="0">
                <a:solidFill>
                  <a:schemeClr val="accent3"/>
                </a:solidFill>
                <a:latin typeface="Consolas" charset="0"/>
                <a:ea typeface="Consolas" charset="0"/>
                <a:cs typeface="Consolas" charset="0"/>
              </a:rPr>
              <a:t>])</a:t>
            </a:r>
          </a:p>
          <a:p>
            <a:r>
              <a:rPr lang="de-DE" sz="1500" dirty="0">
                <a:solidFill>
                  <a:schemeClr val="accent3"/>
                </a:solidFill>
                <a:latin typeface="Consolas" charset="0"/>
                <a:ea typeface="Consolas" charset="0"/>
                <a:cs typeface="Consolas" charset="0"/>
              </a:rPr>
              <a:t>  PRODUCE(</a:t>
            </a:r>
            <a:r>
              <a:rPr lang="de-DE" sz="1500" dirty="0" err="1">
                <a:solidFill>
                  <a:schemeClr val="accent3"/>
                </a:solidFill>
                <a:latin typeface="Consolas" charset="0"/>
                <a:ea typeface="Consolas" charset="0"/>
                <a:cs typeface="Consolas" charset="0"/>
              </a:rPr>
              <a:t>tmp</a:t>
            </a:r>
            <a:r>
              <a:rPr lang="de-DE" sz="1500" dirty="0">
                <a:solidFill>
                  <a:schemeClr val="accent3"/>
                </a:solidFill>
                <a:latin typeface="Consolas" charset="0"/>
                <a:ea typeface="Consolas" charset="0"/>
                <a:cs typeface="Consolas" charset="0"/>
              </a:rPr>
              <a:t>)</a:t>
            </a:r>
          </a:p>
          <a:p>
            <a:r>
              <a:rPr lang="de-DE" sz="1500" dirty="0">
                <a:latin typeface="Consolas" charset="0"/>
                <a:ea typeface="Consolas" charset="0"/>
                <a:cs typeface="Consolas" charset="0"/>
              </a:rPr>
              <a:t>}</a:t>
            </a:r>
            <a:endParaRPr lang="en-US" sz="1500" dirty="0"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69942" y="3794474"/>
            <a:ext cx="2677119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500" b="1" dirty="0">
                <a:solidFill>
                  <a:schemeClr val="dk1"/>
                </a:solidFill>
                <a:latin typeface="Consolas" charset="0"/>
                <a:ea typeface="Consolas" charset="0"/>
                <a:cs typeface="Consolas" charset="0"/>
              </a:rPr>
              <a:t>for</a:t>
            </a:r>
            <a:r>
              <a:rPr lang="pt-BR" sz="1500" dirty="0">
                <a:solidFill>
                  <a:schemeClr val="dk1"/>
                </a:solidFill>
                <a:latin typeface="Consolas" charset="0"/>
                <a:ea typeface="Consolas" charset="0"/>
                <a:cs typeface="Consolas" charset="0"/>
              </a:rPr>
              <a:t>(</a:t>
            </a:r>
            <a:r>
              <a:rPr lang="pt-BR" sz="1500" dirty="0" err="1">
                <a:solidFill>
                  <a:schemeClr val="dk1"/>
                </a:solidFill>
                <a:latin typeface="Consolas" charset="0"/>
                <a:ea typeface="Consolas" charset="0"/>
                <a:cs typeface="Consolas" charset="0"/>
              </a:rPr>
              <a:t>i</a:t>
            </a:r>
            <a:r>
              <a:rPr lang="pt-BR" sz="1500" dirty="0">
                <a:solidFill>
                  <a:schemeClr val="dk1"/>
                </a:solidFill>
                <a:latin typeface="Consolas" charset="0"/>
                <a:ea typeface="Consolas" charset="0"/>
                <a:cs typeface="Consolas" charset="0"/>
              </a:rPr>
              <a:t>=0;i&lt;</a:t>
            </a:r>
            <a:r>
              <a:rPr lang="pt-BR" sz="1500" dirty="0" err="1">
                <a:solidFill>
                  <a:schemeClr val="dk1"/>
                </a:solidFill>
                <a:latin typeface="Consolas" charset="0"/>
                <a:ea typeface="Consolas" charset="0"/>
                <a:cs typeface="Consolas" charset="0"/>
              </a:rPr>
              <a:t>N;i</a:t>
            </a:r>
            <a:r>
              <a:rPr lang="pt-BR" sz="1500" dirty="0">
                <a:solidFill>
                  <a:schemeClr val="dk1"/>
                </a:solidFill>
                <a:latin typeface="Consolas" charset="0"/>
                <a:ea typeface="Consolas" charset="0"/>
                <a:cs typeface="Consolas" charset="0"/>
              </a:rPr>
              <a:t>++) </a:t>
            </a:r>
          </a:p>
          <a:p>
            <a:r>
              <a:rPr lang="pt-BR" sz="1500" dirty="0">
                <a:solidFill>
                  <a:schemeClr val="dk1"/>
                </a:solidFill>
                <a:latin typeface="Consolas" charset="0"/>
                <a:ea typeface="Consolas" charset="0"/>
                <a:cs typeface="Consolas" charset="0"/>
              </a:rPr>
              <a:t>{   </a:t>
            </a:r>
          </a:p>
          <a:p>
            <a:r>
              <a:rPr lang="pt-BR" sz="1500" dirty="0">
                <a:solidFill>
                  <a:schemeClr val="dk1"/>
                </a:solidFill>
                <a:latin typeface="Consolas" charset="0"/>
                <a:ea typeface="Consolas" charset="0"/>
                <a:cs typeface="Consolas" charset="0"/>
              </a:rPr>
              <a:t>  </a:t>
            </a:r>
            <a:r>
              <a:rPr lang="pt-BR" sz="1500" dirty="0" err="1">
                <a:solidFill>
                  <a:schemeClr val="dk1"/>
                </a:solidFill>
                <a:latin typeface="Consolas" charset="0"/>
                <a:ea typeface="Consolas" charset="0"/>
                <a:cs typeface="Consolas" charset="0"/>
              </a:rPr>
              <a:t>idx</a:t>
            </a:r>
            <a:r>
              <a:rPr lang="pt-BR" sz="1500" dirty="0">
                <a:solidFill>
                  <a:schemeClr val="dk1"/>
                </a:solidFill>
                <a:latin typeface="Consolas" charset="0"/>
                <a:ea typeface="Consolas" charset="0"/>
                <a:cs typeface="Consolas" charset="0"/>
              </a:rPr>
              <a:t> = LOAD(&amp;a[</a:t>
            </a:r>
            <a:r>
              <a:rPr lang="pt-BR" sz="1500" dirty="0" err="1">
                <a:solidFill>
                  <a:schemeClr val="dk1"/>
                </a:solidFill>
                <a:latin typeface="Consolas" charset="0"/>
                <a:ea typeface="Consolas" charset="0"/>
                <a:cs typeface="Consolas" charset="0"/>
              </a:rPr>
              <a:t>i</a:t>
            </a:r>
            <a:r>
              <a:rPr lang="pt-BR" sz="1500" dirty="0">
                <a:solidFill>
                  <a:schemeClr val="dk1"/>
                </a:solidFill>
                <a:latin typeface="Consolas" charset="0"/>
                <a:ea typeface="Consolas" charset="0"/>
                <a:cs typeface="Consolas" charset="0"/>
              </a:rPr>
              <a:t>])             </a:t>
            </a:r>
          </a:p>
          <a:p>
            <a:r>
              <a:rPr lang="pt-BR" sz="1500" b="1" dirty="0">
                <a:solidFill>
                  <a:schemeClr val="dk1"/>
                </a:solidFill>
                <a:latin typeface="Consolas" charset="0"/>
                <a:ea typeface="Consolas" charset="0"/>
                <a:cs typeface="Consolas" charset="0"/>
              </a:rPr>
              <a:t>  </a:t>
            </a:r>
            <a:r>
              <a:rPr lang="pt-BR" sz="1500" b="1" dirty="0">
                <a:solidFill>
                  <a:schemeClr val="accent3"/>
                </a:solidFill>
                <a:latin typeface="Consolas" charset="0"/>
                <a:ea typeface="Consolas" charset="0"/>
                <a:cs typeface="Consolas" charset="0"/>
              </a:rPr>
              <a:t>LOAD_PRODUCE</a:t>
            </a:r>
            <a:r>
              <a:rPr lang="pt-BR" sz="1500" dirty="0">
                <a:solidFill>
                  <a:schemeClr val="accent3"/>
                </a:solidFill>
                <a:latin typeface="Consolas" charset="0"/>
                <a:ea typeface="Consolas" charset="0"/>
                <a:cs typeface="Consolas" charset="0"/>
              </a:rPr>
              <a:t>(&amp;</a:t>
            </a:r>
            <a:r>
              <a:rPr lang="pt-BR" sz="1500" dirty="0" err="1">
                <a:solidFill>
                  <a:schemeClr val="accent3"/>
                </a:solidFill>
                <a:latin typeface="Consolas" charset="0"/>
                <a:ea typeface="Consolas" charset="0"/>
                <a:cs typeface="Consolas" charset="0"/>
              </a:rPr>
              <a:t>v</a:t>
            </a:r>
            <a:r>
              <a:rPr lang="pt-BR" sz="1500" dirty="0">
                <a:solidFill>
                  <a:schemeClr val="accent3"/>
                </a:solidFill>
                <a:latin typeface="Consolas" charset="0"/>
                <a:ea typeface="Consolas" charset="0"/>
                <a:cs typeface="Consolas" charset="0"/>
              </a:rPr>
              <a:t>[</a:t>
            </a:r>
            <a:r>
              <a:rPr lang="pt-BR" sz="1500" dirty="0" err="1">
                <a:solidFill>
                  <a:schemeClr val="accent3"/>
                </a:solidFill>
                <a:latin typeface="Consolas" charset="0"/>
                <a:ea typeface="Consolas" charset="0"/>
                <a:cs typeface="Consolas" charset="0"/>
              </a:rPr>
              <a:t>idx</a:t>
            </a:r>
            <a:r>
              <a:rPr lang="pt-BR" sz="1500" dirty="0">
                <a:solidFill>
                  <a:schemeClr val="accent3"/>
                </a:solidFill>
                <a:latin typeface="Consolas" charset="0"/>
                <a:ea typeface="Consolas" charset="0"/>
                <a:cs typeface="Consolas" charset="0"/>
              </a:rPr>
              <a:t>])</a:t>
            </a:r>
          </a:p>
          <a:p>
            <a:r>
              <a:rPr lang="pt-BR" sz="1500" dirty="0">
                <a:solidFill>
                  <a:schemeClr val="dk1"/>
                </a:solidFill>
                <a:latin typeface="Consolas" charset="0"/>
                <a:ea typeface="Consolas" charset="0"/>
                <a:cs typeface="Consolas" charset="0"/>
              </a:rPr>
              <a:t>} </a:t>
            </a:r>
            <a:endParaRPr lang="pt-BR" sz="1500" dirty="0">
              <a:latin typeface="Consolas" charset="0"/>
              <a:ea typeface="Consolas" charset="0"/>
              <a:cs typeface="Consola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891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 tmFilter="0, 0; .2, .5; .8, .5; 1, 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2" dur="250" autoRev="1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 tmFilter="0, 0; .2, .5; .8, .5; 1, 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5" dur="250" autoRev="1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 tmFilter="0, 0; .2, .5; .8, .5; 1, 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" dur="250" autoRev="1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1" grpId="0"/>
      <p:bldP spid="8" grpId="0" animBg="1"/>
      <p:bldP spid="6" grpId="1" build="allAtOnce"/>
      <p:bldP spid="9" grpId="0" build="allAtOnce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896" y="-145590"/>
            <a:ext cx="8782930" cy="961294"/>
          </a:xfrm>
        </p:spPr>
        <p:txBody>
          <a:bodyPr/>
          <a:lstStyle/>
          <a:p>
            <a:r>
              <a:rPr lang="en-US" sz="3000" dirty="0"/>
              <a:t>Terminal Load Optimization in DeSC</a:t>
            </a:r>
            <a:endParaRPr lang="en-US" sz="3000" dirty="0">
              <a:solidFill>
                <a:srgbClr val="E8751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072D-B533-424A-B1E1-487BAB0ACF7C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220603" y="587887"/>
            <a:ext cx="8673516" cy="2609330"/>
          </a:xfrm>
        </p:spPr>
        <p:txBody>
          <a:bodyPr>
            <a:noAutofit/>
          </a:bodyPr>
          <a:lstStyle/>
          <a:p>
            <a:r>
              <a:rPr lang="en-US" sz="2000" dirty="0" smtClean="0">
                <a:solidFill>
                  <a:schemeClr val="tx1"/>
                </a:solidFill>
              </a:rPr>
              <a:t>When a </a:t>
            </a:r>
            <a:r>
              <a:rPr lang="en-US" sz="2000" dirty="0" smtClean="0">
                <a:solidFill>
                  <a:schemeClr val="accent3"/>
                </a:solidFill>
              </a:rPr>
              <a:t>terminal load </a:t>
            </a:r>
            <a:r>
              <a:rPr lang="en-US" sz="2000" dirty="0" smtClean="0">
                <a:solidFill>
                  <a:schemeClr val="tx1"/>
                </a:solidFill>
              </a:rPr>
              <a:t>reaches the head of a ROB, it is moved to the </a:t>
            </a:r>
            <a:r>
              <a:rPr lang="en-US" sz="2000" dirty="0" smtClean="0">
                <a:solidFill>
                  <a:schemeClr val="accent3"/>
                </a:solidFill>
              </a:rPr>
              <a:t>terminal load buffer </a:t>
            </a:r>
            <a:r>
              <a:rPr lang="en-US" sz="2000" dirty="0" smtClean="0">
                <a:solidFill>
                  <a:schemeClr val="tx1"/>
                </a:solidFill>
              </a:rPr>
              <a:t>if </a:t>
            </a:r>
            <a:r>
              <a:rPr lang="en-US" sz="2000" dirty="0" smtClean="0">
                <a:solidFill>
                  <a:schemeClr val="accent2"/>
                </a:solidFill>
              </a:rPr>
              <a:t>data is not ready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From </a:t>
            </a:r>
            <a:r>
              <a:rPr lang="en-US" sz="2000" dirty="0">
                <a:solidFill>
                  <a:schemeClr val="accent3"/>
                </a:solidFill>
              </a:rPr>
              <a:t>t</a:t>
            </a:r>
            <a:r>
              <a:rPr lang="en-US" sz="2000" dirty="0" smtClean="0">
                <a:solidFill>
                  <a:schemeClr val="accent3"/>
                </a:solidFill>
              </a:rPr>
              <a:t>erminal load buffer</a:t>
            </a:r>
            <a:r>
              <a:rPr lang="en-US" sz="2000" dirty="0" smtClean="0">
                <a:solidFill>
                  <a:schemeClr val="tx1"/>
                </a:solidFill>
              </a:rPr>
              <a:t>, it is moved to </a:t>
            </a:r>
            <a:r>
              <a:rPr lang="en-US" sz="2000" dirty="0" smtClean="0">
                <a:solidFill>
                  <a:schemeClr val="accent3"/>
                </a:solidFill>
              </a:rPr>
              <a:t>communication queue </a:t>
            </a:r>
            <a:r>
              <a:rPr lang="en-US" sz="2000" dirty="0" smtClean="0">
                <a:solidFill>
                  <a:schemeClr val="tx1"/>
                </a:solidFill>
              </a:rPr>
              <a:t>when data is ready</a:t>
            </a:r>
          </a:p>
          <a:p>
            <a:r>
              <a:rPr lang="en-US" sz="1900" dirty="0" smtClean="0">
                <a:solidFill>
                  <a:schemeClr val="accent1"/>
                </a:solidFill>
              </a:rPr>
              <a:t>Property #1 </a:t>
            </a:r>
            <a:r>
              <a:rPr lang="en-US" sz="1900" dirty="0" smtClean="0">
                <a:solidFill>
                  <a:schemeClr val="tx1"/>
                </a:solidFill>
              </a:rPr>
              <a:t>: Any entry in </a:t>
            </a:r>
            <a:r>
              <a:rPr lang="en-US" sz="1900" dirty="0" smtClean="0">
                <a:solidFill>
                  <a:schemeClr val="accent3"/>
                </a:solidFill>
              </a:rPr>
              <a:t>terminal load buffer </a:t>
            </a:r>
            <a:r>
              <a:rPr lang="en-US" sz="1900" dirty="0" smtClean="0">
                <a:solidFill>
                  <a:schemeClr val="tx1"/>
                </a:solidFill>
              </a:rPr>
              <a:t>is non-speculative</a:t>
            </a:r>
          </a:p>
          <a:p>
            <a:pPr lvl="1"/>
            <a:r>
              <a:rPr lang="en-US" sz="1900" dirty="0" smtClean="0">
                <a:solidFill>
                  <a:schemeClr val="accent3"/>
                </a:solidFill>
              </a:rPr>
              <a:t>Terminal loads </a:t>
            </a:r>
            <a:r>
              <a:rPr lang="en-US" sz="1900" dirty="0" smtClean="0">
                <a:solidFill>
                  <a:schemeClr val="tx1"/>
                </a:solidFill>
              </a:rPr>
              <a:t>are only moved to buffer from the head of the ROB </a:t>
            </a:r>
          </a:p>
          <a:p>
            <a:pPr>
              <a:spcBef>
                <a:spcPts val="600"/>
              </a:spcBef>
            </a:pPr>
            <a:r>
              <a:rPr lang="en-US" sz="1900" dirty="0" smtClean="0">
                <a:solidFill>
                  <a:schemeClr val="accent1"/>
                </a:solidFill>
              </a:rPr>
              <a:t>Property #2 </a:t>
            </a:r>
            <a:r>
              <a:rPr lang="en-US" sz="1900" dirty="0" smtClean="0">
                <a:solidFill>
                  <a:schemeClr val="tx1"/>
                </a:solidFill>
              </a:rPr>
              <a:t>: No entry in </a:t>
            </a:r>
            <a:r>
              <a:rPr lang="en-US" sz="1900" dirty="0" smtClean="0">
                <a:solidFill>
                  <a:schemeClr val="accent3"/>
                </a:solidFill>
              </a:rPr>
              <a:t>terminal load buffer </a:t>
            </a:r>
            <a:r>
              <a:rPr lang="en-US" sz="1900" dirty="0" smtClean="0">
                <a:solidFill>
                  <a:schemeClr val="tx1"/>
                </a:solidFill>
              </a:rPr>
              <a:t>has dependents</a:t>
            </a:r>
          </a:p>
          <a:p>
            <a:pPr lvl="1"/>
            <a:r>
              <a:rPr lang="en-US" sz="1900" dirty="0" smtClean="0">
                <a:solidFill>
                  <a:schemeClr val="tx1"/>
                </a:solidFill>
              </a:rPr>
              <a:t>No need to update any other ROB entry with its load result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8888826"/>
              </p:ext>
            </p:extLst>
          </p:nvPr>
        </p:nvGraphicFramePr>
        <p:xfrm>
          <a:off x="1079926" y="3874762"/>
          <a:ext cx="2189722" cy="179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064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941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6487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16732">
                <a:tc gridSpan="3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solidFill>
                            <a:srgbClr val="000000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Reorder Buffer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solidFill>
                            <a:srgbClr val="000000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(ROB)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rgbClr val="000000"/>
                        </a:solidFill>
                        <a:latin typeface="Tahoma"/>
                        <a:cs typeface="Tahoma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 smtClean="0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rgbClr val="000000"/>
                        </a:solidFill>
                        <a:latin typeface="Avenir Next" charset="0"/>
                        <a:cs typeface="Avenir Next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rgbClr val="000000"/>
                        </a:solidFill>
                        <a:latin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b="0" dirty="0">
                        <a:solidFill>
                          <a:srgbClr val="000000"/>
                        </a:solidFill>
                        <a:latin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900" b="0" dirty="0">
                        <a:solidFill>
                          <a:srgbClr val="000000"/>
                        </a:solidFill>
                        <a:latin typeface="Avenir Next" charset="0"/>
                        <a:cs typeface="Avenir Next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b="0" dirty="0">
                        <a:solidFill>
                          <a:srgbClr val="000000"/>
                        </a:solidFill>
                        <a:latin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b="0" dirty="0">
                        <a:solidFill>
                          <a:srgbClr val="000000"/>
                        </a:solidFill>
                        <a:latin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900" b="0" dirty="0">
                        <a:solidFill>
                          <a:srgbClr val="000000"/>
                        </a:solidFill>
                        <a:latin typeface="Avenir Next" charset="0"/>
                        <a:cs typeface="Avenir Next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b="0" dirty="0">
                        <a:solidFill>
                          <a:srgbClr val="000000"/>
                        </a:solidFill>
                        <a:latin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b="0" dirty="0">
                        <a:solidFill>
                          <a:srgbClr val="000000"/>
                        </a:solidFill>
                        <a:latin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84775">
                <a:tc>
                  <a:txBody>
                    <a:bodyPr/>
                    <a:lstStyle/>
                    <a:p>
                      <a:pPr algn="ctr"/>
                      <a:r>
                        <a:rPr lang="en-US" sz="900" b="0" dirty="0" smtClean="0">
                          <a:solidFill>
                            <a:srgbClr val="000000"/>
                          </a:solidFill>
                          <a:latin typeface="Avenir Next" charset="0"/>
                          <a:cs typeface="Avenir Next" charset="0"/>
                        </a:rPr>
                        <a:t>:</a:t>
                      </a:r>
                    </a:p>
                    <a:p>
                      <a:pPr algn="ctr"/>
                      <a:r>
                        <a:rPr lang="en-US" sz="900" b="0" dirty="0" smtClean="0">
                          <a:solidFill>
                            <a:srgbClr val="000000"/>
                          </a:solidFill>
                          <a:latin typeface="Avenir Next" charset="0"/>
                          <a:cs typeface="Avenir Next" charset="0"/>
                        </a:rPr>
                        <a:t>:</a:t>
                      </a:r>
                      <a:endParaRPr lang="en-US" sz="900" b="0" dirty="0">
                        <a:solidFill>
                          <a:srgbClr val="000000"/>
                        </a:solidFill>
                        <a:latin typeface="Avenir Next" charset="0"/>
                        <a:cs typeface="Avenir Next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dirty="0" smtClean="0">
                          <a:solidFill>
                            <a:srgbClr val="000000"/>
                          </a:solidFill>
                          <a:latin typeface="Avenir Next" charset="0"/>
                          <a:cs typeface="Avenir Next" charset="0"/>
                        </a:rPr>
                        <a:t>:</a:t>
                      </a:r>
                    </a:p>
                    <a:p>
                      <a:pPr algn="ctr"/>
                      <a:r>
                        <a:rPr lang="en-US" sz="900" b="0" dirty="0" smtClean="0">
                          <a:solidFill>
                            <a:srgbClr val="000000"/>
                          </a:solidFill>
                          <a:latin typeface="Avenir Next" charset="0"/>
                          <a:cs typeface="Avenir Next" charset="0"/>
                        </a:rPr>
                        <a:t>:</a:t>
                      </a:r>
                      <a:endParaRPr lang="en-US" sz="900" b="0" dirty="0">
                        <a:solidFill>
                          <a:srgbClr val="000000"/>
                        </a:solidFill>
                        <a:latin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dirty="0" smtClean="0">
                          <a:solidFill>
                            <a:srgbClr val="000000"/>
                          </a:solidFill>
                          <a:latin typeface="Avenir Next" charset="0"/>
                          <a:cs typeface="Avenir Next" charset="0"/>
                        </a:rPr>
                        <a:t>:</a:t>
                      </a:r>
                    </a:p>
                    <a:p>
                      <a:pPr algn="ctr"/>
                      <a:r>
                        <a:rPr lang="en-US" sz="900" b="0" dirty="0" smtClean="0">
                          <a:solidFill>
                            <a:srgbClr val="000000"/>
                          </a:solidFill>
                          <a:latin typeface="Avenir Next" charset="0"/>
                          <a:cs typeface="Avenir Next" charset="0"/>
                        </a:rPr>
                        <a:t>:</a:t>
                      </a: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900" b="0" dirty="0">
                        <a:solidFill>
                          <a:srgbClr val="000000"/>
                        </a:solidFill>
                        <a:latin typeface="Avenir Next" charset="0"/>
                        <a:cs typeface="Avenir Next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b="0" dirty="0">
                        <a:solidFill>
                          <a:srgbClr val="000000"/>
                        </a:solidFill>
                        <a:latin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b="0" dirty="0">
                        <a:solidFill>
                          <a:srgbClr val="000000"/>
                        </a:solidFill>
                        <a:latin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4739339"/>
              </p:ext>
            </p:extLst>
          </p:nvPr>
        </p:nvGraphicFramePr>
        <p:xfrm>
          <a:off x="3717311" y="4127529"/>
          <a:ext cx="1451241" cy="1569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024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3099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solidFill>
                            <a:srgbClr val="000000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Terminal Load </a:t>
                      </a:r>
                      <a:br>
                        <a:rPr lang="en-US" sz="1400" b="0" dirty="0" smtClean="0">
                          <a:solidFill>
                            <a:srgbClr val="000000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400" b="0" dirty="0" smtClean="0">
                          <a:solidFill>
                            <a:srgbClr val="000000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Buffer (CAM)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solidFill>
                            <a:srgbClr val="000000"/>
                          </a:solidFill>
                          <a:latin typeface="Avenir Next" charset="0"/>
                          <a:cs typeface="Avenir Next" charset="0"/>
                        </a:rPr>
                        <a:t>ID</a:t>
                      </a:r>
                      <a:endParaRPr lang="en-US" sz="900" dirty="0">
                        <a:solidFill>
                          <a:srgbClr val="000000"/>
                        </a:solidFill>
                        <a:latin typeface="Avenir Next" charset="0"/>
                        <a:cs typeface="Avenir Next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dirty="0" smtClean="0">
                          <a:solidFill>
                            <a:srgbClr val="000000"/>
                          </a:solidFill>
                          <a:latin typeface="Avenir Next" charset="0"/>
                          <a:cs typeface="Avenir Next" charset="0"/>
                        </a:rPr>
                        <a:t>…</a:t>
                      </a:r>
                      <a:endParaRPr lang="en-US" sz="900" b="0" dirty="0">
                        <a:solidFill>
                          <a:srgbClr val="000000"/>
                        </a:solidFill>
                        <a:latin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900" b="0" dirty="0">
                        <a:solidFill>
                          <a:srgbClr val="000000"/>
                        </a:solidFill>
                        <a:latin typeface="Avenir Next" charset="0"/>
                        <a:cs typeface="Avenir Next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b="0" dirty="0">
                        <a:solidFill>
                          <a:srgbClr val="000000"/>
                        </a:solidFill>
                        <a:latin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900" b="0" dirty="0" smtClean="0">
                          <a:solidFill>
                            <a:srgbClr val="000000"/>
                          </a:solidFill>
                          <a:latin typeface="Avenir Next" charset="0"/>
                          <a:cs typeface="Avenir Next" charset="0"/>
                        </a:rPr>
                        <a:t>:</a:t>
                      </a:r>
                    </a:p>
                    <a:p>
                      <a:pPr algn="ctr"/>
                      <a:r>
                        <a:rPr lang="en-US" sz="900" b="0" dirty="0" smtClean="0">
                          <a:solidFill>
                            <a:srgbClr val="000000"/>
                          </a:solidFill>
                          <a:latin typeface="Avenir Next" charset="0"/>
                          <a:cs typeface="Avenir Next" charset="0"/>
                        </a:rPr>
                        <a:t>:</a:t>
                      </a:r>
                      <a:endParaRPr lang="en-US" sz="900" b="0" dirty="0">
                        <a:solidFill>
                          <a:srgbClr val="000000"/>
                        </a:solidFill>
                        <a:latin typeface="Avenir Next" charset="0"/>
                        <a:cs typeface="Avenir Next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b="0" dirty="0" smtClean="0">
                        <a:solidFill>
                          <a:srgbClr val="000000"/>
                        </a:solidFill>
                        <a:latin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900" b="0" dirty="0">
                        <a:solidFill>
                          <a:srgbClr val="000000"/>
                        </a:solidFill>
                        <a:latin typeface="Avenir Next" charset="0"/>
                        <a:cs typeface="Avenir Next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b="0" dirty="0">
                        <a:solidFill>
                          <a:srgbClr val="000000"/>
                        </a:solidFill>
                        <a:latin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cxnSp>
        <p:nvCxnSpPr>
          <p:cNvPr id="15" name="Straight Connector 14"/>
          <p:cNvCxnSpPr/>
          <p:nvPr/>
        </p:nvCxnSpPr>
        <p:spPr>
          <a:xfrm>
            <a:off x="3482903" y="3888961"/>
            <a:ext cx="2014168" cy="0"/>
          </a:xfrm>
          <a:prstGeom prst="line">
            <a:avLst/>
          </a:prstGeom>
          <a:ln w="28575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691814" y="5701354"/>
            <a:ext cx="15274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Avenir Next" charset="0"/>
                <a:ea typeface="Avenir Next" charset="0"/>
                <a:cs typeface="Avenir Next" charset="0"/>
              </a:rPr>
              <a:t>If Data is not Ready</a:t>
            </a:r>
            <a:endParaRPr lang="en-US" sz="1200" dirty="0">
              <a:latin typeface="Avenir Next" charset="0"/>
              <a:ea typeface="Avenir Next" charset="0"/>
              <a:cs typeface="Avenir Next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3476553" y="5577015"/>
            <a:ext cx="240756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514925" y="3890982"/>
            <a:ext cx="240756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5497793" y="4731339"/>
            <a:ext cx="352027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163742" y="4979477"/>
            <a:ext cx="333331" cy="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149476" y="5285914"/>
            <a:ext cx="333331" cy="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174622" y="5575092"/>
            <a:ext cx="333331" cy="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796093" y="5692482"/>
            <a:ext cx="15468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Avenir Next" charset="0"/>
                <a:ea typeface="Avenir Next" charset="0"/>
                <a:cs typeface="Avenir Next" charset="0"/>
              </a:rPr>
              <a:t>When Data is ready</a:t>
            </a:r>
            <a:endParaRPr lang="en-US" sz="1200" dirty="0"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15347" y="4096036"/>
            <a:ext cx="23714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Avenir Next" charset="0"/>
                <a:ea typeface="Avenir Next" charset="0"/>
                <a:cs typeface="Avenir Next" charset="0"/>
              </a:rPr>
              <a:t>Communication Queue</a:t>
            </a:r>
            <a:endParaRPr lang="en-US" sz="1600" dirty="0"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74158" y="4505007"/>
            <a:ext cx="2490488" cy="555585"/>
          </a:xfrm>
          <a:prstGeom prst="rect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venir Next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 flipV="1">
            <a:off x="6865723" y="4505006"/>
            <a:ext cx="0" cy="555585"/>
          </a:xfrm>
          <a:prstGeom prst="line">
            <a:avLst/>
          </a:prstGeom>
          <a:ln w="19050">
            <a:solidFill>
              <a:schemeClr val="tx1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6371870" y="4505006"/>
            <a:ext cx="0" cy="555585"/>
          </a:xfrm>
          <a:prstGeom prst="line">
            <a:avLst/>
          </a:prstGeom>
          <a:ln w="19050">
            <a:solidFill>
              <a:schemeClr val="tx1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5874157" y="4710324"/>
            <a:ext cx="2490488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959852" y="4486833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venir Next" charset="0"/>
                <a:ea typeface="Avenir Next" charset="0"/>
                <a:cs typeface="Avenir Next" charset="0"/>
              </a:rPr>
              <a:t>ID</a:t>
            </a:r>
            <a:endParaRPr lang="en-US" sz="1200" dirty="0"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835489" y="4748819"/>
            <a:ext cx="6046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venir Next" charset="0"/>
                <a:ea typeface="Avenir Next" charset="0"/>
                <a:cs typeface="Avenir Next" charset="0"/>
              </a:rPr>
              <a:t>DATA</a:t>
            </a:r>
            <a:endParaRPr lang="en-US" sz="1200" dirty="0">
              <a:latin typeface="Avenir Next" charset="0"/>
              <a:ea typeface="Avenir Next" charset="0"/>
              <a:cs typeface="Avenir Next" charset="0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3487445" y="3874762"/>
            <a:ext cx="0" cy="6688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5491879" y="4731339"/>
            <a:ext cx="2080" cy="85241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5493959" y="3877171"/>
            <a:ext cx="0" cy="861745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485625" y="4543579"/>
            <a:ext cx="0" cy="103343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269650" y="4543579"/>
            <a:ext cx="230932" cy="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1096540" y="4631261"/>
            <a:ext cx="2160952" cy="20878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" rIns="27432" rtlCol="0" anchor="ctr"/>
          <a:lstStyle/>
          <a:p>
            <a:pPr algn="ctr"/>
            <a:r>
              <a:rPr lang="en-US" sz="1200" dirty="0">
                <a:latin typeface="Avenir Next" charset="0"/>
                <a:ea typeface="Avenir Next" charset="0"/>
                <a:cs typeface="Avenir Next" charset="0"/>
              </a:rPr>
              <a:t>Long Latency Terminal </a:t>
            </a:r>
            <a:r>
              <a:rPr lang="en-US" sz="1200" dirty="0" smtClean="0">
                <a:latin typeface="Avenir Next" charset="0"/>
                <a:ea typeface="Avenir Next" charset="0"/>
                <a:cs typeface="Avenir Next" charset="0"/>
              </a:rPr>
              <a:t>Load A</a:t>
            </a:r>
            <a:endParaRPr lang="en-US" sz="1200" dirty="0"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1094311" y="4859990"/>
            <a:ext cx="2160952" cy="208782"/>
          </a:xfrm>
          <a:prstGeom prst="rect">
            <a:avLst/>
          </a:prstGeom>
          <a:solidFill>
            <a:srgbClr val="0A9F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" rIns="27432" rtlCol="0" anchor="ctr"/>
          <a:lstStyle/>
          <a:p>
            <a:pPr algn="ctr"/>
            <a:r>
              <a:rPr lang="en-US" sz="1200" dirty="0" smtClean="0">
                <a:latin typeface="Avenir Next" charset="0"/>
                <a:ea typeface="Avenir Next" charset="0"/>
                <a:cs typeface="Avenir Next" charset="0"/>
              </a:rPr>
              <a:t>Short Latency </a:t>
            </a:r>
            <a:r>
              <a:rPr lang="en-US" sz="1200" dirty="0">
                <a:latin typeface="Avenir Next" charset="0"/>
                <a:ea typeface="Avenir Next" charset="0"/>
                <a:cs typeface="Avenir Next" charset="0"/>
              </a:rPr>
              <a:t>Terminal </a:t>
            </a:r>
            <a:r>
              <a:rPr lang="en-US" sz="1200" dirty="0" smtClean="0">
                <a:latin typeface="Avenir Next" charset="0"/>
                <a:ea typeface="Avenir Next" charset="0"/>
                <a:cs typeface="Avenir Next" charset="0"/>
              </a:rPr>
              <a:t>Load B</a:t>
            </a:r>
            <a:endParaRPr lang="en-US" sz="1200" dirty="0"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736488" y="4878059"/>
            <a:ext cx="1421301" cy="215219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venir Next" charset="0"/>
                <a:ea typeface="Avenir Next" charset="0"/>
                <a:cs typeface="Avenir Next" charset="0"/>
              </a:rPr>
              <a:t>Terminal Load A</a:t>
            </a:r>
            <a:endParaRPr lang="en-US" sz="1200" dirty="0"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799354" y="3624599"/>
            <a:ext cx="12187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Avenir Next" charset="0"/>
                <a:ea typeface="Avenir Next" charset="0"/>
                <a:cs typeface="Avenir Next" charset="0"/>
              </a:rPr>
              <a:t>If Data is ready</a:t>
            </a:r>
            <a:endParaRPr lang="en-US" sz="1200" dirty="0"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7864904" y="4728500"/>
            <a:ext cx="499741" cy="322082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venir Next" charset="0"/>
                <a:ea typeface="Avenir Next" charset="0"/>
                <a:cs typeface="Avenir Next" charset="0"/>
              </a:rPr>
              <a:t>*B</a:t>
            </a:r>
            <a:endParaRPr lang="en-US" sz="1200" dirty="0"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7373129" y="4728499"/>
            <a:ext cx="484166" cy="320013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venir Next" charset="0"/>
                <a:ea typeface="Avenir Next" charset="0"/>
                <a:cs typeface="Avenir Next" charset="0"/>
              </a:rPr>
              <a:t>*A</a:t>
            </a:r>
            <a:endParaRPr lang="en-US" sz="1200" dirty="0">
              <a:latin typeface="Avenir Next" charset="0"/>
              <a:ea typeface="Avenir Next" charset="0"/>
              <a:cs typeface="Avenir Next" charset="0"/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 flipV="1">
            <a:off x="7854354" y="4505007"/>
            <a:ext cx="0" cy="555585"/>
          </a:xfrm>
          <a:prstGeom prst="line">
            <a:avLst/>
          </a:prstGeom>
          <a:ln w="19050">
            <a:solidFill>
              <a:schemeClr val="tx1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7369222" y="4486683"/>
            <a:ext cx="0" cy="555585"/>
          </a:xfrm>
          <a:prstGeom prst="line">
            <a:avLst/>
          </a:prstGeom>
          <a:ln w="19050">
            <a:solidFill>
              <a:schemeClr val="tx1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 flipH="1">
            <a:off x="7046731" y="5448855"/>
            <a:ext cx="246093" cy="2012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26475" y="5411737"/>
            <a:ext cx="12166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venir Next" charset="0"/>
                <a:ea typeface="Avenir Next" charset="0"/>
                <a:cs typeface="Avenir Next" charset="0"/>
              </a:rPr>
              <a:t>Data not ready</a:t>
            </a:r>
            <a:endParaRPr lang="en-US" sz="1200" dirty="0"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44" name="Rectangle 43"/>
          <p:cNvSpPr/>
          <p:nvPr/>
        </p:nvSpPr>
        <p:spPr>
          <a:xfrm flipH="1">
            <a:off x="7046731" y="5704377"/>
            <a:ext cx="246093" cy="201250"/>
          </a:xfrm>
          <a:prstGeom prst="rect">
            <a:avLst/>
          </a:prstGeom>
          <a:solidFill>
            <a:srgbClr val="0A9F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228894" y="5664073"/>
            <a:ext cx="9457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smtClean="0">
                <a:latin typeface="Avenir Next" charset="0"/>
                <a:ea typeface="Avenir Next" charset="0"/>
                <a:cs typeface="Avenir Next" charset="0"/>
              </a:rPr>
              <a:t>Data ready</a:t>
            </a:r>
            <a:endParaRPr lang="en-US" sz="1200" dirty="0"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46" name="Rectangle 45"/>
          <p:cNvSpPr/>
          <p:nvPr/>
        </p:nvSpPr>
        <p:spPr>
          <a:xfrm flipH="1">
            <a:off x="6988228" y="5393413"/>
            <a:ext cx="1376417" cy="57606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Avenir Next" charset="0"/>
              <a:ea typeface="Avenir Next" charset="0"/>
              <a:cs typeface="Avenir Nex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171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7.40741E-7 L -8.33333E-7 -0.03357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90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59259E-6 L 0.00017 -0.03333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500"/>
                            </p:stCondLst>
                            <p:childTnLst>
                              <p:par>
                                <p:cTn id="53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000"/>
                            </p:stCondLst>
                            <p:childTnLst>
                              <p:par>
                                <p:cTn id="6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-0.03333 L 0.00017 -0.0669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6000"/>
                            </p:stCondLst>
                            <p:childTnLst>
                              <p:par>
                                <p:cTn id="63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6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6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7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7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7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8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8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8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9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500"/>
                            </p:stCondLst>
                            <p:childTnLst>
                              <p:par>
                                <p:cTn id="97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9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0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0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0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1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5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26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7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500"/>
                            </p:stCondLst>
                            <p:childTnLst>
                              <p:par>
                                <p:cTn id="129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3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3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3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4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4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3500"/>
                            </p:stCondLst>
                            <p:childTnLst>
                              <p:par>
                                <p:cTn id="145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4000"/>
                            </p:stCondLst>
                            <p:childTnLst>
                              <p:par>
                                <p:cTn id="149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5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5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5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9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6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6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500"/>
                            </p:stCondLst>
                            <p:childTnLst>
                              <p:par>
                                <p:cTn id="1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500"/>
                            </p:stCondLst>
                            <p:childTnLst>
                              <p:par>
                                <p:cTn id="18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5" grpId="0"/>
      <p:bldP spid="42" grpId="0" animBg="1"/>
      <p:bldP spid="42" grpId="1" animBg="1"/>
      <p:bldP spid="49" grpId="0" animBg="1"/>
      <p:bldP spid="49" grpId="1" animBg="1"/>
      <p:bldP spid="49" grpId="2" animBg="1"/>
      <p:bldP spid="51" grpId="1" animBg="1"/>
      <p:bldP spid="51" grpId="2" animBg="1"/>
      <p:bldP spid="54" grpId="0" animBg="1"/>
      <p:bldP spid="5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896" y="-145590"/>
            <a:ext cx="8782930" cy="961294"/>
          </a:xfrm>
        </p:spPr>
        <p:txBody>
          <a:bodyPr/>
          <a:lstStyle/>
          <a:p>
            <a:r>
              <a:rPr lang="en-US" sz="3000" dirty="0" smtClean="0"/>
              <a:t>Terminal Load Optimization in DeSC</a:t>
            </a:r>
            <a:endParaRPr lang="en-US" sz="3000" dirty="0">
              <a:solidFill>
                <a:srgbClr val="E8751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072D-B533-424A-B1E1-487BAB0ACF7C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131762" y="684401"/>
            <a:ext cx="8817064" cy="1731510"/>
          </a:xfrm>
        </p:spPr>
        <p:txBody>
          <a:bodyPr>
            <a:no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Terminal Load Optimization allows </a:t>
            </a:r>
            <a:r>
              <a:rPr lang="en-US" sz="2000" dirty="0">
                <a:solidFill>
                  <a:schemeClr val="accent5"/>
                </a:solidFill>
              </a:rPr>
              <a:t>out-of-order insertion</a:t>
            </a:r>
            <a:r>
              <a:rPr lang="en-US" sz="2000" dirty="0">
                <a:solidFill>
                  <a:srgbClr val="000000"/>
                </a:solidFill>
              </a:rPr>
              <a:t> of data into </a:t>
            </a:r>
            <a:r>
              <a:rPr lang="en-US" sz="2000" dirty="0">
                <a:solidFill>
                  <a:schemeClr val="accent3"/>
                </a:solidFill>
              </a:rPr>
              <a:t>communication queue </a:t>
            </a:r>
          </a:p>
          <a:p>
            <a:r>
              <a:rPr lang="en-US" sz="2000" dirty="0">
                <a:solidFill>
                  <a:schemeClr val="tx1"/>
                </a:solidFill>
              </a:rPr>
              <a:t>To support </a:t>
            </a:r>
            <a:r>
              <a:rPr lang="en-US" sz="2000" dirty="0">
                <a:solidFill>
                  <a:schemeClr val="accent5"/>
                </a:solidFill>
              </a:rPr>
              <a:t>out-of-order data consumption</a:t>
            </a:r>
            <a:r>
              <a:rPr lang="en-US" sz="2000" dirty="0">
                <a:solidFill>
                  <a:schemeClr val="tx1"/>
                </a:solidFill>
              </a:rPr>
              <a:t>,</a:t>
            </a:r>
            <a:r>
              <a:rPr lang="en-US" sz="2000" dirty="0">
                <a:solidFill>
                  <a:schemeClr val="accent5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DeSC</a:t>
            </a:r>
            <a:r>
              <a:rPr lang="en-US" sz="2000" dirty="0" smtClean="0">
                <a:solidFill>
                  <a:schemeClr val="accent5"/>
                </a:solidFill>
              </a:rPr>
              <a:t> </a:t>
            </a:r>
            <a:r>
              <a:rPr lang="en-US" sz="2000" dirty="0" smtClean="0">
                <a:solidFill>
                  <a:srgbClr val="000000"/>
                </a:solidFill>
              </a:rPr>
              <a:t>adds  </a:t>
            </a:r>
            <a:r>
              <a:rPr lang="en-US" sz="2000" dirty="0">
                <a:solidFill>
                  <a:schemeClr val="tx1"/>
                </a:solidFill>
              </a:rPr>
              <a:t>CAM Structure </a:t>
            </a:r>
            <a:r>
              <a:rPr lang="en-US" sz="2000" dirty="0">
                <a:solidFill>
                  <a:schemeClr val="accent3"/>
                </a:solidFill>
              </a:rPr>
              <a:t>communication buffer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3179" y="3478399"/>
            <a:ext cx="3923818" cy="555585"/>
          </a:xfrm>
          <a:prstGeom prst="rect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venir Next" charset="0"/>
            </a:endParaRPr>
          </a:p>
        </p:txBody>
      </p:sp>
      <p:cxnSp>
        <p:nvCxnSpPr>
          <p:cNvPr id="16" name="Straight Connector 15"/>
          <p:cNvCxnSpPr>
            <a:stCxn id="5" idx="3"/>
          </p:cNvCxnSpPr>
          <p:nvPr/>
        </p:nvCxnSpPr>
        <p:spPr>
          <a:xfrm flipV="1">
            <a:off x="4836997" y="3756190"/>
            <a:ext cx="784185" cy="2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5" idx="2"/>
            <a:endCxn id="5" idx="0"/>
          </p:cNvCxnSpPr>
          <p:nvPr/>
        </p:nvCxnSpPr>
        <p:spPr>
          <a:xfrm flipV="1">
            <a:off x="2875088" y="3478399"/>
            <a:ext cx="0" cy="555585"/>
          </a:xfrm>
          <a:prstGeom prst="line">
            <a:avLst/>
          </a:prstGeom>
          <a:ln w="19050">
            <a:solidFill>
              <a:schemeClr val="tx1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 flipV="1">
            <a:off x="1904745" y="3478398"/>
            <a:ext cx="0" cy="555585"/>
          </a:xfrm>
          <a:prstGeom prst="line">
            <a:avLst/>
          </a:prstGeom>
          <a:ln w="19050">
            <a:solidFill>
              <a:schemeClr val="tx1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V="1">
            <a:off x="3885945" y="3460076"/>
            <a:ext cx="0" cy="555585"/>
          </a:xfrm>
          <a:prstGeom prst="line">
            <a:avLst/>
          </a:prstGeom>
          <a:ln w="19050">
            <a:solidFill>
              <a:schemeClr val="tx1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flipV="1">
            <a:off x="1410892" y="3478398"/>
            <a:ext cx="0" cy="555585"/>
          </a:xfrm>
          <a:prstGeom prst="line">
            <a:avLst/>
          </a:prstGeom>
          <a:ln w="19050">
            <a:solidFill>
              <a:schemeClr val="tx1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V="1">
            <a:off x="2408244" y="3460075"/>
            <a:ext cx="0" cy="555585"/>
          </a:xfrm>
          <a:prstGeom prst="line">
            <a:avLst/>
          </a:prstGeom>
          <a:ln w="19050">
            <a:solidFill>
              <a:schemeClr val="tx1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 flipV="1">
            <a:off x="3403667" y="3471650"/>
            <a:ext cx="0" cy="555585"/>
          </a:xfrm>
          <a:prstGeom prst="line">
            <a:avLst/>
          </a:prstGeom>
          <a:ln w="19050">
            <a:solidFill>
              <a:schemeClr val="tx1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 flipV="1">
            <a:off x="4375941" y="3478398"/>
            <a:ext cx="0" cy="555585"/>
          </a:xfrm>
          <a:prstGeom prst="line">
            <a:avLst/>
          </a:prstGeom>
          <a:ln w="19050">
            <a:solidFill>
              <a:schemeClr val="tx1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28" name="Table 1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5012534"/>
              </p:ext>
            </p:extLst>
          </p:nvPr>
        </p:nvGraphicFramePr>
        <p:xfrm>
          <a:off x="5622150" y="2784530"/>
          <a:ext cx="1502334" cy="1580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11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7120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23642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rgbClr val="000000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ID</a:t>
                      </a:r>
                      <a:endParaRPr lang="en-US" sz="1200" b="0" dirty="0">
                        <a:solidFill>
                          <a:srgbClr val="000000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rgbClr val="000000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Data</a:t>
                      </a:r>
                      <a:endParaRPr lang="en-US" sz="1200" b="0" dirty="0">
                        <a:solidFill>
                          <a:srgbClr val="000000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2680"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rgbClr val="000000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rgbClr val="000000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71133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rgbClr val="000000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:</a:t>
                      </a:r>
                    </a:p>
                    <a:p>
                      <a:pPr algn="ctr"/>
                      <a:r>
                        <a:rPr lang="en-US" sz="1200" b="0" dirty="0" smtClean="0">
                          <a:solidFill>
                            <a:srgbClr val="000000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:</a:t>
                      </a:r>
                      <a:endParaRPr lang="en-US" sz="1200" b="0" dirty="0">
                        <a:solidFill>
                          <a:srgbClr val="000000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rgbClr val="000000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:</a:t>
                      </a:r>
                    </a:p>
                    <a:p>
                      <a:pPr algn="ctr"/>
                      <a:r>
                        <a:rPr lang="en-US" sz="1200" b="0" dirty="0" smtClean="0">
                          <a:solidFill>
                            <a:srgbClr val="000000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42680"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rgbClr val="000000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rgbClr val="000000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25" name="Rectangle 24"/>
          <p:cNvSpPr/>
          <p:nvPr/>
        </p:nvSpPr>
        <p:spPr>
          <a:xfrm>
            <a:off x="4087317" y="2184134"/>
            <a:ext cx="4572000" cy="55399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500" dirty="0">
                <a:solidFill>
                  <a:srgbClr val="000000"/>
                </a:solidFill>
                <a:latin typeface="Avenir Next" charset="0"/>
                <a:ea typeface="Avenir Next" charset="0"/>
                <a:cs typeface="Avenir Next" charset="0"/>
              </a:rPr>
              <a:t>Comm</a:t>
            </a:r>
            <a:r>
              <a:rPr lang="en-US" altLang="ko-KR" sz="1500" dirty="0">
                <a:solidFill>
                  <a:srgbClr val="000000"/>
                </a:solidFill>
                <a:latin typeface="Avenir Next" charset="0"/>
                <a:ea typeface="Avenir Next" charset="0"/>
                <a:cs typeface="Avenir Next" charset="0"/>
              </a:rPr>
              <a:t>.</a:t>
            </a:r>
            <a:r>
              <a:rPr lang="en-US" sz="1500" dirty="0">
                <a:solidFill>
                  <a:srgbClr val="000000"/>
                </a:solidFill>
                <a:latin typeface="Avenir Next" charset="0"/>
                <a:ea typeface="Avenir Next" charset="0"/>
                <a:cs typeface="Avenir Next" charset="0"/>
              </a:rPr>
              <a:t> </a:t>
            </a:r>
            <a:r>
              <a:rPr lang="en-US" sz="1500" dirty="0" smtClean="0">
                <a:solidFill>
                  <a:srgbClr val="000000"/>
                </a:solidFill>
                <a:latin typeface="Avenir Next" charset="0"/>
                <a:ea typeface="Avenir Next" charset="0"/>
                <a:cs typeface="Avenir Next" charset="0"/>
              </a:rPr>
              <a:t>Buffer</a:t>
            </a:r>
            <a:endParaRPr lang="en-US" sz="1500" dirty="0">
              <a:solidFill>
                <a:srgbClr val="000000"/>
              </a:solidFill>
              <a:latin typeface="Avenir Next" charset="0"/>
              <a:ea typeface="Avenir Next" charset="0"/>
              <a:cs typeface="Avenir Next" charset="0"/>
            </a:endParaRPr>
          </a:p>
          <a:p>
            <a:pPr algn="ctr">
              <a:defRPr/>
            </a:pPr>
            <a:r>
              <a:rPr lang="en-US" sz="1500" dirty="0">
                <a:solidFill>
                  <a:srgbClr val="000000"/>
                </a:solidFill>
                <a:latin typeface="Avenir Next" charset="0"/>
                <a:ea typeface="Avenir Next" charset="0"/>
                <a:cs typeface="Avenir Next" charset="0"/>
              </a:rPr>
              <a:t>(32-64 entries </a:t>
            </a:r>
            <a:r>
              <a:rPr lang="en-US" sz="1500" dirty="0" smtClean="0">
                <a:solidFill>
                  <a:srgbClr val="000000"/>
                </a:solidFill>
                <a:latin typeface="Avenir Next" charset="0"/>
                <a:ea typeface="Avenir Next" charset="0"/>
                <a:cs typeface="Avenir Next" charset="0"/>
              </a:rPr>
              <a:t>CAM</a:t>
            </a:r>
            <a:r>
              <a:rPr lang="en-US" sz="1500" dirty="0">
                <a:solidFill>
                  <a:srgbClr val="000000"/>
                </a:solidFill>
                <a:latin typeface="Avenir Next" charset="0"/>
                <a:ea typeface="Avenir Next" charset="0"/>
                <a:cs typeface="Avenir Next" charset="0"/>
              </a:rPr>
              <a:t>)</a:t>
            </a:r>
          </a:p>
        </p:txBody>
      </p:sp>
      <p:cxnSp>
        <p:nvCxnSpPr>
          <p:cNvPr id="28" name="Elbow Connector 27"/>
          <p:cNvCxnSpPr/>
          <p:nvPr/>
        </p:nvCxnSpPr>
        <p:spPr>
          <a:xfrm rot="5400000" flipH="1" flipV="1">
            <a:off x="5174012" y="3309027"/>
            <a:ext cx="498147" cy="396193"/>
          </a:xfrm>
          <a:prstGeom prst="bentConnector3">
            <a:avLst>
              <a:gd name="adj1" fmla="val 100376"/>
            </a:avLst>
          </a:prstGeom>
          <a:ln w="381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Elbow Connector 129"/>
          <p:cNvCxnSpPr/>
          <p:nvPr/>
        </p:nvCxnSpPr>
        <p:spPr>
          <a:xfrm rot="16200000" flipH="1">
            <a:off x="5175103" y="3755016"/>
            <a:ext cx="495708" cy="396454"/>
          </a:xfrm>
          <a:prstGeom prst="bentConnector3">
            <a:avLst>
              <a:gd name="adj1" fmla="val 99663"/>
            </a:avLst>
          </a:prstGeom>
          <a:ln w="381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9" name="Rectangle 148"/>
          <p:cNvSpPr/>
          <p:nvPr/>
        </p:nvSpPr>
        <p:spPr>
          <a:xfrm>
            <a:off x="723454" y="2878108"/>
            <a:ext cx="4572000" cy="55399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500" dirty="0">
                <a:solidFill>
                  <a:srgbClr val="000000"/>
                </a:solidFill>
                <a:latin typeface="Avenir Next" charset="0"/>
                <a:ea typeface="Avenir Next" charset="0"/>
                <a:cs typeface="Avenir Next" charset="0"/>
              </a:rPr>
              <a:t>Comm</a:t>
            </a:r>
            <a:r>
              <a:rPr lang="en-US" altLang="ko-KR" sz="1500" dirty="0">
                <a:solidFill>
                  <a:srgbClr val="000000"/>
                </a:solidFill>
                <a:latin typeface="Avenir Next" charset="0"/>
                <a:ea typeface="Avenir Next" charset="0"/>
                <a:cs typeface="Avenir Next" charset="0"/>
              </a:rPr>
              <a:t>.</a:t>
            </a:r>
            <a:r>
              <a:rPr lang="en-US" sz="1500" dirty="0">
                <a:solidFill>
                  <a:srgbClr val="000000"/>
                </a:solidFill>
                <a:latin typeface="Avenir Next" charset="0"/>
                <a:ea typeface="Avenir Next" charset="0"/>
                <a:cs typeface="Avenir Next" charset="0"/>
              </a:rPr>
              <a:t> </a:t>
            </a:r>
            <a:r>
              <a:rPr lang="en-US" sz="1500" dirty="0" smtClean="0">
                <a:solidFill>
                  <a:srgbClr val="000000"/>
                </a:solidFill>
                <a:latin typeface="Avenir Next" charset="0"/>
                <a:ea typeface="Avenir Next" charset="0"/>
                <a:cs typeface="Avenir Next" charset="0"/>
              </a:rPr>
              <a:t>Queue</a:t>
            </a:r>
            <a:endParaRPr lang="en-US" sz="1500" dirty="0">
              <a:solidFill>
                <a:srgbClr val="000000"/>
              </a:solidFill>
              <a:latin typeface="Avenir Next" charset="0"/>
              <a:ea typeface="Avenir Next" charset="0"/>
              <a:cs typeface="Avenir Next" charset="0"/>
            </a:endParaRPr>
          </a:p>
          <a:p>
            <a:pPr algn="ctr">
              <a:defRPr/>
            </a:pPr>
            <a:r>
              <a:rPr lang="en-US" sz="1500" dirty="0">
                <a:solidFill>
                  <a:srgbClr val="000000"/>
                </a:solidFill>
                <a:latin typeface="Avenir Next" charset="0"/>
                <a:ea typeface="Avenir Next" charset="0"/>
                <a:cs typeface="Avenir Next" charset="0"/>
              </a:rPr>
              <a:t>(</a:t>
            </a:r>
            <a:r>
              <a:rPr lang="en-US" sz="1500" dirty="0" smtClean="0">
                <a:solidFill>
                  <a:srgbClr val="000000"/>
                </a:solidFill>
                <a:latin typeface="Avenir Next" charset="0"/>
                <a:ea typeface="Avenir Next" charset="0"/>
                <a:cs typeface="Avenir Next" charset="0"/>
              </a:rPr>
              <a:t>2-4KB FIFO)</a:t>
            </a:r>
            <a:endParaRPr lang="en-US" sz="1500" dirty="0">
              <a:solidFill>
                <a:srgbClr val="000000"/>
              </a:solidFill>
              <a:latin typeface="Avenir Next" charset="0"/>
              <a:ea typeface="Avenir Next" charset="0"/>
              <a:cs typeface="Avenir Next" charset="0"/>
            </a:endParaRPr>
          </a:p>
        </p:txBody>
      </p:sp>
      <p:cxnSp>
        <p:nvCxnSpPr>
          <p:cNvPr id="248" name="Straight Connector 247"/>
          <p:cNvCxnSpPr/>
          <p:nvPr/>
        </p:nvCxnSpPr>
        <p:spPr>
          <a:xfrm>
            <a:off x="913179" y="3683716"/>
            <a:ext cx="3923818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9" name="TextBox 248"/>
          <p:cNvSpPr txBox="1"/>
          <p:nvPr/>
        </p:nvSpPr>
        <p:spPr>
          <a:xfrm>
            <a:off x="998874" y="3460225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venir Next" charset="0"/>
                <a:ea typeface="Avenir Next" charset="0"/>
                <a:cs typeface="Avenir Next" charset="0"/>
              </a:rPr>
              <a:t>ID</a:t>
            </a:r>
            <a:endParaRPr lang="en-US" sz="1200" dirty="0"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155" name="TextBox 154"/>
          <p:cNvSpPr txBox="1"/>
          <p:nvPr/>
        </p:nvSpPr>
        <p:spPr>
          <a:xfrm>
            <a:off x="874511" y="3722211"/>
            <a:ext cx="5824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venir Next" charset="0"/>
                <a:ea typeface="Avenir Next" charset="0"/>
                <a:cs typeface="Avenir Next" charset="0"/>
              </a:rPr>
              <a:t>DATA</a:t>
            </a:r>
            <a:endParaRPr lang="en-US" sz="1200" dirty="0">
              <a:latin typeface="Avenir Next" charset="0"/>
              <a:ea typeface="Avenir Next" charset="0"/>
              <a:cs typeface="Avenir Next" charset="0"/>
            </a:endParaRPr>
          </a:p>
        </p:txBody>
      </p:sp>
      <p:cxnSp>
        <p:nvCxnSpPr>
          <p:cNvPr id="251" name="Straight Arrow Connector 250"/>
          <p:cNvCxnSpPr/>
          <p:nvPr/>
        </p:nvCxnSpPr>
        <p:spPr>
          <a:xfrm flipV="1">
            <a:off x="1697555" y="4009370"/>
            <a:ext cx="0" cy="59926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3" name="TextBox 252"/>
          <p:cNvSpPr txBox="1"/>
          <p:nvPr/>
        </p:nvSpPr>
        <p:spPr>
          <a:xfrm>
            <a:off x="1728035" y="4178340"/>
            <a:ext cx="1071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3"/>
                </a:solidFill>
                <a:latin typeface="Consolas" charset="0"/>
                <a:ea typeface="Consolas" charset="0"/>
                <a:cs typeface="Consolas" charset="0"/>
              </a:rPr>
              <a:t>PRODUCE</a:t>
            </a:r>
            <a:endParaRPr lang="en-US" dirty="0">
              <a:solidFill>
                <a:schemeClr val="accent3"/>
              </a:solidFill>
              <a:latin typeface="Consolas" charset="0"/>
              <a:ea typeface="Consolas" charset="0"/>
              <a:cs typeface="Consolas" charset="0"/>
            </a:endParaRPr>
          </a:p>
        </p:txBody>
      </p:sp>
      <p:cxnSp>
        <p:nvCxnSpPr>
          <p:cNvPr id="160" name="Straight Arrow Connector 159"/>
          <p:cNvCxnSpPr/>
          <p:nvPr/>
        </p:nvCxnSpPr>
        <p:spPr>
          <a:xfrm>
            <a:off x="7124484" y="3730871"/>
            <a:ext cx="111545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481220" y="3336186"/>
            <a:ext cx="1071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3"/>
                </a:solidFill>
                <a:latin typeface="Consolas" charset="0"/>
                <a:ea typeface="Consolas" charset="0"/>
                <a:cs typeface="Consolas" charset="0"/>
              </a:rPr>
              <a:t>CONSUME</a:t>
            </a:r>
            <a:endParaRPr lang="en-US" dirty="0">
              <a:solidFill>
                <a:schemeClr val="accent3"/>
              </a:solidFill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165" name="Content Placeholder 3"/>
          <p:cNvSpPr txBox="1">
            <a:spLocks/>
          </p:cNvSpPr>
          <p:nvPr/>
        </p:nvSpPr>
        <p:spPr>
          <a:xfrm>
            <a:off x="265871" y="5009723"/>
            <a:ext cx="8682955" cy="10789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lnSpc>
                <a:spcPct val="100000"/>
              </a:lnSpc>
              <a:spcBef>
                <a:spcPts val="1500"/>
              </a:spcBef>
              <a:buFont typeface="Wingdings" charset="2"/>
              <a:buChar char="§"/>
              <a:defRPr sz="2800" kern="1200" baseline="0">
                <a:solidFill>
                  <a:srgbClr val="141414"/>
                </a:solidFill>
                <a:latin typeface="Avenir Next Regular" charset="0"/>
                <a:ea typeface="Arial" charset="0"/>
                <a:cs typeface="Avenir Next Regular" charset="0"/>
              </a:defRPr>
            </a:lvl1pPr>
            <a:lvl2pPr marL="864000" indent="-288000" algn="l" defTabSz="457200" rtl="0" eaLnBrk="1" latinLnBrk="0" hangingPunct="1">
              <a:spcBef>
                <a:spcPts val="600"/>
              </a:spcBef>
              <a:spcAft>
                <a:spcPts val="200"/>
              </a:spcAft>
              <a:buFont typeface="Arial"/>
              <a:buChar char="•"/>
              <a:defRPr sz="2400" kern="1200" baseline="0">
                <a:solidFill>
                  <a:srgbClr val="141414"/>
                </a:solidFill>
                <a:latin typeface="Avenir Next Regular"/>
                <a:ea typeface="Arial" charset="0"/>
                <a:cs typeface="Avenir Next Regular"/>
              </a:defRPr>
            </a:lvl2pPr>
            <a:lvl3pPr marL="1188000" indent="-288000" algn="l" defTabSz="457200" rtl="0" eaLnBrk="1" latinLnBrk="0" hangingPunct="1">
              <a:spcBef>
                <a:spcPts val="700"/>
              </a:spcBef>
              <a:buSzPct val="100000"/>
              <a:buFont typeface="Lucida Grande"/>
              <a:buChar char="-"/>
              <a:defRPr sz="2000" kern="1200" baseline="0">
                <a:solidFill>
                  <a:srgbClr val="141414"/>
                </a:solidFill>
                <a:latin typeface="Avenir Next Regular"/>
                <a:ea typeface="Wingdings"/>
                <a:cs typeface="Avenir Next Regular"/>
                <a:sym typeface="Wingdings"/>
              </a:defRPr>
            </a:lvl3pPr>
            <a:lvl4pPr marL="1512000" indent="-288000" algn="l" defTabSz="457200" rtl="0" eaLnBrk="1" latinLnBrk="0" hangingPunct="1">
              <a:spcBef>
                <a:spcPts val="700"/>
              </a:spcBef>
              <a:buFont typeface="Arial"/>
              <a:buChar char="–"/>
              <a:defRPr sz="2000" kern="1200">
                <a:solidFill>
                  <a:srgbClr val="141414"/>
                </a:solidFill>
                <a:latin typeface="Avenir Next Regular"/>
                <a:ea typeface="Arial" charset="0"/>
                <a:cs typeface="Avenir Next Regular"/>
              </a:defRPr>
            </a:lvl4pPr>
            <a:lvl5pPr marL="1836000" indent="-288000" algn="l" defTabSz="457200" rtl="0" eaLnBrk="1" latinLnBrk="0" hangingPunct="1">
              <a:spcBef>
                <a:spcPts val="600"/>
              </a:spcBef>
              <a:buFont typeface="Lucida Grande"/>
              <a:buChar char="-"/>
              <a:defRPr sz="2000" kern="1200">
                <a:solidFill>
                  <a:srgbClr val="141414"/>
                </a:solidFill>
                <a:latin typeface="Avenir Next Regular"/>
                <a:ea typeface="Arial" charset="0"/>
                <a:cs typeface="Avenir Next Regular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1"/>
                </a:solidFill>
                <a:latin typeface="Avenir Next" charset="0"/>
                <a:cs typeface="Avenir Next" charset="0"/>
              </a:rPr>
              <a:t>Program order based ID is assigned for each </a:t>
            </a:r>
            <a:r>
              <a:rPr lang="en-US" sz="2000" dirty="0" smtClean="0">
                <a:solidFill>
                  <a:schemeClr val="accent3"/>
                </a:solidFill>
                <a:latin typeface="Consolas" panose="020B0609020204030204" pitchFamily="49" charset="0"/>
                <a:cs typeface="Avenir Next" charset="0"/>
              </a:rPr>
              <a:t>PRODUCE</a:t>
            </a:r>
            <a:r>
              <a:rPr lang="en-US" sz="2000" dirty="0" smtClean="0">
                <a:solidFill>
                  <a:schemeClr val="tx1"/>
                </a:solidFill>
                <a:latin typeface="Avenir Next" charset="0"/>
                <a:cs typeface="Avenir Next" charset="0"/>
              </a:rPr>
              <a:t> &amp; </a:t>
            </a:r>
            <a:r>
              <a:rPr lang="en-US" sz="2000" dirty="0" smtClean="0">
                <a:solidFill>
                  <a:schemeClr val="accent3"/>
                </a:solidFill>
                <a:latin typeface="Consolas" panose="020B0609020204030204" pitchFamily="49" charset="0"/>
                <a:cs typeface="Avenir Next" charset="0"/>
              </a:rPr>
              <a:t>CONSUME </a:t>
            </a:r>
            <a:r>
              <a:rPr lang="en-US" sz="2000" dirty="0" smtClean="0">
                <a:solidFill>
                  <a:schemeClr val="tx1"/>
                </a:solidFill>
                <a:latin typeface="Avenir Next" charset="0"/>
                <a:ea typeface="Avenir Next" charset="0"/>
                <a:cs typeface="Avenir Next" charset="0"/>
              </a:rPr>
              <a:t>so that </a:t>
            </a:r>
            <a:r>
              <a:rPr lang="en-US" sz="2000" dirty="0" smtClean="0">
                <a:solidFill>
                  <a:schemeClr val="accent3"/>
                </a:solidFill>
                <a:latin typeface="Consolas" charset="0"/>
                <a:ea typeface="Consolas" charset="0"/>
                <a:cs typeface="Consolas" charset="0"/>
              </a:rPr>
              <a:t>CONSUME</a:t>
            </a:r>
            <a:r>
              <a:rPr lang="en-US" sz="2000" dirty="0" smtClean="0">
                <a:solidFill>
                  <a:schemeClr val="tx1"/>
                </a:solidFill>
                <a:latin typeface="Avenir Next" charset="0"/>
                <a:ea typeface="Avenir Next" charset="0"/>
                <a:cs typeface="Avenir Next" charset="0"/>
              </a:rPr>
              <a:t> can find its matching counterpart </a:t>
            </a:r>
            <a:endParaRPr lang="en-US" sz="2000" dirty="0" smtClean="0">
              <a:solidFill>
                <a:schemeClr val="tx1"/>
              </a:solidFill>
              <a:latin typeface="Avenir Next" charset="0"/>
              <a:cs typeface="Avenir Next" charset="0"/>
            </a:endParaRPr>
          </a:p>
        </p:txBody>
      </p:sp>
      <p:cxnSp>
        <p:nvCxnSpPr>
          <p:cNvPr id="9" name="Elbow Connector 8"/>
          <p:cNvCxnSpPr/>
          <p:nvPr/>
        </p:nvCxnSpPr>
        <p:spPr>
          <a:xfrm rot="16200000" flipH="1">
            <a:off x="7085369" y="3311692"/>
            <a:ext cx="411139" cy="332908"/>
          </a:xfrm>
          <a:prstGeom prst="bentConnector3">
            <a:avLst>
              <a:gd name="adj1" fmla="val -4151"/>
            </a:avLst>
          </a:prstGeom>
          <a:ln w="38100">
            <a:solidFill>
              <a:schemeClr val="tx1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/>
          <p:cNvCxnSpPr/>
          <p:nvPr/>
        </p:nvCxnSpPr>
        <p:spPr>
          <a:xfrm rot="5400000" flipH="1" flipV="1">
            <a:off x="7038833" y="3769371"/>
            <a:ext cx="504215" cy="332910"/>
          </a:xfrm>
          <a:prstGeom prst="bentConnector3">
            <a:avLst>
              <a:gd name="adj1" fmla="val -2040"/>
            </a:avLst>
          </a:prstGeom>
          <a:ln w="38100">
            <a:solidFill>
              <a:schemeClr val="tx1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865937" y="3776885"/>
            <a:ext cx="1071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3"/>
                </a:solidFill>
                <a:latin typeface="Consolas" charset="0"/>
                <a:ea typeface="Consolas" charset="0"/>
                <a:cs typeface="Consolas" charset="0"/>
              </a:rPr>
              <a:t>CONSUME</a:t>
            </a:r>
            <a:endParaRPr lang="en-US" dirty="0">
              <a:solidFill>
                <a:schemeClr val="accent3"/>
              </a:solidFill>
              <a:latin typeface="Consolas" charset="0"/>
              <a:ea typeface="Consolas" charset="0"/>
              <a:cs typeface="Consola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0906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49" grpId="0"/>
      <p:bldP spid="32" grpId="0"/>
      <p:bldP spid="3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896" y="-145590"/>
            <a:ext cx="8782930" cy="961294"/>
          </a:xfrm>
        </p:spPr>
        <p:txBody>
          <a:bodyPr/>
          <a:lstStyle/>
          <a:p>
            <a:r>
              <a:rPr lang="en-US" sz="3000" dirty="0" smtClean="0"/>
              <a:t>Using general purpose OoO core as a SuppD</a:t>
            </a:r>
            <a:endParaRPr lang="en-US" sz="3000" dirty="0">
              <a:solidFill>
                <a:srgbClr val="E8751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072D-B533-424A-B1E1-487BAB0ACF7C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131762" y="716649"/>
            <a:ext cx="8980196" cy="1205354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Simple </a:t>
            </a:r>
            <a:r>
              <a:rPr lang="en-US" sz="2400" dirty="0" err="1" smtClean="0">
                <a:solidFill>
                  <a:schemeClr val="tx1"/>
                </a:solidFill>
              </a:rPr>
              <a:t>microarch</a:t>
            </a:r>
            <a:r>
              <a:rPr lang="en-US" sz="2400" dirty="0" smtClean="0">
                <a:solidFill>
                  <a:schemeClr val="tx1"/>
                </a:solidFill>
              </a:rPr>
              <a:t> support</a:t>
            </a:r>
          </a:p>
          <a:p>
            <a:pPr lvl="1"/>
            <a:endParaRPr lang="en-US" sz="22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2235816"/>
              </p:ext>
            </p:extLst>
          </p:nvPr>
        </p:nvGraphicFramePr>
        <p:xfrm>
          <a:off x="416827" y="2312790"/>
          <a:ext cx="2297832" cy="383621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7445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445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7445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7445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71807">
                <a:tc gridSpan="4"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SuppD</a:t>
                      </a:r>
                      <a:endParaRPr lang="en-US" sz="14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7322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ROB1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9144" marR="9144"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ROB2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9144" marR="9144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ROB3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9144" marR="9144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ROB4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9144" marR="9144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57322">
                <a:tc rowSpan="4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 A1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</a:t>
                      </a: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 B1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30465"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 A2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</a:t>
                      </a: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 B2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30465"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Wait</a:t>
                      </a:r>
                      <a:b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for</a:t>
                      </a:r>
                      <a:b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 A</a:t>
                      </a: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91395"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Wait</a:t>
                      </a:r>
                      <a:b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for</a:t>
                      </a:r>
                      <a:b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 A</a:t>
                      </a: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30465">
                <a:tc rowSpan="4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 A3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</a:t>
                      </a: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 B3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30465"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 A4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</a:t>
                      </a: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 B4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30465"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Wait</a:t>
                      </a:r>
                      <a:b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for</a:t>
                      </a:r>
                      <a:b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 A</a:t>
                      </a: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691395"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Wait</a:t>
                      </a:r>
                      <a:b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for</a:t>
                      </a:r>
                      <a:b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 A</a:t>
                      </a: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57322">
                <a:tc rowSpan="2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57322"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cxnSp>
        <p:nvCxnSpPr>
          <p:cNvPr id="27" name="Straight Arrow Connector 26"/>
          <p:cNvCxnSpPr/>
          <p:nvPr/>
        </p:nvCxnSpPr>
        <p:spPr>
          <a:xfrm>
            <a:off x="2722509" y="4240901"/>
            <a:ext cx="77724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711409" y="3972888"/>
            <a:ext cx="7178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venir Next" charset="0"/>
                <a:ea typeface="Avenir Next" charset="0"/>
                <a:cs typeface="Avenir Next" charset="0"/>
              </a:rPr>
              <a:t>A1, B1</a:t>
            </a:r>
            <a:endParaRPr lang="en-US" sz="1400" dirty="0">
              <a:latin typeface="Avenir Next" charset="0"/>
              <a:ea typeface="Avenir Next" charset="0"/>
              <a:cs typeface="Avenir Next" charset="0"/>
            </a:endParaRPr>
          </a:p>
        </p:txBody>
      </p:sp>
      <p:cxnSp>
        <p:nvCxnSpPr>
          <p:cNvPr id="234" name="Straight Arrow Connector 233"/>
          <p:cNvCxnSpPr/>
          <p:nvPr/>
        </p:nvCxnSpPr>
        <p:spPr>
          <a:xfrm>
            <a:off x="2722509" y="4492155"/>
            <a:ext cx="77724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5" name="TextBox 234"/>
          <p:cNvSpPr txBox="1"/>
          <p:nvPr/>
        </p:nvSpPr>
        <p:spPr>
          <a:xfrm>
            <a:off x="2715525" y="4247046"/>
            <a:ext cx="7178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venir Next" charset="0"/>
                <a:ea typeface="Avenir Next" charset="0"/>
                <a:cs typeface="Avenir Next" charset="0"/>
              </a:rPr>
              <a:t>A2, B2</a:t>
            </a:r>
            <a:endParaRPr lang="en-US" sz="1400" dirty="0">
              <a:latin typeface="Avenir Next" charset="0"/>
              <a:ea typeface="Avenir Next" charset="0"/>
              <a:cs typeface="Avenir Next" charset="0"/>
            </a:endParaRPr>
          </a:p>
        </p:txBody>
      </p:sp>
      <p:cxnSp>
        <p:nvCxnSpPr>
          <p:cNvPr id="236" name="Straight Arrow Connector 235"/>
          <p:cNvCxnSpPr/>
          <p:nvPr/>
        </p:nvCxnSpPr>
        <p:spPr>
          <a:xfrm>
            <a:off x="2739237" y="5640853"/>
            <a:ext cx="77724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7" name="TextBox 236"/>
          <p:cNvSpPr txBox="1"/>
          <p:nvPr/>
        </p:nvSpPr>
        <p:spPr>
          <a:xfrm>
            <a:off x="2709849" y="5381984"/>
            <a:ext cx="7178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venir Next" charset="0"/>
                <a:ea typeface="Avenir Next" charset="0"/>
                <a:cs typeface="Avenir Next" charset="0"/>
              </a:rPr>
              <a:t>A3, B3</a:t>
            </a:r>
            <a:endParaRPr lang="en-US" sz="1400" dirty="0">
              <a:latin typeface="Avenir Next" charset="0"/>
              <a:ea typeface="Avenir Next" charset="0"/>
              <a:cs typeface="Avenir Next" charset="0"/>
            </a:endParaRPr>
          </a:p>
        </p:txBody>
      </p:sp>
      <p:cxnSp>
        <p:nvCxnSpPr>
          <p:cNvPr id="238" name="Straight Arrow Connector 237"/>
          <p:cNvCxnSpPr/>
          <p:nvPr/>
        </p:nvCxnSpPr>
        <p:spPr>
          <a:xfrm>
            <a:off x="2739237" y="5901251"/>
            <a:ext cx="77724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9" name="TextBox 238"/>
          <p:cNvSpPr txBox="1"/>
          <p:nvPr/>
        </p:nvSpPr>
        <p:spPr>
          <a:xfrm>
            <a:off x="2713965" y="5646998"/>
            <a:ext cx="7178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venir Next" charset="0"/>
                <a:ea typeface="Avenir Next" charset="0"/>
                <a:cs typeface="Avenir Next" charset="0"/>
              </a:rPr>
              <a:t>A4, B4</a:t>
            </a:r>
            <a:endParaRPr lang="en-US" sz="1400" dirty="0">
              <a:latin typeface="Avenir Next" charset="0"/>
              <a:ea typeface="Avenir Next" charset="0"/>
              <a:cs typeface="Avenir Next" charset="0"/>
            </a:endParaRPr>
          </a:p>
        </p:txBody>
      </p:sp>
      <p:graphicFrame>
        <p:nvGraphicFramePr>
          <p:cNvPr id="38" name="Table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0356902"/>
              </p:ext>
            </p:extLst>
          </p:nvPr>
        </p:nvGraphicFramePr>
        <p:xfrm>
          <a:off x="4659458" y="2314612"/>
          <a:ext cx="3505507" cy="383438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6070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5836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4660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4660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4660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4660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0">
                <a:tc gridSpan="6"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SuppD</a:t>
                      </a:r>
                      <a:endParaRPr lang="en-US" sz="14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7167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Issue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Issue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ROB1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9144" marR="9144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ROB2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9144" marR="9144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ROB3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9144" marR="9144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ROB4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9144" marR="9144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716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</a:t>
                      </a:r>
                      <a:r>
                        <a:rPr lang="en-US" sz="1200" baseline="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 A1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</a:t>
                      </a:r>
                      <a:r>
                        <a:rPr lang="en-US" sz="1200" baseline="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 B1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 A1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</a:t>
                      </a: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 B1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27167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 A2</a:t>
                      </a: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 B2</a:t>
                      </a: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 A2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</a:t>
                      </a: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 B2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2716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</a:t>
                      </a:r>
                      <a:r>
                        <a:rPr lang="en-US" sz="1200" baseline="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 A3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</a:t>
                      </a: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 A3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2716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</a:t>
                      </a:r>
                      <a:r>
                        <a:rPr lang="en-US" sz="1200" baseline="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 B3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 B3</a:t>
                      </a: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2716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2716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</a:t>
                      </a:r>
                      <a:r>
                        <a:rPr lang="en-US" sz="1200" baseline="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 A4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</a:t>
                      </a: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 A4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2716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 B4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 B4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2716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 A5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 A5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2716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</a:t>
                      </a:r>
                      <a:r>
                        <a:rPr lang="en-US" sz="1200" baseline="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 B5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</a:t>
                      </a:r>
                      <a:r>
                        <a:rPr lang="en-US" sz="1200" baseline="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 A6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 B5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</a:t>
                      </a: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 A6</a:t>
                      </a:r>
                      <a:endParaRPr lang="en-US" sz="12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2716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2716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</a:t>
                      </a:r>
                      <a:r>
                        <a:rPr lang="en-US" sz="1200" baseline="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 B6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 B6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2716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</a:t>
                      </a:r>
                      <a:r>
                        <a:rPr lang="en-US" sz="1200" baseline="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 A7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 A7</a:t>
                      </a: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12716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 B7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 B7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2716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 A8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X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</a:tbl>
          </a:graphicData>
        </a:graphic>
      </p:graphicFrame>
      <p:cxnSp>
        <p:nvCxnSpPr>
          <p:cNvPr id="39" name="Straight Arrow Connector 38"/>
          <p:cNvCxnSpPr/>
          <p:nvPr/>
        </p:nvCxnSpPr>
        <p:spPr>
          <a:xfrm>
            <a:off x="8185809" y="3293111"/>
            <a:ext cx="77724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8164965" y="3034053"/>
            <a:ext cx="4026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venir Next" charset="0"/>
                <a:ea typeface="Avenir Next" charset="0"/>
                <a:cs typeface="Avenir Next" charset="0"/>
              </a:rPr>
              <a:t>B1</a:t>
            </a:r>
            <a:endParaRPr lang="en-US" sz="1400" dirty="0">
              <a:latin typeface="Avenir Next" charset="0"/>
              <a:ea typeface="Avenir Next" charset="0"/>
              <a:cs typeface="Avenir Next" charset="0"/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8185809" y="3542836"/>
            <a:ext cx="77724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8165565" y="3293111"/>
            <a:ext cx="4026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venir Next" charset="0"/>
                <a:ea typeface="Avenir Next" charset="0"/>
                <a:cs typeface="Avenir Next" charset="0"/>
              </a:rPr>
              <a:t>B2</a:t>
            </a:r>
            <a:endParaRPr lang="en-US" sz="1400" dirty="0">
              <a:latin typeface="Avenir Next" charset="0"/>
              <a:ea typeface="Avenir Next" charset="0"/>
              <a:cs typeface="Avenir Next" charset="0"/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8176065" y="3992959"/>
            <a:ext cx="77724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8155821" y="3743234"/>
            <a:ext cx="4026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venir Next" charset="0"/>
                <a:ea typeface="Avenir Next" charset="0"/>
                <a:cs typeface="Avenir Next" charset="0"/>
              </a:rPr>
              <a:t>B3</a:t>
            </a:r>
            <a:endParaRPr lang="en-US" sz="1400" dirty="0">
              <a:latin typeface="Avenir Next" charset="0"/>
              <a:ea typeface="Avenir Next" charset="0"/>
              <a:cs typeface="Avenir Next" charset="0"/>
            </a:endParaRPr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8183649" y="4241981"/>
            <a:ext cx="77724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8163405" y="3992256"/>
            <a:ext cx="4138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venir Next" charset="0"/>
                <a:ea typeface="Avenir Next" charset="0"/>
                <a:cs typeface="Avenir Next" charset="0"/>
              </a:rPr>
              <a:t>A1</a:t>
            </a:r>
            <a:endParaRPr lang="en-US" sz="1400" dirty="0">
              <a:latin typeface="Avenir Next" charset="0"/>
              <a:ea typeface="Avenir Next" charset="0"/>
              <a:cs typeface="Avenir Next" charset="0"/>
            </a:endParaRPr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8176065" y="4485009"/>
            <a:ext cx="77724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8155821" y="4235284"/>
            <a:ext cx="4138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venir Next" charset="0"/>
                <a:ea typeface="Avenir Next" charset="0"/>
                <a:cs typeface="Avenir Next" charset="0"/>
              </a:rPr>
              <a:t>A2</a:t>
            </a:r>
            <a:endParaRPr lang="en-US" sz="1400" dirty="0">
              <a:latin typeface="Avenir Next" charset="0"/>
              <a:ea typeface="Avenir Next" charset="0"/>
              <a:cs typeface="Avenir Next" charset="0"/>
            </a:endParaRPr>
          </a:p>
        </p:txBody>
      </p:sp>
      <p:cxnSp>
        <p:nvCxnSpPr>
          <p:cNvPr id="55" name="Straight Arrow Connector 54"/>
          <p:cNvCxnSpPr/>
          <p:nvPr/>
        </p:nvCxnSpPr>
        <p:spPr>
          <a:xfrm>
            <a:off x="8176065" y="4725783"/>
            <a:ext cx="77724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8155821" y="4476058"/>
            <a:ext cx="7178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venir Next" charset="0"/>
                <a:ea typeface="Avenir Next" charset="0"/>
                <a:cs typeface="Avenir Next" charset="0"/>
              </a:rPr>
              <a:t>A3, B4</a:t>
            </a:r>
            <a:endParaRPr lang="en-US" sz="1400" dirty="0">
              <a:latin typeface="Avenir Next" charset="0"/>
              <a:ea typeface="Avenir Next" charset="0"/>
              <a:cs typeface="Avenir Next" charset="0"/>
            </a:endParaRPr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8165361" y="5194655"/>
            <a:ext cx="77724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8145117" y="4944930"/>
            <a:ext cx="4026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venir Next" charset="0"/>
                <a:ea typeface="Avenir Next" charset="0"/>
                <a:cs typeface="Avenir Next" charset="0"/>
              </a:rPr>
              <a:t>B5</a:t>
            </a:r>
            <a:endParaRPr lang="en-US" sz="1400" dirty="0">
              <a:latin typeface="Avenir Next" charset="0"/>
              <a:ea typeface="Avenir Next" charset="0"/>
              <a:cs typeface="Avenir Next" charset="0"/>
            </a:endParaRPr>
          </a:p>
        </p:txBody>
      </p:sp>
      <p:cxnSp>
        <p:nvCxnSpPr>
          <p:cNvPr id="59" name="Straight Arrow Connector 58"/>
          <p:cNvCxnSpPr/>
          <p:nvPr/>
        </p:nvCxnSpPr>
        <p:spPr>
          <a:xfrm>
            <a:off x="8163405" y="5672651"/>
            <a:ext cx="77724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8143161" y="5422926"/>
            <a:ext cx="4026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venir Next" charset="0"/>
                <a:ea typeface="Avenir Next" charset="0"/>
                <a:cs typeface="Avenir Next" charset="0"/>
              </a:rPr>
              <a:t>B6</a:t>
            </a:r>
            <a:endParaRPr lang="en-US" sz="1400" dirty="0">
              <a:latin typeface="Avenir Next" charset="0"/>
              <a:ea typeface="Avenir Next" charset="0"/>
              <a:cs typeface="Avenir Next" charset="0"/>
            </a:endParaRPr>
          </a:p>
        </p:txBody>
      </p:sp>
      <p:cxnSp>
        <p:nvCxnSpPr>
          <p:cNvPr id="61" name="Straight Arrow Connector 60"/>
          <p:cNvCxnSpPr/>
          <p:nvPr/>
        </p:nvCxnSpPr>
        <p:spPr>
          <a:xfrm>
            <a:off x="8165361" y="5908559"/>
            <a:ext cx="77724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8145117" y="5658834"/>
            <a:ext cx="4138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venir Next" charset="0"/>
                <a:ea typeface="Avenir Next" charset="0"/>
                <a:cs typeface="Avenir Next" charset="0"/>
              </a:rPr>
              <a:t>A5</a:t>
            </a:r>
            <a:endParaRPr lang="en-US" sz="1400" dirty="0">
              <a:latin typeface="Avenir Next" charset="0"/>
              <a:ea typeface="Avenir Next" charset="0"/>
              <a:cs typeface="Avenir Next" charset="0"/>
            </a:endParaRPr>
          </a:p>
        </p:txBody>
      </p:sp>
      <p:cxnSp>
        <p:nvCxnSpPr>
          <p:cNvPr id="64" name="Straight Arrow Connector 63"/>
          <p:cNvCxnSpPr/>
          <p:nvPr/>
        </p:nvCxnSpPr>
        <p:spPr>
          <a:xfrm>
            <a:off x="8163405" y="6148996"/>
            <a:ext cx="77724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8147047" y="5903833"/>
            <a:ext cx="7178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venir Next" charset="0"/>
                <a:ea typeface="Avenir Next" charset="0"/>
                <a:cs typeface="Avenir Next" charset="0"/>
              </a:rPr>
              <a:t>A6, B7</a:t>
            </a:r>
            <a:endParaRPr lang="en-US" sz="1400" dirty="0"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3754284" y="3904320"/>
            <a:ext cx="594360" cy="556799"/>
          </a:xfrm>
          <a:prstGeom prst="rightArrow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venir Next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23748" y="729876"/>
            <a:ext cx="44940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Avenir Next" charset="0"/>
                <a:ea typeface="Avenir Next" charset="0"/>
                <a:cs typeface="Avenir Next" charset="0"/>
              </a:rPr>
              <a:t>Better </a:t>
            </a:r>
            <a:r>
              <a:rPr lang="en-US" sz="2400" dirty="0">
                <a:latin typeface="Avenir Next" charset="0"/>
                <a:ea typeface="Avenir Next" charset="0"/>
                <a:cs typeface="Avenir Next" charset="0"/>
              </a:rPr>
              <a:t>data </a:t>
            </a:r>
            <a:r>
              <a:rPr lang="en-US" sz="2400" dirty="0" smtClean="0">
                <a:latin typeface="Avenir Next" charset="0"/>
                <a:ea typeface="Avenir Next" charset="0"/>
                <a:cs typeface="Avenir Next" charset="0"/>
              </a:rPr>
              <a:t>supply throughput </a:t>
            </a:r>
            <a:endParaRPr lang="en-US" sz="2400" dirty="0"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4826" y="1161715"/>
            <a:ext cx="823010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2000" dirty="0" smtClean="0">
                <a:solidFill>
                  <a:schemeClr val="accent3"/>
                </a:solidFill>
                <a:latin typeface="Avenir Next" charset="0"/>
                <a:ea typeface="Avenir Next" charset="0"/>
                <a:cs typeface="Avenir Next" charset="0"/>
              </a:rPr>
              <a:t>DeSC terminal load optimization </a:t>
            </a:r>
            <a:r>
              <a:rPr lang="en-US" sz="2000" dirty="0" smtClean="0">
                <a:latin typeface="Avenir Next" charset="0"/>
                <a:ea typeface="Avenir Next" charset="0"/>
                <a:cs typeface="Avenir Next" charset="0"/>
              </a:rPr>
              <a:t>allows</a:t>
            </a:r>
            <a:r>
              <a:rPr lang="en-US" sz="2000" dirty="0" smtClean="0">
                <a:solidFill>
                  <a:schemeClr val="accent5"/>
                </a:solidFill>
                <a:latin typeface="Avenir Next" charset="0"/>
                <a:ea typeface="Avenir Next" charset="0"/>
                <a:cs typeface="Avenir Next" charset="0"/>
              </a:rPr>
              <a:t> </a:t>
            </a:r>
            <a:r>
              <a:rPr lang="en-US" sz="2000" dirty="0" smtClean="0">
                <a:latin typeface="Avenir Next" charset="0"/>
                <a:ea typeface="Avenir Next" charset="0"/>
                <a:cs typeface="Avenir Next" charset="0"/>
              </a:rPr>
              <a:t>instruction to </a:t>
            </a:r>
            <a:r>
              <a:rPr lang="en-US" sz="2000" dirty="0" smtClean="0">
                <a:solidFill>
                  <a:schemeClr val="accent5"/>
                </a:solidFill>
                <a:latin typeface="Avenir Next" charset="0"/>
                <a:ea typeface="Avenir Next" charset="0"/>
                <a:cs typeface="Avenir Next" charset="0"/>
              </a:rPr>
              <a:t>commit earlier than long latency terminal loads </a:t>
            </a:r>
            <a:r>
              <a:rPr lang="en-US" sz="2000" dirty="0" smtClean="0">
                <a:latin typeface="Avenir Next" charset="0"/>
                <a:ea typeface="Avenir Next" charset="0"/>
                <a:cs typeface="Avenir Next" charset="0"/>
              </a:rPr>
              <a:t>in specific cases</a:t>
            </a:r>
            <a:br>
              <a:rPr lang="en-US" sz="2000" dirty="0" smtClean="0">
                <a:latin typeface="Avenir Next" charset="0"/>
                <a:ea typeface="Avenir Next" charset="0"/>
                <a:cs typeface="Avenir Next" charset="0"/>
              </a:rPr>
            </a:br>
            <a:endParaRPr lang="en-US" sz="2000" dirty="0">
              <a:latin typeface="Avenir Next" charset="0"/>
              <a:ea typeface="Avenir Next" charset="0"/>
              <a:cs typeface="Avenir Next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221598" y="941294"/>
            <a:ext cx="41559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832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" name="Straight Arrow Connector 40"/>
          <p:cNvCxnSpPr/>
          <p:nvPr/>
        </p:nvCxnSpPr>
        <p:spPr>
          <a:xfrm>
            <a:off x="2371910" y="4738328"/>
            <a:ext cx="0" cy="22996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1221794" y="3614433"/>
            <a:ext cx="2115326" cy="1878616"/>
          </a:xfrm>
          <a:prstGeom prst="rect">
            <a:avLst/>
          </a:prstGeom>
          <a:noFill/>
          <a:ln w="3810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817332" y="3635703"/>
            <a:ext cx="2115326" cy="1878613"/>
          </a:xfrm>
          <a:prstGeom prst="rect">
            <a:avLst/>
          </a:prstGeom>
          <a:noFill/>
          <a:ln w="3810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556005" y="5368582"/>
            <a:ext cx="1443299" cy="315756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400" dirty="0" smtClean="0">
                <a:latin typeface="Avenir Next Medium" charset="0"/>
                <a:ea typeface="Avenir Next Medium" charset="0"/>
                <a:cs typeface="Avenir Next Medium" charset="0"/>
              </a:rPr>
              <a:t>Supplier Side</a:t>
            </a:r>
            <a:endParaRPr lang="en-US" sz="1200" dirty="0"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426172" y="3772431"/>
            <a:ext cx="1702969" cy="965897"/>
          </a:xfrm>
          <a:prstGeom prst="rect">
            <a:avLst/>
          </a:prstGeom>
          <a:noFill/>
          <a:ln w="19050" cmpd="sng">
            <a:solidFill>
              <a:schemeClr val="accent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1400" dirty="0" smtClean="0">
                <a:solidFill>
                  <a:schemeClr val="tx1"/>
                </a:solidFill>
                <a:latin typeface="Avenir Next Medium" charset="0"/>
                <a:ea typeface="Avenir Next Medium" charset="0"/>
                <a:cs typeface="Avenir Next Medium" charset="0"/>
              </a:rPr>
              <a:t>Supplier </a:t>
            </a:r>
            <a:br>
              <a:rPr lang="en-US" sz="1400" dirty="0" smtClean="0">
                <a:solidFill>
                  <a:schemeClr val="tx1"/>
                </a:solidFill>
                <a:latin typeface="Avenir Next Medium" charset="0"/>
                <a:ea typeface="Avenir Next Medium" charset="0"/>
                <a:cs typeface="Avenir Next Medium" charset="0"/>
              </a:rPr>
            </a:br>
            <a:r>
              <a:rPr lang="en-US" sz="1400" dirty="0" smtClean="0">
                <a:solidFill>
                  <a:schemeClr val="tx1"/>
                </a:solidFill>
                <a:latin typeface="Avenir Next Medium" charset="0"/>
                <a:ea typeface="Avenir Next Medium" charset="0"/>
                <a:cs typeface="Avenir Next Medium" charset="0"/>
              </a:rPr>
              <a:t>Device</a:t>
            </a:r>
            <a:br>
              <a:rPr lang="en-US" sz="1400" dirty="0" smtClean="0">
                <a:solidFill>
                  <a:schemeClr val="tx1"/>
                </a:solidFill>
                <a:latin typeface="Avenir Next Medium" charset="0"/>
                <a:ea typeface="Avenir Next Medium" charset="0"/>
                <a:cs typeface="Avenir Next Medium" charset="0"/>
              </a:rPr>
            </a:br>
            <a:r>
              <a:rPr lang="en-US" sz="1400" dirty="0" smtClean="0">
                <a:solidFill>
                  <a:schemeClr val="tx1"/>
                </a:solidFill>
                <a:latin typeface="Avenir Next Medium" charset="0"/>
                <a:ea typeface="Avenir Next Medium" charset="0"/>
                <a:cs typeface="Avenir Next Medium" charset="0"/>
              </a:rPr>
              <a:t>(</a:t>
            </a:r>
            <a:r>
              <a:rPr lang="en-US" sz="1400" dirty="0" err="1" smtClean="0">
                <a:solidFill>
                  <a:schemeClr val="tx1"/>
                </a:solidFill>
                <a:latin typeface="Avenir Next Medium" charset="0"/>
                <a:ea typeface="Avenir Next Medium" charset="0"/>
                <a:cs typeface="Avenir Next Medium" charset="0"/>
              </a:rPr>
              <a:t>SuppD</a:t>
            </a:r>
            <a:r>
              <a:rPr lang="en-US" sz="1400" dirty="0" smtClean="0">
                <a:solidFill>
                  <a:schemeClr val="tx1"/>
                </a:solidFill>
                <a:latin typeface="Avenir Next Medium" charset="0"/>
                <a:ea typeface="Avenir Next Medium" charset="0"/>
                <a:cs typeface="Avenir Next Medium" charset="0"/>
              </a:rPr>
              <a:t>)</a:t>
            </a:r>
            <a:endParaRPr lang="en-US" sz="1400" dirty="0">
              <a:solidFill>
                <a:schemeClr val="tx1"/>
              </a:solidFill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cxnSp>
        <p:nvCxnSpPr>
          <p:cNvPr id="46" name="Straight Arrow Connector 45"/>
          <p:cNvCxnSpPr/>
          <p:nvPr/>
        </p:nvCxnSpPr>
        <p:spPr>
          <a:xfrm flipV="1">
            <a:off x="2168817" y="4738328"/>
            <a:ext cx="0" cy="22996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6023293" y="3772426"/>
            <a:ext cx="1702969" cy="965902"/>
          </a:xfrm>
          <a:prstGeom prst="rect">
            <a:avLst/>
          </a:prstGeom>
          <a:noFill/>
          <a:ln w="19050" cmpd="sng">
            <a:solidFill>
              <a:schemeClr val="accent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1400" dirty="0" smtClean="0">
                <a:solidFill>
                  <a:schemeClr val="tx1"/>
                </a:solidFill>
                <a:latin typeface="Avenir Next Medium" charset="0"/>
                <a:ea typeface="Avenir Next Medium" charset="0"/>
                <a:cs typeface="Avenir Next Medium" charset="0"/>
              </a:rPr>
              <a:t>Computation Device</a:t>
            </a:r>
            <a:br>
              <a:rPr lang="en-US" sz="1400" dirty="0" smtClean="0">
                <a:solidFill>
                  <a:schemeClr val="tx1"/>
                </a:solidFill>
                <a:latin typeface="Avenir Next Medium" charset="0"/>
                <a:ea typeface="Avenir Next Medium" charset="0"/>
                <a:cs typeface="Avenir Next Medium" charset="0"/>
              </a:rPr>
            </a:br>
            <a:r>
              <a:rPr lang="en-US" sz="1400" dirty="0" smtClean="0">
                <a:solidFill>
                  <a:schemeClr val="tx1"/>
                </a:solidFill>
                <a:latin typeface="Avenir Next Medium" charset="0"/>
                <a:ea typeface="Avenir Next Medium" charset="0"/>
                <a:cs typeface="Avenir Next Medium" charset="0"/>
              </a:rPr>
              <a:t>(</a:t>
            </a:r>
            <a:r>
              <a:rPr lang="en-US" sz="1400" dirty="0" err="1" smtClean="0">
                <a:solidFill>
                  <a:schemeClr val="tx1"/>
                </a:solidFill>
                <a:latin typeface="Avenir Next Medium" charset="0"/>
                <a:ea typeface="Avenir Next Medium" charset="0"/>
                <a:cs typeface="Avenir Next Medium" charset="0"/>
              </a:rPr>
              <a:t>CompD</a:t>
            </a:r>
            <a:r>
              <a:rPr lang="en-US" sz="1400" dirty="0" smtClean="0">
                <a:solidFill>
                  <a:schemeClr val="tx1"/>
                </a:solidFill>
                <a:latin typeface="Avenir Next Medium" charset="0"/>
                <a:ea typeface="Avenir Next Medium" charset="0"/>
                <a:cs typeface="Avenir Next Medium" charset="0"/>
              </a:rPr>
              <a:t>)</a:t>
            </a:r>
            <a:endParaRPr lang="en-US" sz="1400" dirty="0">
              <a:solidFill>
                <a:schemeClr val="tx1"/>
              </a:solidFill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426172" y="4973086"/>
            <a:ext cx="1702967" cy="366123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  <a:latin typeface="Avenir Next Medium" charset="0"/>
                <a:ea typeface="Avenir Next Medium" charset="0"/>
                <a:cs typeface="Avenir Next Medium" charset="0"/>
              </a:rPr>
              <a:t>Mem</a:t>
            </a:r>
            <a:r>
              <a:rPr lang="en-US" sz="1400" dirty="0" smtClean="0">
                <a:solidFill>
                  <a:schemeClr val="tx1"/>
                </a:solidFill>
                <a:latin typeface="Avenir Next Medium" charset="0"/>
                <a:ea typeface="Avenir Next Medium" charset="0"/>
                <a:cs typeface="Avenir Next Medium" charset="0"/>
              </a:rPr>
              <a:t> Interface</a:t>
            </a:r>
            <a:endParaRPr lang="en-US" sz="1400" dirty="0">
              <a:solidFill>
                <a:schemeClr val="tx1"/>
              </a:solidFill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3811742" y="3904090"/>
            <a:ext cx="1523357" cy="306857"/>
          </a:xfrm>
          <a:prstGeom prst="rect">
            <a:avLst/>
          </a:prstGeom>
          <a:noFill/>
          <a:ln w="19050" cmpd="sng">
            <a:solidFill>
              <a:schemeClr val="accent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4701353" y="3904090"/>
            <a:ext cx="0" cy="306857"/>
          </a:xfrm>
          <a:prstGeom prst="line">
            <a:avLst/>
          </a:prstGeom>
          <a:ln w="19050"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4902112" y="3904090"/>
            <a:ext cx="0" cy="306857"/>
          </a:xfrm>
          <a:prstGeom prst="line">
            <a:avLst/>
          </a:prstGeom>
          <a:ln w="19050"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5118874" y="3904090"/>
            <a:ext cx="0" cy="306857"/>
          </a:xfrm>
          <a:prstGeom prst="line">
            <a:avLst/>
          </a:prstGeom>
          <a:ln w="19050"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4046699" y="3904090"/>
            <a:ext cx="0" cy="306857"/>
          </a:xfrm>
          <a:prstGeom prst="line">
            <a:avLst/>
          </a:prstGeom>
          <a:ln w="19050"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4263462" y="3904090"/>
            <a:ext cx="0" cy="306857"/>
          </a:xfrm>
          <a:prstGeom prst="line">
            <a:avLst/>
          </a:prstGeom>
          <a:ln w="19050"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4487498" y="3904090"/>
            <a:ext cx="0" cy="306857"/>
          </a:xfrm>
          <a:prstGeom prst="line">
            <a:avLst/>
          </a:prstGeom>
          <a:ln w="19050"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3702519" y="3658920"/>
            <a:ext cx="1759957" cy="26558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venir Next Medium" charset="0"/>
                <a:ea typeface="Avenir Next Medium" charset="0"/>
                <a:cs typeface="Avenir Next Medium" charset="0"/>
              </a:rPr>
              <a:t>Communication Queue</a:t>
            </a:r>
            <a:endParaRPr lang="en-US" sz="1200" dirty="0"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020902" y="5339209"/>
            <a:ext cx="1700831" cy="315756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400" dirty="0" smtClean="0">
                <a:latin typeface="Avenir Next Medium" charset="0"/>
                <a:ea typeface="Avenir Next Medium" charset="0"/>
                <a:cs typeface="Avenir Next Medium" charset="0"/>
              </a:rPr>
              <a:t>Computation Side</a:t>
            </a:r>
            <a:endParaRPr lang="en-US" sz="1200" dirty="0"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165858" y="4136024"/>
            <a:ext cx="594715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>
                <a:latin typeface="Consolas" charset="0"/>
                <a:ea typeface="Consolas" charset="0"/>
                <a:cs typeface="Consolas" charset="0"/>
              </a:rPr>
              <a:t>PRODUCE</a:t>
            </a:r>
            <a:endParaRPr lang="en-US" sz="1200" dirty="0"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389651" y="4116709"/>
            <a:ext cx="594715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>
                <a:latin typeface="Consolas" charset="0"/>
                <a:ea typeface="Consolas" charset="0"/>
                <a:cs typeface="Consolas" charset="0"/>
              </a:rPr>
              <a:t>CONSUME</a:t>
            </a:r>
            <a:endParaRPr lang="en-US" sz="1200" dirty="0">
              <a:latin typeface="Consolas" charset="0"/>
              <a:ea typeface="Consolas" charset="0"/>
              <a:cs typeface="Consolas" charset="0"/>
            </a:endParaRPr>
          </a:p>
        </p:txBody>
      </p:sp>
      <p:cxnSp>
        <p:nvCxnSpPr>
          <p:cNvPr id="66" name="Straight Arrow Connector 65"/>
          <p:cNvCxnSpPr/>
          <p:nvPr/>
        </p:nvCxnSpPr>
        <p:spPr>
          <a:xfrm>
            <a:off x="5342532" y="4062300"/>
            <a:ext cx="674389" cy="1"/>
          </a:xfrm>
          <a:prstGeom prst="straightConnector1">
            <a:avLst/>
          </a:prstGeom>
          <a:ln w="2794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896" y="-112137"/>
            <a:ext cx="8782930" cy="961294"/>
          </a:xfrm>
        </p:spPr>
        <p:txBody>
          <a:bodyPr/>
          <a:lstStyle/>
          <a:p>
            <a:r>
              <a:rPr lang="en-US" sz="3000" dirty="0" smtClean="0"/>
              <a:t>DeSC Loss of Decoupling Optimizations</a:t>
            </a:r>
            <a:endParaRPr lang="en-US" sz="3000" dirty="0">
              <a:solidFill>
                <a:srgbClr val="E8751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072D-B533-424A-B1E1-487BAB0ACF7C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56" name="Content Placeholder 3"/>
          <p:cNvSpPr txBox="1">
            <a:spLocks/>
          </p:cNvSpPr>
          <p:nvPr/>
        </p:nvSpPr>
        <p:spPr bwMode="auto">
          <a:xfrm>
            <a:off x="165896" y="748271"/>
            <a:ext cx="9120187" cy="665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457200">
              <a:defRPr sz="2400" b="1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 defTabSz="457200">
              <a:defRPr sz="2400" b="1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 defTabSz="457200">
              <a:defRPr sz="2400" b="1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 defTabSz="457200">
              <a:defRPr sz="2400" b="1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 defTabSz="457200">
              <a:defRPr sz="2400" b="1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pPr eaLnBrk="1" hangingPunct="1">
              <a:spcBef>
                <a:spcPts val="1500"/>
              </a:spcBef>
              <a:buFont typeface="Wingdings" charset="2"/>
              <a:buChar char="§"/>
            </a:pPr>
            <a:r>
              <a:rPr lang="en-US" altLang="en-US" sz="2000" b="0" dirty="0">
                <a:solidFill>
                  <a:schemeClr val="accent3"/>
                </a:solidFill>
                <a:latin typeface="Avenir Next" charset="0"/>
                <a:ea typeface="Avenir Next" charset="0"/>
                <a:cs typeface="Avenir Next" charset="0"/>
              </a:rPr>
              <a:t>Loss of Decoupling </a:t>
            </a:r>
            <a:r>
              <a:rPr lang="en-US" altLang="en-US" sz="2000" b="0" dirty="0" smtClean="0">
                <a:solidFill>
                  <a:schemeClr val="accent3"/>
                </a:solidFill>
                <a:latin typeface="Avenir Next" charset="0"/>
                <a:ea typeface="Avenir Next" charset="0"/>
                <a:cs typeface="Avenir Next" charset="0"/>
              </a:rPr>
              <a:t>(LOD) </a:t>
            </a:r>
            <a:r>
              <a:rPr lang="en-US" altLang="en-US" sz="2000" b="0" dirty="0">
                <a:solidFill>
                  <a:srgbClr val="141414"/>
                </a:solidFill>
                <a:latin typeface="Avenir Next" charset="0"/>
                <a:ea typeface="Avenir Next" charset="0"/>
                <a:cs typeface="Avenir Next" charset="0"/>
              </a:rPr>
              <a:t>: SuppD cannot </a:t>
            </a:r>
            <a:r>
              <a:rPr lang="en-US" altLang="en-US" sz="2000" b="0" dirty="0" err="1">
                <a:solidFill>
                  <a:srgbClr val="141414"/>
                </a:solidFill>
                <a:latin typeface="Avenir Next" charset="0"/>
                <a:ea typeface="Avenir Next" charset="0"/>
                <a:cs typeface="Avenir Next" charset="0"/>
              </a:rPr>
              <a:t>runahead</a:t>
            </a:r>
            <a:r>
              <a:rPr lang="en-US" altLang="en-US" sz="2000" b="0" dirty="0">
                <a:solidFill>
                  <a:srgbClr val="141414"/>
                </a:solidFill>
                <a:latin typeface="Avenir Next" charset="0"/>
                <a:ea typeface="Avenir Next" charset="0"/>
                <a:cs typeface="Avenir Next" charset="0"/>
              </a:rPr>
              <a:t> </a:t>
            </a:r>
            <a:r>
              <a:rPr lang="en-US" altLang="en-US" sz="2000" b="0" dirty="0" smtClean="0">
                <a:solidFill>
                  <a:srgbClr val="141414"/>
                </a:solidFill>
                <a:latin typeface="Avenir Next" charset="0"/>
                <a:ea typeface="Avenir Next" charset="0"/>
                <a:cs typeface="Avenir Next" charset="0"/>
              </a:rPr>
              <a:t> because its data/control is dependent on </a:t>
            </a:r>
            <a:r>
              <a:rPr lang="en-US" altLang="en-US" sz="2000" b="0" dirty="0" err="1" smtClean="0">
                <a:solidFill>
                  <a:srgbClr val="141414"/>
                </a:solidFill>
                <a:latin typeface="Avenir Next" charset="0"/>
                <a:ea typeface="Avenir Next" charset="0"/>
                <a:cs typeface="Avenir Next" charset="0"/>
              </a:rPr>
              <a:t>CompD</a:t>
            </a:r>
            <a:endParaRPr lang="en-US" altLang="en-US" sz="2000" b="0" dirty="0">
              <a:solidFill>
                <a:srgbClr val="141414"/>
              </a:solidFill>
              <a:latin typeface="Avenir Next" charset="0"/>
              <a:ea typeface="Avenir Next" charset="0"/>
            </a:endParaRPr>
          </a:p>
          <a:p>
            <a:pPr eaLnBrk="1" hangingPunct="1">
              <a:spcBef>
                <a:spcPts val="1500"/>
              </a:spcBef>
              <a:buFont typeface="Wingdings" charset="2"/>
              <a:buChar char="§"/>
            </a:pPr>
            <a:endParaRPr lang="en-US" altLang="en-US" sz="2000" b="0" dirty="0">
              <a:solidFill>
                <a:srgbClr val="141414"/>
              </a:solidFill>
              <a:latin typeface="Avenir Next" charset="0"/>
              <a:ea typeface="Avenir Next" charset="0"/>
            </a:endParaRPr>
          </a:p>
        </p:txBody>
      </p:sp>
      <p:graphicFrame>
        <p:nvGraphicFramePr>
          <p:cNvPr id="57" name="Table 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485318"/>
              </p:ext>
            </p:extLst>
          </p:nvPr>
        </p:nvGraphicFramePr>
        <p:xfrm>
          <a:off x="723684" y="1532926"/>
          <a:ext cx="7717626" cy="1798320"/>
        </p:xfrm>
        <a:graphic>
          <a:graphicData uri="http://schemas.openxmlformats.org/drawingml/2006/table">
            <a:tbl>
              <a:tblPr/>
              <a:tblGrid>
                <a:gridCol w="23954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322190"/>
              </a:tblGrid>
              <a:tr h="300414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defRPr sz="11100">
                          <a:solidFill>
                            <a:schemeClr val="tx1"/>
                          </a:solidFill>
                          <a:latin typeface="Times New Roman" charset="0"/>
                          <a:ea typeface="MS PGothic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9800">
                          <a:solidFill>
                            <a:schemeClr val="tx1"/>
                          </a:solidFill>
                          <a:latin typeface="Times New Roman" charset="0"/>
                          <a:ea typeface="MS PGothic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8500">
                          <a:solidFill>
                            <a:schemeClr val="tx1"/>
                          </a:solidFill>
                          <a:latin typeface="Times New Roman" charset="0"/>
                          <a:ea typeface="MS PGothic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 sz="7100">
                          <a:solidFill>
                            <a:schemeClr val="tx1"/>
                          </a:solidFill>
                          <a:latin typeface="Times New Roman" charset="0"/>
                          <a:ea typeface="MS PGothic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 sz="7100">
                          <a:solidFill>
                            <a:schemeClr val="tx1"/>
                          </a:solidFill>
                          <a:latin typeface="Times New Roman" charset="0"/>
                          <a:ea typeface="MS PGothic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100">
                          <a:solidFill>
                            <a:schemeClr val="tx1"/>
                          </a:solidFill>
                          <a:latin typeface="Times New Roman" charset="0"/>
                          <a:ea typeface="MS PGothic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100">
                          <a:solidFill>
                            <a:schemeClr val="tx1"/>
                          </a:solidFill>
                          <a:latin typeface="Times New Roman" charset="0"/>
                          <a:ea typeface="MS PGothic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100">
                          <a:solidFill>
                            <a:schemeClr val="tx1"/>
                          </a:solidFill>
                          <a:latin typeface="Times New Roman" charset="0"/>
                          <a:ea typeface="MS PGothic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100">
                          <a:solidFill>
                            <a:schemeClr val="tx1"/>
                          </a:solidFill>
                          <a:latin typeface="Times New Roman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Data Aliasing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Stall Reason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40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10895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defRPr sz="11100">
                          <a:solidFill>
                            <a:schemeClr val="tx1"/>
                          </a:solidFill>
                          <a:latin typeface="Times New Roman" charset="0"/>
                          <a:ea typeface="MS PGothic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9800">
                          <a:solidFill>
                            <a:schemeClr val="tx1"/>
                          </a:solidFill>
                          <a:latin typeface="Times New Roman" charset="0"/>
                          <a:ea typeface="MS PGothic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8500">
                          <a:solidFill>
                            <a:schemeClr val="tx1"/>
                          </a:solidFill>
                          <a:latin typeface="Times New Roman" charset="0"/>
                          <a:ea typeface="MS PGothic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 sz="7100">
                          <a:solidFill>
                            <a:schemeClr val="tx1"/>
                          </a:solidFill>
                          <a:latin typeface="Times New Roman" charset="0"/>
                          <a:ea typeface="MS PGothic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 sz="7100">
                          <a:solidFill>
                            <a:schemeClr val="tx1"/>
                          </a:solidFill>
                          <a:latin typeface="Times New Roman" charset="0"/>
                          <a:ea typeface="MS PGothic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100">
                          <a:solidFill>
                            <a:schemeClr val="tx1"/>
                          </a:solidFill>
                          <a:latin typeface="Times New Roman" charset="0"/>
                          <a:ea typeface="MS PGothic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100">
                          <a:solidFill>
                            <a:schemeClr val="tx1"/>
                          </a:solidFill>
                          <a:latin typeface="Times New Roman" charset="0"/>
                          <a:ea typeface="MS PGothic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100">
                          <a:solidFill>
                            <a:schemeClr val="tx1"/>
                          </a:solidFill>
                          <a:latin typeface="Times New Roman" charset="0"/>
                          <a:ea typeface="MS PGothic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100">
                          <a:solidFill>
                            <a:schemeClr val="tx1"/>
                          </a:solidFill>
                          <a:latin typeface="Times New Roman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olas" charset="0"/>
                          <a:ea typeface="Avenir Next" charset="0"/>
                        </a:rPr>
                        <a:t>for</a:t>
                      </a: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olas" charset="0"/>
                          <a:ea typeface="Avenir Next" charset="0"/>
                        </a:rPr>
                        <a:t>(</a:t>
                      </a:r>
                      <a:r>
                        <a:rPr kumimoji="0" lang="en-US" alt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olas" charset="0"/>
                          <a:ea typeface="Avenir Next" charset="0"/>
                        </a:rPr>
                        <a:t>i</a:t>
                      </a: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olas" charset="0"/>
                          <a:ea typeface="Avenir Next" charset="0"/>
                        </a:rPr>
                        <a:t>=1;i&lt;10;i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olas" charset="0"/>
                          <a:ea typeface="Avenir Next" charset="0"/>
                        </a:rPr>
                        <a:t>++) {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olas" charset="0"/>
                          <a:ea typeface="Avenir Next" charset="0"/>
                        </a:rPr>
                        <a:t>  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Consolas" charset="0"/>
                          <a:ea typeface="Avenir Next" charset="0"/>
                        </a:rPr>
                        <a:t>a[</a:t>
                      </a: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Consolas" charset="0"/>
                          <a:ea typeface="Avenir Next" charset="0"/>
                        </a:rPr>
                        <a:t>i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Consolas" charset="0"/>
                          <a:ea typeface="Avenir Next" charset="0"/>
                        </a:rPr>
                        <a:t>]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olas" charset="0"/>
                          <a:ea typeface="Avenir Next" charset="0"/>
                        </a:rPr>
                        <a:t> = a[</a:t>
                      </a: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olas" charset="0"/>
                          <a:ea typeface="Avenir Next" charset="0"/>
                        </a:rPr>
                        <a:t>i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olas" charset="0"/>
                          <a:ea typeface="Avenir Next" charset="0"/>
                        </a:rPr>
                        <a:t>]*x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olas" charset="0"/>
                          <a:ea typeface="Avenir Next" charset="0"/>
                        </a:rPr>
                        <a:t>  v = 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Consolas" charset="0"/>
                          <a:ea typeface="Avenir Next" charset="0"/>
                        </a:rPr>
                        <a:t>a[5]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olas" charset="0"/>
                          <a:ea typeface="Avenir Next" charset="0"/>
                        </a:rPr>
                        <a:t>*y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olas" charset="0"/>
                          <a:ea typeface="Avenir Next" charset="0"/>
                        </a:rPr>
                        <a:t>}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olas" charset="0"/>
                        <a:ea typeface="Avenir Next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eaLnBrk="1" hangingPunct="1">
                        <a:spcBef>
                          <a:spcPts val="1500"/>
                        </a:spcBef>
                        <a:buFont typeface="Wingdings" charset="2"/>
                        <a:buNone/>
                      </a:pPr>
                      <a:endParaRPr lang="en-US" altLang="en-US" sz="2000" b="0" dirty="0" smtClean="0">
                        <a:solidFill>
                          <a:srgbClr val="141414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cxnSp>
        <p:nvCxnSpPr>
          <p:cNvPr id="33" name="Straight Arrow Connector 32"/>
          <p:cNvCxnSpPr/>
          <p:nvPr/>
        </p:nvCxnSpPr>
        <p:spPr>
          <a:xfrm>
            <a:off x="3139195" y="4047358"/>
            <a:ext cx="672547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760515" y="4546607"/>
            <a:ext cx="16353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3"/>
                </a:solidFill>
                <a:latin typeface="Avenir Next Medium" charset="0"/>
                <a:ea typeface="Avenir Next Medium" charset="0"/>
                <a:cs typeface="Avenir Next Medium" charset="0"/>
              </a:rPr>
              <a:t>a</a:t>
            </a:r>
            <a:r>
              <a:rPr lang="en-US" sz="2000" dirty="0" smtClean="0">
                <a:solidFill>
                  <a:schemeClr val="accent3"/>
                </a:solidFill>
                <a:latin typeface="Avenir Next Medium" charset="0"/>
                <a:ea typeface="Avenir Next Medium" charset="0"/>
                <a:cs typeface="Avenir Next Medium" charset="0"/>
              </a:rPr>
              <a:t>[5]’ </a:t>
            </a:r>
            <a:r>
              <a:rPr lang="en-US" sz="2000" dirty="0" smtClean="0">
                <a:latin typeface="Avenir Next Medium" charset="0"/>
                <a:ea typeface="Avenir Next Medium" charset="0"/>
                <a:cs typeface="Avenir Next Medium" charset="0"/>
              </a:rPr>
              <a:t>=a[5]*x</a:t>
            </a:r>
            <a:endParaRPr lang="en-US" sz="2000" dirty="0"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37063" y="564251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Avenir Next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39769" y="5676100"/>
            <a:ext cx="1662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3"/>
                </a:solidFill>
                <a:latin typeface="Avenir Next Medium" charset="0"/>
                <a:ea typeface="Avenir Next Medium" charset="0"/>
                <a:cs typeface="Avenir Next Medium" charset="0"/>
              </a:rPr>
              <a:t>a[5]’ = a[5] * x</a:t>
            </a:r>
            <a:endParaRPr lang="en-US" dirty="0">
              <a:solidFill>
                <a:schemeClr val="accent3"/>
              </a:solidFill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128658" y="3906258"/>
            <a:ext cx="202655" cy="304689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" rIns="9144" rtlCol="0" anchor="ctr"/>
          <a:lstStyle/>
          <a:p>
            <a:pPr algn="ctr"/>
            <a:r>
              <a:rPr lang="en-US" altLang="ko-KR" sz="1000" dirty="0" smtClean="0">
                <a:latin typeface="Avenir Next" charset="0"/>
                <a:ea typeface="Avenir Next" charset="0"/>
              </a:rPr>
              <a:t>a</a:t>
            </a:r>
          </a:p>
          <a:p>
            <a:pPr algn="ctr"/>
            <a:r>
              <a:rPr lang="en-US" altLang="ko-KR" sz="1000" dirty="0" smtClean="0">
                <a:latin typeface="Avenir Next" charset="0"/>
                <a:ea typeface="Avenir Next" charset="0"/>
              </a:rPr>
              <a:t>[5]</a:t>
            </a:r>
            <a:endParaRPr lang="en-US" sz="1000" dirty="0">
              <a:latin typeface="Avenir Next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887315" y="5738219"/>
            <a:ext cx="3172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/>
                </a:solidFill>
                <a:latin typeface="Avenir Next Medium" charset="0"/>
                <a:ea typeface="Avenir Next Medium" charset="0"/>
                <a:cs typeface="Avenir Next Medium" charset="0"/>
              </a:rPr>
              <a:t>Stall to wait for a[5] ‘= a[5]*x</a:t>
            </a:r>
            <a:endParaRPr lang="en-US" dirty="0">
              <a:solidFill>
                <a:schemeClr val="accent2"/>
              </a:solidFill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cxnSp>
        <p:nvCxnSpPr>
          <p:cNvPr id="67" name="Straight Arrow Connector 66"/>
          <p:cNvCxnSpPr/>
          <p:nvPr/>
        </p:nvCxnSpPr>
        <p:spPr>
          <a:xfrm flipH="1">
            <a:off x="3135513" y="4531649"/>
            <a:ext cx="288140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5133423" y="3904090"/>
            <a:ext cx="202655" cy="304689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" rIns="9144" rtlCol="0" anchor="ctr"/>
          <a:lstStyle/>
          <a:p>
            <a:pPr algn="ctr"/>
            <a:r>
              <a:rPr lang="en-US" altLang="ko-KR" sz="1000" dirty="0" smtClean="0">
                <a:latin typeface="Avenir Next" charset="0"/>
                <a:ea typeface="Avenir Next" charset="0"/>
              </a:rPr>
              <a:t>a</a:t>
            </a:r>
          </a:p>
          <a:p>
            <a:pPr algn="ctr"/>
            <a:r>
              <a:rPr lang="en-US" altLang="ko-KR" sz="1000" dirty="0" smtClean="0">
                <a:latin typeface="Avenir Next" charset="0"/>
                <a:ea typeface="Avenir Next" charset="0"/>
              </a:rPr>
              <a:t>[5]’</a:t>
            </a:r>
            <a:endParaRPr lang="en-US" sz="1000" dirty="0">
              <a:latin typeface="Avenir Next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165858" y="2083460"/>
            <a:ext cx="51041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500"/>
              </a:spcBef>
            </a:pPr>
            <a:r>
              <a:rPr lang="en-US" altLang="en-US" sz="2000" dirty="0">
                <a:solidFill>
                  <a:srgbClr val="141414"/>
                </a:solidFill>
                <a:latin typeface="Avenir Next" charset="0"/>
                <a:ea typeface="Avenir Next" charset="0"/>
                <a:cs typeface="Avenir Next" charset="0"/>
              </a:rPr>
              <a:t>On 5</a:t>
            </a:r>
            <a:r>
              <a:rPr lang="en-US" altLang="en-US" sz="2000" baseline="30000" dirty="0">
                <a:solidFill>
                  <a:srgbClr val="141414"/>
                </a:solidFill>
                <a:latin typeface="Avenir Next" charset="0"/>
                <a:ea typeface="Avenir Next" charset="0"/>
                <a:cs typeface="Avenir Next" charset="0"/>
              </a:rPr>
              <a:t>th</a:t>
            </a:r>
            <a:r>
              <a:rPr lang="en-US" altLang="en-US" sz="2000" dirty="0">
                <a:solidFill>
                  <a:srgbClr val="141414"/>
                </a:solidFill>
                <a:latin typeface="Avenir Next" charset="0"/>
                <a:ea typeface="Avenir Next" charset="0"/>
                <a:cs typeface="Avenir Next" charset="0"/>
              </a:rPr>
              <a:t> </a:t>
            </a:r>
            <a:r>
              <a:rPr lang="en-US" altLang="en-US" sz="2000" dirty="0" smtClean="0">
                <a:solidFill>
                  <a:srgbClr val="141414"/>
                </a:solidFill>
                <a:latin typeface="Avenir Next" charset="0"/>
                <a:ea typeface="Avenir Next" charset="0"/>
                <a:cs typeface="Avenir Next" charset="0"/>
              </a:rPr>
              <a:t>iteration</a:t>
            </a:r>
            <a:r>
              <a:rPr lang="en-US" altLang="en-US" sz="2000" dirty="0">
                <a:solidFill>
                  <a:srgbClr val="141414"/>
                </a:solidFill>
                <a:latin typeface="Avenir Next" charset="0"/>
                <a:ea typeface="Avenir Next" charset="0"/>
                <a:cs typeface="Avenir Next" charset="0"/>
              </a:rPr>
              <a:t>, a[5] is updated in </a:t>
            </a:r>
            <a:r>
              <a:rPr lang="en-US" altLang="en-US" sz="2000" dirty="0" err="1">
                <a:solidFill>
                  <a:srgbClr val="141414"/>
                </a:solidFill>
                <a:latin typeface="Avenir Next" charset="0"/>
                <a:ea typeface="Avenir Next" charset="0"/>
                <a:cs typeface="Avenir Next" charset="0"/>
              </a:rPr>
              <a:t>CompD</a:t>
            </a:r>
            <a:r>
              <a:rPr lang="en-US" altLang="en-US" sz="2000" dirty="0">
                <a:solidFill>
                  <a:srgbClr val="141414"/>
                </a:solidFill>
                <a:latin typeface="Avenir Next" charset="0"/>
                <a:ea typeface="Avenir Next" charset="0"/>
                <a:cs typeface="Avenir Next" charset="0"/>
              </a:rPr>
              <a:t> so </a:t>
            </a:r>
            <a:r>
              <a:rPr lang="en-US" altLang="en-US" sz="2000" dirty="0" err="1">
                <a:solidFill>
                  <a:srgbClr val="141414"/>
                </a:solidFill>
                <a:latin typeface="Avenir Next" charset="0"/>
                <a:ea typeface="Avenir Next" charset="0"/>
                <a:cs typeface="Avenir Next" charset="0"/>
              </a:rPr>
              <a:t>SuppD</a:t>
            </a:r>
            <a:r>
              <a:rPr lang="en-US" altLang="en-US" sz="2000" dirty="0">
                <a:solidFill>
                  <a:srgbClr val="141414"/>
                </a:solidFill>
                <a:latin typeface="Avenir Next" charset="0"/>
                <a:ea typeface="Avenir Next" charset="0"/>
                <a:cs typeface="Avenir Next" charset="0"/>
              </a:rPr>
              <a:t> should </a:t>
            </a:r>
            <a:r>
              <a:rPr lang="en-US" altLang="en-US" sz="2000" dirty="0">
                <a:solidFill>
                  <a:schemeClr val="accent2"/>
                </a:solidFill>
                <a:latin typeface="Avenir Next" charset="0"/>
                <a:ea typeface="Avenir Next" charset="0"/>
                <a:cs typeface="Avenir Next" charset="0"/>
              </a:rPr>
              <a:t>stall </a:t>
            </a:r>
            <a:r>
              <a:rPr lang="en-US" altLang="en-US" sz="2000" dirty="0" smtClean="0">
                <a:solidFill>
                  <a:schemeClr val="accent2"/>
                </a:solidFill>
                <a:latin typeface="Avenir Next" charset="0"/>
                <a:ea typeface="Avenir Next" charset="0"/>
                <a:cs typeface="Avenir Next" charset="0"/>
              </a:rPr>
              <a:t>until updated </a:t>
            </a:r>
            <a:r>
              <a:rPr lang="en-US" altLang="en-US" sz="2000" dirty="0">
                <a:solidFill>
                  <a:schemeClr val="accent2"/>
                </a:solidFill>
                <a:latin typeface="Avenir Next" charset="0"/>
                <a:ea typeface="Avenir Next" charset="0"/>
                <a:cs typeface="Avenir Next" charset="0"/>
              </a:rPr>
              <a:t>a[5</a:t>
            </a:r>
            <a:r>
              <a:rPr lang="en-US" altLang="en-US" sz="2000">
                <a:solidFill>
                  <a:schemeClr val="accent2"/>
                </a:solidFill>
                <a:latin typeface="Avenir Next" charset="0"/>
                <a:ea typeface="Avenir Next" charset="0"/>
                <a:cs typeface="Avenir Next" charset="0"/>
              </a:rPr>
              <a:t>] </a:t>
            </a:r>
            <a:r>
              <a:rPr lang="en-US" altLang="en-US" sz="2000" smtClean="0">
                <a:solidFill>
                  <a:schemeClr val="accent2"/>
                </a:solidFill>
                <a:latin typeface="Avenir Next" charset="0"/>
                <a:ea typeface="Avenir Next" charset="0"/>
                <a:cs typeface="Avenir Next" charset="0"/>
              </a:rPr>
              <a:t>(= a[5] * x) to </a:t>
            </a:r>
            <a:r>
              <a:rPr lang="en-US" altLang="en-US" sz="2000" dirty="0">
                <a:solidFill>
                  <a:schemeClr val="accent2"/>
                </a:solidFill>
                <a:latin typeface="Avenir Next" charset="0"/>
                <a:ea typeface="Avenir Next" charset="0"/>
                <a:cs typeface="Avenir Next" charset="0"/>
              </a:rPr>
              <a:t>be passed from </a:t>
            </a:r>
            <a:r>
              <a:rPr lang="en-US" altLang="en-US" sz="2000" dirty="0" err="1">
                <a:solidFill>
                  <a:schemeClr val="accent2"/>
                </a:solidFill>
                <a:latin typeface="Avenir Next" charset="0"/>
                <a:ea typeface="Avenir Next" charset="0"/>
                <a:cs typeface="Avenir Next" charset="0"/>
              </a:rPr>
              <a:t>CompD</a:t>
            </a:r>
            <a:r>
              <a:rPr lang="en-US" altLang="en-US" sz="2000" dirty="0">
                <a:solidFill>
                  <a:schemeClr val="accent2"/>
                </a:solidFill>
                <a:latin typeface="Avenir Next" charset="0"/>
                <a:ea typeface="Avenir Next" charset="0"/>
                <a:cs typeface="Avenir Next" charset="0"/>
              </a:rPr>
              <a:t> 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6270901" y="5630090"/>
            <a:ext cx="1365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3"/>
                </a:solidFill>
                <a:latin typeface="Avenir Next Medium" charset="0"/>
                <a:ea typeface="Avenir Next Medium" charset="0"/>
                <a:cs typeface="Avenir Next Medium" charset="0"/>
              </a:rPr>
              <a:t>v</a:t>
            </a:r>
            <a:r>
              <a:rPr lang="en-US" dirty="0" smtClean="0">
                <a:solidFill>
                  <a:schemeClr val="accent3"/>
                </a:solidFill>
                <a:latin typeface="Avenir Next Medium" charset="0"/>
                <a:ea typeface="Avenir Next Medium" charset="0"/>
                <a:cs typeface="Avenir Next Medium" charset="0"/>
              </a:rPr>
              <a:t> = a’[5] * y</a:t>
            </a:r>
            <a:endParaRPr lang="en-US" dirty="0">
              <a:solidFill>
                <a:schemeClr val="accent3"/>
              </a:solidFill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02920" y="4178399"/>
            <a:ext cx="137284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latin typeface="Avenir Next Condensed Medium" charset="0"/>
                <a:ea typeface="Avenir Next Condensed Medium" charset="0"/>
                <a:cs typeface="Avenir Next Condensed Medium" charset="0"/>
              </a:rPr>
              <a:t>a[5]’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001054" y="4177432"/>
            <a:ext cx="137284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latin typeface="Avenir Next Condensed Medium" charset="0"/>
                <a:ea typeface="Avenir Next Condensed Medium" charset="0"/>
                <a:cs typeface="Avenir Next Condensed Medium" charset="0"/>
              </a:rPr>
              <a:t>a[5</a:t>
            </a:r>
            <a:r>
              <a:rPr lang="en-US" sz="1500" dirty="0" smtClean="0">
                <a:latin typeface="Avenir Next Condensed Medium" charset="0"/>
                <a:ea typeface="Avenir Next Condensed Medium" charset="0"/>
                <a:cs typeface="Avenir Next Condensed Medium" charset="0"/>
              </a:rPr>
              <a:t>]</a:t>
            </a:r>
            <a:endParaRPr lang="en-US" sz="1500" dirty="0">
              <a:latin typeface="Avenir Next Condensed Medium" charset="0"/>
              <a:ea typeface="Avenir Next Condensed Medium" charset="0"/>
              <a:cs typeface="Avenir Next Condensed Medium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128658" y="5998606"/>
            <a:ext cx="41233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venir Next" charset="0"/>
                <a:ea typeface="Avenir Next" charset="0"/>
                <a:cs typeface="Avenir Next" charset="0"/>
              </a:rPr>
              <a:t>*</a:t>
            </a:r>
            <a:r>
              <a:rPr lang="en-US" sz="1200" dirty="0" smtClean="0">
                <a:solidFill>
                  <a:schemeClr val="accent3"/>
                </a:solidFill>
                <a:latin typeface="Avenir Next" charset="0"/>
                <a:ea typeface="Avenir Next" charset="0"/>
                <a:cs typeface="Avenir Next" charset="0"/>
              </a:rPr>
              <a:t>Comm. Buffer </a:t>
            </a:r>
            <a:r>
              <a:rPr lang="en-US" sz="1200" dirty="0" smtClean="0">
                <a:latin typeface="Avenir Next" charset="0"/>
                <a:ea typeface="Avenir Next" charset="0"/>
                <a:cs typeface="Avenir Next" charset="0"/>
              </a:rPr>
              <a:t>is not shown in the diagram for simplicity</a:t>
            </a:r>
            <a:endParaRPr lang="en-US" sz="1200" dirty="0">
              <a:latin typeface="Avenir Next" charset="0"/>
              <a:ea typeface="Avenir Next" charset="0"/>
              <a:cs typeface="Avenir Nex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763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E87510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50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E87510"/>
                                      </p:to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10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50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E8751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E87510"/>
                                      </p:to>
                                    </p:animClr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E87510"/>
                                      </p:to>
                                    </p:animClr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500"/>
                            </p:stCondLst>
                            <p:childTnLst>
                              <p:par>
                                <p:cTn id="10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 tmFilter="0, 0; .2, .5; .8, .5; 1, 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0" dur="250" autoRev="1" fill="hold"/>
                                        <p:tgtEl>
                                          <p:spTgt spid="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5" grpId="1"/>
      <p:bldP spid="5" grpId="0"/>
      <p:bldP spid="5" grpId="1"/>
      <p:bldP spid="5" grpId="2"/>
      <p:bldP spid="6" grpId="0" animBg="1"/>
      <p:bldP spid="6" grpId="1" animBg="1"/>
      <p:bldP spid="38" grpId="0"/>
      <p:bldP spid="38" grpId="1"/>
      <p:bldP spid="38" grpId="2"/>
      <p:bldP spid="68" grpId="0" animBg="1"/>
      <p:bldP spid="68" grpId="1" animBg="1"/>
      <p:bldP spid="15" grpId="0"/>
      <p:bldP spid="73" grpId="0"/>
      <p:bldP spid="73" grpId="1"/>
      <p:bldP spid="37" grpId="0"/>
      <p:bldP spid="37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>
          <a:xfrm>
            <a:off x="416577" y="992480"/>
            <a:ext cx="8351520" cy="2500363"/>
          </a:xfrm>
          <a:prstGeom prst="roundRect">
            <a:avLst/>
          </a:prstGeom>
          <a:noFill/>
          <a:ln w="28575">
            <a:solidFill>
              <a:srgbClr val="42424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424242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02640" y="1485815"/>
            <a:ext cx="8239760" cy="12372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-342900">
              <a:lnSpc>
                <a:spcPct val="120000"/>
              </a:lnSpc>
              <a:buFont typeface="Arial" charset="0"/>
              <a:buChar char="•"/>
            </a:pPr>
            <a:r>
              <a:rPr lang="en-US" sz="2200" dirty="0">
                <a:solidFill>
                  <a:schemeClr val="accent2"/>
                </a:solidFill>
                <a:latin typeface="Avenir Next" charset="0"/>
                <a:ea typeface="Avenir Next" charset="0"/>
                <a:cs typeface="Avenir Next" charset="0"/>
              </a:rPr>
              <a:t>Limited scratchpad memory </a:t>
            </a:r>
            <a:r>
              <a:rPr lang="en-US" sz="2200" dirty="0" smtClean="0">
                <a:solidFill>
                  <a:schemeClr val="accent2"/>
                </a:solidFill>
                <a:latin typeface="Avenir Next" charset="0"/>
                <a:ea typeface="Avenir Next" charset="0"/>
                <a:cs typeface="Avenir Next" charset="0"/>
              </a:rPr>
              <a:t>size</a:t>
            </a:r>
            <a:endParaRPr lang="en-US" sz="2200" dirty="0">
              <a:solidFill>
                <a:schemeClr val="accent2"/>
              </a:solidFill>
              <a:latin typeface="Avenir Next" charset="0"/>
              <a:ea typeface="Avenir Next" charset="0"/>
              <a:cs typeface="Avenir Next" charset="0"/>
            </a:endParaRPr>
          </a:p>
          <a:p>
            <a:pPr marL="0" lvl="1" indent="-342900">
              <a:lnSpc>
                <a:spcPct val="120000"/>
              </a:lnSpc>
              <a:buFont typeface="Arial" charset="0"/>
              <a:buChar char="•"/>
            </a:pPr>
            <a:endParaRPr lang="en-US" sz="2000" dirty="0" smtClean="0">
              <a:solidFill>
                <a:schemeClr val="accent2"/>
              </a:solidFill>
              <a:latin typeface="Avenir Next" charset="0"/>
              <a:ea typeface="Avenir Next" charset="0"/>
              <a:cs typeface="Avenir Next" charset="0"/>
            </a:endParaRPr>
          </a:p>
          <a:p>
            <a:pPr marL="0" lvl="1" indent="-342900">
              <a:lnSpc>
                <a:spcPct val="120000"/>
              </a:lnSpc>
              <a:buFont typeface="Arial" charset="0"/>
              <a:buChar char="•"/>
            </a:pPr>
            <a:endParaRPr lang="en-US" sz="2000" dirty="0">
              <a:solidFill>
                <a:schemeClr val="accent2"/>
              </a:solidFill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20559" y="-73813"/>
            <a:ext cx="9825792" cy="961294"/>
          </a:xfrm>
        </p:spPr>
        <p:txBody>
          <a:bodyPr/>
          <a:lstStyle/>
          <a:p>
            <a:r>
              <a:rPr lang="en-US" sz="3200" b="1" dirty="0" smtClean="0">
                <a:latin typeface="Avenir Next Demi Bold" charset="0"/>
                <a:ea typeface="Avenir Next Demi Bold" charset="0"/>
                <a:cs typeface="Avenir Next Demi Bold" charset="0"/>
              </a:rPr>
              <a:t>Accelerator Communication Challenge</a:t>
            </a:r>
            <a:endParaRPr lang="en-US" sz="3200" b="1" dirty="0">
              <a:solidFill>
                <a:srgbClr val="E87511"/>
              </a:solidFill>
              <a:latin typeface="Avenir Next Demi Bold" charset="0"/>
              <a:ea typeface="Avenir Next Demi Bold" charset="0"/>
              <a:cs typeface="Avenir Next Demi Bold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072D-B533-424A-B1E1-487BAB0ACF7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27" name="Content Placeholder 3"/>
          <p:cNvSpPr txBox="1">
            <a:spLocks/>
          </p:cNvSpPr>
          <p:nvPr/>
        </p:nvSpPr>
        <p:spPr>
          <a:xfrm>
            <a:off x="978722" y="3088640"/>
            <a:ext cx="7860478" cy="29117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lnSpc>
                <a:spcPct val="100000"/>
              </a:lnSpc>
              <a:spcBef>
                <a:spcPts val="1500"/>
              </a:spcBef>
              <a:buFont typeface="Wingdings" charset="2"/>
              <a:buChar char="§"/>
              <a:defRPr sz="2800" kern="1200" baseline="0">
                <a:solidFill>
                  <a:srgbClr val="141414"/>
                </a:solidFill>
                <a:latin typeface="Avenir Next" charset="0"/>
                <a:ea typeface="Arial" charset="0"/>
                <a:cs typeface="Avenir Next" charset="0"/>
              </a:defRPr>
            </a:lvl1pPr>
            <a:lvl2pPr marL="864000" indent="-288000" algn="l" defTabSz="457200" rtl="0" eaLnBrk="1" latinLnBrk="0" hangingPunct="1">
              <a:spcBef>
                <a:spcPts val="600"/>
              </a:spcBef>
              <a:spcAft>
                <a:spcPts val="200"/>
              </a:spcAft>
              <a:buFont typeface="Arial"/>
              <a:buChar char="•"/>
              <a:defRPr sz="2400" kern="1200" baseline="0">
                <a:solidFill>
                  <a:srgbClr val="141414"/>
                </a:solidFill>
                <a:latin typeface="Avenir Next" charset="0"/>
                <a:ea typeface="Arial" charset="0"/>
                <a:cs typeface="Avenir Next" charset="0"/>
              </a:defRPr>
            </a:lvl2pPr>
            <a:lvl3pPr marL="1188000" indent="-288000" algn="l" defTabSz="457200" rtl="0" eaLnBrk="1" latinLnBrk="0" hangingPunct="1">
              <a:spcBef>
                <a:spcPts val="700"/>
              </a:spcBef>
              <a:buSzPct val="100000"/>
              <a:buFont typeface="Lucida Grande"/>
              <a:buChar char="-"/>
              <a:defRPr sz="2000" kern="1200" baseline="0">
                <a:solidFill>
                  <a:srgbClr val="141414"/>
                </a:solidFill>
                <a:latin typeface="Avenir Next" charset="0"/>
                <a:ea typeface="Avenir Next" charset="0"/>
                <a:cs typeface="Avenir Next" charset="0"/>
                <a:sym typeface="Wingdings"/>
              </a:defRPr>
            </a:lvl3pPr>
            <a:lvl4pPr marL="1512000" indent="-288000" algn="l" defTabSz="457200" rtl="0" eaLnBrk="1" latinLnBrk="0" hangingPunct="1">
              <a:spcBef>
                <a:spcPts val="700"/>
              </a:spcBef>
              <a:buFont typeface="Arial"/>
              <a:buChar char="–"/>
              <a:defRPr sz="2000" kern="1200">
                <a:solidFill>
                  <a:srgbClr val="141414"/>
                </a:solidFill>
                <a:latin typeface="Avenir Next" charset="0"/>
                <a:ea typeface="Arial" charset="0"/>
                <a:cs typeface="Avenir Next" charset="0"/>
              </a:defRPr>
            </a:lvl4pPr>
            <a:lvl5pPr marL="1836000" indent="-288000" algn="l" defTabSz="457200" rtl="0" eaLnBrk="1" latinLnBrk="0" hangingPunct="1">
              <a:spcBef>
                <a:spcPts val="600"/>
              </a:spcBef>
              <a:buFont typeface="Lucida Grande"/>
              <a:buChar char="-"/>
              <a:defRPr sz="2000" kern="1200">
                <a:solidFill>
                  <a:srgbClr val="141414"/>
                </a:solidFill>
                <a:latin typeface="Avenir Next" charset="0"/>
                <a:ea typeface="Arial" charset="0"/>
                <a:cs typeface="Avenir Next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600" dirty="0" smtClean="0">
              <a:solidFill>
                <a:schemeClr val="tx1"/>
              </a:solidFill>
            </a:endParaRPr>
          </a:p>
        </p:txBody>
      </p:sp>
      <p:sp>
        <p:nvSpPr>
          <p:cNvPr id="29" name="Right Arrow 28"/>
          <p:cNvSpPr/>
          <p:nvPr/>
        </p:nvSpPr>
        <p:spPr>
          <a:xfrm>
            <a:off x="1000933" y="2905988"/>
            <a:ext cx="362398" cy="254000"/>
          </a:xfrm>
          <a:prstGeom prst="rightArrow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93811" y="2839014"/>
            <a:ext cx="739649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venir Next" charset="0"/>
                <a:ea typeface="Avenir Next" charset="0"/>
                <a:cs typeface="Avenir Next" charset="0"/>
              </a:rPr>
              <a:t>Best if data arrives at accelerator before computation needs it</a:t>
            </a:r>
            <a:endParaRPr lang="en-US" sz="2000" dirty="0"/>
          </a:p>
        </p:txBody>
      </p:sp>
      <p:sp>
        <p:nvSpPr>
          <p:cNvPr id="32" name="Right Arrow 31"/>
          <p:cNvSpPr/>
          <p:nvPr/>
        </p:nvSpPr>
        <p:spPr>
          <a:xfrm>
            <a:off x="1000926" y="2043334"/>
            <a:ext cx="362398" cy="254000"/>
          </a:xfrm>
          <a:prstGeom prst="rightArrow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1393804" y="1979949"/>
            <a:ext cx="68359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venir Next" charset="0"/>
                <a:ea typeface="Avenir Next" charset="0"/>
                <a:cs typeface="Avenir Next" charset="0"/>
              </a:rPr>
              <a:t>Data should be carefully divided/blocked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614688" y="4081855"/>
            <a:ext cx="91694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schemeClr val="accent3"/>
                </a:solidFill>
                <a:latin typeface="Avenir Next Medium" charset="0"/>
                <a:ea typeface="Avenir Next Medium" charset="0"/>
                <a:cs typeface="Avenir Next Medium" charset="0"/>
              </a:rPr>
              <a:t>Programmers</a:t>
            </a:r>
            <a:r>
              <a:rPr lang="en-US" sz="2200" dirty="0" smtClean="0">
                <a:solidFill>
                  <a:schemeClr val="accent2"/>
                </a:solidFill>
                <a:latin typeface="Avenir Next Medium" charset="0"/>
                <a:ea typeface="Avenir Next Medium" charset="0"/>
                <a:cs typeface="Avenir Next Medium" charset="0"/>
              </a:rPr>
              <a:t> </a:t>
            </a:r>
            <a:r>
              <a:rPr lang="en-US" sz="2200" dirty="0" smtClean="0">
                <a:latin typeface="Avenir Next" charset="0"/>
                <a:ea typeface="Avenir Next" charset="0"/>
                <a:cs typeface="Avenir Next" charset="0"/>
              </a:rPr>
              <a:t>manage accelerator communication</a:t>
            </a:r>
            <a:endParaRPr lang="en-US" sz="2200" dirty="0" smtClean="0">
              <a:solidFill>
                <a:schemeClr val="accent3"/>
              </a:solidFill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02640" y="2379761"/>
            <a:ext cx="4559261" cy="4985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 indent="-342900">
              <a:lnSpc>
                <a:spcPct val="120000"/>
              </a:lnSpc>
              <a:buFont typeface="Arial" charset="0"/>
              <a:buChar char="•"/>
            </a:pPr>
            <a:r>
              <a:rPr lang="en-US" sz="2200" dirty="0">
                <a:solidFill>
                  <a:schemeClr val="accent2"/>
                </a:solidFill>
                <a:latin typeface="Avenir Next" charset="0"/>
                <a:ea typeface="Avenir Next" charset="0"/>
                <a:cs typeface="Avenir Next" charset="0"/>
              </a:rPr>
              <a:t>Little memory latency tolerance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43874" y="4575504"/>
            <a:ext cx="8798526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Font typeface="Arial" charset="0"/>
              <a:buChar char="•"/>
            </a:pPr>
            <a:r>
              <a:rPr lang="en-US" sz="2100" dirty="0" smtClean="0">
                <a:solidFill>
                  <a:schemeClr val="accent2"/>
                </a:solidFill>
                <a:latin typeface="Avenir Next" charset="0"/>
                <a:ea typeface="Avenir Next" charset="0"/>
                <a:cs typeface="Avenir Next" charset="0"/>
              </a:rPr>
              <a:t>Difficult</a:t>
            </a:r>
            <a:r>
              <a:rPr lang="en-US" sz="2100" dirty="0">
                <a:latin typeface="Avenir Next" charset="0"/>
                <a:ea typeface="Avenir Next" charset="0"/>
                <a:cs typeface="Avenir Next" charset="0"/>
              </a:rPr>
              <a:t> </a:t>
            </a:r>
            <a:r>
              <a:rPr lang="en-US" sz="2100" dirty="0" smtClean="0">
                <a:latin typeface="Avenir Next" charset="0"/>
                <a:ea typeface="Avenir Next" charset="0"/>
                <a:cs typeface="Avenir Next" charset="0"/>
              </a:rPr>
              <a:t>and </a:t>
            </a:r>
            <a:r>
              <a:rPr lang="en-US" sz="2100" dirty="0" smtClean="0">
                <a:solidFill>
                  <a:schemeClr val="accent2"/>
                </a:solidFill>
                <a:latin typeface="Avenir Next" charset="0"/>
                <a:ea typeface="Avenir Next" charset="0"/>
                <a:cs typeface="Avenir Next" charset="0"/>
              </a:rPr>
              <a:t>error-prone</a:t>
            </a:r>
          </a:p>
          <a:p>
            <a:pPr marL="800100" lvl="1" indent="-342900">
              <a:buFont typeface="Arial" charset="0"/>
              <a:buChar char="•"/>
            </a:pPr>
            <a:r>
              <a:rPr lang="en-US" sz="2100" dirty="0" smtClean="0">
                <a:solidFill>
                  <a:schemeClr val="accent2"/>
                </a:solidFill>
                <a:latin typeface="Avenir Next" charset="0"/>
                <a:ea typeface="Avenir Next" charset="0"/>
                <a:cs typeface="Avenir Next" charset="0"/>
              </a:rPr>
              <a:t>Limited portability </a:t>
            </a:r>
            <a:r>
              <a:rPr lang="en-US" sz="2100" dirty="0" smtClean="0">
                <a:latin typeface="Avenir Next" charset="0"/>
                <a:ea typeface="Avenir Next" charset="0"/>
                <a:cs typeface="Avenir Next" charset="0"/>
              </a:rPr>
              <a:t>across varying local memory sizes</a:t>
            </a:r>
            <a:endParaRPr lang="en-US" sz="2100" dirty="0">
              <a:latin typeface="Avenir Next" charset="0"/>
              <a:ea typeface="Avenir Next" charset="0"/>
              <a:cs typeface="Avenir Next" charset="0"/>
            </a:endParaRPr>
          </a:p>
          <a:p>
            <a:pPr marL="800100" lvl="1" indent="-342900">
              <a:buFont typeface="Arial" charset="0"/>
              <a:buChar char="•"/>
            </a:pPr>
            <a:r>
              <a:rPr lang="en-US" sz="2100" dirty="0" smtClean="0">
                <a:latin typeface="Avenir Next" charset="0"/>
                <a:ea typeface="Avenir Next" charset="0"/>
                <a:cs typeface="Avenir Next" charset="0"/>
              </a:rPr>
              <a:t>Often </a:t>
            </a:r>
            <a:r>
              <a:rPr lang="en-US" sz="2100" dirty="0">
                <a:latin typeface="Avenir Next" charset="0"/>
                <a:ea typeface="Avenir Next" charset="0"/>
                <a:cs typeface="Avenir Next" charset="0"/>
              </a:rPr>
              <a:t>results in </a:t>
            </a:r>
            <a:r>
              <a:rPr lang="en-US" sz="2100" dirty="0" smtClean="0">
                <a:solidFill>
                  <a:schemeClr val="accent2"/>
                </a:solidFill>
                <a:latin typeface="Avenir Next" charset="0"/>
                <a:ea typeface="Avenir Next" charset="0"/>
                <a:cs typeface="Avenir Next" charset="0"/>
              </a:rPr>
              <a:t>suboptimal performance</a:t>
            </a:r>
            <a:endParaRPr lang="en-US" sz="2100" dirty="0">
              <a:solidFill>
                <a:schemeClr val="accent2"/>
              </a:solidFill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978722" y="755911"/>
            <a:ext cx="1617238" cy="4924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600" dirty="0" smtClean="0">
                <a:latin typeface="Avenir Next Medium" charset="0"/>
                <a:ea typeface="Avenir Next Medium" charset="0"/>
                <a:cs typeface="Avenir Next Medium" charset="0"/>
              </a:rPr>
              <a:t>Problems</a:t>
            </a:r>
            <a:endParaRPr lang="en-US" sz="2600" dirty="0"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4688" y="1179046"/>
            <a:ext cx="866650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latin typeface="Avenir Next" charset="0"/>
                <a:ea typeface="Avenir Next" charset="0"/>
                <a:cs typeface="Avenir Next" charset="0"/>
              </a:rPr>
              <a:t>Accelerators require careful </a:t>
            </a:r>
            <a:r>
              <a:rPr lang="en-US" sz="2200" dirty="0" smtClean="0">
                <a:solidFill>
                  <a:schemeClr val="accent3"/>
                </a:solidFill>
                <a:latin typeface="Avenir Next Medium" charset="0"/>
                <a:ea typeface="Avenir Next Medium" charset="0"/>
                <a:cs typeface="Avenir Next Medium" charset="0"/>
              </a:rPr>
              <a:t>communication management</a:t>
            </a:r>
            <a:endParaRPr lang="en-US" sz="2200" dirty="0"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24815" y="3675496"/>
            <a:ext cx="8351520" cy="2416134"/>
          </a:xfrm>
          <a:prstGeom prst="roundRect">
            <a:avLst/>
          </a:prstGeom>
          <a:noFill/>
          <a:ln w="28575">
            <a:solidFill>
              <a:srgbClr val="42424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424242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36417" y="3529976"/>
            <a:ext cx="2682529" cy="4924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600" dirty="0" smtClean="0">
                <a:latin typeface="Avenir Next Medium" charset="0"/>
                <a:ea typeface="Avenir Next Medium" charset="0"/>
                <a:cs typeface="Avenir Next Medium" charset="0"/>
              </a:rPr>
              <a:t>Current Solution</a:t>
            </a:r>
            <a:endParaRPr lang="en-US" sz="2600" dirty="0"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1857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14" grpId="0"/>
      <p:bldP spid="32" grpId="0" animBg="1"/>
      <p:bldP spid="47" grpId="0"/>
      <p:bldP spid="15" grpId="0"/>
      <p:bldP spid="17" grpId="0"/>
      <p:bldP spid="18" grpId="0" animBg="1"/>
      <p:bldP spid="1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" name="Straight Arrow Connector 40"/>
          <p:cNvCxnSpPr/>
          <p:nvPr/>
        </p:nvCxnSpPr>
        <p:spPr>
          <a:xfrm>
            <a:off x="2371910" y="4738328"/>
            <a:ext cx="0" cy="22996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1221794" y="3614433"/>
            <a:ext cx="2115326" cy="1878616"/>
          </a:xfrm>
          <a:prstGeom prst="rect">
            <a:avLst/>
          </a:prstGeom>
          <a:noFill/>
          <a:ln w="3810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817332" y="3635703"/>
            <a:ext cx="2115326" cy="1878613"/>
          </a:xfrm>
          <a:prstGeom prst="rect">
            <a:avLst/>
          </a:prstGeom>
          <a:noFill/>
          <a:ln w="3810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556005" y="5368582"/>
            <a:ext cx="1443299" cy="315756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400" dirty="0" smtClean="0">
                <a:latin typeface="Avenir Next Medium" charset="0"/>
                <a:ea typeface="Avenir Next Medium" charset="0"/>
                <a:cs typeface="Avenir Next Medium" charset="0"/>
              </a:rPr>
              <a:t>Supplier Side</a:t>
            </a:r>
            <a:endParaRPr lang="en-US" sz="1200" dirty="0"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426172" y="3772431"/>
            <a:ext cx="1702969" cy="965897"/>
          </a:xfrm>
          <a:prstGeom prst="rect">
            <a:avLst/>
          </a:prstGeom>
          <a:noFill/>
          <a:ln w="19050" cmpd="sng">
            <a:solidFill>
              <a:schemeClr val="accent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1400" dirty="0" smtClean="0">
                <a:solidFill>
                  <a:schemeClr val="tx1"/>
                </a:solidFill>
                <a:latin typeface="Avenir Next Medium" charset="0"/>
                <a:ea typeface="Avenir Next Medium" charset="0"/>
                <a:cs typeface="Avenir Next Medium" charset="0"/>
              </a:rPr>
              <a:t>Supplier </a:t>
            </a:r>
            <a:br>
              <a:rPr lang="en-US" sz="1400" dirty="0" smtClean="0">
                <a:solidFill>
                  <a:schemeClr val="tx1"/>
                </a:solidFill>
                <a:latin typeface="Avenir Next Medium" charset="0"/>
                <a:ea typeface="Avenir Next Medium" charset="0"/>
                <a:cs typeface="Avenir Next Medium" charset="0"/>
              </a:rPr>
            </a:br>
            <a:r>
              <a:rPr lang="en-US" sz="1400" dirty="0" smtClean="0">
                <a:solidFill>
                  <a:schemeClr val="tx1"/>
                </a:solidFill>
                <a:latin typeface="Avenir Next Medium" charset="0"/>
                <a:ea typeface="Avenir Next Medium" charset="0"/>
                <a:cs typeface="Avenir Next Medium" charset="0"/>
              </a:rPr>
              <a:t>Device</a:t>
            </a:r>
            <a:br>
              <a:rPr lang="en-US" sz="1400" dirty="0" smtClean="0">
                <a:solidFill>
                  <a:schemeClr val="tx1"/>
                </a:solidFill>
                <a:latin typeface="Avenir Next Medium" charset="0"/>
                <a:ea typeface="Avenir Next Medium" charset="0"/>
                <a:cs typeface="Avenir Next Medium" charset="0"/>
              </a:rPr>
            </a:br>
            <a:r>
              <a:rPr lang="en-US" sz="1400" dirty="0" smtClean="0">
                <a:solidFill>
                  <a:schemeClr val="tx1"/>
                </a:solidFill>
                <a:latin typeface="Avenir Next Medium" charset="0"/>
                <a:ea typeface="Avenir Next Medium" charset="0"/>
                <a:cs typeface="Avenir Next Medium" charset="0"/>
              </a:rPr>
              <a:t>(</a:t>
            </a:r>
            <a:r>
              <a:rPr lang="en-US" sz="1400" dirty="0" err="1" smtClean="0">
                <a:solidFill>
                  <a:schemeClr val="tx1"/>
                </a:solidFill>
                <a:latin typeface="Avenir Next Medium" charset="0"/>
                <a:ea typeface="Avenir Next Medium" charset="0"/>
                <a:cs typeface="Avenir Next Medium" charset="0"/>
              </a:rPr>
              <a:t>SuppD</a:t>
            </a:r>
            <a:r>
              <a:rPr lang="en-US" sz="1400" dirty="0" smtClean="0">
                <a:solidFill>
                  <a:schemeClr val="tx1"/>
                </a:solidFill>
                <a:latin typeface="Avenir Next Medium" charset="0"/>
                <a:ea typeface="Avenir Next Medium" charset="0"/>
                <a:cs typeface="Avenir Next Medium" charset="0"/>
              </a:rPr>
              <a:t>)</a:t>
            </a:r>
            <a:endParaRPr lang="en-US" sz="1400" dirty="0">
              <a:solidFill>
                <a:schemeClr val="tx1"/>
              </a:solidFill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cxnSp>
        <p:nvCxnSpPr>
          <p:cNvPr id="46" name="Straight Arrow Connector 45"/>
          <p:cNvCxnSpPr/>
          <p:nvPr/>
        </p:nvCxnSpPr>
        <p:spPr>
          <a:xfrm flipV="1">
            <a:off x="2168817" y="4738328"/>
            <a:ext cx="0" cy="22996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6023293" y="3772426"/>
            <a:ext cx="1702969" cy="965902"/>
          </a:xfrm>
          <a:prstGeom prst="rect">
            <a:avLst/>
          </a:prstGeom>
          <a:noFill/>
          <a:ln w="19050" cmpd="sng">
            <a:solidFill>
              <a:schemeClr val="accent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1400" dirty="0" smtClean="0">
                <a:solidFill>
                  <a:schemeClr val="tx1"/>
                </a:solidFill>
                <a:latin typeface="Avenir Next Medium" charset="0"/>
                <a:ea typeface="Avenir Next Medium" charset="0"/>
                <a:cs typeface="Avenir Next Medium" charset="0"/>
              </a:rPr>
              <a:t>Computation Device</a:t>
            </a:r>
            <a:br>
              <a:rPr lang="en-US" sz="1400" dirty="0" smtClean="0">
                <a:solidFill>
                  <a:schemeClr val="tx1"/>
                </a:solidFill>
                <a:latin typeface="Avenir Next Medium" charset="0"/>
                <a:ea typeface="Avenir Next Medium" charset="0"/>
                <a:cs typeface="Avenir Next Medium" charset="0"/>
              </a:rPr>
            </a:br>
            <a:r>
              <a:rPr lang="en-US" sz="1400" dirty="0" smtClean="0">
                <a:solidFill>
                  <a:schemeClr val="tx1"/>
                </a:solidFill>
                <a:latin typeface="Avenir Next Medium" charset="0"/>
                <a:ea typeface="Avenir Next Medium" charset="0"/>
                <a:cs typeface="Avenir Next Medium" charset="0"/>
              </a:rPr>
              <a:t>(</a:t>
            </a:r>
            <a:r>
              <a:rPr lang="en-US" sz="1400" dirty="0" err="1" smtClean="0">
                <a:solidFill>
                  <a:schemeClr val="tx1"/>
                </a:solidFill>
                <a:latin typeface="Avenir Next Medium" charset="0"/>
                <a:ea typeface="Avenir Next Medium" charset="0"/>
                <a:cs typeface="Avenir Next Medium" charset="0"/>
              </a:rPr>
              <a:t>CompD</a:t>
            </a:r>
            <a:r>
              <a:rPr lang="en-US" sz="1400" dirty="0" smtClean="0">
                <a:solidFill>
                  <a:schemeClr val="tx1"/>
                </a:solidFill>
                <a:latin typeface="Avenir Next Medium" charset="0"/>
                <a:ea typeface="Avenir Next Medium" charset="0"/>
                <a:cs typeface="Avenir Next Medium" charset="0"/>
              </a:rPr>
              <a:t>)</a:t>
            </a:r>
            <a:endParaRPr lang="en-US" sz="1400" dirty="0">
              <a:solidFill>
                <a:schemeClr val="tx1"/>
              </a:solidFill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426172" y="4973086"/>
            <a:ext cx="1702967" cy="366123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  <a:latin typeface="Avenir Next Medium" charset="0"/>
                <a:ea typeface="Avenir Next Medium" charset="0"/>
                <a:cs typeface="Avenir Next Medium" charset="0"/>
              </a:rPr>
              <a:t>Mem</a:t>
            </a:r>
            <a:r>
              <a:rPr lang="en-US" sz="1400" dirty="0" smtClean="0">
                <a:solidFill>
                  <a:schemeClr val="tx1"/>
                </a:solidFill>
                <a:latin typeface="Avenir Next Medium" charset="0"/>
                <a:ea typeface="Avenir Next Medium" charset="0"/>
                <a:cs typeface="Avenir Next Medium" charset="0"/>
              </a:rPr>
              <a:t> Interface</a:t>
            </a:r>
            <a:endParaRPr lang="en-US" sz="1400" dirty="0">
              <a:solidFill>
                <a:schemeClr val="tx1"/>
              </a:solidFill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4701353" y="3904090"/>
            <a:ext cx="0" cy="306857"/>
          </a:xfrm>
          <a:prstGeom prst="line">
            <a:avLst/>
          </a:prstGeom>
          <a:ln w="19050"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4902112" y="3904090"/>
            <a:ext cx="0" cy="306857"/>
          </a:xfrm>
          <a:prstGeom prst="line">
            <a:avLst/>
          </a:prstGeom>
          <a:ln w="19050"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5118874" y="3904090"/>
            <a:ext cx="0" cy="306857"/>
          </a:xfrm>
          <a:prstGeom prst="line">
            <a:avLst/>
          </a:prstGeom>
          <a:ln w="19050"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4046699" y="3904090"/>
            <a:ext cx="0" cy="306857"/>
          </a:xfrm>
          <a:prstGeom prst="line">
            <a:avLst/>
          </a:prstGeom>
          <a:ln w="19050"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4263462" y="3904090"/>
            <a:ext cx="0" cy="306857"/>
          </a:xfrm>
          <a:prstGeom prst="line">
            <a:avLst/>
          </a:prstGeom>
          <a:ln w="19050"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4487498" y="3904090"/>
            <a:ext cx="0" cy="306857"/>
          </a:xfrm>
          <a:prstGeom prst="line">
            <a:avLst/>
          </a:prstGeom>
          <a:ln w="19050"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3702519" y="3658920"/>
            <a:ext cx="1759957" cy="26558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venir Next Medium" charset="0"/>
                <a:ea typeface="Avenir Next Medium" charset="0"/>
                <a:cs typeface="Avenir Next Medium" charset="0"/>
              </a:rPr>
              <a:t>Communication Queue</a:t>
            </a:r>
            <a:endParaRPr lang="en-US" sz="1200" dirty="0"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020902" y="5339209"/>
            <a:ext cx="1700831" cy="315756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400" dirty="0" smtClean="0">
                <a:latin typeface="Avenir Next Medium" charset="0"/>
                <a:ea typeface="Avenir Next Medium" charset="0"/>
                <a:cs typeface="Avenir Next Medium" charset="0"/>
              </a:rPr>
              <a:t>Computation Side</a:t>
            </a:r>
            <a:endParaRPr lang="en-US" sz="1200" dirty="0"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165858" y="4136024"/>
            <a:ext cx="594715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>
                <a:latin typeface="Consolas" charset="0"/>
                <a:ea typeface="Consolas" charset="0"/>
                <a:cs typeface="Consolas" charset="0"/>
              </a:rPr>
              <a:t>PRODUCE</a:t>
            </a:r>
            <a:endParaRPr lang="en-US" sz="1200" dirty="0">
              <a:latin typeface="Consolas" charset="0"/>
              <a:ea typeface="Consolas" charset="0"/>
              <a:cs typeface="Consolas" charset="0"/>
            </a:endParaRPr>
          </a:p>
        </p:txBody>
      </p:sp>
      <p:cxnSp>
        <p:nvCxnSpPr>
          <p:cNvPr id="66" name="Straight Arrow Connector 65"/>
          <p:cNvCxnSpPr/>
          <p:nvPr/>
        </p:nvCxnSpPr>
        <p:spPr>
          <a:xfrm>
            <a:off x="5342532" y="4062300"/>
            <a:ext cx="674389" cy="1"/>
          </a:xfrm>
          <a:prstGeom prst="straightConnector1">
            <a:avLst/>
          </a:prstGeom>
          <a:ln w="2794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896" y="-112137"/>
            <a:ext cx="8782930" cy="961294"/>
          </a:xfrm>
        </p:spPr>
        <p:txBody>
          <a:bodyPr/>
          <a:lstStyle/>
          <a:p>
            <a:r>
              <a:rPr lang="en-US" sz="3000" dirty="0" smtClean="0"/>
              <a:t>DeSC Loss of Decoupling Optimizations</a:t>
            </a:r>
            <a:endParaRPr lang="en-US" sz="3000" dirty="0">
              <a:solidFill>
                <a:srgbClr val="E8751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072D-B533-424A-B1E1-487BAB0ACF7C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56" name="Content Placeholder 3"/>
          <p:cNvSpPr txBox="1">
            <a:spLocks/>
          </p:cNvSpPr>
          <p:nvPr/>
        </p:nvSpPr>
        <p:spPr bwMode="auto">
          <a:xfrm>
            <a:off x="30986" y="696949"/>
            <a:ext cx="9397979" cy="665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457200">
              <a:defRPr sz="2400" b="1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 defTabSz="457200">
              <a:defRPr sz="2400" b="1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 defTabSz="457200">
              <a:defRPr sz="2400" b="1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 defTabSz="457200">
              <a:defRPr sz="2400" b="1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 defTabSz="457200">
              <a:defRPr sz="2400" b="1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pPr eaLnBrk="1" hangingPunct="1">
              <a:spcBef>
                <a:spcPts val="1500"/>
              </a:spcBef>
              <a:buFont typeface="Wingdings" charset="2"/>
              <a:buChar char="§"/>
            </a:pPr>
            <a:r>
              <a:rPr lang="en-US" altLang="en-US" sz="2000" b="0" dirty="0" smtClean="0">
                <a:solidFill>
                  <a:schemeClr val="accent2"/>
                </a:solidFill>
                <a:latin typeface="Avenir Next" charset="0"/>
                <a:ea typeface="Avenir Next" charset="0"/>
                <a:cs typeface="Avenir Next" charset="0"/>
              </a:rPr>
              <a:t>Problem</a:t>
            </a:r>
            <a:r>
              <a:rPr lang="en-US" altLang="en-US" sz="2000" b="0" dirty="0" smtClean="0">
                <a:latin typeface="Avenir Next" charset="0"/>
                <a:ea typeface="Avenir Next" charset="0"/>
                <a:cs typeface="Avenir Next" charset="0"/>
              </a:rPr>
              <a:t>: </a:t>
            </a:r>
            <a:r>
              <a:rPr lang="en-US" altLang="en-US" sz="2000" b="0" dirty="0" err="1" smtClean="0">
                <a:latin typeface="Avenir Next" charset="0"/>
                <a:ea typeface="Avenir Next" charset="0"/>
                <a:cs typeface="Avenir Next" charset="0"/>
              </a:rPr>
              <a:t>SuppD</a:t>
            </a:r>
            <a:r>
              <a:rPr lang="en-US" altLang="en-US" sz="2000" b="0" dirty="0" smtClean="0">
                <a:latin typeface="Avenir Next" charset="0"/>
                <a:ea typeface="Avenir Next" charset="0"/>
                <a:cs typeface="Avenir Next" charset="0"/>
              </a:rPr>
              <a:t> stalls only to return the just received data back to </a:t>
            </a:r>
            <a:r>
              <a:rPr lang="en-US" altLang="en-US" sz="2000" b="0" dirty="0" err="1" smtClean="0">
                <a:latin typeface="Avenir Next" charset="0"/>
                <a:ea typeface="Avenir Next" charset="0"/>
                <a:cs typeface="Avenir Next" charset="0"/>
              </a:rPr>
              <a:t>CompD</a:t>
            </a:r>
            <a:r>
              <a:rPr lang="en-US" altLang="en-US" sz="2000" b="0" dirty="0" smtClean="0">
                <a:solidFill>
                  <a:schemeClr val="accent3"/>
                </a:solidFill>
                <a:latin typeface="Avenir Next" charset="0"/>
                <a:ea typeface="Avenir Next" charset="0"/>
                <a:cs typeface="Avenir Next" charset="0"/>
              </a:rPr>
              <a:t> </a:t>
            </a:r>
            <a:endParaRPr lang="en-US" altLang="en-US" sz="2000" b="0" dirty="0">
              <a:solidFill>
                <a:srgbClr val="141414"/>
              </a:solidFill>
              <a:latin typeface="Avenir Next" charset="0"/>
              <a:ea typeface="Avenir Next" charset="0"/>
            </a:endParaRPr>
          </a:p>
          <a:p>
            <a:pPr marL="0" indent="0" eaLnBrk="1" hangingPunct="1">
              <a:spcBef>
                <a:spcPts val="1500"/>
              </a:spcBef>
            </a:pPr>
            <a:endParaRPr lang="en-US" altLang="en-US" sz="2000" b="0" dirty="0">
              <a:solidFill>
                <a:srgbClr val="141414"/>
              </a:solidFill>
              <a:latin typeface="Avenir Next" charset="0"/>
              <a:ea typeface="Avenir Next" charset="0"/>
            </a:endParaRPr>
          </a:p>
        </p:txBody>
      </p:sp>
      <p:graphicFrame>
        <p:nvGraphicFramePr>
          <p:cNvPr id="57" name="Table 56"/>
          <p:cNvGraphicFramePr>
            <a:graphicFrameLocks noGrp="1"/>
          </p:cNvGraphicFramePr>
          <p:nvPr>
            <p:extLst/>
          </p:nvPr>
        </p:nvGraphicFramePr>
        <p:xfrm>
          <a:off x="723684" y="1532926"/>
          <a:ext cx="7717626" cy="1870674"/>
        </p:xfrm>
        <a:graphic>
          <a:graphicData uri="http://schemas.openxmlformats.org/drawingml/2006/table">
            <a:tbl>
              <a:tblPr/>
              <a:tblGrid>
                <a:gridCol w="23954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322190"/>
              </a:tblGrid>
              <a:tr h="300414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defRPr sz="11100">
                          <a:solidFill>
                            <a:schemeClr val="tx1"/>
                          </a:solidFill>
                          <a:latin typeface="Times New Roman" charset="0"/>
                          <a:ea typeface="MS PGothic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9800">
                          <a:solidFill>
                            <a:schemeClr val="tx1"/>
                          </a:solidFill>
                          <a:latin typeface="Times New Roman" charset="0"/>
                          <a:ea typeface="MS PGothic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8500">
                          <a:solidFill>
                            <a:schemeClr val="tx1"/>
                          </a:solidFill>
                          <a:latin typeface="Times New Roman" charset="0"/>
                          <a:ea typeface="MS PGothic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 sz="7100">
                          <a:solidFill>
                            <a:schemeClr val="tx1"/>
                          </a:solidFill>
                          <a:latin typeface="Times New Roman" charset="0"/>
                          <a:ea typeface="MS PGothic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 sz="7100">
                          <a:solidFill>
                            <a:schemeClr val="tx1"/>
                          </a:solidFill>
                          <a:latin typeface="Times New Roman" charset="0"/>
                          <a:ea typeface="MS PGothic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100">
                          <a:solidFill>
                            <a:schemeClr val="tx1"/>
                          </a:solidFill>
                          <a:latin typeface="Times New Roman" charset="0"/>
                          <a:ea typeface="MS PGothic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100">
                          <a:solidFill>
                            <a:schemeClr val="tx1"/>
                          </a:solidFill>
                          <a:latin typeface="Times New Roman" charset="0"/>
                          <a:ea typeface="MS PGothic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100">
                          <a:solidFill>
                            <a:schemeClr val="tx1"/>
                          </a:solidFill>
                          <a:latin typeface="Times New Roman" charset="0"/>
                          <a:ea typeface="MS PGothic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100">
                          <a:solidFill>
                            <a:schemeClr val="tx1"/>
                          </a:solidFill>
                          <a:latin typeface="Times New Roman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Data Aliasing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DeSC Solution – Store to Load Forwarding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535394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defRPr sz="11100">
                          <a:solidFill>
                            <a:schemeClr val="tx1"/>
                          </a:solidFill>
                          <a:latin typeface="Times New Roman" charset="0"/>
                          <a:ea typeface="MS PGothic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9800">
                          <a:solidFill>
                            <a:schemeClr val="tx1"/>
                          </a:solidFill>
                          <a:latin typeface="Times New Roman" charset="0"/>
                          <a:ea typeface="MS PGothic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8500">
                          <a:solidFill>
                            <a:schemeClr val="tx1"/>
                          </a:solidFill>
                          <a:latin typeface="Times New Roman" charset="0"/>
                          <a:ea typeface="MS PGothic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 sz="7100">
                          <a:solidFill>
                            <a:schemeClr val="tx1"/>
                          </a:solidFill>
                          <a:latin typeface="Times New Roman" charset="0"/>
                          <a:ea typeface="MS PGothic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 sz="7100">
                          <a:solidFill>
                            <a:schemeClr val="tx1"/>
                          </a:solidFill>
                          <a:latin typeface="Times New Roman" charset="0"/>
                          <a:ea typeface="MS PGothic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100">
                          <a:solidFill>
                            <a:schemeClr val="tx1"/>
                          </a:solidFill>
                          <a:latin typeface="Times New Roman" charset="0"/>
                          <a:ea typeface="MS PGothic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100">
                          <a:solidFill>
                            <a:schemeClr val="tx1"/>
                          </a:solidFill>
                          <a:latin typeface="Times New Roman" charset="0"/>
                          <a:ea typeface="MS PGothic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100">
                          <a:solidFill>
                            <a:schemeClr val="tx1"/>
                          </a:solidFill>
                          <a:latin typeface="Times New Roman" charset="0"/>
                          <a:ea typeface="MS PGothic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7100">
                          <a:solidFill>
                            <a:schemeClr val="tx1"/>
                          </a:solidFill>
                          <a:latin typeface="Times New Roman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olas" charset="0"/>
                          <a:ea typeface="Avenir Next" charset="0"/>
                        </a:rPr>
                        <a:t>for</a:t>
                      </a: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olas" charset="0"/>
                          <a:ea typeface="Avenir Next" charset="0"/>
                        </a:rPr>
                        <a:t>(</a:t>
                      </a:r>
                      <a:r>
                        <a:rPr kumimoji="0" lang="en-US" alt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olas" charset="0"/>
                          <a:ea typeface="Avenir Next" charset="0"/>
                        </a:rPr>
                        <a:t>i</a:t>
                      </a: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olas" charset="0"/>
                          <a:ea typeface="Avenir Next" charset="0"/>
                        </a:rPr>
                        <a:t>=1;i&lt;10;i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olas" charset="0"/>
                          <a:ea typeface="Avenir Next" charset="0"/>
                        </a:rPr>
                        <a:t>++) {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olas" charset="0"/>
                          <a:ea typeface="Avenir Next" charset="0"/>
                        </a:rPr>
                        <a:t>  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Consolas" charset="0"/>
                          <a:ea typeface="Avenir Next" charset="0"/>
                        </a:rPr>
                        <a:t>a[</a:t>
                      </a: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Consolas" charset="0"/>
                          <a:ea typeface="Avenir Next" charset="0"/>
                        </a:rPr>
                        <a:t>i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Consolas" charset="0"/>
                          <a:ea typeface="Avenir Next" charset="0"/>
                        </a:rPr>
                        <a:t>]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olas" charset="0"/>
                          <a:ea typeface="Avenir Next" charset="0"/>
                        </a:rPr>
                        <a:t> = a[</a:t>
                      </a: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olas" charset="0"/>
                          <a:ea typeface="Avenir Next" charset="0"/>
                        </a:rPr>
                        <a:t>i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olas" charset="0"/>
                          <a:ea typeface="Avenir Next" charset="0"/>
                        </a:rPr>
                        <a:t>]*x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olas" charset="0"/>
                          <a:ea typeface="Avenir Next" charset="0"/>
                        </a:rPr>
                        <a:t>  v = 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Consolas" charset="0"/>
                          <a:ea typeface="Avenir Next" charset="0"/>
                        </a:rPr>
                        <a:t>a[5]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olas" charset="0"/>
                          <a:ea typeface="Avenir Next" charset="0"/>
                        </a:rPr>
                        <a:t>*y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olas" charset="0"/>
                          <a:ea typeface="Avenir Next" charset="0"/>
                        </a:rPr>
                        <a:t>}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olas" charset="0"/>
                        <a:ea typeface="Avenir Next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eaLnBrk="1" hangingPunct="1">
                        <a:spcBef>
                          <a:spcPts val="1500"/>
                        </a:spcBef>
                        <a:buFont typeface="Wingdings" charset="2"/>
                        <a:buNone/>
                      </a:pPr>
                      <a:endParaRPr lang="en-US" altLang="en-US" sz="2000" b="0" dirty="0" smtClean="0">
                        <a:solidFill>
                          <a:srgbClr val="141414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cxnSp>
        <p:nvCxnSpPr>
          <p:cNvPr id="33" name="Straight Arrow Connector 32"/>
          <p:cNvCxnSpPr/>
          <p:nvPr/>
        </p:nvCxnSpPr>
        <p:spPr>
          <a:xfrm>
            <a:off x="3139195" y="4047358"/>
            <a:ext cx="672547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760515" y="4546607"/>
            <a:ext cx="16353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3"/>
                </a:solidFill>
                <a:latin typeface="Avenir Next Medium" charset="0"/>
                <a:ea typeface="Avenir Next Medium" charset="0"/>
                <a:cs typeface="Avenir Next Medium" charset="0"/>
              </a:rPr>
              <a:t>a</a:t>
            </a:r>
            <a:r>
              <a:rPr lang="en-US" sz="2000" dirty="0" smtClean="0">
                <a:solidFill>
                  <a:schemeClr val="accent3"/>
                </a:solidFill>
                <a:latin typeface="Avenir Next Medium" charset="0"/>
                <a:ea typeface="Avenir Next Medium" charset="0"/>
                <a:cs typeface="Avenir Next Medium" charset="0"/>
              </a:rPr>
              <a:t>[5]’ </a:t>
            </a:r>
            <a:r>
              <a:rPr lang="en-US" sz="2000" dirty="0" smtClean="0">
                <a:latin typeface="Avenir Next Medium" charset="0"/>
                <a:ea typeface="Avenir Next Medium" charset="0"/>
                <a:cs typeface="Avenir Next Medium" charset="0"/>
              </a:rPr>
              <a:t>=a[5]*x</a:t>
            </a:r>
            <a:endParaRPr lang="en-US" sz="2000" dirty="0"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37063" y="564251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Avenir Next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39999" y="5649301"/>
            <a:ext cx="1662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3"/>
                </a:solidFill>
                <a:latin typeface="Avenir Next Medium" charset="0"/>
                <a:ea typeface="Avenir Next Medium" charset="0"/>
                <a:cs typeface="Avenir Next Medium" charset="0"/>
              </a:rPr>
              <a:t>a[5]’ = a[5] * x</a:t>
            </a:r>
            <a:endParaRPr lang="en-US" dirty="0">
              <a:solidFill>
                <a:schemeClr val="accent3"/>
              </a:solidFill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128658" y="3906258"/>
            <a:ext cx="202655" cy="304689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" rIns="9144" rtlCol="0" anchor="ctr"/>
          <a:lstStyle/>
          <a:p>
            <a:pPr algn="ctr"/>
            <a:r>
              <a:rPr lang="en-US" altLang="ko-KR" sz="1000" dirty="0" smtClean="0">
                <a:latin typeface="Avenir Next" charset="0"/>
                <a:ea typeface="Avenir Next" charset="0"/>
              </a:rPr>
              <a:t>a</a:t>
            </a:r>
          </a:p>
          <a:p>
            <a:pPr algn="ctr"/>
            <a:r>
              <a:rPr lang="en-US" altLang="ko-KR" sz="1000" dirty="0" smtClean="0">
                <a:latin typeface="Avenir Next" charset="0"/>
                <a:ea typeface="Avenir Next" charset="0"/>
              </a:rPr>
              <a:t>[5]</a:t>
            </a:r>
            <a:endParaRPr lang="en-US" sz="1000" dirty="0">
              <a:latin typeface="Avenir Next" charset="0"/>
            </a:endParaRPr>
          </a:p>
        </p:txBody>
      </p:sp>
      <p:cxnSp>
        <p:nvCxnSpPr>
          <p:cNvPr id="67" name="Straight Arrow Connector 66"/>
          <p:cNvCxnSpPr/>
          <p:nvPr/>
        </p:nvCxnSpPr>
        <p:spPr>
          <a:xfrm flipH="1">
            <a:off x="3135513" y="4531649"/>
            <a:ext cx="288140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2590210" y="1900459"/>
            <a:ext cx="628916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Bef>
                <a:spcPts val="1500"/>
              </a:spcBef>
              <a:buFont typeface="Arial" charset="0"/>
              <a:buChar char="•"/>
            </a:pPr>
            <a:r>
              <a:rPr lang="en-US" altLang="en-US" sz="1600" spc="-50" dirty="0" smtClean="0">
                <a:latin typeface="Avenir Next" charset="0"/>
                <a:ea typeface="Avenir Next" charset="0"/>
                <a:cs typeface="Avenir Next" charset="0"/>
              </a:rPr>
              <a:t>When </a:t>
            </a:r>
            <a:r>
              <a:rPr lang="en-US" altLang="en-US" sz="1600" spc="-50" dirty="0" err="1">
                <a:latin typeface="Avenir Next" charset="0"/>
                <a:ea typeface="Avenir Next" charset="0"/>
                <a:cs typeface="Avenir Next" charset="0"/>
              </a:rPr>
              <a:t>SuppD</a:t>
            </a:r>
            <a:r>
              <a:rPr lang="en-US" altLang="en-US" sz="1600" spc="-50" dirty="0">
                <a:latin typeface="Avenir Next" charset="0"/>
                <a:ea typeface="Avenir Next" charset="0"/>
                <a:cs typeface="Avenir Next" charset="0"/>
              </a:rPr>
              <a:t> needs </a:t>
            </a:r>
            <a:r>
              <a:rPr lang="en-US" altLang="en-US" sz="1600" spc="-50" dirty="0" smtClean="0">
                <a:latin typeface="Avenir Next" charset="0"/>
                <a:ea typeface="Avenir Next" charset="0"/>
                <a:cs typeface="Avenir Next" charset="0"/>
              </a:rPr>
              <a:t>to supply a </a:t>
            </a:r>
            <a:r>
              <a:rPr lang="en-US" altLang="en-US" sz="1600" spc="-50" dirty="0" smtClean="0">
                <a:solidFill>
                  <a:schemeClr val="accent5"/>
                </a:solidFill>
                <a:latin typeface="Avenir Next" charset="0"/>
                <a:ea typeface="Avenir Next" charset="0"/>
                <a:cs typeface="Avenir Next" charset="0"/>
              </a:rPr>
              <a:t>value that will be </a:t>
            </a:r>
            <a:br>
              <a:rPr lang="en-US" altLang="en-US" sz="1600" spc="-50" dirty="0" smtClean="0">
                <a:solidFill>
                  <a:schemeClr val="accent5"/>
                </a:solidFill>
                <a:latin typeface="Avenir Next" charset="0"/>
                <a:ea typeface="Avenir Next" charset="0"/>
                <a:cs typeface="Avenir Next" charset="0"/>
              </a:rPr>
            </a:br>
            <a:r>
              <a:rPr lang="en-US" altLang="en-US" sz="1600" spc="-50" dirty="0" smtClean="0">
                <a:solidFill>
                  <a:schemeClr val="accent5"/>
                </a:solidFill>
                <a:latin typeface="Avenir Next" charset="0"/>
                <a:ea typeface="Avenir Next" charset="0"/>
                <a:cs typeface="Avenir Next" charset="0"/>
              </a:rPr>
              <a:t>computed in </a:t>
            </a:r>
            <a:r>
              <a:rPr lang="en-US" altLang="en-US" sz="1600" spc="-50" dirty="0" err="1" smtClean="0">
                <a:solidFill>
                  <a:schemeClr val="accent5"/>
                </a:solidFill>
                <a:latin typeface="Avenir Next" charset="0"/>
                <a:ea typeface="Avenir Next" charset="0"/>
                <a:cs typeface="Avenir Next" charset="0"/>
              </a:rPr>
              <a:t>CompD</a:t>
            </a:r>
            <a:r>
              <a:rPr lang="en-US" altLang="en-US" sz="1600" spc="-50" dirty="0" smtClean="0">
                <a:latin typeface="Avenir Next" charset="0"/>
                <a:ea typeface="Avenir Next" charset="0"/>
                <a:cs typeface="Avenir Next" charset="0"/>
              </a:rPr>
              <a:t>,  </a:t>
            </a:r>
            <a:r>
              <a:rPr lang="en-US" altLang="en-US" sz="1600" spc="-50" dirty="0" err="1" smtClean="0">
                <a:latin typeface="Avenir Next" charset="0"/>
                <a:ea typeface="Avenir Next" charset="0"/>
                <a:cs typeface="Avenir Next" charset="0"/>
              </a:rPr>
              <a:t>SuppD</a:t>
            </a:r>
            <a:r>
              <a:rPr lang="en-US" altLang="en-US" sz="1600" spc="-50" dirty="0" smtClean="0">
                <a:latin typeface="Avenir Next" charset="0"/>
                <a:ea typeface="Avenir Next" charset="0"/>
                <a:cs typeface="Avenir Next" charset="0"/>
              </a:rPr>
              <a:t> sends </a:t>
            </a:r>
            <a:r>
              <a:rPr lang="en-US" altLang="en-US" sz="1600" spc="-50" dirty="0" smtClean="0">
                <a:solidFill>
                  <a:schemeClr val="accent3"/>
                </a:solidFill>
                <a:latin typeface="Avenir Next" charset="0"/>
                <a:ea typeface="Avenir Next" charset="0"/>
                <a:cs typeface="Avenir Next" charset="0"/>
              </a:rPr>
              <a:t>a pointer packet </a:t>
            </a:r>
            <a:r>
              <a:rPr lang="en-US" altLang="en-US" sz="1600" spc="-50" dirty="0" smtClean="0">
                <a:latin typeface="Avenir Next" charset="0"/>
                <a:ea typeface="Avenir Next" charset="0"/>
                <a:cs typeface="Avenir Next" charset="0"/>
              </a:rPr>
              <a:t>(pointing to the </a:t>
            </a:r>
            <a:r>
              <a:rPr lang="en-US" altLang="en-US" sz="1600" spc="-50" dirty="0" err="1" smtClean="0">
                <a:latin typeface="Avenir Next" charset="0"/>
                <a:ea typeface="Avenir Next" charset="0"/>
                <a:cs typeface="Avenir Next" charset="0"/>
              </a:rPr>
              <a:t>CompD’s</a:t>
            </a:r>
            <a:r>
              <a:rPr lang="en-US" altLang="en-US" sz="1600" spc="-50" dirty="0" smtClean="0">
                <a:latin typeface="Avenir Next" charset="0"/>
                <a:ea typeface="Avenir Next" charset="0"/>
                <a:cs typeface="Avenir Next" charset="0"/>
              </a:rPr>
              <a:t> temp buffer) instead </a:t>
            </a:r>
            <a:r>
              <a:rPr lang="en-US" altLang="en-US" sz="1600" spc="-50" dirty="0">
                <a:latin typeface="Avenir Next" charset="0"/>
                <a:ea typeface="Avenir Next" charset="0"/>
                <a:cs typeface="Avenir Next" charset="0"/>
              </a:rPr>
              <a:t>of </a:t>
            </a:r>
            <a:r>
              <a:rPr lang="en-US" altLang="en-US" sz="1600" spc="-50" dirty="0" smtClean="0">
                <a:solidFill>
                  <a:schemeClr val="accent2"/>
                </a:solidFill>
                <a:latin typeface="Avenir Next" charset="0"/>
                <a:ea typeface="Avenir Next" charset="0"/>
                <a:cs typeface="Avenir Next" charset="0"/>
              </a:rPr>
              <a:t>stalling</a:t>
            </a:r>
            <a:r>
              <a:rPr lang="en-US" altLang="en-US" sz="1600" spc="-50" dirty="0" smtClean="0">
                <a:latin typeface="Avenir Next" charset="0"/>
                <a:ea typeface="Avenir Next" charset="0"/>
                <a:cs typeface="Avenir Next" charset="0"/>
              </a:rPr>
              <a:t>. 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611244" y="2736599"/>
            <a:ext cx="565616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Bef>
                <a:spcPts val="1500"/>
              </a:spcBef>
              <a:buFont typeface="Arial" charset="0"/>
              <a:buChar char="•"/>
            </a:pPr>
            <a:r>
              <a:rPr lang="en-US" altLang="en-US" sz="1600" dirty="0" smtClean="0">
                <a:latin typeface="Avenir Next" charset="0"/>
                <a:ea typeface="Avenir Next" charset="0"/>
                <a:cs typeface="Avenir Next" charset="0"/>
              </a:rPr>
              <a:t>When consuming </a:t>
            </a:r>
            <a:r>
              <a:rPr lang="en-US" altLang="en-US" sz="1600" dirty="0" smtClean="0">
                <a:solidFill>
                  <a:schemeClr val="accent3"/>
                </a:solidFill>
                <a:latin typeface="Avenir Next" charset="0"/>
                <a:ea typeface="Avenir Next" charset="0"/>
                <a:cs typeface="Avenir Next" charset="0"/>
              </a:rPr>
              <a:t>a pointer packet</a:t>
            </a:r>
            <a:r>
              <a:rPr lang="en-US" altLang="en-US" sz="1600" dirty="0" smtClean="0">
                <a:latin typeface="Avenir Next" charset="0"/>
                <a:ea typeface="Avenir Next" charset="0"/>
                <a:cs typeface="Avenir Next" charset="0"/>
              </a:rPr>
              <a:t>, </a:t>
            </a:r>
            <a:r>
              <a:rPr lang="en-US" altLang="en-US" sz="1600" dirty="0" err="1" smtClean="0">
                <a:latin typeface="Avenir Next" charset="0"/>
                <a:ea typeface="Avenir Next" charset="0"/>
                <a:cs typeface="Avenir Next" charset="0"/>
              </a:rPr>
              <a:t>CompD</a:t>
            </a:r>
            <a:r>
              <a:rPr lang="en-US" altLang="en-US" sz="1600" dirty="0" smtClean="0">
                <a:latin typeface="Avenir Next" charset="0"/>
                <a:ea typeface="Avenir Next" charset="0"/>
                <a:cs typeface="Avenir Next" charset="0"/>
              </a:rPr>
              <a:t> </a:t>
            </a:r>
            <a:r>
              <a:rPr lang="en-US" altLang="en-US" sz="1600" dirty="0">
                <a:latin typeface="Avenir Next" charset="0"/>
                <a:ea typeface="Avenir Next" charset="0"/>
                <a:cs typeface="Avenir Next" charset="0"/>
              </a:rPr>
              <a:t>will </a:t>
            </a:r>
            <a:r>
              <a:rPr lang="en-US" altLang="en-US" sz="1600" dirty="0" smtClean="0">
                <a:solidFill>
                  <a:schemeClr val="accent5"/>
                </a:solidFill>
                <a:latin typeface="Avenir Next" charset="0"/>
                <a:ea typeface="Avenir Next" charset="0"/>
                <a:cs typeface="Avenir Next" charset="0"/>
              </a:rPr>
              <a:t>re-use data </a:t>
            </a:r>
            <a:r>
              <a:rPr lang="en-US" altLang="en-US" sz="1600" dirty="0">
                <a:latin typeface="Avenir Next" charset="0"/>
                <a:ea typeface="Avenir Next" charset="0"/>
                <a:cs typeface="Avenir Next" charset="0"/>
              </a:rPr>
              <a:t>from its own </a:t>
            </a:r>
            <a:r>
              <a:rPr lang="en-US" altLang="en-US" sz="1600" dirty="0">
                <a:solidFill>
                  <a:schemeClr val="accent3"/>
                </a:solidFill>
                <a:latin typeface="Avenir Next" charset="0"/>
                <a:ea typeface="Avenir Next" charset="0"/>
                <a:cs typeface="Avenir Next" charset="0"/>
              </a:rPr>
              <a:t>temporary </a:t>
            </a:r>
            <a:r>
              <a:rPr lang="en-US" altLang="en-US" sz="1600" dirty="0" smtClean="0">
                <a:solidFill>
                  <a:schemeClr val="accent3"/>
                </a:solidFill>
                <a:latin typeface="Avenir Next" charset="0"/>
                <a:ea typeface="Avenir Next" charset="0"/>
                <a:cs typeface="Avenir Next" charset="0"/>
              </a:rPr>
              <a:t>buffer</a:t>
            </a:r>
            <a:endParaRPr lang="en-US" altLang="en-US" sz="1600" dirty="0">
              <a:solidFill>
                <a:schemeClr val="accent3"/>
              </a:solidFill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144495" y="4431240"/>
            <a:ext cx="2872426" cy="692497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300" dirty="0" err="1" smtClean="0">
                <a:latin typeface="Avenir Next Medium" charset="0"/>
                <a:ea typeface="Avenir Next Medium" charset="0"/>
                <a:cs typeface="Avenir Next Medium" charset="0"/>
              </a:rPr>
              <a:t>SuppD</a:t>
            </a:r>
            <a:r>
              <a:rPr lang="en-US" sz="1300" dirty="0" smtClean="0">
                <a:latin typeface="Avenir Next Medium" charset="0"/>
                <a:ea typeface="Avenir Next Medium" charset="0"/>
                <a:cs typeface="Avenir Next Medium" charset="0"/>
              </a:rPr>
              <a:t> inserts </a:t>
            </a:r>
            <a:r>
              <a:rPr lang="en-US" sz="1300" dirty="0" smtClean="0">
                <a:solidFill>
                  <a:schemeClr val="accent3"/>
                </a:solidFill>
                <a:latin typeface="Avenir Next Medium" charset="0"/>
                <a:ea typeface="Avenir Next Medium" charset="0"/>
                <a:cs typeface="Avenir Next Medium" charset="0"/>
              </a:rPr>
              <a:t>a pointer packet </a:t>
            </a:r>
            <a:r>
              <a:rPr lang="en-US" sz="1300" dirty="0" smtClean="0">
                <a:latin typeface="Avenir Next Medium" charset="0"/>
                <a:ea typeface="Avenir Next Medium" charset="0"/>
                <a:cs typeface="Avenir Next Medium" charset="0"/>
              </a:rPr>
              <a:t>(pointing </a:t>
            </a:r>
            <a:r>
              <a:rPr lang="en-US" sz="1300" dirty="0" err="1" smtClean="0">
                <a:latin typeface="Avenir Next Medium" charset="0"/>
                <a:ea typeface="Avenir Next Medium" charset="0"/>
                <a:cs typeface="Avenir Next Medium" charset="0"/>
              </a:rPr>
              <a:t>CompD’s</a:t>
            </a:r>
            <a:r>
              <a:rPr lang="en-US" sz="1300" dirty="0" smtClean="0">
                <a:latin typeface="Avenir Next Medium" charset="0"/>
                <a:ea typeface="Avenir Next Medium" charset="0"/>
                <a:cs typeface="Avenir Next Medium" charset="0"/>
              </a:rPr>
              <a:t> temp buffer)</a:t>
            </a:r>
            <a:endParaRPr lang="en-US" sz="1300" dirty="0">
              <a:latin typeface="Avenir Next Medium" charset="0"/>
              <a:ea typeface="Avenir Next Medium" charset="0"/>
              <a:cs typeface="Avenir Next Medium" charset="0"/>
            </a:endParaRPr>
          </a:p>
          <a:p>
            <a:pPr algn="ctr"/>
            <a:r>
              <a:rPr lang="en-US" sz="1300" dirty="0" smtClean="0">
                <a:latin typeface="Avenir Next Medium" charset="0"/>
                <a:ea typeface="Avenir Next Medium" charset="0"/>
                <a:cs typeface="Avenir Next Medium" charset="0"/>
              </a:rPr>
              <a:t>to the </a:t>
            </a:r>
            <a:r>
              <a:rPr lang="en-US" sz="1300" dirty="0" smtClean="0">
                <a:solidFill>
                  <a:schemeClr val="accent3"/>
                </a:solidFill>
                <a:latin typeface="Avenir Next Medium" charset="0"/>
                <a:ea typeface="Avenir Next Medium" charset="0"/>
                <a:cs typeface="Avenir Next Medium" charset="0"/>
              </a:rPr>
              <a:t>communication queue</a:t>
            </a:r>
            <a:endParaRPr lang="en-US" sz="1300" dirty="0">
              <a:solidFill>
                <a:schemeClr val="accent3"/>
              </a:solidFill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4890542" y="3907148"/>
            <a:ext cx="224533" cy="304689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" rIns="9144" rtlCol="0" anchor="ctr"/>
          <a:lstStyle/>
          <a:p>
            <a:pPr algn="ctr"/>
            <a:r>
              <a:rPr lang="en-US" altLang="ko-KR" sz="1000" dirty="0" err="1" smtClean="0">
                <a:solidFill>
                  <a:schemeClr val="bg1"/>
                </a:solidFill>
                <a:latin typeface="Avenir Next" charset="0"/>
                <a:ea typeface="Avenir Next" charset="0"/>
              </a:rPr>
              <a:t>Ptr</a:t>
            </a:r>
            <a:endParaRPr lang="en-US" sz="1000" dirty="0">
              <a:solidFill>
                <a:schemeClr val="bg1"/>
              </a:solidFill>
              <a:latin typeface="Avenir Next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027088" y="5002358"/>
            <a:ext cx="1703078" cy="345032"/>
          </a:xfrm>
          <a:prstGeom prst="rect">
            <a:avLst/>
          </a:prstGeom>
          <a:noFill/>
          <a:ln w="19050" cmpd="sng">
            <a:solidFill>
              <a:schemeClr val="accent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en-US" sz="1400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3811742" y="3904090"/>
            <a:ext cx="1523357" cy="306857"/>
          </a:xfrm>
          <a:prstGeom prst="rect">
            <a:avLst/>
          </a:prstGeom>
          <a:noFill/>
          <a:ln w="19050" cmpd="sng">
            <a:solidFill>
              <a:schemeClr val="accent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cxnSp>
        <p:nvCxnSpPr>
          <p:cNvPr id="62" name="Straight Arrow Connector 61"/>
          <p:cNvCxnSpPr/>
          <p:nvPr/>
        </p:nvCxnSpPr>
        <p:spPr>
          <a:xfrm>
            <a:off x="6751208" y="4738328"/>
            <a:ext cx="0" cy="263861"/>
          </a:xfrm>
          <a:prstGeom prst="straightConnector1">
            <a:avLst/>
          </a:prstGeom>
          <a:ln w="38100">
            <a:solidFill>
              <a:schemeClr val="accent5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6560493" y="5002189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3"/>
                </a:solidFill>
                <a:latin typeface="Avenir Next Medium" charset="0"/>
                <a:ea typeface="Avenir Next Medium" charset="0"/>
                <a:cs typeface="Avenir Next Medium" charset="0"/>
              </a:rPr>
              <a:t>a[5]’</a:t>
            </a:r>
            <a:endParaRPr lang="en-US" dirty="0">
              <a:solidFill>
                <a:schemeClr val="accent3"/>
              </a:solidFill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cxnSp>
        <p:nvCxnSpPr>
          <p:cNvPr id="70" name="Straight Arrow Connector 69"/>
          <p:cNvCxnSpPr/>
          <p:nvPr/>
        </p:nvCxnSpPr>
        <p:spPr>
          <a:xfrm flipH="1" flipV="1">
            <a:off x="6971402" y="4729609"/>
            <a:ext cx="0" cy="263861"/>
          </a:xfrm>
          <a:prstGeom prst="straightConnector1">
            <a:avLst/>
          </a:prstGeom>
          <a:ln w="38100">
            <a:solidFill>
              <a:schemeClr val="accent5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6270901" y="5630090"/>
            <a:ext cx="1365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accent3"/>
                </a:solidFill>
                <a:latin typeface="Avenir Next Medium" charset="0"/>
                <a:ea typeface="Avenir Next Medium" charset="0"/>
                <a:cs typeface="Avenir Next Medium" charset="0"/>
              </a:rPr>
              <a:t>v</a:t>
            </a:r>
            <a:r>
              <a:rPr lang="en-US" smtClean="0">
                <a:solidFill>
                  <a:schemeClr val="accent3"/>
                </a:solidFill>
                <a:latin typeface="Avenir Next Medium" charset="0"/>
                <a:ea typeface="Avenir Next Medium" charset="0"/>
                <a:cs typeface="Avenir Next Medium" charset="0"/>
              </a:rPr>
              <a:t> = a’[5] * y</a:t>
            </a:r>
            <a:endParaRPr lang="en-US" dirty="0">
              <a:solidFill>
                <a:schemeClr val="accent3"/>
              </a:solidFill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cxnSp>
        <p:nvCxnSpPr>
          <p:cNvPr id="22" name="Elbow Connector 21"/>
          <p:cNvCxnSpPr/>
          <p:nvPr/>
        </p:nvCxnSpPr>
        <p:spPr>
          <a:xfrm>
            <a:off x="5346669" y="4072551"/>
            <a:ext cx="1213824" cy="1122542"/>
          </a:xfrm>
          <a:prstGeom prst="bentConnector3">
            <a:avLst>
              <a:gd name="adj1" fmla="val 25022"/>
            </a:avLst>
          </a:prstGeom>
          <a:ln w="38100">
            <a:solidFill>
              <a:schemeClr val="accent5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5389651" y="4116709"/>
            <a:ext cx="594715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>
                <a:latin typeface="Consolas" charset="0"/>
                <a:ea typeface="Consolas" charset="0"/>
                <a:cs typeface="Consolas" charset="0"/>
              </a:rPr>
              <a:t>CONSUME</a:t>
            </a:r>
            <a:endParaRPr lang="en-US" sz="1200" dirty="0"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019395" y="4172851"/>
            <a:ext cx="137284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latin typeface="Avenir Next Condensed Medium" charset="0"/>
                <a:ea typeface="Avenir Next Condensed Medium" charset="0"/>
                <a:cs typeface="Avenir Next Condensed Medium" charset="0"/>
              </a:rPr>
              <a:t>a[5</a:t>
            </a:r>
            <a:r>
              <a:rPr lang="en-US" sz="1500" dirty="0" smtClean="0">
                <a:latin typeface="Avenir Next Condensed Medium" charset="0"/>
                <a:ea typeface="Avenir Next Condensed Medium" charset="0"/>
                <a:cs typeface="Avenir Next Condensed Medium" charset="0"/>
              </a:rPr>
              <a:t>]</a:t>
            </a:r>
            <a:endParaRPr lang="en-US" sz="1500" dirty="0">
              <a:latin typeface="Avenir Next Condensed Medium" charset="0"/>
              <a:ea typeface="Avenir Next Condensed Medium" charset="0"/>
              <a:cs typeface="Avenir Next Condensed Medium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815181" y="4178348"/>
            <a:ext cx="41491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err="1" smtClean="0">
                <a:solidFill>
                  <a:schemeClr val="accent5"/>
                </a:solidFill>
                <a:latin typeface="Avenir Next Condensed Medium" charset="0"/>
                <a:ea typeface="Avenir Next Condensed Medium" charset="0"/>
                <a:cs typeface="Avenir Next Condensed Medium" charset="0"/>
              </a:rPr>
              <a:t>Ptr</a:t>
            </a:r>
            <a:endParaRPr lang="en-US" sz="1500" dirty="0">
              <a:solidFill>
                <a:schemeClr val="accent5"/>
              </a:solidFill>
              <a:latin typeface="Avenir Next Condensed Medium" charset="0"/>
              <a:ea typeface="Avenir Next Condensed Medium" charset="0"/>
              <a:cs typeface="Avenir Next Condensed Medium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28658" y="5998606"/>
            <a:ext cx="41233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venir Next" charset="0"/>
                <a:ea typeface="Avenir Next" charset="0"/>
                <a:cs typeface="Avenir Next" charset="0"/>
              </a:rPr>
              <a:t>*</a:t>
            </a:r>
            <a:r>
              <a:rPr lang="en-US" sz="1200" dirty="0" smtClean="0">
                <a:solidFill>
                  <a:schemeClr val="accent3"/>
                </a:solidFill>
                <a:latin typeface="Avenir Next" charset="0"/>
                <a:ea typeface="Avenir Next" charset="0"/>
                <a:cs typeface="Avenir Next" charset="0"/>
              </a:rPr>
              <a:t>Comm. Buffer </a:t>
            </a:r>
            <a:r>
              <a:rPr lang="en-US" sz="1200" dirty="0" smtClean="0">
                <a:latin typeface="Avenir Next" charset="0"/>
                <a:ea typeface="Avenir Next" charset="0"/>
                <a:cs typeface="Avenir Next" charset="0"/>
              </a:rPr>
              <a:t>is not shown in the diagram for simplicity</a:t>
            </a:r>
            <a:endParaRPr lang="en-US" sz="1200" dirty="0"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68" name="Right Arrow 67"/>
          <p:cNvSpPr/>
          <p:nvPr/>
        </p:nvSpPr>
        <p:spPr>
          <a:xfrm>
            <a:off x="303339" y="1098364"/>
            <a:ext cx="359896" cy="286071"/>
          </a:xfrm>
          <a:prstGeom prst="rightArrow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663235" y="1071238"/>
            <a:ext cx="9038083" cy="38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00" dirty="0" smtClean="0">
                <a:latin typeface="Avenir Next" charset="0"/>
                <a:ea typeface="Avenir Next" charset="0"/>
                <a:cs typeface="Avenir Next" charset="0"/>
              </a:rPr>
              <a:t>Allow </a:t>
            </a:r>
            <a:r>
              <a:rPr lang="en-US" sz="1900" dirty="0" err="1" smtClean="0">
                <a:latin typeface="Avenir Next" charset="0"/>
                <a:ea typeface="Avenir Next" charset="0"/>
                <a:cs typeface="Avenir Next" charset="0"/>
              </a:rPr>
              <a:t>CompD</a:t>
            </a:r>
            <a:r>
              <a:rPr lang="en-US" sz="1900" dirty="0" smtClean="0">
                <a:latin typeface="Avenir Next" charset="0"/>
                <a:ea typeface="Avenir Next" charset="0"/>
                <a:cs typeface="Avenir Next" charset="0"/>
              </a:rPr>
              <a:t> to </a:t>
            </a:r>
            <a:r>
              <a:rPr lang="en-US" sz="1900" dirty="0" smtClean="0">
                <a:solidFill>
                  <a:schemeClr val="accent5"/>
                </a:solidFill>
                <a:latin typeface="Avenir Next" charset="0"/>
                <a:ea typeface="Avenir Next" charset="0"/>
                <a:cs typeface="Avenir Next" charset="0"/>
              </a:rPr>
              <a:t>hold recently computed values </a:t>
            </a:r>
            <a:r>
              <a:rPr lang="en-US" sz="1900" dirty="0" smtClean="0">
                <a:latin typeface="Avenir Next" charset="0"/>
                <a:ea typeface="Avenir Next" charset="0"/>
                <a:cs typeface="Avenir Next" charset="0"/>
              </a:rPr>
              <a:t>for a while and </a:t>
            </a:r>
            <a:r>
              <a:rPr lang="en-US" sz="1900" dirty="0" smtClean="0">
                <a:solidFill>
                  <a:schemeClr val="accent5"/>
                </a:solidFill>
                <a:latin typeface="Avenir Next" charset="0"/>
                <a:ea typeface="Avenir Next" charset="0"/>
                <a:cs typeface="Avenir Next" charset="0"/>
              </a:rPr>
              <a:t>reuse them</a:t>
            </a:r>
            <a:endParaRPr lang="en-US" sz="1900" dirty="0">
              <a:solidFill>
                <a:schemeClr val="accent5"/>
              </a:solidFill>
              <a:latin typeface="Avenir Next" charset="0"/>
              <a:ea typeface="Avenir Next" charset="0"/>
              <a:cs typeface="Avenir Next" charset="0"/>
            </a:endParaRPr>
          </a:p>
        </p:txBody>
      </p:sp>
      <p:cxnSp>
        <p:nvCxnSpPr>
          <p:cNvPr id="10" name="Straight Arrow Connector 9"/>
          <p:cNvCxnSpPr>
            <a:endCxn id="40" idx="3"/>
          </p:cNvCxnSpPr>
          <p:nvPr/>
        </p:nvCxnSpPr>
        <p:spPr>
          <a:xfrm flipH="1">
            <a:off x="7730166" y="4946717"/>
            <a:ext cx="372112" cy="22815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971585" y="4633822"/>
            <a:ext cx="11094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latin typeface="Avenir Next" charset="0"/>
                <a:ea typeface="Avenir Next" charset="0"/>
                <a:cs typeface="Avenir Next" charset="0"/>
              </a:rPr>
              <a:t>Temporary </a:t>
            </a:r>
            <a:br>
              <a:rPr lang="en-US" sz="1400" dirty="0" smtClean="0">
                <a:latin typeface="Avenir Next" charset="0"/>
                <a:ea typeface="Avenir Next" charset="0"/>
                <a:cs typeface="Avenir Next" charset="0"/>
              </a:rPr>
            </a:br>
            <a:r>
              <a:rPr lang="en-US" sz="1400" dirty="0" smtClean="0">
                <a:latin typeface="Avenir Next" charset="0"/>
                <a:ea typeface="Avenir Next" charset="0"/>
                <a:cs typeface="Avenir Next" charset="0"/>
              </a:rPr>
              <a:t>buffer</a:t>
            </a:r>
            <a:endParaRPr lang="en-US" sz="1400" dirty="0">
              <a:latin typeface="Avenir Next" charset="0"/>
              <a:ea typeface="Avenir Next" charset="0"/>
              <a:cs typeface="Avenir Nex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4269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E87510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E87510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00"/>
                            </p:stCondLst>
                            <p:childTnLst>
                              <p:par>
                                <p:cTn id="75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1.85185E-6 L 0.0243 1.85185E-6 " pathEditMode="relative" rAng="0" ptsTypes="AA">
                                      <p:cBhvr>
                                        <p:cTn id="7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98" y="0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3.7037E-7 L 0.02725 -3.7037E-7 " pathEditMode="relative" rAng="0" ptsTypes="AA">
                                      <p:cBhvr>
                                        <p:cTn id="7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E87510"/>
                                      </p:to>
                                    </p:animClr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1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E87510"/>
                                      </p:to>
                                    </p:animClr>
                                    <p:set>
                                      <p:cBhvr>
                                        <p:cTn id="11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000"/>
                            </p:stCondLst>
                            <p:childTnLst>
                              <p:par>
                                <p:cTn id="1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5" grpId="1"/>
      <p:bldP spid="5" grpId="0"/>
      <p:bldP spid="5" grpId="1"/>
      <p:bldP spid="6" grpId="0" animBg="1"/>
      <p:bldP spid="6" grpId="1" animBg="1"/>
      <p:bldP spid="34" grpId="0"/>
      <p:bldP spid="36" grpId="0"/>
      <p:bldP spid="37" grpId="0" animBg="1"/>
      <p:bldP spid="37" grpId="1" animBg="1"/>
      <p:bldP spid="39" grpId="0" animBg="1"/>
      <p:bldP spid="39" grpId="1" animBg="1"/>
      <p:bldP spid="39" grpId="2" animBg="1"/>
      <p:bldP spid="40" grpId="0" animBg="1"/>
      <p:bldP spid="63" grpId="0"/>
      <p:bldP spid="71" grpId="0"/>
      <p:bldP spid="49" grpId="0"/>
      <p:bldP spid="49" grpId="1"/>
      <p:bldP spid="58" grpId="0"/>
      <p:bldP spid="58" grpId="1"/>
      <p:bldP spid="58" grpId="2"/>
      <p:bldP spid="68" grpId="0" animBg="1"/>
      <p:bldP spid="69" grpId="0"/>
      <p:bldP spid="1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338"/>
            <a:ext cx="8229600" cy="609282"/>
          </a:xfrm>
        </p:spPr>
        <p:txBody>
          <a:bodyPr/>
          <a:lstStyle/>
          <a:p>
            <a:r>
              <a:rPr lang="en-US" sz="3000" dirty="0" smtClean="0">
                <a:solidFill>
                  <a:srgbClr val="E87511"/>
                </a:solidFill>
              </a:rPr>
              <a:t>DeSC Performance Improvements</a:t>
            </a:r>
            <a:endParaRPr lang="en-US" sz="3000" dirty="0">
              <a:solidFill>
                <a:srgbClr val="E8751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072D-B533-424A-B1E1-487BAB0ACF7C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72852" y="567555"/>
            <a:ext cx="9788778" cy="1562698"/>
          </a:xfrm>
        </p:spPr>
        <p:txBody>
          <a:bodyPr>
            <a:no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DeSC (</a:t>
            </a:r>
            <a:r>
              <a:rPr lang="en-US" sz="1800" dirty="0" smtClean="0">
                <a:solidFill>
                  <a:schemeClr val="accent3"/>
                </a:solidFill>
              </a:rPr>
              <a:t>OoO SuppD + OoO CompD</a:t>
            </a:r>
            <a:r>
              <a:rPr lang="en-US" sz="1800" dirty="0" smtClean="0">
                <a:solidFill>
                  <a:schemeClr val="tx1"/>
                </a:solidFill>
              </a:rPr>
              <a:t>) offers </a:t>
            </a:r>
            <a:r>
              <a:rPr lang="en-US" sz="1800" dirty="0" smtClean="0">
                <a:solidFill>
                  <a:schemeClr val="accent1"/>
                </a:solidFill>
              </a:rPr>
              <a:t>2.04x average speedup over single core</a:t>
            </a:r>
            <a:endParaRPr lang="en-US" sz="1800" dirty="0" smtClean="0">
              <a:solidFill>
                <a:schemeClr val="accent3"/>
              </a:solidFill>
            </a:endParaRPr>
          </a:p>
          <a:p>
            <a:pPr lvl="1"/>
            <a:r>
              <a:rPr lang="en-US" sz="1600" dirty="0" smtClean="0">
                <a:solidFill>
                  <a:schemeClr val="tx1"/>
                </a:solidFill>
              </a:rPr>
              <a:t>Overall speedup on par with</a:t>
            </a:r>
            <a:r>
              <a:rPr lang="en-US" sz="1600" dirty="0" smtClean="0">
                <a:solidFill>
                  <a:schemeClr val="accent3"/>
                </a:solidFill>
              </a:rPr>
              <a:t> perfect L1 cache</a:t>
            </a:r>
          </a:p>
          <a:p>
            <a:pPr lvl="1"/>
            <a:r>
              <a:rPr lang="en-US" sz="1600" dirty="0" smtClean="0">
                <a:solidFill>
                  <a:schemeClr val="tx1"/>
                </a:solidFill>
              </a:rPr>
              <a:t>Higher speedup on memory-bound workloads</a:t>
            </a:r>
          </a:p>
          <a:p>
            <a:pPr lvl="1"/>
            <a:r>
              <a:rPr lang="en-US" sz="1600" dirty="0" smtClean="0">
                <a:solidFill>
                  <a:schemeClr val="accent3"/>
                </a:solidFill>
              </a:rPr>
              <a:t>Terminal Load &amp; LOD Optimizations </a:t>
            </a:r>
            <a:r>
              <a:rPr lang="en-US" sz="1600" dirty="0" smtClean="0">
                <a:solidFill>
                  <a:schemeClr val="tx1"/>
                </a:solidFill>
              </a:rPr>
              <a:t>are key to the speedup</a:t>
            </a:r>
          </a:p>
          <a:p>
            <a:pPr lvl="1"/>
            <a:endParaRPr lang="en-US" sz="1600" dirty="0">
              <a:solidFill>
                <a:schemeClr val="tx1"/>
              </a:solidFill>
            </a:endParaRPr>
          </a:p>
          <a:p>
            <a:endParaRPr lang="en-US" sz="2000" dirty="0" smtClean="0">
              <a:solidFill>
                <a:schemeClr val="tx1"/>
              </a:solidFill>
            </a:endParaRPr>
          </a:p>
          <a:p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6653360" y="113313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Avenir Next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49911" y="5965319"/>
            <a:ext cx="5222529" cy="3077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chemeClr val="accent3"/>
                </a:solidFill>
                <a:latin typeface="Avenir Next" charset="0"/>
                <a:ea typeface="Avenir Next" charset="0"/>
                <a:cs typeface="Avenir Next" charset="0"/>
              </a:rPr>
              <a:t>*Mem-bound workloads use </a:t>
            </a:r>
            <a:r>
              <a:rPr lang="en-US" sz="1400" dirty="0" smtClean="0">
                <a:solidFill>
                  <a:schemeClr val="accent3"/>
                </a:solidFill>
                <a:latin typeface="Avenir Next" charset="0"/>
                <a:ea typeface="Avenir Next" charset="0"/>
                <a:cs typeface="Avenir Next" charset="0"/>
              </a:rPr>
              <a:t>scaled axis on the right</a:t>
            </a:r>
            <a:endParaRPr lang="en-US" sz="1400" dirty="0">
              <a:solidFill>
                <a:schemeClr val="accent3"/>
              </a:solidFill>
              <a:latin typeface="Avenir Next" charset="0"/>
              <a:ea typeface="Avenir Next" charset="0"/>
              <a:cs typeface="Avenir Next" charset="0"/>
            </a:endParaRPr>
          </a:p>
        </p:txBody>
      </p:sp>
      <p:pic>
        <p:nvPicPr>
          <p:cNvPr id="10" name="Picture 9"/>
          <p:cNvPicPr>
            <a:picLocks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94" t="16911" r="2059" b="10735"/>
          <a:stretch/>
        </p:blipFill>
        <p:spPr>
          <a:xfrm>
            <a:off x="443753" y="3951214"/>
            <a:ext cx="8471647" cy="220531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1" t="18723" r="4117" b="15100"/>
          <a:stretch/>
        </p:blipFill>
        <p:spPr>
          <a:xfrm>
            <a:off x="457199" y="1923349"/>
            <a:ext cx="8269941" cy="2017060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4058653" y="3940409"/>
            <a:ext cx="5036792" cy="2300603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776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338"/>
            <a:ext cx="8229600" cy="609282"/>
          </a:xfrm>
        </p:spPr>
        <p:txBody>
          <a:bodyPr/>
          <a:lstStyle/>
          <a:p>
            <a:r>
              <a:rPr lang="en-US" sz="3000" dirty="0" smtClean="0">
                <a:solidFill>
                  <a:srgbClr val="E87511"/>
                </a:solidFill>
              </a:rPr>
              <a:t>DeSC Performance Improvements</a:t>
            </a:r>
            <a:endParaRPr lang="en-US" sz="3000" dirty="0">
              <a:solidFill>
                <a:srgbClr val="E8751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072D-B533-424A-B1E1-487BAB0ACF7C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107576" y="709853"/>
            <a:ext cx="8821271" cy="2257465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000" dirty="0"/>
              <a:t>DeSC (</a:t>
            </a:r>
            <a:r>
              <a:rPr lang="en-US" sz="2000" dirty="0" err="1">
                <a:solidFill>
                  <a:schemeClr val="accent3"/>
                </a:solidFill>
              </a:rPr>
              <a:t>OoO</a:t>
            </a:r>
            <a:r>
              <a:rPr lang="en-US" sz="2000" dirty="0">
                <a:solidFill>
                  <a:schemeClr val="accent3"/>
                </a:solidFill>
              </a:rPr>
              <a:t> </a:t>
            </a:r>
            <a:r>
              <a:rPr lang="en-US" sz="2000" dirty="0" err="1">
                <a:solidFill>
                  <a:schemeClr val="accent3"/>
                </a:solidFill>
              </a:rPr>
              <a:t>SuppD</a:t>
            </a:r>
            <a:r>
              <a:rPr lang="en-US" sz="2000" dirty="0">
                <a:solidFill>
                  <a:schemeClr val="accent3"/>
                </a:solidFill>
              </a:rPr>
              <a:t> + Accelerator </a:t>
            </a:r>
            <a:r>
              <a:rPr lang="en-US" sz="2000" dirty="0" err="1">
                <a:solidFill>
                  <a:schemeClr val="accent3"/>
                </a:solidFill>
              </a:rPr>
              <a:t>CompD</a:t>
            </a:r>
            <a:r>
              <a:rPr lang="en-US" sz="2000" dirty="0"/>
              <a:t>) offers </a:t>
            </a:r>
            <a:r>
              <a:rPr lang="en-US" sz="2000" dirty="0">
                <a:solidFill>
                  <a:srgbClr val="0BAC0C"/>
                </a:solidFill>
              </a:rPr>
              <a:t>1.56x speedup </a:t>
            </a:r>
            <a:r>
              <a:rPr lang="en-US" sz="2000" dirty="0"/>
              <a:t>over accelerators with </a:t>
            </a:r>
            <a:r>
              <a:rPr lang="en-US" sz="2000" dirty="0" smtClean="0"/>
              <a:t>their </a:t>
            </a:r>
            <a:r>
              <a:rPr lang="en-US" sz="2000" dirty="0"/>
              <a:t>own </a:t>
            </a:r>
            <a:r>
              <a:rPr lang="en-US" sz="2000" dirty="0" smtClean="0"/>
              <a:t>memory hierarchy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DeSC provides </a:t>
            </a:r>
            <a:r>
              <a:rPr lang="en-US" sz="2000" dirty="0" smtClean="0">
                <a:solidFill>
                  <a:schemeClr val="accent1"/>
                </a:solidFill>
              </a:rPr>
              <a:t>better latency hiding ability </a:t>
            </a:r>
            <a:r>
              <a:rPr lang="en-US" sz="2000" dirty="0" smtClean="0">
                <a:solidFill>
                  <a:schemeClr val="tx1"/>
                </a:solidFill>
              </a:rPr>
              <a:t>than accelerators with its own memory hierarchy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653360" y="113313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Avenir Next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03313" y="5708750"/>
            <a:ext cx="61425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Avenir Next Demi Bold" charset="0"/>
                <a:ea typeface="Avenir Next Demi Bold" charset="0"/>
                <a:cs typeface="Avenir Next Demi Bold" charset="0"/>
              </a:rPr>
              <a:t>Please </a:t>
            </a:r>
            <a:r>
              <a:rPr lang="en-US" sz="2000" b="1" smtClean="0">
                <a:latin typeface="Avenir Next Demi Bold" charset="0"/>
                <a:ea typeface="Avenir Next Demi Bold" charset="0"/>
                <a:cs typeface="Avenir Next Demi Bold" charset="0"/>
              </a:rPr>
              <a:t>check the paper for more evaluation results</a:t>
            </a:r>
            <a:endParaRPr lang="en-US" sz="2000" b="1" dirty="0">
              <a:latin typeface="Avenir Next Demi Bold" charset="0"/>
              <a:ea typeface="Avenir Next Demi Bold" charset="0"/>
              <a:cs typeface="Avenir Next Demi Bold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22890"/>
            <a:ext cx="91440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21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b="0" dirty="0" smtClean="0">
                <a:solidFill>
                  <a:srgbClr val="E87511"/>
                </a:solidFill>
              </a:rPr>
              <a:t>Conclusions</a:t>
            </a:r>
            <a:endParaRPr lang="en-US" sz="3000" b="0" dirty="0">
              <a:solidFill>
                <a:srgbClr val="E8751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072D-B533-424A-B1E1-487BAB0ACF7C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57976" y="857805"/>
            <a:ext cx="9224920" cy="4439766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US" sz="2200" dirty="0">
                <a:cs typeface="Avenir Next" charset="0"/>
              </a:rPr>
              <a:t>DeSC </a:t>
            </a:r>
            <a:r>
              <a:rPr lang="en-US" sz="2200" dirty="0" smtClean="0">
                <a:cs typeface="Avenir Next" charset="0"/>
              </a:rPr>
              <a:t>is a </a:t>
            </a:r>
            <a:r>
              <a:rPr lang="en-US" sz="2200" dirty="0">
                <a:solidFill>
                  <a:schemeClr val="accent3"/>
                </a:solidFill>
                <a:cs typeface="Avenir Next" charset="0"/>
              </a:rPr>
              <a:t>HW/SW framework </a:t>
            </a:r>
            <a:r>
              <a:rPr lang="en-US" sz="2200" dirty="0" smtClean="0">
                <a:cs typeface="Avenir Next" charset="0"/>
              </a:rPr>
              <a:t>which </a:t>
            </a:r>
            <a:r>
              <a:rPr lang="en-US" sz="2200" dirty="0" smtClean="0">
                <a:solidFill>
                  <a:schemeClr val="accent1"/>
                </a:solidFill>
                <a:cs typeface="Avenir Next" charset="0"/>
              </a:rPr>
              <a:t>automatically manages </a:t>
            </a:r>
            <a:r>
              <a:rPr lang="en-US" sz="2200" dirty="0" smtClean="0">
                <a:cs typeface="Avenir Next" charset="0"/>
              </a:rPr>
              <a:t>and </a:t>
            </a:r>
            <a:r>
              <a:rPr lang="en-US" sz="2200" dirty="0" smtClean="0">
                <a:solidFill>
                  <a:schemeClr val="accent1"/>
                </a:solidFill>
                <a:cs typeface="Avenir Next" charset="0"/>
              </a:rPr>
              <a:t>optimizes</a:t>
            </a:r>
            <a:r>
              <a:rPr lang="en-US" sz="2200" dirty="0" smtClean="0">
                <a:cs typeface="Avenir Next" charset="0"/>
              </a:rPr>
              <a:t> communication through decoupling</a:t>
            </a:r>
          </a:p>
          <a:p>
            <a:pPr lvl="1">
              <a:lnSpc>
                <a:spcPct val="110000"/>
              </a:lnSpc>
            </a:pPr>
            <a:r>
              <a:rPr lang="en-US" sz="1800" dirty="0" smtClean="0">
                <a:solidFill>
                  <a:schemeClr val="accent1"/>
                </a:solidFill>
              </a:rPr>
              <a:t>Portability </a:t>
            </a:r>
            <a:r>
              <a:rPr lang="en-US" sz="1800" dirty="0" smtClean="0"/>
              <a:t>: Works </a:t>
            </a:r>
            <a:r>
              <a:rPr lang="en-US" sz="1800" dirty="0" smtClean="0">
                <a:solidFill>
                  <a:schemeClr val="tx1"/>
                </a:solidFill>
              </a:rPr>
              <a:t>with any given local storage size</a:t>
            </a:r>
          </a:p>
          <a:p>
            <a:pPr lvl="1">
              <a:lnSpc>
                <a:spcPct val="110000"/>
              </a:lnSpc>
            </a:pPr>
            <a:r>
              <a:rPr lang="en-US" sz="1800" dirty="0" smtClean="0">
                <a:solidFill>
                  <a:schemeClr val="accent1"/>
                </a:solidFill>
                <a:cs typeface="Avenir Next" charset="0"/>
              </a:rPr>
              <a:t>Performance : </a:t>
            </a:r>
            <a:r>
              <a:rPr lang="en-US" sz="1800" dirty="0" smtClean="0">
                <a:solidFill>
                  <a:schemeClr val="tx1"/>
                </a:solidFill>
                <a:cs typeface="Avenir Next" charset="0"/>
              </a:rPr>
              <a:t>Minimizes latency exposed to computation</a:t>
            </a:r>
          </a:p>
          <a:p>
            <a:pPr lvl="1">
              <a:lnSpc>
                <a:spcPct val="110000"/>
              </a:lnSpc>
            </a:pPr>
            <a:r>
              <a:rPr lang="en-US" sz="1800" dirty="0" smtClean="0">
                <a:solidFill>
                  <a:schemeClr val="accent1"/>
                </a:solidFill>
              </a:rPr>
              <a:t>Specialization</a:t>
            </a:r>
            <a:r>
              <a:rPr lang="en-US" sz="1800" dirty="0" smtClean="0">
                <a:solidFill>
                  <a:schemeClr val="tx1"/>
                </a:solidFill>
              </a:rPr>
              <a:t> : Communication and computation can use different devices</a:t>
            </a:r>
          </a:p>
          <a:p>
            <a:pPr>
              <a:lnSpc>
                <a:spcPct val="110000"/>
              </a:lnSpc>
            </a:pPr>
            <a:r>
              <a:rPr lang="en-US" sz="2200" dirty="0" smtClean="0"/>
              <a:t>DeSC provides various optimizations</a:t>
            </a:r>
          </a:p>
          <a:p>
            <a:pPr lvl="1">
              <a:lnSpc>
                <a:spcPct val="110000"/>
              </a:lnSpc>
            </a:pPr>
            <a:r>
              <a:rPr lang="en-US" sz="1800" dirty="0">
                <a:solidFill>
                  <a:schemeClr val="accent3"/>
                </a:solidFill>
              </a:rPr>
              <a:t>T</a:t>
            </a:r>
            <a:r>
              <a:rPr lang="en-US" sz="1800" dirty="0" smtClean="0">
                <a:solidFill>
                  <a:schemeClr val="accent3"/>
                </a:solidFill>
              </a:rPr>
              <a:t>erminal load optimization</a:t>
            </a:r>
          </a:p>
          <a:p>
            <a:pPr lvl="2">
              <a:lnSpc>
                <a:spcPct val="110000"/>
              </a:lnSpc>
            </a:pPr>
            <a:r>
              <a:rPr lang="en-US" sz="1800" dirty="0" smtClean="0"/>
              <a:t>Utilizes general purpose </a:t>
            </a:r>
            <a:r>
              <a:rPr lang="en-US" sz="1800" dirty="0" err="1" smtClean="0"/>
              <a:t>OoO</a:t>
            </a:r>
            <a:r>
              <a:rPr lang="en-US" sz="1800" dirty="0" smtClean="0"/>
              <a:t> core as the </a:t>
            </a:r>
            <a:r>
              <a:rPr lang="en-US" sz="1800" dirty="0" smtClean="0">
                <a:solidFill>
                  <a:schemeClr val="accent1"/>
                </a:solidFill>
              </a:rPr>
              <a:t>high-throughput data supplier</a:t>
            </a:r>
          </a:p>
          <a:p>
            <a:pPr lvl="1">
              <a:lnSpc>
                <a:spcPct val="110000"/>
              </a:lnSpc>
            </a:pPr>
            <a:r>
              <a:rPr lang="en-US" sz="1800" dirty="0" smtClean="0">
                <a:solidFill>
                  <a:schemeClr val="accent3"/>
                </a:solidFill>
              </a:rPr>
              <a:t>Loss of decoupling optimization</a:t>
            </a:r>
          </a:p>
          <a:p>
            <a:pPr lvl="2">
              <a:lnSpc>
                <a:spcPct val="110000"/>
              </a:lnSpc>
            </a:pPr>
            <a:r>
              <a:rPr lang="en-US" sz="1800" dirty="0" smtClean="0">
                <a:solidFill>
                  <a:schemeClr val="tx1"/>
                </a:solidFill>
              </a:rPr>
              <a:t>Allows </a:t>
            </a:r>
            <a:r>
              <a:rPr lang="en-US" sz="1800" dirty="0" smtClean="0">
                <a:solidFill>
                  <a:schemeClr val="accent3"/>
                </a:solidFill>
              </a:rPr>
              <a:t>supplier device </a:t>
            </a:r>
            <a:r>
              <a:rPr lang="en-US" sz="1800" dirty="0" smtClean="0">
                <a:solidFill>
                  <a:schemeClr val="tx1"/>
                </a:solidFill>
              </a:rPr>
              <a:t>to </a:t>
            </a:r>
            <a:r>
              <a:rPr lang="en-US" sz="1800" dirty="0" err="1" smtClean="0">
                <a:solidFill>
                  <a:schemeClr val="tx1"/>
                </a:solidFill>
              </a:rPr>
              <a:t>runahead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smtClean="0">
                <a:solidFill>
                  <a:schemeClr val="accent1"/>
                </a:solidFill>
              </a:rPr>
              <a:t>without stalling </a:t>
            </a:r>
            <a:r>
              <a:rPr lang="en-US" sz="1800" dirty="0" smtClean="0">
                <a:solidFill>
                  <a:schemeClr val="tx1"/>
                </a:solidFill>
              </a:rPr>
              <a:t>for </a:t>
            </a:r>
            <a:r>
              <a:rPr lang="en-US" sz="1800" dirty="0" smtClean="0">
                <a:solidFill>
                  <a:schemeClr val="accent3"/>
                </a:solidFill>
              </a:rPr>
              <a:t>computation device</a:t>
            </a:r>
          </a:p>
        </p:txBody>
      </p:sp>
      <p:sp>
        <p:nvSpPr>
          <p:cNvPr id="5" name="Rectangle 4"/>
          <p:cNvSpPr/>
          <p:nvPr/>
        </p:nvSpPr>
        <p:spPr>
          <a:xfrm>
            <a:off x="1110990" y="5082127"/>
            <a:ext cx="698980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000" dirty="0">
                <a:latin typeface="Avenir Next" charset="0"/>
                <a:ea typeface="Avenir Next" charset="0"/>
                <a:cs typeface="Avenir Next" charset="0"/>
              </a:rPr>
              <a:t>DeSC achieves </a:t>
            </a:r>
            <a:r>
              <a:rPr lang="en-US" sz="2000" dirty="0" smtClean="0">
                <a:solidFill>
                  <a:schemeClr val="accent1"/>
                </a:solidFill>
                <a:latin typeface="Avenir Next" charset="0"/>
                <a:ea typeface="Avenir Next" charset="0"/>
                <a:cs typeface="Avenir Next" charset="0"/>
              </a:rPr>
              <a:t>1.5x-2.0x</a:t>
            </a:r>
            <a:r>
              <a:rPr lang="en-US" sz="2000" dirty="0" smtClean="0">
                <a:latin typeface="Avenir Next" charset="0"/>
                <a:ea typeface="Avenir Next" charset="0"/>
                <a:cs typeface="Avenir Next" charset="0"/>
              </a:rPr>
              <a:t>  speedup for </a:t>
            </a:r>
            <a:r>
              <a:rPr lang="en-US" sz="2000" dirty="0">
                <a:latin typeface="Avenir Next" charset="0"/>
                <a:ea typeface="Avenir Next" charset="0"/>
                <a:cs typeface="Avenir Next" charset="0"/>
              </a:rPr>
              <a:t>different </a:t>
            </a:r>
            <a:r>
              <a:rPr lang="en-US" sz="2000" dirty="0" smtClean="0">
                <a:latin typeface="Avenir Next" charset="0"/>
                <a:ea typeface="Avenir Next" charset="0"/>
                <a:cs typeface="Avenir Next" charset="0"/>
              </a:rPr>
              <a:t>cases </a:t>
            </a:r>
            <a:endParaRPr lang="en-US" sz="2000" dirty="0"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756147" y="5137651"/>
            <a:ext cx="341496" cy="319915"/>
          </a:xfrm>
          <a:prstGeom prst="rightArrow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venir Next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71814" y="5708750"/>
            <a:ext cx="66334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Avenir Next Demi Bold" charset="0"/>
                <a:ea typeface="Avenir Next Demi Bold" charset="0"/>
                <a:cs typeface="Avenir Next Demi Bold" charset="0"/>
              </a:rPr>
              <a:t>Please check </a:t>
            </a:r>
            <a:r>
              <a:rPr lang="en-US" sz="2000" b="1" smtClean="0">
                <a:latin typeface="Avenir Next Demi Bold" charset="0"/>
                <a:ea typeface="Avenir Next Demi Bold" charset="0"/>
                <a:cs typeface="Avenir Next Demi Bold" charset="0"/>
              </a:rPr>
              <a:t>the paper for </a:t>
            </a:r>
            <a:r>
              <a:rPr lang="en-US" sz="2000" b="1" dirty="0" smtClean="0">
                <a:latin typeface="Avenir Next Demi Bold" charset="0"/>
                <a:ea typeface="Avenir Next Demi Bold" charset="0"/>
                <a:cs typeface="Avenir Next Demi Bold" charset="0"/>
              </a:rPr>
              <a:t>more details &amp; explanations</a:t>
            </a:r>
            <a:endParaRPr lang="en-US" sz="2000" b="1" dirty="0">
              <a:latin typeface="Avenir Next Demi Bold" charset="0"/>
              <a:ea typeface="Avenir Next Demi Bold" charset="0"/>
              <a:cs typeface="Avenir Next Demi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08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535" y="1484026"/>
            <a:ext cx="8782930" cy="2080378"/>
          </a:xfrm>
        </p:spPr>
        <p:txBody>
          <a:bodyPr/>
          <a:lstStyle/>
          <a:p>
            <a:r>
              <a:rPr lang="en-US" sz="3200" dirty="0" smtClean="0"/>
              <a:t>DeSC</a:t>
            </a:r>
            <a:r>
              <a:rPr lang="en-US" sz="3200" dirty="0"/>
              <a:t>: Decoupled Supply-Compute Communication Management for Heterogeneous Architectures </a:t>
            </a:r>
            <a:endParaRPr lang="en-US" sz="3000" dirty="0">
              <a:solidFill>
                <a:srgbClr val="E8751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072D-B533-424A-B1E1-487BAB0ACF7C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36408" y="3989662"/>
            <a:ext cx="8071184" cy="18651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000" b="1" dirty="0" smtClean="0">
                <a:latin typeface="Avenir Next Demi Bold" charset="0"/>
                <a:ea typeface="Avenir Next Demi Bold" charset="0"/>
                <a:cs typeface="Avenir Next Demi Bold" charset="0"/>
              </a:rPr>
              <a:t>Tae Jun Ham (Princeton Univ.)</a:t>
            </a:r>
          </a:p>
          <a:p>
            <a:pPr algn="ctr">
              <a:lnSpc>
                <a:spcPct val="120000"/>
              </a:lnSpc>
            </a:pPr>
            <a:r>
              <a:rPr lang="en-US" sz="2000" dirty="0" smtClean="0">
                <a:latin typeface="Avenir Next" charset="0"/>
                <a:ea typeface="Avenir Next" charset="0"/>
                <a:cs typeface="Avenir Next" charset="0"/>
              </a:rPr>
              <a:t>Juan Luis Aragón (Univ. of Murcia)</a:t>
            </a:r>
            <a:br>
              <a:rPr lang="en-US" sz="2000" dirty="0" smtClean="0">
                <a:latin typeface="Avenir Next" charset="0"/>
                <a:ea typeface="Avenir Next" charset="0"/>
                <a:cs typeface="Avenir Next" charset="0"/>
              </a:rPr>
            </a:br>
            <a:r>
              <a:rPr lang="en-US" sz="2000" dirty="0" smtClean="0">
                <a:latin typeface="Avenir Next" charset="0"/>
                <a:ea typeface="Avenir Next" charset="0"/>
                <a:cs typeface="Avenir Next" charset="0"/>
              </a:rPr>
              <a:t>Margaret </a:t>
            </a:r>
            <a:r>
              <a:rPr lang="en-US" sz="2000" dirty="0" err="1" smtClean="0">
                <a:latin typeface="Avenir Next" charset="0"/>
                <a:ea typeface="Avenir Next" charset="0"/>
                <a:cs typeface="Avenir Next" charset="0"/>
              </a:rPr>
              <a:t>Martonosi</a:t>
            </a:r>
            <a:r>
              <a:rPr lang="en-US" sz="2000" dirty="0" smtClean="0">
                <a:latin typeface="Avenir Next" charset="0"/>
                <a:ea typeface="Avenir Next" charset="0"/>
                <a:cs typeface="Avenir Next" charset="0"/>
              </a:rPr>
              <a:t> (Princeton Univ.)</a:t>
            </a:r>
          </a:p>
          <a:p>
            <a:pPr algn="ctr">
              <a:lnSpc>
                <a:spcPct val="120000"/>
              </a:lnSpc>
            </a:pPr>
            <a:endParaRPr lang="en-US" dirty="0">
              <a:latin typeface="Avenir Next" charset="0"/>
              <a:ea typeface="Avenir Next" charset="0"/>
              <a:cs typeface="Avenir Next" charset="0"/>
            </a:endParaRPr>
          </a:p>
          <a:p>
            <a:pPr algn="ctr">
              <a:lnSpc>
                <a:spcPct val="120000"/>
              </a:lnSpc>
            </a:pPr>
            <a:r>
              <a:rPr lang="en-US" dirty="0" smtClean="0">
                <a:latin typeface="Avenir Next" charset="0"/>
                <a:ea typeface="Avenir Next" charset="0"/>
                <a:cs typeface="Avenir Next" charset="0"/>
              </a:rPr>
              <a:t>Paper URL </a:t>
            </a:r>
            <a:r>
              <a:rPr lang="en-US" dirty="0">
                <a:latin typeface="Avenir Next" charset="0"/>
                <a:ea typeface="Avenir Next" charset="0"/>
                <a:cs typeface="Avenir Next" charset="0"/>
              </a:rPr>
              <a:t>: </a:t>
            </a:r>
            <a:r>
              <a:rPr lang="en-US" dirty="0">
                <a:solidFill>
                  <a:schemeClr val="accent3"/>
                </a:solidFill>
                <a:latin typeface="Avenir Next Medium" charset="0"/>
                <a:ea typeface="Avenir Next Medium" charset="0"/>
                <a:cs typeface="Avenir Next Medium" charset="0"/>
              </a:rPr>
              <a:t>http://</a:t>
            </a:r>
            <a:r>
              <a:rPr lang="en-US" dirty="0" err="1">
                <a:solidFill>
                  <a:schemeClr val="accent3"/>
                </a:solidFill>
                <a:latin typeface="Avenir Next Medium" charset="0"/>
                <a:ea typeface="Avenir Next Medium" charset="0"/>
                <a:cs typeface="Avenir Next Medium" charset="0"/>
              </a:rPr>
              <a:t>mrmgroup.cs.princeton.edu</a:t>
            </a:r>
            <a:r>
              <a:rPr lang="en-US" dirty="0">
                <a:solidFill>
                  <a:schemeClr val="accent3"/>
                </a:solidFill>
                <a:latin typeface="Avenir Next Medium" charset="0"/>
                <a:ea typeface="Avenir Next Medium" charset="0"/>
                <a:cs typeface="Avenir Next Medium" charset="0"/>
              </a:rPr>
              <a:t>/papers/taejun_micro15.pdf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614597"/>
          </a:xfrm>
          <a:prstGeom prst="rect">
            <a:avLst/>
          </a:prstGeom>
          <a:solidFill>
            <a:srgbClr val="25252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venir Nex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234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b="0" dirty="0" smtClean="0">
                <a:solidFill>
                  <a:srgbClr val="E87511"/>
                </a:solidFill>
              </a:rPr>
              <a:t>More in Paper</a:t>
            </a:r>
            <a:endParaRPr lang="en-US" sz="3000" b="0" dirty="0">
              <a:solidFill>
                <a:srgbClr val="E8751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072D-B533-424A-B1E1-487BAB0ACF7C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57976" y="857805"/>
            <a:ext cx="9224920" cy="4439766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US" sz="2200" dirty="0" smtClean="0">
                <a:solidFill>
                  <a:schemeClr val="tx1"/>
                </a:solidFill>
                <a:cs typeface="Avenir Next" charset="0"/>
              </a:rPr>
              <a:t>Detailed DeSC hardware implementation</a:t>
            </a:r>
          </a:p>
          <a:p>
            <a:pPr>
              <a:lnSpc>
                <a:spcPct val="110000"/>
              </a:lnSpc>
            </a:pPr>
            <a:r>
              <a:rPr lang="en-US" sz="2200" dirty="0" smtClean="0">
                <a:solidFill>
                  <a:schemeClr val="tx1"/>
                </a:solidFill>
              </a:rPr>
              <a:t>DeSC Compiler Pass implementation</a:t>
            </a:r>
          </a:p>
          <a:p>
            <a:pPr>
              <a:lnSpc>
                <a:spcPct val="110000"/>
              </a:lnSpc>
            </a:pPr>
            <a:r>
              <a:rPr lang="en-US" sz="2200" dirty="0" smtClean="0">
                <a:solidFill>
                  <a:schemeClr val="tx1"/>
                </a:solidFill>
              </a:rPr>
              <a:t>More loss of decoupling optimizations</a:t>
            </a:r>
          </a:p>
          <a:p>
            <a:pPr lvl="1">
              <a:lnSpc>
                <a:spcPct val="110000"/>
              </a:lnSpc>
            </a:pPr>
            <a:r>
              <a:rPr lang="en-US" sz="1800" dirty="0" smtClean="0">
                <a:solidFill>
                  <a:schemeClr val="tx1"/>
                </a:solidFill>
              </a:rPr>
              <a:t>More details on data aliasing LOD cases</a:t>
            </a:r>
          </a:p>
          <a:p>
            <a:pPr lvl="1">
              <a:lnSpc>
                <a:spcPct val="110000"/>
              </a:lnSpc>
            </a:pPr>
            <a:r>
              <a:rPr lang="en-US" sz="1800" dirty="0" smtClean="0">
                <a:solidFill>
                  <a:schemeClr val="tx1"/>
                </a:solidFill>
                <a:cs typeface="Avenir Next" charset="0"/>
              </a:rPr>
              <a:t>Computation dependent control optimization</a:t>
            </a:r>
          </a:p>
          <a:p>
            <a:pPr lvl="1">
              <a:lnSpc>
                <a:spcPct val="110000"/>
              </a:lnSpc>
            </a:pPr>
            <a:r>
              <a:rPr lang="en-US" sz="1800" dirty="0" smtClean="0">
                <a:solidFill>
                  <a:schemeClr val="tx1"/>
                </a:solidFill>
              </a:rPr>
              <a:t>Computed address optimization</a:t>
            </a:r>
            <a:endParaRPr lang="en-US" sz="1800" dirty="0">
              <a:solidFill>
                <a:schemeClr val="tx1"/>
              </a:solidFill>
            </a:endParaRPr>
          </a:p>
          <a:p>
            <a:pPr>
              <a:lnSpc>
                <a:spcPct val="110000"/>
              </a:lnSpc>
            </a:pPr>
            <a:r>
              <a:rPr lang="en-US" sz="2200" dirty="0" smtClean="0">
                <a:solidFill>
                  <a:schemeClr val="tx1"/>
                </a:solidFill>
                <a:cs typeface="Avenir Next" charset="0"/>
              </a:rPr>
              <a:t>Evaluation methodologies</a:t>
            </a:r>
          </a:p>
          <a:p>
            <a:pPr>
              <a:lnSpc>
                <a:spcPct val="110000"/>
              </a:lnSpc>
            </a:pPr>
            <a:r>
              <a:rPr lang="en-US" sz="2200" dirty="0" smtClean="0">
                <a:solidFill>
                  <a:schemeClr val="tx1"/>
                </a:solidFill>
              </a:rPr>
              <a:t>More evaluation results</a:t>
            </a:r>
          </a:p>
          <a:p>
            <a:pPr lvl="1">
              <a:lnSpc>
                <a:spcPct val="110000"/>
              </a:lnSpc>
            </a:pPr>
            <a:r>
              <a:rPr lang="en-US" sz="1800" dirty="0" smtClean="0">
                <a:solidFill>
                  <a:schemeClr val="tx1"/>
                </a:solidFill>
                <a:cs typeface="Avenir Next" charset="0"/>
              </a:rPr>
              <a:t>Only 2 out of 7 graphs are presented here</a:t>
            </a:r>
          </a:p>
          <a:p>
            <a:pPr>
              <a:lnSpc>
                <a:spcPct val="110000"/>
              </a:lnSpc>
            </a:pPr>
            <a:r>
              <a:rPr lang="en-US" sz="2200" dirty="0" smtClean="0">
                <a:solidFill>
                  <a:schemeClr val="tx1"/>
                </a:solidFill>
              </a:rPr>
              <a:t>Detailed comparisons to the related works</a:t>
            </a:r>
          </a:p>
        </p:txBody>
      </p:sp>
    </p:spTree>
    <p:extLst>
      <p:ext uri="{BB962C8B-B14F-4D97-AF65-F5344CB8AC3E}">
        <p14:creationId xmlns:p14="http://schemas.microsoft.com/office/powerpoint/2010/main" val="103993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Backup : DeSC Hardware Diagram</a:t>
            </a:r>
            <a:endParaRPr lang="en-US" sz="28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072D-B533-424A-B1E1-487BAB0ACF7C}" type="slidenum">
              <a:rPr lang="en-US" smtClean="0"/>
              <a:pPr/>
              <a:t>26</a:t>
            </a:fld>
            <a:endParaRPr lang="en-US" dirty="0"/>
          </a:p>
        </p:txBody>
      </p:sp>
      <p:cxnSp>
        <p:nvCxnSpPr>
          <p:cNvPr id="5" name="Elbow Connector 4"/>
          <p:cNvCxnSpPr/>
          <p:nvPr/>
        </p:nvCxnSpPr>
        <p:spPr>
          <a:xfrm>
            <a:off x="2510655" y="4625350"/>
            <a:ext cx="5731341" cy="420382"/>
          </a:xfrm>
          <a:prstGeom prst="bentConnector3">
            <a:avLst>
              <a:gd name="adj1" fmla="val -160"/>
            </a:avLst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312962" y="1096662"/>
            <a:ext cx="4266731" cy="4943915"/>
          </a:xfrm>
          <a:prstGeom prst="rect">
            <a:avLst/>
          </a:prstGeom>
          <a:noFill/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2860" y="1301544"/>
            <a:ext cx="3813184" cy="819492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en-US" sz="1600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1566248" y="2133637"/>
            <a:ext cx="0" cy="56946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962783" y="2246554"/>
            <a:ext cx="6254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>
                <a:latin typeface="Arial" charset="0"/>
                <a:cs typeface="Arial" charset="0"/>
              </a:rPr>
              <a:t>STORE</a:t>
            </a:r>
          </a:p>
          <a:p>
            <a:pPr algn="ctr"/>
            <a:r>
              <a:rPr lang="en-US" sz="1000" dirty="0" smtClean="0">
                <a:latin typeface="Arial" charset="0"/>
                <a:cs typeface="Arial" charset="0"/>
              </a:rPr>
              <a:t>ADDR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5404106" y="3652616"/>
            <a:ext cx="1" cy="774034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986772" y="4796991"/>
            <a:ext cx="0" cy="42883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970378" y="4973508"/>
            <a:ext cx="6254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>
                <a:latin typeface="Arial" charset="0"/>
                <a:cs typeface="Arial" charset="0"/>
              </a:rPr>
              <a:t>STORE</a:t>
            </a:r>
            <a:br>
              <a:rPr lang="en-US" sz="1000" dirty="0" smtClean="0">
                <a:latin typeface="Arial" charset="0"/>
                <a:cs typeface="Arial" charset="0"/>
              </a:rPr>
            </a:br>
            <a:endParaRPr lang="en-US" sz="1000" dirty="0" smtClean="0">
              <a:latin typeface="Arial" charset="0"/>
              <a:cs typeface="Arial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91593" y="1096662"/>
            <a:ext cx="3632722" cy="4943915"/>
          </a:xfrm>
          <a:prstGeom prst="rect">
            <a:avLst/>
          </a:prstGeom>
          <a:noFill/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2284" y="5225824"/>
            <a:ext cx="3823765" cy="663556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1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Cache, Memory Interface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0452299"/>
              </p:ext>
            </p:extLst>
          </p:nvPr>
        </p:nvGraphicFramePr>
        <p:xfrm>
          <a:off x="2942822" y="2739573"/>
          <a:ext cx="1397347" cy="1874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08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7853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1473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09600">
                <a:tc gridSpan="3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Comm.</a:t>
                      </a:r>
                      <a:r>
                        <a:rPr lang="en-US" sz="1200" b="0" baseline="0" dirty="0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lang="en-US" sz="1200" b="0" dirty="0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Queue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 (</a:t>
                      </a:r>
                      <a:r>
                        <a:rPr lang="en-US" sz="1000" b="0" baseline="0" dirty="0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FIFO Queue)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baseline="0" dirty="0" smtClean="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dirty="0" smtClean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 smtClean="0">
                        <a:latin typeface="Tahoma"/>
                        <a:cs typeface="Tahoma"/>
                      </a:endParaRP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ID</a:t>
                      </a:r>
                      <a:endParaRPr lang="en-US" sz="1100" b="0" dirty="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endParaRPr>
                    </a:p>
                  </a:txBody>
                  <a:tcPr marL="72000" marR="7200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Data</a:t>
                      </a:r>
                      <a:endParaRPr lang="en-US" sz="1100" b="0" dirty="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endParaRPr>
                    </a:p>
                  </a:txBody>
                  <a:tcPr marL="72000" marR="72000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err="1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Fwd</a:t>
                      </a:r>
                      <a:endParaRPr lang="en-US" sz="1100" b="0" dirty="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endParaRPr>
                    </a:p>
                  </a:txBody>
                  <a:tcPr marL="72000" marR="72000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:</a:t>
                      </a:r>
                    </a:p>
                    <a:p>
                      <a:pPr algn="ctr"/>
                      <a:r>
                        <a:rPr lang="en-US" sz="1200" b="0" dirty="0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:</a:t>
                      </a:r>
                      <a:endParaRPr lang="en-US" sz="1200" b="0" dirty="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:</a:t>
                      </a:r>
                    </a:p>
                    <a:p>
                      <a:pPr algn="ctr"/>
                      <a:r>
                        <a:rPr lang="en-US" sz="1200" b="0" dirty="0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:</a:t>
                      </a: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:</a:t>
                      </a:r>
                    </a:p>
                    <a:p>
                      <a:pPr algn="ctr"/>
                      <a:r>
                        <a:rPr lang="en-US" sz="1200" b="0" dirty="0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:</a:t>
                      </a: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5471281" y="1301544"/>
            <a:ext cx="3272291" cy="819492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14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Value Computation</a:t>
            </a:r>
            <a:endParaRPr lang="en-US" sz="1400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768577" y="2118822"/>
            <a:ext cx="0" cy="310700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2635" y="4641518"/>
            <a:ext cx="53251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>
                <a:latin typeface="Arial" charset="0"/>
                <a:cs typeface="Arial" charset="0"/>
              </a:rPr>
              <a:t>LOAD</a:t>
            </a:r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7231730" y="2419165"/>
            <a:ext cx="0" cy="2379956"/>
          </a:xfrm>
          <a:prstGeom prst="line">
            <a:avLst/>
          </a:prstGeom>
          <a:ln w="28575" cmpd="sng">
            <a:solidFill>
              <a:srgbClr val="000000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650899" y="2254385"/>
            <a:ext cx="6254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>
                <a:latin typeface="Arial" charset="0"/>
                <a:cs typeface="Arial" charset="0"/>
              </a:rPr>
              <a:t>STORE</a:t>
            </a:r>
          </a:p>
          <a:p>
            <a:pPr algn="ctr"/>
            <a:r>
              <a:rPr lang="en-US" sz="1000" dirty="0" smtClean="0">
                <a:latin typeface="Arial" charset="0"/>
                <a:cs typeface="Arial" charset="0"/>
              </a:rPr>
              <a:t>VALUE</a:t>
            </a:r>
          </a:p>
        </p:txBody>
      </p:sp>
      <p:cxnSp>
        <p:nvCxnSpPr>
          <p:cNvPr id="21" name="Straight Arrow Connector 20"/>
          <p:cNvCxnSpPr>
            <a:stCxn id="27" idx="0"/>
          </p:cNvCxnSpPr>
          <p:nvPr/>
        </p:nvCxnSpPr>
        <p:spPr>
          <a:xfrm flipV="1">
            <a:off x="6356496" y="2108236"/>
            <a:ext cx="0" cy="62282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5398157" y="3664643"/>
            <a:ext cx="266914" cy="0"/>
          </a:xfrm>
          <a:prstGeom prst="straightConnector1">
            <a:avLst/>
          </a:prstGeom>
          <a:ln w="28575" cmpd="sng">
            <a:solidFill>
              <a:srgbClr val="000000"/>
            </a:solidFill>
            <a:prstDash val="soli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768584" y="3436959"/>
            <a:ext cx="547639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786476" y="3701628"/>
            <a:ext cx="522557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628539" y="2328395"/>
            <a:ext cx="84029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>
                <a:latin typeface="Arial" charset="0"/>
                <a:cs typeface="Arial" charset="0"/>
              </a:rPr>
              <a:t>CONSUME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567608" y="4605585"/>
            <a:ext cx="0" cy="20792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35596"/>
              </p:ext>
            </p:extLst>
          </p:nvPr>
        </p:nvGraphicFramePr>
        <p:xfrm>
          <a:off x="5665078" y="2731065"/>
          <a:ext cx="1382841" cy="1874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5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8615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8615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09600">
                <a:tc gridSpan="3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Comm</a:t>
                      </a:r>
                      <a:r>
                        <a:rPr lang="en-US" altLang="ko-KR" sz="1200" b="0" dirty="0" smtClean="0">
                          <a:solidFill>
                            <a:srgbClr val="000000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.</a:t>
                      </a:r>
                      <a:r>
                        <a:rPr lang="en-US" sz="1200" b="0" dirty="0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 Buffer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(CAM</a:t>
                      </a:r>
                      <a:r>
                        <a:rPr lang="en-US" sz="1000" b="0" baseline="0" dirty="0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)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baseline="0" dirty="0" smtClean="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endParaRP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dirty="0" smtClean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dirty="0" smtClean="0">
                        <a:latin typeface="Tahoma"/>
                        <a:cs typeface="Tahoma"/>
                      </a:endParaRP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ID</a:t>
                      </a:r>
                      <a:endParaRPr lang="en-US" sz="1100" b="0" dirty="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endParaRP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Data</a:t>
                      </a:r>
                      <a:endParaRPr lang="en-US" sz="1100" b="0" dirty="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err="1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Fwd</a:t>
                      </a:r>
                      <a:endParaRPr lang="en-US" sz="1100" b="0" dirty="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endParaRP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:</a:t>
                      </a:r>
                    </a:p>
                    <a:p>
                      <a:pPr algn="ctr"/>
                      <a:r>
                        <a:rPr lang="en-US" sz="1200" b="0" dirty="0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:</a:t>
                      </a:r>
                      <a:endParaRPr lang="en-US" sz="1200" b="0" dirty="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endParaRP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:</a:t>
                      </a:r>
                    </a:p>
                    <a:p>
                      <a:pPr algn="ctr"/>
                      <a:r>
                        <a:rPr lang="en-US" sz="1200" b="0" dirty="0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:</a:t>
                      </a: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:</a:t>
                      </a:r>
                    </a:p>
                    <a:p>
                      <a:pPr algn="ctr"/>
                      <a:r>
                        <a:rPr lang="en-US" sz="1200" b="0" dirty="0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:</a:t>
                      </a: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endParaRP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cxnSp>
        <p:nvCxnSpPr>
          <p:cNvPr id="28" name="Straight Connector 27"/>
          <p:cNvCxnSpPr/>
          <p:nvPr/>
        </p:nvCxnSpPr>
        <p:spPr>
          <a:xfrm>
            <a:off x="512285" y="1727635"/>
            <a:ext cx="3823765" cy="0"/>
          </a:xfrm>
          <a:prstGeom prst="line">
            <a:avLst/>
          </a:prstGeom>
          <a:ln w="19050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656091" y="1776655"/>
            <a:ext cx="10454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" charset="0"/>
                <a:cs typeface="Arial" charset="0"/>
              </a:rPr>
              <a:t>Register File</a:t>
            </a:r>
            <a:endParaRPr lang="en-US" sz="1200" dirty="0">
              <a:latin typeface="Arial" charset="0"/>
              <a:cs typeface="Arial" charset="0"/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3201312" y="2118819"/>
            <a:ext cx="0" cy="64112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V="1">
            <a:off x="620795" y="2121036"/>
            <a:ext cx="0" cy="31047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461064" y="2309835"/>
            <a:ext cx="82586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>
                <a:latin typeface="Arial" charset="0"/>
                <a:cs typeface="Arial" charset="0"/>
              </a:rPr>
              <a:t>PRODUCE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3476148" y="1813817"/>
            <a:ext cx="0" cy="294421"/>
          </a:xfrm>
          <a:prstGeom prst="line">
            <a:avLst/>
          </a:prstGeom>
          <a:ln w="12700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3866862" y="2121037"/>
            <a:ext cx="0" cy="64112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852997" y="2235256"/>
            <a:ext cx="8258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latin typeface="Arial" charset="0"/>
                <a:cs typeface="Arial" charset="0"/>
              </a:rPr>
              <a:t>LOAD_</a:t>
            </a:r>
            <a:br>
              <a:rPr lang="en-US" sz="1000" dirty="0" smtClean="0">
                <a:latin typeface="Arial" charset="0"/>
                <a:cs typeface="Arial" charset="0"/>
              </a:rPr>
            </a:br>
            <a:r>
              <a:rPr lang="en-US" sz="1000" dirty="0" smtClean="0">
                <a:latin typeface="Arial" charset="0"/>
                <a:cs typeface="Arial" charset="0"/>
              </a:rPr>
              <a:t>PRODUCE</a:t>
            </a:r>
            <a:endParaRPr lang="en-US" sz="1000" dirty="0">
              <a:latin typeface="Arial" charset="0"/>
              <a:cs typeface="Arial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355711" y="1727636"/>
            <a:ext cx="980335" cy="393400"/>
          </a:xfrm>
          <a:prstGeom prst="rect">
            <a:avLst/>
          </a:prstGeom>
          <a:solidFill>
            <a:srgbClr val="FFFFFF"/>
          </a:solidFill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venir Next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311412" y="1714979"/>
            <a:ext cx="1087157" cy="430887"/>
          </a:xfrm>
          <a:prstGeom prst="rect">
            <a:avLst/>
          </a:prstGeom>
          <a:noFill/>
          <a:ln w="25400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>
                <a:latin typeface="Arial" charset="0"/>
                <a:cs typeface="Arial" charset="0"/>
              </a:rPr>
              <a:t>Terminal Load</a:t>
            </a:r>
            <a:br>
              <a:rPr lang="en-US" sz="1100" dirty="0" smtClean="0">
                <a:latin typeface="Arial" charset="0"/>
                <a:cs typeface="Arial" charset="0"/>
              </a:rPr>
            </a:br>
            <a:r>
              <a:rPr lang="en-US" sz="1100" dirty="0" smtClean="0">
                <a:latin typeface="Arial" charset="0"/>
                <a:cs typeface="Arial" charset="0"/>
              </a:rPr>
              <a:t> Buffer</a:t>
            </a:r>
            <a:endParaRPr lang="en-US" sz="1100" dirty="0">
              <a:latin typeface="Arial" charset="0"/>
              <a:cs typeface="Arial" charset="0"/>
            </a:endParaRPr>
          </a:p>
        </p:txBody>
      </p:sp>
      <p:graphicFrame>
        <p:nvGraphicFramePr>
          <p:cNvPr id="38" name="Table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678730"/>
              </p:ext>
            </p:extLst>
          </p:nvPr>
        </p:nvGraphicFramePr>
        <p:xfrm>
          <a:off x="1316217" y="2729682"/>
          <a:ext cx="1454832" cy="1874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49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849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8494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83682">
                <a:tc gridSpan="3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Store</a:t>
                      </a:r>
                      <a:r>
                        <a:rPr lang="en-US" sz="1200" b="0" baseline="0" dirty="0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 Address Buffer</a:t>
                      </a:r>
                      <a:br>
                        <a:rPr lang="en-US" sz="1200" b="0" baseline="0" dirty="0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</a:br>
                      <a:r>
                        <a:rPr lang="en-US" sz="1000" b="0" baseline="0" dirty="0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(FIFO CAM)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dirty="0" smtClean="0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dirty="0" smtClean="0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8577"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err="1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Addr</a:t>
                      </a:r>
                      <a:endParaRPr lang="en-US" sz="1100" b="0" dirty="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err="1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Awt</a:t>
                      </a:r>
                      <a:endParaRPr lang="en-US" sz="1100" b="0" dirty="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err="1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Cnt</a:t>
                      </a:r>
                      <a:endParaRPr lang="en-US" sz="1100" b="0" dirty="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9441"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5734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:</a:t>
                      </a:r>
                    </a:p>
                    <a:p>
                      <a:pPr algn="ctr"/>
                      <a:r>
                        <a:rPr lang="en-US" sz="1200" b="0" dirty="0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: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:</a:t>
                      </a:r>
                    </a:p>
                    <a:p>
                      <a:pPr algn="ctr"/>
                      <a:r>
                        <a:rPr lang="en-US" sz="1200" b="0" dirty="0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:</a:t>
                      </a:r>
                      <a:endParaRPr lang="en-US" sz="1200" b="0" dirty="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:</a:t>
                      </a:r>
                    </a:p>
                    <a:p>
                      <a:pPr algn="ctr"/>
                      <a:r>
                        <a:rPr lang="en-US" sz="1200" b="0" dirty="0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:</a:t>
                      </a: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29441"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39" name="Rectangle 38"/>
          <p:cNvSpPr/>
          <p:nvPr/>
        </p:nvSpPr>
        <p:spPr>
          <a:xfrm>
            <a:off x="262128" y="4793184"/>
            <a:ext cx="17211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smtClean="0">
                <a:latin typeface="Arial" charset="0"/>
                <a:cs typeface="Arial" charset="0"/>
              </a:rPr>
              <a:t>LOAD_</a:t>
            </a:r>
          </a:p>
          <a:p>
            <a:pPr algn="ctr"/>
            <a:r>
              <a:rPr lang="en-US" sz="1000" dirty="0" smtClean="0">
                <a:latin typeface="Arial" charset="0"/>
                <a:cs typeface="Arial" charset="0"/>
              </a:rPr>
              <a:t>PRODUCE</a:t>
            </a:r>
            <a:endParaRPr lang="en-US" sz="1000" dirty="0">
              <a:latin typeface="Avenir Next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502141" y="4771381"/>
            <a:ext cx="4539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 smtClean="0">
                <a:latin typeface="Arial" charset="0"/>
                <a:cs typeface="Arial" charset="0"/>
              </a:rPr>
              <a:t>Addr</a:t>
            </a:r>
            <a:endParaRPr lang="en-US" sz="1000" dirty="0">
              <a:latin typeface="Arial" charset="0"/>
              <a:cs typeface="Arial" charset="0"/>
            </a:endParaRPr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5398157" y="4028710"/>
            <a:ext cx="266914" cy="0"/>
          </a:xfrm>
          <a:prstGeom prst="straightConnector1">
            <a:avLst/>
          </a:prstGeom>
          <a:ln w="28575" cmpd="sng">
            <a:solidFill>
              <a:srgbClr val="000000"/>
            </a:solidFill>
            <a:prstDash val="soli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5408633" y="4418782"/>
            <a:ext cx="266914" cy="0"/>
          </a:xfrm>
          <a:prstGeom prst="straightConnector1">
            <a:avLst/>
          </a:prstGeom>
          <a:ln w="28575" cmpd="sng">
            <a:solidFill>
              <a:srgbClr val="000000"/>
            </a:solidFill>
            <a:prstDash val="soli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>
            <a:off x="4340169" y="4418662"/>
            <a:ext cx="115313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44" name="Table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8624772"/>
              </p:ext>
            </p:extLst>
          </p:nvPr>
        </p:nvGraphicFramePr>
        <p:xfrm>
          <a:off x="7459406" y="2731065"/>
          <a:ext cx="1081810" cy="1874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90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4090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03444"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baseline="0" dirty="0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Store Value Buffer</a:t>
                      </a:r>
                      <a:br>
                        <a:rPr lang="en-US" sz="1200" b="0" baseline="0" dirty="0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</a:br>
                      <a:r>
                        <a:rPr lang="en-US" sz="1000" b="0" baseline="0" dirty="0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(FIFO Array)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dirty="0" smtClean="0">
                        <a:latin typeface="Tahoma"/>
                        <a:cs typeface="Tahoma"/>
                      </a:endParaRP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Data</a:t>
                      </a:r>
                      <a:endParaRPr lang="en-US" sz="1100" b="0" dirty="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err="1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Cnt</a:t>
                      </a:r>
                      <a:endParaRPr lang="en-US" sz="1100" b="0" dirty="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:</a:t>
                      </a:r>
                    </a:p>
                    <a:p>
                      <a:pPr algn="ctr"/>
                      <a:r>
                        <a:rPr lang="en-US" sz="1200" b="0" dirty="0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: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:</a:t>
                      </a:r>
                    </a:p>
                    <a:p>
                      <a:pPr algn="ctr"/>
                      <a:r>
                        <a:rPr lang="en-US" sz="1200" b="0" dirty="0" smtClean="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:</a:t>
                      </a: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endParaRPr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cxnSp>
        <p:nvCxnSpPr>
          <p:cNvPr id="45" name="Straight Arrow Connector 44"/>
          <p:cNvCxnSpPr/>
          <p:nvPr/>
        </p:nvCxnSpPr>
        <p:spPr>
          <a:xfrm>
            <a:off x="7725991" y="2108236"/>
            <a:ext cx="0" cy="64112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>
            <a:off x="7214021" y="2419156"/>
            <a:ext cx="501392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V="1">
            <a:off x="8238392" y="2106989"/>
            <a:ext cx="3597" cy="61224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8168191" y="2337117"/>
            <a:ext cx="84029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>
                <a:latin typeface="Arial" charset="0"/>
                <a:cs typeface="Arial" charset="0"/>
              </a:rPr>
              <a:t>CONSUME</a:t>
            </a:r>
          </a:p>
        </p:txBody>
      </p:sp>
      <p:cxnSp>
        <p:nvCxnSpPr>
          <p:cNvPr id="49" name="Straight Arrow Connector 48"/>
          <p:cNvCxnSpPr/>
          <p:nvPr/>
        </p:nvCxnSpPr>
        <p:spPr>
          <a:xfrm flipV="1">
            <a:off x="8237473" y="4567719"/>
            <a:ext cx="0" cy="48406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087915" y="859464"/>
            <a:ext cx="2692350" cy="34624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500" dirty="0" smtClean="0">
                <a:latin typeface="Arial" charset="0"/>
                <a:cs typeface="Arial" charset="0"/>
              </a:rPr>
              <a:t>Supplier Device (SuppD)</a:t>
            </a:r>
            <a:endParaRPr lang="en-US" sz="1500" dirty="0">
              <a:latin typeface="Arial" charset="0"/>
              <a:cs typeface="Arial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741148" y="865112"/>
            <a:ext cx="2755464" cy="346249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500" dirty="0" smtClean="0">
                <a:latin typeface="Arial" charset="0"/>
                <a:cs typeface="Arial" charset="0"/>
              </a:rPr>
              <a:t>Computation Device (CompD)</a:t>
            </a:r>
            <a:endParaRPr lang="en-US" sz="1500" dirty="0">
              <a:latin typeface="Arial" charset="0"/>
              <a:cs typeface="Arial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1627236" y="1323670"/>
            <a:ext cx="1906291" cy="3508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400" dirty="0">
                <a:latin typeface="Arial" charset="0"/>
                <a:cs typeface="Arial" charset="0"/>
              </a:rPr>
              <a:t>Address Computation</a:t>
            </a:r>
          </a:p>
        </p:txBody>
      </p:sp>
      <p:cxnSp>
        <p:nvCxnSpPr>
          <p:cNvPr id="53" name="Straight Arrow Connector 52"/>
          <p:cNvCxnSpPr/>
          <p:nvPr/>
        </p:nvCxnSpPr>
        <p:spPr>
          <a:xfrm flipH="1">
            <a:off x="4666326" y="4807149"/>
            <a:ext cx="522557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4672676" y="5045428"/>
            <a:ext cx="547639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7231730" y="2405365"/>
            <a:ext cx="0" cy="35457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2463152" y="4725943"/>
            <a:ext cx="105136" cy="162802"/>
          </a:xfrm>
          <a:prstGeom prst="rect">
            <a:avLst/>
          </a:prstGeom>
          <a:solidFill>
            <a:srgbClr val="FFFFFF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venir Next" charset="0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2298072" y="4698221"/>
            <a:ext cx="275034" cy="233380"/>
            <a:chOff x="4595628" y="2692081"/>
            <a:chExt cx="275034" cy="233380"/>
          </a:xfrm>
        </p:grpSpPr>
        <p:sp>
          <p:nvSpPr>
            <p:cNvPr id="58" name="Oval 57"/>
            <p:cNvSpPr/>
            <p:nvPr/>
          </p:nvSpPr>
          <p:spPr>
            <a:xfrm>
              <a:off x="4707860" y="2719803"/>
              <a:ext cx="162802" cy="162802"/>
            </a:xfrm>
            <a:prstGeom prst="ellipse">
              <a:avLst/>
            </a:prstGeom>
            <a:noFill/>
            <a:ln w="381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venir Next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4595628" y="2692081"/>
              <a:ext cx="189023" cy="233380"/>
            </a:xfrm>
            <a:prstGeom prst="rect">
              <a:avLst/>
            </a:prstGeom>
            <a:solidFill>
              <a:srgbClr val="FFFFFF"/>
            </a:solidFill>
            <a:ln w="3810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venir Next" charset="0"/>
              </a:endParaRPr>
            </a:p>
          </p:txBody>
        </p:sp>
      </p:grpSp>
      <p:cxnSp>
        <p:nvCxnSpPr>
          <p:cNvPr id="60" name="Straight Connector 59"/>
          <p:cNvCxnSpPr/>
          <p:nvPr/>
        </p:nvCxnSpPr>
        <p:spPr>
          <a:xfrm flipH="1" flipV="1">
            <a:off x="1571266" y="4801510"/>
            <a:ext cx="5683175" cy="5639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2006904" y="4770195"/>
            <a:ext cx="5100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latin typeface="Arial" charset="0"/>
                <a:cs typeface="Arial" charset="0"/>
              </a:rPr>
              <a:t>Value</a:t>
            </a:r>
            <a:endParaRPr lang="en-US" sz="10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379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20559" y="-73813"/>
            <a:ext cx="9825792" cy="961294"/>
          </a:xfrm>
        </p:spPr>
        <p:txBody>
          <a:bodyPr/>
          <a:lstStyle/>
          <a:p>
            <a:r>
              <a:rPr lang="en-US" sz="3200" b="1" dirty="0" smtClean="0">
                <a:latin typeface="Avenir Next Demi Bold" charset="0"/>
                <a:ea typeface="Avenir Next Demi Bold" charset="0"/>
                <a:cs typeface="Avenir Next Demi Bold" charset="0"/>
              </a:rPr>
              <a:t>DeSC Solution</a:t>
            </a:r>
            <a:endParaRPr lang="en-US" sz="3200" b="1" dirty="0">
              <a:solidFill>
                <a:srgbClr val="E87511"/>
              </a:solidFill>
              <a:latin typeface="Avenir Next Demi Bold" charset="0"/>
              <a:ea typeface="Avenir Next Demi Bold" charset="0"/>
              <a:cs typeface="Avenir Next Demi Bold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072D-B533-424A-B1E1-487BAB0ACF7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7" name="Content Placeholder 3"/>
          <p:cNvSpPr txBox="1">
            <a:spLocks/>
          </p:cNvSpPr>
          <p:nvPr/>
        </p:nvSpPr>
        <p:spPr>
          <a:xfrm>
            <a:off x="978722" y="3088640"/>
            <a:ext cx="7860478" cy="29117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lnSpc>
                <a:spcPct val="100000"/>
              </a:lnSpc>
              <a:spcBef>
                <a:spcPts val="1500"/>
              </a:spcBef>
              <a:buFont typeface="Wingdings" charset="2"/>
              <a:buChar char="§"/>
              <a:defRPr sz="2800" kern="1200" baseline="0">
                <a:solidFill>
                  <a:srgbClr val="141414"/>
                </a:solidFill>
                <a:latin typeface="Avenir Next" charset="0"/>
                <a:ea typeface="Arial" charset="0"/>
                <a:cs typeface="Avenir Next" charset="0"/>
              </a:defRPr>
            </a:lvl1pPr>
            <a:lvl2pPr marL="864000" indent="-288000" algn="l" defTabSz="457200" rtl="0" eaLnBrk="1" latinLnBrk="0" hangingPunct="1">
              <a:spcBef>
                <a:spcPts val="600"/>
              </a:spcBef>
              <a:spcAft>
                <a:spcPts val="200"/>
              </a:spcAft>
              <a:buFont typeface="Arial"/>
              <a:buChar char="•"/>
              <a:defRPr sz="2400" kern="1200" baseline="0">
                <a:solidFill>
                  <a:srgbClr val="141414"/>
                </a:solidFill>
                <a:latin typeface="Avenir Next" charset="0"/>
                <a:ea typeface="Arial" charset="0"/>
                <a:cs typeface="Avenir Next" charset="0"/>
              </a:defRPr>
            </a:lvl2pPr>
            <a:lvl3pPr marL="1188000" indent="-288000" algn="l" defTabSz="457200" rtl="0" eaLnBrk="1" latinLnBrk="0" hangingPunct="1">
              <a:spcBef>
                <a:spcPts val="700"/>
              </a:spcBef>
              <a:buSzPct val="100000"/>
              <a:buFont typeface="Lucida Grande"/>
              <a:buChar char="-"/>
              <a:defRPr sz="2000" kern="1200" baseline="0">
                <a:solidFill>
                  <a:srgbClr val="141414"/>
                </a:solidFill>
                <a:latin typeface="Avenir Next" charset="0"/>
                <a:ea typeface="Avenir Next" charset="0"/>
                <a:cs typeface="Avenir Next" charset="0"/>
                <a:sym typeface="Wingdings"/>
              </a:defRPr>
            </a:lvl3pPr>
            <a:lvl4pPr marL="1512000" indent="-288000" algn="l" defTabSz="457200" rtl="0" eaLnBrk="1" latinLnBrk="0" hangingPunct="1">
              <a:spcBef>
                <a:spcPts val="700"/>
              </a:spcBef>
              <a:buFont typeface="Arial"/>
              <a:buChar char="–"/>
              <a:defRPr sz="2000" kern="1200">
                <a:solidFill>
                  <a:srgbClr val="141414"/>
                </a:solidFill>
                <a:latin typeface="Avenir Next" charset="0"/>
                <a:ea typeface="Arial" charset="0"/>
                <a:cs typeface="Avenir Next" charset="0"/>
              </a:defRPr>
            </a:lvl4pPr>
            <a:lvl5pPr marL="1836000" indent="-288000" algn="l" defTabSz="457200" rtl="0" eaLnBrk="1" latinLnBrk="0" hangingPunct="1">
              <a:spcBef>
                <a:spcPts val="600"/>
              </a:spcBef>
              <a:buFont typeface="Lucida Grande"/>
              <a:buChar char="-"/>
              <a:defRPr sz="2000" kern="1200">
                <a:solidFill>
                  <a:srgbClr val="141414"/>
                </a:solidFill>
                <a:latin typeface="Avenir Next" charset="0"/>
                <a:ea typeface="Arial" charset="0"/>
                <a:cs typeface="Avenir Next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600" dirty="0" smtClean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84268" y="3943560"/>
            <a:ext cx="863167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100" b="1" dirty="0" err="1" smtClean="0">
                <a:solidFill>
                  <a:schemeClr val="accent3"/>
                </a:solidFill>
                <a:latin typeface="Avenir Next Medium" charset="0"/>
                <a:ea typeface="Avenir Next Medium" charset="0"/>
                <a:cs typeface="Avenir Next Medium" charset="0"/>
              </a:rPr>
              <a:t>D</a:t>
            </a:r>
            <a:r>
              <a:rPr lang="en-US" sz="2100" b="1" dirty="0" err="1">
                <a:solidFill>
                  <a:schemeClr val="accent3"/>
                </a:solidFill>
                <a:latin typeface="Avenir Next Medium" charset="0"/>
                <a:ea typeface="Avenir Next Medium" charset="0"/>
                <a:cs typeface="Avenir Next Medium" charset="0"/>
              </a:rPr>
              <a:t>E</a:t>
            </a:r>
            <a:r>
              <a:rPr lang="en-US" sz="2100" dirty="0" err="1" smtClean="0">
                <a:solidFill>
                  <a:schemeClr val="accent3"/>
                </a:solidFill>
                <a:latin typeface="Avenir Next Medium" charset="0"/>
                <a:ea typeface="Avenir Next Medium" charset="0"/>
                <a:cs typeface="Avenir Next Medium" charset="0"/>
              </a:rPr>
              <a:t>coupled</a:t>
            </a:r>
            <a:r>
              <a:rPr lang="en-US" sz="2100" dirty="0" smtClean="0">
                <a:solidFill>
                  <a:schemeClr val="accent3"/>
                </a:solidFill>
                <a:latin typeface="Avenir Next Medium" charset="0"/>
                <a:ea typeface="Avenir Next Medium" charset="0"/>
                <a:cs typeface="Avenir Next Medium" charset="0"/>
              </a:rPr>
              <a:t> </a:t>
            </a:r>
            <a:r>
              <a:rPr lang="en-US" sz="2100" b="1" dirty="0" smtClean="0">
                <a:solidFill>
                  <a:schemeClr val="accent3"/>
                </a:solidFill>
                <a:latin typeface="Avenir Next Medium" charset="0"/>
                <a:ea typeface="Avenir Next Medium" charset="0"/>
                <a:cs typeface="Avenir Next Medium" charset="0"/>
              </a:rPr>
              <a:t>S</a:t>
            </a:r>
            <a:r>
              <a:rPr lang="en-US" sz="2100" dirty="0" smtClean="0">
                <a:solidFill>
                  <a:schemeClr val="accent3"/>
                </a:solidFill>
                <a:latin typeface="Avenir Next Medium" charset="0"/>
                <a:ea typeface="Avenir Next Medium" charset="0"/>
                <a:cs typeface="Avenir Next Medium" charset="0"/>
              </a:rPr>
              <a:t>upply-</a:t>
            </a:r>
            <a:r>
              <a:rPr lang="en-US" sz="2100" b="1" dirty="0" smtClean="0">
                <a:solidFill>
                  <a:schemeClr val="accent3"/>
                </a:solidFill>
                <a:latin typeface="Avenir Next Medium" charset="0"/>
                <a:ea typeface="Avenir Next Medium" charset="0"/>
                <a:cs typeface="Avenir Next Medium" charset="0"/>
              </a:rPr>
              <a:t>C</a:t>
            </a:r>
            <a:r>
              <a:rPr lang="en-US" sz="2100" dirty="0" smtClean="0">
                <a:solidFill>
                  <a:schemeClr val="accent3"/>
                </a:solidFill>
                <a:latin typeface="Avenir Next Medium" charset="0"/>
                <a:ea typeface="Avenir Next Medium" charset="0"/>
                <a:cs typeface="Avenir Next Medium" charset="0"/>
              </a:rPr>
              <a:t>ompute communication management (DeSC)</a:t>
            </a:r>
            <a:br>
              <a:rPr lang="en-US" sz="2100" dirty="0" smtClean="0">
                <a:solidFill>
                  <a:schemeClr val="accent3"/>
                </a:solidFill>
                <a:latin typeface="Avenir Next Medium" charset="0"/>
                <a:ea typeface="Avenir Next Medium" charset="0"/>
                <a:cs typeface="Avenir Next Medium" charset="0"/>
              </a:rPr>
            </a:br>
            <a:r>
              <a:rPr lang="en-US" sz="2100" dirty="0" smtClean="0">
                <a:solidFill>
                  <a:schemeClr val="accent1"/>
                </a:solidFill>
                <a:latin typeface="Avenir Next" charset="0"/>
                <a:ea typeface="Avenir Next" charset="0"/>
                <a:cs typeface="Avenir Next" charset="0"/>
              </a:rPr>
              <a:t>automatically</a:t>
            </a:r>
            <a:r>
              <a:rPr lang="en-US" sz="2100" dirty="0" smtClean="0">
                <a:latin typeface="Avenir Next" charset="0"/>
                <a:ea typeface="Avenir Next" charset="0"/>
                <a:cs typeface="Avenir Next" charset="0"/>
              </a:rPr>
              <a:t> </a:t>
            </a:r>
            <a:r>
              <a:rPr lang="en-US" sz="2100" dirty="0" smtClean="0">
                <a:solidFill>
                  <a:schemeClr val="accent1"/>
                </a:solidFill>
                <a:latin typeface="Avenir Next" charset="0"/>
                <a:ea typeface="Avenir Next" charset="0"/>
                <a:cs typeface="Avenir Next" charset="0"/>
              </a:rPr>
              <a:t>manages</a:t>
            </a:r>
            <a:r>
              <a:rPr lang="en-US" sz="2100" dirty="0" smtClean="0">
                <a:latin typeface="Avenir Next" charset="0"/>
                <a:ea typeface="Avenir Next" charset="0"/>
                <a:cs typeface="Avenir Next" charset="0"/>
              </a:rPr>
              <a:t> and </a:t>
            </a:r>
            <a:r>
              <a:rPr lang="en-US" sz="2100" dirty="0" smtClean="0">
                <a:solidFill>
                  <a:schemeClr val="accent1"/>
                </a:solidFill>
                <a:latin typeface="Avenir Next" charset="0"/>
                <a:ea typeface="Avenir Next" charset="0"/>
                <a:cs typeface="Avenir Next" charset="0"/>
              </a:rPr>
              <a:t>optimizes</a:t>
            </a:r>
            <a:r>
              <a:rPr lang="en-US" sz="2100" dirty="0" smtClean="0">
                <a:latin typeface="Avenir Next" charset="0"/>
                <a:ea typeface="Avenir Next" charset="0"/>
                <a:cs typeface="Avenir Next" charset="0"/>
              </a:rPr>
              <a:t> accelerator communication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20760" y="4667125"/>
            <a:ext cx="8696926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Font typeface="Arial" charset="0"/>
              <a:buChar char="•"/>
            </a:pPr>
            <a:r>
              <a:rPr lang="en-US" sz="1900" dirty="0" smtClean="0">
                <a:solidFill>
                  <a:schemeClr val="accent1"/>
                </a:solidFill>
                <a:latin typeface="Avenir Next" charset="0"/>
                <a:ea typeface="Avenir Next" charset="0"/>
                <a:cs typeface="Avenir Next" charset="0"/>
              </a:rPr>
              <a:t>Portability</a:t>
            </a:r>
            <a:r>
              <a:rPr lang="en-US" sz="1900" dirty="0" smtClean="0">
                <a:latin typeface="Avenir Next" charset="0"/>
                <a:ea typeface="Avenir Next" charset="0"/>
                <a:cs typeface="Avenir Next" charset="0"/>
              </a:rPr>
              <a:t>: work with any local memory size</a:t>
            </a:r>
            <a:endParaRPr lang="en-US" sz="1900" dirty="0">
              <a:solidFill>
                <a:schemeClr val="accent2"/>
              </a:solidFill>
              <a:latin typeface="Avenir Next" charset="0"/>
              <a:ea typeface="Avenir Next" charset="0"/>
              <a:cs typeface="Avenir Next" charset="0"/>
            </a:endParaRPr>
          </a:p>
          <a:p>
            <a:pPr marL="800100" lvl="1" indent="-342900">
              <a:buFont typeface="Arial" charset="0"/>
              <a:buChar char="•"/>
            </a:pPr>
            <a:r>
              <a:rPr lang="en-US" sz="1900" dirty="0" smtClean="0">
                <a:solidFill>
                  <a:schemeClr val="accent1"/>
                </a:solidFill>
                <a:latin typeface="Avenir Next" charset="0"/>
                <a:ea typeface="Avenir Next" charset="0"/>
                <a:cs typeface="Avenir Next" charset="0"/>
              </a:rPr>
              <a:t>Performance</a:t>
            </a:r>
            <a:r>
              <a:rPr lang="en-US" sz="1900" dirty="0" smtClean="0">
                <a:latin typeface="Avenir Next" charset="0"/>
                <a:ea typeface="Avenir Next" charset="0"/>
                <a:cs typeface="Avenir Next" charset="0"/>
              </a:rPr>
              <a:t>:</a:t>
            </a:r>
            <a:r>
              <a:rPr lang="en-US" sz="1900" dirty="0" smtClean="0">
                <a:solidFill>
                  <a:schemeClr val="accent1"/>
                </a:solidFill>
                <a:latin typeface="Avenir Next" charset="0"/>
                <a:ea typeface="Avenir Next" charset="0"/>
                <a:cs typeface="Avenir Next" charset="0"/>
              </a:rPr>
              <a:t> </a:t>
            </a:r>
            <a:r>
              <a:rPr lang="en-US" sz="1900" dirty="0">
                <a:latin typeface="Avenir Next" charset="0"/>
                <a:ea typeface="Avenir Next" charset="0"/>
                <a:cs typeface="Avenir Next" charset="0"/>
              </a:rPr>
              <a:t>m</a:t>
            </a:r>
            <a:r>
              <a:rPr lang="en-US" sz="1900" dirty="0" smtClean="0">
                <a:latin typeface="Avenir Next" charset="0"/>
                <a:ea typeface="Avenir Next" charset="0"/>
                <a:cs typeface="Avenir Next" charset="0"/>
              </a:rPr>
              <a:t>inimize the effect of memory latency by communicating data to local memory as early as possible</a:t>
            </a:r>
          </a:p>
          <a:p>
            <a:pPr marL="800100" lvl="1" indent="-342900">
              <a:buFont typeface="Arial" charset="0"/>
              <a:buChar char="•"/>
            </a:pPr>
            <a:r>
              <a:rPr lang="en-US" sz="1900" dirty="0" smtClean="0">
                <a:solidFill>
                  <a:schemeClr val="accent1"/>
                </a:solidFill>
                <a:latin typeface="Avenir Next" charset="0"/>
                <a:ea typeface="Avenir Next" charset="0"/>
                <a:cs typeface="Avenir Next" charset="0"/>
              </a:rPr>
              <a:t>Specialization</a:t>
            </a:r>
            <a:r>
              <a:rPr lang="en-US" sz="1900" dirty="0" smtClean="0">
                <a:latin typeface="Avenir Next" charset="0"/>
                <a:ea typeface="Avenir Next" charset="0"/>
                <a:cs typeface="Avenir Next" charset="0"/>
              </a:rPr>
              <a:t>: different HW could be used for comm. and comp.</a:t>
            </a:r>
            <a:endParaRPr lang="en-US" sz="1900" dirty="0"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16577" y="3675496"/>
            <a:ext cx="8351520" cy="2416134"/>
          </a:xfrm>
          <a:prstGeom prst="roundRect">
            <a:avLst/>
          </a:prstGeom>
          <a:noFill/>
          <a:ln w="28575">
            <a:solidFill>
              <a:schemeClr val="accent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424242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36417" y="3533264"/>
            <a:ext cx="2132315" cy="4924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600" dirty="0" smtClean="0">
                <a:solidFill>
                  <a:schemeClr val="accent5"/>
                </a:solidFill>
                <a:latin typeface="Avenir Next Medium" charset="0"/>
                <a:ea typeface="Avenir Next Medium" charset="0"/>
                <a:cs typeface="Avenir Next Medium" charset="0"/>
              </a:rPr>
              <a:t>Our Solution</a:t>
            </a:r>
            <a:endParaRPr lang="en-US" sz="2600" dirty="0">
              <a:solidFill>
                <a:schemeClr val="accent5"/>
              </a:solidFill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02640" y="1485815"/>
            <a:ext cx="8239760" cy="12372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-342900">
              <a:lnSpc>
                <a:spcPct val="120000"/>
              </a:lnSpc>
              <a:buFont typeface="Arial" charset="0"/>
              <a:buChar char="•"/>
            </a:pPr>
            <a:r>
              <a:rPr lang="en-US" sz="2200" dirty="0">
                <a:solidFill>
                  <a:schemeClr val="accent2"/>
                </a:solidFill>
                <a:latin typeface="Avenir Next" charset="0"/>
                <a:ea typeface="Avenir Next" charset="0"/>
                <a:cs typeface="Avenir Next" charset="0"/>
              </a:rPr>
              <a:t>Limited scratchpad memory </a:t>
            </a:r>
            <a:r>
              <a:rPr lang="en-US" sz="2200" dirty="0" smtClean="0">
                <a:solidFill>
                  <a:schemeClr val="accent2"/>
                </a:solidFill>
                <a:latin typeface="Avenir Next" charset="0"/>
                <a:ea typeface="Avenir Next" charset="0"/>
                <a:cs typeface="Avenir Next" charset="0"/>
              </a:rPr>
              <a:t>size</a:t>
            </a:r>
            <a:endParaRPr lang="en-US" sz="2200" dirty="0">
              <a:solidFill>
                <a:schemeClr val="accent2"/>
              </a:solidFill>
              <a:latin typeface="Avenir Next" charset="0"/>
              <a:ea typeface="Avenir Next" charset="0"/>
              <a:cs typeface="Avenir Next" charset="0"/>
            </a:endParaRPr>
          </a:p>
          <a:p>
            <a:pPr marL="0" lvl="1" indent="-342900">
              <a:lnSpc>
                <a:spcPct val="120000"/>
              </a:lnSpc>
              <a:buFont typeface="Arial" charset="0"/>
              <a:buChar char="•"/>
            </a:pPr>
            <a:endParaRPr lang="en-US" sz="2000" dirty="0" smtClean="0">
              <a:solidFill>
                <a:schemeClr val="accent2"/>
              </a:solidFill>
              <a:latin typeface="Avenir Next" charset="0"/>
              <a:ea typeface="Avenir Next" charset="0"/>
              <a:cs typeface="Avenir Next" charset="0"/>
            </a:endParaRPr>
          </a:p>
          <a:p>
            <a:pPr marL="0" lvl="1" indent="-342900">
              <a:lnSpc>
                <a:spcPct val="120000"/>
              </a:lnSpc>
              <a:buFont typeface="Arial" charset="0"/>
              <a:buChar char="•"/>
            </a:pPr>
            <a:endParaRPr lang="en-US" sz="2000" dirty="0">
              <a:solidFill>
                <a:schemeClr val="accent2"/>
              </a:solidFill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802640" y="2379761"/>
            <a:ext cx="4559261" cy="4985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 indent="-342900">
              <a:lnSpc>
                <a:spcPct val="120000"/>
              </a:lnSpc>
              <a:buFont typeface="Arial" charset="0"/>
              <a:buChar char="•"/>
            </a:pPr>
            <a:r>
              <a:rPr lang="en-US" sz="2200" dirty="0">
                <a:solidFill>
                  <a:schemeClr val="accent2"/>
                </a:solidFill>
                <a:latin typeface="Avenir Next" charset="0"/>
                <a:ea typeface="Avenir Next" charset="0"/>
                <a:cs typeface="Avenir Next" charset="0"/>
              </a:rPr>
              <a:t>Little memory latency tolerance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416577" y="992480"/>
            <a:ext cx="8351520" cy="2500363"/>
          </a:xfrm>
          <a:prstGeom prst="roundRect">
            <a:avLst/>
          </a:prstGeom>
          <a:noFill/>
          <a:ln w="28575">
            <a:solidFill>
              <a:srgbClr val="42424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424242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78722" y="755911"/>
            <a:ext cx="1617238" cy="4924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600" dirty="0" smtClean="0">
                <a:latin typeface="Avenir Next Medium" charset="0"/>
                <a:ea typeface="Avenir Next Medium" charset="0"/>
                <a:cs typeface="Avenir Next Medium" charset="0"/>
              </a:rPr>
              <a:t>Problems</a:t>
            </a:r>
            <a:endParaRPr lang="en-US" sz="2600" dirty="0"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14688" y="1179046"/>
            <a:ext cx="866650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latin typeface="Avenir Next" charset="0"/>
                <a:ea typeface="Avenir Next" charset="0"/>
                <a:cs typeface="Avenir Next" charset="0"/>
              </a:rPr>
              <a:t>Accelerators require careful </a:t>
            </a:r>
            <a:r>
              <a:rPr lang="en-US" sz="2200" dirty="0" smtClean="0">
                <a:solidFill>
                  <a:schemeClr val="accent3"/>
                </a:solidFill>
                <a:latin typeface="Avenir Next Medium" charset="0"/>
                <a:ea typeface="Avenir Next Medium" charset="0"/>
                <a:cs typeface="Avenir Next Medium" charset="0"/>
              </a:rPr>
              <a:t>communication management</a:t>
            </a:r>
            <a:endParaRPr lang="en-US" sz="2200" dirty="0"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sp>
        <p:nvSpPr>
          <p:cNvPr id="31" name="Right Arrow 30"/>
          <p:cNvSpPr/>
          <p:nvPr/>
        </p:nvSpPr>
        <p:spPr>
          <a:xfrm>
            <a:off x="1000933" y="2905988"/>
            <a:ext cx="362398" cy="254000"/>
          </a:xfrm>
          <a:prstGeom prst="rightArrow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393811" y="2839014"/>
            <a:ext cx="739649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venir Next" charset="0"/>
                <a:ea typeface="Avenir Next" charset="0"/>
                <a:cs typeface="Avenir Next" charset="0"/>
              </a:rPr>
              <a:t>Best if data arrives at accelerator before computation needs it</a:t>
            </a:r>
            <a:endParaRPr lang="en-US" sz="2000" dirty="0"/>
          </a:p>
        </p:txBody>
      </p:sp>
      <p:sp>
        <p:nvSpPr>
          <p:cNvPr id="34" name="Right Arrow 33"/>
          <p:cNvSpPr/>
          <p:nvPr/>
        </p:nvSpPr>
        <p:spPr>
          <a:xfrm>
            <a:off x="1000926" y="2043334"/>
            <a:ext cx="362398" cy="254000"/>
          </a:xfrm>
          <a:prstGeom prst="rightArrow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393804" y="1979949"/>
            <a:ext cx="68359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Avenir Next" charset="0"/>
                <a:ea typeface="Avenir Next" charset="0"/>
                <a:cs typeface="Avenir Next" charset="0"/>
              </a:rPr>
              <a:t>Data should be carefully divided/blocked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3935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0" y="-67002"/>
            <a:ext cx="9119421" cy="961294"/>
          </a:xfrm>
        </p:spPr>
        <p:txBody>
          <a:bodyPr/>
          <a:lstStyle/>
          <a:p>
            <a:r>
              <a:rPr lang="en-US" sz="3000" b="0" dirty="0" smtClean="0"/>
              <a:t>Decoupling Communication and Computation</a:t>
            </a:r>
            <a:endParaRPr lang="en-US" sz="3000" b="0" dirty="0">
              <a:solidFill>
                <a:srgbClr val="E8751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072D-B533-424A-B1E1-487BAB0ACF7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271586" y="700517"/>
            <a:ext cx="8537569" cy="4681697"/>
          </a:xfrm>
        </p:spPr>
        <p:txBody>
          <a:bodyPr>
            <a:normAutofit/>
          </a:bodyPr>
          <a:lstStyle/>
          <a:p>
            <a:pPr>
              <a:buSzPts val="2200"/>
            </a:pPr>
            <a:r>
              <a:rPr lang="en-US" sz="1900" dirty="0" smtClean="0">
                <a:solidFill>
                  <a:schemeClr val="accent5"/>
                </a:solidFill>
                <a:latin typeface="Avenir Next Medium" charset="0"/>
                <a:ea typeface="Avenir Next Medium" charset="0"/>
                <a:cs typeface="Avenir Next Medium" charset="0"/>
              </a:rPr>
              <a:t>Decoupling communication and computation </a:t>
            </a:r>
            <a:r>
              <a:rPr lang="en-US" sz="1900" dirty="0" smtClean="0"/>
              <a:t>is a key to </a:t>
            </a:r>
            <a:r>
              <a:rPr lang="en-US" sz="1900" dirty="0" err="1" smtClean="0"/>
              <a:t>DeSC’s</a:t>
            </a:r>
            <a:r>
              <a:rPr lang="en-US" sz="1900" dirty="0" smtClean="0"/>
              <a:t> </a:t>
            </a:r>
            <a:r>
              <a:rPr lang="en-US" sz="1900" dirty="0" smtClean="0">
                <a:solidFill>
                  <a:schemeClr val="accent3"/>
                </a:solidFill>
              </a:rPr>
              <a:t>communication management</a:t>
            </a:r>
          </a:p>
          <a:p>
            <a:pPr marL="868572" lvl="1" indent="-347472">
              <a:buSzPts val="2200"/>
            </a:pPr>
            <a:r>
              <a:rPr lang="en-US" sz="1600" dirty="0" smtClean="0">
                <a:solidFill>
                  <a:schemeClr val="tx1"/>
                </a:solidFill>
              </a:rPr>
              <a:t>Inspired by James </a:t>
            </a:r>
            <a:r>
              <a:rPr lang="en-US" sz="1600" dirty="0">
                <a:solidFill>
                  <a:schemeClr val="tx1"/>
                </a:solidFill>
              </a:rPr>
              <a:t>Smith’s seminal work </a:t>
            </a:r>
            <a:r>
              <a:rPr lang="en-US" sz="1600" i="1" dirty="0">
                <a:solidFill>
                  <a:schemeClr val="tx1"/>
                </a:solidFill>
              </a:rPr>
              <a:t>“Decoupled Access/Execute Architecture” </a:t>
            </a:r>
            <a:endParaRPr lang="en-US" sz="1600" dirty="0" smtClean="0"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graphicFrame>
        <p:nvGraphicFramePr>
          <p:cNvPr id="43" name="Table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948372"/>
              </p:ext>
            </p:extLst>
          </p:nvPr>
        </p:nvGraphicFramePr>
        <p:xfrm>
          <a:off x="6538178" y="3541990"/>
          <a:ext cx="2270977" cy="24688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27097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56861"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Computation</a:t>
                      </a:r>
                      <a:br>
                        <a:rPr lang="en-US" sz="15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5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Slice</a:t>
                      </a:r>
                      <a:endParaRPr lang="en-US" sz="15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242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12019">
                <a:tc>
                  <a:txBody>
                    <a:bodyPr/>
                    <a:lstStyle/>
                    <a:p>
                      <a:pPr algn="l"/>
                      <a:r>
                        <a:rPr lang="de-DE" sz="1500" b="1" dirty="0" err="1" smtClean="0">
                          <a:latin typeface="Consolas" charset="0"/>
                          <a:ea typeface="Consolas" charset="0"/>
                          <a:cs typeface="Consolas" charset="0"/>
                        </a:rPr>
                        <a:t>for</a:t>
                      </a:r>
                      <a:r>
                        <a:rPr lang="de-DE" sz="1500" dirty="0" smtClean="0">
                          <a:latin typeface="Consolas" charset="0"/>
                          <a:ea typeface="Consolas" charset="0"/>
                          <a:cs typeface="Consolas" charset="0"/>
                        </a:rPr>
                        <a:t> (i=0;i&lt;</a:t>
                      </a:r>
                      <a:r>
                        <a:rPr lang="de-DE" sz="1500" dirty="0" err="1" smtClean="0">
                          <a:latin typeface="Consolas" charset="0"/>
                          <a:ea typeface="Consolas" charset="0"/>
                          <a:cs typeface="Consolas" charset="0"/>
                        </a:rPr>
                        <a:t>N;i</a:t>
                      </a:r>
                      <a:r>
                        <a:rPr lang="de-DE" sz="1500" dirty="0" smtClean="0">
                          <a:latin typeface="Consolas" charset="0"/>
                          <a:ea typeface="Consolas" charset="0"/>
                          <a:cs typeface="Consolas" charset="0"/>
                        </a:rPr>
                        <a:t>++) </a:t>
                      </a:r>
                    </a:p>
                    <a:p>
                      <a:pPr algn="l"/>
                      <a:r>
                        <a:rPr lang="de-DE" sz="1500" dirty="0" smtClean="0">
                          <a:latin typeface="Consolas" charset="0"/>
                          <a:ea typeface="Consolas" charset="0"/>
                          <a:cs typeface="Consolas" charset="0"/>
                        </a:rPr>
                        <a:t>{</a:t>
                      </a:r>
                    </a:p>
                    <a:p>
                      <a:pPr algn="l"/>
                      <a:r>
                        <a:rPr lang="de-DE" sz="1500" dirty="0" smtClean="0">
                          <a:solidFill>
                            <a:schemeClr val="accent3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  v1 = </a:t>
                      </a:r>
                      <a:r>
                        <a:rPr lang="de-DE" sz="1500" b="1" dirty="0" smtClean="0">
                          <a:solidFill>
                            <a:schemeClr val="accent3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CONSUME</a:t>
                      </a:r>
                      <a:r>
                        <a:rPr lang="de-DE" sz="1500" dirty="0" smtClean="0">
                          <a:solidFill>
                            <a:schemeClr val="accent3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();</a:t>
                      </a:r>
                    </a:p>
                    <a:p>
                      <a:pPr algn="l"/>
                      <a:r>
                        <a:rPr lang="de-DE" sz="1500" dirty="0" smtClean="0">
                          <a:solidFill>
                            <a:schemeClr val="accent3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  v2 = </a:t>
                      </a:r>
                      <a:r>
                        <a:rPr lang="de-DE" sz="1500" b="1" dirty="0" smtClean="0">
                          <a:solidFill>
                            <a:schemeClr val="accent3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CONSUME</a:t>
                      </a:r>
                      <a:r>
                        <a:rPr lang="de-DE" sz="1500" dirty="0" smtClean="0">
                          <a:solidFill>
                            <a:schemeClr val="accent3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();</a:t>
                      </a:r>
                    </a:p>
                    <a:p>
                      <a:pPr algn="l"/>
                      <a:r>
                        <a:rPr lang="de-DE" sz="1500" dirty="0" smtClean="0">
                          <a:latin typeface="Consolas" charset="0"/>
                          <a:ea typeface="Consolas" charset="0"/>
                          <a:cs typeface="Consolas" charset="0"/>
                        </a:rPr>
                        <a:t>  </a:t>
                      </a:r>
                      <a:r>
                        <a:rPr lang="de-DE" sz="1500" dirty="0" err="1" smtClean="0">
                          <a:latin typeface="Consolas" charset="0"/>
                          <a:ea typeface="Consolas" charset="0"/>
                          <a:cs typeface="Consolas" charset="0"/>
                        </a:rPr>
                        <a:t>val</a:t>
                      </a:r>
                      <a:r>
                        <a:rPr lang="de-DE" sz="1500" dirty="0" smtClean="0">
                          <a:latin typeface="Consolas" charset="0"/>
                          <a:ea typeface="Consolas" charset="0"/>
                          <a:cs typeface="Consolas" charset="0"/>
                        </a:rPr>
                        <a:t> = v1 + v2 * </a:t>
                      </a:r>
                      <a:r>
                        <a:rPr lang="de-DE" sz="1500" dirty="0" err="1" smtClean="0">
                          <a:latin typeface="Consolas" charset="0"/>
                          <a:ea typeface="Consolas" charset="0"/>
                          <a:cs typeface="Consolas" charset="0"/>
                        </a:rPr>
                        <a:t>k</a:t>
                      </a:r>
                      <a:r>
                        <a:rPr lang="de-DE" sz="1500" dirty="0" smtClean="0">
                          <a:latin typeface="Consolas" charset="0"/>
                          <a:ea typeface="Consolas" charset="0"/>
                          <a:cs typeface="Consolas" charset="0"/>
                        </a:rPr>
                        <a:t>;</a:t>
                      </a:r>
                    </a:p>
                    <a:p>
                      <a:pPr algn="l"/>
                      <a:r>
                        <a:rPr lang="de-DE" sz="1500" dirty="0" smtClean="0">
                          <a:latin typeface="Consolas" charset="0"/>
                          <a:ea typeface="Consolas" charset="0"/>
                          <a:cs typeface="Consolas" charset="0"/>
                        </a:rPr>
                        <a:t>  </a:t>
                      </a:r>
                      <a:r>
                        <a:rPr lang="de-DE" sz="1500" b="1" dirty="0" smtClean="0">
                          <a:solidFill>
                            <a:schemeClr val="accent3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STORE_VAL</a:t>
                      </a:r>
                      <a:r>
                        <a:rPr lang="de-DE" sz="1500" dirty="0" smtClean="0">
                          <a:solidFill>
                            <a:schemeClr val="accent3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(</a:t>
                      </a:r>
                      <a:r>
                        <a:rPr lang="de-DE" sz="1500" dirty="0" err="1" smtClean="0">
                          <a:solidFill>
                            <a:schemeClr val="accent3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val</a:t>
                      </a:r>
                      <a:r>
                        <a:rPr lang="de-DE" sz="1500" dirty="0" smtClean="0">
                          <a:solidFill>
                            <a:schemeClr val="accent3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)</a:t>
                      </a:r>
                    </a:p>
                    <a:p>
                      <a:pPr algn="l"/>
                      <a:r>
                        <a:rPr lang="de-DE" sz="1500" dirty="0" smtClean="0">
                          <a:latin typeface="Consolas" charset="0"/>
                          <a:ea typeface="Consolas" charset="0"/>
                          <a:cs typeface="Consolas" charset="0"/>
                        </a:rPr>
                        <a:t>}</a:t>
                      </a:r>
                      <a:endParaRPr lang="en-US" sz="15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731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249825"/>
              </p:ext>
            </p:extLst>
          </p:nvPr>
        </p:nvGraphicFramePr>
        <p:xfrm>
          <a:off x="404071" y="3550211"/>
          <a:ext cx="2288734" cy="24688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288734"/>
              </a:tblGrid>
              <a:tr h="563249"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Original</a:t>
                      </a:r>
                      <a:br>
                        <a:rPr lang="en-US" sz="15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5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Code</a:t>
                      </a:r>
                      <a:endParaRPr lang="en-US" sz="15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24242"/>
                    </a:solidFill>
                  </a:tcPr>
                </a:tc>
              </a:tr>
              <a:tr h="1905631">
                <a:tc>
                  <a:txBody>
                    <a:bodyPr/>
                    <a:lstStyle/>
                    <a:p>
                      <a:pPr algn="l"/>
                      <a:r>
                        <a:rPr lang="de-DE" sz="1500" b="1" dirty="0" err="1" smtClean="0">
                          <a:latin typeface="Consolas" charset="0"/>
                          <a:ea typeface="Consolas" charset="0"/>
                          <a:cs typeface="Consolas" charset="0"/>
                        </a:rPr>
                        <a:t>for</a:t>
                      </a:r>
                      <a:r>
                        <a:rPr lang="de-DE" sz="1500" b="1" dirty="0" smtClean="0">
                          <a:latin typeface="Consolas" charset="0"/>
                          <a:ea typeface="Consolas" charset="0"/>
                          <a:cs typeface="Consolas" charset="0"/>
                        </a:rPr>
                        <a:t> </a:t>
                      </a:r>
                      <a:r>
                        <a:rPr lang="de-DE" sz="1500" dirty="0" smtClean="0">
                          <a:latin typeface="Consolas" charset="0"/>
                          <a:ea typeface="Consolas" charset="0"/>
                          <a:cs typeface="Consolas" charset="0"/>
                        </a:rPr>
                        <a:t>(i=0;i&lt;</a:t>
                      </a:r>
                      <a:r>
                        <a:rPr lang="de-DE" sz="1500" dirty="0" err="1" smtClean="0">
                          <a:latin typeface="Consolas" charset="0"/>
                          <a:ea typeface="Consolas" charset="0"/>
                          <a:cs typeface="Consolas" charset="0"/>
                        </a:rPr>
                        <a:t>N;i</a:t>
                      </a:r>
                      <a:r>
                        <a:rPr lang="de-DE" sz="1500" dirty="0" smtClean="0">
                          <a:latin typeface="Consolas" charset="0"/>
                          <a:ea typeface="Consolas" charset="0"/>
                          <a:cs typeface="Consolas" charset="0"/>
                        </a:rPr>
                        <a:t>++) {</a:t>
                      </a:r>
                    </a:p>
                    <a:p>
                      <a:pPr algn="l"/>
                      <a:r>
                        <a:rPr lang="de-DE" sz="1500" dirty="0" smtClean="0">
                          <a:latin typeface="Consolas" charset="0"/>
                          <a:ea typeface="Consolas" charset="0"/>
                          <a:cs typeface="Consolas" charset="0"/>
                        </a:rPr>
                        <a:t>  v1 = LOAD(&amp;a[i]);</a:t>
                      </a:r>
                    </a:p>
                    <a:p>
                      <a:pPr algn="l"/>
                      <a:r>
                        <a:rPr lang="de-DE" sz="1500" dirty="0" smtClean="0">
                          <a:latin typeface="Consolas" charset="0"/>
                          <a:ea typeface="Consolas" charset="0"/>
                          <a:cs typeface="Consolas" charset="0"/>
                        </a:rPr>
                        <a:t>  v2 = LOAD(&amp;b[i]);</a:t>
                      </a:r>
                    </a:p>
                    <a:p>
                      <a:pPr algn="l"/>
                      <a:r>
                        <a:rPr lang="de-DE" sz="1500" dirty="0" smtClean="0">
                          <a:latin typeface="Consolas" charset="0"/>
                          <a:ea typeface="Consolas" charset="0"/>
                          <a:cs typeface="Consolas" charset="0"/>
                        </a:rPr>
                        <a:t>  </a:t>
                      </a:r>
                      <a:r>
                        <a:rPr lang="de-DE" sz="1500" dirty="0" err="1" smtClean="0">
                          <a:latin typeface="Consolas" charset="0"/>
                          <a:ea typeface="Consolas" charset="0"/>
                          <a:cs typeface="Consolas" charset="0"/>
                        </a:rPr>
                        <a:t>val</a:t>
                      </a:r>
                      <a:r>
                        <a:rPr lang="de-DE" sz="1500" baseline="0" dirty="0" smtClean="0">
                          <a:latin typeface="Consolas" charset="0"/>
                          <a:ea typeface="Consolas" charset="0"/>
                          <a:cs typeface="Consolas" charset="0"/>
                        </a:rPr>
                        <a:t> </a:t>
                      </a:r>
                      <a:r>
                        <a:rPr lang="de-DE" sz="1500" dirty="0" smtClean="0">
                          <a:latin typeface="Consolas" charset="0"/>
                          <a:ea typeface="Consolas" charset="0"/>
                          <a:cs typeface="Consolas" charset="0"/>
                        </a:rPr>
                        <a:t>=</a:t>
                      </a:r>
                      <a:r>
                        <a:rPr lang="de-DE" sz="1500" baseline="0" dirty="0" smtClean="0">
                          <a:latin typeface="Consolas" charset="0"/>
                          <a:ea typeface="Consolas" charset="0"/>
                          <a:cs typeface="Consolas" charset="0"/>
                        </a:rPr>
                        <a:t> </a:t>
                      </a:r>
                      <a:r>
                        <a:rPr lang="de-DE" sz="1500" dirty="0" smtClean="0">
                          <a:latin typeface="Consolas" charset="0"/>
                          <a:ea typeface="Consolas" charset="0"/>
                          <a:cs typeface="Consolas" charset="0"/>
                        </a:rPr>
                        <a:t>v1 + v2*</a:t>
                      </a:r>
                      <a:r>
                        <a:rPr lang="de-DE" sz="1500" dirty="0" err="1" smtClean="0">
                          <a:latin typeface="Consolas" charset="0"/>
                          <a:ea typeface="Consolas" charset="0"/>
                          <a:cs typeface="Consolas" charset="0"/>
                        </a:rPr>
                        <a:t>k</a:t>
                      </a:r>
                      <a:r>
                        <a:rPr lang="de-DE" sz="1500" dirty="0" smtClean="0">
                          <a:latin typeface="Consolas" charset="0"/>
                          <a:ea typeface="Consolas" charset="0"/>
                          <a:cs typeface="Consolas" charset="0"/>
                        </a:rPr>
                        <a:t>;</a:t>
                      </a:r>
                      <a:br>
                        <a:rPr lang="de-DE" sz="1500" dirty="0" smtClean="0">
                          <a:latin typeface="Consolas" charset="0"/>
                          <a:ea typeface="Consolas" charset="0"/>
                          <a:cs typeface="Consolas" charset="0"/>
                        </a:rPr>
                      </a:br>
                      <a:r>
                        <a:rPr lang="de-DE" sz="1500" dirty="0" smtClean="0">
                          <a:latin typeface="Consolas" charset="0"/>
                          <a:ea typeface="Consolas" charset="0"/>
                          <a:cs typeface="Consolas" charset="0"/>
                        </a:rPr>
                        <a:t>  STORE(&amp;c[i], </a:t>
                      </a:r>
                      <a:r>
                        <a:rPr lang="de-DE" sz="1500" dirty="0" err="1" smtClean="0">
                          <a:latin typeface="Consolas" charset="0"/>
                          <a:ea typeface="Consolas" charset="0"/>
                          <a:cs typeface="Consolas" charset="0"/>
                        </a:rPr>
                        <a:t>val</a:t>
                      </a:r>
                      <a:r>
                        <a:rPr lang="de-DE" sz="1500" dirty="0" smtClean="0">
                          <a:latin typeface="Consolas" charset="0"/>
                          <a:ea typeface="Consolas" charset="0"/>
                          <a:cs typeface="Consolas" charset="0"/>
                        </a:rPr>
                        <a:t>)</a:t>
                      </a:r>
                    </a:p>
                    <a:p>
                      <a:pPr algn="l"/>
                      <a:r>
                        <a:rPr lang="de-DE" sz="1500" dirty="0" smtClean="0">
                          <a:latin typeface="Consolas" charset="0"/>
                          <a:ea typeface="Consolas" charset="0"/>
                          <a:cs typeface="Consolas" charset="0"/>
                        </a:rPr>
                        <a:t>}</a:t>
                      </a:r>
                      <a:endParaRPr lang="en-US" sz="15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Right Arrow 5"/>
          <p:cNvSpPr/>
          <p:nvPr/>
        </p:nvSpPr>
        <p:spPr>
          <a:xfrm>
            <a:off x="2889194" y="4751920"/>
            <a:ext cx="476997" cy="390270"/>
          </a:xfrm>
          <a:prstGeom prst="rightArrow">
            <a:avLst>
              <a:gd name="adj1" fmla="val 40338"/>
              <a:gd name="adj2" fmla="val 50000"/>
            </a:avLst>
          </a:prstGeom>
          <a:solidFill>
            <a:srgbClr val="4242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4230112"/>
              </p:ext>
            </p:extLst>
          </p:nvPr>
        </p:nvGraphicFramePr>
        <p:xfrm>
          <a:off x="3574033" y="3541990"/>
          <a:ext cx="2288734" cy="24688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288734"/>
              </a:tblGrid>
              <a:tr h="502173"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Data Supply</a:t>
                      </a:r>
                      <a:br>
                        <a:rPr lang="en-US" sz="15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5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Slice</a:t>
                      </a:r>
                      <a:endParaRPr lang="en-US" sz="15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24242"/>
                    </a:solidFill>
                  </a:tcPr>
                </a:tc>
              </a:tr>
              <a:tr h="1856205">
                <a:tc>
                  <a:txBody>
                    <a:bodyPr/>
                    <a:lstStyle/>
                    <a:p>
                      <a:pPr algn="l"/>
                      <a:r>
                        <a:rPr lang="de-DE" sz="1500" b="1" dirty="0" err="1" smtClean="0">
                          <a:latin typeface="Consolas" charset="0"/>
                          <a:ea typeface="Consolas" charset="0"/>
                          <a:cs typeface="Consolas" charset="0"/>
                        </a:rPr>
                        <a:t>for</a:t>
                      </a:r>
                      <a:r>
                        <a:rPr lang="de-DE" sz="1500" b="1" dirty="0" smtClean="0">
                          <a:latin typeface="Consolas" charset="0"/>
                          <a:ea typeface="Consolas" charset="0"/>
                          <a:cs typeface="Consolas" charset="0"/>
                        </a:rPr>
                        <a:t> </a:t>
                      </a:r>
                      <a:r>
                        <a:rPr lang="de-DE" sz="1500" dirty="0" smtClean="0">
                          <a:latin typeface="Consolas" charset="0"/>
                          <a:ea typeface="Consolas" charset="0"/>
                          <a:cs typeface="Consolas" charset="0"/>
                        </a:rPr>
                        <a:t>(i=0;i&lt;</a:t>
                      </a:r>
                      <a:r>
                        <a:rPr lang="de-DE" sz="1500" dirty="0" err="1" smtClean="0">
                          <a:latin typeface="Consolas" charset="0"/>
                          <a:ea typeface="Consolas" charset="0"/>
                          <a:cs typeface="Consolas" charset="0"/>
                        </a:rPr>
                        <a:t>N;i</a:t>
                      </a:r>
                      <a:r>
                        <a:rPr lang="de-DE" sz="1500" dirty="0" smtClean="0">
                          <a:latin typeface="Consolas" charset="0"/>
                          <a:ea typeface="Consolas" charset="0"/>
                          <a:cs typeface="Consolas" charset="0"/>
                        </a:rPr>
                        <a:t>++)</a:t>
                      </a:r>
                    </a:p>
                    <a:p>
                      <a:pPr algn="l"/>
                      <a:r>
                        <a:rPr lang="de-DE" sz="1500" dirty="0" smtClean="0">
                          <a:latin typeface="Consolas" charset="0"/>
                          <a:ea typeface="Consolas" charset="0"/>
                          <a:cs typeface="Consolas" charset="0"/>
                        </a:rPr>
                        <a:t>{  </a:t>
                      </a:r>
                    </a:p>
                    <a:p>
                      <a:pPr algn="l"/>
                      <a:r>
                        <a:rPr lang="de-DE" sz="1500" dirty="0" smtClean="0">
                          <a:latin typeface="Consolas" charset="0"/>
                          <a:ea typeface="Consolas" charset="0"/>
                          <a:cs typeface="Consolas" charset="0"/>
                        </a:rPr>
                        <a:t>  v1 = LOAD(&amp;a[i]);</a:t>
                      </a:r>
                    </a:p>
                    <a:p>
                      <a:pPr algn="l"/>
                      <a:r>
                        <a:rPr lang="de-DE" sz="1500" dirty="0" smtClean="0">
                          <a:latin typeface="Consolas" charset="0"/>
                          <a:ea typeface="Consolas" charset="0"/>
                          <a:cs typeface="Consolas" charset="0"/>
                        </a:rPr>
                        <a:t>  </a:t>
                      </a:r>
                      <a:r>
                        <a:rPr lang="de-DE" sz="1500" b="1" dirty="0" smtClean="0">
                          <a:solidFill>
                            <a:schemeClr val="accent3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PRODUCE</a:t>
                      </a:r>
                      <a:r>
                        <a:rPr lang="de-DE" sz="1500" dirty="0" smtClean="0">
                          <a:solidFill>
                            <a:schemeClr val="accent3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(v1);  </a:t>
                      </a:r>
                    </a:p>
                    <a:p>
                      <a:pPr algn="l"/>
                      <a:r>
                        <a:rPr lang="de-DE" sz="1500" dirty="0" smtClean="0">
                          <a:latin typeface="Consolas" charset="0"/>
                          <a:ea typeface="Consolas" charset="0"/>
                          <a:cs typeface="Consolas" charset="0"/>
                        </a:rPr>
                        <a:t>  v2 = LOAD(&amp;b[i]);</a:t>
                      </a:r>
                    </a:p>
                    <a:p>
                      <a:pPr algn="l"/>
                      <a:r>
                        <a:rPr lang="de-DE" sz="1500" dirty="0" smtClean="0">
                          <a:solidFill>
                            <a:schemeClr val="accent3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  </a:t>
                      </a:r>
                      <a:r>
                        <a:rPr lang="de-DE" sz="1500" b="1" dirty="0" smtClean="0">
                          <a:solidFill>
                            <a:schemeClr val="accent3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PRODUCE</a:t>
                      </a:r>
                      <a:r>
                        <a:rPr lang="de-DE" sz="1500" dirty="0" smtClean="0">
                          <a:solidFill>
                            <a:schemeClr val="accent3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(v2);</a:t>
                      </a:r>
                    </a:p>
                    <a:p>
                      <a:pPr algn="l"/>
                      <a:r>
                        <a:rPr lang="de-DE" sz="1500" baseline="0" dirty="0" smtClean="0">
                          <a:solidFill>
                            <a:schemeClr val="accent3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  </a:t>
                      </a:r>
                      <a:r>
                        <a:rPr lang="de-DE" sz="1500" b="1" dirty="0" smtClean="0">
                          <a:solidFill>
                            <a:schemeClr val="accent3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STORE_ADDR</a:t>
                      </a:r>
                      <a:r>
                        <a:rPr lang="de-DE" sz="1500" dirty="0" smtClean="0">
                          <a:solidFill>
                            <a:schemeClr val="accent3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(&amp;c[i]);</a:t>
                      </a:r>
                    </a:p>
                    <a:p>
                      <a:pPr algn="l"/>
                      <a:r>
                        <a:rPr lang="de-DE" sz="1500" dirty="0" smtClean="0">
                          <a:latin typeface="Consolas" charset="0"/>
                          <a:ea typeface="Consolas" charset="0"/>
                          <a:cs typeface="Consolas" charset="0"/>
                        </a:rPr>
                        <a:t>}</a:t>
                      </a:r>
                      <a:endParaRPr lang="en-US" sz="15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Cross 7"/>
          <p:cNvSpPr/>
          <p:nvPr/>
        </p:nvSpPr>
        <p:spPr>
          <a:xfrm>
            <a:off x="5993083" y="4727411"/>
            <a:ext cx="414779" cy="414779"/>
          </a:xfrm>
          <a:prstGeom prst="plus">
            <a:avLst>
              <a:gd name="adj" fmla="val 39754"/>
            </a:avLst>
          </a:prstGeom>
          <a:solidFill>
            <a:srgbClr val="4242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81012" y="1907977"/>
            <a:ext cx="8855786" cy="1746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7472" indent="-347472">
              <a:spcBef>
                <a:spcPts val="1500"/>
              </a:spcBef>
              <a:buSzPts val="2000"/>
              <a:buFont typeface="Wingdings" charset="2"/>
              <a:buChar char="§"/>
            </a:pPr>
            <a:r>
              <a:rPr lang="en-US" sz="1900" dirty="0">
                <a:solidFill>
                  <a:schemeClr val="accent3"/>
                </a:solidFill>
                <a:latin typeface="Avenir Book" charset="0"/>
                <a:ea typeface="Avenir Book" charset="0"/>
                <a:cs typeface="Avenir Book" charset="0"/>
              </a:rPr>
              <a:t>Data Supply Slice</a:t>
            </a:r>
            <a:r>
              <a:rPr lang="en-US" sz="1900" dirty="0">
                <a:solidFill>
                  <a:schemeClr val="accent6"/>
                </a:solidFill>
                <a:latin typeface="Avenir Book" charset="0"/>
                <a:ea typeface="Avenir Book" charset="0"/>
                <a:cs typeface="Avenir Book" charset="0"/>
              </a:rPr>
              <a:t>: </a:t>
            </a:r>
            <a:r>
              <a:rPr lang="en-US" sz="1900" dirty="0" smtClean="0">
                <a:solidFill>
                  <a:srgbClr val="141414"/>
                </a:solidFill>
                <a:latin typeface="Avenir Next" charset="0"/>
                <a:ea typeface="Arial" charset="0"/>
                <a:cs typeface="Avenir Next" charset="0"/>
              </a:rPr>
              <a:t>instructions </a:t>
            </a:r>
            <a:r>
              <a:rPr lang="en-US" sz="1900" dirty="0">
                <a:solidFill>
                  <a:srgbClr val="141414"/>
                </a:solidFill>
                <a:latin typeface="Avenir Next" charset="0"/>
                <a:ea typeface="Arial" charset="0"/>
                <a:cs typeface="Avenir Next" charset="0"/>
              </a:rPr>
              <a:t>to calculate the </a:t>
            </a:r>
            <a:r>
              <a:rPr lang="en-US" sz="1900" dirty="0">
                <a:solidFill>
                  <a:schemeClr val="accent5"/>
                </a:solidFill>
                <a:latin typeface="Avenir Next" charset="0"/>
                <a:ea typeface="Arial" charset="0"/>
                <a:cs typeface="Avenir Next" charset="0"/>
              </a:rPr>
              <a:t>address for </a:t>
            </a:r>
            <a:r>
              <a:rPr lang="en-US" sz="1900" b="1" dirty="0">
                <a:solidFill>
                  <a:schemeClr val="accent5"/>
                </a:solidFill>
                <a:latin typeface="Consolas" charset="0"/>
                <a:ea typeface="Consolas" charset="0"/>
                <a:cs typeface="Consolas" charset="0"/>
              </a:rPr>
              <a:t>LOAD</a:t>
            </a:r>
            <a:r>
              <a:rPr lang="en-US" sz="1900" dirty="0">
                <a:solidFill>
                  <a:schemeClr val="accent5"/>
                </a:solidFill>
                <a:latin typeface="Avenir Next" charset="0"/>
                <a:ea typeface="Arial" charset="0"/>
                <a:cs typeface="Avenir Next" charset="0"/>
              </a:rPr>
              <a:t>/</a:t>
            </a:r>
            <a:r>
              <a:rPr lang="en-US" sz="1900" b="1" dirty="0">
                <a:solidFill>
                  <a:schemeClr val="accent5"/>
                </a:solidFill>
                <a:latin typeface="Consolas" charset="0"/>
                <a:ea typeface="Consolas" charset="0"/>
                <a:cs typeface="Consolas" charset="0"/>
              </a:rPr>
              <a:t>STORE</a:t>
            </a:r>
            <a:r>
              <a:rPr lang="en-US" sz="1900" dirty="0">
                <a:solidFill>
                  <a:srgbClr val="141414"/>
                </a:solidFill>
                <a:latin typeface="Avenir Next" charset="0"/>
                <a:ea typeface="Arial" charset="0"/>
                <a:cs typeface="Avenir Next" charset="0"/>
              </a:rPr>
              <a:t> </a:t>
            </a:r>
            <a:r>
              <a:rPr lang="en-US" sz="1900" dirty="0" smtClean="0">
                <a:solidFill>
                  <a:srgbClr val="141414"/>
                </a:solidFill>
                <a:latin typeface="Avenir Next" charset="0"/>
                <a:ea typeface="Arial" charset="0"/>
                <a:cs typeface="Avenir Next" charset="0"/>
              </a:rPr>
              <a:t>instructions &amp; </a:t>
            </a:r>
            <a:r>
              <a:rPr lang="en-US" sz="1900" b="1" dirty="0">
                <a:solidFill>
                  <a:srgbClr val="4F81BD"/>
                </a:solidFill>
                <a:latin typeface="Consolas" charset="0"/>
                <a:ea typeface="Consolas" charset="0"/>
                <a:cs typeface="Consolas" charset="0"/>
              </a:rPr>
              <a:t>PRODUCE</a:t>
            </a:r>
            <a:r>
              <a:rPr lang="en-US" sz="1900" dirty="0">
                <a:solidFill>
                  <a:srgbClr val="141414"/>
                </a:solidFill>
                <a:latin typeface="Avenir Next" charset="0"/>
                <a:ea typeface="Arial" charset="0"/>
                <a:cs typeface="Avenir Next" charset="0"/>
              </a:rPr>
              <a:t> </a:t>
            </a:r>
            <a:r>
              <a:rPr lang="en-US" sz="1900" dirty="0" smtClean="0">
                <a:solidFill>
                  <a:srgbClr val="141414"/>
                </a:solidFill>
                <a:latin typeface="Avenir Next" charset="0"/>
                <a:ea typeface="Arial" charset="0"/>
                <a:cs typeface="Avenir Next" charset="0"/>
              </a:rPr>
              <a:t>instructions</a:t>
            </a:r>
            <a:endParaRPr lang="en-US" sz="1900" dirty="0" smtClean="0"/>
          </a:p>
          <a:p>
            <a:pPr marL="347472" indent="-347472">
              <a:spcBef>
                <a:spcPts val="1500"/>
              </a:spcBef>
              <a:buFont typeface="Wingdings" charset="2"/>
              <a:buChar char="§"/>
            </a:pPr>
            <a:r>
              <a:rPr lang="en-US" sz="1900" dirty="0" smtClean="0">
                <a:solidFill>
                  <a:schemeClr val="accent3"/>
                </a:solidFill>
                <a:latin typeface="Avenir Next" charset="0"/>
                <a:ea typeface="Avenir Next" charset="0"/>
                <a:cs typeface="Avenir Next" charset="0"/>
              </a:rPr>
              <a:t>Computation Slice</a:t>
            </a:r>
            <a:r>
              <a:rPr lang="en-US" sz="1900" dirty="0" smtClean="0">
                <a:solidFill>
                  <a:srgbClr val="141414"/>
                </a:solidFill>
                <a:latin typeface="Avenir Next" charset="0"/>
                <a:ea typeface="Arial" charset="0"/>
                <a:cs typeface="Avenir Next" charset="0"/>
              </a:rPr>
              <a:t>: instructions to compute the </a:t>
            </a:r>
            <a:r>
              <a:rPr lang="en-US" sz="1900" dirty="0" smtClean="0">
                <a:solidFill>
                  <a:schemeClr val="accent5"/>
                </a:solidFill>
                <a:latin typeface="Avenir Next" charset="0"/>
                <a:ea typeface="Arial" charset="0"/>
                <a:cs typeface="Avenir Next" charset="0"/>
              </a:rPr>
              <a:t>value for</a:t>
            </a:r>
            <a:r>
              <a:rPr lang="en-US" sz="1900" b="1" dirty="0" smtClean="0">
                <a:solidFill>
                  <a:schemeClr val="accent5"/>
                </a:solidFill>
                <a:latin typeface="Avenir Next" charset="0"/>
                <a:ea typeface="Arial" charset="0"/>
                <a:cs typeface="Avenir Next" charset="0"/>
              </a:rPr>
              <a:t> </a:t>
            </a:r>
            <a:r>
              <a:rPr lang="en-US" sz="1900" b="1" dirty="0" smtClean="0">
                <a:solidFill>
                  <a:schemeClr val="accent5"/>
                </a:solidFill>
                <a:latin typeface="Consolas" charset="0"/>
                <a:ea typeface="Consolas" charset="0"/>
                <a:cs typeface="Consolas" charset="0"/>
              </a:rPr>
              <a:t>STORE</a:t>
            </a:r>
            <a:r>
              <a:rPr lang="en-US" sz="1900" b="1" dirty="0" smtClean="0">
                <a:solidFill>
                  <a:schemeClr val="accent5"/>
                </a:solidFill>
                <a:latin typeface="Avenir Next" charset="0"/>
                <a:ea typeface="Arial" charset="0"/>
                <a:cs typeface="Avenir Next" charset="0"/>
              </a:rPr>
              <a:t> </a:t>
            </a:r>
            <a:r>
              <a:rPr lang="en-US" sz="1900" dirty="0" smtClean="0">
                <a:latin typeface="Avenir Next" charset="0"/>
                <a:ea typeface="Arial" charset="0"/>
                <a:cs typeface="Avenir Next" charset="0"/>
              </a:rPr>
              <a:t>instructions</a:t>
            </a:r>
            <a:r>
              <a:rPr lang="en-US" sz="1900" b="1" dirty="0">
                <a:solidFill>
                  <a:schemeClr val="accent3"/>
                </a:solidFill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sz="1900" dirty="0" smtClean="0">
                <a:solidFill>
                  <a:schemeClr val="accent3"/>
                </a:solidFill>
                <a:latin typeface="Avenir Next Medium" charset="0"/>
                <a:ea typeface="Avenir Next Medium" charset="0"/>
                <a:cs typeface="Avenir Next Medium" charset="0"/>
              </a:rPr>
              <a:t>&amp; </a:t>
            </a:r>
            <a:r>
              <a:rPr lang="en-US" sz="1900" b="1" dirty="0" smtClean="0">
                <a:solidFill>
                  <a:schemeClr val="accent3"/>
                </a:solidFill>
                <a:latin typeface="Consolas" charset="0"/>
                <a:ea typeface="Consolas" charset="0"/>
                <a:cs typeface="Consolas" charset="0"/>
              </a:rPr>
              <a:t>CONSUME</a:t>
            </a:r>
            <a:r>
              <a:rPr lang="en-US" sz="1900" dirty="0" smtClean="0">
                <a:latin typeface="Avenir Next" charset="0"/>
                <a:ea typeface="Arial" charset="0"/>
                <a:cs typeface="Avenir Next" charset="0"/>
              </a:rPr>
              <a:t> instructions</a:t>
            </a:r>
            <a:br>
              <a:rPr lang="en-US" sz="1900" dirty="0" smtClean="0">
                <a:latin typeface="Avenir Next" charset="0"/>
                <a:ea typeface="Arial" charset="0"/>
                <a:cs typeface="Avenir Next" charset="0"/>
              </a:rPr>
            </a:br>
            <a:endParaRPr lang="en-US" sz="19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4844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 tmFilter="0, 0; .2, .5; .8, .5; 1, 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500" autoRev="1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5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50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 tmFilter="0, 0; .2, .5; .8, .5; 1, 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500" autoRev="1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5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08074" y="387"/>
            <a:ext cx="9601383" cy="961294"/>
          </a:xfrm>
        </p:spPr>
        <p:txBody>
          <a:bodyPr/>
          <a:lstStyle/>
          <a:p>
            <a:r>
              <a:rPr lang="en-US" sz="2600" dirty="0" smtClean="0"/>
              <a:t>DeSC: Decoupled Supply Compute </a:t>
            </a:r>
            <a:br>
              <a:rPr lang="en-US" sz="2600" dirty="0" smtClean="0"/>
            </a:br>
            <a:r>
              <a:rPr lang="en-US" sz="2600" dirty="0" smtClean="0"/>
              <a:t>Communication Management</a:t>
            </a:r>
            <a:endParaRPr lang="en-US" sz="2600" dirty="0">
              <a:solidFill>
                <a:srgbClr val="E8751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072D-B533-424A-B1E1-487BAB0ACF7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514051" y="3900180"/>
            <a:ext cx="8407102" cy="2056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7472" indent="-347472">
              <a:spcBef>
                <a:spcPts val="1500"/>
              </a:spcBef>
              <a:buSzPts val="2200"/>
              <a:buFont typeface="Wingdings" charset="2"/>
              <a:buChar char="§"/>
            </a:pPr>
            <a:r>
              <a:rPr lang="en-US" sz="2200" dirty="0" smtClean="0">
                <a:solidFill>
                  <a:srgbClr val="141414"/>
                </a:solidFill>
                <a:latin typeface="Avenir Next" charset="0"/>
                <a:ea typeface="Arial" charset="0"/>
                <a:cs typeface="Avenir Next" charset="0"/>
              </a:rPr>
              <a:t>DeSC is a HW/SW framework which </a:t>
            </a:r>
            <a:r>
              <a:rPr lang="en-US" sz="2200" dirty="0" smtClean="0">
                <a:solidFill>
                  <a:schemeClr val="accent1"/>
                </a:solidFill>
                <a:latin typeface="Avenir Next" charset="0"/>
                <a:ea typeface="Arial" charset="0"/>
                <a:cs typeface="Avenir Next" charset="0"/>
              </a:rPr>
              <a:t>automatically manages </a:t>
            </a:r>
            <a:r>
              <a:rPr lang="en-US" sz="2200" dirty="0" smtClean="0">
                <a:solidFill>
                  <a:srgbClr val="141414"/>
                </a:solidFill>
                <a:latin typeface="Avenir Next" charset="0"/>
                <a:ea typeface="Arial" charset="0"/>
                <a:cs typeface="Avenir Next" charset="0"/>
              </a:rPr>
              <a:t>and </a:t>
            </a:r>
            <a:r>
              <a:rPr lang="en-US" sz="2200" dirty="0" smtClean="0">
                <a:solidFill>
                  <a:schemeClr val="accent1"/>
                </a:solidFill>
                <a:latin typeface="Avenir Next" charset="0"/>
                <a:ea typeface="Arial" charset="0"/>
                <a:cs typeface="Avenir Next" charset="0"/>
              </a:rPr>
              <a:t>optimizes </a:t>
            </a:r>
            <a:r>
              <a:rPr lang="en-US" sz="2200" dirty="0" smtClean="0">
                <a:solidFill>
                  <a:srgbClr val="141414"/>
                </a:solidFill>
                <a:latin typeface="Avenir Next" charset="0"/>
                <a:ea typeface="Arial" charset="0"/>
                <a:cs typeface="Avenir Next" charset="0"/>
              </a:rPr>
              <a:t>communication</a:t>
            </a:r>
            <a:r>
              <a:rPr lang="en-US" sz="2200" dirty="0" smtClean="0">
                <a:solidFill>
                  <a:srgbClr val="4F81BD"/>
                </a:solidFill>
                <a:latin typeface="Avenir Next Medium" charset="0"/>
                <a:ea typeface="Avenir Next Medium" charset="0"/>
                <a:cs typeface="Avenir Next Medium" charset="0"/>
              </a:rPr>
              <a:t> </a:t>
            </a:r>
            <a:r>
              <a:rPr lang="en-US" sz="2200" dirty="0" smtClean="0">
                <a:latin typeface="Avenir Next" charset="0"/>
                <a:ea typeface="Avenir Next" charset="0"/>
                <a:cs typeface="Avenir Next" charset="0"/>
              </a:rPr>
              <a:t>through</a:t>
            </a:r>
            <a:r>
              <a:rPr lang="en-US" sz="2200" dirty="0" smtClean="0">
                <a:solidFill>
                  <a:srgbClr val="4F81BD"/>
                </a:solidFill>
                <a:latin typeface="Avenir Next Medium" charset="0"/>
                <a:ea typeface="Avenir Next Medium" charset="0"/>
                <a:cs typeface="Avenir Next Medium" charset="0"/>
              </a:rPr>
              <a:t> </a:t>
            </a:r>
            <a:r>
              <a:rPr lang="en-US" sz="2200" dirty="0" smtClean="0">
                <a:solidFill>
                  <a:schemeClr val="accent5"/>
                </a:solidFill>
                <a:latin typeface="Avenir Next Medium" charset="0"/>
                <a:ea typeface="Avenir Next Medium" charset="0"/>
                <a:cs typeface="Avenir Next Medium" charset="0"/>
              </a:rPr>
              <a:t>decoupling</a:t>
            </a:r>
          </a:p>
          <a:p>
            <a:pPr marL="918972" indent="-342900">
              <a:spcBef>
                <a:spcPts val="6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n-US" dirty="0" smtClean="0">
                <a:solidFill>
                  <a:srgbClr val="141414"/>
                </a:solidFill>
                <a:latin typeface="Avenir Next" charset="0"/>
                <a:ea typeface="Arial" charset="0"/>
                <a:cs typeface="Avenir Next" charset="0"/>
              </a:rPr>
              <a:t>LLVM-based DeSC compiler decouples software into </a:t>
            </a:r>
            <a:r>
              <a:rPr lang="en-US" dirty="0" smtClean="0">
                <a:solidFill>
                  <a:srgbClr val="4F81BD"/>
                </a:solidFill>
                <a:latin typeface="Avenir Next Medium" charset="0"/>
                <a:ea typeface="Avenir Next Medium" charset="0"/>
                <a:cs typeface="Avenir Next Medium" charset="0"/>
              </a:rPr>
              <a:t>data supply slice </a:t>
            </a:r>
            <a:r>
              <a:rPr lang="en-US" dirty="0" smtClean="0">
                <a:solidFill>
                  <a:srgbClr val="141414"/>
                </a:solidFill>
                <a:latin typeface="Avenir Next" charset="0"/>
                <a:ea typeface="Arial" charset="0"/>
                <a:cs typeface="Avenir Next" charset="0"/>
              </a:rPr>
              <a:t>and </a:t>
            </a:r>
            <a:r>
              <a:rPr lang="en-US" dirty="0" smtClean="0">
                <a:solidFill>
                  <a:srgbClr val="4F81BD"/>
                </a:solidFill>
                <a:latin typeface="Avenir Next Medium" charset="0"/>
                <a:ea typeface="Avenir Next Medium" charset="0"/>
                <a:cs typeface="Avenir Next Medium" charset="0"/>
              </a:rPr>
              <a:t>computation slice</a:t>
            </a:r>
          </a:p>
          <a:p>
            <a:pPr marL="918972" indent="-342900">
              <a:spcBef>
                <a:spcPts val="6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n-US" dirty="0" smtClean="0">
                <a:latin typeface="Avenir Next" charset="0"/>
                <a:ea typeface="Arial" charset="0"/>
                <a:cs typeface="Avenir Next" charset="0"/>
              </a:rPr>
              <a:t>Each slice </a:t>
            </a:r>
            <a:r>
              <a:rPr lang="en-US" dirty="0">
                <a:latin typeface="Avenir Next" charset="0"/>
                <a:ea typeface="Arial" charset="0"/>
                <a:cs typeface="Avenir Next" charset="0"/>
              </a:rPr>
              <a:t>is mapped to </a:t>
            </a:r>
            <a:r>
              <a:rPr lang="en-US" dirty="0" smtClean="0">
                <a:latin typeface="Avenir Next" charset="0"/>
                <a:ea typeface="Arial" charset="0"/>
                <a:cs typeface="Avenir Next" charset="0"/>
              </a:rPr>
              <a:t>a different </a:t>
            </a:r>
            <a:r>
              <a:rPr lang="en-US" dirty="0" smtClean="0">
                <a:solidFill>
                  <a:schemeClr val="accent3"/>
                </a:solidFill>
                <a:latin typeface="Avenir Next Medium" charset="0"/>
                <a:ea typeface="Avenir Next Medium" charset="0"/>
                <a:cs typeface="Avenir Next Medium" charset="0"/>
              </a:rPr>
              <a:t>specialized hardware </a:t>
            </a:r>
            <a:br>
              <a:rPr lang="en-US" dirty="0" smtClean="0">
                <a:solidFill>
                  <a:schemeClr val="accent3"/>
                </a:solidFill>
                <a:latin typeface="Avenir Next Medium" charset="0"/>
                <a:ea typeface="Avenir Next Medium" charset="0"/>
                <a:cs typeface="Avenir Next Medium" charset="0"/>
              </a:rPr>
            </a:br>
            <a:r>
              <a:rPr lang="en-US" dirty="0" smtClean="0">
                <a:latin typeface="Avenir Next" charset="0"/>
                <a:ea typeface="Avenir Next" charset="0"/>
                <a:cs typeface="Avenir Next" charset="0"/>
              </a:rPr>
              <a:t>(</a:t>
            </a:r>
            <a:r>
              <a:rPr lang="en-US" dirty="0" err="1" smtClean="0">
                <a:latin typeface="Avenir Next" charset="0"/>
                <a:ea typeface="Avenir Next" charset="0"/>
                <a:cs typeface="Avenir Next" charset="0"/>
              </a:rPr>
              <a:t>SuppD</a:t>
            </a:r>
            <a:r>
              <a:rPr lang="en-US" dirty="0" smtClean="0">
                <a:latin typeface="Avenir Next" charset="0"/>
                <a:ea typeface="Avenir Next" charset="0"/>
                <a:cs typeface="Avenir Next" charset="0"/>
              </a:rPr>
              <a:t> and </a:t>
            </a:r>
            <a:r>
              <a:rPr lang="en-US" dirty="0" err="1" smtClean="0">
                <a:latin typeface="Avenir Next" charset="0"/>
                <a:ea typeface="Avenir Next" charset="0"/>
                <a:cs typeface="Avenir Next" charset="0"/>
              </a:rPr>
              <a:t>CompD</a:t>
            </a:r>
            <a:r>
              <a:rPr lang="en-US" dirty="0" smtClean="0">
                <a:latin typeface="Avenir Next" charset="0"/>
                <a:ea typeface="Avenir Next" charset="0"/>
                <a:cs typeface="Avenir Next" charset="0"/>
              </a:rPr>
              <a:t>)</a:t>
            </a:r>
            <a:endParaRPr lang="en-US" dirty="0">
              <a:effectLst/>
              <a:latin typeface="Avenir Next" charset="0"/>
              <a:ea typeface="Avenir Next" charset="0"/>
              <a:cs typeface="Avenir Next" charset="0"/>
            </a:endParaRPr>
          </a:p>
        </p:txBody>
      </p:sp>
      <p:cxnSp>
        <p:nvCxnSpPr>
          <p:cNvPr id="125" name="Straight Connector 124"/>
          <p:cNvCxnSpPr/>
          <p:nvPr/>
        </p:nvCxnSpPr>
        <p:spPr>
          <a:xfrm flipV="1">
            <a:off x="1124027" y="1571702"/>
            <a:ext cx="6958448" cy="15059"/>
          </a:xfrm>
          <a:prstGeom prst="line">
            <a:avLst/>
          </a:prstGeom>
          <a:ln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>
            <a:off x="2398793" y="2934283"/>
            <a:ext cx="0" cy="22996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7" name="Rectangle 126"/>
          <p:cNvSpPr/>
          <p:nvPr/>
        </p:nvSpPr>
        <p:spPr>
          <a:xfrm>
            <a:off x="1248677" y="1810388"/>
            <a:ext cx="2115326" cy="1878616"/>
          </a:xfrm>
          <a:prstGeom prst="rect">
            <a:avLst/>
          </a:prstGeom>
          <a:noFill/>
          <a:ln w="3810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sp>
        <p:nvSpPr>
          <p:cNvPr id="128" name="Rectangle 127"/>
          <p:cNvSpPr/>
          <p:nvPr/>
        </p:nvSpPr>
        <p:spPr>
          <a:xfrm>
            <a:off x="5844215" y="1831658"/>
            <a:ext cx="2115326" cy="1878613"/>
          </a:xfrm>
          <a:prstGeom prst="rect">
            <a:avLst/>
          </a:prstGeom>
          <a:noFill/>
          <a:ln w="3810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1582888" y="3564537"/>
            <a:ext cx="1443299" cy="315756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400" dirty="0" smtClean="0">
                <a:latin typeface="Avenir Next Medium" charset="0"/>
                <a:ea typeface="Avenir Next Medium" charset="0"/>
                <a:cs typeface="Avenir Next Medium" charset="0"/>
              </a:rPr>
              <a:t>Supplier Side</a:t>
            </a:r>
            <a:endParaRPr lang="en-US" sz="1200" dirty="0"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sp>
        <p:nvSpPr>
          <p:cNvPr id="130" name="Rectangle 129"/>
          <p:cNvSpPr/>
          <p:nvPr/>
        </p:nvSpPr>
        <p:spPr>
          <a:xfrm>
            <a:off x="1453055" y="1968386"/>
            <a:ext cx="1702969" cy="965897"/>
          </a:xfrm>
          <a:prstGeom prst="rect">
            <a:avLst/>
          </a:prstGeom>
          <a:noFill/>
          <a:ln w="19050" cmpd="sng">
            <a:solidFill>
              <a:schemeClr val="accent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1400" dirty="0" smtClean="0">
                <a:solidFill>
                  <a:schemeClr val="tx1"/>
                </a:solidFill>
                <a:latin typeface="Avenir Next Medium" charset="0"/>
                <a:ea typeface="Avenir Next Medium" charset="0"/>
                <a:cs typeface="Avenir Next Medium" charset="0"/>
              </a:rPr>
              <a:t>Supplier </a:t>
            </a:r>
            <a:br>
              <a:rPr lang="en-US" sz="1400" dirty="0" smtClean="0">
                <a:solidFill>
                  <a:schemeClr val="tx1"/>
                </a:solidFill>
                <a:latin typeface="Avenir Next Medium" charset="0"/>
                <a:ea typeface="Avenir Next Medium" charset="0"/>
                <a:cs typeface="Avenir Next Medium" charset="0"/>
              </a:rPr>
            </a:br>
            <a:r>
              <a:rPr lang="en-US" sz="1400" dirty="0" smtClean="0">
                <a:solidFill>
                  <a:schemeClr val="tx1"/>
                </a:solidFill>
                <a:latin typeface="Avenir Next Medium" charset="0"/>
                <a:ea typeface="Avenir Next Medium" charset="0"/>
                <a:cs typeface="Avenir Next Medium" charset="0"/>
              </a:rPr>
              <a:t>Device</a:t>
            </a:r>
            <a:br>
              <a:rPr lang="en-US" sz="1400" dirty="0" smtClean="0">
                <a:solidFill>
                  <a:schemeClr val="tx1"/>
                </a:solidFill>
                <a:latin typeface="Avenir Next Medium" charset="0"/>
                <a:ea typeface="Avenir Next Medium" charset="0"/>
                <a:cs typeface="Avenir Next Medium" charset="0"/>
              </a:rPr>
            </a:br>
            <a:r>
              <a:rPr lang="en-US" sz="1400" dirty="0" smtClean="0">
                <a:solidFill>
                  <a:schemeClr val="tx1"/>
                </a:solidFill>
                <a:latin typeface="Avenir Next Medium" charset="0"/>
                <a:ea typeface="Avenir Next Medium" charset="0"/>
                <a:cs typeface="Avenir Next Medium" charset="0"/>
              </a:rPr>
              <a:t>(</a:t>
            </a:r>
            <a:r>
              <a:rPr lang="en-US" sz="1400" dirty="0" err="1" smtClean="0">
                <a:solidFill>
                  <a:schemeClr val="tx1"/>
                </a:solidFill>
                <a:latin typeface="Avenir Next Medium" charset="0"/>
                <a:ea typeface="Avenir Next Medium" charset="0"/>
                <a:cs typeface="Avenir Next Medium" charset="0"/>
              </a:rPr>
              <a:t>SuppD</a:t>
            </a:r>
            <a:r>
              <a:rPr lang="en-US" sz="1400" dirty="0" smtClean="0">
                <a:solidFill>
                  <a:schemeClr val="tx1"/>
                </a:solidFill>
                <a:latin typeface="Avenir Next Medium" charset="0"/>
                <a:ea typeface="Avenir Next Medium" charset="0"/>
                <a:cs typeface="Avenir Next Medium" charset="0"/>
              </a:rPr>
              <a:t>)</a:t>
            </a:r>
            <a:endParaRPr lang="en-US" sz="1400" dirty="0">
              <a:solidFill>
                <a:schemeClr val="tx1"/>
              </a:solidFill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cxnSp>
        <p:nvCxnSpPr>
          <p:cNvPr id="131" name="Straight Arrow Connector 130"/>
          <p:cNvCxnSpPr/>
          <p:nvPr/>
        </p:nvCxnSpPr>
        <p:spPr>
          <a:xfrm flipV="1">
            <a:off x="2195700" y="2934283"/>
            <a:ext cx="0" cy="22996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2" name="Rectangle 131"/>
          <p:cNvSpPr/>
          <p:nvPr/>
        </p:nvSpPr>
        <p:spPr>
          <a:xfrm>
            <a:off x="6050176" y="1968381"/>
            <a:ext cx="1702969" cy="965902"/>
          </a:xfrm>
          <a:prstGeom prst="rect">
            <a:avLst/>
          </a:prstGeom>
          <a:noFill/>
          <a:ln w="19050" cmpd="sng">
            <a:solidFill>
              <a:schemeClr val="accent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1400" dirty="0" smtClean="0">
                <a:solidFill>
                  <a:schemeClr val="tx1"/>
                </a:solidFill>
                <a:latin typeface="Avenir Next Medium" charset="0"/>
                <a:ea typeface="Avenir Next Medium" charset="0"/>
                <a:cs typeface="Avenir Next Medium" charset="0"/>
              </a:rPr>
              <a:t>Computation Device</a:t>
            </a:r>
            <a:br>
              <a:rPr lang="en-US" sz="1400" dirty="0" smtClean="0">
                <a:solidFill>
                  <a:schemeClr val="tx1"/>
                </a:solidFill>
                <a:latin typeface="Avenir Next Medium" charset="0"/>
                <a:ea typeface="Avenir Next Medium" charset="0"/>
                <a:cs typeface="Avenir Next Medium" charset="0"/>
              </a:rPr>
            </a:br>
            <a:r>
              <a:rPr lang="en-US" sz="1400" dirty="0" smtClean="0">
                <a:solidFill>
                  <a:schemeClr val="tx1"/>
                </a:solidFill>
                <a:latin typeface="Avenir Next Medium" charset="0"/>
                <a:ea typeface="Avenir Next Medium" charset="0"/>
                <a:cs typeface="Avenir Next Medium" charset="0"/>
              </a:rPr>
              <a:t>(</a:t>
            </a:r>
            <a:r>
              <a:rPr lang="en-US" sz="1400" dirty="0" err="1" smtClean="0">
                <a:solidFill>
                  <a:schemeClr val="tx1"/>
                </a:solidFill>
                <a:latin typeface="Avenir Next Medium" charset="0"/>
                <a:ea typeface="Avenir Next Medium" charset="0"/>
                <a:cs typeface="Avenir Next Medium" charset="0"/>
              </a:rPr>
              <a:t>CompD</a:t>
            </a:r>
            <a:r>
              <a:rPr lang="en-US" sz="1400" dirty="0" smtClean="0">
                <a:solidFill>
                  <a:schemeClr val="tx1"/>
                </a:solidFill>
                <a:latin typeface="Avenir Next Medium" charset="0"/>
                <a:ea typeface="Avenir Next Medium" charset="0"/>
                <a:cs typeface="Avenir Next Medium" charset="0"/>
              </a:rPr>
              <a:t>)</a:t>
            </a:r>
            <a:endParaRPr lang="en-US" sz="1400" dirty="0">
              <a:solidFill>
                <a:schemeClr val="tx1"/>
              </a:solidFill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sp>
        <p:nvSpPr>
          <p:cNvPr id="133" name="TextBox 132"/>
          <p:cNvSpPr txBox="1"/>
          <p:nvPr/>
        </p:nvSpPr>
        <p:spPr>
          <a:xfrm>
            <a:off x="3506625" y="1010129"/>
            <a:ext cx="2263222" cy="295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latin typeface="Avenir Next Medium" charset="0"/>
                <a:ea typeface="Avenir Next Medium" charset="0"/>
                <a:cs typeface="Avenir Next Medium" charset="0"/>
              </a:rPr>
              <a:t>LLVM DeSC Compiler Pass</a:t>
            </a:r>
            <a:endParaRPr lang="en-US" sz="1400" dirty="0"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2375794" y="1338608"/>
            <a:ext cx="896661" cy="398383"/>
          </a:xfrm>
          <a:prstGeom prst="rect">
            <a:avLst/>
          </a:prstGeom>
          <a:solidFill>
            <a:schemeClr val="bg1"/>
          </a:solidFill>
        </p:spPr>
        <p:txBody>
          <a:bodyPr wrap="none" lIns="36000" rIns="36000" bIns="0" rtlCol="0">
            <a:spAutoFit/>
          </a:bodyPr>
          <a:lstStyle/>
          <a:p>
            <a:pPr algn="ctr"/>
            <a:r>
              <a:rPr lang="en-US" sz="1200" dirty="0" smtClean="0">
                <a:latin typeface="Avenir Next Medium" charset="0"/>
                <a:ea typeface="Avenir Next Medium" charset="0"/>
                <a:cs typeface="Avenir Next Medium" charset="0"/>
              </a:rPr>
              <a:t>Data Supply</a:t>
            </a:r>
          </a:p>
          <a:p>
            <a:pPr algn="ctr"/>
            <a:r>
              <a:rPr lang="en-US" sz="1200" dirty="0" smtClean="0">
                <a:latin typeface="Avenir Next Medium" charset="0"/>
                <a:ea typeface="Avenir Next Medium" charset="0"/>
                <a:cs typeface="Avenir Next Medium" charset="0"/>
              </a:rPr>
              <a:t> Slice</a:t>
            </a:r>
            <a:endParaRPr lang="en-US" sz="1200" dirty="0"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sp>
        <p:nvSpPr>
          <p:cNvPr id="135" name="TextBox 134"/>
          <p:cNvSpPr txBox="1"/>
          <p:nvPr/>
        </p:nvSpPr>
        <p:spPr>
          <a:xfrm>
            <a:off x="5826361" y="1371615"/>
            <a:ext cx="965578" cy="398383"/>
          </a:xfrm>
          <a:prstGeom prst="rect">
            <a:avLst/>
          </a:prstGeom>
          <a:solidFill>
            <a:schemeClr val="bg1"/>
          </a:solidFill>
        </p:spPr>
        <p:txBody>
          <a:bodyPr wrap="none" lIns="36000" rIns="36000" bIns="0" rtlCol="0">
            <a:spAutoFit/>
          </a:bodyPr>
          <a:lstStyle/>
          <a:p>
            <a:pPr algn="ctr"/>
            <a:r>
              <a:rPr lang="en-US" sz="1200" dirty="0" smtClean="0">
                <a:latin typeface="Avenir Next Medium" charset="0"/>
                <a:ea typeface="Avenir Next Medium" charset="0"/>
                <a:cs typeface="Avenir Next Medium" charset="0"/>
              </a:rPr>
              <a:t>Computation</a:t>
            </a:r>
          </a:p>
          <a:p>
            <a:pPr algn="ctr"/>
            <a:r>
              <a:rPr lang="en-US" sz="1200" dirty="0" smtClean="0">
                <a:latin typeface="Avenir Next Medium" charset="0"/>
                <a:ea typeface="Avenir Next Medium" charset="0"/>
                <a:cs typeface="Avenir Next Medium" charset="0"/>
              </a:rPr>
              <a:t> Slice</a:t>
            </a:r>
            <a:endParaRPr lang="en-US" sz="1200" dirty="0"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sp>
        <p:nvSpPr>
          <p:cNvPr id="136" name="Rectangle 135"/>
          <p:cNvSpPr/>
          <p:nvPr/>
        </p:nvSpPr>
        <p:spPr>
          <a:xfrm>
            <a:off x="1453055" y="3169041"/>
            <a:ext cx="1702967" cy="366123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  <a:latin typeface="Avenir Next Medium" charset="0"/>
                <a:ea typeface="Avenir Next Medium" charset="0"/>
                <a:cs typeface="Avenir Next Medium" charset="0"/>
              </a:rPr>
              <a:t>Mem</a:t>
            </a:r>
            <a:r>
              <a:rPr lang="en-US" sz="1400" dirty="0" smtClean="0">
                <a:solidFill>
                  <a:schemeClr val="tx1"/>
                </a:solidFill>
                <a:latin typeface="Avenir Next Medium" charset="0"/>
                <a:ea typeface="Avenir Next Medium" charset="0"/>
                <a:cs typeface="Avenir Next Medium" charset="0"/>
              </a:rPr>
              <a:t> Interface</a:t>
            </a:r>
            <a:endParaRPr lang="en-US" sz="1400" dirty="0">
              <a:solidFill>
                <a:schemeClr val="tx1"/>
              </a:solidFill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sp>
        <p:nvSpPr>
          <p:cNvPr id="137" name="TextBox 136"/>
          <p:cNvSpPr txBox="1"/>
          <p:nvPr/>
        </p:nvSpPr>
        <p:spPr>
          <a:xfrm>
            <a:off x="4049236" y="1338149"/>
            <a:ext cx="1060819" cy="2508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Avenir Next Medium" charset="0"/>
                <a:ea typeface="Avenir Next Medium" charset="0"/>
                <a:cs typeface="Avenir Next Medium" charset="0"/>
              </a:rPr>
              <a:t>Compile-Time</a:t>
            </a:r>
            <a:endParaRPr lang="en-US" sz="1100" b="1" dirty="0"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4214345" y="1582032"/>
            <a:ext cx="768795" cy="2508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Avenir Next Medium" charset="0"/>
                <a:ea typeface="Avenir Next Medium" charset="0"/>
                <a:cs typeface="Avenir Next Medium" charset="0"/>
              </a:rPr>
              <a:t>Run-Time</a:t>
            </a:r>
            <a:endParaRPr lang="en-US" sz="1100" b="1" dirty="0"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sp>
        <p:nvSpPr>
          <p:cNvPr id="139" name="Rectangle 138"/>
          <p:cNvSpPr/>
          <p:nvPr/>
        </p:nvSpPr>
        <p:spPr>
          <a:xfrm>
            <a:off x="3838625" y="2100045"/>
            <a:ext cx="1523357" cy="306857"/>
          </a:xfrm>
          <a:prstGeom prst="rect">
            <a:avLst/>
          </a:prstGeom>
          <a:noFill/>
          <a:ln w="19050" cmpd="sng">
            <a:solidFill>
              <a:schemeClr val="accent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cxnSp>
        <p:nvCxnSpPr>
          <p:cNvPr id="140" name="Straight Connector 139"/>
          <p:cNvCxnSpPr/>
          <p:nvPr/>
        </p:nvCxnSpPr>
        <p:spPr>
          <a:xfrm>
            <a:off x="4728236" y="2100045"/>
            <a:ext cx="0" cy="306857"/>
          </a:xfrm>
          <a:prstGeom prst="line">
            <a:avLst/>
          </a:prstGeom>
          <a:ln w="19050"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/>
          <p:nvPr/>
        </p:nvCxnSpPr>
        <p:spPr>
          <a:xfrm>
            <a:off x="4928995" y="2100045"/>
            <a:ext cx="0" cy="306857"/>
          </a:xfrm>
          <a:prstGeom prst="line">
            <a:avLst/>
          </a:prstGeom>
          <a:ln w="19050"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/>
          <p:nvPr/>
        </p:nvCxnSpPr>
        <p:spPr>
          <a:xfrm>
            <a:off x="5145757" y="2100045"/>
            <a:ext cx="0" cy="306857"/>
          </a:xfrm>
          <a:prstGeom prst="line">
            <a:avLst/>
          </a:prstGeom>
          <a:ln w="19050"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/>
          <p:nvPr/>
        </p:nvCxnSpPr>
        <p:spPr>
          <a:xfrm>
            <a:off x="4073582" y="2100045"/>
            <a:ext cx="0" cy="306857"/>
          </a:xfrm>
          <a:prstGeom prst="line">
            <a:avLst/>
          </a:prstGeom>
          <a:ln w="19050"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>
            <a:off x="4290345" y="2100045"/>
            <a:ext cx="0" cy="306857"/>
          </a:xfrm>
          <a:prstGeom prst="line">
            <a:avLst/>
          </a:prstGeom>
          <a:ln w="19050"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/>
          <p:nvPr/>
        </p:nvCxnSpPr>
        <p:spPr>
          <a:xfrm>
            <a:off x="4514381" y="2100045"/>
            <a:ext cx="0" cy="306857"/>
          </a:xfrm>
          <a:prstGeom prst="line">
            <a:avLst/>
          </a:prstGeom>
          <a:ln w="19050"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6" name="TextBox 145"/>
          <p:cNvSpPr txBox="1"/>
          <p:nvPr/>
        </p:nvSpPr>
        <p:spPr>
          <a:xfrm>
            <a:off x="3729402" y="1854875"/>
            <a:ext cx="1759957" cy="26558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venir Next Medium" charset="0"/>
                <a:ea typeface="Avenir Next Medium" charset="0"/>
                <a:cs typeface="Avenir Next Medium" charset="0"/>
              </a:rPr>
              <a:t>Communication Queue</a:t>
            </a:r>
            <a:endParaRPr lang="en-US" sz="1200" dirty="0"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6047785" y="3535164"/>
            <a:ext cx="1700831" cy="315756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400" dirty="0" smtClean="0">
                <a:latin typeface="Avenir Next Medium" charset="0"/>
                <a:ea typeface="Avenir Next Medium" charset="0"/>
                <a:cs typeface="Avenir Next Medium" charset="0"/>
              </a:rPr>
              <a:t>Computation Side</a:t>
            </a:r>
            <a:endParaRPr lang="en-US" sz="1200" dirty="0"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sp>
        <p:nvSpPr>
          <p:cNvPr id="148" name="Rounded Rectangle 147"/>
          <p:cNvSpPr/>
          <p:nvPr/>
        </p:nvSpPr>
        <p:spPr>
          <a:xfrm>
            <a:off x="1227421" y="961681"/>
            <a:ext cx="6732119" cy="386210"/>
          </a:xfrm>
          <a:prstGeom prst="roundRect">
            <a:avLst/>
          </a:prstGeom>
          <a:noFill/>
          <a:ln w="381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sp>
        <p:nvSpPr>
          <p:cNvPr id="149" name="Down Arrow 148"/>
          <p:cNvSpPr/>
          <p:nvPr/>
        </p:nvSpPr>
        <p:spPr>
          <a:xfrm>
            <a:off x="6747206" y="1365478"/>
            <a:ext cx="301987" cy="398831"/>
          </a:xfrm>
          <a:prstGeom prst="downArrow">
            <a:avLst>
              <a:gd name="adj1" fmla="val 52981"/>
              <a:gd name="adj2" fmla="val 42518"/>
            </a:avLst>
          </a:prstGeom>
          <a:solidFill>
            <a:schemeClr val="tx1"/>
          </a:solidFill>
          <a:ln w="381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sp>
        <p:nvSpPr>
          <p:cNvPr id="150" name="Down Arrow 149"/>
          <p:cNvSpPr/>
          <p:nvPr/>
        </p:nvSpPr>
        <p:spPr>
          <a:xfrm>
            <a:off x="2121708" y="1367778"/>
            <a:ext cx="301987" cy="398831"/>
          </a:xfrm>
          <a:prstGeom prst="downArrow">
            <a:avLst>
              <a:gd name="adj1" fmla="val 52981"/>
              <a:gd name="adj2" fmla="val 42518"/>
            </a:avLst>
          </a:prstGeom>
          <a:solidFill>
            <a:schemeClr val="tx1"/>
          </a:solidFill>
          <a:ln w="381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  <p:cxnSp>
        <p:nvCxnSpPr>
          <p:cNvPr id="151" name="Straight Arrow Connector 150"/>
          <p:cNvCxnSpPr/>
          <p:nvPr/>
        </p:nvCxnSpPr>
        <p:spPr>
          <a:xfrm flipH="1">
            <a:off x="3162396" y="2698904"/>
            <a:ext cx="2887780" cy="0"/>
          </a:xfrm>
          <a:prstGeom prst="straightConnector1">
            <a:avLst/>
          </a:prstGeom>
          <a:ln w="2794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>
            <a:endCxn id="139" idx="1"/>
          </p:cNvCxnSpPr>
          <p:nvPr/>
        </p:nvCxnSpPr>
        <p:spPr>
          <a:xfrm>
            <a:off x="3164236" y="2253473"/>
            <a:ext cx="674389" cy="1"/>
          </a:xfrm>
          <a:prstGeom prst="straightConnector1">
            <a:avLst/>
          </a:prstGeom>
          <a:ln w="2794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4" name="TextBox 153"/>
          <p:cNvSpPr txBox="1"/>
          <p:nvPr/>
        </p:nvSpPr>
        <p:spPr>
          <a:xfrm>
            <a:off x="3192741" y="2331979"/>
            <a:ext cx="594715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>
                <a:latin typeface="Consolas" charset="0"/>
                <a:ea typeface="Consolas" charset="0"/>
                <a:cs typeface="Consolas" charset="0"/>
              </a:rPr>
              <a:t>PRODUCE</a:t>
            </a:r>
            <a:endParaRPr lang="en-US" sz="1200" dirty="0"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155" name="TextBox 154"/>
          <p:cNvSpPr txBox="1"/>
          <p:nvPr/>
        </p:nvSpPr>
        <p:spPr>
          <a:xfrm>
            <a:off x="5416534" y="2312664"/>
            <a:ext cx="594715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>
                <a:latin typeface="Consolas" charset="0"/>
                <a:ea typeface="Consolas" charset="0"/>
                <a:cs typeface="Consolas" charset="0"/>
              </a:rPr>
              <a:t>CONSUME</a:t>
            </a:r>
            <a:endParaRPr lang="en-US" sz="1200" dirty="0">
              <a:latin typeface="Consolas" charset="0"/>
              <a:ea typeface="Consolas" charset="0"/>
              <a:cs typeface="Consolas" charset="0"/>
            </a:endParaRPr>
          </a:p>
        </p:txBody>
      </p:sp>
      <p:cxnSp>
        <p:nvCxnSpPr>
          <p:cNvPr id="156" name="Straight Arrow Connector 155"/>
          <p:cNvCxnSpPr/>
          <p:nvPr/>
        </p:nvCxnSpPr>
        <p:spPr>
          <a:xfrm>
            <a:off x="5369415" y="2258255"/>
            <a:ext cx="674389" cy="1"/>
          </a:xfrm>
          <a:prstGeom prst="straightConnector1">
            <a:avLst/>
          </a:prstGeom>
          <a:ln w="2794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0062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" grpId="0" animBg="1"/>
      <p:bldP spid="128" grpId="0" animBg="1"/>
      <p:bldP spid="129" grpId="0" animBg="1"/>
      <p:bldP spid="130" grpId="0" animBg="1"/>
      <p:bldP spid="132" grpId="0" animBg="1"/>
      <p:bldP spid="136" grpId="0" animBg="1"/>
      <p:bldP spid="137" grpId="0"/>
      <p:bldP spid="138" grpId="0"/>
      <p:bldP spid="139" grpId="0" animBg="1"/>
      <p:bldP spid="146" grpId="0"/>
      <p:bldP spid="147" grpId="0" animBg="1"/>
      <p:bldP spid="154" grpId="0" animBg="1"/>
      <p:bldP spid="15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106373" y="3388265"/>
            <a:ext cx="10149610" cy="19997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8972" indent="-342900">
              <a:lnSpc>
                <a:spcPct val="105000"/>
              </a:lnSpc>
              <a:spcBef>
                <a:spcPts val="6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141414"/>
                </a:solidFill>
                <a:latin typeface="Avenir Next" charset="0"/>
                <a:ea typeface="Arial" charset="0"/>
                <a:cs typeface="Avenir Next" charset="0"/>
              </a:rPr>
              <a:t>DeSC </a:t>
            </a:r>
            <a:r>
              <a:rPr lang="en-US" sz="2000" dirty="0" err="1">
                <a:solidFill>
                  <a:srgbClr val="141414"/>
                </a:solidFill>
                <a:latin typeface="Avenir Next" charset="0"/>
                <a:ea typeface="Arial" charset="0"/>
                <a:cs typeface="Avenir Next" charset="0"/>
              </a:rPr>
              <a:t>SuppD</a:t>
            </a:r>
            <a:r>
              <a:rPr lang="en-US" sz="2000" dirty="0">
                <a:solidFill>
                  <a:srgbClr val="141414"/>
                </a:solidFill>
                <a:latin typeface="Avenir Next" charset="0"/>
                <a:ea typeface="Arial" charset="0"/>
                <a:cs typeface="Avenir Next" charset="0"/>
              </a:rPr>
              <a:t> knows exact </a:t>
            </a:r>
            <a:r>
              <a:rPr lang="en-US" sz="2000" dirty="0" smtClean="0">
                <a:solidFill>
                  <a:srgbClr val="141414"/>
                </a:solidFill>
                <a:latin typeface="Avenir Next" charset="0"/>
                <a:ea typeface="Arial" charset="0"/>
                <a:cs typeface="Avenir Next" charset="0"/>
              </a:rPr>
              <a:t>next data </a:t>
            </a:r>
            <a:r>
              <a:rPr lang="en-US" sz="2000" dirty="0">
                <a:solidFill>
                  <a:srgbClr val="141414"/>
                </a:solidFill>
                <a:latin typeface="Avenir Next" charset="0"/>
                <a:ea typeface="Arial" charset="0"/>
                <a:cs typeface="Avenir Next" charset="0"/>
              </a:rPr>
              <a:t>that will be </a:t>
            </a:r>
            <a:r>
              <a:rPr lang="en-US" sz="2000" dirty="0" smtClean="0">
                <a:solidFill>
                  <a:srgbClr val="141414"/>
                </a:solidFill>
                <a:latin typeface="Avenir Next" charset="0"/>
                <a:ea typeface="Arial" charset="0"/>
                <a:cs typeface="Avenir Next" charset="0"/>
              </a:rPr>
              <a:t>used by </a:t>
            </a:r>
            <a:r>
              <a:rPr lang="en-US" sz="2000" dirty="0" err="1" smtClean="0">
                <a:solidFill>
                  <a:srgbClr val="141414"/>
                </a:solidFill>
                <a:latin typeface="Avenir Next" charset="0"/>
                <a:ea typeface="Arial" charset="0"/>
                <a:cs typeface="Avenir Next" charset="0"/>
              </a:rPr>
              <a:t>CompD</a:t>
            </a:r>
            <a:r>
              <a:rPr lang="en-US" sz="2000" dirty="0">
                <a:solidFill>
                  <a:srgbClr val="141414"/>
                </a:solidFill>
                <a:latin typeface="Avenir Next" charset="0"/>
                <a:ea typeface="Arial" charset="0"/>
                <a:cs typeface="Avenir Next" charset="0"/>
              </a:rPr>
              <a:t/>
            </a:r>
            <a:br>
              <a:rPr lang="en-US" sz="2000" dirty="0">
                <a:solidFill>
                  <a:srgbClr val="141414"/>
                </a:solidFill>
                <a:latin typeface="Avenir Next" charset="0"/>
                <a:ea typeface="Arial" charset="0"/>
                <a:cs typeface="Avenir Next" charset="0"/>
              </a:rPr>
            </a:br>
            <a:endParaRPr lang="en-US" sz="2000" dirty="0">
              <a:solidFill>
                <a:srgbClr val="4F81BD"/>
              </a:solidFill>
              <a:latin typeface="Avenir Next" charset="0"/>
              <a:ea typeface="Arial" charset="0"/>
              <a:cs typeface="Avenir Next" charset="0"/>
            </a:endParaRPr>
          </a:p>
          <a:p>
            <a:pPr marL="918972" indent="-342900">
              <a:lnSpc>
                <a:spcPct val="105000"/>
              </a:lnSpc>
              <a:spcBef>
                <a:spcPts val="6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n-US" sz="2000" dirty="0">
                <a:latin typeface="Avenir Next" charset="0"/>
                <a:ea typeface="Arial" charset="0"/>
                <a:cs typeface="Avenir Next" charset="0"/>
              </a:rPr>
              <a:t>DeSC </a:t>
            </a:r>
            <a:r>
              <a:rPr lang="en-US" sz="2000" dirty="0" err="1">
                <a:latin typeface="Avenir Next" charset="0"/>
                <a:ea typeface="Arial" charset="0"/>
                <a:cs typeface="Avenir Next" charset="0"/>
              </a:rPr>
              <a:t>SuppD</a:t>
            </a:r>
            <a:r>
              <a:rPr lang="en-US" sz="2000" dirty="0">
                <a:latin typeface="Avenir Next" charset="0"/>
                <a:ea typeface="Arial" charset="0"/>
                <a:cs typeface="Avenir Next" charset="0"/>
              </a:rPr>
              <a:t> can pass data to </a:t>
            </a:r>
            <a:r>
              <a:rPr lang="en-US" sz="2000" dirty="0" err="1">
                <a:latin typeface="Avenir Next" charset="0"/>
                <a:ea typeface="Arial" charset="0"/>
                <a:cs typeface="Avenir Next" charset="0"/>
              </a:rPr>
              <a:t>CompD</a:t>
            </a:r>
            <a:r>
              <a:rPr lang="en-US" sz="2000" dirty="0">
                <a:latin typeface="Avenir Next" charset="0"/>
                <a:ea typeface="Arial" charset="0"/>
                <a:cs typeface="Avenir Next" charset="0"/>
              </a:rPr>
              <a:t> before it actually needs it</a:t>
            </a:r>
          </a:p>
          <a:p>
            <a:pPr marL="918972" indent="-342900">
              <a:lnSpc>
                <a:spcPct val="105000"/>
              </a:lnSpc>
              <a:spcBef>
                <a:spcPts val="600"/>
              </a:spcBef>
              <a:spcAft>
                <a:spcPts val="200"/>
              </a:spcAft>
              <a:buFont typeface="+mj-lt"/>
              <a:buAutoNum type="arabicPeriod"/>
            </a:pPr>
            <a:endParaRPr lang="en-US" sz="1900" dirty="0">
              <a:latin typeface="Avenir Next" charset="0"/>
              <a:ea typeface="Arial" charset="0"/>
              <a:cs typeface="Avenir Next" charset="0"/>
            </a:endParaRPr>
          </a:p>
          <a:p>
            <a:pPr marL="918972" indent="-342900">
              <a:lnSpc>
                <a:spcPct val="105000"/>
              </a:lnSpc>
              <a:spcBef>
                <a:spcPts val="6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n-US" sz="2000" dirty="0">
                <a:latin typeface="Avenir Next" charset="0"/>
                <a:ea typeface="Arial" charset="0"/>
                <a:cs typeface="Avenir Next" charset="0"/>
              </a:rPr>
              <a:t>DeSC allows use of </a:t>
            </a:r>
            <a:r>
              <a:rPr lang="en-US" sz="2000" dirty="0" smtClean="0">
                <a:latin typeface="Avenir Next" charset="0"/>
                <a:ea typeface="Arial" charset="0"/>
                <a:cs typeface="Avenir Next" charset="0"/>
              </a:rPr>
              <a:t>specialized </a:t>
            </a:r>
            <a:r>
              <a:rPr lang="en-US" sz="2000" dirty="0">
                <a:latin typeface="Avenir Next" charset="0"/>
                <a:ea typeface="Arial" charset="0"/>
                <a:cs typeface="Avenir Next" charset="0"/>
              </a:rPr>
              <a:t>device for </a:t>
            </a:r>
            <a:r>
              <a:rPr lang="en-US" sz="2000" dirty="0" err="1">
                <a:latin typeface="Avenir Next" charset="0"/>
                <a:ea typeface="Arial" charset="0"/>
                <a:cs typeface="Avenir Next" charset="0"/>
              </a:rPr>
              <a:t>SuppD</a:t>
            </a:r>
            <a:r>
              <a:rPr lang="en-US" sz="2000" dirty="0">
                <a:latin typeface="Avenir Next" charset="0"/>
                <a:ea typeface="Arial" charset="0"/>
                <a:cs typeface="Avenir Next" charset="0"/>
              </a:rPr>
              <a:t> and </a:t>
            </a:r>
            <a:r>
              <a:rPr lang="en-US" sz="2000" dirty="0" err="1">
                <a:latin typeface="Avenir Next" charset="0"/>
                <a:ea typeface="Arial" charset="0"/>
                <a:cs typeface="Avenir Next" charset="0"/>
              </a:rPr>
              <a:t>CompD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08074" y="-52778"/>
            <a:ext cx="9601383" cy="961294"/>
          </a:xfrm>
        </p:spPr>
        <p:txBody>
          <a:bodyPr/>
          <a:lstStyle/>
          <a:p>
            <a:r>
              <a:rPr lang="en-US" sz="3000" dirty="0" smtClean="0"/>
              <a:t>Key Benefits of DeSC</a:t>
            </a:r>
            <a:endParaRPr lang="en-US" sz="3000" dirty="0">
              <a:solidFill>
                <a:srgbClr val="E8751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072D-B533-424A-B1E1-487BAB0ACF7C}" type="slidenum">
              <a:rPr lang="en-US" smtClean="0"/>
              <a:pPr/>
              <a:t>6</a:t>
            </a:fld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939913" y="3762786"/>
            <a:ext cx="7950991" cy="353943"/>
            <a:chOff x="981418" y="4542232"/>
            <a:chExt cx="7950991" cy="353943"/>
          </a:xfrm>
        </p:grpSpPr>
        <p:sp>
          <p:nvSpPr>
            <p:cNvPr id="5" name="Right Arrow 4"/>
            <p:cNvSpPr/>
            <p:nvPr/>
          </p:nvSpPr>
          <p:spPr>
            <a:xfrm>
              <a:off x="981418" y="4611081"/>
              <a:ext cx="282804" cy="234118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245368" y="4542232"/>
              <a:ext cx="7687041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700" dirty="0" smtClean="0">
                  <a:solidFill>
                    <a:schemeClr val="accent1"/>
                  </a:solidFill>
                  <a:latin typeface="Avenir Next" charset="0"/>
                  <a:ea typeface="Avenir Next" charset="0"/>
                  <a:cs typeface="Avenir Next" charset="0"/>
                </a:rPr>
                <a:t>Portability</a:t>
              </a:r>
              <a:r>
                <a:rPr lang="en-US" sz="1700" dirty="0" smtClean="0">
                  <a:latin typeface="Avenir Next" charset="0"/>
                  <a:ea typeface="Avenir Next" charset="0"/>
                  <a:cs typeface="Avenir Next" charset="0"/>
                </a:rPr>
                <a:t> : DeSC can work with any given local storage (</a:t>
              </a:r>
              <a:r>
                <a:rPr lang="en-US" sz="1700" dirty="0" smtClean="0">
                  <a:solidFill>
                    <a:schemeClr val="accent3"/>
                  </a:solidFill>
                  <a:latin typeface="Avenir Next" charset="0"/>
                  <a:ea typeface="Avenir Next" charset="0"/>
                  <a:cs typeface="Avenir Next" charset="0"/>
                </a:rPr>
                <a:t>Comm. Queue</a:t>
              </a:r>
              <a:r>
                <a:rPr lang="en-US" sz="1700" dirty="0" smtClean="0">
                  <a:latin typeface="Avenir Next" charset="0"/>
                  <a:ea typeface="Avenir Next" charset="0"/>
                  <a:cs typeface="Avenir Next" charset="0"/>
                </a:rPr>
                <a:t>) size</a:t>
              </a:r>
              <a:endParaRPr lang="en-US" sz="1700" dirty="0">
                <a:latin typeface="Avenir Next" charset="0"/>
                <a:ea typeface="Avenir Next" charset="0"/>
                <a:cs typeface="Avenir Next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931675" y="4559465"/>
            <a:ext cx="7948488" cy="353943"/>
            <a:chOff x="982986" y="5192829"/>
            <a:chExt cx="7948488" cy="353943"/>
          </a:xfrm>
        </p:grpSpPr>
        <p:sp>
          <p:nvSpPr>
            <p:cNvPr id="39" name="Right Arrow 38"/>
            <p:cNvSpPr/>
            <p:nvPr/>
          </p:nvSpPr>
          <p:spPr>
            <a:xfrm>
              <a:off x="982986" y="5244250"/>
              <a:ext cx="282804" cy="234118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247896" y="5192829"/>
              <a:ext cx="7683578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700" dirty="0" smtClean="0">
                  <a:solidFill>
                    <a:schemeClr val="accent1"/>
                  </a:solidFill>
                  <a:latin typeface="Avenir Next" charset="0"/>
                  <a:ea typeface="Avenir Next" charset="0"/>
                  <a:cs typeface="Avenir Next" charset="0"/>
                </a:rPr>
                <a:t>Performance:</a:t>
              </a:r>
              <a:r>
                <a:rPr lang="en-US" sz="1700" dirty="0" smtClean="0">
                  <a:latin typeface="Avenir Next" charset="0"/>
                  <a:ea typeface="Avenir Next" charset="0"/>
                  <a:cs typeface="Avenir Next" charset="0"/>
                </a:rPr>
                <a:t> DeSC can minimize the memory latency exposed to the comp.</a:t>
              </a:r>
              <a:endParaRPr lang="en-US" sz="1700" dirty="0">
                <a:latin typeface="Avenir Next" charset="0"/>
                <a:ea typeface="Avenir Next" charset="0"/>
                <a:cs typeface="Avenir Next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923437" y="5356144"/>
            <a:ext cx="7511060" cy="615553"/>
            <a:chOff x="971031" y="5871792"/>
            <a:chExt cx="7511060" cy="615553"/>
          </a:xfrm>
        </p:grpSpPr>
        <p:sp>
          <p:nvSpPr>
            <p:cNvPr id="41" name="Right Arrow 40"/>
            <p:cNvSpPr/>
            <p:nvPr/>
          </p:nvSpPr>
          <p:spPr>
            <a:xfrm>
              <a:off x="971031" y="5928293"/>
              <a:ext cx="282804" cy="234118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1245368" y="5871792"/>
              <a:ext cx="7236723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700" dirty="0" smtClean="0">
                  <a:solidFill>
                    <a:schemeClr val="accent1"/>
                  </a:solidFill>
                  <a:latin typeface="Avenir Next" charset="0"/>
                  <a:ea typeface="Avenir Next" charset="0"/>
                  <a:cs typeface="Avenir Next" charset="0"/>
                </a:rPr>
                <a:t>Specialization</a:t>
              </a:r>
              <a:r>
                <a:rPr lang="en-US" sz="1700" dirty="0" smtClean="0">
                  <a:latin typeface="Avenir Next" charset="0"/>
                  <a:ea typeface="Avenir Next" charset="0"/>
                  <a:cs typeface="Avenir Next" charset="0"/>
                </a:rPr>
                <a:t>: DeSC utilizes an </a:t>
              </a:r>
              <a:r>
                <a:rPr lang="en-US" sz="1700" dirty="0" smtClean="0">
                  <a:solidFill>
                    <a:schemeClr val="accent3"/>
                  </a:solidFill>
                  <a:latin typeface="Avenir Next" charset="0"/>
                  <a:ea typeface="Avenir Next" charset="0"/>
                  <a:cs typeface="Avenir Next" charset="0"/>
                </a:rPr>
                <a:t>extended out-of-order core </a:t>
              </a:r>
              <a:r>
                <a:rPr lang="en-US" sz="1700" dirty="0" smtClean="0">
                  <a:latin typeface="Avenir Next" charset="0"/>
                  <a:ea typeface="Avenir Next" charset="0"/>
                  <a:cs typeface="Avenir Next" charset="0"/>
                </a:rPr>
                <a:t>as </a:t>
              </a:r>
              <a:r>
                <a:rPr lang="en-US" sz="1700" dirty="0" err="1" smtClean="0">
                  <a:latin typeface="Avenir Next" charset="0"/>
                  <a:ea typeface="Avenir Next" charset="0"/>
                  <a:cs typeface="Avenir Next" charset="0"/>
                </a:rPr>
                <a:t>SuppD</a:t>
              </a:r>
              <a:r>
                <a:rPr lang="en-US" sz="1700" dirty="0" smtClean="0">
                  <a:latin typeface="Avenir Next" charset="0"/>
                  <a:ea typeface="Avenir Next" charset="0"/>
                  <a:cs typeface="Avenir Next" charset="0"/>
                </a:rPr>
                <a:t> and </a:t>
              </a:r>
              <a:r>
                <a:rPr lang="en-US" sz="1700" dirty="0" smtClean="0">
                  <a:solidFill>
                    <a:schemeClr val="accent3"/>
                  </a:solidFill>
                  <a:latin typeface="Avenir Next" charset="0"/>
                  <a:ea typeface="Avenir Next" charset="0"/>
                  <a:cs typeface="Avenir Next" charset="0"/>
                </a:rPr>
                <a:t>an accelerator </a:t>
              </a:r>
              <a:r>
                <a:rPr lang="en-US" sz="1700" dirty="0" smtClean="0">
                  <a:latin typeface="Avenir Next" charset="0"/>
                  <a:ea typeface="Avenir Next" charset="0"/>
                  <a:cs typeface="Avenir Next" charset="0"/>
                </a:rPr>
                <a:t>or an </a:t>
              </a:r>
              <a:r>
                <a:rPr lang="en-US" sz="1700" dirty="0" smtClean="0">
                  <a:solidFill>
                    <a:schemeClr val="accent3"/>
                  </a:solidFill>
                  <a:latin typeface="Avenir Next" charset="0"/>
                  <a:ea typeface="Avenir Next" charset="0"/>
                  <a:cs typeface="Avenir Next" charset="0"/>
                </a:rPr>
                <a:t>out of order core </a:t>
              </a:r>
              <a:r>
                <a:rPr lang="en-US" sz="1700" dirty="0" smtClean="0">
                  <a:latin typeface="Avenir Next" charset="0"/>
                  <a:ea typeface="Avenir Next" charset="0"/>
                  <a:cs typeface="Avenir Next" charset="0"/>
                </a:rPr>
                <a:t>as </a:t>
              </a:r>
              <a:r>
                <a:rPr lang="en-US" sz="1700" dirty="0" err="1" smtClean="0">
                  <a:latin typeface="Avenir Next" charset="0"/>
                  <a:ea typeface="Avenir Next" charset="0"/>
                  <a:cs typeface="Avenir Next" charset="0"/>
                </a:rPr>
                <a:t>CompD</a:t>
              </a:r>
              <a:endParaRPr lang="en-US" sz="1700" dirty="0">
                <a:latin typeface="Avenir Next" charset="0"/>
                <a:ea typeface="Avenir Next" charset="0"/>
                <a:cs typeface="Avenir Next" charset="0"/>
              </a:endParaRPr>
            </a:p>
          </p:txBody>
        </p:sp>
      </p:grp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5934" y="730748"/>
            <a:ext cx="6193365" cy="2657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644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874210" y="846083"/>
            <a:ext cx="1014961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8972" indent="-342900" algn="ctr">
              <a:lnSpc>
                <a:spcPct val="200000"/>
              </a:lnSpc>
              <a:spcBef>
                <a:spcPts val="600"/>
              </a:spcBef>
              <a:spcAft>
                <a:spcPts val="200"/>
              </a:spcAft>
              <a:buFont typeface="Arial" charset="0"/>
              <a:buChar char="•"/>
            </a:pPr>
            <a:r>
              <a:rPr lang="en-US" sz="3000" dirty="0" smtClean="0">
                <a:solidFill>
                  <a:srgbClr val="141414"/>
                </a:solidFill>
                <a:latin typeface="Avenir Next" charset="0"/>
                <a:ea typeface="Arial" charset="0"/>
                <a:cs typeface="Avenir Next" charset="0"/>
              </a:rPr>
              <a:t>Key optimizations of DeSC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19649" y="-18053"/>
            <a:ext cx="9601383" cy="961294"/>
          </a:xfrm>
        </p:spPr>
        <p:txBody>
          <a:bodyPr/>
          <a:lstStyle/>
          <a:p>
            <a:r>
              <a:rPr lang="en-US" sz="3600" dirty="0" smtClean="0"/>
              <a:t>Presentation Outline</a:t>
            </a:r>
            <a:endParaRPr lang="en-US" sz="3600" dirty="0">
              <a:solidFill>
                <a:srgbClr val="E8751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072D-B533-424A-B1E1-487BAB0ACF7C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752549" y="1683479"/>
            <a:ext cx="610564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8972" indent="-342900">
              <a:lnSpc>
                <a:spcPct val="200000"/>
              </a:lnSpc>
              <a:spcBef>
                <a:spcPts val="600"/>
              </a:spcBef>
              <a:spcAft>
                <a:spcPts val="200"/>
              </a:spcAft>
              <a:buFontTx/>
              <a:buChar char="-"/>
            </a:pPr>
            <a:r>
              <a:rPr lang="en-US" sz="2600" dirty="0" smtClean="0">
                <a:solidFill>
                  <a:schemeClr val="accent3"/>
                </a:solidFill>
                <a:latin typeface="Avenir Next" charset="0"/>
                <a:ea typeface="Arial" charset="0"/>
                <a:cs typeface="Avenir Next" charset="0"/>
              </a:rPr>
              <a:t>Terminal </a:t>
            </a:r>
            <a:r>
              <a:rPr lang="en-US" sz="2600" dirty="0">
                <a:solidFill>
                  <a:schemeClr val="accent3"/>
                </a:solidFill>
                <a:latin typeface="Avenir Next" charset="0"/>
                <a:ea typeface="Arial" charset="0"/>
                <a:cs typeface="Avenir Next" charset="0"/>
              </a:rPr>
              <a:t>load </a:t>
            </a:r>
            <a:r>
              <a:rPr lang="en-US" sz="2600" dirty="0" smtClean="0">
                <a:solidFill>
                  <a:schemeClr val="accent3"/>
                </a:solidFill>
                <a:latin typeface="Avenir Next" charset="0"/>
                <a:ea typeface="Arial" charset="0"/>
                <a:cs typeface="Avenir Next" charset="0"/>
              </a:rPr>
              <a:t>optimization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-1149988" y="3088175"/>
            <a:ext cx="1014961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8972" indent="-342900" algn="ctr">
              <a:lnSpc>
                <a:spcPct val="200000"/>
              </a:lnSpc>
              <a:spcBef>
                <a:spcPts val="600"/>
              </a:spcBef>
              <a:spcAft>
                <a:spcPts val="200"/>
              </a:spcAft>
              <a:buFont typeface="Arial" charset="0"/>
              <a:buChar char="•"/>
            </a:pPr>
            <a:r>
              <a:rPr lang="en-US" sz="3000" dirty="0" smtClean="0">
                <a:solidFill>
                  <a:srgbClr val="141414"/>
                </a:solidFill>
                <a:latin typeface="Avenir Next" charset="0"/>
                <a:ea typeface="Arial" charset="0"/>
                <a:cs typeface="Avenir Next" charset="0"/>
              </a:rPr>
              <a:t>DeSC Evaluation Results</a:t>
            </a:r>
            <a:endParaRPr lang="en-US" sz="3000" dirty="0">
              <a:solidFill>
                <a:srgbClr val="141414"/>
              </a:solidFill>
              <a:latin typeface="Avenir Next" charset="0"/>
              <a:ea typeface="Arial" charset="0"/>
              <a:cs typeface="Avenir Next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402156" y="4066174"/>
            <a:ext cx="325268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918972" indent="-342900" algn="ctr">
              <a:lnSpc>
                <a:spcPct val="200000"/>
              </a:lnSpc>
              <a:spcBef>
                <a:spcPts val="600"/>
              </a:spcBef>
              <a:spcAft>
                <a:spcPts val="200"/>
              </a:spcAft>
              <a:buFont typeface="Arial" charset="0"/>
              <a:buChar char="•"/>
            </a:pPr>
            <a:r>
              <a:rPr lang="en-US" sz="3000" dirty="0">
                <a:solidFill>
                  <a:srgbClr val="141414"/>
                </a:solidFill>
                <a:latin typeface="Avenir Next" charset="0"/>
                <a:ea typeface="Arial" charset="0"/>
                <a:cs typeface="Avenir Next" charset="0"/>
              </a:rPr>
              <a:t>Conclusions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728486" y="2383537"/>
            <a:ext cx="5974649" cy="892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918972" indent="-342900">
              <a:lnSpc>
                <a:spcPct val="200000"/>
              </a:lnSpc>
              <a:spcBef>
                <a:spcPts val="100"/>
              </a:spcBef>
              <a:spcAft>
                <a:spcPts val="200"/>
              </a:spcAft>
              <a:buFontTx/>
              <a:buChar char="-"/>
            </a:pPr>
            <a:r>
              <a:rPr lang="en-US" sz="2600" dirty="0">
                <a:solidFill>
                  <a:schemeClr val="accent3"/>
                </a:solidFill>
                <a:latin typeface="Avenir Next" charset="0"/>
                <a:ea typeface="Arial" charset="0"/>
                <a:cs typeface="Avenir Next" charset="0"/>
              </a:rPr>
              <a:t>Loss of decoupling optimization</a:t>
            </a:r>
            <a:endParaRPr lang="en-US" sz="26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533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896" y="-17574"/>
            <a:ext cx="8782930" cy="961294"/>
          </a:xfrm>
        </p:spPr>
        <p:txBody>
          <a:bodyPr/>
          <a:lstStyle/>
          <a:p>
            <a:r>
              <a:rPr lang="en-US" sz="3000" dirty="0" smtClean="0"/>
              <a:t>Challenges in using </a:t>
            </a:r>
            <a:r>
              <a:rPr lang="en-US" sz="3000" dirty="0" err="1" smtClean="0"/>
              <a:t>OoO</a:t>
            </a:r>
            <a:r>
              <a:rPr lang="en-US" sz="3000" dirty="0" smtClean="0"/>
              <a:t> core as a </a:t>
            </a:r>
            <a:r>
              <a:rPr lang="en-US" sz="3000" dirty="0" err="1" smtClean="0"/>
              <a:t>SuppD</a:t>
            </a:r>
            <a:endParaRPr lang="en-US" sz="3000" dirty="0">
              <a:solidFill>
                <a:srgbClr val="E8751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072D-B533-424A-B1E1-487BAB0ACF7C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131762" y="805399"/>
            <a:ext cx="8980196" cy="4681697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2"/>
                </a:solidFill>
              </a:rPr>
              <a:t>Challenge</a:t>
            </a:r>
            <a:r>
              <a:rPr lang="en-US" sz="2400" dirty="0" smtClean="0">
                <a:solidFill>
                  <a:schemeClr val="tx1"/>
                </a:solidFill>
              </a:rPr>
              <a:t> : Long latency load blocks the head of ROB 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/>
          </p:nvPr>
        </p:nvGraphicFramePr>
        <p:xfrm>
          <a:off x="3154690" y="1416288"/>
          <a:ext cx="4173866" cy="409873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6835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607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5836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4660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4660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4660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4660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294826">
                <a:tc gridSpan="7"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OoO</a:t>
                      </a:r>
                      <a:r>
                        <a:rPr lang="en-US" sz="1400" b="0" baseline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 </a:t>
                      </a:r>
                      <a:r>
                        <a:rPr lang="en-US" sz="14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SuppD</a:t>
                      </a:r>
                      <a:endParaRPr lang="en-US" sz="14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Cycle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Issue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Issue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ROB1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9144" marR="9144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ROB2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9144" marR="9144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ROB3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9144" marR="9144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ROB4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9144" marR="9144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0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dirty="0" smtClean="0">
                          <a:solidFill>
                            <a:schemeClr val="accent5"/>
                          </a:solidFill>
                          <a:latin typeface="Avenir Next Medium" charset="0"/>
                          <a:ea typeface="Avenir Next Medium" charset="0"/>
                          <a:cs typeface="Avenir Next Medium" charset="0"/>
                        </a:rPr>
                        <a:t>LD</a:t>
                      </a:r>
                      <a:r>
                        <a:rPr lang="en-US" sz="1200" b="0" i="0" baseline="0" dirty="0" smtClean="0">
                          <a:solidFill>
                            <a:schemeClr val="accent5"/>
                          </a:solidFill>
                          <a:latin typeface="Avenir Next Medium" charset="0"/>
                          <a:ea typeface="Avenir Next Medium" charset="0"/>
                          <a:cs typeface="Avenir Next Medium" charset="0"/>
                        </a:rPr>
                        <a:t> A1</a:t>
                      </a:r>
                      <a:endParaRPr lang="en-US" sz="1200" b="0" i="0" dirty="0">
                        <a:solidFill>
                          <a:schemeClr val="accent5"/>
                        </a:solidFill>
                        <a:latin typeface="Avenir Next Medium" charset="0"/>
                        <a:ea typeface="Avenir Next Medium" charset="0"/>
                        <a:cs typeface="Avenir Next Medium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dirty="0" smtClean="0">
                          <a:solidFill>
                            <a:schemeClr val="accent5"/>
                          </a:solidFill>
                          <a:latin typeface="Avenir Next Medium" charset="0"/>
                          <a:ea typeface="Avenir Next Medium" charset="0"/>
                          <a:cs typeface="Avenir Next Medium" charset="0"/>
                        </a:rPr>
                        <a:t>LD</a:t>
                      </a:r>
                      <a:r>
                        <a:rPr lang="en-US" sz="1200" b="0" i="0" baseline="0" dirty="0" smtClean="0">
                          <a:solidFill>
                            <a:schemeClr val="accent5"/>
                          </a:solidFill>
                          <a:latin typeface="Avenir Next Medium" charset="0"/>
                          <a:ea typeface="Avenir Next Medium" charset="0"/>
                          <a:cs typeface="Avenir Next Medium" charset="0"/>
                        </a:rPr>
                        <a:t> B1</a:t>
                      </a:r>
                      <a:endParaRPr lang="en-US" sz="1200" b="0" i="0" dirty="0">
                        <a:solidFill>
                          <a:schemeClr val="accent5"/>
                        </a:solidFill>
                        <a:latin typeface="Avenir Next Medium" charset="0"/>
                        <a:ea typeface="Avenir Next Medium" charset="0"/>
                        <a:cs typeface="Avenir Next Medium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US" sz="1200" b="0" i="0" dirty="0" smtClean="0">
                          <a:solidFill>
                            <a:schemeClr val="accent5"/>
                          </a:solidFill>
                          <a:latin typeface="Avenir Next Medium" charset="0"/>
                          <a:ea typeface="Avenir Next Medium" charset="0"/>
                          <a:cs typeface="Avenir Next Medium" charset="0"/>
                        </a:rPr>
                        <a:t>LD A1</a:t>
                      </a:r>
                      <a:endParaRPr lang="en-US" sz="1200" b="0" i="0" dirty="0">
                        <a:solidFill>
                          <a:schemeClr val="accent5"/>
                        </a:solidFill>
                        <a:latin typeface="Avenir Next Medium" charset="0"/>
                        <a:ea typeface="Avenir Next Medium" charset="0"/>
                        <a:cs typeface="Avenir Next Medium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b="0" i="0" dirty="0" smtClean="0">
                          <a:solidFill>
                            <a:schemeClr val="accent5"/>
                          </a:solidFill>
                          <a:latin typeface="Avenir Next Medium" charset="0"/>
                          <a:ea typeface="Avenir Next Medium" charset="0"/>
                          <a:cs typeface="Avenir Next Medium" charset="0"/>
                        </a:rPr>
                        <a:t>LD</a:t>
                      </a:r>
                      <a:r>
                        <a:rPr lang="en-US" sz="1200" b="0" i="0" baseline="0" dirty="0" smtClean="0">
                          <a:solidFill>
                            <a:schemeClr val="accent5"/>
                          </a:solidFill>
                          <a:latin typeface="Avenir Next Medium" charset="0"/>
                          <a:ea typeface="Avenir Next Medium" charset="0"/>
                          <a:cs typeface="Avenir Next Medium" charset="0"/>
                        </a:rPr>
                        <a:t> B1</a:t>
                      </a:r>
                      <a:endParaRPr lang="en-US" sz="1200" b="0" i="0" dirty="0">
                        <a:solidFill>
                          <a:schemeClr val="accent5"/>
                        </a:solidFill>
                        <a:latin typeface="Avenir Next Medium" charset="0"/>
                        <a:ea typeface="Avenir Next Medium" charset="0"/>
                        <a:cs typeface="Avenir Next Medium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15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rowSpan="15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1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2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13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3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4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5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6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9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  <a:latin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7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8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9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10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11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12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2930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13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</a:endParaRPr>
                    </a:p>
                  </a:txBody>
                  <a:tcPr marL="18288" marR="18288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14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472922" y="3961339"/>
            <a:ext cx="203568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1600" dirty="0" smtClean="0">
                <a:latin typeface="Avenir Next" charset="0"/>
                <a:ea typeface="Avenir Next" charset="0"/>
                <a:cs typeface="Avenir Next" charset="0"/>
              </a:rPr>
              <a:t>Issue width = 2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 smtClean="0">
                <a:latin typeface="Avenir Next" charset="0"/>
                <a:ea typeface="Avenir Next" charset="0"/>
                <a:cs typeface="Avenir Next" charset="0"/>
              </a:rPr>
              <a:t>ROB Size = 4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 smtClean="0">
                <a:latin typeface="Avenir Next" charset="0"/>
                <a:ea typeface="Avenir Next" charset="0"/>
                <a:cs typeface="Avenir Next" charset="0"/>
              </a:rPr>
              <a:t>LD A latency = 6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 smtClean="0">
                <a:latin typeface="Avenir Next" charset="0"/>
                <a:ea typeface="Avenir Next" charset="0"/>
                <a:cs typeface="Avenir Next" charset="0"/>
              </a:rPr>
              <a:t>LD B latency = 2 </a:t>
            </a:r>
            <a:endParaRPr lang="en-US" sz="1600" dirty="0">
              <a:latin typeface="Avenir Next" charset="0"/>
              <a:ea typeface="Avenir Next" charset="0"/>
              <a:cs typeface="Avenir Next" charset="0"/>
            </a:endParaRPr>
          </a:p>
        </p:txBody>
      </p:sp>
      <p:graphicFrame>
        <p:nvGraphicFramePr>
          <p:cNvPr id="240" name="Table 239"/>
          <p:cNvGraphicFramePr>
            <a:graphicFrameLocks noGrp="1"/>
          </p:cNvGraphicFramePr>
          <p:nvPr>
            <p:extLst/>
          </p:nvPr>
        </p:nvGraphicFramePr>
        <p:xfrm>
          <a:off x="472922" y="1416288"/>
          <a:ext cx="2145410" cy="240484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14541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02173"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Example Simplified</a:t>
                      </a:r>
                      <a:br>
                        <a:rPr lang="en-US" sz="1500" b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500" b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SuppD</a:t>
                      </a:r>
                      <a:r>
                        <a:rPr lang="en-US" sz="1500" b="0" baseline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 </a:t>
                      </a:r>
                      <a:r>
                        <a:rPr lang="en-US" sz="1500" b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Slice</a:t>
                      </a:r>
                      <a:endParaRPr lang="en-US" sz="1500" b="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242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56205">
                <a:tc>
                  <a:txBody>
                    <a:bodyPr/>
                    <a:lstStyle/>
                    <a:p>
                      <a:pPr algn="l"/>
                      <a:r>
                        <a:rPr lang="de-DE" sz="1500" b="1" dirty="0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for </a:t>
                      </a:r>
                      <a:r>
                        <a:rPr lang="de-DE" sz="1500" dirty="0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(i=1;i&lt;N;i++)</a:t>
                      </a:r>
                    </a:p>
                    <a:p>
                      <a:pPr algn="l"/>
                      <a:r>
                        <a:rPr lang="de-DE" sz="1500" dirty="0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{  </a:t>
                      </a:r>
                    </a:p>
                    <a:p>
                      <a:pPr algn="l"/>
                      <a:r>
                        <a:rPr lang="de-DE" sz="1500" dirty="0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  v1 = LOAD(&amp;a[i]);</a:t>
                      </a:r>
                    </a:p>
                    <a:p>
                      <a:pPr algn="l"/>
                      <a:r>
                        <a:rPr lang="de-DE" sz="1500" baseline="0" dirty="0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  </a:t>
                      </a:r>
                      <a:r>
                        <a:rPr lang="de-DE" sz="1500" dirty="0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v2 = LOAD(&amp;b[i]);</a:t>
                      </a:r>
                    </a:p>
                    <a:p>
                      <a:pPr algn="l"/>
                      <a:r>
                        <a:rPr lang="de-DE" sz="1500" dirty="0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}</a:t>
                      </a:r>
                      <a:endParaRPr lang="en-US" sz="1500" dirty="0">
                        <a:solidFill>
                          <a:schemeClr val="tx1"/>
                        </a:solidFill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R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387322" y="5655224"/>
            <a:ext cx="65175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5"/>
                </a:solidFill>
                <a:latin typeface="Avenir Next Medium" charset="0"/>
                <a:ea typeface="Avenir Next Medium" charset="0"/>
                <a:cs typeface="Avenir Next Medium" charset="0"/>
              </a:rPr>
              <a:t>On cycle 0,  the core will issue both LD A1 and LD B1. </a:t>
            </a:r>
            <a:endParaRPr lang="en-US" sz="2000" dirty="0">
              <a:solidFill>
                <a:schemeClr val="accent5"/>
              </a:solidFill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996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896" y="-17574"/>
            <a:ext cx="8782930" cy="961294"/>
          </a:xfrm>
        </p:spPr>
        <p:txBody>
          <a:bodyPr/>
          <a:lstStyle/>
          <a:p>
            <a:r>
              <a:rPr lang="en-US" sz="3000" dirty="0"/>
              <a:t>Challenges in using </a:t>
            </a:r>
            <a:r>
              <a:rPr lang="en-US" sz="3000" dirty="0" err="1"/>
              <a:t>OoO</a:t>
            </a:r>
            <a:r>
              <a:rPr lang="en-US" sz="3000" dirty="0"/>
              <a:t> core as a </a:t>
            </a:r>
            <a:r>
              <a:rPr lang="en-US" sz="3000" dirty="0" err="1"/>
              <a:t>SuppD</a:t>
            </a:r>
            <a:endParaRPr lang="en-US" sz="3000" dirty="0">
              <a:solidFill>
                <a:srgbClr val="E87511"/>
              </a:solidFill>
              <a:latin typeface="Arial Rounded MT Bold" panose="020F0704030504030204" pitchFamily="34" charset="0"/>
              <a:cs typeface="Arial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072D-B533-424A-B1E1-487BAB0ACF7C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131762" y="805399"/>
            <a:ext cx="8980196" cy="4681697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2"/>
                </a:solidFill>
              </a:rPr>
              <a:t>Challenge</a:t>
            </a:r>
            <a:r>
              <a:rPr lang="en-US" sz="2400" dirty="0" smtClean="0">
                <a:solidFill>
                  <a:schemeClr val="tx1"/>
                </a:solidFill>
              </a:rPr>
              <a:t> : Long latency load blocks the head of ROB 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625474"/>
              </p:ext>
            </p:extLst>
          </p:nvPr>
        </p:nvGraphicFramePr>
        <p:xfrm>
          <a:off x="3154690" y="1416288"/>
          <a:ext cx="4173866" cy="409873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6835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607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5836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4660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4660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4660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4660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294826">
                <a:tc gridSpan="7"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OoO SuppD</a:t>
                      </a:r>
                      <a:endParaRPr lang="en-US" sz="14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Cycle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Issue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Issue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7432" marR="27432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ROB1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9144" marR="9144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ROB2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9144" marR="9144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ROB3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9144" marR="9144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ROB4</a:t>
                      </a:r>
                      <a:endParaRPr lang="en-US" sz="1200" b="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9144" marR="9144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0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</a:t>
                      </a:r>
                      <a:r>
                        <a:rPr lang="en-US" sz="1200" baseline="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 A1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LD</a:t>
                      </a:r>
                      <a:r>
                        <a:rPr lang="en-US" sz="1200" baseline="0" dirty="0" smtClean="0">
                          <a:latin typeface="Avenir Next" charset="0"/>
                          <a:ea typeface="Consolas" charset="0"/>
                          <a:cs typeface="Consolas" charset="0"/>
                        </a:rPr>
                        <a:t> B1</a:t>
                      </a:r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 A1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LD</a:t>
                      </a: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 B1</a:t>
                      </a:r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1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 smtClean="0">
                          <a:solidFill>
                            <a:schemeClr val="accent5"/>
                          </a:solidFill>
                          <a:latin typeface="Avenir Next Medium" charset="0"/>
                          <a:ea typeface="Avenir Next Medium" charset="0"/>
                          <a:cs typeface="Avenir Next Medium" charset="0"/>
                        </a:rPr>
                        <a:t>LD A2</a:t>
                      </a: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 smtClean="0">
                          <a:solidFill>
                            <a:schemeClr val="accent5"/>
                          </a:solidFill>
                          <a:latin typeface="Avenir Next Medium" charset="0"/>
                          <a:ea typeface="Avenir Next Medium" charset="0"/>
                          <a:cs typeface="Avenir Next Medium" charset="0"/>
                        </a:rPr>
                        <a:t>LD B2</a:t>
                      </a: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US" sz="1200" b="0" i="0" dirty="0" smtClean="0">
                          <a:solidFill>
                            <a:schemeClr val="accent5"/>
                          </a:solidFill>
                          <a:latin typeface="Avenir Next Medium" charset="0"/>
                          <a:ea typeface="Avenir Next Medium" charset="0"/>
                          <a:cs typeface="Avenir Next Medium" charset="0"/>
                        </a:rPr>
                        <a:t>LD A2</a:t>
                      </a:r>
                      <a:endParaRPr lang="en-US" sz="1200" b="0" i="0" dirty="0">
                        <a:solidFill>
                          <a:schemeClr val="accent5"/>
                        </a:solidFill>
                        <a:latin typeface="Avenir Next Medium" charset="0"/>
                        <a:ea typeface="Avenir Next Medium" charset="0"/>
                        <a:cs typeface="Avenir Next Medium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b="0" i="0" dirty="0" smtClean="0">
                          <a:solidFill>
                            <a:schemeClr val="accent5"/>
                          </a:solidFill>
                          <a:latin typeface="Avenir Next Medium" charset="0"/>
                          <a:ea typeface="Avenir Next Medium" charset="0"/>
                          <a:cs typeface="Avenir Next Medium" charset="0"/>
                        </a:rPr>
                        <a:t>LD</a:t>
                      </a:r>
                      <a:r>
                        <a:rPr lang="en-US" sz="1200" b="0" i="0" baseline="0" dirty="0" smtClean="0">
                          <a:solidFill>
                            <a:schemeClr val="accent5"/>
                          </a:solidFill>
                          <a:latin typeface="Avenir Next Medium" charset="0"/>
                          <a:ea typeface="Avenir Next Medium" charset="0"/>
                          <a:cs typeface="Avenir Next Medium" charset="0"/>
                        </a:rPr>
                        <a:t> B2</a:t>
                      </a:r>
                      <a:endParaRPr lang="en-US" sz="1200" b="0" i="0" dirty="0">
                        <a:solidFill>
                          <a:schemeClr val="accent5"/>
                        </a:solidFill>
                        <a:latin typeface="Avenir Next Medium" charset="0"/>
                        <a:ea typeface="Avenir Next Medium" charset="0"/>
                        <a:cs typeface="Avenir Next Medium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2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13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3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12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4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5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6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9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  <a:latin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7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8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  <a:latin typeface="Avenir Next" charset="0"/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8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9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10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 smtClean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11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12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2930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13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</a:endParaRPr>
                    </a:p>
                  </a:txBody>
                  <a:tcPr marL="18288" marR="18288"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10000"/>
                            <a:lumOff val="90000"/>
                          </a:schemeClr>
                        </a:solidFill>
                      </a:endParaRPr>
                    </a:p>
                  </a:txBody>
                  <a:tcPr marL="18288" marR="18288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129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venir Next" charset="0"/>
                          <a:ea typeface="Avenir Next" charset="0"/>
                          <a:cs typeface="Avenir Next" charset="0"/>
                        </a:rPr>
                        <a:t>14</a:t>
                      </a:r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venir Next" charset="0"/>
                        <a:ea typeface="Consolas" charset="0"/>
                        <a:cs typeface="Consolas" charset="0"/>
                      </a:endParaRPr>
                    </a:p>
                  </a:txBody>
                  <a:tcPr marT="27432" marB="27432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18288" marR="18288" marT="27432" marB="27432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472922" y="3961339"/>
            <a:ext cx="203568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1600" dirty="0" smtClean="0">
                <a:latin typeface="Avenir Next" charset="0"/>
                <a:ea typeface="Avenir Next" charset="0"/>
                <a:cs typeface="Avenir Next" charset="0"/>
              </a:rPr>
              <a:t>Issue width = 2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 smtClean="0">
                <a:latin typeface="Avenir Next" charset="0"/>
                <a:ea typeface="Avenir Next" charset="0"/>
                <a:cs typeface="Avenir Next" charset="0"/>
              </a:rPr>
              <a:t>ROB Size = 4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 smtClean="0">
                <a:latin typeface="Avenir Next" charset="0"/>
                <a:ea typeface="Avenir Next" charset="0"/>
                <a:cs typeface="Avenir Next" charset="0"/>
              </a:rPr>
              <a:t>LD A latency = 6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 smtClean="0">
                <a:latin typeface="Avenir Next" charset="0"/>
                <a:ea typeface="Avenir Next" charset="0"/>
                <a:cs typeface="Avenir Next" charset="0"/>
              </a:rPr>
              <a:t>LD B latency = 2 </a:t>
            </a:r>
            <a:endParaRPr lang="en-US" sz="1600" dirty="0">
              <a:latin typeface="Avenir Next" charset="0"/>
              <a:ea typeface="Avenir Next" charset="0"/>
              <a:cs typeface="Avenir Next" charset="0"/>
            </a:endParaRPr>
          </a:p>
        </p:txBody>
      </p:sp>
      <p:graphicFrame>
        <p:nvGraphicFramePr>
          <p:cNvPr id="240" name="Table 2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4132957"/>
              </p:ext>
            </p:extLst>
          </p:nvPr>
        </p:nvGraphicFramePr>
        <p:xfrm>
          <a:off x="472922" y="1416288"/>
          <a:ext cx="2145410" cy="240484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14541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02173"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Example Simplified</a:t>
                      </a:r>
                      <a:br>
                        <a:rPr lang="en-US" sz="1500" b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</a:br>
                      <a:r>
                        <a:rPr lang="en-US" sz="1500" b="0" dirty="0" err="1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SuppD</a:t>
                      </a:r>
                      <a:r>
                        <a:rPr lang="en-US" sz="1500" b="0" baseline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 </a:t>
                      </a:r>
                      <a:r>
                        <a:rPr lang="en-US" sz="1500" b="0" dirty="0" smtClean="0">
                          <a:solidFill>
                            <a:schemeClr val="bg1"/>
                          </a:solidFill>
                          <a:latin typeface="Avenir Next" charset="0"/>
                          <a:ea typeface="Avenir Next" charset="0"/>
                          <a:cs typeface="Avenir Next" charset="0"/>
                        </a:rPr>
                        <a:t>Slice</a:t>
                      </a:r>
                      <a:endParaRPr lang="en-US" sz="1500" b="0" dirty="0">
                        <a:solidFill>
                          <a:schemeClr val="bg1"/>
                        </a:solidFill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242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56205">
                <a:tc>
                  <a:txBody>
                    <a:bodyPr/>
                    <a:lstStyle/>
                    <a:p>
                      <a:pPr algn="l"/>
                      <a:r>
                        <a:rPr lang="de-DE" sz="1500" b="1" dirty="0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for </a:t>
                      </a:r>
                      <a:r>
                        <a:rPr lang="de-DE" sz="1500" dirty="0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(i=1;i&lt;N;i++)</a:t>
                      </a:r>
                    </a:p>
                    <a:p>
                      <a:pPr algn="l"/>
                      <a:r>
                        <a:rPr lang="de-DE" sz="1500" dirty="0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{  </a:t>
                      </a:r>
                    </a:p>
                    <a:p>
                      <a:pPr algn="l"/>
                      <a:r>
                        <a:rPr lang="de-DE" sz="1500" dirty="0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  v1 = LOAD(&amp;a[i]);</a:t>
                      </a:r>
                    </a:p>
                    <a:p>
                      <a:pPr algn="l"/>
                      <a:r>
                        <a:rPr lang="de-DE" sz="1500" baseline="0" dirty="0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  </a:t>
                      </a:r>
                      <a:r>
                        <a:rPr lang="de-DE" sz="1500" dirty="0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v2 = LOAD(&amp;b[i]);</a:t>
                      </a:r>
                    </a:p>
                    <a:p>
                      <a:pPr algn="l"/>
                      <a:r>
                        <a:rPr lang="de-DE" sz="1500" dirty="0" smtClean="0">
                          <a:solidFill>
                            <a:schemeClr val="tx1"/>
                          </a:solidFill>
                          <a:latin typeface="Consolas" charset="0"/>
                          <a:ea typeface="Consolas" charset="0"/>
                          <a:cs typeface="Consolas" charset="0"/>
                        </a:rPr>
                        <a:t>}</a:t>
                      </a:r>
                      <a:endParaRPr lang="en-US" sz="1500" dirty="0">
                        <a:solidFill>
                          <a:schemeClr val="tx1"/>
                        </a:solidFill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R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670786" y="5689994"/>
            <a:ext cx="58987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5"/>
                </a:solidFill>
                <a:latin typeface="Avenir Next Medium" charset="0"/>
                <a:ea typeface="Avenir Next Medium" charset="0"/>
                <a:cs typeface="Avenir Next Medium" charset="0"/>
              </a:rPr>
              <a:t>On cycle 1,  the core will issue LD A2 and LD B2. </a:t>
            </a:r>
            <a:endParaRPr lang="en-US" sz="2000" dirty="0">
              <a:solidFill>
                <a:schemeClr val="accent5"/>
              </a:solidFill>
              <a:latin typeface="Avenir Next Medium" charset="0"/>
              <a:ea typeface="Avenir Next Medium" charset="0"/>
              <a:cs typeface="Avenir Next Medium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8229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inceton Template">
  <a:themeElements>
    <a:clrScheme name="Custom 11">
      <a:dk1>
        <a:srgbClr val="141414"/>
      </a:dk1>
      <a:lt1>
        <a:srgbClr val="FFFFFF"/>
      </a:lt1>
      <a:dk2>
        <a:srgbClr val="A0A0A0"/>
      </a:dk2>
      <a:lt2>
        <a:srgbClr val="333333"/>
      </a:lt2>
      <a:accent1>
        <a:srgbClr val="0BAC0C"/>
      </a:accent1>
      <a:accent2>
        <a:srgbClr val="BC2C30"/>
      </a:accent2>
      <a:accent3>
        <a:srgbClr val="4F81BD"/>
      </a:accent3>
      <a:accent4>
        <a:srgbClr val="666666"/>
      </a:accent4>
      <a:accent5>
        <a:srgbClr val="E87511"/>
      </a:accent5>
      <a:accent6>
        <a:srgbClr val="000000"/>
      </a:accent6>
      <a:hlink>
        <a:srgbClr val="006EF5"/>
      </a:hlink>
      <a:folHlink>
        <a:srgbClr val="C95FB5"/>
      </a:folHlink>
    </a:clrScheme>
    <a:fontScheme name="Tw Cen MT">
      <a:majorFont>
        <a:latin typeface="Tw Cen MT" panose="020B0602020104020603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38100">
          <a:solidFill>
            <a:schemeClr val="tx1"/>
          </a:solidFill>
          <a:tailEnd type="triangle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18756</TotalTime>
  <Words>4464</Words>
  <Application>Microsoft Macintosh PowerPoint</Application>
  <PresentationFormat>On-screen Show (4:3)</PresentationFormat>
  <Paragraphs>951</Paragraphs>
  <Slides>26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8" baseType="lpstr">
      <vt:lpstr>Arial Rounded MT Bold</vt:lpstr>
      <vt:lpstr>Avenir Book</vt:lpstr>
      <vt:lpstr>Avenir Next</vt:lpstr>
      <vt:lpstr>Avenir Next Condensed Medium</vt:lpstr>
      <vt:lpstr>Avenir Next Demi Bold</vt:lpstr>
      <vt:lpstr>Avenir Next Medium</vt:lpstr>
      <vt:lpstr>Consolas</vt:lpstr>
      <vt:lpstr>Lucida Grande</vt:lpstr>
      <vt:lpstr>Tw Cen MT</vt:lpstr>
      <vt:lpstr>Wingdings</vt:lpstr>
      <vt:lpstr>Arial</vt:lpstr>
      <vt:lpstr>Princeton Template</vt:lpstr>
      <vt:lpstr>DeSC: Decoupled Supply-Compute Communication Management for Heterogeneous Architectures </vt:lpstr>
      <vt:lpstr>Accelerator Communication Challenge</vt:lpstr>
      <vt:lpstr>DeSC Solution</vt:lpstr>
      <vt:lpstr>Decoupling Communication and Computation</vt:lpstr>
      <vt:lpstr>DeSC: Decoupled Supply Compute  Communication Management</vt:lpstr>
      <vt:lpstr>Key Benefits of DeSC</vt:lpstr>
      <vt:lpstr>Presentation Outline</vt:lpstr>
      <vt:lpstr>Challenges in using OoO core as a SuppD</vt:lpstr>
      <vt:lpstr>Challenges in using OoO core as a SuppD</vt:lpstr>
      <vt:lpstr>Challenges in using OoO core as a SuppD</vt:lpstr>
      <vt:lpstr>Challenges in using OoO core as a SuppD</vt:lpstr>
      <vt:lpstr>Challenges in using OoO core as a SuppD</vt:lpstr>
      <vt:lpstr>Challenges in using OoO core as a SuppD</vt:lpstr>
      <vt:lpstr>Challenges in using OoO core as a SuppD</vt:lpstr>
      <vt:lpstr>Terminal Load Optimization in DeSC</vt:lpstr>
      <vt:lpstr>Terminal Load Optimization in DeSC</vt:lpstr>
      <vt:lpstr>Terminal Load Optimization in DeSC</vt:lpstr>
      <vt:lpstr>Using general purpose OoO core as a SuppD</vt:lpstr>
      <vt:lpstr>DeSC Loss of Decoupling Optimizations</vt:lpstr>
      <vt:lpstr>DeSC Loss of Decoupling Optimizations</vt:lpstr>
      <vt:lpstr>DeSC Performance Improvements</vt:lpstr>
      <vt:lpstr>DeSC Performance Improvements</vt:lpstr>
      <vt:lpstr>Conclusions</vt:lpstr>
      <vt:lpstr>DeSC: Decoupled Supply-Compute Communication Management for Heterogeneous Architectures </vt:lpstr>
      <vt:lpstr>More in Paper</vt:lpstr>
      <vt:lpstr>Backup : DeSC Hardware Diagram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Tae Jun Ham</dc:creator>
  <cp:keywords/>
  <dc:description/>
  <cp:lastModifiedBy>Tae Jun Ham</cp:lastModifiedBy>
  <cp:revision>2043</cp:revision>
  <cp:lastPrinted>2015-12-04T02:50:47Z</cp:lastPrinted>
  <dcterms:created xsi:type="dcterms:W3CDTF">2015-02-17T22:38:04Z</dcterms:created>
  <dcterms:modified xsi:type="dcterms:W3CDTF">2015-12-14T17:26:06Z</dcterms:modified>
  <cp:category/>
</cp:coreProperties>
</file>