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69" r:id="rId3"/>
  </p:sldMasterIdLst>
  <p:notesMasterIdLst>
    <p:notesMasterId r:id="rId21"/>
  </p:notesMasterIdLst>
  <p:sldIdLst>
    <p:sldId id="256" r:id="rId4"/>
    <p:sldId id="402" r:id="rId5"/>
    <p:sldId id="336" r:id="rId6"/>
    <p:sldId id="278" r:id="rId7"/>
    <p:sldId id="279" r:id="rId8"/>
    <p:sldId id="280" r:id="rId9"/>
    <p:sldId id="281" r:id="rId10"/>
    <p:sldId id="407" r:id="rId11"/>
    <p:sldId id="420" r:id="rId12"/>
    <p:sldId id="409" r:id="rId13"/>
    <p:sldId id="408" r:id="rId14"/>
    <p:sldId id="410" r:id="rId15"/>
    <p:sldId id="337" r:id="rId16"/>
    <p:sldId id="282" r:id="rId17"/>
    <p:sldId id="283" r:id="rId18"/>
    <p:sldId id="267" r:id="rId19"/>
    <p:sldId id="403" r:id="rId20"/>
  </p:sldIdLst>
  <p:sldSz cx="9144000" cy="6858000" type="screen4x3"/>
  <p:notesSz cx="6858000" cy="9144000"/>
  <p:defaultTextStyle>
    <a:defPPr>
      <a:defRPr lang="en-US"/>
    </a:defPPr>
    <a:lvl1pPr marL="0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59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18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80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39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298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60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16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478" algn="l" defTabSz="9141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9CF"/>
    <a:srgbClr val="D19392"/>
    <a:srgbClr val="FF70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8" autoAdjust="0"/>
    <p:restoredTop sz="84091" autoAdjust="0"/>
  </p:normalViewPr>
  <p:slideViewPr>
    <p:cSldViewPr snapToGrid="0">
      <p:cViewPr varScale="1">
        <p:scale>
          <a:sx n="82" d="100"/>
          <a:sy n="82" d="100"/>
        </p:scale>
        <p:origin x="-27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126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PhD%20DOE\CustomShe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PhD%20DOE\Custom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[CustomSheet.xlsx]EK MPKI!PivotTable1</c:name>
    <c:fmtId val="3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'EK MPKI'!$R$1</c:f>
              <c:strCache>
                <c:ptCount val="1"/>
                <c:pt idx="0">
                  <c:v>Sum of DPP</c:v>
                </c:pt>
              </c:strCache>
            </c:strRef>
          </c:tx>
          <c:invertIfNegative val="0"/>
          <c:cat>
            <c:strRef>
              <c:f>'EK MPKI'!$R$2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'EK MPKI'!$R$2</c:f>
              <c:numCache>
                <c:formatCode>General</c:formatCode>
                <c:ptCount val="1"/>
                <c:pt idx="0">
                  <c:v>0.903396059731567</c:v>
                </c:pt>
              </c:numCache>
            </c:numRef>
          </c:val>
        </c:ser>
        <c:ser>
          <c:idx val="1"/>
          <c:order val="1"/>
          <c:tx>
            <c:strRef>
              <c:f>'EK MPKI'!$S$1</c:f>
              <c:strCache>
                <c:ptCount val="1"/>
                <c:pt idx="0">
                  <c:v>Sum of NoMEM</c:v>
                </c:pt>
              </c:strCache>
            </c:strRef>
          </c:tx>
          <c:invertIfNegative val="0"/>
          <c:cat>
            <c:strRef>
              <c:f>'EK MPKI'!$R$2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'EK MPKI'!$S$2</c:f>
              <c:numCache>
                <c:formatCode>General</c:formatCode>
                <c:ptCount val="1"/>
                <c:pt idx="0">
                  <c:v>0.54402965860181796</c:v>
                </c:pt>
              </c:numCache>
            </c:numRef>
          </c:val>
        </c:ser>
        <c:ser>
          <c:idx val="2"/>
          <c:order val="2"/>
          <c:tx>
            <c:strRef>
              <c:f>'EK MPKI'!$T$1</c:f>
              <c:strCache>
                <c:ptCount val="1"/>
                <c:pt idx="0">
                  <c:v>Sum of EK</c:v>
                </c:pt>
              </c:strCache>
            </c:strRef>
          </c:tx>
          <c:invertIfNegative val="0"/>
          <c:cat>
            <c:strRef>
              <c:f>'EK MPKI'!$R$2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'EK MPKI'!$T$2</c:f>
              <c:numCache>
                <c:formatCode>General</c:formatCode>
                <c:ptCount val="1"/>
                <c:pt idx="0">
                  <c:v>0.30211470574251298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50176"/>
        <c:axId val="97651712"/>
      </c:barChart>
      <c:catAx>
        <c:axId val="976501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7651712"/>
        <c:crosses val="autoZero"/>
        <c:auto val="1"/>
        <c:lblAlgn val="ctr"/>
        <c:lblOffset val="100"/>
        <c:noMultiLvlLbl val="0"/>
      </c:catAx>
      <c:valAx>
        <c:axId val="97651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MPKI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7650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[CustomSheet.xlsx]Chart - Summary Speedup-1!PivotTable2</c:name>
    <c:fmtId val="21"/>
  </c:pivotSource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  <c:pivotFmt>
        <c:idx val="13"/>
        <c:marker>
          <c:symbol val="none"/>
        </c:marker>
      </c:pivotFmt>
      <c:pivotFmt>
        <c:idx val="14"/>
        <c:marker>
          <c:symbol val="none"/>
        </c:marker>
      </c:pivotFmt>
      <c:pivotFmt>
        <c:idx val="15"/>
        <c:marker>
          <c:symbol val="none"/>
        </c:marker>
      </c:pivotFmt>
      <c:pivotFmt>
        <c:idx val="16"/>
        <c:marker>
          <c:symbol val="none"/>
        </c:marker>
      </c:pivotFmt>
      <c:pivotFmt>
        <c:idx val="17"/>
        <c:marker>
          <c:symbol val="none"/>
        </c:marker>
      </c:pivotFmt>
      <c:pivotFmt>
        <c:idx val="18"/>
        <c:marker>
          <c:symbol val="none"/>
        </c:marker>
      </c:pivotFmt>
      <c:pivotFmt>
        <c:idx val="19"/>
        <c:marker>
          <c:symbol val="none"/>
        </c:marker>
      </c:pivotFmt>
      <c:pivotFmt>
        <c:idx val="20"/>
        <c:marker>
          <c:symbol val="none"/>
        </c:marker>
      </c:pivotFmt>
      <c:pivotFmt>
        <c:idx val="21"/>
        <c:marker>
          <c:symbol val="none"/>
        </c:marker>
      </c:pivotFmt>
      <c:pivotFmt>
        <c:idx val="22"/>
        <c:marker>
          <c:symbol val="none"/>
        </c:marker>
      </c:pivotFmt>
      <c:pivotFmt>
        <c:idx val="23"/>
        <c:marker>
          <c:symbol val="none"/>
        </c:marker>
      </c:pivotFmt>
      <c:pivotFmt>
        <c:idx val="24"/>
        <c:marker>
          <c:symbol val="none"/>
        </c:marker>
      </c:pivotFmt>
      <c:pivotFmt>
        <c:idx val="25"/>
        <c:marker>
          <c:symbol val="none"/>
        </c:marker>
      </c:pivotFmt>
      <c:pivotFmt>
        <c:idx val="26"/>
        <c:marker>
          <c:symbol val="none"/>
        </c:marker>
      </c:pivotFmt>
      <c:pivotFmt>
        <c:idx val="27"/>
        <c:marker>
          <c:symbol val="none"/>
        </c:marker>
      </c:pivotFmt>
      <c:pivotFmt>
        <c:idx val="28"/>
        <c:marker>
          <c:symbol val="none"/>
        </c:marker>
      </c:pivotFmt>
      <c:pivotFmt>
        <c:idx val="29"/>
        <c:marker>
          <c:symbol val="none"/>
        </c:marker>
      </c:pivotFmt>
      <c:pivotFmt>
        <c:idx val="30"/>
        <c:marker>
          <c:symbol val="none"/>
        </c:marker>
      </c:pivotFmt>
      <c:pivotFmt>
        <c:idx val="31"/>
        <c:marker>
          <c:symbol val="none"/>
        </c:marker>
      </c:pivotFmt>
      <c:pivotFmt>
        <c:idx val="32"/>
        <c:marker>
          <c:symbol val="none"/>
        </c:marker>
      </c:pivotFmt>
      <c:pivotFmt>
        <c:idx val="33"/>
        <c:marker>
          <c:symbol val="none"/>
        </c:marker>
      </c:pivotFmt>
      <c:pivotFmt>
        <c:idx val="34"/>
        <c:marker>
          <c:symbol val="none"/>
        </c:marker>
      </c:pivotFmt>
      <c:pivotFmt>
        <c:idx val="35"/>
        <c:marker>
          <c:symbol val="none"/>
        </c:marker>
      </c:pivotFmt>
      <c:pivotFmt>
        <c:idx val="36"/>
        <c:marker>
          <c:symbol val="none"/>
        </c:marker>
      </c:pivotFmt>
      <c:pivotFmt>
        <c:idx val="37"/>
        <c:marker>
          <c:symbol val="none"/>
        </c:marker>
      </c:pivotFmt>
      <c:pivotFmt>
        <c:idx val="38"/>
        <c:marker>
          <c:symbol val="none"/>
        </c:marker>
      </c:pivotFmt>
      <c:pivotFmt>
        <c:idx val="39"/>
        <c:marker>
          <c:symbol val="none"/>
        </c:marker>
      </c:pivotFmt>
      <c:pivotFmt>
        <c:idx val="40"/>
        <c:marker>
          <c:symbol val="none"/>
        </c:marker>
      </c:pivotFmt>
      <c:pivotFmt>
        <c:idx val="41"/>
        <c:marker>
          <c:symbol val="none"/>
        </c:marker>
      </c:pivotFmt>
      <c:pivotFmt>
        <c:idx val="42"/>
        <c:marker>
          <c:symbol val="none"/>
        </c:marker>
      </c:pivotFmt>
      <c:pivotFmt>
        <c:idx val="43"/>
        <c:marker>
          <c:symbol val="none"/>
        </c:marker>
      </c:pivotFmt>
      <c:pivotFmt>
        <c:idx val="44"/>
        <c:marker>
          <c:symbol val="none"/>
        </c:marker>
      </c:pivotFmt>
      <c:pivotFmt>
        <c:idx val="45"/>
        <c:marker>
          <c:symbol val="none"/>
        </c:marker>
      </c:pivotFmt>
      <c:pivotFmt>
        <c:idx val="46"/>
        <c:marker>
          <c:symbol val="none"/>
        </c:marker>
      </c:pivotFmt>
      <c:pivotFmt>
        <c:idx val="47"/>
        <c:marker>
          <c:symbol val="none"/>
        </c:marker>
      </c:pivotFmt>
      <c:pivotFmt>
        <c:idx val="48"/>
        <c:marker>
          <c:symbol val="none"/>
        </c:marker>
      </c:pivotFmt>
      <c:pivotFmt>
        <c:idx val="49"/>
        <c:marker>
          <c:symbol val="none"/>
        </c:marker>
      </c:pivotFmt>
      <c:pivotFmt>
        <c:idx val="50"/>
        <c:marker>
          <c:symbol val="none"/>
        </c:marker>
      </c:pivotFmt>
      <c:pivotFmt>
        <c:idx val="51"/>
        <c:marker>
          <c:symbol val="none"/>
        </c:marker>
      </c:pivotFmt>
      <c:pivotFmt>
        <c:idx val="52"/>
        <c:marker>
          <c:symbol val="none"/>
        </c:marker>
      </c:pivotFmt>
      <c:pivotFmt>
        <c:idx val="53"/>
        <c:marker>
          <c:symbol val="none"/>
        </c:marker>
      </c:pivotFmt>
      <c:pivotFmt>
        <c:idx val="54"/>
        <c:marker>
          <c:symbol val="none"/>
        </c:marker>
      </c:pivotFmt>
      <c:pivotFmt>
        <c:idx val="55"/>
        <c:marker>
          <c:symbol val="none"/>
        </c:marker>
      </c:pivotFmt>
      <c:pivotFmt>
        <c:idx val="56"/>
        <c:marker>
          <c:symbol val="none"/>
        </c:marker>
      </c:pivotFmt>
      <c:pivotFmt>
        <c:idx val="57"/>
        <c:marker>
          <c:symbol val="none"/>
        </c:marker>
      </c:pivotFmt>
      <c:pivotFmt>
        <c:idx val="58"/>
        <c:marker>
          <c:symbol val="none"/>
        </c:marker>
      </c:pivotFmt>
      <c:pivotFmt>
        <c:idx val="59"/>
        <c:marker>
          <c:symbol val="none"/>
        </c:marker>
      </c:pivotFmt>
      <c:pivotFmt>
        <c:idx val="60"/>
        <c:marker>
          <c:symbol val="none"/>
        </c:marker>
      </c:pivotFmt>
      <c:pivotFmt>
        <c:idx val="61"/>
        <c:marker>
          <c:symbol val="none"/>
        </c:marker>
      </c:pivotFmt>
      <c:pivotFmt>
        <c:idx val="62"/>
        <c:marker>
          <c:symbol val="none"/>
        </c:marker>
      </c:pivotFmt>
      <c:pivotFmt>
        <c:idx val="63"/>
        <c:marker>
          <c:symbol val="none"/>
        </c:marker>
      </c:pivotFmt>
      <c:pivotFmt>
        <c:idx val="64"/>
        <c:marker>
          <c:symbol val="none"/>
        </c:marker>
      </c:pivotFmt>
      <c:pivotFmt>
        <c:idx val="65"/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- Summary Speedup-1'!$B$3:$B$4</c:f>
              <c:strCache>
                <c:ptCount val="1"/>
                <c:pt idx="0">
                  <c:v>DPP</c:v>
                </c:pt>
              </c:strCache>
            </c:strRef>
          </c:tx>
          <c:invertIfNegative val="0"/>
          <c:cat>
            <c:strRef>
              <c:f>'Chart - Summary Speedup-1'!$A$5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'Chart - Summary Speedup-1'!$B$5</c:f>
              <c:numCache>
                <c:formatCode>General</c:formatCode>
                <c:ptCount val="1"/>
                <c:pt idx="0">
                  <c:v>1.0534827378651821</c:v>
                </c:pt>
              </c:numCache>
            </c:numRef>
          </c:val>
        </c:ser>
        <c:ser>
          <c:idx val="1"/>
          <c:order val="1"/>
          <c:tx>
            <c:strRef>
              <c:f>'Chart - Summary Speedup-1'!$C$3:$C$4</c:f>
              <c:strCache>
                <c:ptCount val="1"/>
                <c:pt idx="0">
                  <c:v>NoMEM</c:v>
                </c:pt>
              </c:strCache>
            </c:strRef>
          </c:tx>
          <c:invertIfNegative val="0"/>
          <c:cat>
            <c:strRef>
              <c:f>'Chart - Summary Speedup-1'!$A$5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'Chart - Summary Speedup-1'!$C$5</c:f>
              <c:numCache>
                <c:formatCode>General</c:formatCode>
                <c:ptCount val="1"/>
                <c:pt idx="0">
                  <c:v>2.0522127568366999</c:v>
                </c:pt>
              </c:numCache>
            </c:numRef>
          </c:val>
        </c:ser>
        <c:ser>
          <c:idx val="2"/>
          <c:order val="2"/>
          <c:tx>
            <c:strRef>
              <c:f>'Chart - Summary Speedup-1'!$D$3:$D$4</c:f>
              <c:strCache>
                <c:ptCount val="1"/>
                <c:pt idx="0">
                  <c:v>EK</c:v>
                </c:pt>
              </c:strCache>
            </c:strRef>
          </c:tx>
          <c:invertIfNegative val="0"/>
          <c:cat>
            <c:strRef>
              <c:f>'Chart - Summary Speedup-1'!$A$5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'Chart - Summary Speedup-1'!$D$5</c:f>
              <c:numCache>
                <c:formatCode>General</c:formatCode>
                <c:ptCount val="1"/>
                <c:pt idx="0">
                  <c:v>2.6737866034385069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76672"/>
        <c:axId val="97711232"/>
      </c:barChart>
      <c:catAx>
        <c:axId val="9767667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7711232"/>
        <c:crossesAt val="1"/>
        <c:auto val="1"/>
        <c:lblAlgn val="ctr"/>
        <c:lblOffset val="100"/>
        <c:noMultiLvlLbl val="0"/>
      </c:catAx>
      <c:valAx>
        <c:axId val="97711232"/>
        <c:scaling>
          <c:orientation val="minMax"/>
          <c:min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Relative Speedup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7676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E5458-3F04-4FCB-B550-A9B58391BB99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6EA24-7326-4970-AFF3-8CBB60E1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24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59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18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80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39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298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60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16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478" algn="l" defTabSz="9141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188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77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73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1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75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67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24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1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10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34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989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FB237-6FE5-4E52-BA20-436B0EB91A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39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23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6EA24-7326-4970-AFF3-8CBB60E18B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53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hyperlink" Target="http://islamatta.com/" TargetMode="External"/><Relationship Id="rId2" Type="http://schemas.openxmlformats.org/officeDocument/2006/relationships/hyperlink" Target="mailto:iatta@eecg.toronto.edu" TargetMode="Externa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hyperlink" Target="http://islamatta.com/" TargetMode="External"/><Relationship Id="rId2" Type="http://schemas.openxmlformats.org/officeDocument/2006/relationships/hyperlink" Target="mailto:iatta@eecg.toronto.edu" TargetMode="External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46485" y="2704281"/>
            <a:ext cx="8251031" cy="538609"/>
          </a:xfrm>
        </p:spPr>
        <p:txBody>
          <a:bodyPr anchor="ctr">
            <a:spAutoFit/>
          </a:bodyPr>
          <a:lstStyle>
            <a:lvl1pPr>
              <a:lnSpc>
                <a:spcPts val="4219"/>
              </a:lnSpc>
              <a:defRPr sz="4200">
                <a:solidFill>
                  <a:srgbClr val="001337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593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308840"/>
            <a:ext cx="9144000" cy="235743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70" tIns="32135" rIns="64270" bIns="32135" numCol="1" rtlCol="0" anchor="t" anchorCtr="0" compatLnSpc="1">
            <a:prstTxWarp prst="textNoShape">
              <a:avLst/>
            </a:prstTxWarp>
          </a:bodyPr>
          <a:lstStyle/>
          <a:p>
            <a:pPr algn="ctr" defTabSz="642717" fontAlgn="base">
              <a:spcBef>
                <a:spcPct val="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46485" y="1393036"/>
            <a:ext cx="8251031" cy="221201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 smtClean="0"/>
              <a:t>SLICC </a:t>
            </a:r>
            <a:br>
              <a:rPr lang="en-US" b="1" dirty="0" smtClean="0"/>
            </a:br>
            <a:r>
              <a:rPr lang="en-US" b="1" dirty="0" smtClean="0"/>
              <a:t>Self-Assembly of Instruction Cache Collectives for OLTP Workloads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112740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836420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1121670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1</a:t>
            </a:r>
            <a:endParaRPr lang="en-US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4836420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2</a:t>
            </a:r>
            <a:endParaRPr lang="en-US" dirty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 hasCustomPrompt="1"/>
          </p:nvPr>
        </p:nvSpPr>
        <p:spPr>
          <a:xfrm>
            <a:off x="7419282" y="892978"/>
            <a:ext cx="969509" cy="80112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711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47932" y="967258"/>
            <a:ext cx="8904400" cy="5035395"/>
          </a:xfrm>
        </p:spPr>
        <p:txBody>
          <a:bodyPr/>
          <a:lstStyle>
            <a:lvl1pPr>
              <a:defRPr sz="2500" b="1">
                <a:latin typeface="Arial" pitchFamily="34" charset="0"/>
                <a:cs typeface="Arial" pitchFamily="34" charset="0"/>
              </a:defRPr>
            </a:lvl1pPr>
            <a:lvl2pPr marL="374920" indent="-252177">
              <a:defRPr sz="2200">
                <a:latin typeface="Arial" pitchFamily="34" charset="0"/>
                <a:cs typeface="Arial" pitchFamily="34" charset="0"/>
              </a:defRPr>
            </a:lvl2pPr>
            <a:lvl3pPr marL="630443" indent="-253293">
              <a:defRPr sz="2200">
                <a:latin typeface="Arial" pitchFamily="34" charset="0"/>
                <a:cs typeface="Arial" pitchFamily="34" charset="0"/>
              </a:defRPr>
            </a:lvl3pPr>
            <a:lvl4pPr marL="887086" indent="-193038">
              <a:defRPr sz="1300">
                <a:latin typeface="Arial" pitchFamily="34" charset="0"/>
                <a:cs typeface="Arial" pitchFamily="34" charset="0"/>
              </a:defRPr>
            </a:lvl4pPr>
            <a:lvl5pPr marL="1130334" indent="-160679"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995294" y="6490773"/>
            <a:ext cx="2133079" cy="365001"/>
          </a:xfrm>
          <a:prstGeom prst="rect">
            <a:avLst/>
          </a:prstGeom>
        </p:spPr>
        <p:txBody>
          <a:bodyPr vert="horz" lIns="64270" tIns="32135" rIns="64270" bIns="32135" rtlCol="0" anchor="ctr"/>
          <a:lstStyle>
            <a:lvl1pPr algn="r">
              <a:defRPr sz="1100" b="1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© Islam Atta                     </a:t>
            </a:r>
            <a:fld id="{C6ED0C1F-4601-412C-99FA-1165431FFB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1799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446485" y="2459624"/>
            <a:ext cx="3536156" cy="1027926"/>
          </a:xfrm>
          <a:noFill/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-US" sz="6700" dirty="0" smtClean="0">
                <a:cs typeface="HelveticaNeueLT Std Bold" charset="0"/>
              </a:rPr>
              <a:t>Thanks!</a:t>
            </a:r>
            <a:endParaRPr lang="en-US" sz="2200" dirty="0">
              <a:cs typeface="HelveticaNeueLT Std Bold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 userDrawn="1"/>
        </p:nvSpPr>
        <p:spPr bwMode="auto">
          <a:xfrm>
            <a:off x="4572000" y="2654652"/>
            <a:ext cx="4179094" cy="584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67" tIns="32133" rIns="64267" bIns="32133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solidFill>
                  <a:srgbClr val="001337"/>
                </a:solidFill>
                <a:latin typeface="HelveticaNeueLT Std" pitchFamily="34" charset="0"/>
                <a:ea typeface="ヒラギノ角ゴ ProN W6" charset="-128"/>
                <a:sym typeface="Helvetica Neue" charset="0"/>
              </a:rPr>
              <a:t>Email: 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2"/>
              </a:rPr>
              <a:t>iatta@eecg.toronto.edu</a:t>
            </a:r>
            <a:endParaRPr lang="en-US" sz="1700" dirty="0" smtClean="0">
              <a:solidFill>
                <a:srgbClr val="001337"/>
              </a:solidFill>
              <a:latin typeface="Georgia" pitchFamily="18" charset="0"/>
              <a:ea typeface="ヒラギノ角ゴ ProN W6" charset="-128"/>
              <a:sym typeface="Helvetica Neue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700" b="1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Website: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3"/>
              </a:rPr>
              <a:t>http://islamatta.com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endParaRPr lang="en-US" sz="1700" dirty="0">
              <a:latin typeface="HelveticaNeueLT Std Bold" charset="0"/>
              <a:ea typeface="ヒラギノ角ゴ ProN W3" charset="-128"/>
            </a:endParaRPr>
          </a:p>
        </p:txBody>
      </p:sp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 rot="5400000">
            <a:off x="3099160" y="2973034"/>
            <a:ext cx="2411016" cy="111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195043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4061" y="2632042"/>
            <a:ext cx="2260868" cy="1709639"/>
            <a:chOff x="2438403" y="1045029"/>
            <a:chExt cx="2296884" cy="1894115"/>
          </a:xfrm>
        </p:grpSpPr>
        <p:sp>
          <p:nvSpPr>
            <p:cNvPr id="4" name="Freeform 3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288670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308840"/>
            <a:ext cx="9144000" cy="235743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70" tIns="32135" rIns="64270" bIns="32135" numCol="1" rtlCol="0" anchor="t" anchorCtr="0" compatLnSpc="1">
            <a:prstTxWarp prst="textNoShape">
              <a:avLst/>
            </a:prstTxWarp>
          </a:bodyPr>
          <a:lstStyle/>
          <a:p>
            <a:pPr algn="ctr" defTabSz="642717" fontAlgn="base">
              <a:spcBef>
                <a:spcPct val="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446485" y="1393036"/>
            <a:ext cx="8251031" cy="221201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 smtClean="0"/>
              <a:t>Rethinking Architectures for Big Data Workloads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91402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3000332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325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46485" y="2704281"/>
            <a:ext cx="8251031" cy="538609"/>
          </a:xfrm>
        </p:spPr>
        <p:txBody>
          <a:bodyPr anchor="ctr">
            <a:spAutoFit/>
          </a:bodyPr>
          <a:lstStyle>
            <a:lvl1pPr>
              <a:lnSpc>
                <a:spcPts val="4219"/>
              </a:lnSpc>
              <a:defRPr sz="4200">
                <a:solidFill>
                  <a:srgbClr val="001337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691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308840"/>
            <a:ext cx="9144000" cy="235743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77" tIns="32139" rIns="64277" bIns="32139" numCol="1" rtlCol="0" anchor="t" anchorCtr="0" compatLnSpc="1">
            <a:prstTxWarp prst="textNoShape">
              <a:avLst/>
            </a:prstTxWarp>
          </a:bodyPr>
          <a:lstStyle/>
          <a:p>
            <a:pPr algn="ctr" defTabSz="642783" fontAlgn="base">
              <a:spcBef>
                <a:spcPct val="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46485" y="1393036"/>
            <a:ext cx="8251031" cy="221201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 smtClean="0"/>
              <a:t>SLICC </a:t>
            </a:r>
            <a:br>
              <a:rPr lang="en-US" b="1" dirty="0" smtClean="0"/>
            </a:br>
            <a:r>
              <a:rPr lang="en-US" b="1" dirty="0" smtClean="0"/>
              <a:t>Self-Assembly of Instruction Cache Collectives for OLTP Workloads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112738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836418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1121668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1</a:t>
            </a:r>
            <a:endParaRPr lang="en-US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4836418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2</a:t>
            </a:r>
            <a:endParaRPr lang="en-US" dirty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 hasCustomPrompt="1"/>
          </p:nvPr>
        </p:nvSpPr>
        <p:spPr>
          <a:xfrm>
            <a:off x="7419280" y="892978"/>
            <a:ext cx="969509" cy="80112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46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47932" y="967256"/>
            <a:ext cx="8904400" cy="5035395"/>
          </a:xfrm>
        </p:spPr>
        <p:txBody>
          <a:bodyPr/>
          <a:lstStyle>
            <a:lvl1pPr>
              <a:defRPr sz="2500" b="1">
                <a:latin typeface="Arial" pitchFamily="34" charset="0"/>
                <a:cs typeface="Arial" pitchFamily="34" charset="0"/>
              </a:defRPr>
            </a:lvl1pPr>
            <a:lvl2pPr marL="374958" indent="-252203">
              <a:defRPr sz="2200">
                <a:latin typeface="Arial" pitchFamily="34" charset="0"/>
                <a:cs typeface="Arial" pitchFamily="34" charset="0"/>
              </a:defRPr>
            </a:lvl2pPr>
            <a:lvl3pPr marL="630507" indent="-253319">
              <a:defRPr sz="2200">
                <a:latin typeface="Arial" pitchFamily="34" charset="0"/>
                <a:cs typeface="Arial" pitchFamily="34" charset="0"/>
              </a:defRPr>
            </a:lvl3pPr>
            <a:lvl4pPr marL="887176" indent="-193058">
              <a:defRPr sz="1300">
                <a:latin typeface="Arial" pitchFamily="34" charset="0"/>
                <a:cs typeface="Arial" pitchFamily="34" charset="0"/>
              </a:defRPr>
            </a:lvl4pPr>
            <a:lvl5pPr marL="1130450" indent="-160696"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995294" y="6490771"/>
            <a:ext cx="2133079" cy="365001"/>
          </a:xfrm>
          <a:prstGeom prst="rect">
            <a:avLst/>
          </a:prstGeom>
        </p:spPr>
        <p:txBody>
          <a:bodyPr vert="horz" lIns="64277" tIns="32139" rIns="64277" bIns="32139" rtlCol="0" anchor="ctr"/>
          <a:lstStyle>
            <a:lvl1pPr algn="r">
              <a:defRPr sz="1100" b="1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© Islam Atta                     </a:t>
            </a:r>
            <a:fld id="{C6ED0C1F-4601-412C-99FA-1165431FFB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941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446485" y="2459624"/>
            <a:ext cx="3536156" cy="1027926"/>
          </a:xfrm>
          <a:noFill/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-US" sz="6700" dirty="0" smtClean="0">
                <a:cs typeface="HelveticaNeueLT Std Bold" charset="0"/>
              </a:rPr>
              <a:t>Thanks!</a:t>
            </a:r>
            <a:endParaRPr lang="en-US" sz="2200" dirty="0">
              <a:cs typeface="HelveticaNeueLT Std Bold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 userDrawn="1"/>
        </p:nvSpPr>
        <p:spPr bwMode="auto">
          <a:xfrm>
            <a:off x="4572000" y="2654652"/>
            <a:ext cx="4179094" cy="584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74" tIns="32137" rIns="64274" bIns="32137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9pPr>
          </a:lstStyle>
          <a:p>
            <a:pPr defTabSz="91421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solidFill>
                  <a:srgbClr val="001337"/>
                </a:solidFill>
                <a:latin typeface="HelveticaNeueLT Std" pitchFamily="34" charset="0"/>
                <a:ea typeface="ヒラギノ角ゴ ProN W6" charset="-128"/>
                <a:sym typeface="Helvetica Neue" charset="0"/>
              </a:rPr>
              <a:t>Email: 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2"/>
              </a:rPr>
              <a:t>iatta@eecg.toronto.edu</a:t>
            </a:r>
            <a:endParaRPr lang="en-US" sz="1700" dirty="0" smtClean="0">
              <a:solidFill>
                <a:srgbClr val="001337"/>
              </a:solidFill>
              <a:latin typeface="Georgia" pitchFamily="18" charset="0"/>
              <a:ea typeface="ヒラギノ角ゴ ProN W6" charset="-128"/>
              <a:sym typeface="Helvetica Neue" charset="0"/>
            </a:endParaRPr>
          </a:p>
          <a:p>
            <a:pPr defTabSz="91421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700" b="1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Website: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3"/>
              </a:rPr>
              <a:t>http://islamatta.com</a:t>
            </a:r>
            <a:r>
              <a:rPr lang="en-US" sz="17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endParaRPr lang="en-US" sz="1700" dirty="0">
              <a:latin typeface="HelveticaNeueLT Std Bold" charset="0"/>
              <a:ea typeface="ヒラギノ角ゴ ProN W3" charset="-128"/>
            </a:endParaRPr>
          </a:p>
        </p:txBody>
      </p:sp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 rot="5400000">
            <a:off x="3099160" y="2973032"/>
            <a:ext cx="2411016" cy="111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001263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4061" y="2632040"/>
            <a:ext cx="2260868" cy="1709639"/>
            <a:chOff x="2438403" y="1045029"/>
            <a:chExt cx="2296884" cy="1894115"/>
          </a:xfrm>
        </p:grpSpPr>
        <p:sp>
          <p:nvSpPr>
            <p:cNvPr id="4" name="Freeform 3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83" fontAlgn="base">
                <a:spcBef>
                  <a:spcPct val="0"/>
                </a:spcBef>
                <a:spcAft>
                  <a:spcPct val="0"/>
                </a:spcAft>
              </a:pPr>
              <a:endParaRPr lang="en-US" sz="3000">
                <a:solidFill>
                  <a:srgbClr val="000000"/>
                </a:solidFill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2838232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308840"/>
            <a:ext cx="9144000" cy="235743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77" tIns="32139" rIns="64277" bIns="32139" numCol="1" rtlCol="0" anchor="t" anchorCtr="0" compatLnSpc="1">
            <a:prstTxWarp prst="textNoShape">
              <a:avLst/>
            </a:prstTxWarp>
          </a:bodyPr>
          <a:lstStyle/>
          <a:p>
            <a:pPr algn="ctr" defTabSz="642783" fontAlgn="base">
              <a:spcBef>
                <a:spcPct val="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446485" y="1393036"/>
            <a:ext cx="8251031" cy="221201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 smtClean="0"/>
              <a:t>Rethinking Architectures for Big Data Workloads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91400" y="4085346"/>
            <a:ext cx="3161109" cy="790263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3000330" y="5348883"/>
            <a:ext cx="3161109" cy="8036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0550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8" indent="0">
              <a:buNone/>
              <a:defRPr sz="1800" b="1"/>
            </a:lvl3pPr>
            <a:lvl4pPr marL="1371180" indent="0">
              <a:buNone/>
              <a:defRPr sz="1600" b="1"/>
            </a:lvl4pPr>
            <a:lvl5pPr marL="1828239" indent="0">
              <a:buNone/>
              <a:defRPr sz="1600" b="1"/>
            </a:lvl5pPr>
            <a:lvl6pPr marL="2285298" indent="0">
              <a:buNone/>
              <a:defRPr sz="1600" b="1"/>
            </a:lvl6pPr>
            <a:lvl7pPr marL="2742360" indent="0">
              <a:buNone/>
              <a:defRPr sz="1600" b="1"/>
            </a:lvl7pPr>
            <a:lvl8pPr marL="3199416" indent="0">
              <a:buNone/>
              <a:defRPr sz="1600" b="1"/>
            </a:lvl8pPr>
            <a:lvl9pPr marL="36564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8" indent="0">
              <a:buNone/>
              <a:defRPr sz="1800" b="1"/>
            </a:lvl3pPr>
            <a:lvl4pPr marL="1371180" indent="0">
              <a:buNone/>
              <a:defRPr sz="1600" b="1"/>
            </a:lvl4pPr>
            <a:lvl5pPr marL="1828239" indent="0">
              <a:buNone/>
              <a:defRPr sz="1600" b="1"/>
            </a:lvl5pPr>
            <a:lvl6pPr marL="2285298" indent="0">
              <a:buNone/>
              <a:defRPr sz="1600" b="1"/>
            </a:lvl6pPr>
            <a:lvl7pPr marL="2742360" indent="0">
              <a:buNone/>
              <a:defRPr sz="1600" b="1"/>
            </a:lvl7pPr>
            <a:lvl8pPr marL="3199416" indent="0">
              <a:buNone/>
              <a:defRPr sz="1600" b="1"/>
            </a:lvl8pPr>
            <a:lvl9pPr marL="36564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8" indent="0">
              <a:buNone/>
              <a:defRPr sz="1000"/>
            </a:lvl3pPr>
            <a:lvl4pPr marL="1371180" indent="0">
              <a:buNone/>
              <a:defRPr sz="900"/>
            </a:lvl4pPr>
            <a:lvl5pPr marL="1828239" indent="0">
              <a:buNone/>
              <a:defRPr sz="900"/>
            </a:lvl5pPr>
            <a:lvl6pPr marL="2285298" indent="0">
              <a:buNone/>
              <a:defRPr sz="900"/>
            </a:lvl6pPr>
            <a:lvl7pPr marL="2742360" indent="0">
              <a:buNone/>
              <a:defRPr sz="900"/>
            </a:lvl7pPr>
            <a:lvl8pPr marL="3199416" indent="0">
              <a:buNone/>
              <a:defRPr sz="900"/>
            </a:lvl8pPr>
            <a:lvl9pPr marL="36564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8" indent="0">
              <a:buNone/>
              <a:defRPr sz="2400"/>
            </a:lvl3pPr>
            <a:lvl4pPr marL="1371180" indent="0">
              <a:buNone/>
              <a:defRPr sz="2000"/>
            </a:lvl4pPr>
            <a:lvl5pPr marL="1828239" indent="0">
              <a:buNone/>
              <a:defRPr sz="2000"/>
            </a:lvl5pPr>
            <a:lvl6pPr marL="2285298" indent="0">
              <a:buNone/>
              <a:defRPr sz="2000"/>
            </a:lvl6pPr>
            <a:lvl7pPr marL="2742360" indent="0">
              <a:buNone/>
              <a:defRPr sz="2000"/>
            </a:lvl7pPr>
            <a:lvl8pPr marL="3199416" indent="0">
              <a:buNone/>
              <a:defRPr sz="2000"/>
            </a:lvl8pPr>
            <a:lvl9pPr marL="365647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8" indent="0">
              <a:buNone/>
              <a:defRPr sz="1000"/>
            </a:lvl3pPr>
            <a:lvl4pPr marL="1371180" indent="0">
              <a:buNone/>
              <a:defRPr sz="900"/>
            </a:lvl4pPr>
            <a:lvl5pPr marL="1828239" indent="0">
              <a:buNone/>
              <a:defRPr sz="900"/>
            </a:lvl5pPr>
            <a:lvl6pPr marL="2285298" indent="0">
              <a:buNone/>
              <a:defRPr sz="900"/>
            </a:lvl6pPr>
            <a:lvl7pPr marL="2742360" indent="0">
              <a:buNone/>
              <a:defRPr sz="900"/>
            </a:lvl7pPr>
            <a:lvl8pPr marL="3199416" indent="0">
              <a:buNone/>
              <a:defRPr sz="900"/>
            </a:lvl8pPr>
            <a:lvl9pPr marL="36564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1" tIns="45706" rIns="91411" bIns="457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11" tIns="45706" rIns="91411" bIns="457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6"/>
            <a:ext cx="2895600" cy="365125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6" indent="-342796" algn="l" defTabSz="9141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22" indent="-285662" algn="l" defTabSz="9141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47" indent="-228529" algn="l" defTabSz="9141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08" indent="-228529" algn="l" defTabSz="91411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70" indent="-228529" algn="l" defTabSz="91411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30" indent="-228529" algn="l" defTabSz="9141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88" indent="-228529" algn="l" defTabSz="9141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49" indent="-228529" algn="l" defTabSz="9141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06" indent="-228529" algn="l" defTabSz="9141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8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0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9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98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60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16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78" algn="l" defTabSz="9141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0411"/>
            <a:ext cx="9144000" cy="826634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484" y="910829"/>
            <a:ext cx="8259961" cy="498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eorgia" pitchFamily="18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Georgia" pitchFamily="18" charset="0"/>
              </a:rPr>
              <a:t>Second level</a:t>
            </a:r>
          </a:p>
          <a:p>
            <a:pPr lvl="2"/>
            <a:r>
              <a:rPr lang="en-US" dirty="0" smtClean="0">
                <a:sym typeface="Georgia" pitchFamily="18" charset="0"/>
              </a:rPr>
              <a:t>Third level</a:t>
            </a:r>
          </a:p>
          <a:p>
            <a:pPr lvl="3"/>
            <a:r>
              <a:rPr lang="en-US" dirty="0" smtClean="0">
                <a:sym typeface="Georgia" pitchFamily="18" charset="0"/>
              </a:rPr>
              <a:t>Fourth level</a:t>
            </a:r>
          </a:p>
          <a:p>
            <a:pPr lvl="4"/>
            <a:r>
              <a:rPr lang="en-US" dirty="0" smtClean="0">
                <a:sym typeface="Georgia" pitchFamily="18" charset="0"/>
              </a:rPr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75" y="6356827"/>
            <a:ext cx="2133079" cy="365001"/>
          </a:xfrm>
          <a:prstGeom prst="rect">
            <a:avLst/>
          </a:prstGeom>
        </p:spPr>
        <p:txBody>
          <a:bodyPr vert="horz" lIns="64270" tIns="32135" rIns="64270" bIns="32135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Gill Sans" charset="0"/>
                <a:sym typeface="Gill Sans" charset="0"/>
              </a:rPr>
              <a:t>© Islam Atta                     </a:t>
            </a:r>
            <a:fld id="{C6ED0C1F-4601-412C-99FA-1165431FFB52}" type="slidenum">
              <a:rPr lang="en-US" smtClean="0">
                <a:latin typeface="Gill Sans" charset="0"/>
                <a:sym typeface="Gill Sans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latin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78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184112" indent="0"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+mj-lt"/>
          <a:ea typeface="+mj-ea"/>
          <a:cs typeface="HelveticaNeueLT Std Bold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5pPr>
      <a:lvl6pPr marL="321357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6pPr>
      <a:lvl7pPr marL="642717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7pPr>
      <a:lvl8pPr marL="964075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8pPr>
      <a:lvl9pPr marL="1285434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9pPr>
    </p:titleStyle>
    <p:bodyStyle>
      <a:lvl1pPr marL="241020" indent="-241020" algn="l" rtl="0" eaLnBrk="0" fontAlgn="base" hangingPunct="0">
        <a:spcBef>
          <a:spcPts val="844"/>
        </a:spcBef>
        <a:spcAft>
          <a:spcPct val="0"/>
        </a:spcAft>
        <a:defRPr sz="20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1pPr>
      <a:lvl2pPr marL="160679" indent="-160679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7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2pPr>
      <a:lvl3pPr marL="374920" indent="-160679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7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3pPr>
      <a:lvl4pPr marL="589158" indent="-160679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1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4pPr>
      <a:lvl5pPr marL="803397" indent="-160679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1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5pPr>
      <a:lvl6pPr marL="1124756" indent="-160679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6pPr>
      <a:lvl7pPr marL="1446114" indent="-160679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7pPr>
      <a:lvl8pPr marL="1767475" indent="-160679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8pPr>
      <a:lvl9pPr marL="2088831" indent="-160679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9pPr>
    </p:bodyStyle>
    <p:otherStyle>
      <a:defPPr>
        <a:defRPr lang="en-US"/>
      </a:defPPr>
      <a:lvl1pPr marL="0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357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717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075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434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6794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151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49511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0870" algn="l" defTabSz="3213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0411"/>
            <a:ext cx="9144000" cy="826634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484" y="910829"/>
            <a:ext cx="8259961" cy="498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eorgia" pitchFamily="18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Georgia" pitchFamily="18" charset="0"/>
              </a:rPr>
              <a:t>Second level</a:t>
            </a:r>
          </a:p>
          <a:p>
            <a:pPr lvl="2"/>
            <a:r>
              <a:rPr lang="en-US" dirty="0" smtClean="0">
                <a:sym typeface="Georgia" pitchFamily="18" charset="0"/>
              </a:rPr>
              <a:t>Third level</a:t>
            </a:r>
          </a:p>
          <a:p>
            <a:pPr lvl="3"/>
            <a:r>
              <a:rPr lang="en-US" dirty="0" smtClean="0">
                <a:sym typeface="Georgia" pitchFamily="18" charset="0"/>
              </a:rPr>
              <a:t>Fourth level</a:t>
            </a:r>
          </a:p>
          <a:p>
            <a:pPr lvl="4"/>
            <a:r>
              <a:rPr lang="en-US" dirty="0" smtClean="0">
                <a:sym typeface="Georgia" pitchFamily="18" charset="0"/>
              </a:rPr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75" y="6356825"/>
            <a:ext cx="2133079" cy="365001"/>
          </a:xfrm>
          <a:prstGeom prst="rect">
            <a:avLst/>
          </a:prstGeom>
        </p:spPr>
        <p:txBody>
          <a:bodyPr vert="horz" lIns="64277" tIns="32139" rIns="64277" bIns="32139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 defTabSz="914212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Gill Sans" charset="0"/>
                <a:sym typeface="Gill Sans" charset="0"/>
              </a:rPr>
              <a:t>© Islam Atta                     </a:t>
            </a:r>
            <a:fld id="{C6ED0C1F-4601-412C-99FA-1165431FFB52}" type="slidenum">
              <a:rPr lang="en-US" smtClean="0">
                <a:latin typeface="Gill Sans" charset="0"/>
                <a:sym typeface="Gill Sans" charset="0"/>
              </a:rPr>
              <a:pPr defTabSz="914212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latin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63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184131" indent="0"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+mj-lt"/>
          <a:ea typeface="+mj-ea"/>
          <a:cs typeface="HelveticaNeueLT Std Bold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5pPr>
      <a:lvl6pPr marL="321391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6pPr>
      <a:lvl7pPr marL="642783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7pPr>
      <a:lvl8pPr marL="964174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8pPr>
      <a:lvl9pPr marL="1285565" algn="l" rtl="0" fontAlgn="base">
        <a:lnSpc>
          <a:spcPts val="4219"/>
        </a:lnSpc>
        <a:spcBef>
          <a:spcPct val="0"/>
        </a:spcBef>
        <a:spcAft>
          <a:spcPct val="0"/>
        </a:spcAft>
        <a:defRPr sz="42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9pPr>
    </p:titleStyle>
    <p:bodyStyle>
      <a:lvl1pPr marL="241044" indent="-241044" algn="l" rtl="0" eaLnBrk="0" fontAlgn="base" hangingPunct="0">
        <a:spcBef>
          <a:spcPts val="844"/>
        </a:spcBef>
        <a:spcAft>
          <a:spcPct val="0"/>
        </a:spcAft>
        <a:defRPr sz="20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1pPr>
      <a:lvl2pPr marL="160696" indent="-160696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7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2pPr>
      <a:lvl3pPr marL="374958" indent="-160696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7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3pPr>
      <a:lvl4pPr marL="589218" indent="-160696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1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4pPr>
      <a:lvl5pPr marL="803479" indent="-160696" algn="l" rtl="0" eaLnBrk="0" fontAlgn="base" hangingPunct="0">
        <a:lnSpc>
          <a:spcPct val="120000"/>
        </a:lnSpc>
        <a:spcBef>
          <a:spcPts val="844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1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5pPr>
      <a:lvl6pPr marL="1124872" indent="-160696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6pPr>
      <a:lvl7pPr marL="1446262" indent="-160696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7pPr>
      <a:lvl8pPr marL="1767655" indent="-160696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8pPr>
      <a:lvl9pPr marL="2089045" indent="-160696" algn="l" rtl="0" fontAlgn="base">
        <a:lnSpc>
          <a:spcPts val="2531"/>
        </a:lnSpc>
        <a:spcBef>
          <a:spcPts val="844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9pPr>
    </p:bodyStyle>
    <p:otherStyle>
      <a:defPPr>
        <a:defRPr lang="en-US"/>
      </a:defPPr>
      <a:lvl1pPr marL="0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391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783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174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565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6959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348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49741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133" algn="l" defTabSz="3213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microsoft.com/office/2007/relationships/hdphoto" Target="../media/hdphoto1.wdp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Google Drive\PhD\MICRO-48\Images\Angry-Birds-slingsh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007" y="1510266"/>
            <a:ext cx="2345507" cy="147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98581" y="987046"/>
            <a:ext cx="2438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itchFamily="2" charset="-79"/>
                <a:cs typeface="Aharoni" pitchFamily="2" charset="-79"/>
              </a:rPr>
              <a:t>EKIVOLOS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581" y="1647898"/>
            <a:ext cx="53816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Berlin Sans FB Demi" pitchFamily="34" charset="0"/>
                <a:cs typeface="Narkisim" pitchFamily="34" charset="-79"/>
              </a:rPr>
              <a:t>Self Contained, Accurate </a:t>
            </a:r>
            <a:endParaRPr lang="en-US" sz="3200" b="1" dirty="0" smtClean="0">
              <a:latin typeface="Berlin Sans FB Demi" pitchFamily="34" charset="0"/>
              <a:cs typeface="Narkisim" pitchFamily="34" charset="-79"/>
            </a:endParaRPr>
          </a:p>
          <a:p>
            <a:r>
              <a:rPr lang="en-US" sz="3200" b="1" dirty="0" smtClean="0">
                <a:latin typeface="Berlin Sans FB Demi" pitchFamily="34" charset="0"/>
                <a:cs typeface="Narkisim" pitchFamily="34" charset="-79"/>
              </a:rPr>
              <a:t>Precomputation </a:t>
            </a:r>
            <a:r>
              <a:rPr lang="en-US" sz="3200" b="1" dirty="0">
                <a:latin typeface="Berlin Sans FB Demi" pitchFamily="34" charset="0"/>
                <a:cs typeface="Narkisim" pitchFamily="34" charset="-79"/>
              </a:rPr>
              <a:t>Prefetching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245219" y="5549756"/>
            <a:ext cx="2918623" cy="1278887"/>
            <a:chOff x="439407" y="4874108"/>
            <a:chExt cx="3318931" cy="1546622"/>
          </a:xfrm>
        </p:grpSpPr>
        <p:pic>
          <p:nvPicPr>
            <p:cNvPr id="3075" name="Picture 3" descr="E:\Google Drive\PhD\MICRO-48\500px-UofT_Logo.svg_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407" y="4874108"/>
              <a:ext cx="3318931" cy="15466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E:\Google Drive\PhD\MICRO-48\UofT_logo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18919" y="5141843"/>
              <a:ext cx="641593" cy="1118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TextBox 15"/>
          <p:cNvSpPr txBox="1"/>
          <p:nvPr/>
        </p:nvSpPr>
        <p:spPr>
          <a:xfrm>
            <a:off x="1990200" y="3824440"/>
            <a:ext cx="1473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Islam Atta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5675" y="4294352"/>
            <a:ext cx="1237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Xin</a:t>
            </a:r>
            <a:r>
              <a:rPr lang="en-US" sz="2400" dirty="0" smtClean="0"/>
              <a:t> Tong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1294" y="4764264"/>
            <a:ext cx="2566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Andreas </a:t>
            </a:r>
            <a:r>
              <a:rPr lang="en-US" sz="2400" dirty="0" err="1" smtClean="0"/>
              <a:t>Moshovos</a:t>
            </a:r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5366448" y="4118197"/>
            <a:ext cx="1906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Viji</a:t>
            </a:r>
            <a:r>
              <a:rPr lang="en-US" sz="2400" dirty="0" smtClean="0"/>
              <a:t> </a:t>
            </a:r>
            <a:r>
              <a:rPr lang="en-US" sz="2400" dirty="0" err="1" smtClean="0"/>
              <a:t>Srinivasan</a:t>
            </a:r>
            <a:endParaRPr lang="en-US" sz="24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5420309" y="4592326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Ioana</a:t>
            </a:r>
            <a:r>
              <a:rPr lang="en-US" sz="2400" dirty="0" smtClean="0"/>
              <a:t> </a:t>
            </a:r>
            <a:r>
              <a:rPr lang="en-US" sz="2400" dirty="0" err="1" smtClean="0"/>
              <a:t>Baldini</a:t>
            </a:r>
            <a:endParaRPr lang="en-US" sz="2400" dirty="0" smtClean="0"/>
          </a:p>
        </p:txBody>
      </p:sp>
      <p:pic>
        <p:nvPicPr>
          <p:cNvPr id="3" name="Picture 3" descr="E:\Google Drive\PhD\MICRO-48\Images\ibm_research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714" y="6064573"/>
            <a:ext cx="2926080" cy="58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5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993112" y="1951413"/>
            <a:ext cx="569118" cy="485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448094" y="1102480"/>
            <a:ext cx="8229600" cy="895350"/>
          </a:xfrm>
          <a:prstGeom prst="rect">
            <a:avLst/>
          </a:prstGeom>
        </p:spPr>
        <p:txBody>
          <a:bodyPr vert="horz" lIns="91411" tIns="45706" rIns="91411" bIns="45706" rtlCol="0" anchor="ctr">
            <a:normAutofit/>
          </a:bodyPr>
          <a:lstStyle>
            <a:lvl1pPr algn="ctr" defTabSz="91411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/>
              <a:t>Binary-based P-Slice Construction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19137" y="391873"/>
            <a:ext cx="5862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solidFill>
                  <a:srgbClr val="C00000"/>
                </a:solidFill>
              </a:rPr>
              <a:t>Pre-Compute</a:t>
            </a:r>
            <a:r>
              <a:rPr lang="en-US" sz="4000" dirty="0"/>
              <a:t> RV </a:t>
            </a:r>
            <a:r>
              <a:rPr lang="en-US" sz="4000" dirty="0" smtClean="0"/>
              <a:t>Addresses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681933" y="4919699"/>
            <a:ext cx="819617" cy="4572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CPU</a:t>
            </a:r>
            <a:endParaRPr lang="en-US" sz="2000" b="1" dirty="0"/>
          </a:p>
        </p:txBody>
      </p:sp>
      <p:cxnSp>
        <p:nvCxnSpPr>
          <p:cNvPr id="7" name="Straight Arrow Connector 6"/>
          <p:cNvCxnSpPr>
            <a:stCxn id="4099" idx="3"/>
            <a:endCxn id="5" idx="1"/>
          </p:cNvCxnSpPr>
          <p:nvPr/>
        </p:nvCxnSpPr>
        <p:spPr>
          <a:xfrm flipV="1">
            <a:off x="1106025" y="5148299"/>
            <a:ext cx="575908" cy="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20648" y="3749458"/>
            <a:ext cx="1002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Execute</a:t>
            </a:r>
            <a:endParaRPr lang="en-US" sz="20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68859" y="3749458"/>
            <a:ext cx="1222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Collect</a:t>
            </a:r>
          </a:p>
          <a:p>
            <a:pPr algn="ctr"/>
            <a:r>
              <a:rPr lang="en-US" b="1" i="1" dirty="0" smtClean="0"/>
              <a:t>Instruction</a:t>
            </a:r>
          </a:p>
          <a:p>
            <a:pPr algn="ctr"/>
            <a:r>
              <a:rPr lang="en-US" b="1" i="1" dirty="0" smtClean="0"/>
              <a:t>Trace</a:t>
            </a:r>
            <a:endParaRPr lang="en-US" b="1" i="1" dirty="0"/>
          </a:p>
        </p:txBody>
      </p:sp>
      <p:sp>
        <p:nvSpPr>
          <p:cNvPr id="19" name="Rectangle 18"/>
          <p:cNvSpPr/>
          <p:nvPr/>
        </p:nvSpPr>
        <p:spPr>
          <a:xfrm>
            <a:off x="4993112" y="2437188"/>
            <a:ext cx="569118" cy="485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93112" y="2922963"/>
            <a:ext cx="569118" cy="4926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993112" y="3415585"/>
            <a:ext cx="569118" cy="8218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93112" y="4237413"/>
            <a:ext cx="569118" cy="4864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93112" y="4723891"/>
            <a:ext cx="569118" cy="4864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993112" y="5210369"/>
            <a:ext cx="569118" cy="4912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93112" y="5701608"/>
            <a:ext cx="569118" cy="8265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38625" y="1908512"/>
            <a:ext cx="64953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r3, #1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0x9592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r3, [sp,#16]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0x9594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r5, [r3,#8]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0x9596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r1, #1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0x959a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r5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0x959e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0x95c2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0x95a2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r3, [r1,#4]!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0x9538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r7, r3, #1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0x953a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[fp,r3,lsl#2]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0x9546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sl, fp, r7, lsl#2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0x9554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[r0,#4]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0x9556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r8, r3, lsl#2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0x955a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r4, [r0,#0]</a:t>
            </a:r>
          </a:p>
          <a:p>
            <a:r>
              <a:rPr lang="pt-BR" sz="200" dirty="0" smtClean="0">
                <a:latin typeface="Courier New" pitchFamily="49" charset="0"/>
                <a:cs typeface="Courier New" pitchFamily="49" charset="0"/>
              </a:rPr>
              <a:t>0x955c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r9, r1, r8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r8, r4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  0x956e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</a:t>
            </a:r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0x9592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r3, [sp,#16]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0x9594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r5, [r3,#8]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0x9596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r1, #1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0x959a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0x95c2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0x95a2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r3, [r1,#4]!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0x9538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r7, 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0x953a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[fp,r3,lsl#2]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0x9546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sl, fp, r7, lsl#2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0x9554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r1, [r0,#4]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0x9556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r8, r3, lsl#2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0x955a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r4, [r0,#0]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0x955c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 r9, r1, r8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r8,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   0x956e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</a:t>
            </a:r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42704" y="3749458"/>
            <a:ext cx="11515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Identify</a:t>
            </a:r>
          </a:p>
          <a:p>
            <a:pPr algn="ctr"/>
            <a:r>
              <a:rPr lang="en-US" b="1" i="1" dirty="0" smtClean="0"/>
              <a:t>Dominant</a:t>
            </a:r>
          </a:p>
          <a:p>
            <a:pPr algn="ctr"/>
            <a:r>
              <a:rPr lang="en-US" b="1" i="1" dirty="0" smtClean="0"/>
              <a:t>Loop</a:t>
            </a:r>
            <a:endParaRPr lang="en-US" b="1" i="1" dirty="0"/>
          </a:p>
        </p:txBody>
      </p:sp>
      <p:pic>
        <p:nvPicPr>
          <p:cNvPr id="4099" name="Picture 3" descr="E:\Google Drive\PhD\MICRO-48\Images\ex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54" y="4722000"/>
            <a:ext cx="713871" cy="85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" name="Rectangle 4095"/>
          <p:cNvSpPr/>
          <p:nvPr/>
        </p:nvSpPr>
        <p:spPr>
          <a:xfrm>
            <a:off x="204664" y="4529770"/>
            <a:ext cx="2460172" cy="1150897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00" name="Straight Arrow Connector 4099"/>
          <p:cNvCxnSpPr/>
          <p:nvPr/>
        </p:nvCxnSpPr>
        <p:spPr>
          <a:xfrm>
            <a:off x="3147087" y="5093595"/>
            <a:ext cx="1343319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2" name="Straight Connector 4111"/>
          <p:cNvCxnSpPr>
            <a:stCxn id="16" idx="1"/>
            <a:endCxn id="19" idx="3"/>
          </p:cNvCxnSpPr>
          <p:nvPr/>
        </p:nvCxnSpPr>
        <p:spPr>
          <a:xfrm flipH="1" flipV="1">
            <a:off x="5562230" y="2680076"/>
            <a:ext cx="480474" cy="1531047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4" name="Straight Connector 4113"/>
          <p:cNvCxnSpPr>
            <a:stCxn id="16" idx="1"/>
            <a:endCxn id="15" idx="3"/>
          </p:cNvCxnSpPr>
          <p:nvPr/>
        </p:nvCxnSpPr>
        <p:spPr>
          <a:xfrm flipH="1" flipV="1">
            <a:off x="5562230" y="2194301"/>
            <a:ext cx="480474" cy="2016822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6" name="Straight Connector 4115"/>
          <p:cNvCxnSpPr>
            <a:stCxn id="16" idx="1"/>
            <a:endCxn id="20" idx="3"/>
          </p:cNvCxnSpPr>
          <p:nvPr/>
        </p:nvCxnSpPr>
        <p:spPr>
          <a:xfrm flipH="1" flipV="1">
            <a:off x="5562230" y="3169274"/>
            <a:ext cx="480474" cy="1041849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8" name="Straight Connector 4117"/>
          <p:cNvCxnSpPr>
            <a:stCxn id="16" idx="1"/>
            <a:endCxn id="22" idx="3"/>
          </p:cNvCxnSpPr>
          <p:nvPr/>
        </p:nvCxnSpPr>
        <p:spPr>
          <a:xfrm flipH="1">
            <a:off x="5562230" y="4211123"/>
            <a:ext cx="480474" cy="269529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0" name="Straight Connector 4119"/>
          <p:cNvCxnSpPr>
            <a:stCxn id="16" idx="1"/>
            <a:endCxn id="23" idx="3"/>
          </p:cNvCxnSpPr>
          <p:nvPr/>
        </p:nvCxnSpPr>
        <p:spPr>
          <a:xfrm flipH="1">
            <a:off x="5562230" y="4211123"/>
            <a:ext cx="480474" cy="756007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2" name="Straight Connector 4121"/>
          <p:cNvCxnSpPr>
            <a:stCxn id="16" idx="1"/>
            <a:endCxn id="24" idx="3"/>
          </p:cNvCxnSpPr>
          <p:nvPr/>
        </p:nvCxnSpPr>
        <p:spPr>
          <a:xfrm flipH="1">
            <a:off x="5562230" y="4211123"/>
            <a:ext cx="480474" cy="1244866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859522" y="3749458"/>
            <a:ext cx="1138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Apply 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Backward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Slicing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4124" name="TextBox 4123"/>
          <p:cNvSpPr txBox="1"/>
          <p:nvPr/>
        </p:nvSpPr>
        <p:spPr>
          <a:xfrm>
            <a:off x="8103978" y="5026421"/>
            <a:ext cx="64953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2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2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2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2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2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200" dirty="0">
                <a:latin typeface="Courier New" pitchFamily="49" charset="0"/>
                <a:cs typeface="Courier New" pitchFamily="49" charset="0"/>
              </a:rPr>
              <a:t>r5, [r2,r4,lsl#2</a:t>
            </a:r>
            <a:r>
              <a:rPr lang="en-US" sz="2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1161200" y="3409279"/>
            <a:ext cx="321734" cy="2974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63" name="Oval 62"/>
          <p:cNvSpPr/>
          <p:nvPr/>
        </p:nvSpPr>
        <p:spPr>
          <a:xfrm>
            <a:off x="3619217" y="3409279"/>
            <a:ext cx="321734" cy="2974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64" name="Oval 63"/>
          <p:cNvSpPr/>
          <p:nvPr/>
        </p:nvSpPr>
        <p:spPr>
          <a:xfrm>
            <a:off x="6457635" y="3409279"/>
            <a:ext cx="321734" cy="2974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65" name="Oval 64"/>
          <p:cNvSpPr/>
          <p:nvPr/>
        </p:nvSpPr>
        <p:spPr>
          <a:xfrm>
            <a:off x="8267881" y="3409279"/>
            <a:ext cx="321734" cy="2974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4</a:t>
            </a:r>
            <a:endParaRPr lang="en-US" b="1" dirty="0"/>
          </a:p>
        </p:txBody>
      </p:sp>
      <p:grpSp>
        <p:nvGrpSpPr>
          <p:cNvPr id="66" name="Group 65"/>
          <p:cNvGrpSpPr/>
          <p:nvPr/>
        </p:nvGrpSpPr>
        <p:grpSpPr>
          <a:xfrm>
            <a:off x="4490407" y="5931460"/>
            <a:ext cx="307777" cy="753593"/>
            <a:chOff x="198569" y="2743201"/>
            <a:chExt cx="307777" cy="1068105"/>
          </a:xfrm>
        </p:grpSpPr>
        <p:cxnSp>
          <p:nvCxnSpPr>
            <p:cNvPr id="67" name="Straight Arrow Connector 66"/>
            <p:cNvCxnSpPr/>
            <p:nvPr/>
          </p:nvCxnSpPr>
          <p:spPr>
            <a:xfrm flipV="1">
              <a:off x="493119" y="2743201"/>
              <a:ext cx="8015" cy="1068105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6200000">
              <a:off x="-39693" y="3120218"/>
              <a:ext cx="7843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Time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94403" y="2279966"/>
            <a:ext cx="2794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Identify Delinquent Load</a:t>
            </a:r>
            <a:endParaRPr lang="en-US" sz="2000" b="1" i="1" dirty="0"/>
          </a:p>
        </p:txBody>
      </p:sp>
      <p:sp>
        <p:nvSpPr>
          <p:cNvPr id="38" name="Oval 37"/>
          <p:cNvSpPr/>
          <p:nvPr/>
        </p:nvSpPr>
        <p:spPr>
          <a:xfrm>
            <a:off x="287227" y="2331301"/>
            <a:ext cx="321734" cy="2974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</a:t>
            </a:r>
            <a:endParaRPr lang="en-US" b="1" dirty="0"/>
          </a:p>
        </p:txBody>
      </p:sp>
      <p:sp>
        <p:nvSpPr>
          <p:cNvPr id="4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9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3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3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3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5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3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9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3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25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3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6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3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95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3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3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  <p:bldP spid="3" grpId="0"/>
      <p:bldP spid="5" grpId="0" animBg="1"/>
      <p:bldP spid="10" grpId="0"/>
      <p:bldP spid="13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14" grpId="0"/>
      <p:bldP spid="16" grpId="0"/>
      <p:bldP spid="4096" grpId="0" animBg="1"/>
      <p:bldP spid="60" grpId="0"/>
      <p:bldP spid="4124" grpId="0" animBg="1"/>
      <p:bldP spid="62" grpId="0" animBg="1"/>
      <p:bldP spid="63" grpId="0" animBg="1"/>
      <p:bldP spid="64" grpId="0" animBg="1"/>
      <p:bldP spid="65" grpId="0" animBg="1"/>
      <p:bldP spid="37" grpId="0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218646" y="206816"/>
            <a:ext cx="67067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SpVM</a:t>
            </a:r>
            <a:r>
              <a:rPr lang="en-US" sz="4000" dirty="0" smtClean="0"/>
              <a:t> P-Slice: </a:t>
            </a:r>
            <a:r>
              <a:rPr lang="en-US" sz="4000" b="1" i="1" dirty="0" smtClean="0">
                <a:solidFill>
                  <a:srgbClr val="C00000"/>
                </a:solidFill>
              </a:rPr>
              <a:t>Backward Slicing</a:t>
            </a:r>
            <a:endParaRPr lang="en-US" sz="4000" b="1" i="1" dirty="0">
              <a:solidFill>
                <a:srgbClr val="C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23258" y="1719955"/>
            <a:ext cx="3484357" cy="416922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147517" y="2025245"/>
            <a:ext cx="3291840" cy="3749040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r5, [r2,r4,lsl#2]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3" name="Straight Arrow Connector 22"/>
          <p:cNvCxnSpPr>
            <a:stCxn id="24" idx="3"/>
          </p:cNvCxnSpPr>
          <p:nvPr/>
        </p:nvCxnSpPr>
        <p:spPr>
          <a:xfrm>
            <a:off x="2550188" y="5489649"/>
            <a:ext cx="66291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93489" y="5304983"/>
            <a:ext cx="1756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Delinquent Load</a:t>
            </a:r>
            <a:endParaRPr lang="en-US" b="1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3147517" y="2026197"/>
            <a:ext cx="3291840" cy="3749040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r5, [r2,r4,lsl#2]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47517" y="2026197"/>
            <a:ext cx="3291840" cy="3749040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4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r5, [r2,r4,lsl#2]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47517" y="2026197"/>
            <a:ext cx="3291840" cy="3749040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pt-BR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pt-BR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pt-BR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r5, [r2,r4,lsl#2]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24300" y="2643139"/>
            <a:ext cx="20844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Eliminate Control </a:t>
            </a:r>
          </a:p>
          <a:p>
            <a:pPr algn="ctr"/>
            <a:r>
              <a:rPr lang="en-US" sz="2000" b="1" dirty="0" smtClean="0"/>
              <a:t>Flow</a:t>
            </a:r>
            <a:endParaRPr 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021567" y="4592227"/>
            <a:ext cx="16898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Retain Only</a:t>
            </a:r>
          </a:p>
          <a:p>
            <a:pPr algn="ctr"/>
            <a:r>
              <a:rPr lang="en-US" sz="2000" b="1" dirty="0" smtClean="0"/>
              <a:t>Register</a:t>
            </a:r>
          </a:p>
          <a:p>
            <a:pPr algn="ctr"/>
            <a:r>
              <a:rPr lang="en-US" sz="2000" b="1" dirty="0" smtClean="0"/>
              <a:t>Dependencies</a:t>
            </a:r>
            <a:endParaRPr lang="en-US" sz="2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913202" y="3771571"/>
            <a:ext cx="1906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Eliminate Stores</a:t>
            </a:r>
            <a:endParaRPr lang="en-US" sz="2000" b="1" dirty="0"/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82622" y="1764915"/>
            <a:ext cx="2765629" cy="381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Inner-most </a:t>
            </a:r>
            <a:r>
              <a:rPr lang="en-US" b="1" i="1" dirty="0" smtClean="0"/>
              <a:t>Dominant</a:t>
            </a:r>
            <a:r>
              <a:rPr lang="en-US" b="1" dirty="0" smtClean="0"/>
              <a:t> Loop</a:t>
            </a:r>
            <a:endParaRPr lang="en-US" b="1" dirty="0"/>
          </a:p>
        </p:txBody>
      </p:sp>
      <p:grpSp>
        <p:nvGrpSpPr>
          <p:cNvPr id="100" name="Group 99"/>
          <p:cNvGrpSpPr/>
          <p:nvPr/>
        </p:nvGrpSpPr>
        <p:grpSpPr>
          <a:xfrm>
            <a:off x="342408" y="1080835"/>
            <a:ext cx="8485867" cy="2905812"/>
            <a:chOff x="342408" y="2881100"/>
            <a:chExt cx="8485867" cy="2905812"/>
          </a:xfrm>
        </p:grpSpPr>
        <p:sp>
          <p:nvSpPr>
            <p:cNvPr id="101" name="Rectangle 100"/>
            <p:cNvSpPr/>
            <p:nvPr/>
          </p:nvSpPr>
          <p:spPr>
            <a:xfrm rot="16200000">
              <a:off x="7461883" y="2648555"/>
              <a:ext cx="337458" cy="197903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342408" y="3409472"/>
              <a:ext cx="1543428" cy="2377440"/>
              <a:chOff x="355066" y="3776783"/>
              <a:chExt cx="1543428" cy="2377440"/>
            </a:xfrm>
          </p:grpSpPr>
          <p:sp>
            <p:nvSpPr>
              <p:cNvPr id="162" name="Left Bracket 161"/>
              <p:cNvSpPr/>
              <p:nvPr/>
            </p:nvSpPr>
            <p:spPr>
              <a:xfrm>
                <a:off x="355066" y="3776783"/>
                <a:ext cx="45719" cy="2377440"/>
              </a:xfrm>
              <a:prstGeom prst="leftBracket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ight Bracket 162"/>
              <p:cNvSpPr/>
              <p:nvPr/>
            </p:nvSpPr>
            <p:spPr>
              <a:xfrm>
                <a:off x="1852775" y="3776783"/>
                <a:ext cx="45719" cy="2377440"/>
              </a:xfrm>
              <a:prstGeom prst="rightBracket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2405299" y="3409472"/>
              <a:ext cx="3613861" cy="2377440"/>
              <a:chOff x="2405299" y="3776783"/>
              <a:chExt cx="3613861" cy="2377440"/>
            </a:xfrm>
          </p:grpSpPr>
          <p:sp>
            <p:nvSpPr>
              <p:cNvPr id="160" name="Left Bracket 159"/>
              <p:cNvSpPr/>
              <p:nvPr/>
            </p:nvSpPr>
            <p:spPr>
              <a:xfrm>
                <a:off x="2405299" y="3776783"/>
                <a:ext cx="45719" cy="2377440"/>
              </a:xfrm>
              <a:prstGeom prst="lef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ight Bracket 160"/>
              <p:cNvSpPr/>
              <p:nvPr/>
            </p:nvSpPr>
            <p:spPr>
              <a:xfrm>
                <a:off x="5973441" y="3776783"/>
                <a:ext cx="45719" cy="2377440"/>
              </a:xfrm>
              <a:prstGeom prst="rightBracket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103"/>
            <p:cNvSpPr txBox="1"/>
            <p:nvPr/>
          </p:nvSpPr>
          <p:spPr>
            <a:xfrm>
              <a:off x="857476" y="2881100"/>
              <a:ext cx="5036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00000"/>
                  </a:solidFill>
                </a:rPr>
                <a:t>V[]</a:t>
              </a:r>
              <a:endParaRPr lang="en-US" sz="2000" b="1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303402" y="2881100"/>
              <a:ext cx="6447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4"/>
                  </a:solidFill>
                </a:rPr>
                <a:t>RV[]</a:t>
              </a:r>
              <a:endParaRPr lang="en-US" sz="2000" b="1" dirty="0">
                <a:solidFill>
                  <a:schemeClr val="accent4"/>
                </a:solidFill>
              </a:endParaRPr>
            </a:p>
          </p:txBody>
        </p:sp>
        <p:grpSp>
          <p:nvGrpSpPr>
            <p:cNvPr id="106" name="Group 105"/>
            <p:cNvGrpSpPr/>
            <p:nvPr/>
          </p:nvGrpSpPr>
          <p:grpSpPr>
            <a:xfrm>
              <a:off x="6454736" y="3409471"/>
              <a:ext cx="2373539" cy="457200"/>
              <a:chOff x="6454736" y="3780946"/>
              <a:chExt cx="2373539" cy="457200"/>
            </a:xfrm>
          </p:grpSpPr>
          <p:sp>
            <p:nvSpPr>
              <p:cNvPr id="158" name="Left Bracket 157"/>
              <p:cNvSpPr/>
              <p:nvPr/>
            </p:nvSpPr>
            <p:spPr>
              <a:xfrm>
                <a:off x="6454736" y="3780946"/>
                <a:ext cx="45719" cy="457200"/>
              </a:xfrm>
              <a:prstGeom prst="leftBracket">
                <a:avLst/>
              </a:prstGeom>
              <a:ln w="1905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4"/>
                  </a:solidFill>
                </a:endParaRPr>
              </a:p>
            </p:txBody>
          </p:sp>
          <p:sp>
            <p:nvSpPr>
              <p:cNvPr id="159" name="Right Bracket 158"/>
              <p:cNvSpPr/>
              <p:nvPr/>
            </p:nvSpPr>
            <p:spPr>
              <a:xfrm>
                <a:off x="8782556" y="3780946"/>
                <a:ext cx="45719" cy="457200"/>
              </a:xfrm>
              <a:prstGeom prst="rightBracket">
                <a:avLst/>
              </a:prstGeom>
              <a:ln w="1905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sp>
          <p:nvSpPr>
            <p:cNvPr id="107" name="Rectangle 106"/>
            <p:cNvSpPr/>
            <p:nvPr/>
          </p:nvSpPr>
          <p:spPr>
            <a:xfrm>
              <a:off x="563560" y="3877031"/>
              <a:ext cx="337458" cy="18510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91879" y="3877030"/>
              <a:ext cx="337458" cy="18510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00307" y="3434824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err="1" smtClean="0">
                  <a:solidFill>
                    <a:srgbClr val="C00000"/>
                  </a:solidFill>
                </a:rPr>
                <a:t>V_val</a:t>
              </a:r>
              <a:endParaRPr lang="en-US" sz="16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129428" y="3434824"/>
              <a:ext cx="6623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err="1" smtClean="0">
                  <a:solidFill>
                    <a:srgbClr val="C00000"/>
                  </a:solidFill>
                </a:rPr>
                <a:t>V_idx</a:t>
              </a:r>
              <a:endParaRPr lang="en-US" sz="16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 rot="16200000">
              <a:off x="4460261" y="3448760"/>
              <a:ext cx="337458" cy="24006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 rot="16200000">
              <a:off x="4460260" y="2583178"/>
              <a:ext cx="337458" cy="24006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491810" y="3615081"/>
              <a:ext cx="7216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err="1" smtClean="0">
                  <a:solidFill>
                    <a:schemeClr val="tx2"/>
                  </a:solidFill>
                </a:rPr>
                <a:t>M_val</a:t>
              </a:r>
              <a:endParaRPr lang="en-US" sz="1600" b="1" i="1" dirty="0">
                <a:solidFill>
                  <a:schemeClr val="tx2"/>
                </a:solidFill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491810" y="4480013"/>
              <a:ext cx="7200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err="1" smtClean="0">
                  <a:solidFill>
                    <a:schemeClr val="tx2"/>
                  </a:solidFill>
                </a:rPr>
                <a:t>M_idx</a:t>
              </a:r>
              <a:endParaRPr lang="en-US" sz="1600" b="1" i="1" dirty="0">
                <a:solidFill>
                  <a:schemeClr val="tx2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491810" y="5344945"/>
              <a:ext cx="9444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err="1" smtClean="0">
                  <a:solidFill>
                    <a:schemeClr val="tx2"/>
                  </a:solidFill>
                </a:rPr>
                <a:t>M_begin</a:t>
              </a:r>
              <a:endParaRPr lang="en-US" sz="1600" b="1" i="1" dirty="0">
                <a:solidFill>
                  <a:schemeClr val="tx2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 rot="16200000">
              <a:off x="4193928" y="4591511"/>
              <a:ext cx="337458" cy="18510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289745" y="4403813"/>
              <a:ext cx="338328" cy="91440"/>
            </a:xfrm>
            <a:prstGeom prst="rect">
              <a:avLst/>
            </a:prstGeom>
            <a:pattFill prst="ltDnDiag">
              <a:fgClr>
                <a:srgbClr val="C00000"/>
              </a:fgClr>
              <a:bgClr>
                <a:schemeClr val="accent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62690" y="4403813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 rot="16200000">
              <a:off x="3641330" y="5471341"/>
              <a:ext cx="338328" cy="91440"/>
            </a:xfrm>
            <a:prstGeom prst="rect">
              <a:avLst/>
            </a:prstGeom>
            <a:pattFill prst="ltDnDiag">
              <a:fgClr>
                <a:srgbClr val="C00000"/>
              </a:fgClr>
              <a:bgClr>
                <a:schemeClr val="accent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 rot="16200000">
              <a:off x="3997345" y="4603352"/>
              <a:ext cx="338328" cy="91440"/>
            </a:xfrm>
            <a:prstGeom prst="rect">
              <a:avLst/>
            </a:prstGeom>
            <a:pattFill prst="ltDnDiag">
              <a:fgClr>
                <a:srgbClr val="C00000"/>
              </a:fgClr>
              <a:bgClr>
                <a:schemeClr val="accent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 rot="16200000">
              <a:off x="4088785" y="4603352"/>
              <a:ext cx="338328" cy="91440"/>
            </a:xfrm>
            <a:prstGeom prst="rect">
              <a:avLst/>
            </a:prstGeom>
            <a:pattFill prst="ltDnDiag">
              <a:fgClr>
                <a:srgbClr val="C00000"/>
              </a:fgClr>
              <a:bgClr>
                <a:schemeClr val="accent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 rot="16200000">
              <a:off x="4180225" y="4603352"/>
              <a:ext cx="338328" cy="91440"/>
            </a:xfrm>
            <a:prstGeom prst="rect">
              <a:avLst/>
            </a:prstGeom>
            <a:pattFill prst="ltDnDiag">
              <a:fgClr>
                <a:srgbClr val="C00000"/>
              </a:fgClr>
              <a:bgClr>
                <a:schemeClr val="accent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6897391" y="3591917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 rot="16200000">
              <a:off x="7415685" y="3591917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8161358" y="3592786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291879" y="4501337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64824" y="4501337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 rot="16200000">
              <a:off x="4089279" y="5471340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 rot="16200000">
              <a:off x="4813320" y="4603352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 rot="16200000">
              <a:off x="4904760" y="4603352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 rot="16200000">
              <a:off x="4996200" y="4603352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 rot="16200000">
              <a:off x="5087640" y="4603352"/>
              <a:ext cx="338328" cy="91440"/>
            </a:xfrm>
            <a:prstGeom prst="rect">
              <a:avLst/>
            </a:prstGeom>
            <a:pattFill prst="dashHorz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 rot="16200000">
              <a:off x="6682561" y="3592786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 rot="16200000">
              <a:off x="7040628" y="3592786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 rot="16200000">
              <a:off x="7655295" y="3592786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 rot="16200000">
              <a:off x="7908673" y="3592786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 rot="16200000">
              <a:off x="3997345" y="3737768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 rot="16200000">
              <a:off x="4088785" y="3737769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 rot="16200000">
              <a:off x="4180225" y="3737769"/>
              <a:ext cx="338328" cy="91440"/>
            </a:xfrm>
            <a:prstGeom prst="rect">
              <a:avLst/>
            </a:prstGeom>
            <a:pattFill prst="ltDnDiag">
              <a:fgClr>
                <a:schemeClr val="accent2">
                  <a:lumMod val="20000"/>
                  <a:lumOff val="80000"/>
                </a:schemeClr>
              </a:fgClr>
              <a:bgClr>
                <a:srgbClr val="C00000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 rot="16200000">
              <a:off x="4813320" y="3737769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 rot="16200000">
              <a:off x="4904760" y="3737769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 rot="16200000">
              <a:off x="4996200" y="3737769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 rot="16200000">
              <a:off x="5087639" y="3737769"/>
              <a:ext cx="338328" cy="91440"/>
            </a:xfrm>
            <a:prstGeom prst="rect">
              <a:avLst/>
            </a:prstGeom>
            <a:pattFill prst="dashHorz">
              <a:fgClr>
                <a:schemeClr val="tx2">
                  <a:lumMod val="20000"/>
                  <a:lumOff val="80000"/>
                </a:schemeClr>
              </a:fgClr>
              <a:bgClr>
                <a:schemeClr val="tx2"/>
              </a:bgClr>
            </a:patt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Curved Connector 143"/>
            <p:cNvCxnSpPr>
              <a:stCxn id="117" idx="3"/>
              <a:endCxn id="119" idx="1"/>
            </p:cNvCxnSpPr>
            <p:nvPr/>
          </p:nvCxnSpPr>
          <p:spPr>
            <a:xfrm>
              <a:off x="1628073" y="4449533"/>
              <a:ext cx="2182421" cy="1236692"/>
            </a:xfrm>
            <a:prstGeom prst="curvedConnector4">
              <a:avLst>
                <a:gd name="adj1" fmla="val 46124"/>
                <a:gd name="adj2" fmla="val 118485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urved Connector 144"/>
            <p:cNvCxnSpPr>
              <a:stCxn id="119" idx="3"/>
              <a:endCxn id="146" idx="1"/>
            </p:cNvCxnSpPr>
            <p:nvPr/>
          </p:nvCxnSpPr>
          <p:spPr>
            <a:xfrm rot="5400000" flipH="1" flipV="1">
              <a:off x="3850360" y="4940307"/>
              <a:ext cx="367725" cy="44745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Left Brace 145"/>
            <p:cNvSpPr/>
            <p:nvPr/>
          </p:nvSpPr>
          <p:spPr>
            <a:xfrm rot="16200000">
              <a:off x="4196436" y="4781497"/>
              <a:ext cx="123027" cy="274322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Curved Connector 146"/>
            <p:cNvCxnSpPr>
              <a:stCxn id="120" idx="3"/>
              <a:endCxn id="123" idx="1"/>
            </p:cNvCxnSpPr>
            <p:nvPr/>
          </p:nvCxnSpPr>
          <p:spPr>
            <a:xfrm rot="5400000" flipH="1" flipV="1">
              <a:off x="5279979" y="2693332"/>
              <a:ext cx="673107" cy="2900046"/>
            </a:xfrm>
            <a:prstGeom prst="curvedConnector3">
              <a:avLst>
                <a:gd name="adj1" fmla="val 62264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urved Connector 147"/>
            <p:cNvCxnSpPr>
              <a:stCxn id="121" idx="3"/>
              <a:endCxn id="124" idx="1"/>
            </p:cNvCxnSpPr>
            <p:nvPr/>
          </p:nvCxnSpPr>
          <p:spPr>
            <a:xfrm rot="5400000" flipH="1" flipV="1">
              <a:off x="5584846" y="2479905"/>
              <a:ext cx="673107" cy="3326900"/>
            </a:xfrm>
            <a:prstGeom prst="curvedConnector3">
              <a:avLst>
                <a:gd name="adj1" fmla="val 55660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urved Connector 148"/>
            <p:cNvCxnSpPr>
              <a:stCxn id="122" idx="3"/>
              <a:endCxn id="125" idx="1"/>
            </p:cNvCxnSpPr>
            <p:nvPr/>
          </p:nvCxnSpPr>
          <p:spPr>
            <a:xfrm rot="5400000" flipH="1" flipV="1">
              <a:off x="6003836" y="2153223"/>
              <a:ext cx="672238" cy="3981133"/>
            </a:xfrm>
            <a:prstGeom prst="curvedConnector3">
              <a:avLst>
                <a:gd name="adj1" fmla="val 43387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urved Connector 149"/>
            <p:cNvCxnSpPr>
              <a:stCxn id="126" idx="3"/>
              <a:endCxn id="128" idx="1"/>
            </p:cNvCxnSpPr>
            <p:nvPr/>
          </p:nvCxnSpPr>
          <p:spPr>
            <a:xfrm>
              <a:off x="1630207" y="4547057"/>
              <a:ext cx="2628236" cy="1139167"/>
            </a:xfrm>
            <a:prstGeom prst="curvedConnector4">
              <a:avLst>
                <a:gd name="adj1" fmla="val 46782"/>
                <a:gd name="adj2" fmla="val 120067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urved Connector 150"/>
            <p:cNvCxnSpPr>
              <a:stCxn id="128" idx="3"/>
              <a:endCxn id="152" idx="1"/>
            </p:cNvCxnSpPr>
            <p:nvPr/>
          </p:nvCxnSpPr>
          <p:spPr>
            <a:xfrm rot="5400000" flipH="1" flipV="1">
              <a:off x="4498220" y="4725709"/>
              <a:ext cx="382410" cy="861964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Left Brace 151"/>
            <p:cNvSpPr/>
            <p:nvPr/>
          </p:nvSpPr>
          <p:spPr>
            <a:xfrm rot="16200000">
              <a:off x="5073579" y="4735777"/>
              <a:ext cx="93655" cy="365763"/>
            </a:xfrm>
            <a:prstGeom prst="leftBrac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Curved Connector 152"/>
            <p:cNvCxnSpPr>
              <a:stCxn id="129" idx="3"/>
              <a:endCxn id="133" idx="1"/>
            </p:cNvCxnSpPr>
            <p:nvPr/>
          </p:nvCxnSpPr>
          <p:spPr>
            <a:xfrm rot="5400000" flipH="1" flipV="1">
              <a:off x="5580985" y="3209169"/>
              <a:ext cx="672238" cy="1869241"/>
            </a:xfrm>
            <a:prstGeom prst="curvedConnector3">
              <a:avLst>
                <a:gd name="adj1" fmla="val 59446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urved Connector 153"/>
            <p:cNvCxnSpPr>
              <a:stCxn id="130" idx="3"/>
              <a:endCxn id="134" idx="1"/>
            </p:cNvCxnSpPr>
            <p:nvPr/>
          </p:nvCxnSpPr>
          <p:spPr>
            <a:xfrm rot="5400000" flipH="1" flipV="1">
              <a:off x="5805739" y="3075855"/>
              <a:ext cx="672238" cy="2135868"/>
            </a:xfrm>
            <a:prstGeom prst="curvedConnector3">
              <a:avLst>
                <a:gd name="adj1" fmla="val 53778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urved Connector 154"/>
            <p:cNvCxnSpPr>
              <a:stCxn id="132" idx="3"/>
              <a:endCxn id="136" idx="1"/>
            </p:cNvCxnSpPr>
            <p:nvPr/>
          </p:nvCxnSpPr>
          <p:spPr>
            <a:xfrm rot="5400000" flipH="1" flipV="1">
              <a:off x="6331201" y="2733273"/>
              <a:ext cx="672238" cy="2821033"/>
            </a:xfrm>
            <a:prstGeom prst="curvedConnector3">
              <a:avLst>
                <a:gd name="adj1" fmla="val 38192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urved Connector 155"/>
            <p:cNvCxnSpPr>
              <a:stCxn id="131" idx="3"/>
              <a:endCxn id="135" idx="1"/>
            </p:cNvCxnSpPr>
            <p:nvPr/>
          </p:nvCxnSpPr>
          <p:spPr>
            <a:xfrm rot="5400000" flipH="1" flipV="1">
              <a:off x="6158792" y="2814242"/>
              <a:ext cx="672238" cy="2659095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3836160" y="2881100"/>
              <a:ext cx="7425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tx2"/>
                  </a:solidFill>
                </a:rPr>
                <a:t>M[][]</a:t>
              </a:r>
              <a:endParaRPr 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64" name="TextBox 163"/>
          <p:cNvSpPr txBox="1"/>
          <p:nvPr/>
        </p:nvSpPr>
        <p:spPr>
          <a:xfrm>
            <a:off x="977386" y="4309414"/>
            <a:ext cx="7189228" cy="4496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dirty="0" smtClean="0"/>
              <a:t>Fails to Pre-Compute RV Addresses for </a:t>
            </a:r>
            <a:r>
              <a:rPr lang="en-US" sz="2500" b="1" i="1" dirty="0" smtClean="0"/>
              <a:t>Multiple Rows</a:t>
            </a:r>
            <a:endParaRPr lang="en-US" sz="2500" b="1" i="1" dirty="0"/>
          </a:p>
        </p:txBody>
      </p:sp>
      <p:sp>
        <p:nvSpPr>
          <p:cNvPr id="165" name="Oval 164"/>
          <p:cNvSpPr/>
          <p:nvPr/>
        </p:nvSpPr>
        <p:spPr>
          <a:xfrm>
            <a:off x="3989060" y="2462770"/>
            <a:ext cx="537778" cy="8045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4850755" y="2462770"/>
            <a:ext cx="537778" cy="8045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Curved Connector 166"/>
          <p:cNvCxnSpPr>
            <a:stCxn id="165" idx="4"/>
            <a:endCxn id="166" idx="4"/>
          </p:cNvCxnSpPr>
          <p:nvPr/>
        </p:nvCxnSpPr>
        <p:spPr>
          <a:xfrm rot="16200000" flipH="1">
            <a:off x="4688796" y="2836521"/>
            <a:ext cx="12700" cy="861695"/>
          </a:xfrm>
          <a:prstGeom prst="curvedConnector3">
            <a:avLst>
              <a:gd name="adj1" fmla="val 1800000"/>
            </a:avLst>
          </a:prstGeom>
          <a:ln w="38100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3297230" y="4309414"/>
            <a:ext cx="1951918" cy="238363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r1, #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4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296614" y="4951485"/>
            <a:ext cx="2470228" cy="238363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r4, [r9,r1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3298162" y="5375518"/>
            <a:ext cx="3114635" cy="238363"/>
          </a:xfrm>
          <a:prstGeom prst="round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r5, [r2,r4,lsl#2]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686026" y="5496071"/>
            <a:ext cx="2309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Dominant-Path P-slice</a:t>
            </a:r>
            <a:endParaRPr lang="en-US" b="1" i="1" dirty="0"/>
          </a:p>
        </p:txBody>
      </p:sp>
      <p:sp>
        <p:nvSpPr>
          <p:cNvPr id="172" name="Rounded Rectangle 171"/>
          <p:cNvSpPr/>
          <p:nvPr/>
        </p:nvSpPr>
        <p:spPr>
          <a:xfrm>
            <a:off x="3034446" y="5218423"/>
            <a:ext cx="3484357" cy="1075605"/>
          </a:xfrm>
          <a:prstGeom prst="round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807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-1.11111E-6 0.16158 " pathEditMode="relative" rAng="0" ptsTypes="AA">
                                      <p:cBhvr>
                                        <p:cTn id="96" dur="1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7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00035 0.11019 " pathEditMode="relative" rAng="0" ptsTypes="AA">
                                      <p:cBhvr>
                                        <p:cTn id="98" dur="1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5509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L -0.0007 0.08472 " pathEditMode="relative" rAng="0" ptsTypes="AA">
                                      <p:cBhvr>
                                        <p:cTn id="100" dur="1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20" grpId="1" animBg="1"/>
      <p:bldP spid="19" grpId="0"/>
      <p:bldP spid="19" grpId="1"/>
      <p:bldP spid="24" grpId="0"/>
      <p:bldP spid="24" grpId="1"/>
      <p:bldP spid="33" grpId="0"/>
      <p:bldP spid="33" grpId="1"/>
      <p:bldP spid="34" grpId="0"/>
      <p:bldP spid="34" grpId="1"/>
      <p:bldP spid="35" grpId="0"/>
      <p:bldP spid="35" grpId="1"/>
      <p:bldP spid="29" grpId="0"/>
      <p:bldP spid="29" grpId="1"/>
      <p:bldP spid="37" grpId="0"/>
      <p:bldP spid="37" grpId="1"/>
      <p:bldP spid="38" grpId="0"/>
      <p:bldP spid="38" grpId="1"/>
      <p:bldP spid="21" grpId="0"/>
      <p:bldP spid="21" grpId="1"/>
      <p:bldP spid="164" grpId="0" animBg="1"/>
      <p:bldP spid="165" grpId="0" animBg="1"/>
      <p:bldP spid="166" grpId="0" animBg="1"/>
      <p:bldP spid="168" grpId="0"/>
      <p:bldP spid="168" grpId="1"/>
      <p:bldP spid="169" grpId="0"/>
      <p:bldP spid="169" grpId="1"/>
      <p:bldP spid="170" grpId="0"/>
      <p:bldP spid="170" grpId="1"/>
      <p:bldP spid="171" grpId="0"/>
      <p:bldP spid="1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Arrow Connector 27"/>
          <p:cNvCxnSpPr/>
          <p:nvPr/>
        </p:nvCxnSpPr>
        <p:spPr>
          <a:xfrm flipH="1">
            <a:off x="6691996" y="4631414"/>
            <a:ext cx="1131041" cy="1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6691996" y="4503976"/>
            <a:ext cx="1131041" cy="1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227722" y="2887149"/>
            <a:ext cx="2688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haroni" pitchFamily="2" charset="-79"/>
                <a:cs typeface="Aharoni" pitchFamily="2" charset="-79"/>
              </a:rPr>
              <a:t>EKIVOLOS</a:t>
            </a:r>
            <a:endParaRPr lang="en-US" sz="40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229" y="3043528"/>
            <a:ext cx="2739627" cy="680451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i="1" dirty="0"/>
              <a:t>Local Store Buffer</a:t>
            </a:r>
          </a:p>
          <a:p>
            <a:pPr algn="ctr"/>
            <a:r>
              <a:rPr lang="en-US" sz="2000" dirty="0" smtClean="0"/>
              <a:t>Memory Dependencies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513" y="3000570"/>
            <a:ext cx="2930126" cy="680451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i="1" dirty="0" smtClean="0"/>
              <a:t>Keep Control Flow</a:t>
            </a:r>
            <a:endParaRPr lang="en-US" sz="2000" dirty="0"/>
          </a:p>
          <a:p>
            <a:pPr algn="ctr"/>
            <a:r>
              <a:rPr lang="en-US" sz="2000" b="1" i="1" dirty="0" smtClean="0"/>
              <a:t>Merge Multiple Traces</a:t>
            </a:r>
            <a:endParaRPr lang="en-US" sz="20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592167" y="1523374"/>
            <a:ext cx="2571750" cy="680451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Maintains All Data Dependencies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274" y="1523374"/>
            <a:ext cx="2638605" cy="988227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Accurately Replicates Main Thread’s Execution Path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513" y="4230883"/>
            <a:ext cx="1300356" cy="2169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r5, r6, ip, r5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5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 r3, #1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0x9592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r3, [sp,#16]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0x9594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r5, [r3,#8]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0x9596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0x9598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 r1, #1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0x959a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r1, [sp,#4]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0x959c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r1, r5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0x959e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0x95c2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0x95a2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r3, [r1,#4]!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0x9538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r7, r3, #1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0x953a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r3, [fp,r3,lsl#2]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0x9546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sl, fp, r7, lsl#2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0x9554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r1, [r0,#4]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0x9556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r8, r3, lsl#2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0x955a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r4, [r0,#0]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0x955c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 r9, r1, r8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0x9560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r1, #0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0x9562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 r8, r4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0x9564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   0x956e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[r2,r4,lsl#2</a:t>
            </a:r>
            <a:r>
              <a:rPr lang="en-US" sz="5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4283" y="4230883"/>
            <a:ext cx="1300356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0x957a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mla 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r5, r6, ip, r5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[r2,r4,lsl#2]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0x9582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r4, [r0, #16]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0x9584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5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r4, r7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0x9586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500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0x95b4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0x9588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</a:t>
            </a:r>
            <a:r>
              <a:rPr lang="en-US" sz="500" dirty="0" err="1">
                <a:latin typeface="Courier New" pitchFamily="49" charset="0"/>
                <a:cs typeface="Courier New" pitchFamily="49" charset="0"/>
              </a:rPr>
              <a:t>sl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0x958c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r3, #1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0x958e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r3, r5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0x9590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blt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0x9566</a:t>
            </a:r>
          </a:p>
          <a:p>
            <a:r>
              <a:rPr lang="pt-BR" sz="500" dirty="0">
                <a:latin typeface="Courier New" pitchFamily="49" charset="0"/>
                <a:cs typeface="Courier New" pitchFamily="49" charset="0"/>
              </a:rPr>
              <a:t>0x9566  </a:t>
            </a:r>
            <a:r>
              <a:rPr lang="pt-BR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pt-BR" sz="500" dirty="0">
                <a:latin typeface="Courier New" pitchFamily="49" charset="0"/>
                <a:cs typeface="Courier New" pitchFamily="49" charset="0"/>
              </a:rPr>
              <a:t>r4, [r0, #12]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0x9568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r1, #4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0x956a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cmp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r3, r4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0x956c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bge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0x95d0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0x956e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r4, [r9,r1]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0x9572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r6, [r8,r1]</a:t>
            </a:r>
          </a:p>
          <a:p>
            <a:r>
              <a:rPr lang="en-US" sz="500" dirty="0">
                <a:latin typeface="Courier New" pitchFamily="49" charset="0"/>
                <a:cs typeface="Courier New" pitchFamily="49" charset="0"/>
              </a:rPr>
              <a:t>0x9576  </a:t>
            </a:r>
            <a:r>
              <a:rPr lang="en-US" sz="500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ldr </a:t>
            </a:r>
            <a:r>
              <a:rPr lang="en-US" sz="500" dirty="0">
                <a:latin typeface="Courier New" pitchFamily="49" charset="0"/>
                <a:cs typeface="Courier New" pitchFamily="49" charset="0"/>
              </a:rPr>
              <a:t>r5, [r2,r4,lsl#2</a:t>
            </a:r>
            <a:r>
              <a:rPr lang="en-US" sz="5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0159" y="3873875"/>
            <a:ext cx="611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/>
              <a:t>Outer</a:t>
            </a:r>
            <a:endParaRPr lang="en-US" sz="1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2418165" y="3873875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/>
              <a:t>Inner</a:t>
            </a:r>
            <a:endParaRPr lang="en-US" sz="14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644269" y="4197670"/>
            <a:ext cx="1047727" cy="71508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Prefetch</a:t>
            </a:r>
            <a:endParaRPr lang="en-US" b="1" dirty="0"/>
          </a:p>
          <a:p>
            <a:pPr algn="ctr"/>
            <a:r>
              <a:rPr lang="en-US" b="1" dirty="0" smtClean="0"/>
              <a:t>Core</a:t>
            </a:r>
            <a:endParaRPr lang="en-US" b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5328245" y="5562073"/>
            <a:ext cx="1679774" cy="1117299"/>
            <a:chOff x="4438804" y="4027763"/>
            <a:chExt cx="1679774" cy="1117299"/>
          </a:xfrm>
        </p:grpSpPr>
        <p:sp>
          <p:nvSpPr>
            <p:cNvPr id="16" name="Rectangle 15"/>
            <p:cNvSpPr/>
            <p:nvPr/>
          </p:nvSpPr>
          <p:spPr>
            <a:xfrm>
              <a:off x="4854094" y="4027763"/>
              <a:ext cx="830580" cy="2590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L1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38804" y="4286843"/>
              <a:ext cx="1679774" cy="5181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L2</a:t>
              </a:r>
              <a:endParaRPr lang="en-US" dirty="0"/>
            </a:p>
          </p:txBody>
        </p:sp>
        <p:cxnSp>
          <p:nvCxnSpPr>
            <p:cNvPr id="18" name="Straight Connector 17"/>
            <p:cNvCxnSpPr>
              <a:stCxn id="19" idx="2"/>
            </p:cNvCxnSpPr>
            <p:nvPr/>
          </p:nvCxnSpPr>
          <p:spPr>
            <a:xfrm>
              <a:off x="5278691" y="4805003"/>
              <a:ext cx="0" cy="340059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7823037" y="4098014"/>
            <a:ext cx="833438" cy="914400"/>
            <a:chOff x="7077075" y="4516067"/>
            <a:chExt cx="833438" cy="914400"/>
          </a:xfrm>
        </p:grpSpPr>
        <p:sp>
          <p:nvSpPr>
            <p:cNvPr id="22" name="Rectangle 21"/>
            <p:cNvSpPr/>
            <p:nvPr/>
          </p:nvSpPr>
          <p:spPr>
            <a:xfrm>
              <a:off x="7077075" y="4516067"/>
              <a:ext cx="833438" cy="9144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LSB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pic>
          <p:nvPicPr>
            <p:cNvPr id="5123" name="Picture 3" descr="E:\Google Drive\PhD\MICRO-48\Images\tasks_scheduled_folder_google-512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9882" y="4868965"/>
              <a:ext cx="448654" cy="446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5" name="Straight Arrow Connector 24"/>
          <p:cNvCxnSpPr>
            <a:stCxn id="16" idx="0"/>
            <a:endCxn id="13" idx="2"/>
          </p:cNvCxnSpPr>
          <p:nvPr/>
        </p:nvCxnSpPr>
        <p:spPr>
          <a:xfrm flipV="1">
            <a:off x="6158825" y="4912759"/>
            <a:ext cx="9308" cy="649314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816878" y="999986"/>
            <a:ext cx="5510244" cy="4496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dirty="0" smtClean="0"/>
              <a:t>Simple Algorithm, Much Better Accuracy</a:t>
            </a:r>
            <a:endParaRPr lang="en-US" sz="2500" b="1" i="1" dirty="0"/>
          </a:p>
        </p:txBody>
      </p:sp>
      <p:sp>
        <p:nvSpPr>
          <p:cNvPr id="2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757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84062E-6 L 0 -0.39695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Methodology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064925"/>
              </p:ext>
            </p:extLst>
          </p:nvPr>
        </p:nvGraphicFramePr>
        <p:xfrm>
          <a:off x="778934" y="1865645"/>
          <a:ext cx="3623733" cy="18118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23733"/>
              </a:tblGrid>
              <a:tr h="32118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System Setup</a:t>
                      </a:r>
                      <a:endParaRPr lang="en-US" sz="1600" dirty="0"/>
                    </a:p>
                  </a:txBody>
                  <a:tcPr marL="64294" marR="64294" marT="32147" marB="32147"/>
                </a:tc>
              </a:tr>
              <a:tr h="321187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/>
                        <a:t>ESESC</a:t>
                      </a:r>
                      <a:r>
                        <a:rPr lang="en-US" sz="1600" dirty="0" smtClean="0"/>
                        <a:t> Simulator, ARM ISA</a:t>
                      </a:r>
                      <a:endParaRPr lang="en-US" sz="1600" dirty="0"/>
                    </a:p>
                  </a:txBody>
                  <a:tcPr marL="64294" marR="64294" marT="32147" marB="32147"/>
                </a:tc>
              </a:tr>
              <a:tr h="321187"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 smtClean="0"/>
                        <a:t>Main core: Out-of-Order, 3GHz</a:t>
                      </a:r>
                      <a:endParaRPr lang="en-US" sz="1600" b="0" dirty="0"/>
                    </a:p>
                  </a:txBody>
                  <a:tcPr marL="64294" marR="64294" marT="32147" marB="32147"/>
                </a:tc>
              </a:tr>
              <a:tr h="3951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Prefetch core: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="1" i="1" baseline="0" dirty="0" smtClean="0"/>
                        <a:t>In-Order</a:t>
                      </a:r>
                      <a:r>
                        <a:rPr lang="en-US" sz="1600" baseline="0" dirty="0" smtClean="0"/>
                        <a:t>, 3GHz</a:t>
                      </a:r>
                    </a:p>
                  </a:txBody>
                  <a:tcPr marL="64294" marR="64294" marT="32147" marB="32147"/>
                </a:tc>
              </a:tr>
              <a:tr h="453180"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Area &amp; Energy:</a:t>
                      </a:r>
                      <a:r>
                        <a:rPr lang="en-US" sz="1600" baseline="0" dirty="0" smtClean="0"/>
                        <a:t> MCPAT 1.2</a:t>
                      </a:r>
                      <a:endParaRPr lang="en-US" sz="1600" dirty="0" smtClean="0"/>
                    </a:p>
                  </a:txBody>
                  <a:tcPr marL="64294" marR="64294" marT="32147" marB="32147"/>
                </a:tc>
              </a:tr>
            </a:tbl>
          </a:graphicData>
        </a:graphic>
      </p:graphicFrame>
      <p:pic>
        <p:nvPicPr>
          <p:cNvPr id="6148" name="Picture 4" descr="D:\Documents\Google Drive\PhD DOE\Images\ekivolos_methodolog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934" y="1456269"/>
            <a:ext cx="2865572" cy="316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85388"/>
              </p:ext>
            </p:extLst>
          </p:nvPr>
        </p:nvGraphicFramePr>
        <p:xfrm>
          <a:off x="719669" y="5058583"/>
          <a:ext cx="7687733" cy="1655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7953"/>
                <a:gridCol w="1521003"/>
                <a:gridCol w="1244210"/>
                <a:gridCol w="1425485"/>
                <a:gridCol w="1549082"/>
              </a:tblGrid>
              <a:tr h="523689">
                <a:tc rowSpan="3"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Evaluated</a:t>
                      </a:r>
                    </a:p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Workloads</a:t>
                      </a:r>
                    </a:p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Represent</a:t>
                      </a:r>
                    </a:p>
                  </a:txBody>
                  <a:tcPr marL="64294" marR="64294" marT="32147" marB="32147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Computational Biology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Data Mining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Floating Point Differential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Graph Search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3689">
                <a:tc vMerge="1"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/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Hash Table joins</a:t>
                      </a:r>
                      <a:endParaRPr lang="en-US" sz="1600" b="0" dirty="0" smtClean="0"/>
                    </a:p>
                  </a:txBody>
                  <a:tcPr marL="64294" marR="64294" marT="32147" marB="3214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Image Processing</a:t>
                      </a:r>
                      <a:endParaRPr lang="en-US" sz="1600" b="0" dirty="0"/>
                    </a:p>
                  </a:txBody>
                  <a:tcPr marL="64294" marR="64294" marT="32147" marB="3214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Optimization</a:t>
                      </a:r>
                      <a:endParaRPr lang="en-US" sz="1600" b="0" dirty="0"/>
                    </a:p>
                  </a:txBody>
                  <a:tcPr marL="64294" marR="64294" marT="32147" marB="3214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Scheduling</a:t>
                      </a:r>
                    </a:p>
                  </a:txBody>
                  <a:tcPr marL="64294" marR="64294" marT="32147" marB="3214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8838">
                <a:tc vMerge="1"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/>
                    </a:p>
                  </a:txBody>
                  <a:tcPr marL="64294" marR="64294" marT="32147" marB="32147"/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Simulation</a:t>
                      </a:r>
                      <a:endParaRPr lang="en-US" sz="1600" b="0" dirty="0" smtClean="0"/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Sorting</a:t>
                      </a:r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Sparse Matrix Multiplication</a:t>
                      </a:r>
                      <a:endParaRPr lang="en-US" sz="1600" b="0" dirty="0" smtClean="0"/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1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Support</a:t>
                      </a:r>
                      <a:r>
                        <a:rPr lang="en-US" sz="1600" baseline="0" dirty="0" smtClean="0"/>
                        <a:t> Vector Machines</a:t>
                      </a:r>
                      <a:endParaRPr lang="en-US" sz="1600" dirty="0" smtClean="0"/>
                    </a:p>
                  </a:txBody>
                  <a:tcPr marL="64294" marR="64294" marT="32147" marB="32147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062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Chart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951499"/>
              </p:ext>
            </p:extLst>
          </p:nvPr>
        </p:nvGraphicFramePr>
        <p:xfrm>
          <a:off x="522219" y="2405564"/>
          <a:ext cx="3420000" cy="30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8906"/>
            <a:ext cx="8229600" cy="798791"/>
          </a:xfrm>
        </p:spPr>
        <p:txBody>
          <a:bodyPr lIns="0" tIns="0" rIns="0" bIns="0"/>
          <a:lstStyle/>
          <a:p>
            <a:r>
              <a:rPr lang="en-US" dirty="0" smtClean="0"/>
              <a:t>Key Results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386630" y="1279089"/>
            <a:ext cx="2992297" cy="369332"/>
            <a:chOff x="39991745" y="25037033"/>
            <a:chExt cx="4255699" cy="525271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39991745" y="25139044"/>
              <a:ext cx="169077" cy="192286"/>
            </a:xfrm>
            <a:prstGeom prst="rect">
              <a:avLst/>
            </a:prstGeom>
            <a:solidFill>
              <a:schemeClr val="accent2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160821" y="25037033"/>
              <a:ext cx="4086623" cy="5252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+mj-lt"/>
                </a:rPr>
                <a:t>Ekivolos (Control Flow Only)</a:t>
              </a:r>
              <a:endParaRPr lang="en-US" b="1" dirty="0">
                <a:latin typeface="+mj-lt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86623" y="862077"/>
            <a:ext cx="4385556" cy="369332"/>
            <a:chOff x="39991745" y="24578535"/>
            <a:chExt cx="6237229" cy="525272"/>
          </a:xfrm>
        </p:grpSpPr>
        <p:sp>
          <p:nvSpPr>
            <p:cNvPr id="18" name="Rectangle 17"/>
            <p:cNvSpPr>
              <a:spLocks noChangeAspect="1"/>
            </p:cNvSpPr>
            <p:nvPr/>
          </p:nvSpPr>
          <p:spPr bwMode="auto">
            <a:xfrm>
              <a:off x="39991745" y="24680506"/>
              <a:ext cx="169077" cy="192286"/>
            </a:xfrm>
            <a:prstGeom prst="rect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160811" y="24578535"/>
              <a:ext cx="6068163" cy="5252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+mj-lt"/>
                </a:rPr>
                <a:t>Dominant-Path Precomputation Prefetcher</a:t>
              </a:r>
              <a:endParaRPr lang="en-US" b="1" dirty="0">
                <a:latin typeface="+mj-lt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386647" y="1696101"/>
            <a:ext cx="5232718" cy="369332"/>
            <a:chOff x="39991745" y="24057058"/>
            <a:chExt cx="7442109" cy="525271"/>
          </a:xfrm>
        </p:grpSpPr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39991745" y="24159069"/>
              <a:ext cx="169078" cy="192287"/>
            </a:xfrm>
            <a:prstGeom prst="rect">
              <a:avLst/>
            </a:prstGeom>
            <a:solidFill>
              <a:schemeClr val="accent3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717" fontAlgn="base">
                <a:spcBef>
                  <a:spcPct val="0"/>
                </a:spcBef>
                <a:spcAft>
                  <a:spcPct val="0"/>
                </a:spcAft>
              </a:pP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0160822" y="24057058"/>
              <a:ext cx="7273032" cy="5252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+mj-lt"/>
                </a:rPr>
                <a:t>Ekivolos (Control Flow and Memory Dependencies)</a:t>
              </a:r>
              <a:endParaRPr lang="en-US" b="1" dirty="0">
                <a:latin typeface="+mj-lt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821453" y="4534507"/>
            <a:ext cx="307777" cy="753593"/>
            <a:chOff x="198568" y="2743201"/>
            <a:chExt cx="307777" cy="1068105"/>
          </a:xfrm>
        </p:grpSpPr>
        <p:cxnSp>
          <p:nvCxnSpPr>
            <p:cNvPr id="31" name="Straight Arrow Connector 30"/>
            <p:cNvCxnSpPr/>
            <p:nvPr/>
          </p:nvCxnSpPr>
          <p:spPr>
            <a:xfrm flipV="1">
              <a:off x="493119" y="2743201"/>
              <a:ext cx="8015" cy="1068105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 rot="16200000">
              <a:off x="-107354" y="3120218"/>
              <a:ext cx="9196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</a:rPr>
                <a:t>Better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96133" y="2094875"/>
            <a:ext cx="1263897" cy="434230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Speedup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19288" y="2094875"/>
            <a:ext cx="1500188" cy="434230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LLC Misses</a:t>
            </a:r>
          </a:p>
        </p:txBody>
      </p:sp>
      <p:graphicFrame>
        <p:nvGraphicFramePr>
          <p:cNvPr id="43" name="Chart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154108"/>
              </p:ext>
            </p:extLst>
          </p:nvPr>
        </p:nvGraphicFramePr>
        <p:xfrm>
          <a:off x="5178256" y="2405564"/>
          <a:ext cx="3420000" cy="30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60" name="Group 59"/>
          <p:cNvGrpSpPr/>
          <p:nvPr/>
        </p:nvGrpSpPr>
        <p:grpSpPr>
          <a:xfrm>
            <a:off x="960649" y="5918572"/>
            <a:ext cx="3077951" cy="672728"/>
            <a:chOff x="1480233" y="5918572"/>
            <a:chExt cx="3077951" cy="672728"/>
          </a:xfrm>
        </p:grpSpPr>
        <p:sp>
          <p:nvSpPr>
            <p:cNvPr id="44" name="TextBox 43"/>
            <p:cNvSpPr txBox="1"/>
            <p:nvPr/>
          </p:nvSpPr>
          <p:spPr>
            <a:xfrm>
              <a:off x="1480233" y="5918572"/>
              <a:ext cx="1263897" cy="434230"/>
            </a:xfrm>
            <a:prstGeom prst="rect">
              <a:avLst/>
            </a:prstGeom>
            <a:noFill/>
          </p:spPr>
          <p:txBody>
            <a:bodyPr wrap="square" lIns="64270" tIns="32135" rIns="64270" bIns="32135" rtlCol="0">
              <a:spAutoFit/>
            </a:bodyPr>
            <a:lstStyle/>
            <a:p>
              <a:r>
                <a:rPr 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Energy</a:t>
              </a:r>
              <a:endPara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2202242" y="5918572"/>
              <a:ext cx="2355942" cy="672728"/>
              <a:chOff x="2202242" y="5918572"/>
              <a:chExt cx="2355942" cy="672728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2202242" y="5918572"/>
                <a:ext cx="2355942" cy="67272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4270" tIns="32135" rIns="64270" bIns="32135" rtlCol="0" anchor="ctr"/>
              <a:lstStyle/>
              <a:p>
                <a:pPr algn="ctr"/>
                <a:r>
                  <a:rPr lang="en-US" sz="3100" b="1" dirty="0" smtClean="0">
                    <a:solidFill>
                      <a:schemeClr val="accent3"/>
                    </a:solidFill>
                  </a:rPr>
                  <a:t>10%</a:t>
                </a:r>
                <a:endParaRPr lang="en-US" sz="3100" b="1" dirty="0">
                  <a:solidFill>
                    <a:schemeClr val="accent3"/>
                  </a:solidFill>
                </a:endParaRPr>
              </a:p>
            </p:txBody>
          </p:sp>
          <p:sp>
            <p:nvSpPr>
              <p:cNvPr id="46" name="Down Arrow 45"/>
              <p:cNvSpPr/>
              <p:nvPr/>
            </p:nvSpPr>
            <p:spPr>
              <a:xfrm>
                <a:off x="2648054" y="6056936"/>
                <a:ext cx="360000" cy="396000"/>
              </a:xfrm>
              <a:prstGeom prst="downArrow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lIns="64270" tIns="32135" rIns="64270" bIns="32135"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0" name="Arc 49"/>
          <p:cNvSpPr/>
          <p:nvPr/>
        </p:nvSpPr>
        <p:spPr>
          <a:xfrm>
            <a:off x="2100873" y="2678906"/>
            <a:ext cx="571500" cy="1393031"/>
          </a:xfrm>
          <a:prstGeom prst="arc">
            <a:avLst>
              <a:gd name="adj1" fmla="val 15316871"/>
              <a:gd name="adj2" fmla="val 2568943"/>
            </a:avLst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581730" y="2536725"/>
            <a:ext cx="877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2"/>
                </a:solidFill>
              </a:rPr>
              <a:t>Control</a:t>
            </a:r>
          </a:p>
          <a:p>
            <a:r>
              <a:rPr lang="en-US" b="1" i="1" dirty="0" smtClean="0">
                <a:solidFill>
                  <a:schemeClr val="accent2"/>
                </a:solidFill>
              </a:rPr>
              <a:t>Flow</a:t>
            </a:r>
            <a:endParaRPr lang="en-US" b="1" i="1" dirty="0">
              <a:solidFill>
                <a:schemeClr val="accent2"/>
              </a:solidFill>
            </a:endParaRPr>
          </a:p>
        </p:txBody>
      </p:sp>
      <p:sp>
        <p:nvSpPr>
          <p:cNvPr id="54" name="Arc 53"/>
          <p:cNvSpPr/>
          <p:nvPr/>
        </p:nvSpPr>
        <p:spPr>
          <a:xfrm>
            <a:off x="2512353" y="3632041"/>
            <a:ext cx="571500" cy="1124109"/>
          </a:xfrm>
          <a:prstGeom prst="arc">
            <a:avLst>
              <a:gd name="adj1" fmla="val 15316871"/>
              <a:gd name="adj2" fmla="val 2568943"/>
            </a:avLst>
          </a:prstGeom>
          <a:ln w="3810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2993210" y="3397785"/>
            <a:ext cx="1515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/>
                </a:solidFill>
              </a:rPr>
              <a:t>Memory</a:t>
            </a:r>
          </a:p>
          <a:p>
            <a:r>
              <a:rPr lang="en-US" b="1" i="1" dirty="0" smtClean="0">
                <a:solidFill>
                  <a:schemeClr val="accent3"/>
                </a:solidFill>
              </a:rPr>
              <a:t>Dependencies</a:t>
            </a:r>
            <a:endParaRPr lang="en-US" b="1" i="1" dirty="0">
              <a:solidFill>
                <a:schemeClr val="accent3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19840" y="2496286"/>
            <a:ext cx="4388528" cy="2913202"/>
            <a:chOff x="119840" y="2496286"/>
            <a:chExt cx="4388528" cy="2913202"/>
          </a:xfrm>
        </p:grpSpPr>
        <p:sp>
          <p:nvSpPr>
            <p:cNvPr id="33" name="Rectangle 32"/>
            <p:cNvSpPr/>
            <p:nvPr/>
          </p:nvSpPr>
          <p:spPr>
            <a:xfrm>
              <a:off x="119840" y="2496286"/>
              <a:ext cx="4388528" cy="2913202"/>
            </a:xfrm>
            <a:prstGeom prst="rect">
              <a:avLst/>
            </a:prstGeom>
            <a:solidFill>
              <a:schemeClr val="bg1">
                <a:alpha val="8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4270" tIns="32135" rIns="64270" bIns="32135" rtlCol="0" anchor="ctr"/>
            <a:lstStyle/>
            <a:p>
              <a:pPr algn="ctr"/>
              <a:r>
                <a:rPr lang="en-US" sz="3100" b="1" dirty="0" smtClean="0">
                  <a:solidFill>
                    <a:schemeClr val="accent3"/>
                  </a:solidFill>
                </a:rPr>
                <a:t>70%</a:t>
              </a:r>
              <a:endParaRPr lang="en-US" sz="3100" b="1" dirty="0">
                <a:solidFill>
                  <a:schemeClr val="accent3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1480233" y="3754887"/>
              <a:ext cx="324000" cy="396000"/>
            </a:xfrm>
            <a:prstGeom prst="downArrow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64270" tIns="32135" rIns="64270" bIns="32135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09419" y="2496286"/>
            <a:ext cx="3672210" cy="2913202"/>
            <a:chOff x="4508368" y="2496286"/>
            <a:chExt cx="6965156" cy="2913202"/>
          </a:xfrm>
        </p:grpSpPr>
        <p:sp>
          <p:nvSpPr>
            <p:cNvPr id="37" name="Rectangle 36"/>
            <p:cNvSpPr/>
            <p:nvPr/>
          </p:nvSpPr>
          <p:spPr>
            <a:xfrm>
              <a:off x="4508368" y="2496286"/>
              <a:ext cx="6965156" cy="2913202"/>
            </a:xfrm>
            <a:prstGeom prst="rect">
              <a:avLst/>
            </a:prstGeom>
            <a:solidFill>
              <a:schemeClr val="bg1">
                <a:alpha val="8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4270" tIns="32135" rIns="64270" bIns="32135" rtlCol="0" anchor="ctr"/>
            <a:lstStyle/>
            <a:p>
              <a:pPr algn="ctr"/>
              <a:r>
                <a:rPr lang="en-US" sz="3100" b="1" dirty="0" smtClean="0">
                  <a:solidFill>
                    <a:schemeClr val="accent3"/>
                  </a:solidFill>
                </a:rPr>
                <a:t>267% </a:t>
              </a:r>
              <a:r>
                <a:rPr lang="en-US" sz="3100" b="1" dirty="0">
                  <a:solidFill>
                    <a:schemeClr val="accent3"/>
                  </a:solidFill>
                </a:rPr>
                <a:t>(</a:t>
              </a:r>
              <a:r>
                <a:rPr lang="en-US" sz="3100" b="1" dirty="0" smtClean="0">
                  <a:solidFill>
                    <a:schemeClr val="accent3"/>
                  </a:solidFill>
                </a:rPr>
                <a:t>0-12X)</a:t>
              </a:r>
              <a:endParaRPr lang="en-US" sz="3100" b="1" dirty="0">
                <a:solidFill>
                  <a:schemeClr val="accent3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 rot="10800000">
              <a:off x="5097192" y="3754887"/>
              <a:ext cx="614537" cy="396000"/>
            </a:xfrm>
            <a:prstGeom prst="downArrow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64270" tIns="32135" rIns="64270" bIns="32135"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38076" y="5557208"/>
            <a:ext cx="4773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SMS</a:t>
            </a:r>
            <a:r>
              <a:rPr lang="en-US" dirty="0" smtClean="0"/>
              <a:t> – </a:t>
            </a:r>
            <a:r>
              <a:rPr lang="en-US" i="1" dirty="0" smtClean="0"/>
              <a:t>Spatial Address Correlation</a:t>
            </a:r>
          </a:p>
          <a:p>
            <a:r>
              <a:rPr lang="en-US" b="1" dirty="0" smtClean="0"/>
              <a:t>AMPM</a:t>
            </a:r>
            <a:r>
              <a:rPr lang="en-US" dirty="0" smtClean="0"/>
              <a:t> – </a:t>
            </a:r>
            <a:r>
              <a:rPr lang="en-US" i="1" dirty="0" smtClean="0"/>
              <a:t>Pattern Matching</a:t>
            </a:r>
          </a:p>
          <a:p>
            <a:r>
              <a:rPr lang="en-US" b="1" dirty="0" smtClean="0"/>
              <a:t>PC/AC</a:t>
            </a:r>
            <a:r>
              <a:rPr lang="en-US" dirty="0" smtClean="0"/>
              <a:t> – </a:t>
            </a:r>
            <a:r>
              <a:rPr lang="en-US" i="1" dirty="0" smtClean="0"/>
              <a:t>Address Correlation with PC-Localization</a:t>
            </a:r>
          </a:p>
          <a:p>
            <a:r>
              <a:rPr lang="en-US" b="1" dirty="0" err="1" smtClean="0"/>
              <a:t>Ekivolos+ASP</a:t>
            </a:r>
            <a:r>
              <a:rPr lang="en-US" i="1" dirty="0" smtClean="0"/>
              <a:t> – Adding Simple Stream Prefetcher</a:t>
            </a:r>
            <a:endParaRPr lang="en-US" i="1" dirty="0"/>
          </a:p>
        </p:txBody>
      </p:sp>
      <p:sp>
        <p:nvSpPr>
          <p:cNvPr id="3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63543" y="4534507"/>
            <a:ext cx="307777" cy="753593"/>
            <a:chOff x="198568" y="2743201"/>
            <a:chExt cx="307777" cy="1068105"/>
          </a:xfrm>
        </p:grpSpPr>
        <p:cxnSp>
          <p:nvCxnSpPr>
            <p:cNvPr id="28" name="Straight Arrow Connector 27"/>
            <p:cNvCxnSpPr/>
            <p:nvPr/>
          </p:nvCxnSpPr>
          <p:spPr>
            <a:xfrm flipV="1">
              <a:off x="493119" y="2743201"/>
              <a:ext cx="8015" cy="1068105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 rot="16200000">
              <a:off x="-107354" y="3120218"/>
              <a:ext cx="9196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</a:rPr>
                <a:t>Better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703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-0.00312 -0.3791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2" grpId="0" uiExpand="1">
        <p:bldSub>
          <a:bldChart bld="series"/>
        </p:bldSub>
      </p:bldGraphic>
      <p:bldP spid="2" grpId="0"/>
      <p:bldP spid="2" grpId="1"/>
      <p:bldP spid="26" grpId="0"/>
      <p:bldP spid="12" grpId="0"/>
      <p:bldGraphic spid="43" grpId="0" uiExpand="1">
        <p:bldSub>
          <a:bldChart bld="series"/>
        </p:bldSub>
      </p:bldGraphic>
      <p:bldP spid="50" grpId="0" animBg="1"/>
      <p:bldP spid="53" grpId="0"/>
      <p:bldP spid="54" grpId="0" animBg="1"/>
      <p:bldP spid="5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3375" y="274638"/>
            <a:ext cx="8229600" cy="1143000"/>
          </a:xfrm>
        </p:spPr>
        <p:txBody>
          <a:bodyPr/>
          <a:lstStyle/>
          <a:p>
            <a:r>
              <a:rPr lang="en-US" dirty="0" smtClean="0"/>
              <a:t>Limitations of Ekivolos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9313"/>
            <a:ext cx="8229600" cy="1600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Currently Requires </a:t>
            </a:r>
            <a:r>
              <a:rPr lang="en-US" b="1" i="1" dirty="0" smtClean="0"/>
              <a:t>Offline Profiling</a:t>
            </a:r>
          </a:p>
          <a:p>
            <a:pPr marL="0" indent="0" algn="ctr">
              <a:buNone/>
            </a:pPr>
            <a:r>
              <a:rPr lang="en-US" dirty="0" smtClean="0"/>
              <a:t>Effectiveness depends on </a:t>
            </a:r>
            <a:r>
              <a:rPr lang="en-US" b="1" i="1" dirty="0" smtClean="0"/>
              <a:t>Profiling Input</a:t>
            </a: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580543"/>
            <a:ext cx="8229600" cy="948228"/>
          </a:xfrm>
          <a:prstGeom prst="rect">
            <a:avLst/>
          </a:prstGeom>
        </p:spPr>
        <p:txBody>
          <a:bodyPr vert="horz" lIns="91411" tIns="45706" rIns="91411" bIns="45706" rtlCol="0">
            <a:normAutofit/>
          </a:bodyPr>
          <a:lstStyle>
            <a:lvl1pPr marL="342796" indent="-342796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22" indent="-285662" algn="l" defTabSz="91411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47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08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70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30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888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49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06" indent="-228529" algn="l" defTabSz="9141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 smtClean="0"/>
              <a:t>Targets </a:t>
            </a:r>
            <a:r>
              <a:rPr lang="en-US" b="1" i="1" dirty="0" smtClean="0"/>
              <a:t>only Delinquent Loads</a:t>
            </a:r>
            <a:endParaRPr lang="en-US" dirty="0" smtClean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4" name="Picture 2" descr="D:\Documents\Google Drive\PhD DOE\Images\limitation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949" y="361948"/>
            <a:ext cx="10001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50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1" y="274638"/>
            <a:ext cx="7484542" cy="1143000"/>
          </a:xfrm>
        </p:spPr>
        <p:txBody>
          <a:bodyPr/>
          <a:lstStyle/>
          <a:p>
            <a:r>
              <a:rPr lang="en-US" dirty="0" smtClean="0"/>
              <a:t>Future Work Directions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8604" y="1981192"/>
            <a:ext cx="2065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Enhancements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1089" y="1981192"/>
            <a:ext cx="2681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P-Core Architecture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5894" y="1981192"/>
            <a:ext cx="1751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Benchmarks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667" y="3336610"/>
            <a:ext cx="1793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Online Profiling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1863" y="3336610"/>
            <a:ext cx="3099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“In-Memory” or “In-Cache” </a:t>
            </a: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Processing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9081" y="3336610"/>
            <a:ext cx="3285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Suites </a:t>
            </a:r>
            <a:r>
              <a:rPr lang="en-US" sz="2000" b="1" i="1" dirty="0" smtClean="0">
                <a:solidFill>
                  <a:srgbClr val="C00000"/>
                </a:solidFill>
              </a:rPr>
              <a:t>suitable </a:t>
            </a:r>
            <a:r>
              <a:rPr lang="en-US" sz="2000" dirty="0">
                <a:solidFill>
                  <a:srgbClr val="C00000"/>
                </a:solidFill>
              </a:rPr>
              <a:t>for </a:t>
            </a:r>
            <a:endParaRPr lang="en-US" sz="2000" dirty="0" smtClean="0">
              <a:solidFill>
                <a:srgbClr val="C00000"/>
              </a:solidFill>
            </a:endParaRP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Architectural Studies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03694" y="4682032"/>
            <a:ext cx="987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</a:rPr>
              <a:t>Big Data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26686" y="4682032"/>
            <a:ext cx="176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</a:rPr>
              <a:t>Diverse Memory </a:t>
            </a:r>
          </a:p>
          <a:p>
            <a:pPr algn="ctr"/>
            <a:r>
              <a:rPr lang="en-US" i="1" dirty="0" smtClean="0">
                <a:solidFill>
                  <a:srgbClr val="C00000"/>
                </a:solidFill>
              </a:rPr>
              <a:t>Access Patterns</a:t>
            </a:r>
            <a:endParaRPr lang="en-US" i="1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/>
          <p:cNvCxnSpPr>
            <a:stCxn id="11" idx="2"/>
            <a:endCxn id="13" idx="0"/>
          </p:cNvCxnSpPr>
          <p:nvPr/>
        </p:nvCxnSpPr>
        <p:spPr>
          <a:xfrm flipH="1">
            <a:off x="6197612" y="4044496"/>
            <a:ext cx="1374003" cy="637536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2"/>
            <a:endCxn id="14" idx="0"/>
          </p:cNvCxnSpPr>
          <p:nvPr/>
        </p:nvCxnSpPr>
        <p:spPr>
          <a:xfrm>
            <a:off x="7571615" y="4044496"/>
            <a:ext cx="539897" cy="637536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441433" y="414747"/>
            <a:ext cx="922695" cy="914909"/>
            <a:chOff x="3833016" y="4817467"/>
            <a:chExt cx="1455589" cy="139407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365910" y="6186185"/>
              <a:ext cx="3926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4562210" y="5651026"/>
              <a:ext cx="1" cy="56051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833016" y="5315560"/>
              <a:ext cx="994177" cy="326324"/>
              <a:chOff x="3833016" y="5315560"/>
              <a:chExt cx="994177" cy="326324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3997753" y="5626553"/>
                <a:ext cx="82944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997753" y="5336040"/>
                <a:ext cx="82944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V="1">
                <a:off x="4802715" y="5315560"/>
                <a:ext cx="1" cy="32632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3833016" y="5478722"/>
                <a:ext cx="180181" cy="15610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833016" y="5328898"/>
                <a:ext cx="180180" cy="15105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 rot="10800000">
              <a:off x="4294428" y="4934560"/>
              <a:ext cx="994177" cy="326324"/>
              <a:chOff x="3833016" y="5315560"/>
              <a:chExt cx="994177" cy="326324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3997753" y="5626553"/>
                <a:ext cx="82944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997753" y="5336040"/>
                <a:ext cx="82944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4802715" y="5315560"/>
                <a:ext cx="1" cy="32632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 flipV="1">
                <a:off x="3833016" y="5478722"/>
                <a:ext cx="180181" cy="15610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3833016" y="5328898"/>
                <a:ext cx="180180" cy="15105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/>
            <p:cNvCxnSpPr/>
            <p:nvPr/>
          </p:nvCxnSpPr>
          <p:spPr>
            <a:xfrm flipV="1">
              <a:off x="4562210" y="4817467"/>
              <a:ext cx="2" cy="1324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559564" y="5235377"/>
              <a:ext cx="2" cy="10066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86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9" grpId="0"/>
      <p:bldP spid="11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E:\Google Drive\PhD\MICRO-48\Images\trend-clipart-direMokAT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15" y="4582924"/>
            <a:ext cx="997372" cy="829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E:\Google Drive\PhD\MICRO-48\Images\Angry-Birds-slingsho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22747"/>
            <a:ext cx="1433324" cy="90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What We Learned</a:t>
            </a:r>
            <a:endParaRPr lang="en-US" sz="4000" b="1" dirty="0"/>
          </a:p>
        </p:txBody>
      </p:sp>
      <p:pic>
        <p:nvPicPr>
          <p:cNvPr id="4098" name="Picture 2" descr="E:\Google Drive\PhD\MICRO-48\Images\idea-light-bulb-clip-art-black-and-white-MTLEnkBTa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183" y="122145"/>
            <a:ext cx="1005212" cy="118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52918" y="1771134"/>
            <a:ext cx="6638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P-slices </a:t>
            </a:r>
            <a:r>
              <a:rPr lang="en-US" sz="2800" b="1" i="1" dirty="0">
                <a:solidFill>
                  <a:srgbClr val="C00000"/>
                </a:solidFill>
              </a:rPr>
              <a:t>Need Not be </a:t>
            </a:r>
            <a:r>
              <a:rPr lang="en-US" sz="2800" dirty="0"/>
              <a:t>Aggressively </a:t>
            </a:r>
            <a:r>
              <a:rPr lang="en-US" sz="2800" dirty="0" smtClean="0"/>
              <a:t>Optimized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625232" y="3048575"/>
            <a:ext cx="58935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Simple </a:t>
            </a:r>
            <a:r>
              <a:rPr lang="en-US" sz="2800" dirty="0"/>
              <a:t>Algorithm</a:t>
            </a:r>
            <a:br>
              <a:rPr lang="en-US" sz="2800" dirty="0"/>
            </a:br>
            <a:r>
              <a:rPr lang="en-US" sz="2800" b="1" i="1" dirty="0">
                <a:solidFill>
                  <a:schemeClr val="tx2"/>
                </a:solidFill>
              </a:rPr>
              <a:t>Control Flow &amp; Memory </a:t>
            </a:r>
            <a:r>
              <a:rPr lang="en-US" sz="2800" b="1" i="1" dirty="0" smtClean="0">
                <a:solidFill>
                  <a:schemeClr val="tx2"/>
                </a:solidFill>
              </a:rPr>
              <a:t>Dependencies</a:t>
            </a:r>
            <a:endParaRPr lang="en-US" sz="2800" b="1" i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99460" y="4773424"/>
            <a:ext cx="6145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/>
              <a:t>Emerging </a:t>
            </a:r>
            <a:r>
              <a:rPr lang="en-US" sz="2800" b="1" i="1" dirty="0"/>
              <a:t>Algorithms </a:t>
            </a:r>
            <a:r>
              <a:rPr lang="en-US" sz="2800" dirty="0"/>
              <a:t>not Studied </a:t>
            </a:r>
            <a:r>
              <a:rPr lang="en-US" sz="2800" dirty="0" smtClean="0"/>
              <a:t>Before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128896" y="5746234"/>
            <a:ext cx="4886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Prefetch-cores can be </a:t>
            </a:r>
            <a:r>
              <a:rPr lang="en-US" sz="2800" b="1" i="1" dirty="0" smtClean="0"/>
              <a:t>Simplified</a:t>
            </a:r>
            <a:endParaRPr lang="en-US" sz="2800" dirty="0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77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1495" y="4648247"/>
            <a:ext cx="125386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6000" dirty="0" smtClean="0">
                <a:latin typeface="Castellar"/>
                <a:ea typeface="Arial Unicode MS" pitchFamily="34" charset="-128"/>
                <a:cs typeface="Arial Unicode MS" pitchFamily="34" charset="-128"/>
              </a:rPr>
              <a:t>4.4</a:t>
            </a:r>
            <a:endParaRPr lang="en-US" sz="4000" dirty="0" smtClean="0">
              <a:latin typeface="Castellar"/>
              <a:ea typeface="Arial Unicode MS" pitchFamily="34" charset="-128"/>
              <a:cs typeface="Arial Unicode MS" pitchFamily="34" charset="-128"/>
            </a:endParaRPr>
          </a:p>
          <a:p>
            <a:pPr algn="r"/>
            <a:r>
              <a:rPr lang="en-US" sz="3600" dirty="0" smtClean="0">
                <a:latin typeface="Castellar"/>
                <a:ea typeface="Arial Unicode MS" pitchFamily="34" charset="-128"/>
                <a:cs typeface="Arial Unicode MS" pitchFamily="34" charset="-128"/>
              </a:rPr>
              <a:t>ZB</a:t>
            </a:r>
            <a:endParaRPr lang="en-US" sz="4000" dirty="0">
              <a:latin typeface="Castellar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71836" y="2908002"/>
            <a:ext cx="1040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6000" dirty="0" smtClean="0">
                <a:latin typeface="Castellar"/>
                <a:ea typeface="Arial Unicode MS" pitchFamily="34" charset="-128"/>
                <a:cs typeface="Arial Unicode MS" pitchFamily="34" charset="-128"/>
              </a:rPr>
              <a:t>44</a:t>
            </a:r>
            <a:endParaRPr lang="en-US" sz="4000" dirty="0" smtClean="0">
              <a:latin typeface="Castellar"/>
              <a:ea typeface="Arial Unicode MS" pitchFamily="34" charset="-128"/>
              <a:cs typeface="Arial Unicode MS" pitchFamily="34" charset="-128"/>
            </a:endParaRPr>
          </a:p>
          <a:p>
            <a:pPr algn="r"/>
            <a:r>
              <a:rPr lang="en-US" sz="3600" dirty="0" smtClean="0">
                <a:latin typeface="Castellar"/>
                <a:ea typeface="Arial Unicode MS" pitchFamily="34" charset="-128"/>
                <a:cs typeface="Arial Unicode MS" pitchFamily="34" charset="-128"/>
              </a:rPr>
              <a:t>ZB</a:t>
            </a:r>
            <a:endParaRPr lang="en-US" sz="4000" dirty="0">
              <a:latin typeface="Castellar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035" y="5510022"/>
            <a:ext cx="11208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2013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11853" y="3769777"/>
            <a:ext cx="11208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2020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Arc 11"/>
          <p:cNvSpPr/>
          <p:nvPr/>
        </p:nvSpPr>
        <p:spPr>
          <a:xfrm rot="10800000">
            <a:off x="-2498550" y="580749"/>
            <a:ext cx="9307611" cy="5111706"/>
          </a:xfrm>
          <a:prstGeom prst="arc">
            <a:avLst>
              <a:gd name="adj1" fmla="val 11447615"/>
              <a:gd name="adj2" fmla="val 14337973"/>
            </a:avLst>
          </a:prstGeom>
          <a:ln w="41275">
            <a:solidFill>
              <a:schemeClr val="bg1">
                <a:lumMod val="50000"/>
              </a:schemeClr>
            </a:solidFill>
            <a:prstDash val="dash"/>
            <a:headEnd type="stealth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D:\Documents\Google Drive\PhD DOE\Images\big-data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130" y="73989"/>
            <a:ext cx="4903741" cy="199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51907" y="2782992"/>
            <a:ext cx="40158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cap="small" dirty="0" smtClean="0">
                <a:solidFill>
                  <a:schemeClr val="accent2"/>
                </a:solidFill>
                <a:latin typeface="Aharoni" pitchFamily="2" charset="-79"/>
                <a:cs typeface="Aharoni" pitchFamily="2" charset="-79"/>
              </a:rPr>
              <a:t>EMC</a:t>
            </a:r>
            <a:r>
              <a:rPr lang="en-US" sz="4400" cap="small" baseline="30000" dirty="0" smtClean="0">
                <a:solidFill>
                  <a:schemeClr val="accent2"/>
                </a:solidFill>
                <a:latin typeface="Aharoni" pitchFamily="2" charset="-79"/>
                <a:cs typeface="Aharoni" pitchFamily="2" charset="-79"/>
              </a:rPr>
              <a:t>2</a:t>
            </a:r>
            <a:r>
              <a:rPr lang="en-US" sz="4400" cap="small" dirty="0" smtClean="0">
                <a:solidFill>
                  <a:schemeClr val="accent2"/>
                </a:solidFill>
                <a:latin typeface="Aharoni" pitchFamily="2" charset="-79"/>
                <a:cs typeface="Aharoni" pitchFamily="2" charset="-79"/>
              </a:rPr>
              <a:t> Digital</a:t>
            </a:r>
          </a:p>
          <a:p>
            <a:r>
              <a:rPr lang="en-US" sz="4400" cap="small" dirty="0" smtClean="0">
                <a:solidFill>
                  <a:schemeClr val="accent2"/>
                </a:solidFill>
                <a:latin typeface="Aharoni" pitchFamily="2" charset="-79"/>
                <a:cs typeface="Aharoni" pitchFamily="2" charset="-79"/>
              </a:rPr>
              <a:t>Universe Study</a:t>
            </a:r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6487" y="6531153"/>
            <a:ext cx="2981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</a:rPr>
              <a:t> Graphic Credit: www.editeddaily.com</a:t>
            </a:r>
            <a:endParaRPr lang="en-US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7034" y="2412999"/>
            <a:ext cx="8782665" cy="3980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803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2" grpId="0" animBg="1"/>
      <p:bldP spid="14" grpId="0"/>
      <p:bldP spid="18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3894" y="4149374"/>
            <a:ext cx="5650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accent3">
                    <a:lumMod val="75000"/>
                  </a:schemeClr>
                </a:solidFill>
              </a:rPr>
              <a:t>Prefetching</a:t>
            </a:r>
            <a:r>
              <a:rPr lang="en-US" sz="2800" b="1" dirty="0" smtClean="0"/>
              <a:t> is the traditional remedy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9" name="Picture 8" descr="D:\Documents\Google Drive\PhD DOE\Images\big-data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130" y="73989"/>
            <a:ext cx="4903741" cy="199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D:\Documents\Google Drive\PhD DOE\Images\twitte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94" y="2463529"/>
            <a:ext cx="562133" cy="401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Documents\Google Drive\PhD DOE\Images\rfi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59" y="2444140"/>
            <a:ext cx="464593" cy="46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:\Documents\Google Drive\PhD DOE\Images\surveillanc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884" y="2712189"/>
            <a:ext cx="581564" cy="449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2" descr="D:\Documents\Google Drive\PhD DOE\Images\shar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78" y="2868949"/>
            <a:ext cx="337388" cy="33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515155" y="2849911"/>
            <a:ext cx="528326" cy="587333"/>
            <a:chOff x="6388062" y="5107030"/>
            <a:chExt cx="833475" cy="821727"/>
          </a:xfrm>
        </p:grpSpPr>
        <p:pic>
          <p:nvPicPr>
            <p:cNvPr id="16" name="Picture 15" descr="D:\Documents\Google Drive\PhD DOE\Images\log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5670" y="5132890"/>
              <a:ext cx="795867" cy="795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6388062" y="5107030"/>
              <a:ext cx="703226" cy="3875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LOG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892689" y="1871839"/>
            <a:ext cx="1764000" cy="612934"/>
          </a:xfrm>
          <a:prstGeom prst="roundRect">
            <a:avLst/>
          </a:prstGeom>
          <a:solidFill>
            <a:srgbClr val="FF703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lIns="0" tIns="0" rIns="0" bIns="0" rtlCol="0">
            <a:spAutoFit/>
          </a:bodyPr>
          <a:lstStyle/>
          <a:p>
            <a:pPr algn="ctr"/>
            <a:r>
              <a:rPr lang="en-US" b="1" dirty="0" smtClean="0"/>
              <a:t>Unconventional </a:t>
            </a:r>
            <a:endParaRPr lang="en-US" b="1" dirty="0"/>
          </a:p>
          <a:p>
            <a:pPr algn="ctr"/>
            <a:r>
              <a:rPr lang="en-US" b="1" dirty="0" smtClean="0"/>
              <a:t>Data Sources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49470" y="1834335"/>
            <a:ext cx="1764000" cy="687943"/>
          </a:xfrm>
          <a:prstGeom prst="roundRect">
            <a:avLst>
              <a:gd name="adj" fmla="val 33717"/>
            </a:avLst>
          </a:prstGeom>
          <a:solidFill>
            <a:srgbClr val="FF703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lIns="0" tIns="0" rIns="0" bIns="0" rtlCol="0">
            <a:spAutoFit/>
          </a:bodyPr>
          <a:lstStyle/>
          <a:p>
            <a:pPr algn="ctr"/>
            <a:r>
              <a:rPr lang="en-US" b="1" dirty="0" smtClean="0"/>
              <a:t>Unstructured &amp;</a:t>
            </a:r>
          </a:p>
          <a:p>
            <a:pPr algn="ctr"/>
            <a:r>
              <a:rPr lang="en-US" b="1" dirty="0" smtClean="0"/>
              <a:t>Semi-Structured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452217" y="2463529"/>
            <a:ext cx="1003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Sparse </a:t>
            </a:r>
          </a:p>
          <a:p>
            <a:pPr algn="ctr"/>
            <a:r>
              <a:rPr lang="en-US" i="1" dirty="0" smtClean="0"/>
              <a:t>Matrices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701014" y="2837005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Graphs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96082" y="256609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XML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487" y="6531153"/>
            <a:ext cx="2981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</a:rPr>
              <a:t> Graphic Credit: www.editeddaily.com</a:t>
            </a:r>
            <a:endParaRPr lang="en-US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09226" y="3626154"/>
            <a:ext cx="2519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</a:rPr>
              <a:t>Memory-Bound</a:t>
            </a:r>
            <a:endParaRPr lang="en-US" sz="2800" i="1" dirty="0"/>
          </a:p>
        </p:txBody>
      </p:sp>
      <p:sp>
        <p:nvSpPr>
          <p:cNvPr id="25" name="Rectangle 24"/>
          <p:cNvSpPr/>
          <p:nvPr/>
        </p:nvSpPr>
        <p:spPr>
          <a:xfrm>
            <a:off x="3893390" y="4989987"/>
            <a:ext cx="1358537" cy="8447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Hardware Prefetchers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261044" y="5089187"/>
            <a:ext cx="1164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/>
              <a:t>History </a:t>
            </a:r>
            <a:r>
              <a:rPr lang="en-US" sz="1600" i="1" dirty="0" smtClean="0"/>
              <a:t>of</a:t>
            </a:r>
          </a:p>
          <a:p>
            <a:pPr algn="ctr"/>
            <a:r>
              <a:rPr lang="en-US" sz="1600" i="1" dirty="0" smtClean="0"/>
              <a:t>Accesses</a:t>
            </a:r>
            <a:endParaRPr lang="en-US" sz="16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5744589" y="5089187"/>
            <a:ext cx="1493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2"/>
                </a:solidFill>
              </a:rPr>
              <a:t>Predict</a:t>
            </a:r>
            <a:endParaRPr lang="en-US" sz="1600" b="1" i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1600" i="1" dirty="0" smtClean="0"/>
              <a:t>Future Accesses</a:t>
            </a:r>
            <a:endParaRPr lang="en-US" sz="1600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4167932" y="6244050"/>
            <a:ext cx="809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Current</a:t>
            </a:r>
          </a:p>
          <a:p>
            <a:pPr algn="ctr"/>
            <a:r>
              <a:rPr lang="en-US" sz="1600" i="1" dirty="0" smtClean="0"/>
              <a:t>State</a:t>
            </a:r>
            <a:endParaRPr lang="en-US" sz="1600" i="1" dirty="0"/>
          </a:p>
        </p:txBody>
      </p:sp>
      <p:cxnSp>
        <p:nvCxnSpPr>
          <p:cNvPr id="32" name="Straight Arrow Connector 31"/>
          <p:cNvCxnSpPr>
            <a:stCxn id="30" idx="0"/>
            <a:endCxn id="25" idx="2"/>
          </p:cNvCxnSpPr>
          <p:nvPr/>
        </p:nvCxnSpPr>
        <p:spPr>
          <a:xfrm flipV="1">
            <a:off x="4572658" y="5834718"/>
            <a:ext cx="1" cy="40933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8" idx="3"/>
            <a:endCxn id="25" idx="1"/>
          </p:cNvCxnSpPr>
          <p:nvPr/>
        </p:nvCxnSpPr>
        <p:spPr>
          <a:xfrm>
            <a:off x="3425786" y="5412353"/>
            <a:ext cx="467604" cy="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5" idx="3"/>
            <a:endCxn id="29" idx="1"/>
          </p:cNvCxnSpPr>
          <p:nvPr/>
        </p:nvCxnSpPr>
        <p:spPr>
          <a:xfrm>
            <a:off x="5251927" y="5412353"/>
            <a:ext cx="492662" cy="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47470" y="4281678"/>
            <a:ext cx="6606361" cy="45445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i="1" dirty="0"/>
              <a:t>History-based </a:t>
            </a:r>
            <a:r>
              <a:rPr lang="en-US" sz="2500" b="1" dirty="0"/>
              <a:t>predictions may not be sufficient!</a:t>
            </a:r>
          </a:p>
        </p:txBody>
      </p:sp>
      <p:sp>
        <p:nvSpPr>
          <p:cNvPr id="38" name="Oval 37"/>
          <p:cNvSpPr/>
          <p:nvPr/>
        </p:nvSpPr>
        <p:spPr>
          <a:xfrm>
            <a:off x="2120130" y="4989987"/>
            <a:ext cx="1573071" cy="84473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229471" y="2375254"/>
            <a:ext cx="3771654" cy="83108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503011" y="3171006"/>
            <a:ext cx="17107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Franklin Gothic Medium Cond" panose="020B0606030402020204" pitchFamily="34" charset="0"/>
              </a:rPr>
              <a:t>Non-Repetitive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  <a:latin typeface="Franklin Gothic Medium Cond" panose="020B0606030402020204" pitchFamily="34" charset="0"/>
              </a:rPr>
              <a:t>Irregular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Accesses</a:t>
            </a:r>
            <a:endParaRPr lang="en-US" i="1" dirty="0">
              <a:solidFill>
                <a:srgbClr val="FF0000"/>
              </a:solidFill>
              <a:latin typeface="Franklin Gothic Medium Cond" panose="020B06060304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56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50"/>
                            </p:stCondLst>
                            <p:childTnLst>
                              <p:par>
                                <p:cTn id="9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  <p:bldP spid="19" grpId="0" animBg="1"/>
      <p:bldP spid="3" grpId="0"/>
      <p:bldP spid="20" grpId="0"/>
      <p:bldP spid="21" grpId="0"/>
      <p:bldP spid="24" grpId="0"/>
      <p:bldP spid="25" grpId="0" animBg="1"/>
      <p:bldP spid="28" grpId="0"/>
      <p:bldP spid="29" grpId="0"/>
      <p:bldP spid="30" grpId="0"/>
      <p:bldP spid="37" grpId="0" animBg="1"/>
      <p:bldP spid="38" grpId="0" animBg="1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5172896" y="4998258"/>
            <a:ext cx="1630012" cy="214315"/>
            <a:chOff x="5001225" y="6553198"/>
            <a:chExt cx="2318239" cy="304804"/>
          </a:xfrm>
        </p:grpSpPr>
        <p:sp>
          <p:nvSpPr>
            <p:cNvPr id="36" name="Rectangle 35"/>
            <p:cNvSpPr/>
            <p:nvPr/>
          </p:nvSpPr>
          <p:spPr>
            <a:xfrm>
              <a:off x="6533848" y="6553199"/>
              <a:ext cx="78561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01225" y="6553199"/>
              <a:ext cx="668625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669850" y="6553198"/>
              <a:ext cx="4320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01850" y="6553202"/>
              <a:ext cx="4320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01225" y="6553198"/>
              <a:ext cx="2318239" cy="304800"/>
            </a:xfrm>
            <a:prstGeom prst="rect">
              <a:avLst/>
            </a:prstGeom>
            <a:noFill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Shared Cache</a:t>
              </a:r>
              <a:endParaRPr lang="en-US" b="1" dirty="0"/>
            </a:p>
          </p:txBody>
        </p:sp>
      </p:grpSp>
      <p:sp>
        <p:nvSpPr>
          <p:cNvPr id="7" name="Can 6"/>
          <p:cNvSpPr/>
          <p:nvPr/>
        </p:nvSpPr>
        <p:spPr>
          <a:xfrm>
            <a:off x="5336206" y="6064463"/>
            <a:ext cx="1285875" cy="684695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4270" tIns="32135" rIns="64270" bIns="32135"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26907" y="2480088"/>
            <a:ext cx="1638542" cy="849728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1700" b="1" dirty="0">
                <a:solidFill>
                  <a:schemeClr val="accent3">
                    <a:lumMod val="50000"/>
                  </a:schemeClr>
                </a:solidFill>
              </a:rPr>
              <a:t>Precomputation </a:t>
            </a:r>
            <a:endParaRPr lang="en-US" sz="17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700" b="1" dirty="0" smtClean="0">
                <a:solidFill>
                  <a:schemeClr val="accent3">
                    <a:lumMod val="50000"/>
                  </a:schemeClr>
                </a:solidFill>
              </a:rPr>
              <a:t>Slice</a:t>
            </a:r>
            <a:endParaRPr lang="en-US" sz="17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700" b="1" dirty="0">
                <a:solidFill>
                  <a:schemeClr val="accent3">
                    <a:lumMod val="50000"/>
                  </a:schemeClr>
                </a:solidFill>
              </a:rPr>
              <a:t>(P-Slice)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90641" y="5438775"/>
            <a:ext cx="1712267" cy="2774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4270" tIns="32135" rIns="64270" bIns="32135" rtlCol="0" anchor="ctr"/>
          <a:lstStyle/>
          <a:p>
            <a:pPr algn="ctr"/>
            <a:r>
              <a:rPr lang="en-US" dirty="0" smtClean="0"/>
              <a:t>LLC</a:t>
            </a:r>
            <a:endParaRPr lang="en-US" dirty="0"/>
          </a:p>
        </p:txBody>
      </p:sp>
      <p:cxnSp>
        <p:nvCxnSpPr>
          <p:cNvPr id="22" name="Elbow Connector 21"/>
          <p:cNvCxnSpPr>
            <a:stCxn id="11" idx="2"/>
            <a:endCxn id="16" idx="3"/>
          </p:cNvCxnSpPr>
          <p:nvPr/>
        </p:nvCxnSpPr>
        <p:spPr>
          <a:xfrm rot="5400000">
            <a:off x="6094308" y="4188814"/>
            <a:ext cx="1625201" cy="207999"/>
          </a:xfrm>
          <a:prstGeom prst="bentConnector2">
            <a:avLst/>
          </a:prstGeom>
          <a:ln w="28575">
            <a:solidFill>
              <a:schemeClr val="accent3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5" idx="2"/>
          </p:cNvCxnSpPr>
          <p:nvPr/>
        </p:nvCxnSpPr>
        <p:spPr>
          <a:xfrm>
            <a:off x="6098648" y="5212573"/>
            <a:ext cx="0" cy="21431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014863" y="5716206"/>
            <a:ext cx="0" cy="428625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920543" y="5716206"/>
            <a:ext cx="0" cy="428625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34" idx="2"/>
          </p:cNvCxnSpPr>
          <p:nvPr/>
        </p:nvCxnSpPr>
        <p:spPr>
          <a:xfrm flipV="1">
            <a:off x="5794898" y="5212570"/>
            <a:ext cx="0" cy="214314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29" idx="2"/>
            <a:endCxn id="34" idx="0"/>
          </p:cNvCxnSpPr>
          <p:nvPr/>
        </p:nvCxnSpPr>
        <p:spPr>
          <a:xfrm rot="16200000" flipH="1">
            <a:off x="5074897" y="4278256"/>
            <a:ext cx="741163" cy="69884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33" idx="1"/>
            <a:endCxn id="31" idx="2"/>
          </p:cNvCxnSpPr>
          <p:nvPr/>
        </p:nvCxnSpPr>
        <p:spPr>
          <a:xfrm rot="10800000">
            <a:off x="4908534" y="4257095"/>
            <a:ext cx="264362" cy="848320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726812" y="435426"/>
            <a:ext cx="1646654" cy="36981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6729621" y="2480088"/>
            <a:ext cx="375047" cy="1000125"/>
            <a:chOff x="7070725" y="3536950"/>
            <a:chExt cx="533400" cy="1422400"/>
          </a:xfrm>
        </p:grpSpPr>
        <p:sp>
          <p:nvSpPr>
            <p:cNvPr id="5" name="Rectangle 4"/>
            <p:cNvSpPr/>
            <p:nvPr/>
          </p:nvSpPr>
          <p:spPr>
            <a:xfrm>
              <a:off x="7070725" y="3536950"/>
              <a:ext cx="533400" cy="1270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337425" y="4806950"/>
              <a:ext cx="266699" cy="1524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70725" y="4806950"/>
              <a:ext cx="266700" cy="1524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1" name="Elbow Connector 40"/>
          <p:cNvCxnSpPr>
            <a:stCxn id="35" idx="0"/>
            <a:endCxn id="25" idx="2"/>
          </p:cNvCxnSpPr>
          <p:nvPr/>
        </p:nvCxnSpPr>
        <p:spPr>
          <a:xfrm rot="5400000" flipH="1" flipV="1">
            <a:off x="5701991" y="3876870"/>
            <a:ext cx="1518048" cy="72473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29" idx="3"/>
            <a:endCxn id="25" idx="1"/>
          </p:cNvCxnSpPr>
          <p:nvPr/>
        </p:nvCxnSpPr>
        <p:spPr>
          <a:xfrm flipV="1">
            <a:off x="5189819" y="3426635"/>
            <a:ext cx="1539802" cy="77688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 rot="19881648">
            <a:off x="5269094" y="3441281"/>
            <a:ext cx="1247029" cy="346245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Target Load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582278" y="3806399"/>
            <a:ext cx="327699" cy="657543"/>
            <a:chOff x="12056142" y="4620560"/>
            <a:chExt cx="466058" cy="935173"/>
          </a:xfrm>
        </p:grpSpPr>
        <p:cxnSp>
          <p:nvCxnSpPr>
            <p:cNvPr id="72" name="Straight Arrow Connector 71"/>
            <p:cNvCxnSpPr/>
            <p:nvPr/>
          </p:nvCxnSpPr>
          <p:spPr>
            <a:xfrm>
              <a:off x="12522200" y="4685783"/>
              <a:ext cx="0" cy="8699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 rot="16200000">
              <a:off x="11881506" y="4795196"/>
              <a:ext cx="786997" cy="437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Time</a:t>
              </a:r>
              <a:endParaRPr lang="en-US" sz="1400" b="1" dirty="0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5822230" y="3929480"/>
            <a:ext cx="936127" cy="346245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Prefetch</a:t>
            </a:r>
            <a:endParaRPr lang="en-US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57618" y="4350831"/>
            <a:ext cx="600969" cy="346245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Load</a:t>
            </a:r>
            <a:endParaRPr lang="en-US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117238" y="3834957"/>
            <a:ext cx="311625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/>
              <a:t>Delinquent Load</a:t>
            </a:r>
            <a:r>
              <a:rPr lang="en-US" sz="1600" dirty="0"/>
              <a:t>: </a:t>
            </a:r>
            <a:r>
              <a:rPr lang="en-US" sz="1600" i="1" dirty="0"/>
              <a:t>a problematic load </a:t>
            </a:r>
            <a:r>
              <a:rPr lang="en-US" sz="1600" i="1" dirty="0" smtClean="0"/>
              <a:t>which accounts </a:t>
            </a:r>
            <a:r>
              <a:rPr lang="en-US" sz="1600" i="1" dirty="0"/>
              <a:t>for a significant amount of </a:t>
            </a:r>
            <a:r>
              <a:rPr lang="en-US" sz="1600" i="1" dirty="0" smtClean="0"/>
              <a:t>memory stalls.</a:t>
            </a:r>
            <a:endParaRPr lang="en-US" sz="1600" i="1" dirty="0"/>
          </a:p>
        </p:txBody>
      </p:sp>
      <p:cxnSp>
        <p:nvCxnSpPr>
          <p:cNvPr id="78" name="Straight Arrow Connector 77"/>
          <p:cNvCxnSpPr>
            <a:stCxn id="76" idx="3"/>
            <a:endCxn id="31" idx="1"/>
          </p:cNvCxnSpPr>
          <p:nvPr/>
        </p:nvCxnSpPr>
        <p:spPr>
          <a:xfrm flipV="1">
            <a:off x="4233492" y="4203517"/>
            <a:ext cx="581280" cy="7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494245" y="4792156"/>
            <a:ext cx="416123" cy="346245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Hit</a:t>
            </a:r>
            <a:endParaRPr lang="en-US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23451" y="2110761"/>
            <a:ext cx="987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Context 1</a:t>
            </a:r>
            <a:endParaRPr lang="en-US" sz="1600" b="1" i="1" dirty="0"/>
          </a:p>
        </p:txBody>
      </p:sp>
      <p:sp>
        <p:nvSpPr>
          <p:cNvPr id="4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595974" y="1127026"/>
            <a:ext cx="1463861" cy="8447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Precomputation Prefetchers</a:t>
            </a:r>
            <a:endParaRPr lang="en-US" sz="16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28232" y="1226226"/>
            <a:ext cx="1111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/>
              <a:t>Program</a:t>
            </a:r>
            <a:endParaRPr lang="en-US" sz="1600" b="1" i="1" dirty="0" smtClean="0"/>
          </a:p>
          <a:p>
            <a:pPr algn="ctr"/>
            <a:r>
              <a:rPr lang="en-US" sz="1600" i="1" dirty="0" smtClean="0"/>
              <a:t>Slice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504323" y="1226226"/>
            <a:ext cx="1493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2"/>
                </a:solidFill>
              </a:rPr>
              <a:t>Precompute</a:t>
            </a:r>
            <a:endParaRPr lang="en-US" sz="1600" b="1" i="1" dirty="0" smtClean="0">
              <a:solidFill>
                <a:schemeClr val="accent2"/>
              </a:solidFill>
            </a:endParaRPr>
          </a:p>
          <a:p>
            <a:pPr algn="ctr"/>
            <a:r>
              <a:rPr lang="en-US" sz="1600" i="1" dirty="0" smtClean="0"/>
              <a:t>Future Accesses</a:t>
            </a:r>
            <a:endParaRPr lang="en-US" sz="1600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1923178" y="2363590"/>
            <a:ext cx="809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Current</a:t>
            </a:r>
          </a:p>
          <a:p>
            <a:pPr algn="ctr"/>
            <a:r>
              <a:rPr lang="en-US" sz="1600" i="1" dirty="0" smtClean="0"/>
              <a:t>State</a:t>
            </a:r>
            <a:endParaRPr lang="en-US" sz="1600" i="1" dirty="0"/>
          </a:p>
        </p:txBody>
      </p:sp>
      <p:cxnSp>
        <p:nvCxnSpPr>
          <p:cNvPr id="51" name="Straight Arrow Connector 50"/>
          <p:cNvCxnSpPr>
            <a:stCxn id="50" idx="0"/>
            <a:endCxn id="46" idx="2"/>
          </p:cNvCxnSpPr>
          <p:nvPr/>
        </p:nvCxnSpPr>
        <p:spPr>
          <a:xfrm flipV="1">
            <a:off x="2327904" y="1971757"/>
            <a:ext cx="1" cy="391833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7" idx="3"/>
            <a:endCxn id="46" idx="1"/>
          </p:cNvCxnSpPr>
          <p:nvPr/>
        </p:nvCxnSpPr>
        <p:spPr>
          <a:xfrm>
            <a:off x="1239435" y="1549392"/>
            <a:ext cx="356539" cy="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6" idx="3"/>
            <a:endCxn id="48" idx="1"/>
          </p:cNvCxnSpPr>
          <p:nvPr/>
        </p:nvCxnSpPr>
        <p:spPr>
          <a:xfrm>
            <a:off x="3059835" y="1549392"/>
            <a:ext cx="444488" cy="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87194" y="995501"/>
            <a:ext cx="4976341" cy="2143127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26294" y="2480088"/>
            <a:ext cx="762148" cy="588118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</a:rPr>
              <a:t>Main</a:t>
            </a:r>
          </a:p>
          <a:p>
            <a:pPr algn="ctr"/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</a:rPr>
              <a:t>Thread</a:t>
            </a:r>
            <a:endParaRPr lang="en-US" sz="17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08602" y="2110761"/>
            <a:ext cx="987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Context 0</a:t>
            </a:r>
            <a:endParaRPr lang="en-US" sz="1600" b="1" i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4814772" y="2480088"/>
            <a:ext cx="375047" cy="1777007"/>
            <a:chOff x="4445000" y="2971800"/>
            <a:chExt cx="533400" cy="2527299"/>
          </a:xfrm>
        </p:grpSpPr>
        <p:sp>
          <p:nvSpPr>
            <p:cNvPr id="4" name="Rectangle 3"/>
            <p:cNvSpPr/>
            <p:nvPr/>
          </p:nvSpPr>
          <p:spPr>
            <a:xfrm>
              <a:off x="4445000" y="2971800"/>
              <a:ext cx="533400" cy="23749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11700" y="5346699"/>
              <a:ext cx="266699" cy="152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445000" y="5346699"/>
              <a:ext cx="266700" cy="152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64244" y="299382"/>
            <a:ext cx="2876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Precomputation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0097" y="299382"/>
            <a:ext cx="2011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Prediction-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74910" y="299382"/>
            <a:ext cx="32889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-based Prefetching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03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25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25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75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750"/>
                            </p:stCondLst>
                            <p:childTnLst>
                              <p:par>
                                <p:cTn id="13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75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250"/>
                            </p:stCondLst>
                            <p:childTnLst>
                              <p:par>
                                <p:cTn id="1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925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5" grpId="0" animBg="1"/>
      <p:bldP spid="69" grpId="0"/>
      <p:bldP spid="74" grpId="0"/>
      <p:bldP spid="75" grpId="0"/>
      <p:bldP spid="76" grpId="0"/>
      <p:bldP spid="40" grpId="0"/>
      <p:bldP spid="49" grpId="0"/>
      <p:bldP spid="46" grpId="0" animBg="1"/>
      <p:bldP spid="47" grpId="0"/>
      <p:bldP spid="48" grpId="0"/>
      <p:bldP spid="50" grpId="0"/>
      <p:bldP spid="56" grpId="0" animBg="1"/>
      <p:bldP spid="8" grpId="0"/>
      <p:bldP spid="37" grpId="0"/>
      <p:bldP spid="10" grpId="0"/>
      <p:bldP spid="10" grpId="1"/>
      <p:bldP spid="10" grpId="2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05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Yet Another Precomputation Prefetcher?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05901" y="4320744"/>
            <a:ext cx="1130069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dirty="0" smtClean="0"/>
              <a:t>Manually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99521" y="4320733"/>
            <a:ext cx="1883651" cy="372696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dirty="0"/>
              <a:t>At Compile 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48097" y="4320733"/>
            <a:ext cx="2112816" cy="372696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dirty="0"/>
              <a:t>Traces from Binary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2377" y="3570990"/>
            <a:ext cx="4364994" cy="449618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5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 Work constructed P-slices…</a:t>
            </a:r>
            <a:endParaRPr lang="en-US" sz="25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3158" y="5814190"/>
            <a:ext cx="8555092" cy="45445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dirty="0"/>
              <a:t>Re-design </a:t>
            </a:r>
            <a:r>
              <a:rPr lang="en-US" sz="2500" b="1" i="1" dirty="0"/>
              <a:t>binary-based </a:t>
            </a:r>
            <a:r>
              <a:rPr lang="en-US" sz="2500" b="1" dirty="0"/>
              <a:t>implementations to prioritize </a:t>
            </a:r>
            <a:r>
              <a:rPr lang="en-US" sz="2500" b="1" i="1" dirty="0"/>
              <a:t>accuracy</a:t>
            </a:r>
          </a:p>
        </p:txBody>
      </p:sp>
      <p:sp>
        <p:nvSpPr>
          <p:cNvPr id="22" name="Oval 21"/>
          <p:cNvSpPr/>
          <p:nvPr/>
        </p:nvSpPr>
        <p:spPr>
          <a:xfrm>
            <a:off x="5885000" y="4238151"/>
            <a:ext cx="2955941" cy="117088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9948" y="4907836"/>
            <a:ext cx="2001974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Burdensome Task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21838" y="4907836"/>
            <a:ext cx="2439017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Requires Source Code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25441" y="5189082"/>
            <a:ext cx="1631810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Dense P-slices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64148" y="4907836"/>
            <a:ext cx="2080714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Inaccurate P-slices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732530" y="1787149"/>
            <a:ext cx="1441886" cy="1145656"/>
            <a:chOff x="2380049" y="1787149"/>
            <a:chExt cx="1441886" cy="1145656"/>
          </a:xfrm>
        </p:grpSpPr>
        <p:sp>
          <p:nvSpPr>
            <p:cNvPr id="8" name="TextBox 7"/>
            <p:cNvSpPr txBox="1"/>
            <p:nvPr/>
          </p:nvSpPr>
          <p:spPr>
            <a:xfrm>
              <a:off x="2380049" y="1787149"/>
              <a:ext cx="1441886" cy="495785"/>
            </a:xfrm>
            <a:prstGeom prst="rect">
              <a:avLst/>
            </a:prstGeom>
            <a:noFill/>
          </p:spPr>
          <p:txBody>
            <a:bodyPr wrap="none" lIns="64270" tIns="32135" rIns="64270" bIns="32135" rtlCol="0">
              <a:spAutoFit/>
            </a:bodyPr>
            <a:lstStyle/>
            <a:p>
              <a:r>
                <a:rPr lang="en-US" sz="2800" b="1" i="1" dirty="0" smtClean="0"/>
                <a:t>Accurate</a:t>
              </a:r>
              <a:endParaRPr lang="en-US" sz="2800" b="1" i="1" dirty="0"/>
            </a:p>
          </p:txBody>
        </p:sp>
        <p:pic>
          <p:nvPicPr>
            <p:cNvPr id="7171" name="Picture 3" descr="D:\Documents\Google Drive\PhD DOE\Images\accurate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1816" y="2294452"/>
              <a:ext cx="638353" cy="6383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6967976" y="1787149"/>
            <a:ext cx="741566" cy="1188887"/>
            <a:chOff x="5436195" y="1787149"/>
            <a:chExt cx="741566" cy="1188887"/>
          </a:xfrm>
        </p:grpSpPr>
        <p:sp>
          <p:nvSpPr>
            <p:cNvPr id="9" name="TextBox 8"/>
            <p:cNvSpPr txBox="1"/>
            <p:nvPr/>
          </p:nvSpPr>
          <p:spPr>
            <a:xfrm>
              <a:off x="5436195" y="1787149"/>
              <a:ext cx="741566" cy="495785"/>
            </a:xfrm>
            <a:prstGeom prst="rect">
              <a:avLst/>
            </a:prstGeom>
            <a:noFill/>
          </p:spPr>
          <p:txBody>
            <a:bodyPr wrap="none" lIns="64270" tIns="32135" rIns="64270" bIns="32135" rtlCol="0">
              <a:spAutoFit/>
            </a:bodyPr>
            <a:lstStyle/>
            <a:p>
              <a:r>
                <a:rPr lang="en-US" sz="2800" b="1" i="1" dirty="0" smtClean="0"/>
                <a:t>Fast</a:t>
              </a:r>
              <a:endParaRPr lang="en-US" sz="2800" b="1" i="1" dirty="0"/>
            </a:p>
          </p:txBody>
        </p:sp>
        <p:pic>
          <p:nvPicPr>
            <p:cNvPr id="7172" name="Picture 4" descr="D:\Documents\Google Drive\PhD DOE\Images\running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2946" y="2251221"/>
              <a:ext cx="724815" cy="724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TextBox 36"/>
          <p:cNvSpPr txBox="1"/>
          <p:nvPr/>
        </p:nvSpPr>
        <p:spPr>
          <a:xfrm>
            <a:off x="242377" y="1412809"/>
            <a:ext cx="1094034" cy="449618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5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P-slices</a:t>
            </a:r>
            <a:endParaRPr lang="en-US" sz="25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65120" y="1412809"/>
            <a:ext cx="2470180" cy="449618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sz="25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ought to be…</a:t>
            </a:r>
            <a:endParaRPr lang="en-US" sz="25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832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53158E-6 L 0 -0.4036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4" grpId="0"/>
      <p:bldP spid="6" grpId="0"/>
      <p:bldP spid="21" grpId="0"/>
      <p:bldP spid="26" grpId="0" animBg="1"/>
      <p:bldP spid="22" grpId="0" animBg="1"/>
      <p:bldP spid="28" grpId="0"/>
      <p:bldP spid="33" grpId="0"/>
      <p:bldP spid="34" grpId="0"/>
      <p:bldP spid="35" grpId="0"/>
      <p:bldP spid="37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Conventional Binary-based methods </a:t>
            </a:r>
            <a:br>
              <a:rPr lang="en-US" sz="3600" dirty="0" smtClean="0"/>
            </a:br>
            <a:r>
              <a:rPr lang="en-US" sz="3600" b="1" i="1" dirty="0" smtClean="0"/>
              <a:t>Over-Simplify</a:t>
            </a:r>
            <a:r>
              <a:rPr lang="en-US" sz="3600" dirty="0" smtClean="0"/>
              <a:t> P-slices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32172" y="2894371"/>
            <a:ext cx="2281158" cy="988227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Correctness</a:t>
            </a:r>
            <a:r>
              <a:rPr lang="en-US" sz="2000" dirty="0" smtClean="0"/>
              <a:t>: Do not modify</a:t>
            </a:r>
            <a:r>
              <a:rPr lang="en-US" sz="2000" b="1" i="1" dirty="0" smtClean="0"/>
              <a:t> </a:t>
            </a:r>
            <a:r>
              <a:rPr lang="en-US" sz="2000" dirty="0" smtClean="0"/>
              <a:t>the </a:t>
            </a:r>
            <a:r>
              <a:rPr lang="en-US" sz="2000" dirty="0"/>
              <a:t>state of the main-thread.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172" y="1829442"/>
            <a:ext cx="2301223" cy="680451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000" b="1" i="1" dirty="0">
                <a:solidFill>
                  <a:srgbClr val="C00000"/>
                </a:solidFill>
              </a:rPr>
              <a:t>Fast</a:t>
            </a:r>
            <a:r>
              <a:rPr lang="en-US" sz="2000" dirty="0"/>
              <a:t>:</a:t>
            </a:r>
            <a:r>
              <a:rPr lang="en-US" sz="2000" b="1" i="1" dirty="0"/>
              <a:t> </a:t>
            </a:r>
            <a:r>
              <a:rPr lang="en-US" sz="2000" dirty="0"/>
              <a:t>Aggressively optimize a </a:t>
            </a:r>
            <a:r>
              <a:rPr lang="en-US" sz="2000" dirty="0" smtClean="0"/>
              <a:t>p-slice.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992178" y="1983319"/>
            <a:ext cx="3247986" cy="372696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Ignore Control Flow</a:t>
            </a:r>
          </a:p>
        </p:txBody>
      </p:sp>
      <p:cxnSp>
        <p:nvCxnSpPr>
          <p:cNvPr id="9" name="Straight Arrow Connector 8"/>
          <p:cNvCxnSpPr>
            <a:stCxn id="5" idx="3"/>
            <a:endCxn id="7" idx="1"/>
          </p:cNvCxnSpPr>
          <p:nvPr/>
        </p:nvCxnSpPr>
        <p:spPr>
          <a:xfrm flipV="1">
            <a:off x="2533395" y="2169667"/>
            <a:ext cx="458783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92178" y="3203689"/>
            <a:ext cx="3350100" cy="372674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Ignore </a:t>
            </a:r>
            <a:r>
              <a:rPr lang="en-US" sz="2000" b="1" dirty="0" smtClean="0">
                <a:solidFill>
                  <a:srgbClr val="C00000"/>
                </a:solidFill>
              </a:rPr>
              <a:t>Memory Dependencies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>
            <a:stCxn id="4" idx="3"/>
            <a:endCxn id="10" idx="1"/>
          </p:cNvCxnSpPr>
          <p:nvPr/>
        </p:nvCxnSpPr>
        <p:spPr>
          <a:xfrm>
            <a:off x="2513330" y="3388485"/>
            <a:ext cx="478848" cy="154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ight Brace 28"/>
          <p:cNvSpPr/>
          <p:nvPr/>
        </p:nvSpPr>
        <p:spPr>
          <a:xfrm>
            <a:off x="6240164" y="2035975"/>
            <a:ext cx="219274" cy="1482031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41937" y="2283586"/>
            <a:ext cx="1469906" cy="988227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Monitor &amp; 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Correct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en-US" sz="2000" b="1" dirty="0">
                <a:solidFill>
                  <a:srgbClr val="C00000"/>
                </a:solidFill>
              </a:rPr>
              <a:t>Mechanisms</a:t>
            </a:r>
          </a:p>
        </p:txBody>
      </p:sp>
      <p:sp>
        <p:nvSpPr>
          <p:cNvPr id="1024" name="TextBox 1023"/>
          <p:cNvSpPr txBox="1"/>
          <p:nvPr/>
        </p:nvSpPr>
        <p:spPr>
          <a:xfrm>
            <a:off x="6431886" y="2518172"/>
            <a:ext cx="925810" cy="497732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1400" b="1" i="1" dirty="0"/>
              <a:t>Potential </a:t>
            </a:r>
          </a:p>
          <a:p>
            <a:pPr algn="ctr"/>
            <a:r>
              <a:rPr lang="en-US" sz="1400" b="1" i="1" dirty="0"/>
              <a:t>Inaccuracy</a:t>
            </a:r>
          </a:p>
        </p:txBody>
      </p:sp>
      <p:cxnSp>
        <p:nvCxnSpPr>
          <p:cNvPr id="1026" name="Straight Arrow Connector 1025"/>
          <p:cNvCxnSpPr>
            <a:stCxn id="29" idx="1"/>
            <a:endCxn id="30" idx="1"/>
          </p:cNvCxnSpPr>
          <p:nvPr/>
        </p:nvCxnSpPr>
        <p:spPr>
          <a:xfrm>
            <a:off x="6459438" y="2776991"/>
            <a:ext cx="1182499" cy="70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/>
          <p:cNvSpPr txBox="1"/>
          <p:nvPr/>
        </p:nvSpPr>
        <p:spPr>
          <a:xfrm>
            <a:off x="4360929" y="4693445"/>
            <a:ext cx="2873431" cy="341897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b="1" i="1" smtClean="0">
                <a:solidFill>
                  <a:schemeClr val="bg1">
                    <a:lumMod val="50000"/>
                  </a:schemeClr>
                </a:solidFill>
              </a:rPr>
              <a:t>Variable Run-ahead </a:t>
            </a:r>
            <a:r>
              <a:rPr lang="en-US" b="1" i="1" dirty="0">
                <a:solidFill>
                  <a:schemeClr val="bg1">
                    <a:lumMod val="50000"/>
                  </a:schemeClr>
                </a:solidFill>
              </a:rPr>
              <a:t>distance</a:t>
            </a:r>
          </a:p>
        </p:txBody>
      </p:sp>
      <p:cxnSp>
        <p:nvCxnSpPr>
          <p:cNvPr id="1030" name="Curved Connector 1029"/>
          <p:cNvCxnSpPr>
            <a:endCxn id="1028" idx="2"/>
          </p:cNvCxnSpPr>
          <p:nvPr/>
        </p:nvCxnSpPr>
        <p:spPr>
          <a:xfrm flipV="1">
            <a:off x="4819650" y="5035342"/>
            <a:ext cx="977995" cy="542942"/>
          </a:xfrm>
          <a:prstGeom prst="curvedConnector2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950398" y="6242093"/>
            <a:ext cx="5372422" cy="6919"/>
          </a:xfrm>
          <a:prstGeom prst="straightConnector1">
            <a:avLst/>
          </a:prstGeom>
          <a:ln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50398" y="4409042"/>
            <a:ext cx="0" cy="1839971"/>
          </a:xfrm>
          <a:prstGeom prst="straightConnector1">
            <a:avLst/>
          </a:prstGeom>
          <a:ln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6200000">
            <a:off x="1312813" y="4313431"/>
            <a:ext cx="9810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Iterations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991021" y="5954365"/>
            <a:ext cx="596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950398" y="5701408"/>
            <a:ext cx="4751063" cy="5406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41425" y="5214826"/>
            <a:ext cx="1241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Main Thread</a:t>
            </a:r>
            <a:endParaRPr lang="en-US" sz="1600" dirty="0"/>
          </a:p>
        </p:txBody>
      </p:sp>
      <p:sp>
        <p:nvSpPr>
          <p:cNvPr id="23" name="Arc 22"/>
          <p:cNvSpPr/>
          <p:nvPr/>
        </p:nvSpPr>
        <p:spPr>
          <a:xfrm rot="20671089">
            <a:off x="6129547" y="5447417"/>
            <a:ext cx="246725" cy="650666"/>
          </a:xfrm>
          <a:prstGeom prst="arc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3903980" y="5203162"/>
            <a:ext cx="571500" cy="822988"/>
          </a:xfrm>
          <a:prstGeom prst="line">
            <a:avLst/>
          </a:prstGeom>
          <a:ln w="28575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2513330" y="5419105"/>
            <a:ext cx="139700" cy="736861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3224530" y="5332978"/>
            <a:ext cx="139700" cy="736861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3778250" y="5485378"/>
            <a:ext cx="125730" cy="541105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370580" y="5485378"/>
            <a:ext cx="407670" cy="585265"/>
          </a:xfrm>
          <a:prstGeom prst="line">
            <a:avLst/>
          </a:prstGeom>
          <a:ln w="28575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653030" y="5332978"/>
            <a:ext cx="571500" cy="822988"/>
          </a:xfrm>
          <a:prstGeom prst="line">
            <a:avLst/>
          </a:prstGeom>
          <a:ln w="28575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941830" y="5419105"/>
            <a:ext cx="571500" cy="822988"/>
          </a:xfrm>
          <a:prstGeom prst="line">
            <a:avLst/>
          </a:prstGeom>
          <a:ln w="28575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4474242" y="5214826"/>
            <a:ext cx="163639" cy="710916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4637881" y="5744472"/>
            <a:ext cx="142875" cy="201925"/>
          </a:xfrm>
          <a:prstGeom prst="line">
            <a:avLst/>
          </a:prstGeom>
          <a:ln w="19050" cap="rnd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c 60"/>
          <p:cNvSpPr/>
          <p:nvPr/>
        </p:nvSpPr>
        <p:spPr>
          <a:xfrm rot="1773726">
            <a:off x="1860954" y="5953577"/>
            <a:ext cx="373651" cy="323735"/>
          </a:xfrm>
          <a:prstGeom prst="arc">
            <a:avLst/>
          </a:prstGeom>
          <a:ln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232343" y="5886946"/>
            <a:ext cx="17824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l-GR" sz="1400" dirty="0">
                <a:latin typeface="Calibri"/>
              </a:rPr>
              <a:t>α</a:t>
            </a:r>
            <a:endParaRPr lang="en-US" sz="1400" dirty="0"/>
          </a:p>
        </p:txBody>
      </p:sp>
      <p:sp>
        <p:nvSpPr>
          <p:cNvPr id="1027" name="Right Brace 1026"/>
          <p:cNvSpPr/>
          <p:nvPr/>
        </p:nvSpPr>
        <p:spPr>
          <a:xfrm>
            <a:off x="4591052" y="5214826"/>
            <a:ext cx="160734" cy="667649"/>
          </a:xfrm>
          <a:prstGeom prst="rightBrac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67" name="Arc 66"/>
          <p:cNvSpPr/>
          <p:nvPr/>
        </p:nvSpPr>
        <p:spPr>
          <a:xfrm rot="11696589">
            <a:off x="2405459" y="4551316"/>
            <a:ext cx="246725" cy="945621"/>
          </a:xfrm>
          <a:prstGeom prst="arc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/>
          <p:cNvCxnSpPr/>
          <p:nvPr/>
        </p:nvCxnSpPr>
        <p:spPr>
          <a:xfrm flipV="1">
            <a:off x="2533395" y="4945331"/>
            <a:ext cx="310894" cy="447929"/>
          </a:xfrm>
          <a:prstGeom prst="line">
            <a:avLst/>
          </a:prstGeom>
          <a:ln w="19050" cap="rnd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583180" y="6419043"/>
            <a:ext cx="14875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Abort &amp; Restart</a:t>
            </a:r>
            <a:endParaRPr lang="en-US" sz="1600" dirty="0"/>
          </a:p>
        </p:txBody>
      </p:sp>
      <p:sp>
        <p:nvSpPr>
          <p:cNvPr id="73" name="Arc 72"/>
          <p:cNvSpPr/>
          <p:nvPr/>
        </p:nvSpPr>
        <p:spPr>
          <a:xfrm rot="20671089">
            <a:off x="2593544" y="5899509"/>
            <a:ext cx="414108" cy="1123591"/>
          </a:xfrm>
          <a:prstGeom prst="arc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048653" y="4186616"/>
            <a:ext cx="1054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Inaccurate</a:t>
            </a:r>
          </a:p>
          <a:p>
            <a:r>
              <a:rPr lang="en-US" sz="1600" dirty="0" smtClean="0"/>
              <a:t>Light</a:t>
            </a:r>
          </a:p>
          <a:p>
            <a:r>
              <a:rPr lang="en-US" sz="1600" dirty="0" smtClean="0"/>
              <a:t>P-slice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1143000" y="3236400"/>
            <a:ext cx="6858000" cy="12335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500" b="1" dirty="0" smtClean="0"/>
              <a:t>Applications with </a:t>
            </a:r>
            <a:r>
              <a:rPr lang="en-US" sz="2500" b="1" dirty="0"/>
              <a:t>intense code divergence or </a:t>
            </a:r>
            <a:r>
              <a:rPr lang="en-US" sz="2500" b="1" dirty="0" smtClean="0"/>
              <a:t>memory dependencies </a:t>
            </a:r>
            <a:r>
              <a:rPr lang="en-US" sz="2500" b="1" i="1" dirty="0" smtClean="0"/>
              <a:t>foil</a:t>
            </a:r>
          </a:p>
          <a:p>
            <a:pPr algn="ctr"/>
            <a:r>
              <a:rPr lang="en-US" sz="2500" b="1" dirty="0" smtClean="0"/>
              <a:t>“</a:t>
            </a:r>
            <a:r>
              <a:rPr lang="en-US" sz="2500" b="1" dirty="0"/>
              <a:t>Monitor &amp; Correct” </a:t>
            </a:r>
            <a:r>
              <a:rPr lang="en-US" sz="2500" b="1" dirty="0" smtClean="0"/>
              <a:t>mechanisms</a:t>
            </a:r>
            <a:endParaRPr lang="en-US" sz="2500" b="1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348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0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10" grpId="0"/>
      <p:bldP spid="29" grpId="0" animBg="1"/>
      <p:bldP spid="30" grpId="0"/>
      <p:bldP spid="1024" grpId="0"/>
      <p:bldP spid="1028" grpId="0"/>
      <p:bldP spid="15" grpId="0"/>
      <p:bldP spid="16" grpId="0"/>
      <p:bldP spid="19" grpId="0"/>
      <p:bldP spid="23" grpId="0" animBg="1"/>
      <p:bldP spid="61" grpId="0" animBg="1"/>
      <p:bldP spid="50" grpId="0"/>
      <p:bldP spid="1027" grpId="0" animBg="1"/>
      <p:bldP spid="67" grpId="0" animBg="1"/>
      <p:bldP spid="72" grpId="0"/>
      <p:bldP spid="73" grpId="0" animBg="1"/>
      <p:bldP spid="66" grpId="0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5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Paradigm shift – </a:t>
            </a:r>
            <a:r>
              <a:rPr lang="en-US" b="1" i="1" dirty="0" smtClean="0"/>
              <a:t>Accuracy-First</a:t>
            </a:r>
            <a:r>
              <a:rPr lang="en-US" dirty="0" smtClean="0"/>
              <a:t> P-slice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2173" y="2632526"/>
            <a:ext cx="2739627" cy="988227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000" b="1" i="1" dirty="0"/>
              <a:t>Memory Dependencies</a:t>
            </a:r>
            <a:r>
              <a:rPr lang="en-US" sz="2000" dirty="0"/>
              <a:t>: p-slice uses a local store buffer.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174" y="1306129"/>
            <a:ext cx="2930126" cy="988227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r>
              <a:rPr lang="en-US" sz="2000" b="1" i="1" dirty="0"/>
              <a:t>Control Flow</a:t>
            </a:r>
            <a:r>
              <a:rPr lang="en-US" sz="2000" dirty="0"/>
              <a:t>: Merge multiple traces, instead of </a:t>
            </a:r>
            <a:r>
              <a:rPr lang="en-US" sz="2000" dirty="0" smtClean="0"/>
              <a:t>the </a:t>
            </a:r>
            <a:r>
              <a:rPr lang="en-US" sz="2000" dirty="0"/>
              <a:t>single dominant trace.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7594" y="2786403"/>
            <a:ext cx="2571750" cy="680473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All data dependencies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can be maintained.</a:t>
            </a:r>
          </a:p>
        </p:txBody>
      </p:sp>
      <p:cxnSp>
        <p:nvCxnSpPr>
          <p:cNvPr id="12" name="Straight Arrow Connector 11"/>
          <p:cNvCxnSpPr>
            <a:stCxn id="7" idx="3"/>
            <a:endCxn id="11" idx="1"/>
          </p:cNvCxnSpPr>
          <p:nvPr/>
        </p:nvCxnSpPr>
        <p:spPr>
          <a:xfrm>
            <a:off x="2971800" y="3126640"/>
            <a:ext cx="63579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Brace 12"/>
          <p:cNvSpPr/>
          <p:nvPr/>
        </p:nvSpPr>
        <p:spPr>
          <a:xfrm>
            <a:off x="6526074" y="1593390"/>
            <a:ext cx="219274" cy="1482031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768710" y="1768078"/>
            <a:ext cx="2411015" cy="1603780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marL="321357" indent="-321357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No-monitoring</a:t>
            </a:r>
          </a:p>
          <a:p>
            <a:pPr marL="321357" indent="-321357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Accurate</a:t>
            </a:r>
          </a:p>
          <a:p>
            <a:pPr marL="321357" indent="-321357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Maybe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slightly slower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but can still run-ahead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74301" y="1306117"/>
            <a:ext cx="2238336" cy="988250"/>
          </a:xfrm>
          <a:prstGeom prst="rect">
            <a:avLst/>
          </a:prstGeom>
          <a:noFill/>
        </p:spPr>
        <p:txBody>
          <a:bodyPr wrap="square" lIns="64270" tIns="32135" rIns="64270" bIns="32135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Accurately replicate main thread’s execution path.</a:t>
            </a:r>
          </a:p>
        </p:txBody>
      </p:sp>
      <p:cxnSp>
        <p:nvCxnSpPr>
          <p:cNvPr id="25" name="Straight Arrow Connector 24"/>
          <p:cNvCxnSpPr>
            <a:stCxn id="8" idx="3"/>
            <a:endCxn id="24" idx="1"/>
          </p:cNvCxnSpPr>
          <p:nvPr/>
        </p:nvCxnSpPr>
        <p:spPr>
          <a:xfrm flipV="1">
            <a:off x="3162300" y="1800242"/>
            <a:ext cx="612001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651267" y="4098580"/>
            <a:ext cx="2022301" cy="618895"/>
          </a:xfrm>
          <a:prstGeom prst="rect">
            <a:avLst/>
          </a:prstGeom>
          <a:noFill/>
        </p:spPr>
        <p:txBody>
          <a:bodyPr wrap="none" lIns="64270" tIns="32135" rIns="64270" bIns="32135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50000"/>
                  </a:schemeClr>
                </a:solidFill>
              </a:rPr>
              <a:t>Eventually higher </a:t>
            </a:r>
          </a:p>
          <a:p>
            <a:r>
              <a:rPr lang="en-US" b="1" i="1" dirty="0">
                <a:solidFill>
                  <a:schemeClr val="bg1">
                    <a:lumMod val="50000"/>
                  </a:schemeClr>
                </a:solidFill>
              </a:rPr>
              <a:t>Run-ahead distance</a:t>
            </a:r>
          </a:p>
        </p:txBody>
      </p:sp>
      <p:cxnSp>
        <p:nvCxnSpPr>
          <p:cNvPr id="46" name="Curved Connector 45"/>
          <p:cNvCxnSpPr>
            <a:endCxn id="45" idx="2"/>
          </p:cNvCxnSpPr>
          <p:nvPr/>
        </p:nvCxnSpPr>
        <p:spPr>
          <a:xfrm flipV="1">
            <a:off x="5747291" y="4717475"/>
            <a:ext cx="1915127" cy="459367"/>
          </a:xfrm>
          <a:prstGeom prst="curvedConnector2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1634055" y="3992189"/>
            <a:ext cx="5953604" cy="2285123"/>
            <a:chOff x="1634055" y="3992189"/>
            <a:chExt cx="5953604" cy="2285123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1950398" y="6242093"/>
              <a:ext cx="5372422" cy="691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1950398" y="4409042"/>
              <a:ext cx="0" cy="1839971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16200000">
              <a:off x="1312813" y="4313431"/>
              <a:ext cx="9810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Iterations</a:t>
              </a:r>
              <a:endParaRPr lang="en-US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991021" y="5918269"/>
              <a:ext cx="5966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Time</a:t>
              </a:r>
              <a:endParaRPr lang="en-US" sz="1600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950398" y="5701408"/>
              <a:ext cx="4751063" cy="5406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641425" y="5214826"/>
              <a:ext cx="12415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Main Thread</a:t>
              </a:r>
              <a:endParaRPr lang="en-US" sz="1600" dirty="0"/>
            </a:p>
          </p:txBody>
        </p:sp>
        <p:sp>
          <p:nvSpPr>
            <p:cNvPr id="27" name="Arc 26"/>
            <p:cNvSpPr/>
            <p:nvPr/>
          </p:nvSpPr>
          <p:spPr>
            <a:xfrm rot="20671089">
              <a:off x="6129547" y="5447417"/>
              <a:ext cx="246725" cy="650666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3903980" y="5203162"/>
              <a:ext cx="571500" cy="822988"/>
            </a:xfrm>
            <a:prstGeom prst="line">
              <a:avLst/>
            </a:prstGeom>
            <a:ln w="28575" cap="rnd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2513330" y="5419105"/>
              <a:ext cx="139700" cy="736861"/>
            </a:xfrm>
            <a:prstGeom prst="line">
              <a:avLst/>
            </a:prstGeom>
            <a:ln w="127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3224530" y="5332978"/>
              <a:ext cx="139700" cy="736861"/>
            </a:xfrm>
            <a:prstGeom prst="line">
              <a:avLst/>
            </a:prstGeom>
            <a:ln w="127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3778250" y="5485378"/>
              <a:ext cx="125730" cy="541105"/>
            </a:xfrm>
            <a:prstGeom prst="line">
              <a:avLst/>
            </a:prstGeom>
            <a:ln w="127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3370580" y="5485378"/>
              <a:ext cx="407670" cy="585265"/>
            </a:xfrm>
            <a:prstGeom prst="line">
              <a:avLst/>
            </a:prstGeom>
            <a:ln w="28575" cap="rnd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653030" y="5332978"/>
              <a:ext cx="571500" cy="822988"/>
            </a:xfrm>
            <a:prstGeom prst="line">
              <a:avLst/>
            </a:prstGeom>
            <a:ln w="28575" cap="rnd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1941830" y="5419105"/>
              <a:ext cx="571500" cy="822988"/>
            </a:xfrm>
            <a:prstGeom prst="line">
              <a:avLst/>
            </a:prstGeom>
            <a:ln w="28575" cap="rnd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4474242" y="5214826"/>
              <a:ext cx="163639" cy="710916"/>
            </a:xfrm>
            <a:prstGeom prst="line">
              <a:avLst/>
            </a:prstGeom>
            <a:ln w="127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4637881" y="5744472"/>
              <a:ext cx="142875" cy="201925"/>
            </a:xfrm>
            <a:prstGeom prst="line">
              <a:avLst/>
            </a:prstGeom>
            <a:ln w="19050" cap="rnd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Arc 36"/>
            <p:cNvSpPr/>
            <p:nvPr/>
          </p:nvSpPr>
          <p:spPr>
            <a:xfrm rot="1773726">
              <a:off x="1860954" y="5953577"/>
              <a:ext cx="373651" cy="323735"/>
            </a:xfrm>
            <a:prstGeom prst="arc">
              <a:avLst/>
            </a:prstGeom>
            <a:ln>
              <a:solidFill>
                <a:schemeClr val="tx1"/>
              </a:solidFill>
              <a:headEnd type="triangl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232343" y="5886946"/>
              <a:ext cx="17824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l-GR" sz="1400" dirty="0">
                  <a:latin typeface="Calibri"/>
                </a:rPr>
                <a:t>α</a:t>
              </a:r>
              <a:endParaRPr lang="en-US" sz="1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048653" y="4192466"/>
              <a:ext cx="105477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Inaccurate</a:t>
              </a:r>
            </a:p>
            <a:p>
              <a:r>
                <a:rPr lang="en-US" sz="1600" dirty="0" smtClean="0"/>
                <a:t>Light</a:t>
              </a:r>
            </a:p>
            <a:p>
              <a:r>
                <a:rPr lang="en-US" sz="1600" dirty="0" smtClean="0"/>
                <a:t>P-slice</a:t>
              </a:r>
              <a:endParaRPr lang="en-US" sz="1600" dirty="0"/>
            </a:p>
          </p:txBody>
        </p:sp>
        <p:sp>
          <p:nvSpPr>
            <p:cNvPr id="41" name="Arc 40"/>
            <p:cNvSpPr/>
            <p:nvPr/>
          </p:nvSpPr>
          <p:spPr>
            <a:xfrm rot="11696589">
              <a:off x="2405459" y="4551316"/>
              <a:ext cx="246725" cy="945621"/>
            </a:xfrm>
            <a:prstGeom prst="arc">
              <a:avLst/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2533395" y="4945331"/>
              <a:ext cx="310894" cy="447929"/>
            </a:xfrm>
            <a:prstGeom prst="line">
              <a:avLst/>
            </a:prstGeom>
            <a:ln w="19050" cap="rnd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 flipV="1">
            <a:off x="1950398" y="4535495"/>
            <a:ext cx="3597915" cy="168984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586557" y="4188985"/>
            <a:ext cx="652307" cy="316922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537200" y="4409042"/>
            <a:ext cx="1098511" cy="13067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063902" y="3807273"/>
            <a:ext cx="14191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More Accurate</a:t>
            </a:r>
          </a:p>
          <a:p>
            <a:r>
              <a:rPr lang="en-US" sz="1600" dirty="0" smtClean="0"/>
              <a:t>Denser</a:t>
            </a:r>
          </a:p>
          <a:p>
            <a:r>
              <a:rPr lang="en-US" sz="1600" dirty="0" smtClean="0"/>
              <a:t>P-slice</a:t>
            </a:r>
            <a:endParaRPr lang="en-US" sz="1600" dirty="0"/>
          </a:p>
        </p:txBody>
      </p:sp>
      <p:sp>
        <p:nvSpPr>
          <p:cNvPr id="64" name="Arc 63"/>
          <p:cNvSpPr/>
          <p:nvPr/>
        </p:nvSpPr>
        <p:spPr>
          <a:xfrm rot="11696589">
            <a:off x="4528996" y="4093931"/>
            <a:ext cx="246725" cy="945621"/>
          </a:xfrm>
          <a:prstGeom prst="arc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1425778" y="3462275"/>
            <a:ext cx="6292444" cy="4496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dirty="0" smtClean="0"/>
              <a:t>EKIVOLOS – </a:t>
            </a:r>
            <a:r>
              <a:rPr lang="en-US" sz="2500" b="1" i="1" dirty="0"/>
              <a:t>“ Slow and Steady Wins The Race”</a:t>
            </a:r>
          </a:p>
        </p:txBody>
      </p:sp>
      <p:sp>
        <p:nvSpPr>
          <p:cNvPr id="44" name="Right Brace 43"/>
          <p:cNvSpPr/>
          <p:nvPr/>
        </p:nvSpPr>
        <p:spPr>
          <a:xfrm>
            <a:off x="5586557" y="4570713"/>
            <a:ext cx="160734" cy="1216152"/>
          </a:xfrm>
          <a:prstGeom prst="rightBrac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4270" tIns="32135" rIns="64270" bIns="32135" rtlCol="0" anchor="ctr"/>
          <a:lstStyle/>
          <a:p>
            <a:pPr algn="ctr"/>
            <a:endParaRPr lang="en-US"/>
          </a:p>
        </p:txBody>
      </p:sp>
      <p:sp>
        <p:nvSpPr>
          <p:cNvPr id="6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418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1" grpId="0"/>
      <p:bldP spid="13" grpId="0" animBg="1"/>
      <p:bldP spid="14" grpId="0"/>
      <p:bldP spid="24" grpId="0"/>
      <p:bldP spid="45" grpId="0"/>
      <p:bldP spid="63" grpId="0"/>
      <p:bldP spid="64" grpId="0" animBg="1"/>
      <p:bldP spid="50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55074" y="4442275"/>
            <a:ext cx="211166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Web Graphs</a:t>
            </a:r>
          </a:p>
          <a:p>
            <a:r>
              <a:rPr lang="en-US" sz="2000" i="1" dirty="0" smtClean="0"/>
              <a:t>Circuit Simulation</a:t>
            </a:r>
          </a:p>
          <a:p>
            <a:r>
              <a:rPr lang="en-US" sz="2000" i="1" dirty="0" smtClean="0"/>
              <a:t>DNA Analysis</a:t>
            </a:r>
          </a:p>
          <a:p>
            <a:r>
              <a:rPr lang="en-US" sz="2000" i="1" dirty="0" smtClean="0"/>
              <a:t>Social Networks</a:t>
            </a:r>
          </a:p>
          <a:p>
            <a:r>
              <a:rPr lang="en-US" sz="2000" i="1" dirty="0" smtClean="0"/>
              <a:t>Graph Partitioning</a:t>
            </a:r>
          </a:p>
          <a:p>
            <a:r>
              <a:rPr lang="en-US" sz="2000" i="1" dirty="0" smtClean="0"/>
              <a:t>Clustering</a:t>
            </a:r>
          </a:p>
          <a:p>
            <a:r>
              <a:rPr lang="en-US" sz="2000" i="1" dirty="0" smtClean="0"/>
              <a:t>Fluid Dynamics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15496" y="4953336"/>
            <a:ext cx="1878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Sparse Matrices</a:t>
            </a:r>
            <a:endParaRPr lang="en-US" sz="2000" b="1" i="1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692278"/>
            <a:ext cx="8229600" cy="742950"/>
          </a:xfrm>
          <a:prstGeom prst="rect">
            <a:avLst/>
          </a:prstGeom>
        </p:spPr>
        <p:txBody>
          <a:bodyPr vert="horz" lIns="91411" tIns="45706" rIns="91411" bIns="45706" rtlCol="0" anchor="ctr">
            <a:normAutofit/>
          </a:bodyPr>
          <a:lstStyle>
            <a:lvl1pPr algn="ctr" defTabSz="91411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/>
              <a:t>Example of </a:t>
            </a:r>
            <a:r>
              <a:rPr lang="en-US" sz="3600" b="1" i="1" smtClean="0">
                <a:solidFill>
                  <a:srgbClr val="C00000"/>
                </a:solidFill>
              </a:rPr>
              <a:t>Hard-to-Predict</a:t>
            </a:r>
            <a:r>
              <a:rPr lang="en-US" sz="3600" smtClean="0"/>
              <a:t> Accesses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296681" y="3431043"/>
            <a:ext cx="6596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/>
              <a:t>SpVM</a:t>
            </a:r>
            <a:r>
              <a:rPr lang="en-US" sz="2400" dirty="0" smtClean="0"/>
              <a:t> – Sparse-Vector Sparse-Matrix Multiplication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885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119"/>
          <p:cNvGrpSpPr/>
          <p:nvPr/>
        </p:nvGrpSpPr>
        <p:grpSpPr>
          <a:xfrm>
            <a:off x="457200" y="2692278"/>
            <a:ext cx="8229600" cy="1200430"/>
            <a:chOff x="457200" y="2692278"/>
            <a:chExt cx="8229600" cy="1200430"/>
          </a:xfrm>
        </p:grpSpPr>
        <p:sp>
          <p:nvSpPr>
            <p:cNvPr id="132" name="Title 1"/>
            <p:cNvSpPr txBox="1">
              <a:spLocks/>
            </p:cNvSpPr>
            <p:nvPr/>
          </p:nvSpPr>
          <p:spPr>
            <a:xfrm>
              <a:off x="457200" y="2692278"/>
              <a:ext cx="8229600" cy="742950"/>
            </a:xfrm>
            <a:prstGeom prst="rect">
              <a:avLst/>
            </a:prstGeom>
          </p:spPr>
          <p:txBody>
            <a:bodyPr vert="horz" lIns="91411" tIns="45706" rIns="91411" bIns="45706" rtlCol="0" anchor="ctr">
              <a:normAutofit/>
            </a:bodyPr>
            <a:lstStyle>
              <a:lvl1pPr algn="ctr" defTabSz="914118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600" dirty="0" smtClean="0"/>
                <a:t>Example of </a:t>
              </a:r>
              <a:r>
                <a:rPr lang="en-US" sz="3600" b="1" i="1" dirty="0" smtClean="0">
                  <a:solidFill>
                    <a:srgbClr val="C00000"/>
                  </a:solidFill>
                </a:rPr>
                <a:t>Hard-to-Predict</a:t>
              </a:r>
              <a:r>
                <a:rPr lang="en-US" sz="3600" dirty="0" smtClean="0"/>
                <a:t> Accesses</a:t>
              </a:r>
              <a:endParaRPr lang="en-US" sz="360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296681" y="3431043"/>
              <a:ext cx="65963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err="1" smtClean="0"/>
                <a:t>SpVM</a:t>
              </a:r>
              <a:r>
                <a:rPr lang="en-US" sz="2400" dirty="0" smtClean="0"/>
                <a:t> – Sparse-Vector Sparse-Matrix Multiplication</a:t>
              </a:r>
              <a:endParaRPr lang="en-US" sz="2400" dirty="0"/>
            </a:p>
          </p:txBody>
        </p:sp>
      </p:grpSp>
      <p:sp>
        <p:nvSpPr>
          <p:cNvPr id="42" name="Rectangle 41"/>
          <p:cNvSpPr/>
          <p:nvPr/>
        </p:nvSpPr>
        <p:spPr>
          <a:xfrm rot="16200000">
            <a:off x="7461883" y="2146558"/>
            <a:ext cx="337458" cy="19790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42408" y="2907475"/>
            <a:ext cx="1543428" cy="2377440"/>
            <a:chOff x="355066" y="3776783"/>
            <a:chExt cx="1543428" cy="2377440"/>
          </a:xfrm>
        </p:grpSpPr>
        <p:sp>
          <p:nvSpPr>
            <p:cNvPr id="7" name="Left Bracket 6"/>
            <p:cNvSpPr/>
            <p:nvPr/>
          </p:nvSpPr>
          <p:spPr>
            <a:xfrm>
              <a:off x="355066" y="3776783"/>
              <a:ext cx="45719" cy="2377440"/>
            </a:xfrm>
            <a:prstGeom prst="leftBracke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Bracket 8"/>
            <p:cNvSpPr/>
            <p:nvPr/>
          </p:nvSpPr>
          <p:spPr>
            <a:xfrm>
              <a:off x="1852775" y="3776783"/>
              <a:ext cx="45719" cy="2377440"/>
            </a:xfrm>
            <a:prstGeom prst="rightBracket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405299" y="2907475"/>
            <a:ext cx="3613861" cy="2377440"/>
            <a:chOff x="2405299" y="3776783"/>
            <a:chExt cx="3613861" cy="2377440"/>
          </a:xfrm>
        </p:grpSpPr>
        <p:sp>
          <p:nvSpPr>
            <p:cNvPr id="11" name="Left Bracket 10"/>
            <p:cNvSpPr/>
            <p:nvPr/>
          </p:nvSpPr>
          <p:spPr>
            <a:xfrm>
              <a:off x="2405299" y="3776783"/>
              <a:ext cx="45719" cy="2377440"/>
            </a:xfrm>
            <a:prstGeom prst="lef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Bracket 12"/>
            <p:cNvSpPr/>
            <p:nvPr/>
          </p:nvSpPr>
          <p:spPr>
            <a:xfrm>
              <a:off x="5973441" y="3776783"/>
              <a:ext cx="45719" cy="2377440"/>
            </a:xfrm>
            <a:prstGeom prst="rightBracket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57476" y="2216784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V[]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03402" y="2216784"/>
            <a:ext cx="6447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4"/>
                </a:solidFill>
              </a:rPr>
              <a:t>RV[]</a:t>
            </a:r>
            <a:endParaRPr lang="en-US" sz="2000" b="1" dirty="0">
              <a:solidFill>
                <a:schemeClr val="accent4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454736" y="2907474"/>
            <a:ext cx="2373539" cy="457200"/>
            <a:chOff x="6454736" y="3780946"/>
            <a:chExt cx="2373539" cy="457200"/>
          </a:xfrm>
        </p:grpSpPr>
        <p:sp>
          <p:nvSpPr>
            <p:cNvPr id="23" name="Left Bracket 22"/>
            <p:cNvSpPr/>
            <p:nvPr/>
          </p:nvSpPr>
          <p:spPr>
            <a:xfrm>
              <a:off x="6454736" y="3780946"/>
              <a:ext cx="45719" cy="457200"/>
            </a:xfrm>
            <a:prstGeom prst="leftBracket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  <p:sp>
          <p:nvSpPr>
            <p:cNvPr id="24" name="Right Bracket 23"/>
            <p:cNvSpPr/>
            <p:nvPr/>
          </p:nvSpPr>
          <p:spPr>
            <a:xfrm>
              <a:off x="8782556" y="3780946"/>
              <a:ext cx="45719" cy="457200"/>
            </a:xfrm>
            <a:prstGeom prst="rightBracket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63560" y="3375034"/>
            <a:ext cx="337458" cy="1851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291879" y="3375033"/>
            <a:ext cx="337458" cy="1851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00307" y="293282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solidFill>
                  <a:srgbClr val="C00000"/>
                </a:solidFill>
              </a:rPr>
              <a:t>V_val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29428" y="2932827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solidFill>
                  <a:srgbClr val="C00000"/>
                </a:solidFill>
              </a:rPr>
              <a:t>V_idx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 rot="16200000">
            <a:off x="4460261" y="2946763"/>
            <a:ext cx="337458" cy="24006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6200000">
            <a:off x="4460260" y="2081181"/>
            <a:ext cx="337458" cy="24006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491810" y="3113084"/>
            <a:ext cx="721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solidFill>
                  <a:schemeClr val="tx2"/>
                </a:solidFill>
              </a:rPr>
              <a:t>M_val</a:t>
            </a:r>
            <a:endParaRPr lang="en-US" sz="1600" b="1" i="1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91810" y="3978016"/>
            <a:ext cx="720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solidFill>
                  <a:schemeClr val="tx2"/>
                </a:solidFill>
              </a:rPr>
              <a:t>M_idx</a:t>
            </a:r>
            <a:endParaRPr lang="en-US" sz="1600" b="1" i="1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91810" y="4842948"/>
            <a:ext cx="9444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solidFill>
                  <a:schemeClr val="tx2"/>
                </a:solidFill>
              </a:rPr>
              <a:t>M_begin</a:t>
            </a:r>
            <a:endParaRPr lang="en-US" sz="1600" b="1" i="1" dirty="0">
              <a:solidFill>
                <a:schemeClr val="tx2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 rot="16200000">
            <a:off x="4193928" y="4087223"/>
            <a:ext cx="337458" cy="1851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89745" y="3901816"/>
            <a:ext cx="338328" cy="91440"/>
          </a:xfrm>
          <a:prstGeom prst="rect">
            <a:avLst/>
          </a:prstGeom>
          <a:pattFill prst="ltDnDiag">
            <a:fgClr>
              <a:srgbClr val="C00000"/>
            </a:fgClr>
            <a:bgClr>
              <a:schemeClr val="accent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62690" y="3901816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 rot="16200000">
            <a:off x="3641330" y="4967487"/>
            <a:ext cx="338328" cy="91440"/>
          </a:xfrm>
          <a:prstGeom prst="rect">
            <a:avLst/>
          </a:prstGeom>
          <a:pattFill prst="ltDnDiag">
            <a:fgClr>
              <a:srgbClr val="C00000"/>
            </a:fgClr>
            <a:bgClr>
              <a:schemeClr val="accent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 rot="16200000">
            <a:off x="3997345" y="4101355"/>
            <a:ext cx="338328" cy="91440"/>
          </a:xfrm>
          <a:prstGeom prst="rect">
            <a:avLst/>
          </a:prstGeom>
          <a:pattFill prst="ltDnDiag">
            <a:fgClr>
              <a:srgbClr val="C00000"/>
            </a:fgClr>
            <a:bgClr>
              <a:schemeClr val="accent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 rot="16200000">
            <a:off x="4088785" y="4101355"/>
            <a:ext cx="338328" cy="91440"/>
          </a:xfrm>
          <a:prstGeom prst="rect">
            <a:avLst/>
          </a:prstGeom>
          <a:pattFill prst="ltDnDiag">
            <a:fgClr>
              <a:srgbClr val="C00000"/>
            </a:fgClr>
            <a:bgClr>
              <a:schemeClr val="accent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 rot="16200000">
            <a:off x="4180225" y="4101355"/>
            <a:ext cx="338328" cy="91440"/>
          </a:xfrm>
          <a:prstGeom prst="rect">
            <a:avLst/>
          </a:prstGeom>
          <a:pattFill prst="ltDnDiag">
            <a:fgClr>
              <a:srgbClr val="C00000"/>
            </a:fgClr>
            <a:bgClr>
              <a:schemeClr val="accent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 rot="16200000">
            <a:off x="6897391" y="3089920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 rot="16200000">
            <a:off x="7415685" y="3089920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rot="16200000">
            <a:off x="8161358" y="3090789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291879" y="3999340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64824" y="3999340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rot="16200000">
            <a:off x="4089279" y="4974910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 rot="16200000">
            <a:off x="4813320" y="4101355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 rot="16200000">
            <a:off x="4904760" y="4101355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rot="16200000">
            <a:off x="4996200" y="4101355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rot="16200000">
            <a:off x="5087640" y="4101355"/>
            <a:ext cx="338328" cy="91440"/>
          </a:xfrm>
          <a:prstGeom prst="rect">
            <a:avLst/>
          </a:prstGeom>
          <a:pattFill prst="dashHorz">
            <a:fgClr>
              <a:schemeClr val="tx2"/>
            </a:fgClr>
            <a:bgClr>
              <a:schemeClr val="tx2">
                <a:lumMod val="20000"/>
                <a:lumOff val="80000"/>
              </a:schemeClr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rot="16200000">
            <a:off x="6682561" y="3090789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16200000">
            <a:off x="7040628" y="3090789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 rot="16200000">
            <a:off x="7655295" y="3090789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 rot="16200000">
            <a:off x="7908673" y="3090789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 rot="16200000">
            <a:off x="3997345" y="3235771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rot="16200000">
            <a:off x="4088785" y="3235772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 rot="16200000">
            <a:off x="4180225" y="3235772"/>
            <a:ext cx="338328" cy="91440"/>
          </a:xfrm>
          <a:prstGeom prst="rect">
            <a:avLst/>
          </a:prstGeom>
          <a:pattFill prst="ltDnDiag">
            <a:fgClr>
              <a:schemeClr val="accent2">
                <a:lumMod val="20000"/>
                <a:lumOff val="80000"/>
              </a:schemeClr>
            </a:fgClr>
            <a:bgClr>
              <a:srgbClr val="C00000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 rot="16200000">
            <a:off x="4813320" y="3235772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 rot="16200000">
            <a:off x="4904760" y="3235772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 rot="16200000">
            <a:off x="4996200" y="3235772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 rot="16200000">
            <a:off x="5087639" y="3235772"/>
            <a:ext cx="338328" cy="91440"/>
          </a:xfrm>
          <a:prstGeom prst="rect">
            <a:avLst/>
          </a:prstGeom>
          <a:pattFill prst="dashHorz">
            <a:fgClr>
              <a:schemeClr val="tx2">
                <a:lumMod val="20000"/>
                <a:lumOff val="80000"/>
              </a:schemeClr>
            </a:fgClr>
            <a:bgClr>
              <a:schemeClr val="tx2"/>
            </a:bgClr>
          </a:patt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Curved Connector 19"/>
          <p:cNvCxnSpPr>
            <a:stCxn id="10" idx="3"/>
            <a:endCxn id="46" idx="1"/>
          </p:cNvCxnSpPr>
          <p:nvPr/>
        </p:nvCxnSpPr>
        <p:spPr>
          <a:xfrm>
            <a:off x="1628073" y="3947536"/>
            <a:ext cx="2182421" cy="1234835"/>
          </a:xfrm>
          <a:prstGeom prst="curvedConnector4">
            <a:avLst>
              <a:gd name="adj1" fmla="val 33904"/>
              <a:gd name="adj2" fmla="val 118513"/>
            </a:avLst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46" idx="3"/>
            <a:endCxn id="74" idx="1"/>
          </p:cNvCxnSpPr>
          <p:nvPr/>
        </p:nvCxnSpPr>
        <p:spPr>
          <a:xfrm rot="5400000" flipH="1" flipV="1">
            <a:off x="3851288" y="4437381"/>
            <a:ext cx="365868" cy="447456"/>
          </a:xfrm>
          <a:prstGeom prst="curvedConnector3">
            <a:avLst>
              <a:gd name="adj1" fmla="val 50000"/>
            </a:avLst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16200000">
            <a:off x="4196436" y="4279500"/>
            <a:ext cx="123027" cy="274322"/>
          </a:xfrm>
          <a:prstGeom prst="lef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Curved Connector 78"/>
          <p:cNvCxnSpPr>
            <a:stCxn id="47" idx="3"/>
            <a:endCxn id="50" idx="1"/>
          </p:cNvCxnSpPr>
          <p:nvPr/>
        </p:nvCxnSpPr>
        <p:spPr>
          <a:xfrm rot="5400000" flipH="1" flipV="1">
            <a:off x="5279979" y="2191335"/>
            <a:ext cx="673107" cy="2900046"/>
          </a:xfrm>
          <a:prstGeom prst="curvedConnector3">
            <a:avLst>
              <a:gd name="adj1" fmla="val 62264"/>
            </a:avLst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urved Connector 85"/>
          <p:cNvCxnSpPr>
            <a:stCxn id="48" idx="3"/>
            <a:endCxn id="51" idx="1"/>
          </p:cNvCxnSpPr>
          <p:nvPr/>
        </p:nvCxnSpPr>
        <p:spPr>
          <a:xfrm rot="5400000" flipH="1" flipV="1">
            <a:off x="5584846" y="1977908"/>
            <a:ext cx="673107" cy="3326900"/>
          </a:xfrm>
          <a:prstGeom prst="curvedConnector3">
            <a:avLst>
              <a:gd name="adj1" fmla="val 55660"/>
            </a:avLst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49" idx="3"/>
            <a:endCxn id="53" idx="1"/>
          </p:cNvCxnSpPr>
          <p:nvPr/>
        </p:nvCxnSpPr>
        <p:spPr>
          <a:xfrm rot="5400000" flipH="1" flipV="1">
            <a:off x="6003836" y="1651226"/>
            <a:ext cx="672238" cy="3981133"/>
          </a:xfrm>
          <a:prstGeom prst="curvedConnector3">
            <a:avLst>
              <a:gd name="adj1" fmla="val 43387"/>
            </a:avLst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97"/>
          <p:cNvCxnSpPr>
            <a:stCxn id="54" idx="3"/>
            <a:endCxn id="56" idx="1"/>
          </p:cNvCxnSpPr>
          <p:nvPr/>
        </p:nvCxnSpPr>
        <p:spPr>
          <a:xfrm>
            <a:off x="1630207" y="4045060"/>
            <a:ext cx="2628236" cy="1144734"/>
          </a:xfrm>
          <a:prstGeom prst="curvedConnector4">
            <a:avLst>
              <a:gd name="adj1" fmla="val 22380"/>
              <a:gd name="adj2" fmla="val 128845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urved Connector 98"/>
          <p:cNvCxnSpPr>
            <a:stCxn id="56" idx="3"/>
            <a:endCxn id="100" idx="1"/>
          </p:cNvCxnSpPr>
          <p:nvPr/>
        </p:nvCxnSpPr>
        <p:spPr>
          <a:xfrm rot="5400000" flipH="1" flipV="1">
            <a:off x="4495437" y="4226496"/>
            <a:ext cx="387977" cy="861964"/>
          </a:xfrm>
          <a:prstGeom prst="curvedConnector3">
            <a:avLst>
              <a:gd name="adj1" fmla="val 50000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Left Brace 99"/>
          <p:cNvSpPr/>
          <p:nvPr/>
        </p:nvSpPr>
        <p:spPr>
          <a:xfrm rot="16200000">
            <a:off x="5073579" y="4233780"/>
            <a:ext cx="93655" cy="365763"/>
          </a:xfrm>
          <a:prstGeom prst="leftBrac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Curved Connector 100"/>
          <p:cNvCxnSpPr>
            <a:stCxn id="58" idx="3"/>
            <a:endCxn id="62" idx="1"/>
          </p:cNvCxnSpPr>
          <p:nvPr/>
        </p:nvCxnSpPr>
        <p:spPr>
          <a:xfrm rot="5400000" flipH="1" flipV="1">
            <a:off x="5580985" y="2707172"/>
            <a:ext cx="672238" cy="1869241"/>
          </a:xfrm>
          <a:prstGeom prst="curvedConnector3">
            <a:avLst>
              <a:gd name="adj1" fmla="val 59446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59" idx="3"/>
            <a:endCxn id="63" idx="1"/>
          </p:cNvCxnSpPr>
          <p:nvPr/>
        </p:nvCxnSpPr>
        <p:spPr>
          <a:xfrm rot="5400000" flipH="1" flipV="1">
            <a:off x="5805739" y="2573858"/>
            <a:ext cx="672238" cy="2135868"/>
          </a:xfrm>
          <a:prstGeom prst="curvedConnector3">
            <a:avLst>
              <a:gd name="adj1" fmla="val 53778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urved Connector 102"/>
          <p:cNvCxnSpPr>
            <a:stCxn id="61" idx="3"/>
            <a:endCxn id="65" idx="1"/>
          </p:cNvCxnSpPr>
          <p:nvPr/>
        </p:nvCxnSpPr>
        <p:spPr>
          <a:xfrm rot="5400000" flipH="1" flipV="1">
            <a:off x="6331201" y="2231276"/>
            <a:ext cx="672238" cy="2821033"/>
          </a:xfrm>
          <a:prstGeom prst="curvedConnector3">
            <a:avLst>
              <a:gd name="adj1" fmla="val 38192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urved Connector 113"/>
          <p:cNvCxnSpPr>
            <a:stCxn id="60" idx="3"/>
            <a:endCxn id="64" idx="1"/>
          </p:cNvCxnSpPr>
          <p:nvPr/>
        </p:nvCxnSpPr>
        <p:spPr>
          <a:xfrm rot="5400000" flipH="1" flipV="1">
            <a:off x="6158792" y="2312245"/>
            <a:ext cx="672238" cy="2659095"/>
          </a:xfrm>
          <a:prstGeom prst="curvedConnector3">
            <a:avLst>
              <a:gd name="adj1" fmla="val 50000"/>
            </a:avLst>
          </a:prstGeom>
          <a:ln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8" name="Curved Connector 6157"/>
          <p:cNvCxnSpPr>
            <a:stCxn id="50" idx="3"/>
            <a:endCxn id="51" idx="3"/>
          </p:cNvCxnSpPr>
          <p:nvPr/>
        </p:nvCxnSpPr>
        <p:spPr>
          <a:xfrm rot="5400000" flipH="1" flipV="1">
            <a:off x="7325702" y="2707329"/>
            <a:ext cx="12700" cy="518294"/>
          </a:xfrm>
          <a:prstGeom prst="curvedConnector3">
            <a:avLst>
              <a:gd name="adj1" fmla="val 828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urved Connector 120"/>
          <p:cNvCxnSpPr>
            <a:stCxn id="51" idx="3"/>
            <a:endCxn id="53" idx="3"/>
          </p:cNvCxnSpPr>
          <p:nvPr/>
        </p:nvCxnSpPr>
        <p:spPr>
          <a:xfrm rot="16200000" flipH="1">
            <a:off x="7957250" y="2594074"/>
            <a:ext cx="869" cy="745673"/>
          </a:xfrm>
          <a:prstGeom prst="curvedConnector3">
            <a:avLst>
              <a:gd name="adj1" fmla="val -1922543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24"/>
          <p:cNvCxnSpPr>
            <a:stCxn id="53" idx="3"/>
            <a:endCxn id="62" idx="3"/>
          </p:cNvCxnSpPr>
          <p:nvPr/>
        </p:nvCxnSpPr>
        <p:spPr>
          <a:xfrm rot="16200000" flipV="1">
            <a:off x="7591124" y="2227946"/>
            <a:ext cx="12700" cy="1478797"/>
          </a:xfrm>
          <a:prstGeom prst="curvedConnector3">
            <a:avLst>
              <a:gd name="adj1" fmla="val 206548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62" idx="3"/>
            <a:endCxn id="63" idx="3"/>
          </p:cNvCxnSpPr>
          <p:nvPr/>
        </p:nvCxnSpPr>
        <p:spPr>
          <a:xfrm rot="5400000" flipH="1" flipV="1">
            <a:off x="7030758" y="2788312"/>
            <a:ext cx="12700" cy="358067"/>
          </a:xfrm>
          <a:prstGeom prst="curvedConnector3">
            <a:avLst>
              <a:gd name="adj1" fmla="val 828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urved Connector 130"/>
          <p:cNvCxnSpPr>
            <a:stCxn id="63" idx="3"/>
            <a:endCxn id="64" idx="3"/>
          </p:cNvCxnSpPr>
          <p:nvPr/>
        </p:nvCxnSpPr>
        <p:spPr>
          <a:xfrm rot="5400000" flipH="1" flipV="1">
            <a:off x="7517125" y="2660012"/>
            <a:ext cx="12700" cy="614667"/>
          </a:xfrm>
          <a:prstGeom prst="curvedConnector3">
            <a:avLst>
              <a:gd name="adj1" fmla="val 1578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urved Connector 133"/>
          <p:cNvCxnSpPr>
            <a:stCxn id="64" idx="3"/>
            <a:endCxn id="65" idx="3"/>
          </p:cNvCxnSpPr>
          <p:nvPr/>
        </p:nvCxnSpPr>
        <p:spPr>
          <a:xfrm rot="5400000" flipH="1" flipV="1">
            <a:off x="7951148" y="2840656"/>
            <a:ext cx="12700" cy="253378"/>
          </a:xfrm>
          <a:prstGeom prst="curvedConnector3">
            <a:avLst>
              <a:gd name="adj1" fmla="val 828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15173" y="64156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1992374" y="221678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endParaRPr lang="en-US" sz="20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6095289" y="221678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=</a:t>
            </a:r>
            <a:endParaRPr lang="en-US" sz="2000" b="1" dirty="0"/>
          </a:p>
        </p:txBody>
      </p:sp>
      <p:sp>
        <p:nvSpPr>
          <p:cNvPr id="119" name="Oval 118"/>
          <p:cNvSpPr/>
          <p:nvPr/>
        </p:nvSpPr>
        <p:spPr>
          <a:xfrm>
            <a:off x="532927" y="4234578"/>
            <a:ext cx="1463040" cy="4871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atin typeface="Arial Black" pitchFamily="34" charset="0"/>
              </a:rPr>
              <a:t>Linear</a:t>
            </a:r>
            <a:endParaRPr lang="en-US" i="1" dirty="0">
              <a:latin typeface="Arial Black" pitchFamily="34" charset="0"/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4534496" y="4425707"/>
            <a:ext cx="2194560" cy="6395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latin typeface="Arial Black" pitchFamily="34" charset="0"/>
              </a:rPr>
              <a:t>Fragmented Linear</a:t>
            </a:r>
            <a:endParaRPr lang="en-US" sz="1600" i="1" dirty="0"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36160" y="2216784"/>
            <a:ext cx="742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M[][]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81" name="Left Bracket 80"/>
          <p:cNvSpPr/>
          <p:nvPr/>
        </p:nvSpPr>
        <p:spPr>
          <a:xfrm>
            <a:off x="6560743" y="4158884"/>
            <a:ext cx="91440" cy="1828800"/>
          </a:xfrm>
          <a:prstGeom prst="leftBracket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82" name="Left Bracket 81"/>
          <p:cNvSpPr/>
          <p:nvPr/>
        </p:nvSpPr>
        <p:spPr>
          <a:xfrm>
            <a:off x="6898583" y="4983543"/>
            <a:ext cx="81643" cy="822960"/>
          </a:xfrm>
          <a:prstGeom prst="leftBracket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 rot="16200000">
            <a:off x="6041177" y="4354001"/>
            <a:ext cx="6697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C00000"/>
                </a:solidFill>
              </a:rPr>
              <a:t>Outer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 rot="16200000">
            <a:off x="6401172" y="5143737"/>
            <a:ext cx="6254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tx2"/>
                </a:solidFill>
              </a:rPr>
              <a:t>Inner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571629" y="4333053"/>
            <a:ext cx="22415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Scan over </a:t>
            </a:r>
            <a:r>
              <a:rPr lang="en-US" sz="1600" b="1" dirty="0" err="1" smtClean="0">
                <a:solidFill>
                  <a:srgbClr val="C00000"/>
                </a:solidFill>
              </a:rPr>
              <a:t>V_idx</a:t>
            </a:r>
            <a:r>
              <a:rPr lang="en-US" sz="1600" b="1" dirty="0" smtClean="0">
                <a:solidFill>
                  <a:srgbClr val="C00000"/>
                </a:solidFill>
              </a:rPr>
              <a:t>[]</a:t>
            </a:r>
          </a:p>
          <a:p>
            <a:r>
              <a:rPr lang="en-US" sz="1600" b="1" dirty="0" smtClean="0">
                <a:solidFill>
                  <a:srgbClr val="C00000"/>
                </a:solidFill>
              </a:rPr>
              <a:t>Find corresponding </a:t>
            </a:r>
            <a:r>
              <a:rPr lang="en-US" sz="1600" b="1" i="1" u="sng" dirty="0" smtClean="0">
                <a:solidFill>
                  <a:srgbClr val="C00000"/>
                </a:solidFill>
              </a:rPr>
              <a:t>Row</a:t>
            </a:r>
            <a:endParaRPr lang="en-US" sz="1600" b="1" i="1" u="sng" dirty="0">
              <a:solidFill>
                <a:srgbClr val="C0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872185" y="5171496"/>
            <a:ext cx="2238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Scan over </a:t>
            </a:r>
            <a:r>
              <a:rPr lang="en-US" sz="1600" b="1" dirty="0" err="1" smtClean="0">
                <a:solidFill>
                  <a:schemeClr val="tx2"/>
                </a:solidFill>
              </a:rPr>
              <a:t>M_idx</a:t>
            </a:r>
            <a:r>
              <a:rPr lang="en-US" sz="1600" b="1" dirty="0" smtClean="0">
                <a:solidFill>
                  <a:schemeClr val="tx2"/>
                </a:solidFill>
              </a:rPr>
              <a:t>[]</a:t>
            </a:r>
          </a:p>
          <a:p>
            <a:r>
              <a:rPr lang="en-US" sz="1600" b="1" dirty="0" smtClean="0">
                <a:solidFill>
                  <a:schemeClr val="tx2"/>
                </a:solidFill>
              </a:rPr>
              <a:t>Find corresponding RV[]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661548" y="5856095"/>
            <a:ext cx="5820905" cy="4496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64270" tIns="32135" rIns="64270" bIns="32135" rtlCol="0">
            <a:spAutoFit/>
          </a:bodyPr>
          <a:lstStyle/>
          <a:p>
            <a:pPr algn="ctr"/>
            <a:r>
              <a:rPr lang="en-US" sz="2500" b="1" dirty="0" smtClean="0"/>
              <a:t>RV Accesses: </a:t>
            </a:r>
            <a:r>
              <a:rPr lang="en-US" sz="2500" b="1" i="1" u="sng" dirty="0" smtClean="0"/>
              <a:t>History</a:t>
            </a:r>
            <a:r>
              <a:rPr lang="en-US" sz="2500" b="1" dirty="0" smtClean="0"/>
              <a:t> does not entail </a:t>
            </a:r>
            <a:r>
              <a:rPr lang="en-US" sz="2500" b="1" i="1" u="sng" dirty="0" smtClean="0"/>
              <a:t>Future</a:t>
            </a:r>
            <a:endParaRPr lang="en-US" sz="2500" b="1" i="1" u="sng" dirty="0"/>
          </a:p>
        </p:txBody>
      </p:sp>
      <p:sp>
        <p:nvSpPr>
          <p:cNvPr id="129" name="Oval 128"/>
          <p:cNvSpPr/>
          <p:nvPr/>
        </p:nvSpPr>
        <p:spPr>
          <a:xfrm>
            <a:off x="7255512" y="3448818"/>
            <a:ext cx="1828800" cy="63959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atin typeface="Arial Black" pitchFamily="34" charset="0"/>
              </a:rPr>
              <a:t>Random!</a:t>
            </a:r>
            <a:endParaRPr lang="en-US" i="1" dirty="0">
              <a:latin typeface="Arial Black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57200" y="3598113"/>
            <a:ext cx="1362382" cy="718457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3129303" y="4676566"/>
            <a:ext cx="1362382" cy="718457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3622972" y="3804821"/>
            <a:ext cx="1362382" cy="718457"/>
          </a:xfrm>
          <a:prstGeom prst="ellipse">
            <a:avLst/>
          </a:pr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494911" y="2777280"/>
            <a:ext cx="2141446" cy="718457"/>
          </a:xfrm>
          <a:prstGeom prst="ellipse">
            <a:avLst/>
          </a:pr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30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73676E-7 L 0 -0.3791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2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3000"/>
                            </p:stCondLst>
                            <p:childTnLst>
                              <p:par>
                                <p:cTn id="2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3500"/>
                            </p:stCondLst>
                            <p:childTnLst>
                              <p:par>
                                <p:cTn id="2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40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4500"/>
                            </p:stCondLst>
                            <p:childTnLst>
                              <p:par>
                                <p:cTn id="2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5000"/>
                            </p:stCondLst>
                            <p:childTnLst>
                              <p:par>
                                <p:cTn id="2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00"/>
                            </p:stCondLst>
                            <p:childTnLst>
                              <p:par>
                                <p:cTn id="3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000"/>
                            </p:stCondLst>
                            <p:childTnLst>
                              <p:par>
                                <p:cTn id="3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500"/>
                            </p:stCondLst>
                            <p:childTnLst>
                              <p:par>
                                <p:cTn id="3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000"/>
                            </p:stCondLst>
                            <p:childTnLst>
                              <p:par>
                                <p:cTn id="3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3000"/>
                            </p:stCondLst>
                            <p:childTnLst>
                              <p:par>
                                <p:cTn id="3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2" grpId="0"/>
      <p:bldP spid="18" grpId="0"/>
      <p:bldP spid="3" grpId="0" animBg="1"/>
      <p:bldP spid="32" grpId="0" animBg="1"/>
      <p:bldP spid="33" grpId="0"/>
      <p:bldP spid="34" grpId="0"/>
      <p:bldP spid="35" grpId="0" animBg="1"/>
      <p:bldP spid="36" grpId="0" animBg="1"/>
      <p:bldP spid="37" grpId="0"/>
      <p:bldP spid="38" grpId="0"/>
      <p:bldP spid="39" grpId="0"/>
      <p:bldP spid="41" grpId="0" animBg="1"/>
      <p:bldP spid="10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4" grpId="0" animBg="1"/>
      <p:bldP spid="100" grpId="0" animBg="1"/>
      <p:bldP spid="87" grpId="0"/>
      <p:bldP spid="90" grpId="0"/>
      <p:bldP spid="119" grpId="0" animBg="1"/>
      <p:bldP spid="127" grpId="0" animBg="1"/>
      <p:bldP spid="16" grpId="0"/>
      <p:bldP spid="81" grpId="0" animBg="1"/>
      <p:bldP spid="81" grpId="1" animBg="1"/>
      <p:bldP spid="82" grpId="0" animBg="1"/>
      <p:bldP spid="82" grpId="1" animBg="1"/>
      <p:bldP spid="83" grpId="0"/>
      <p:bldP spid="83" grpId="1"/>
      <p:bldP spid="84" grpId="0"/>
      <p:bldP spid="84" grpId="1"/>
      <p:bldP spid="85" grpId="0"/>
      <p:bldP spid="85" grpId="1"/>
      <p:bldP spid="88" grpId="0"/>
      <p:bldP spid="88" grpId="1"/>
      <p:bldP spid="96" grpId="0" animBg="1"/>
      <p:bldP spid="129" grpId="0" animBg="1"/>
      <p:bldP spid="4" grpId="0" animBg="1"/>
      <p:bldP spid="4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6.7|9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2.9|5.9|8.3|6.2|15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9.1|9.7|7.8|4.3|2.9|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1.1|5.1|4.8|7.5|4.3|4.9|10.7|43.9|0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5.7|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6.8|6.9|7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4.5|3.7|3.2|9.1|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7.6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5.3|2.1|6.1|2.9|3.6|10.8|1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7|7.2|5.1|5.8|14.6|8.5|6.7|8.2|6.3|1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0|10.7|22|16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6.1|6.6|4|14.1|5.3|3.9|11.9|3.1|10.8|16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|3.3|7.1|6.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 Master White">
  <a:themeElements>
    <a:clrScheme name="University of Toronto Engineering">
      <a:dk1>
        <a:srgbClr val="081025"/>
      </a:dk1>
      <a:lt1>
        <a:sysClr val="window" lastClr="FFFFFF"/>
      </a:lt1>
      <a:dk2>
        <a:srgbClr val="081025"/>
      </a:dk2>
      <a:lt2>
        <a:srgbClr val="F3F3F3"/>
      </a:lt2>
      <a:accent1>
        <a:srgbClr val="0092D2"/>
      </a:accent1>
      <a:accent2>
        <a:srgbClr val="272727"/>
      </a:accent2>
      <a:accent3>
        <a:srgbClr val="F9C31B"/>
      </a:accent3>
      <a:accent4>
        <a:srgbClr val="BD3D22"/>
      </a:accent4>
      <a:accent5>
        <a:srgbClr val="46AE9D"/>
      </a:accent5>
      <a:accent6>
        <a:srgbClr val="D5DE37"/>
      </a:accent6>
      <a:hlink>
        <a:srgbClr val="0092D2"/>
      </a:hlink>
      <a:folHlink>
        <a:srgbClr val="888C89"/>
      </a:folHlink>
    </a:clrScheme>
    <a:fontScheme name="UT Engineering">
      <a:majorFont>
        <a:latin typeface="HelveticaNeueLT Std"/>
        <a:ea typeface="ヒラギノ角ゴ ProN W6"/>
        <a:cs typeface="ヒラギノ角ゴ ProN W6"/>
      </a:majorFont>
      <a:minorFont>
        <a:latin typeface="Georgia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lnDef>
  </a:objectDefaults>
  <a:extraClrSchemeLst>
    <a:extraClrScheme>
      <a:clrScheme name="Text and Photo d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lide Master White">
  <a:themeElements>
    <a:clrScheme name="University of Toronto Engineering">
      <a:dk1>
        <a:srgbClr val="081025"/>
      </a:dk1>
      <a:lt1>
        <a:sysClr val="window" lastClr="FFFFFF"/>
      </a:lt1>
      <a:dk2>
        <a:srgbClr val="081025"/>
      </a:dk2>
      <a:lt2>
        <a:srgbClr val="F3F3F3"/>
      </a:lt2>
      <a:accent1>
        <a:srgbClr val="0092D2"/>
      </a:accent1>
      <a:accent2>
        <a:srgbClr val="272727"/>
      </a:accent2>
      <a:accent3>
        <a:srgbClr val="F9C31B"/>
      </a:accent3>
      <a:accent4>
        <a:srgbClr val="BD3D22"/>
      </a:accent4>
      <a:accent5>
        <a:srgbClr val="46AE9D"/>
      </a:accent5>
      <a:accent6>
        <a:srgbClr val="D5DE37"/>
      </a:accent6>
      <a:hlink>
        <a:srgbClr val="0092D2"/>
      </a:hlink>
      <a:folHlink>
        <a:srgbClr val="888C89"/>
      </a:folHlink>
    </a:clrScheme>
    <a:fontScheme name="UT Engineering">
      <a:majorFont>
        <a:latin typeface="HelveticaNeueLT Std"/>
        <a:ea typeface="ヒラギノ角ゴ ProN W6"/>
        <a:cs typeface="ヒラギノ角ゴ ProN W6"/>
      </a:majorFont>
      <a:minorFont>
        <a:latin typeface="Georgia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lnDef>
  </a:objectDefaults>
  <a:extraClrSchemeLst>
    <a:extraClrScheme>
      <a:clrScheme name="Text and Photo d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5518</TotalTime>
  <Words>2338</Words>
  <Application>Microsoft Office PowerPoint</Application>
  <PresentationFormat>On-screen Show (4:3)</PresentationFormat>
  <Paragraphs>576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Slide Master White</vt:lpstr>
      <vt:lpstr>1_Slide Master White</vt:lpstr>
      <vt:lpstr>PowerPoint Presentation</vt:lpstr>
      <vt:lpstr>PowerPoint Presentation</vt:lpstr>
      <vt:lpstr>PowerPoint Presentation</vt:lpstr>
      <vt:lpstr>PowerPoint Presentation</vt:lpstr>
      <vt:lpstr>Yet Another Precomputation Prefetcher?</vt:lpstr>
      <vt:lpstr>Conventional Binary-based methods  Over-Simplify P-slices</vt:lpstr>
      <vt:lpstr>Paradigm shift – Accuracy-First P-slice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 – Methodology</vt:lpstr>
      <vt:lpstr>Key Results</vt:lpstr>
      <vt:lpstr>Limitations of Ekivolos</vt:lpstr>
      <vt:lpstr>Future Work Directions</vt:lpstr>
      <vt:lpstr>What We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Micro-Architectural Techniques to Alleviate Memory-Related Stalls for Transactional and Emerging Workloads</dc:title>
  <dc:creator>iatta</dc:creator>
  <cp:lastModifiedBy>Islam</cp:lastModifiedBy>
  <cp:revision>654</cp:revision>
  <dcterms:created xsi:type="dcterms:W3CDTF">2006-08-16T00:00:00Z</dcterms:created>
  <dcterms:modified xsi:type="dcterms:W3CDTF">2015-12-15T20:28:07Z</dcterms:modified>
</cp:coreProperties>
</file>