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403" r:id="rId3"/>
    <p:sldId id="427" r:id="rId4"/>
    <p:sldId id="429" r:id="rId5"/>
    <p:sldId id="405" r:id="rId6"/>
    <p:sldId id="406" r:id="rId7"/>
    <p:sldId id="407" r:id="rId8"/>
    <p:sldId id="408" r:id="rId9"/>
    <p:sldId id="433" r:id="rId10"/>
    <p:sldId id="426" r:id="rId11"/>
    <p:sldId id="410" r:id="rId12"/>
    <p:sldId id="411" r:id="rId13"/>
    <p:sldId id="412" r:id="rId14"/>
    <p:sldId id="413" r:id="rId15"/>
    <p:sldId id="415" r:id="rId16"/>
    <p:sldId id="414" r:id="rId17"/>
    <p:sldId id="416" r:id="rId18"/>
    <p:sldId id="417" r:id="rId19"/>
    <p:sldId id="418" r:id="rId20"/>
    <p:sldId id="419" r:id="rId21"/>
    <p:sldId id="420" r:id="rId22"/>
    <p:sldId id="421" r:id="rId23"/>
    <p:sldId id="422" r:id="rId24"/>
    <p:sldId id="423" r:id="rId25"/>
    <p:sldId id="424" r:id="rId26"/>
    <p:sldId id="425" r:id="rId27"/>
  </p:sldIdLst>
  <p:sldSz cx="9144000" cy="6858000" type="screen4x3"/>
  <p:notesSz cx="9220200" cy="6934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gray" hiddenSlides="1" frameSlides="1"/>
  <p:clrMru>
    <a:srgbClr val="00FF1C"/>
    <a:srgbClr val="FFE6AF"/>
    <a:srgbClr val="6E9AFF"/>
    <a:srgbClr val="E7CF05"/>
    <a:srgbClr val="D8AB08"/>
    <a:srgbClr val="FFC000"/>
    <a:srgbClr val="FF53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6"/>
    <p:restoredTop sz="88791" autoAdjust="0"/>
  </p:normalViewPr>
  <p:slideViewPr>
    <p:cSldViewPr snapToGrid="0" snapToObjects="1">
      <p:cViewPr varScale="1">
        <p:scale>
          <a:sx n="43" d="100"/>
          <a:sy n="43" d="100"/>
        </p:scale>
        <p:origin x="-1264" y="-96"/>
      </p:cViewPr>
      <p:guideLst>
        <p:guide orient="horz"/>
        <p:guide pos="45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qureshi4:Desktop:MICRO2015:RevMine:docs:DeltaAnalysi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qureshi4:Desktop:MICRO2015:RevMine:docs:DeltaAnalysi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qureshi4:Desktop:MICRO2015:RevMine:his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qureshi4:Desktop:MICRO2015:RevMine:hi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'Top100'!$M$23</c:f>
              <c:strCache>
                <c:ptCount val="1"/>
                <c:pt idx="0">
                  <c:v>Strong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00000"/>
              </a:solidFill>
            </c:spPr>
          </c:dPt>
          <c:cat>
            <c:strRef>
              <c:f>'Top100'!$L$24:$L$26</c:f>
              <c:strCache>
                <c:ptCount val="3"/>
                <c:pt idx="0">
                  <c:v>Increased</c:v>
                </c:pt>
                <c:pt idx="1">
                  <c:v>NoChange</c:v>
                </c:pt>
                <c:pt idx="2">
                  <c:v>Decreased</c:v>
                </c:pt>
              </c:strCache>
            </c:strRef>
          </c:cat>
          <c:val>
            <c:numRef>
              <c:f>'Top100'!$M$24:$M$26</c:f>
              <c:numCache>
                <c:formatCode>General</c:formatCode>
                <c:ptCount val="3"/>
                <c:pt idx="0">
                  <c:v>28.0</c:v>
                </c:pt>
                <c:pt idx="1">
                  <c:v>20.7</c:v>
                </c:pt>
                <c:pt idx="2">
                  <c:v>9.8</c:v>
                </c:pt>
              </c:numCache>
            </c:numRef>
          </c:val>
        </c:ser>
        <c:ser>
          <c:idx val="1"/>
          <c:order val="1"/>
          <c:tx>
            <c:strRef>
              <c:f>'Top100'!$N$23</c:f>
              <c:strCache>
                <c:ptCount val="1"/>
                <c:pt idx="0">
                  <c:v>Weak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'Top100'!$L$24:$L$26</c:f>
              <c:strCache>
                <c:ptCount val="3"/>
                <c:pt idx="0">
                  <c:v>Increased</c:v>
                </c:pt>
                <c:pt idx="1">
                  <c:v>NoChange</c:v>
                </c:pt>
                <c:pt idx="2">
                  <c:v>Decreased</c:v>
                </c:pt>
              </c:strCache>
            </c:strRef>
          </c:cat>
          <c:val>
            <c:numRef>
              <c:f>'Top100'!$N$24:$N$26</c:f>
              <c:numCache>
                <c:formatCode>General</c:formatCode>
                <c:ptCount val="3"/>
                <c:pt idx="0">
                  <c:v>23.0</c:v>
                </c:pt>
                <c:pt idx="1">
                  <c:v>0.0</c:v>
                </c:pt>
                <c:pt idx="2">
                  <c:v>18.3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20996968"/>
        <c:axId val="2120999960"/>
      </c:barChart>
      <c:catAx>
        <c:axId val="21209969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20999960"/>
        <c:crosses val="autoZero"/>
        <c:auto val="1"/>
        <c:lblAlgn val="ctr"/>
        <c:lblOffset val="100"/>
        <c:noMultiLvlLbl val="0"/>
      </c:catAx>
      <c:valAx>
        <c:axId val="2120999960"/>
        <c:scaling>
          <c:orientation val="minMax"/>
          <c:max val="5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209969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'Top100'!$V$1</c:f>
              <c:strCache>
                <c:ptCount val="1"/>
                <c:pt idx="0">
                  <c:v>Strong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8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00000"/>
              </a:solidFill>
            </c:spPr>
          </c:dPt>
          <c:cat>
            <c:strRef>
              <c:f>'Top100'!$U$2:$U$4</c:f>
              <c:strCache>
                <c:ptCount val="3"/>
                <c:pt idx="0">
                  <c:v>Increased</c:v>
                </c:pt>
                <c:pt idx="1">
                  <c:v>NoChange</c:v>
                </c:pt>
                <c:pt idx="2">
                  <c:v>Decreased</c:v>
                </c:pt>
              </c:strCache>
            </c:strRef>
          </c:cat>
          <c:val>
            <c:numRef>
              <c:f>'Top100'!$V$2:$V$4</c:f>
              <c:numCache>
                <c:formatCode>General</c:formatCode>
                <c:ptCount val="3"/>
                <c:pt idx="0">
                  <c:v>7.0</c:v>
                </c:pt>
                <c:pt idx="1">
                  <c:v>39.75</c:v>
                </c:pt>
                <c:pt idx="2">
                  <c:v>20.0</c:v>
                </c:pt>
              </c:numCache>
            </c:numRef>
          </c:val>
        </c:ser>
        <c:ser>
          <c:idx val="1"/>
          <c:order val="1"/>
          <c:tx>
            <c:strRef>
              <c:f>'Top100'!$W$1</c:f>
              <c:strCache>
                <c:ptCount val="1"/>
                <c:pt idx="0">
                  <c:v>Weak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'Top100'!$U$2:$U$4</c:f>
              <c:strCache>
                <c:ptCount val="3"/>
                <c:pt idx="0">
                  <c:v>Increased</c:v>
                </c:pt>
                <c:pt idx="1">
                  <c:v>NoChange</c:v>
                </c:pt>
                <c:pt idx="2">
                  <c:v>Decreased</c:v>
                </c:pt>
              </c:strCache>
            </c:strRef>
          </c:cat>
          <c:val>
            <c:numRef>
              <c:f>'Top100'!$W$2:$W$4</c:f>
              <c:numCache>
                <c:formatCode>General</c:formatCode>
                <c:ptCount val="3"/>
                <c:pt idx="0">
                  <c:v>14.5</c:v>
                </c:pt>
                <c:pt idx="1">
                  <c:v>0.0</c:v>
                </c:pt>
                <c:pt idx="2">
                  <c:v>18.75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21069960"/>
        <c:axId val="2121072920"/>
      </c:barChart>
      <c:catAx>
        <c:axId val="21210699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21072920"/>
        <c:crosses val="autoZero"/>
        <c:auto val="1"/>
        <c:lblAlgn val="ctr"/>
        <c:lblOffset val="100"/>
        <c:noMultiLvlLbl val="0"/>
      </c:catAx>
      <c:valAx>
        <c:axId val="2121072920"/>
        <c:scaling>
          <c:orientation val="minMax"/>
          <c:max val="5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210699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Sheet1!$A$7</c:f>
              <c:strCache>
                <c:ptCount val="1"/>
                <c:pt idx="0">
                  <c:v>Increase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FF1C"/>
              </a:solidFill>
            </c:spPr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43 (Increase)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Sheet1!$B$6</c:f>
              <c:strCache>
                <c:ptCount val="1"/>
                <c:pt idx="0">
                  <c:v>C</c:v>
                </c:pt>
              </c:strCache>
            </c:strRef>
          </c:cat>
          <c:val>
            <c:numRef>
              <c:f>Sheet1!$B$7</c:f>
              <c:numCache>
                <c:formatCode>General</c:formatCode>
                <c:ptCount val="1"/>
                <c:pt idx="0">
                  <c:v>43.0</c:v>
                </c:pt>
              </c:numCache>
            </c:numRef>
          </c:val>
        </c:ser>
        <c:ser>
          <c:idx val="1"/>
          <c:order val="1"/>
          <c:tx>
            <c:strRef>
              <c:f>Sheet1!$A$8</c:f>
              <c:strCache>
                <c:ptCount val="1"/>
                <c:pt idx="0">
                  <c:v>NoChange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61 (No Change)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</c:f>
              <c:strCache>
                <c:ptCount val="1"/>
                <c:pt idx="0">
                  <c:v>C</c:v>
                </c:pt>
              </c:strCache>
            </c:strRef>
          </c:cat>
          <c:val>
            <c:numRef>
              <c:f>Sheet1!$B$8</c:f>
              <c:numCache>
                <c:formatCode>General</c:formatCode>
                <c:ptCount val="1"/>
                <c:pt idx="0">
                  <c:v>61.0</c:v>
                </c:pt>
              </c:numCache>
            </c:numRef>
          </c:val>
        </c:ser>
        <c:ser>
          <c:idx val="2"/>
          <c:order val="2"/>
          <c:tx>
            <c:strRef>
              <c:f>Sheet1!$A$9</c:f>
              <c:strCache>
                <c:ptCount val="1"/>
                <c:pt idx="0">
                  <c:v>Decrease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Sheet1!$B$6</c:f>
              <c:strCache>
                <c:ptCount val="1"/>
                <c:pt idx="0">
                  <c:v>C</c:v>
                </c:pt>
              </c:strCache>
            </c:strRef>
          </c:cat>
          <c:val>
            <c:numRef>
              <c:f>Sheet1!$B$9</c:f>
              <c:numCache>
                <c:formatCode>General</c:formatCode>
                <c:ptCount val="1"/>
                <c:pt idx="0">
                  <c:v>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59326056"/>
        <c:axId val="2059329112"/>
      </c:barChart>
      <c:catAx>
        <c:axId val="2059326056"/>
        <c:scaling>
          <c:orientation val="minMax"/>
        </c:scaling>
        <c:delete val="1"/>
        <c:axPos val="l"/>
        <c:majorTickMark val="out"/>
        <c:minorTickMark val="none"/>
        <c:tickLblPos val="nextTo"/>
        <c:crossAx val="2059329112"/>
        <c:crosses val="autoZero"/>
        <c:auto val="1"/>
        <c:lblAlgn val="ctr"/>
        <c:lblOffset val="100"/>
        <c:noMultiLvlLbl val="0"/>
      </c:catAx>
      <c:valAx>
        <c:axId val="205932911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059326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hist.txt!$B$19</c:f>
              <c:strCache>
                <c:ptCount val="1"/>
                <c:pt idx="0">
                  <c:v>MICRO-2015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cat>
            <c:strRef>
              <c:f>hist.txt!$A$20:$A$34</c:f>
              <c:strCache>
                <c:ptCount val="15"/>
                <c:pt idx="0">
                  <c:v>1-10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  <c:pt idx="8">
                  <c:v>81-90</c:v>
                </c:pt>
                <c:pt idx="9">
                  <c:v>91-100</c:v>
                </c:pt>
                <c:pt idx="10">
                  <c:v>101-110</c:v>
                </c:pt>
                <c:pt idx="11">
                  <c:v>111-120</c:v>
                </c:pt>
                <c:pt idx="12">
                  <c:v>121-130</c:v>
                </c:pt>
                <c:pt idx="13">
                  <c:v>131-140</c:v>
                </c:pt>
                <c:pt idx="14">
                  <c:v>141-150</c:v>
                </c:pt>
              </c:strCache>
            </c:strRef>
          </c:cat>
          <c:val>
            <c:numRef>
              <c:f>hist.txt!$B$20:$B$34</c:f>
              <c:numCache>
                <c:formatCode>General</c:formatCode>
                <c:ptCount val="15"/>
                <c:pt idx="0">
                  <c:v>10.0</c:v>
                </c:pt>
                <c:pt idx="1">
                  <c:v>9.0</c:v>
                </c:pt>
                <c:pt idx="2">
                  <c:v>10.0</c:v>
                </c:pt>
                <c:pt idx="3">
                  <c:v>7.0</c:v>
                </c:pt>
                <c:pt idx="4">
                  <c:v>8.0</c:v>
                </c:pt>
                <c:pt idx="5">
                  <c:v>5.0</c:v>
                </c:pt>
                <c:pt idx="6">
                  <c:v>6.0</c:v>
                </c:pt>
                <c:pt idx="7">
                  <c:v>4.0</c:v>
                </c:pt>
                <c:pt idx="8">
                  <c:v>0.0</c:v>
                </c:pt>
                <c:pt idx="9">
                  <c:v>0.0</c:v>
                </c:pt>
                <c:pt idx="10">
                  <c:v>1.0</c:v>
                </c:pt>
                <c:pt idx="11">
                  <c:v>0.0</c:v>
                </c:pt>
                <c:pt idx="12">
                  <c:v>0.0</c:v>
                </c:pt>
                <c:pt idx="13">
                  <c:v>1.0</c:v>
                </c:pt>
                <c:pt idx="1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4842904"/>
        <c:axId val="2144845912"/>
      </c:barChart>
      <c:catAx>
        <c:axId val="21448429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 sz="1400"/>
            </a:pPr>
            <a:endParaRPr lang="en-US"/>
          </a:p>
        </c:txPr>
        <c:crossAx val="2144845912"/>
        <c:crosses val="autoZero"/>
        <c:auto val="1"/>
        <c:lblAlgn val="ctr"/>
        <c:lblOffset val="100"/>
        <c:noMultiLvlLbl val="0"/>
      </c:catAx>
      <c:valAx>
        <c:axId val="2144845912"/>
        <c:scaling>
          <c:orientation val="minMax"/>
          <c:max val="10.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4484290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2247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7946E-B6C9-2441-99E7-2847F5C30CA4}" type="datetimeFigureOut">
              <a:rPr lang="en-US" smtClean="0"/>
              <a:t>12/7/15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22247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82DE8-99C6-8041-B62F-AB8DDD2F3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18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22247" y="1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DBCE8-A33D-A34F-8CA0-3813E347EF64}" type="datetimeFigureOut">
              <a:rPr lang="en-US" smtClean="0"/>
              <a:t>12/7/15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76550" y="520700"/>
            <a:ext cx="3467100" cy="2600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443" y="3293985"/>
            <a:ext cx="7375316" cy="31196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2247" y="6586775"/>
            <a:ext cx="3995843" cy="346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2D7EC-3C64-314A-BC86-D8D15D478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23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646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76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763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B286F-8E18-4274-882F-4059D16EA32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66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B286F-8E18-4274-882F-4059D16EA32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6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B286F-8E18-4274-882F-4059D16EA32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66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B286F-8E18-4274-882F-4059D16EA32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66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763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B286F-8E18-4274-882F-4059D16EA32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6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D7EC-3C64-314A-BC86-D8D15D478D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9B989-1DDC-A546-AF44-8CE1EC44B2B8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F91FF-D894-6140-848C-994C3FF0AA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69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AB0B2-58B9-A44C-A5A6-A8FBBE530850}" type="datetime1">
              <a:rPr lang="en-US" smtClean="0"/>
              <a:t>12/7/15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9B385-7E4F-D648-854E-B5FBE5911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0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81B22-01FA-A943-9BB9-8B65F5C80F50}" type="datetime1">
              <a:rPr lang="en-US" smtClean="0"/>
              <a:t>12/7/15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09091-ADEF-0E4F-807D-32AD63D40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85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88" y="198438"/>
            <a:ext cx="8382000" cy="487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42888" y="1200150"/>
            <a:ext cx="411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0088" y="1200150"/>
            <a:ext cx="411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3E011-89A9-6E48-A945-79C971F164E7}" type="datetime1">
              <a:rPr lang="en-US" smtClean="0"/>
              <a:t>12/7/15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7A91E-0216-8544-A00D-3713641DF8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582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88" y="198438"/>
            <a:ext cx="8382000" cy="4873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42888" y="1200150"/>
            <a:ext cx="8382000" cy="48307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5C56D-A987-284F-BCDA-11A8D583DC1B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FA2E4-188F-1F44-91FC-27C47CA5D2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20000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6A4BA-E04F-6046-9ED7-9ADF7E148717}" type="datetime1">
              <a:rPr lang="en-US" smtClean="0"/>
              <a:t>12/7/15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DA6C0-E8D2-8D44-A834-246A4BF6B0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78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9C1B5-126E-294E-8011-7E99B19B2715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3F148-38EE-9D41-A399-46640A86DC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26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BC39C-3586-B343-8EA2-23724747138B}" type="datetime1">
              <a:rPr lang="en-US" smtClean="0"/>
              <a:t>12/7/15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E7248-CC89-3641-A7E7-47B62CEA8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6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ECBEB-1D09-0648-BA66-44A8D313B1AC}" type="datetime1">
              <a:rPr lang="en-US" smtClean="0"/>
              <a:t>12/7/15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AEE38-385D-F945-8ABA-6CFF9E819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3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E4C7B-9664-7B46-842B-7DC00B0DD9F0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B3398-78C0-5B46-8BCF-97493A0BA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218DE-2B62-5242-9D74-C392291347B9}" type="datetime1">
              <a:rPr lang="en-US" smtClean="0"/>
              <a:t>12/7/15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B12DC-9BA3-E849-8DAB-53097B1F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03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3A221-8A2B-A645-A3F8-C7819C3CE5BE}" type="datetime1">
              <a:rPr lang="en-US" smtClean="0"/>
              <a:t>12/7/15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A44EC-0D86-C44E-97A0-48A19801D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0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EB322-1335-B747-8FD4-F55BB3B2815F}" type="datetime1">
              <a:rPr lang="en-US" smtClean="0"/>
              <a:t>12/7/15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0C591-9DB5-3C46-BAB1-1FD3C0425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658960"/>
            <a:ext cx="9144000" cy="210312"/>
          </a:xfrm>
          <a:prstGeom prst="rect">
            <a:avLst/>
          </a:prstGeom>
          <a:solidFill>
            <a:srgbClr val="FFD86D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Arial"/>
              <a:cs typeface="Aria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50" y="198438"/>
            <a:ext cx="83820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42888" y="1192213"/>
            <a:ext cx="8382000" cy="483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7672" y="635028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fld id="{C2A80D79-0A62-9B4C-BD4A-0EA49338626F}" type="datetime1">
              <a:rPr lang="en-US" smtClean="0"/>
              <a:t>12/7/15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2506" y="635028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01995" y="6632222"/>
            <a:ext cx="2133600" cy="2422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accent3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fld id="{306E2C30-8F45-0448-8EF4-5E9D60815DB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5" r:id="rId2"/>
    <p:sldLayoutId id="2147483702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03" r:id="rId12"/>
    <p:sldLayoutId id="2147483704" r:id="rId1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all">
          <a:solidFill>
            <a:schemeClr val="tx1"/>
          </a:solidFill>
          <a:effectLst>
            <a:outerShdw blurRad="50800" dist="25400" dir="2700000" algn="tl">
              <a:srgbClr val="000000">
                <a:alpha val="24000"/>
              </a:srgbClr>
            </a:outerShdw>
          </a:effectLst>
          <a:latin typeface="Arial"/>
          <a:ea typeface="ＭＳ Ｐゴシック" charset="0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648292"/>
            <a:ext cx="8458200" cy="984439"/>
          </a:xfrm>
        </p:spPr>
        <p:txBody>
          <a:bodyPr/>
          <a:lstStyle/>
          <a:p>
            <a:pPr algn="ctr"/>
            <a:r>
              <a:rPr lang="en-US" sz="4000" dirty="0" smtClean="0"/>
              <a:t>Program Chair’s </a:t>
            </a:r>
            <a:br>
              <a:rPr lang="en-US" sz="4000" dirty="0" smtClean="0"/>
            </a:br>
            <a:r>
              <a:rPr lang="en-US" sz="4000" dirty="0" smtClean="0"/>
              <a:t>EXPERIENCE REPORT</a:t>
            </a:r>
            <a:endParaRPr lang="en-US" sz="4000" b="0" dirty="0"/>
          </a:p>
        </p:txBody>
      </p:sp>
      <p:sp>
        <p:nvSpPr>
          <p:cNvPr id="8" name="TextBox 7"/>
          <p:cNvSpPr txBox="1"/>
          <p:nvPr/>
        </p:nvSpPr>
        <p:spPr>
          <a:xfrm>
            <a:off x="3029295" y="3436550"/>
            <a:ext cx="3144310" cy="98488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dirty="0" smtClean="0">
                <a:solidFill>
                  <a:srgbClr val="800000"/>
                </a:solidFill>
                <a:latin typeface="Arial"/>
                <a:cs typeface="Arial"/>
              </a:rPr>
              <a:t>Moinuddin K. Qureshi</a:t>
            </a:r>
          </a:p>
          <a:p>
            <a:pPr algn="ctr">
              <a:spcBef>
                <a:spcPts val="1200"/>
              </a:spcBef>
            </a:pPr>
            <a:r>
              <a:rPr lang="en-US" dirty="0" smtClean="0">
                <a:solidFill>
                  <a:srgbClr val="800000"/>
                </a:solidFill>
                <a:latin typeface="Arial"/>
                <a:cs typeface="Arial"/>
              </a:rPr>
              <a:t>MICRO 2015</a:t>
            </a:r>
            <a:endParaRPr lang="en-US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9403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 OF REVISION: “C” SCORES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43417" y="5903094"/>
            <a:ext cx="8892178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Revision helped 38% of the “C” scores to Improve to B or A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921068"/>
              </p:ext>
            </p:extLst>
          </p:nvPr>
        </p:nvGraphicFramePr>
        <p:xfrm>
          <a:off x="143417" y="4111625"/>
          <a:ext cx="8894763" cy="1499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 descr="Screen Shot 2015-12-04 at 11.57.55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18" y="1194004"/>
            <a:ext cx="9035595" cy="2002054"/>
          </a:xfrm>
          <a:prstGeom prst="rect">
            <a:avLst/>
          </a:prstGeom>
        </p:spPr>
      </p:pic>
      <p:sp>
        <p:nvSpPr>
          <p:cNvPr id="22" name="Rounded Rectangle 21"/>
          <p:cNvSpPr/>
          <p:nvPr/>
        </p:nvSpPr>
        <p:spPr>
          <a:xfrm>
            <a:off x="106818" y="1762125"/>
            <a:ext cx="8928777" cy="365125"/>
          </a:xfrm>
          <a:prstGeom prst="roundRect">
            <a:avLst/>
          </a:prstGeom>
          <a:noFill/>
          <a:ln w="3810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Arial"/>
              <a:cs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00583" y="3826847"/>
            <a:ext cx="4375517" cy="400110"/>
          </a:xfrm>
          <a:prstGeom prst="rect">
            <a:avLst/>
          </a:prstGeom>
          <a:solidFill>
            <a:schemeClr val="tx1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/>
                <a:cs typeface="Arial"/>
              </a:rPr>
              <a:t>112 Scores of “C” in the 82 papers</a:t>
            </a:r>
          </a:p>
        </p:txBody>
      </p:sp>
    </p:spTree>
    <p:extLst>
      <p:ext uri="{BB962C8B-B14F-4D97-AF65-F5344CB8AC3E}">
        <p14:creationId xmlns:p14="http://schemas.microsoft.com/office/powerpoint/2010/main" val="2112314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THE CUT-OFF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77345" y="1114475"/>
            <a:ext cx="88582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Is cut-off based revision process unfair to lower ranked papers?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580631"/>
              </p:ext>
            </p:extLst>
          </p:nvPr>
        </p:nvGraphicFramePr>
        <p:xfrm>
          <a:off x="675823" y="1741488"/>
          <a:ext cx="7792353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1410"/>
                <a:gridCol w="2720559"/>
                <a:gridCol w="31803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Accepts</a:t>
                      </a:r>
                      <a:r>
                        <a:rPr lang="en-US" sz="2400" baseline="0" dirty="0" smtClean="0"/>
                        <a:t> in Top 100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Accepts after</a:t>
                      </a:r>
                      <a:r>
                        <a:rPr lang="en-US" sz="2400" baseline="0" dirty="0" smtClean="0"/>
                        <a:t> Rank </a:t>
                      </a:r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MICRO 2011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 out of 108 (1.9%)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MICRO 2012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39%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 out</a:t>
                      </a:r>
                      <a:r>
                        <a:rPr lang="en-US" sz="2400" baseline="0" dirty="0" smtClean="0"/>
                        <a:t> of 126 (0.8%)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HPCA 2015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49%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 out of 125 (1.6%)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HPCA 2016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 out of 138 (0.7%)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MICRO 2015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/>
                        <a:t>59%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 out of 183 (1.1%)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ular Callout 6"/>
          <p:cNvSpPr/>
          <p:nvPr/>
        </p:nvSpPr>
        <p:spPr>
          <a:xfrm>
            <a:off x="6992092" y="4921756"/>
            <a:ext cx="1476084" cy="617800"/>
          </a:xfrm>
          <a:prstGeom prst="wedgeRoundRectCallout">
            <a:avLst>
              <a:gd name="adj1" fmla="val -106964"/>
              <a:gd name="adj2" fmla="val -125181"/>
              <a:gd name="adj3" fmla="val 1666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Avg</a:t>
            </a:r>
            <a:r>
              <a:rPr lang="en-US" sz="2400" dirty="0" smtClean="0"/>
              <a:t>: 1.2%</a:t>
            </a:r>
            <a:endParaRPr lang="en-US" sz="240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1310137" y="4831570"/>
            <a:ext cx="1735280" cy="617800"/>
          </a:xfrm>
          <a:prstGeom prst="wedgeRoundRectCallout">
            <a:avLst>
              <a:gd name="adj1" fmla="val 105498"/>
              <a:gd name="adj2" fmla="val -108514"/>
              <a:gd name="adj3" fmla="val 16667"/>
            </a:avLst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Avg</a:t>
            </a:r>
            <a:r>
              <a:rPr lang="en-US" sz="2400" dirty="0" smtClean="0"/>
              <a:t>: 48.2%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724760" y="6562582"/>
            <a:ext cx="357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*Rank based on pre-response scores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358775" y="5731585"/>
            <a:ext cx="8382000" cy="83099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Optimize for </a:t>
            </a:r>
            <a:r>
              <a:rPr lang="en-US" b="1" dirty="0">
                <a:solidFill>
                  <a:srgbClr val="FFFFFF"/>
                </a:solidFill>
              </a:rPr>
              <a:t>c</a:t>
            </a:r>
            <a:r>
              <a:rPr lang="en-US" b="1" dirty="0" smtClean="0">
                <a:solidFill>
                  <a:srgbClr val="FFFFFF"/>
                </a:solidFill>
              </a:rPr>
              <a:t>ommon </a:t>
            </a:r>
            <a:r>
              <a:rPr lang="en-US" b="1" dirty="0">
                <a:solidFill>
                  <a:srgbClr val="FFFFFF"/>
                </a:solidFill>
              </a:rPr>
              <a:t>c</a:t>
            </a:r>
            <a:r>
              <a:rPr lang="en-US" b="1" dirty="0" smtClean="0">
                <a:solidFill>
                  <a:srgbClr val="FFFFFF"/>
                </a:solidFill>
              </a:rPr>
              <a:t>ase: </a:t>
            </a:r>
          </a:p>
          <a:p>
            <a:pPr algn="ctr"/>
            <a:r>
              <a:rPr lang="en-US" b="1" dirty="0" smtClean="0">
                <a:solidFill>
                  <a:srgbClr val="FFFFFF"/>
                </a:solidFill>
              </a:rPr>
              <a:t>Focus </a:t>
            </a:r>
            <a:r>
              <a:rPr lang="en-US" b="1" dirty="0">
                <a:solidFill>
                  <a:srgbClr val="FFFFFF"/>
                </a:solidFill>
              </a:rPr>
              <a:t>on the </a:t>
            </a:r>
            <a:r>
              <a:rPr lang="en-US" b="1" dirty="0" smtClean="0">
                <a:solidFill>
                  <a:srgbClr val="FFFFFF"/>
                </a:solidFill>
              </a:rPr>
              <a:t>Top, Instead of painting the wall too-thin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048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DID THE ACCEPTS COME FROM?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2" y="1114475"/>
            <a:ext cx="91849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All bins of 10 till 80 had a 40%+ chance of acceptance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760" y="6562582"/>
            <a:ext cx="357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*Rank based on pre-response scores</a:t>
            </a:r>
            <a:endParaRPr lang="en-US" sz="16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168249"/>
              </p:ext>
            </p:extLst>
          </p:nvPr>
        </p:nvGraphicFramePr>
        <p:xfrm>
          <a:off x="247650" y="2208546"/>
          <a:ext cx="8743950" cy="2573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5135734" y="3036753"/>
            <a:ext cx="0" cy="975441"/>
          </a:xfrm>
          <a:prstGeom prst="line">
            <a:avLst/>
          </a:prstGeom>
          <a:ln w="38100" cmpd="sng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977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AUTHORS -- 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2" y="1114475"/>
            <a:ext cx="9184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Authors of papers invited for revision surveyed before PC meeting</a:t>
            </a:r>
          </a:p>
          <a:p>
            <a:pPr algn="ctr"/>
            <a:r>
              <a:rPr lang="en-US" dirty="0" smtClean="0"/>
              <a:t>78 people responded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72342"/>
            <a:ext cx="9144000" cy="34356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1524" y="3294417"/>
            <a:ext cx="3848126" cy="198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968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AUTHORS -- II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2" y="1114475"/>
            <a:ext cx="9184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Authors of papers invited for revision surveyed before PC meeting</a:t>
            </a:r>
          </a:p>
          <a:p>
            <a:pPr algn="ctr"/>
            <a:r>
              <a:rPr lang="en-US" dirty="0" smtClean="0"/>
              <a:t>78 people responded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51386"/>
            <a:ext cx="9144000" cy="6185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302" y="3422650"/>
            <a:ext cx="3997619" cy="29881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75" y="3735528"/>
            <a:ext cx="4762500" cy="196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629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AUTHORS -- Comments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25457"/>
            <a:ext cx="9144000" cy="22956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04620"/>
            <a:ext cx="9144000" cy="6675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913015"/>
            <a:ext cx="9144000" cy="737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77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PC MEMBERS -- 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2" y="1114475"/>
            <a:ext cx="91849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PC Members polled right after the PC meeting</a:t>
            </a:r>
          </a:p>
          <a:p>
            <a:pPr algn="ctr"/>
            <a:r>
              <a:rPr lang="en-US" dirty="0" smtClean="0"/>
              <a:t>36 PC members responded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00693"/>
            <a:ext cx="9144000" cy="8184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650" y="3419106"/>
            <a:ext cx="4068607" cy="28403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3576" y="3852969"/>
            <a:ext cx="44831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766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PC MEMBERS -- II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634" y="1153800"/>
            <a:ext cx="9144000" cy="8247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9199" y="2208548"/>
            <a:ext cx="3964862" cy="30801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1051" y="5046193"/>
            <a:ext cx="6482895" cy="158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6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FROM PC-- Comments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39572"/>
            <a:ext cx="9144000" cy="113559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513641"/>
            <a:ext cx="9144000" cy="12442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748816"/>
            <a:ext cx="9144000" cy="118624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069" y="5080546"/>
            <a:ext cx="87879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800" i="1" dirty="0" smtClean="0"/>
              <a:t>“The </a:t>
            </a:r>
            <a:r>
              <a:rPr lang="en-US" sz="1800" i="1" dirty="0"/>
              <a:t>revision process is remarkably helpful for a paper which is solid but is being rejected for minor concerns that can be easily addressed by a revision. For instance if the reviewers require (</a:t>
            </a:r>
            <a:r>
              <a:rPr lang="en-US" sz="1800" i="1" dirty="0" err="1"/>
              <a:t>i</a:t>
            </a:r>
            <a:r>
              <a:rPr lang="en-US" sz="1800" i="1" dirty="0"/>
              <a:t>) results for an additional metric or (ii)  are concerned about overheads or (iv) comparison to related work or (v) want clarification on </a:t>
            </a:r>
            <a:r>
              <a:rPr lang="en-US" sz="1800" i="1" dirty="0" smtClean="0"/>
              <a:t>methodology </a:t>
            </a:r>
            <a:r>
              <a:rPr lang="is-IS" sz="1800" i="1" dirty="0" smtClean="0"/>
              <a:t>…</a:t>
            </a:r>
            <a:r>
              <a:rPr lang="en-US" sz="1800" i="1" dirty="0" smtClean="0"/>
              <a:t>” – Testimony from PC Member and Author (Emailed Last Night)</a:t>
            </a:r>
          </a:p>
        </p:txBody>
      </p:sp>
    </p:spTree>
    <p:extLst>
      <p:ext uri="{BB962C8B-B14F-4D97-AF65-F5344CB8AC3E}">
        <p14:creationId xmlns:p14="http://schemas.microsoft.com/office/powerpoint/2010/main" val="3892486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8410" y="1147688"/>
            <a:ext cx="904400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Revision more effective than rebuttal </a:t>
            </a:r>
            <a:r>
              <a:rPr lang="en-US" dirty="0" smtClean="0">
                <a:sym typeface="Wingdings"/>
              </a:rPr>
              <a:t> moves the needle</a:t>
            </a:r>
          </a:p>
          <a:p>
            <a:pPr marL="342900" indent="-342900">
              <a:buFont typeface="Wingdings" charset="2"/>
              <a:buChar char="Ø"/>
            </a:pPr>
            <a:endParaRPr lang="en-US" dirty="0">
              <a:sym typeface="Wingdings"/>
            </a:endParaRP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>
                <a:sym typeface="Wingdings"/>
              </a:rPr>
              <a:t>Enables authors to better address the concerns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>
                <a:sym typeface="Wingdings"/>
              </a:rPr>
              <a:t>Makes the final version stronger due to iterative nature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>
                <a:sym typeface="Wingdings"/>
              </a:rPr>
              <a:t>Helps reviewers in making a better decision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>
                <a:sym typeface="Wingdings"/>
              </a:rPr>
              <a:t>The extra time and effort in reviewing is not too bad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>
                <a:sym typeface="Wingdings"/>
              </a:rPr>
              <a:t>Can be made to fit in regular conference schedule </a:t>
            </a:r>
          </a:p>
        </p:txBody>
      </p:sp>
      <p:sp>
        <p:nvSpPr>
          <p:cNvPr id="6" name="Rectangle 5"/>
          <p:cNvSpPr/>
          <p:nvPr/>
        </p:nvSpPr>
        <p:spPr>
          <a:xfrm>
            <a:off x="247650" y="4645927"/>
            <a:ext cx="8676820" cy="46166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Revision: Rigor of Journals with Swiftness of Conference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247650" y="5365221"/>
            <a:ext cx="8676820" cy="83099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Strongly recommended for our conferences (implementation is not perfect, can be improved)</a:t>
            </a:r>
          </a:p>
        </p:txBody>
      </p:sp>
    </p:spTree>
    <p:extLst>
      <p:ext uri="{BB962C8B-B14F-4D97-AF65-F5344CB8AC3E}">
        <p14:creationId xmlns:p14="http://schemas.microsoft.com/office/powerpoint/2010/main" val="1403880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Revision-Based Model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How?</a:t>
            </a:r>
          </a:p>
          <a:p>
            <a:pPr lvl="1"/>
            <a:r>
              <a:rPr lang="en-US" dirty="0" smtClean="0"/>
              <a:t>Is this Useful?</a:t>
            </a:r>
          </a:p>
          <a:p>
            <a:pPr lvl="1"/>
            <a:r>
              <a:rPr lang="en-US" dirty="0" smtClean="0"/>
              <a:t>Survey from Authors, PC</a:t>
            </a:r>
          </a:p>
          <a:p>
            <a:pPr lvl="1"/>
            <a:r>
              <a:rPr lang="en-US" dirty="0" smtClean="0"/>
              <a:t>Recommendations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Electronic Voting at PC meeting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Other Innovations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23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Revision-Based Model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How it was Implemented?</a:t>
            </a:r>
          </a:p>
          <a:p>
            <a:pPr lvl="1"/>
            <a:r>
              <a:rPr lang="en-US" dirty="0" smtClean="0"/>
              <a:t>Is it Effective?</a:t>
            </a:r>
          </a:p>
          <a:p>
            <a:pPr lvl="1"/>
            <a:r>
              <a:rPr lang="en-US" dirty="0" smtClean="0"/>
              <a:t>Survey from Authors, PC</a:t>
            </a:r>
          </a:p>
          <a:p>
            <a:pPr lvl="1"/>
            <a:r>
              <a:rPr lang="en-US" dirty="0" smtClean="0"/>
              <a:t>Recommendations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800000"/>
                </a:solidFill>
              </a:rPr>
              <a:t>Electronic Voting at PC Meeting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Other Innovations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53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AAF94-34D1-4844-9837-2EF4AD3834A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47650" y="198438"/>
            <a:ext cx="8382000" cy="487362"/>
          </a:xfrm>
        </p:spPr>
        <p:txBody>
          <a:bodyPr/>
          <a:lstStyle/>
          <a:p>
            <a:r>
              <a:rPr lang="en-US" dirty="0" smtClean="0"/>
              <a:t>PAPER DECISION process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2887" y="1192212"/>
            <a:ext cx="8792707" cy="4782591"/>
          </a:xfrm>
        </p:spPr>
        <p:txBody>
          <a:bodyPr/>
          <a:lstStyle/>
          <a:p>
            <a:pPr>
              <a:buFont typeface="Wingdings" charset="2"/>
              <a:buChar char="Ø"/>
            </a:pPr>
            <a:r>
              <a:rPr lang="en-US" sz="2400" dirty="0" smtClean="0"/>
              <a:t>Vote among the PC reviewers</a:t>
            </a:r>
          </a:p>
          <a:p>
            <a:pPr lvl="1" indent="-342900">
              <a:buFont typeface="Wingdings" charset="2"/>
              <a:buChar char="²"/>
            </a:pPr>
            <a:r>
              <a:rPr lang="en-US" sz="2200" dirty="0" smtClean="0"/>
              <a:t>If unanimous (and at least 3 votes), that is the final decision</a:t>
            </a:r>
          </a:p>
          <a:p>
            <a:pPr lvl="1" indent="-342900">
              <a:buFont typeface="Wingdings" charset="2"/>
              <a:buChar char="²"/>
            </a:pPr>
            <a:r>
              <a:rPr lang="en-US" sz="2200" dirty="0" smtClean="0"/>
              <a:t>If disagreement, we go to PC-wide vote</a:t>
            </a:r>
            <a:br>
              <a:rPr lang="en-US" sz="2200" dirty="0" smtClean="0"/>
            </a:br>
            <a:endParaRPr lang="en-US" sz="2200" dirty="0" smtClean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Decision by PC-wide vote</a:t>
            </a:r>
            <a:endParaRPr lang="en-US" sz="2400" dirty="0"/>
          </a:p>
          <a:p>
            <a:pPr lvl="1" indent="-342900">
              <a:buFont typeface="Wingdings" charset="2"/>
              <a:buChar char="²"/>
            </a:pPr>
            <a:r>
              <a:rPr lang="en-US" sz="2200" dirty="0" smtClean="0"/>
              <a:t>By majority</a:t>
            </a:r>
            <a:endParaRPr lang="en-US" sz="2200" dirty="0"/>
          </a:p>
          <a:p>
            <a:pPr lvl="1" indent="-342900">
              <a:buFont typeface="Wingdings" charset="2"/>
              <a:buChar char="²"/>
            </a:pPr>
            <a:r>
              <a:rPr lang="en-US" sz="2200" b="1" dirty="0" smtClean="0">
                <a:solidFill>
                  <a:srgbClr val="800000"/>
                </a:solidFill>
              </a:rPr>
              <a:t>At least half the PC members in the room MUST vote</a:t>
            </a:r>
            <a:br>
              <a:rPr lang="en-US" sz="2200" b="1" dirty="0" smtClean="0">
                <a:solidFill>
                  <a:srgbClr val="800000"/>
                </a:solidFill>
              </a:rPr>
            </a:br>
            <a:endParaRPr lang="en-US" sz="2000" dirty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Author names NOT revealed at the PC meeting</a:t>
            </a:r>
          </a:p>
          <a:p>
            <a:pPr>
              <a:buFont typeface="Wingdings" charset="2"/>
              <a:buChar char="Ø"/>
            </a:pPr>
            <a:endParaRPr lang="en-US" sz="2400" dirty="0"/>
          </a:p>
          <a:p>
            <a:pPr>
              <a:buFont typeface="Wingdings" charset="2"/>
              <a:buChar char="Ø"/>
            </a:pPr>
            <a:r>
              <a:rPr lang="en-US" sz="2400" dirty="0" smtClean="0"/>
              <a:t>Paper Number NOT revealed until conflicts leave the room</a:t>
            </a:r>
          </a:p>
          <a:p>
            <a:pPr marL="514350" indent="-514350">
              <a:buAutoNum type="arabicPeriod"/>
            </a:pPr>
            <a:endParaRPr lang="en-US" sz="2400" dirty="0"/>
          </a:p>
          <a:p>
            <a:pPr lvl="1" indent="-342900"/>
            <a:endParaRPr lang="en-US" sz="2000" b="1" dirty="0" smtClean="0">
              <a:solidFill>
                <a:srgbClr val="800000"/>
              </a:solidFill>
            </a:endParaRPr>
          </a:p>
          <a:p>
            <a:pPr lvl="1" indent="-342900"/>
            <a:endParaRPr lang="en-US" sz="2000" b="1" dirty="0">
              <a:solidFill>
                <a:srgbClr val="800000"/>
              </a:solidFill>
            </a:endParaRPr>
          </a:p>
          <a:p>
            <a:pPr marL="400050" lvl="1" indent="0">
              <a:buNone/>
            </a:pPr>
            <a:endParaRPr lang="en-US" sz="20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0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AAF94-34D1-4844-9837-2EF4AD3834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47650" y="198438"/>
            <a:ext cx="8382000" cy="487362"/>
          </a:xfrm>
        </p:spPr>
        <p:txBody>
          <a:bodyPr/>
          <a:lstStyle/>
          <a:p>
            <a:r>
              <a:rPr lang="en-US" dirty="0" smtClean="0"/>
              <a:t>Electronic voting (within </a:t>
            </a:r>
            <a:r>
              <a:rPr lang="en-US" dirty="0" err="1" smtClean="0"/>
              <a:t>hotcrp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2887" y="6051276"/>
            <a:ext cx="8662988" cy="40011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00050" lvl="1" indent="0" algn="ctr">
              <a:buNone/>
            </a:pPr>
            <a:r>
              <a:rPr lang="en-US" sz="2000" dirty="0" smtClean="0">
                <a:latin typeface="Tahoma" charset="0"/>
              </a:rPr>
              <a:t>This process worked very well, saved time, and loved by PC members</a:t>
            </a:r>
            <a:endParaRPr lang="en-US" sz="2000" dirty="0">
              <a:latin typeface="Tahoma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2887" y="1192213"/>
            <a:ext cx="8792707" cy="1273704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Why</a:t>
            </a:r>
            <a:r>
              <a:rPr lang="en-US" sz="2400" dirty="0" smtClean="0"/>
              <a:t>? Manual voting is slow, prone to errors and biases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Vote influenced by who else is voting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Votes for “No” influenced by counts of “Yes” </a:t>
            </a:r>
            <a:br>
              <a:rPr lang="en-US" sz="2000" dirty="0" smtClean="0"/>
            </a:br>
            <a:endParaRPr lang="en-US" sz="2000" dirty="0" smtClean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395287" y="2942697"/>
            <a:ext cx="8792707" cy="1273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SzPct val="120000"/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We incorporated voting in </a:t>
            </a:r>
            <a:r>
              <a:rPr lang="en-US" sz="2400" dirty="0" err="1" smtClean="0">
                <a:solidFill>
                  <a:srgbClr val="000000"/>
                </a:solidFill>
              </a:rPr>
              <a:t>HotCRP</a:t>
            </a:r>
            <a:r>
              <a:rPr lang="en-US" sz="2400" dirty="0" smtClean="0">
                <a:solidFill>
                  <a:srgbClr val="000000"/>
                </a:solidFill>
              </a:rPr>
              <a:t>. Few ground rules: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For PC-wide voting only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Members had 10 seconds to enter vote after called “Lets Vote”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After 10 seconds, the count for YES and NO got displayed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We also displayed the list of members who voted YES or NO</a:t>
            </a:r>
          </a:p>
          <a:p>
            <a:pPr lvl="1"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Votes valid only during the call (entries after the decision will have no effect on the outcome of the vote)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267773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AAF94-34D1-4844-9837-2EF4AD3834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47650" y="198438"/>
            <a:ext cx="8382000" cy="487362"/>
          </a:xfrm>
        </p:spPr>
        <p:txBody>
          <a:bodyPr/>
          <a:lstStyle/>
          <a:p>
            <a:r>
              <a:rPr lang="en-US" dirty="0" smtClean="0"/>
              <a:t>Electronic voting: IMPLEMENTATION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5286" y="5997975"/>
            <a:ext cx="8234363" cy="40011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00050" lvl="1" indent="0" algn="ctr">
              <a:buNone/>
            </a:pPr>
            <a:r>
              <a:rPr lang="en-US" sz="2000" dirty="0" smtClean="0">
                <a:latin typeface="Tahoma" charset="0"/>
              </a:rPr>
              <a:t>PC members wait until “saved” is displayed for vote to be counted</a:t>
            </a:r>
            <a:endParaRPr lang="en-US" sz="2000" dirty="0">
              <a:latin typeface="Tahoma" charset="0"/>
            </a:endParaRPr>
          </a:p>
        </p:txBody>
      </p:sp>
      <p:pic>
        <p:nvPicPr>
          <p:cNvPr id="9" name="Content Placeholder 6" descr="Screen Shot 2015-08-28 at 1.19.26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534" b="-34534"/>
          <a:stretch>
            <a:fillRect/>
          </a:stretch>
        </p:blipFill>
        <p:spPr>
          <a:xfrm>
            <a:off x="395286" y="571283"/>
            <a:ext cx="8229600" cy="4525963"/>
          </a:xfrm>
        </p:spPr>
      </p:pic>
      <p:sp>
        <p:nvSpPr>
          <p:cNvPr id="10" name="Rounded Rectangle 9"/>
          <p:cNvSpPr/>
          <p:nvPr/>
        </p:nvSpPr>
        <p:spPr>
          <a:xfrm>
            <a:off x="247650" y="2848834"/>
            <a:ext cx="1831853" cy="610550"/>
          </a:xfrm>
          <a:prstGeom prst="roundRect">
            <a:avLst/>
          </a:prstGeom>
          <a:noFill/>
          <a:ln w="57150" cmpd="sng">
            <a:solidFill>
              <a:srgbClr val="8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kern="1200"/>
          </a:p>
        </p:txBody>
      </p:sp>
      <p:pic>
        <p:nvPicPr>
          <p:cNvPr id="11" name="Picture 10" descr="Screen Shot 2015-08-28 at 1.24.01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44" y="4550528"/>
            <a:ext cx="25781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259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AAF94-34D1-4844-9837-2EF4AD3834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47650" y="198438"/>
            <a:ext cx="8382000" cy="487362"/>
          </a:xfrm>
        </p:spPr>
        <p:txBody>
          <a:bodyPr/>
          <a:lstStyle/>
          <a:p>
            <a:r>
              <a:rPr lang="en-US" dirty="0" smtClean="0"/>
              <a:t>FEEDBACK FROM PC ON E-VOTING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74042"/>
            <a:ext cx="9144000" cy="78623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378263"/>
            <a:ext cx="9144000" cy="2997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1150" y="2337009"/>
            <a:ext cx="3238500" cy="1447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0995" y="3898900"/>
            <a:ext cx="3302000" cy="93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327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Revision-Based Model</a:t>
            </a:r>
          </a:p>
          <a:p>
            <a:pPr lvl="1"/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How it was Implemented?</a:t>
            </a:r>
          </a:p>
          <a:p>
            <a:pPr lvl="1"/>
            <a:r>
              <a:rPr lang="en-US" dirty="0" smtClean="0"/>
              <a:t>Is it Effective?</a:t>
            </a:r>
          </a:p>
          <a:p>
            <a:pPr lvl="1"/>
            <a:r>
              <a:rPr lang="en-US" dirty="0" smtClean="0"/>
              <a:t>Survey from Authors, PC</a:t>
            </a:r>
          </a:p>
          <a:p>
            <a:pPr lvl="1"/>
            <a:r>
              <a:rPr lang="en-US" dirty="0" smtClean="0"/>
              <a:t>Recommendations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Electronic Voting at PC Meeting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800000"/>
                </a:solidFill>
              </a:rPr>
              <a:t>Other Innovations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29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AAF94-34D1-4844-9837-2EF4AD3834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47650" y="198438"/>
            <a:ext cx="8382000" cy="487362"/>
          </a:xfrm>
        </p:spPr>
        <p:txBody>
          <a:bodyPr/>
          <a:lstStyle/>
          <a:p>
            <a:r>
              <a:rPr lang="en-US" dirty="0" smtClean="0"/>
              <a:t>OTHER INNOVATIONS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2426" y="1023945"/>
            <a:ext cx="88963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“</a:t>
            </a:r>
            <a:r>
              <a:rPr lang="en-US" dirty="0" smtClean="0">
                <a:solidFill>
                  <a:srgbClr val="800000"/>
                </a:solidFill>
              </a:rPr>
              <a:t>Conflict Screen in Hallway</a:t>
            </a:r>
            <a:r>
              <a:rPr lang="en-US" dirty="0" smtClean="0"/>
              <a:t>” at the PC meeting</a:t>
            </a:r>
          </a:p>
          <a:p>
            <a:pPr lvl="1"/>
            <a:r>
              <a:rPr lang="en-US" sz="2000" dirty="0" smtClean="0"/>
              <a:t>Avoids the manual call-in of conflicted PC members </a:t>
            </a:r>
            <a:r>
              <a:rPr lang="en-US" sz="2000" dirty="0" smtClean="0">
                <a:sym typeface="Wingdings"/>
              </a:rPr>
              <a:t> Faster, Accurate</a:t>
            </a:r>
          </a:p>
          <a:p>
            <a:pPr lvl="1"/>
            <a:endParaRPr lang="en-US" sz="2000" dirty="0">
              <a:sym typeface="Wingdings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Discussing “</a:t>
            </a:r>
            <a:r>
              <a:rPr lang="en-US" dirty="0" smtClean="0">
                <a:solidFill>
                  <a:srgbClr val="800000"/>
                </a:solidFill>
              </a:rPr>
              <a:t>Online-Accept</a:t>
            </a:r>
            <a:r>
              <a:rPr lang="en-US" dirty="0" smtClean="0"/>
              <a:t>” at end of day, when PC is tired</a:t>
            </a:r>
          </a:p>
          <a:p>
            <a:pPr marL="342900" indent="-342900">
              <a:buFont typeface="Wingdings" charset="2"/>
              <a:buChar char="Ø"/>
            </a:pPr>
            <a:endParaRPr lang="en-US" dirty="0"/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“</a:t>
            </a:r>
            <a:r>
              <a:rPr lang="en-US" dirty="0" smtClean="0">
                <a:solidFill>
                  <a:srgbClr val="800000"/>
                </a:solidFill>
              </a:rPr>
              <a:t>Voluntary Early Reject</a:t>
            </a:r>
            <a:r>
              <a:rPr lang="en-US" dirty="0" smtClean="0"/>
              <a:t>” during the author response period</a:t>
            </a:r>
          </a:p>
          <a:p>
            <a:pPr lvl="1"/>
            <a:r>
              <a:rPr lang="en-US" sz="2000" dirty="0" smtClean="0"/>
              <a:t>49 papers opted for voluntary early reject</a:t>
            </a:r>
          </a:p>
          <a:p>
            <a:pPr marL="342900" indent="-342900">
              <a:buFont typeface="Wingdings" charset="2"/>
              <a:buChar char="Ø"/>
            </a:pPr>
            <a:endParaRPr lang="en-US" dirty="0"/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Converging submission format with </a:t>
            </a:r>
            <a:r>
              <a:rPr lang="en-US" dirty="0" smtClean="0">
                <a:solidFill>
                  <a:srgbClr val="800000"/>
                </a:solidFill>
              </a:rPr>
              <a:t>camera ready format</a:t>
            </a:r>
          </a:p>
          <a:p>
            <a:pPr marL="0" lvl="1"/>
            <a:endParaRPr lang="en-US" dirty="0" smtClean="0"/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Having a </a:t>
            </a:r>
            <a:r>
              <a:rPr lang="en-US" dirty="0" smtClean="0">
                <a:solidFill>
                  <a:srgbClr val="800000"/>
                </a:solidFill>
              </a:rPr>
              <a:t>specified font-type </a:t>
            </a:r>
            <a:r>
              <a:rPr lang="en-US" dirty="0" smtClean="0"/>
              <a:t>(to ensure fairness on length)</a:t>
            </a:r>
          </a:p>
          <a:p>
            <a:r>
              <a:rPr lang="en-US" dirty="0" smtClean="0"/>
              <a:t>     </a:t>
            </a:r>
            <a:r>
              <a:rPr lang="en-US" sz="2000" dirty="0" smtClean="0"/>
              <a:t>Otherwise some submissions can get 10%-15% extra </a:t>
            </a:r>
            <a:r>
              <a:rPr lang="en-US" sz="2000" dirty="0"/>
              <a:t>content</a:t>
            </a:r>
            <a:br>
              <a:rPr lang="en-US" sz="2000" dirty="0"/>
            </a:br>
            <a:r>
              <a:rPr lang="en-US" sz="2000" dirty="0" smtClean="0"/>
              <a:t>      *Should </a:t>
            </a:r>
            <a:r>
              <a:rPr lang="en-US" sz="2000" dirty="0"/>
              <a:t>have used a popular font such as “Times” instead of default</a:t>
            </a:r>
            <a:endParaRPr lang="en-US" sz="2000" dirty="0" smtClean="0"/>
          </a:p>
          <a:p>
            <a:r>
              <a:rPr lang="en-US" sz="2000" dirty="0"/>
              <a:t> </a:t>
            </a:r>
            <a:r>
              <a:rPr lang="en-US" sz="2000" dirty="0" smtClean="0"/>
              <a:t>     </a:t>
            </a:r>
            <a:endParaRPr lang="en-US" dirty="0"/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Check all submission using </a:t>
            </a:r>
            <a:r>
              <a:rPr lang="en-US" dirty="0" smtClean="0">
                <a:solidFill>
                  <a:srgbClr val="800000"/>
                </a:solidFill>
              </a:rPr>
              <a:t>word-count for gross violations   </a:t>
            </a:r>
            <a:r>
              <a:rPr lang="en-US" sz="2000" dirty="0" smtClean="0"/>
              <a:t>Manually checked 35 submissions that had &gt; 10K words.  Returned 13.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46919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REVISION?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8410" y="1050008"/>
            <a:ext cx="904400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Author response is a mechanism to address reviewer’s concerns and answer clarifying questions</a:t>
            </a:r>
          </a:p>
          <a:p>
            <a:pPr marL="342900" indent="-342900">
              <a:buFont typeface="Wingdings" charset="2"/>
              <a:buChar char="Ø"/>
            </a:pPr>
            <a:endParaRPr lang="en-US" dirty="0" smtClean="0"/>
          </a:p>
          <a:p>
            <a:pPr marL="342900" indent="-342900">
              <a:buFont typeface="Wingdings" charset="2"/>
              <a:buChar char="Ø"/>
            </a:pPr>
            <a:r>
              <a:rPr lang="en-US" b="1" dirty="0" smtClean="0"/>
              <a:t>Current method: </a:t>
            </a:r>
            <a:r>
              <a:rPr lang="en-US" dirty="0" smtClean="0"/>
              <a:t>Rebuttal, an ~800 word text response submitted within 3 days, with no extra results</a:t>
            </a:r>
          </a:p>
          <a:p>
            <a:pPr marL="342900" indent="-342900">
              <a:buFont typeface="Wingdings" charset="2"/>
              <a:buChar char="Ø"/>
            </a:pPr>
            <a:endParaRPr lang="en-US" dirty="0"/>
          </a:p>
          <a:p>
            <a:pPr marL="342900" indent="-342900">
              <a:buFont typeface="Wingdings" charset="2"/>
              <a:buChar char="Ø"/>
            </a:pPr>
            <a:r>
              <a:rPr lang="en-US" b="1" dirty="0" smtClean="0"/>
              <a:t>Limitations of Rebuttal-Only Method: </a:t>
            </a:r>
          </a:p>
          <a:p>
            <a:pPr marL="800100" lvl="1" indent="-342900">
              <a:buFont typeface="Wingdings" charset="2"/>
              <a:buChar char="²"/>
            </a:pPr>
            <a:r>
              <a:rPr lang="en-US" dirty="0" smtClean="0">
                <a:solidFill>
                  <a:srgbClr val="800000"/>
                </a:solidFill>
              </a:rPr>
              <a:t>Promissory nature</a:t>
            </a:r>
            <a:r>
              <a:rPr lang="en-US" dirty="0" smtClean="0"/>
              <a:t>:  Much better if concern is addressed rather than it will be addressed in the later version</a:t>
            </a:r>
            <a:endParaRPr lang="en-US" dirty="0"/>
          </a:p>
          <a:p>
            <a:pPr marL="800100" lvl="1" indent="-342900">
              <a:buFont typeface="Wingdings" charset="2"/>
              <a:buChar char="²"/>
            </a:pPr>
            <a:r>
              <a:rPr lang="en-US" dirty="0" smtClean="0"/>
              <a:t>Paper may still get rejected for easily fixable concerns as authors cannot provide data that easily fixes the concern</a:t>
            </a:r>
          </a:p>
          <a:p>
            <a:pPr marL="800100" lvl="1" indent="-342900">
              <a:buFont typeface="Wingdings" charset="2"/>
              <a:buChar char="²"/>
            </a:pPr>
            <a:r>
              <a:rPr lang="en-US" dirty="0"/>
              <a:t>Response is out of </a:t>
            </a:r>
            <a:r>
              <a:rPr lang="en-US" dirty="0" smtClean="0"/>
              <a:t>context, </a:t>
            </a:r>
            <a:r>
              <a:rPr lang="en-US" dirty="0"/>
              <a:t>instead of integrated </a:t>
            </a:r>
            <a:r>
              <a:rPr lang="en-US" dirty="0" smtClean="0"/>
              <a:t>with paper</a:t>
            </a:r>
          </a:p>
          <a:p>
            <a:pPr marL="800100" lvl="1" indent="-342900">
              <a:buFont typeface="Wingdings" charset="2"/>
              <a:buChar char="²"/>
            </a:pPr>
            <a:r>
              <a:rPr lang="en-US" dirty="0" smtClean="0"/>
              <a:t>Most importantly, not as effective (more results on this later)</a:t>
            </a:r>
          </a:p>
          <a:p>
            <a:pPr marL="800100" lvl="1" indent="-342900">
              <a:buFont typeface="Wingdings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90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0050" y="1147637"/>
            <a:ext cx="8382000" cy="487362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 cap="all">
                <a:solidFill>
                  <a:schemeClr val="tx1"/>
                </a:solidFill>
                <a:effectLst>
                  <a:outerShdw blurRad="50800" dist="25400" dir="2700000" algn="tl">
                    <a:srgbClr val="000000">
                      <a:alpha val="24000"/>
                    </a:srgbClr>
                  </a:outerShdw>
                </a:effectLst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NEW: REVISION BASED REVIEW </a:t>
            </a:r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552982" y="4046061"/>
            <a:ext cx="1728225" cy="4608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Read Revision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</a:rPr>
              <a:t>a</a:t>
            </a:r>
            <a:r>
              <a:rPr lang="en-US" sz="1800" dirty="0" smtClean="0">
                <a:solidFill>
                  <a:srgbClr val="000000"/>
                </a:solidFill>
              </a:rPr>
              <a:t>nd Discuss</a:t>
            </a:r>
            <a:endParaRPr lang="en-US" sz="1800" dirty="0">
              <a:solidFill>
                <a:srgbClr val="00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-29639" y="2823655"/>
            <a:ext cx="4097960" cy="2726480"/>
            <a:chOff x="-13562" y="3638475"/>
            <a:chExt cx="4097960" cy="2726480"/>
          </a:xfrm>
        </p:grpSpPr>
        <p:sp>
          <p:nvSpPr>
            <p:cNvPr id="10" name="Rounded Rectangle 9"/>
            <p:cNvSpPr/>
            <p:nvPr/>
          </p:nvSpPr>
          <p:spPr>
            <a:xfrm>
              <a:off x="288868" y="4867435"/>
              <a:ext cx="3130982" cy="49926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327273" y="4060930"/>
              <a:ext cx="268835" cy="729695"/>
            </a:xfrm>
            <a:prstGeom prst="downArrow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-13562" y="3638475"/>
              <a:ext cx="17755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Authors Submit</a:t>
              </a:r>
              <a:endParaRPr lang="en-US" sz="1800" dirty="0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672918" y="5366700"/>
              <a:ext cx="268835" cy="729695"/>
            </a:xfrm>
            <a:prstGeom prst="downArrow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70" y="5995623"/>
              <a:ext cx="2057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Reviews Assigned</a:t>
              </a:r>
            </a:p>
          </p:txBody>
        </p:sp>
        <p:sp>
          <p:nvSpPr>
            <p:cNvPr id="15" name="Down Arrow 14"/>
            <p:cNvSpPr/>
            <p:nvPr/>
          </p:nvSpPr>
          <p:spPr>
            <a:xfrm flipV="1">
              <a:off x="3112610" y="5360146"/>
              <a:ext cx="230430" cy="6144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11494" y="5931323"/>
              <a:ext cx="16729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Reviews Done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109335" y="2970721"/>
            <a:ext cx="1069899" cy="1536200"/>
            <a:chOff x="8125412" y="3785541"/>
            <a:chExt cx="1069899" cy="1536200"/>
          </a:xfrm>
        </p:grpSpPr>
        <p:sp>
          <p:nvSpPr>
            <p:cNvPr id="22" name="Rounded Rectangle 21"/>
            <p:cNvSpPr/>
            <p:nvPr/>
          </p:nvSpPr>
          <p:spPr>
            <a:xfrm>
              <a:off x="8335690" y="4860881"/>
              <a:ext cx="499265" cy="460860"/>
            </a:xfrm>
            <a:prstGeom prst="roundRect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PC</a:t>
              </a:r>
              <a:endParaRPr lang="en-US" sz="1800" dirty="0"/>
            </a:p>
          </p:txBody>
        </p:sp>
        <p:sp>
          <p:nvSpPr>
            <p:cNvPr id="23" name="Down Arrow 22"/>
            <p:cNvSpPr/>
            <p:nvPr/>
          </p:nvSpPr>
          <p:spPr>
            <a:xfrm flipV="1">
              <a:off x="8758145" y="4169591"/>
              <a:ext cx="230430" cy="6144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125412" y="3785541"/>
              <a:ext cx="10698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Decision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365367" y="2740291"/>
            <a:ext cx="2004783" cy="1805035"/>
            <a:chOff x="3381444" y="3555111"/>
            <a:chExt cx="2004783" cy="1805035"/>
          </a:xfrm>
        </p:grpSpPr>
        <p:sp>
          <p:nvSpPr>
            <p:cNvPr id="18" name="Down Arrow 17"/>
            <p:cNvSpPr/>
            <p:nvPr/>
          </p:nvSpPr>
          <p:spPr>
            <a:xfrm flipV="1">
              <a:off x="4648810" y="4207996"/>
              <a:ext cx="230430" cy="614480"/>
            </a:xfrm>
            <a:prstGeom prst="downArrow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87950" y="3555111"/>
              <a:ext cx="11982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Reviews+</a:t>
              </a:r>
            </a:p>
            <a:p>
              <a:r>
                <a:rPr lang="en-US" sz="1800" dirty="0" smtClean="0"/>
                <a:t>Revision?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381444" y="4860881"/>
              <a:ext cx="1497795" cy="49926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chemeClr val="tx1"/>
                  </a:solidFill>
                </a:rPr>
                <a:t>Discuss and</a:t>
              </a:r>
            </a:p>
            <a:p>
              <a:pPr algn="ctr"/>
              <a:r>
                <a:rPr lang="en-US" sz="1800" dirty="0" smtClean="0">
                  <a:solidFill>
                    <a:schemeClr val="tx1"/>
                  </a:solidFill>
                </a:rPr>
                <a:t>Classify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839936" y="2778696"/>
            <a:ext cx="2206871" cy="2813370"/>
            <a:chOff x="4856013" y="3593516"/>
            <a:chExt cx="2206871" cy="2813370"/>
          </a:xfrm>
        </p:grpSpPr>
        <p:sp>
          <p:nvSpPr>
            <p:cNvPr id="16" name="Rounded Rectangle 15"/>
            <p:cNvSpPr/>
            <p:nvPr/>
          </p:nvSpPr>
          <p:spPr>
            <a:xfrm>
              <a:off x="4917645" y="4860881"/>
              <a:ext cx="1613010" cy="499265"/>
            </a:xfrm>
            <a:prstGeom prst="roundRec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Revision &amp;</a:t>
              </a:r>
            </a:p>
            <a:p>
              <a:pPr algn="ctr"/>
              <a:r>
                <a:rPr lang="en-US" sz="1800" dirty="0" smtClean="0"/>
                <a:t>Rebuttal</a:t>
              </a:r>
              <a:endParaRPr lang="en-US" sz="1800" dirty="0"/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6300225" y="4131186"/>
              <a:ext cx="268835" cy="729695"/>
            </a:xfrm>
            <a:prstGeom prst="downArrow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992985" y="3593516"/>
              <a:ext cx="1069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Revision </a:t>
              </a:r>
            </a:p>
            <a:p>
              <a:r>
                <a:rPr lang="en-US" sz="1800" dirty="0" smtClean="0"/>
                <a:t>Rebutta</a:t>
              </a:r>
              <a:r>
                <a:rPr lang="en-US" sz="1800" dirty="0"/>
                <a:t>l</a:t>
              </a:r>
              <a:endParaRPr lang="en-US" sz="1800" dirty="0" smtClean="0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4856013" y="5513766"/>
              <a:ext cx="1762371" cy="893120"/>
              <a:chOff x="4856013" y="3505810"/>
              <a:chExt cx="1762371" cy="893120"/>
            </a:xfrm>
          </p:grpSpPr>
          <p:sp>
            <p:nvSpPr>
              <p:cNvPr id="27" name="Right Brace 26"/>
              <p:cNvSpPr/>
              <p:nvPr/>
            </p:nvSpPr>
            <p:spPr>
              <a:xfrm rot="5400000">
                <a:off x="5532125" y="3006545"/>
                <a:ext cx="422455" cy="1420985"/>
              </a:xfrm>
              <a:prstGeom prst="rightBrac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856013" y="3998820"/>
                <a:ext cx="1762371" cy="400110"/>
              </a:xfrm>
              <a:prstGeom prst="rect">
                <a:avLst/>
              </a:prstGeom>
              <a:solidFill>
                <a:schemeClr val="tx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bg1"/>
                    </a:solidFill>
                  </a:rPr>
                  <a:t>Three Weeks</a:t>
                </a:r>
                <a:endParaRPr lang="en-US" sz="20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9" name="Rectangle 28"/>
          <p:cNvSpPr/>
          <p:nvPr/>
        </p:nvSpPr>
        <p:spPr>
          <a:xfrm>
            <a:off x="58064" y="1097713"/>
            <a:ext cx="8831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b="1" dirty="0" smtClean="0"/>
              <a:t>Enable authors to respond to concerns more effectively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Response window extended to 3 weeks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Top 82 papers: invited to submit a revised version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Rank&gt;82 papers: response via only rebuttal</a:t>
            </a:r>
          </a:p>
        </p:txBody>
      </p:sp>
      <p:sp>
        <p:nvSpPr>
          <p:cNvPr id="3" name="Rectangle 2"/>
          <p:cNvSpPr/>
          <p:nvPr/>
        </p:nvSpPr>
        <p:spPr>
          <a:xfrm>
            <a:off x="263931" y="5697996"/>
            <a:ext cx="8642198" cy="92333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1600" b="1" i="1" dirty="0" smtClean="0"/>
              <a:t>R</a:t>
            </a:r>
            <a:r>
              <a:rPr lang="en-US" sz="1800" b="1" i="1" dirty="0" smtClean="0"/>
              <a:t>eviewers Instructions: </a:t>
            </a:r>
            <a:r>
              <a:rPr lang="en-US" sz="1800" i="1" dirty="0" smtClean="0"/>
              <a:t>Note </a:t>
            </a:r>
            <a:r>
              <a:rPr lang="en-US" sz="1800" i="1" dirty="0"/>
              <a:t>that while it is okay to ask for new data, please be reasonable, as the authors have only 3 weeks to respond, so it may not be practical for them to respond to questions/concerns that require substantial time and </a:t>
            </a:r>
            <a:r>
              <a:rPr lang="en-US" sz="1800" i="1" dirty="0" smtClean="0"/>
              <a:t>effort.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245197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DISCUSSION PERIOD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2" y="1131408"/>
            <a:ext cx="91849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b="1" dirty="0" smtClean="0"/>
              <a:t>All Papers (except one) had five or more reviews 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Papers ranked based on </a:t>
            </a:r>
            <a:r>
              <a:rPr lang="en-US" i="1" dirty="0" smtClean="0">
                <a:solidFill>
                  <a:srgbClr val="800000"/>
                </a:solidFill>
              </a:rPr>
              <a:t>Average without Lowest (AWOL)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AWOL reduces sensitivity to one harsh outlier reviewer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All papers near cut-off got equal number of reviews (6)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Papers colored based on AWOL score:</a:t>
            </a:r>
          </a:p>
          <a:p>
            <a:pPr marL="1371600" lvl="2" indent="-457200">
              <a:buFont typeface="Wingdings" charset="2"/>
              <a:buChar char="²"/>
            </a:pPr>
            <a:r>
              <a:rPr lang="en-US" b="1" dirty="0" smtClean="0">
                <a:solidFill>
                  <a:srgbClr val="008000"/>
                </a:solidFill>
              </a:rPr>
              <a:t>Green</a:t>
            </a:r>
            <a:r>
              <a:rPr lang="en-US" dirty="0" smtClean="0"/>
              <a:t> (for sure in Top ~80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AWOL &gt; 3.8) </a:t>
            </a:r>
          </a:p>
          <a:p>
            <a:pPr marL="1371600" lvl="2" indent="-457200">
              <a:buFont typeface="Wingdings" charset="2"/>
              <a:buChar char="²"/>
            </a:pPr>
            <a:r>
              <a:rPr lang="en-US" b="1" dirty="0" smtClean="0">
                <a:solidFill>
                  <a:srgbClr val="800000"/>
                </a:solidFill>
              </a:rPr>
              <a:t>Red</a:t>
            </a:r>
            <a:r>
              <a:rPr lang="en-US" dirty="0" smtClean="0"/>
              <a:t> (for sure not in Top ~100  </a:t>
            </a:r>
            <a:r>
              <a:rPr lang="en-US" dirty="0" smtClean="0">
                <a:sym typeface="Wingdings"/>
              </a:rPr>
              <a:t> AWOL &lt;3.6</a:t>
            </a:r>
            <a:r>
              <a:rPr lang="en-US" dirty="0" smtClean="0"/>
              <a:t>)</a:t>
            </a:r>
          </a:p>
          <a:p>
            <a:pPr marL="1371600" lvl="2" indent="-457200">
              <a:buFont typeface="Wingdings" charset="2"/>
              <a:buChar char="²"/>
            </a:pPr>
            <a:r>
              <a:rPr lang="en-US" b="1" dirty="0" smtClean="0">
                <a:solidFill>
                  <a:srgbClr val="E7CF05"/>
                </a:solidFill>
              </a:rPr>
              <a:t>Yellow</a:t>
            </a:r>
            <a:r>
              <a:rPr lang="en-US" dirty="0" smtClean="0"/>
              <a:t> (on the edge </a:t>
            </a:r>
            <a:r>
              <a:rPr lang="en-US" dirty="0" smtClean="0">
                <a:sym typeface="Wingdings"/>
              </a:rPr>
              <a:t> AWOL 3.8-3.6</a:t>
            </a:r>
            <a:r>
              <a:rPr lang="en-US" dirty="0" smtClean="0"/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440704"/>
            <a:ext cx="8787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b="1" dirty="0"/>
              <a:t>All </a:t>
            </a:r>
            <a:r>
              <a:rPr lang="en-US" b="1" dirty="0" smtClean="0"/>
              <a:t>Green + Yellow Papers assigned a discussion </a:t>
            </a:r>
            <a:r>
              <a:rPr lang="en-US" b="1" dirty="0"/>
              <a:t>l</a:t>
            </a:r>
            <a:r>
              <a:rPr lang="en-US" b="1" dirty="0" smtClean="0"/>
              <a:t>ead  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Lead remains unchanged throughout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Tries to capture the set of concerns 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Tries to make case for “Yellow” papers </a:t>
            </a:r>
          </a:p>
          <a:p>
            <a:pPr marL="914400" lvl="1" indent="-457200">
              <a:buFont typeface="Wingdings" charset="2"/>
              <a:buChar char="²"/>
            </a:pPr>
            <a:r>
              <a:rPr lang="en-US" dirty="0" smtClean="0"/>
              <a:t>Total of 350 comments exchanged</a:t>
            </a:r>
          </a:p>
        </p:txBody>
      </p:sp>
    </p:spTree>
    <p:extLst>
      <p:ext uri="{BB962C8B-B14F-4D97-AF65-F5344CB8AC3E}">
        <p14:creationId xmlns:p14="http://schemas.microsoft.com/office/powerpoint/2010/main" val="673554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CUT-OFF FOR REBUTTAL vs. revision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2" y="962078"/>
            <a:ext cx="91849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Preference:  ALL papers invited for revision be discussed at the PC meeting </a:t>
            </a:r>
            <a:r>
              <a:rPr lang="en-US" dirty="0" smtClean="0">
                <a:sym typeface="Wingdings"/>
              </a:rPr>
              <a:t> Given authors are putting extra effort </a:t>
            </a:r>
            <a:endParaRPr lang="en-US" dirty="0" smtClean="0"/>
          </a:p>
          <a:p>
            <a:pPr marL="342900" indent="-342900">
              <a:buFont typeface="Wingdings" charset="2"/>
              <a:buChar char="Ø"/>
            </a:pPr>
            <a:endParaRPr lang="en-US" dirty="0"/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Typical PC meeting discusses 80-90 papers, so revision was limited to about 80 papers (based on clean cut-off)</a:t>
            </a:r>
          </a:p>
        </p:txBody>
      </p:sp>
      <p:sp>
        <p:nvSpPr>
          <p:cNvPr id="3" name="Diamond 2"/>
          <p:cNvSpPr/>
          <p:nvPr/>
        </p:nvSpPr>
        <p:spPr>
          <a:xfrm>
            <a:off x="2471889" y="3124198"/>
            <a:ext cx="4226528" cy="1236133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Arial"/>
                <a:cs typeface="Arial"/>
              </a:rPr>
              <a:t>AWOL &gt;= 3.8</a:t>
            </a:r>
          </a:p>
        </p:txBody>
      </p:sp>
      <p:sp>
        <p:nvSpPr>
          <p:cNvPr id="6" name="Down Arrow 5"/>
          <p:cNvSpPr/>
          <p:nvPr/>
        </p:nvSpPr>
        <p:spPr>
          <a:xfrm>
            <a:off x="2217888" y="3742264"/>
            <a:ext cx="321733" cy="1050501"/>
          </a:xfrm>
          <a:prstGeom prst="downArrow">
            <a:avLst/>
          </a:prstGeom>
          <a:solidFill>
            <a:srgbClr val="006C3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79219" y="3953934"/>
            <a:ext cx="389850" cy="46166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9682" y="4826632"/>
            <a:ext cx="2801969" cy="830997"/>
          </a:xfrm>
          <a:prstGeom prst="rect">
            <a:avLst/>
          </a:prstGeom>
          <a:solidFill>
            <a:srgbClr val="008000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Invited for Revision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(82 papers)</a:t>
            </a:r>
          </a:p>
        </p:txBody>
      </p:sp>
      <p:sp>
        <p:nvSpPr>
          <p:cNvPr id="10" name="Down Arrow 9"/>
          <p:cNvSpPr/>
          <p:nvPr/>
        </p:nvSpPr>
        <p:spPr>
          <a:xfrm>
            <a:off x="6613372" y="3759196"/>
            <a:ext cx="321733" cy="1050501"/>
          </a:xfrm>
          <a:prstGeom prst="downArrow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35105" y="3977565"/>
            <a:ext cx="406932" cy="461665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N</a:t>
            </a:r>
            <a:endParaRPr lang="en-US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2270" y="4792765"/>
            <a:ext cx="2049359" cy="830997"/>
          </a:xfrm>
          <a:prstGeom prst="rect">
            <a:avLst/>
          </a:prstGeom>
          <a:solidFill>
            <a:srgbClr val="800000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Rebuttal Only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(201 papers)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40972" y="6033390"/>
            <a:ext cx="9173655" cy="43088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</a:rPr>
              <a:t>Invite for Revision neither </a:t>
            </a:r>
            <a:r>
              <a:rPr lang="en-US" sz="2200" b="1" dirty="0">
                <a:solidFill>
                  <a:schemeClr val="bg1"/>
                </a:solidFill>
              </a:rPr>
              <a:t>s</a:t>
            </a:r>
            <a:r>
              <a:rPr lang="en-US" sz="2200" b="1" dirty="0" smtClean="0">
                <a:solidFill>
                  <a:schemeClr val="bg1"/>
                </a:solidFill>
              </a:rPr>
              <a:t>ufficient nor necessary for acceptance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21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AUTHORS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2" y="1114475"/>
            <a:ext cx="91849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Revision was Optional:  No penalty for not submitting</a:t>
            </a:r>
          </a:p>
          <a:p>
            <a:r>
              <a:rPr lang="en-US" dirty="0" smtClean="0"/>
              <a:t>    But All 82 papers invited submitted a revision</a:t>
            </a:r>
          </a:p>
          <a:p>
            <a:endParaRPr lang="en-US" dirty="0"/>
          </a:p>
          <a:p>
            <a:pPr marL="342900" lvl="0" indent="-342900">
              <a:buFont typeface="Wingdings" charset="2"/>
              <a:buChar char="Ø"/>
            </a:pPr>
            <a:r>
              <a:rPr lang="en-US" dirty="0">
                <a:solidFill>
                  <a:prstClr val="black"/>
                </a:solidFill>
              </a:rPr>
              <a:t>No unsolicited additions </a:t>
            </a:r>
            <a:r>
              <a:rPr lang="en-US" dirty="0">
                <a:solidFill>
                  <a:prstClr val="black"/>
                </a:solidFill>
                <a:sym typeface="Wingdings"/>
              </a:rPr>
              <a:t> Goal only to address the concerns of the </a:t>
            </a:r>
            <a:r>
              <a:rPr lang="en-US" dirty="0" smtClean="0">
                <a:solidFill>
                  <a:prstClr val="black"/>
                </a:solidFill>
                <a:sym typeface="Wingdings"/>
              </a:rPr>
              <a:t>reviewers, not to extend the paper with new ideas</a:t>
            </a:r>
            <a:endParaRPr lang="en-US" dirty="0" smtClean="0"/>
          </a:p>
          <a:p>
            <a:pPr marL="342900" indent="-342900">
              <a:buFont typeface="Wingdings" charset="2"/>
              <a:buChar char="Ø"/>
            </a:pPr>
            <a:endParaRPr lang="en-US" dirty="0"/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Authors instructed to “highlight” the new/edited content to help reviewers identify the changes</a:t>
            </a:r>
          </a:p>
          <a:p>
            <a:endParaRPr lang="en-US" dirty="0">
              <a:sym typeface="Wingdings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ym typeface="Wingdings"/>
              </a:rPr>
              <a:t>Rebuttal space repurposed as “Change Log” pointing to highlighted sections in the paper</a:t>
            </a:r>
            <a:endParaRPr lang="en-US" dirty="0">
              <a:sym typeface="Wingdings"/>
            </a:endParaRPr>
          </a:p>
          <a:p>
            <a:pPr marL="342900" indent="-342900">
              <a:buFont typeface="Wingdings" charset="2"/>
              <a:buChar char="Ø"/>
            </a:pPr>
            <a:endParaRPr lang="en-US" dirty="0" smtClean="0">
              <a:sym typeface="Wingdings"/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dirty="0" smtClean="0">
                <a:sym typeface="Wingdings"/>
              </a:rPr>
              <a:t>Papers not invited for revision could still be discussed at PC meeting based on score change or champion reviewer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7259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ONLINE DISCUSSION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-40973" y="1114475"/>
            <a:ext cx="907656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A new “post-revision” score field added to the review form</a:t>
            </a:r>
          </a:p>
          <a:p>
            <a:endParaRPr lang="en-US" dirty="0"/>
          </a:p>
          <a:p>
            <a:pPr marL="342900" lvl="0" indent="-342900">
              <a:buFont typeface="Wingdings" charset="2"/>
              <a:buChar char="Ø"/>
            </a:pPr>
            <a:r>
              <a:rPr lang="en-US" dirty="0" smtClean="0">
                <a:solidFill>
                  <a:prstClr val="black"/>
                </a:solidFill>
              </a:rPr>
              <a:t>For revised papers, if reviewer gave C or lower urged to read revision and provide reason if score did not improve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marL="342900" lvl="0" indent="-342900">
              <a:buFont typeface="Wingdings" charset="2"/>
              <a:buChar char="Ø"/>
            </a:pPr>
            <a:r>
              <a:rPr lang="en-US" dirty="0" smtClean="0">
                <a:solidFill>
                  <a:prstClr val="black"/>
                </a:solidFill>
              </a:rPr>
              <a:t>Papers re-ranked based on “post-revision” score using AWOL</a:t>
            </a:r>
            <a:endParaRPr lang="en-US" dirty="0" smtClean="0"/>
          </a:p>
          <a:p>
            <a:pPr marL="342900" indent="-342900">
              <a:buFont typeface="Wingdings" charset="2"/>
              <a:buChar char="Ø"/>
            </a:pPr>
            <a:endParaRPr lang="en-US" dirty="0"/>
          </a:p>
          <a:p>
            <a:pPr marL="342900" indent="-342900">
              <a:buFont typeface="Wingdings" charset="2"/>
              <a:buChar char="Ø"/>
            </a:pPr>
            <a:r>
              <a:rPr lang="en-US" dirty="0" smtClean="0"/>
              <a:t>The following papers were discussed at the PC meeting:</a:t>
            </a:r>
          </a:p>
          <a:p>
            <a:endParaRPr lang="en-US" dirty="0">
              <a:sym typeface="Wingdings"/>
            </a:endParaRPr>
          </a:p>
          <a:p>
            <a:pPr marL="800100" lvl="1" indent="-342900">
              <a:buFont typeface="Wingdings" charset="2"/>
              <a:buChar char="Ø"/>
            </a:pPr>
            <a:r>
              <a:rPr lang="en-US" dirty="0" smtClean="0">
                <a:sym typeface="Wingdings"/>
              </a:rPr>
              <a:t>All papers invited for revision (82)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dirty="0" smtClean="0">
                <a:sym typeface="Wingdings"/>
              </a:rPr>
              <a:t>Papers with post-revision AWOL&gt;3.6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dirty="0" smtClean="0">
                <a:sym typeface="Wingdings"/>
              </a:rPr>
              <a:t>Papers with a champion reviewer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40972" y="6033390"/>
            <a:ext cx="9152716" cy="43088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</a:rPr>
              <a:t>95 papers discussed at PC meeting, incl. 13 not invited for revision 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66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REVISION EFFECTIVE?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A6C0-E8D2-8D44-A834-246A4BF6B0E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619405" y="1846385"/>
            <a:ext cx="4431510" cy="3955715"/>
            <a:chOff x="4373198" y="1726254"/>
            <a:chExt cx="4770801" cy="3836331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10552369"/>
                </p:ext>
              </p:extLst>
            </p:nvPr>
          </p:nvGraphicFramePr>
          <p:xfrm>
            <a:off x="4690532" y="2819385"/>
            <a:ext cx="4453467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5517023" y="1726254"/>
              <a:ext cx="2561186" cy="8954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1" dirty="0" smtClean="0">
                  <a:solidFill>
                    <a:srgbClr val="800000"/>
                  </a:solidFill>
                </a:rPr>
                <a:t>Revision Model</a:t>
              </a:r>
            </a:p>
            <a:p>
              <a:pPr algn="ctr"/>
              <a:r>
                <a:rPr lang="en-US" sz="1800" dirty="0" smtClean="0"/>
                <a:t>For MICRO 2015</a:t>
              </a:r>
            </a:p>
            <a:p>
              <a:pPr algn="ctr"/>
              <a:r>
                <a:rPr lang="en-US" sz="1800" dirty="0" smtClean="0"/>
                <a:t>Top 82 papers invited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3593005" y="3880523"/>
              <a:ext cx="1957996" cy="397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Num. Papers  (%)</a:t>
              </a:r>
              <a:endParaRPr lang="en-US" sz="1800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540173" y="1666268"/>
            <a:ext cx="39941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800000"/>
                </a:solidFill>
              </a:rPr>
              <a:t>Rebuttal-Only Model</a:t>
            </a:r>
          </a:p>
          <a:p>
            <a:pPr algn="ctr"/>
            <a:r>
              <a:rPr lang="en-US" sz="1800" dirty="0" err="1"/>
              <a:t>Avg</a:t>
            </a:r>
            <a:r>
              <a:rPr lang="en-US" sz="1800" dirty="0"/>
              <a:t>: HPCA 2016, HPCA 2015,</a:t>
            </a:r>
          </a:p>
          <a:p>
            <a:pPr algn="ctr"/>
            <a:r>
              <a:rPr lang="en-US" sz="1800" dirty="0"/>
              <a:t>MICRO 2012, MICRO 2011</a:t>
            </a:r>
          </a:p>
          <a:p>
            <a:pPr algn="ctr"/>
            <a:r>
              <a:rPr lang="en-US" sz="1800" dirty="0"/>
              <a:t>(Top 100 </a:t>
            </a:r>
            <a:r>
              <a:rPr lang="en-US" sz="1800" dirty="0" smtClean="0"/>
              <a:t>papers)</a:t>
            </a:r>
            <a:endParaRPr lang="en-US" sz="18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463365" y="2972038"/>
            <a:ext cx="4107528" cy="2803565"/>
            <a:chOff x="4840837" y="2968140"/>
            <a:chExt cx="4107528" cy="2803565"/>
          </a:xfrm>
        </p:grpSpPr>
        <p:graphicFrame>
          <p:nvGraphicFramePr>
            <p:cNvPr id="15" name="Chart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64117466"/>
                </p:ext>
              </p:extLst>
            </p:nvPr>
          </p:nvGraphicFramePr>
          <p:xfrm>
            <a:off x="5148075" y="2968140"/>
            <a:ext cx="3800290" cy="280356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 rot="16200000">
              <a:off x="4048106" y="4006708"/>
              <a:ext cx="1954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Num. Papers (%)</a:t>
              </a:r>
              <a:endParaRPr lang="en-US" sz="18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0830" y="6025419"/>
            <a:ext cx="9086743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Unlike Rebuttal-only model, Revision model is “net positive”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830" y="1137082"/>
            <a:ext cx="9086743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Delta = </a:t>
            </a:r>
            <a:r>
              <a:rPr lang="en-US" b="1" dirty="0" err="1" smtClean="0">
                <a:solidFill>
                  <a:schemeClr val="bg1"/>
                </a:solidFill>
              </a:rPr>
              <a:t>SumPostResponseScores</a:t>
            </a:r>
            <a:r>
              <a:rPr lang="en-US" b="1" dirty="0" smtClean="0">
                <a:solidFill>
                  <a:schemeClr val="bg1"/>
                </a:solidFill>
              </a:rPr>
              <a:t> – </a:t>
            </a:r>
            <a:r>
              <a:rPr lang="en-US" b="1" dirty="0" err="1" smtClean="0">
                <a:solidFill>
                  <a:schemeClr val="bg1"/>
                </a:solidFill>
              </a:rPr>
              <a:t>SumPreResponseScores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81455" y="4982235"/>
            <a:ext cx="453970" cy="3693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FFFF"/>
                </a:solidFill>
              </a:rPr>
              <a:t>2+</a:t>
            </a: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9686" y="454630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43526" y="3785453"/>
            <a:ext cx="38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FFFFFF"/>
                </a:solidFill>
              </a:rPr>
              <a:t>-</a:t>
            </a:r>
            <a:r>
              <a:rPr lang="en-US" sz="1800" dirty="0" smtClean="0">
                <a:solidFill>
                  <a:srgbClr val="FFFFFF"/>
                </a:solidFill>
              </a:rPr>
              <a:t>1</a:t>
            </a: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27449" y="467628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FFFF"/>
                </a:solidFill>
              </a:rPr>
              <a:t>-2+</a:t>
            </a:r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830" y="6580926"/>
            <a:ext cx="7757653" cy="338554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*Disclaimer: the movement could be due to many reasons, not just author response</a:t>
            </a:r>
          </a:p>
        </p:txBody>
      </p:sp>
    </p:spTree>
    <p:extLst>
      <p:ext uri="{BB962C8B-B14F-4D97-AF65-F5344CB8AC3E}">
        <p14:creationId xmlns:p14="http://schemas.microsoft.com/office/powerpoint/2010/main" val="409902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care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latin typeface="Arial"/>
            <a:cs typeface="Arial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ln w="25400">
          <a:noFill/>
        </a:ln>
      </a:spPr>
      <a:bodyPr wrap="square" rtlCol="0">
        <a:spAutoFit/>
      </a:bodyPr>
      <a:lstStyle>
        <a:defPPr>
          <a:defRPr dirty="0" smtClean="0">
            <a:solidFill>
              <a:srgbClr val="000000"/>
            </a:solidFill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caret_template.thmx</Template>
  <TotalTime>9692</TotalTime>
  <Words>1530</Words>
  <Application>Microsoft Macintosh PowerPoint</Application>
  <PresentationFormat>On-screen Show (4:3)</PresentationFormat>
  <Paragraphs>279</Paragraphs>
  <Slides>26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caret_template</vt:lpstr>
      <vt:lpstr>Program Chair’s  EXPERIENCE REPORT</vt:lpstr>
      <vt:lpstr>OUTLINE</vt:lpstr>
      <vt:lpstr>WHY REVISION?</vt:lpstr>
      <vt:lpstr>NEW: REVISION BASED REVIEW MODEL</vt:lpstr>
      <vt:lpstr>FIRST DISCUSSION PERIOD</vt:lpstr>
      <vt:lpstr>CUT-OFF FOR REBUTTAL vs. revision</vt:lpstr>
      <vt:lpstr>GUIDELINES FOR AUTHORS</vt:lpstr>
      <vt:lpstr>SECOND ONLINE DISCUSSION</vt:lpstr>
      <vt:lpstr>IS REVISION EFFECTIVE? </vt:lpstr>
      <vt:lpstr>EFFECTIVENESS OF REVISION: “C” SCORES</vt:lpstr>
      <vt:lpstr>ANALYZING THE CUT-OFF</vt:lpstr>
      <vt:lpstr>WHERE DID THE ACCEPTS COME FROM?</vt:lpstr>
      <vt:lpstr>FEEDBACK FROM AUTHORS -- I</vt:lpstr>
      <vt:lpstr>FEEDBACK FROM AUTHORS -- II</vt:lpstr>
      <vt:lpstr>FEEDBACK FROM AUTHORS -- Comments</vt:lpstr>
      <vt:lpstr>FEEDBACK FROM PC MEMBERS -- I</vt:lpstr>
      <vt:lpstr>FEEDBACK FROM PC MEMBERS -- II</vt:lpstr>
      <vt:lpstr>FEEDBACK FROM PC-- Comments</vt:lpstr>
      <vt:lpstr>RECOMMENDATIONS</vt:lpstr>
      <vt:lpstr>OUTLINE</vt:lpstr>
      <vt:lpstr>PAPER DECISION process</vt:lpstr>
      <vt:lpstr>Electronic voting (within hotcrp)</vt:lpstr>
      <vt:lpstr>Electronic voting: IMPLEMENTATION</vt:lpstr>
      <vt:lpstr>FEEDBACK FROM PC ON E-VOTING</vt:lpstr>
      <vt:lpstr>OUTLINE</vt:lpstr>
      <vt:lpstr>OTHER INNOVATIONS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Proposal Oral Exam  Chiachen Chou</dc:title>
  <dc:creator>Chiachen Chou</dc:creator>
  <cp:lastModifiedBy>Moin Qureshi</cp:lastModifiedBy>
  <cp:revision>1183</cp:revision>
  <cp:lastPrinted>2015-04-24T11:17:36Z</cp:lastPrinted>
  <dcterms:created xsi:type="dcterms:W3CDTF">2015-04-20T14:22:08Z</dcterms:created>
  <dcterms:modified xsi:type="dcterms:W3CDTF">2015-12-08T05:18:42Z</dcterms:modified>
</cp:coreProperties>
</file>