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notesMasterIdLst>
    <p:notesMasterId r:id="rId26"/>
  </p:notesMasterIdLst>
  <p:sldIdLst>
    <p:sldId id="256" r:id="rId2"/>
    <p:sldId id="376" r:id="rId3"/>
    <p:sldId id="471" r:id="rId4"/>
    <p:sldId id="476" r:id="rId5"/>
    <p:sldId id="462" r:id="rId6"/>
    <p:sldId id="358" r:id="rId7"/>
    <p:sldId id="472" r:id="rId8"/>
    <p:sldId id="360" r:id="rId9"/>
    <p:sldId id="473" r:id="rId10"/>
    <p:sldId id="477" r:id="rId11"/>
    <p:sldId id="474" r:id="rId12"/>
    <p:sldId id="375" r:id="rId13"/>
    <p:sldId id="475" r:id="rId14"/>
    <p:sldId id="385" r:id="rId15"/>
    <p:sldId id="361" r:id="rId16"/>
    <p:sldId id="365" r:id="rId17"/>
    <p:sldId id="367" r:id="rId18"/>
    <p:sldId id="362" r:id="rId19"/>
    <p:sldId id="463" r:id="rId20"/>
    <p:sldId id="398" r:id="rId21"/>
    <p:sldId id="464" r:id="rId22"/>
    <p:sldId id="468" r:id="rId23"/>
    <p:sldId id="465" r:id="rId24"/>
    <p:sldId id="37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3" autoAdjust="0"/>
    <p:restoredTop sz="88402" autoAdjust="0"/>
  </p:normalViewPr>
  <p:slideViewPr>
    <p:cSldViewPr>
      <p:cViewPr>
        <p:scale>
          <a:sx n="80" d="100"/>
          <a:sy n="80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600"/>
              <a:t>DGEMM</a:t>
            </a:r>
          </a:p>
        </c:rich>
      </c:tx>
      <c:layout>
        <c:manualLayout>
          <c:xMode val="edge"/>
          <c:yMode val="edge"/>
          <c:x val="0.44129494956883969"/>
          <c:y val="6.049999674475083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814260379083828"/>
          <c:y val="7.5573167171197192E-2"/>
          <c:w val="0.74969824196409818"/>
          <c:h val="0.76270562852541013"/>
        </c:manualLayout>
      </c:layout>
      <c:scatterChart>
        <c:scatterStyle val="lineMarker"/>
        <c:varyColors val="0"/>
        <c:ser>
          <c:idx val="0"/>
          <c:order val="0"/>
          <c:tx>
            <c:strRef>
              <c:f>sensitivity!$BT$11</c:f>
              <c:strCache>
                <c:ptCount val="1"/>
                <c:pt idx="0">
                  <c:v>18</c:v>
                </c:pt>
              </c:strCache>
            </c:strRef>
          </c:tx>
          <c:spPr>
            <a:ln w="44450">
              <a:solidFill>
                <a:schemeClr val="accent1"/>
              </a:solidFill>
            </a:ln>
          </c:spPr>
          <c:marker>
            <c:symbol val="diamond"/>
            <c:size val="1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sensitivity!$BU$10:$CJ$10</c:f>
              <c:numCache>
                <c:formatCode>General</c:formatCode>
                <c:ptCount val="16"/>
                <c:pt idx="0">
                  <c:v>18</c:v>
                </c:pt>
                <c:pt idx="1">
                  <c:v>36</c:v>
                </c:pt>
                <c:pt idx="2">
                  <c:v>54</c:v>
                </c:pt>
                <c:pt idx="3">
                  <c:v>72</c:v>
                </c:pt>
                <c:pt idx="4">
                  <c:v>32</c:v>
                </c:pt>
                <c:pt idx="5">
                  <c:v>64</c:v>
                </c:pt>
                <c:pt idx="6">
                  <c:v>96</c:v>
                </c:pt>
                <c:pt idx="7">
                  <c:v>128</c:v>
                </c:pt>
                <c:pt idx="8">
                  <c:v>40</c:v>
                </c:pt>
                <c:pt idx="9">
                  <c:v>80</c:v>
                </c:pt>
                <c:pt idx="10">
                  <c:v>120</c:v>
                </c:pt>
                <c:pt idx="11">
                  <c:v>160</c:v>
                </c:pt>
                <c:pt idx="12">
                  <c:v>64</c:v>
                </c:pt>
                <c:pt idx="13">
                  <c:v>128</c:v>
                </c:pt>
                <c:pt idx="14">
                  <c:v>192</c:v>
                </c:pt>
                <c:pt idx="15">
                  <c:v>256</c:v>
                </c:pt>
              </c:numCache>
            </c:numRef>
          </c:xVal>
          <c:yVal>
            <c:numRef>
              <c:f>sensitivity!$BU$11:$CJ$11</c:f>
              <c:numCache>
                <c:formatCode>General</c:formatCode>
                <c:ptCount val="16"/>
                <c:pt idx="0">
                  <c:v>1.3376762335679001E-2</c:v>
                </c:pt>
                <c:pt idx="1">
                  <c:v>1.3498187776197303E-2</c:v>
                </c:pt>
                <c:pt idx="2">
                  <c:v>1.3486716704159584E-2</c:v>
                </c:pt>
                <c:pt idx="3">
                  <c:v>1.3480491879964234E-2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sensitivity!$BT$12</c:f>
              <c:strCache>
                <c:ptCount val="1"/>
                <c:pt idx="0">
                  <c:v>32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triangle"/>
            <c:size val="1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sensitivity!$BU$10:$CJ$10</c:f>
              <c:numCache>
                <c:formatCode>General</c:formatCode>
                <c:ptCount val="16"/>
                <c:pt idx="0">
                  <c:v>18</c:v>
                </c:pt>
                <c:pt idx="1">
                  <c:v>36</c:v>
                </c:pt>
                <c:pt idx="2">
                  <c:v>54</c:v>
                </c:pt>
                <c:pt idx="3">
                  <c:v>72</c:v>
                </c:pt>
                <c:pt idx="4">
                  <c:v>32</c:v>
                </c:pt>
                <c:pt idx="5">
                  <c:v>64</c:v>
                </c:pt>
                <c:pt idx="6">
                  <c:v>96</c:v>
                </c:pt>
                <c:pt idx="7">
                  <c:v>128</c:v>
                </c:pt>
                <c:pt idx="8">
                  <c:v>40</c:v>
                </c:pt>
                <c:pt idx="9">
                  <c:v>80</c:v>
                </c:pt>
                <c:pt idx="10">
                  <c:v>120</c:v>
                </c:pt>
                <c:pt idx="11">
                  <c:v>160</c:v>
                </c:pt>
                <c:pt idx="12">
                  <c:v>64</c:v>
                </c:pt>
                <c:pt idx="13">
                  <c:v>128</c:v>
                </c:pt>
                <c:pt idx="14">
                  <c:v>192</c:v>
                </c:pt>
                <c:pt idx="15">
                  <c:v>256</c:v>
                </c:pt>
              </c:numCache>
            </c:numRef>
          </c:xVal>
          <c:yVal>
            <c:numRef>
              <c:f>sensitivity!$BU$12:$CJ$12</c:f>
              <c:numCache>
                <c:formatCode>General</c:formatCode>
                <c:ptCount val="16"/>
                <c:pt idx="4">
                  <c:v>0.35905537215318228</c:v>
                </c:pt>
                <c:pt idx="5">
                  <c:v>0.45693806565896522</c:v>
                </c:pt>
                <c:pt idx="6">
                  <c:v>0.46910900181406234</c:v>
                </c:pt>
                <c:pt idx="7">
                  <c:v>0.54985733368389667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sensitivity!$BT$13</c:f>
              <c:strCache>
                <c:ptCount val="1"/>
                <c:pt idx="0">
                  <c:v>40</c:v>
                </c:pt>
              </c:strCache>
            </c:strRef>
          </c:tx>
          <c:spPr>
            <a:ln w="44450">
              <a:solidFill>
                <a:schemeClr val="accent3"/>
              </a:solidFill>
            </a:ln>
          </c:spPr>
          <c:marker>
            <c:symbol val="x"/>
            <c:size val="17"/>
            <c:spPr>
              <a:solidFill>
                <a:schemeClr val="accent3"/>
              </a:solidFill>
              <a:ln>
                <a:solidFill>
                  <a:srgbClr val="9BBB59"/>
                </a:solidFill>
              </a:ln>
            </c:spPr>
          </c:marker>
          <c:xVal>
            <c:numRef>
              <c:f>sensitivity!$BU$10:$CJ$10</c:f>
              <c:numCache>
                <c:formatCode>General</c:formatCode>
                <c:ptCount val="16"/>
                <c:pt idx="0">
                  <c:v>18</c:v>
                </c:pt>
                <c:pt idx="1">
                  <c:v>36</c:v>
                </c:pt>
                <c:pt idx="2">
                  <c:v>54</c:v>
                </c:pt>
                <c:pt idx="3">
                  <c:v>72</c:v>
                </c:pt>
                <c:pt idx="4">
                  <c:v>32</c:v>
                </c:pt>
                <c:pt idx="5">
                  <c:v>64</c:v>
                </c:pt>
                <c:pt idx="6">
                  <c:v>96</c:v>
                </c:pt>
                <c:pt idx="7">
                  <c:v>128</c:v>
                </c:pt>
                <c:pt idx="8">
                  <c:v>40</c:v>
                </c:pt>
                <c:pt idx="9">
                  <c:v>80</c:v>
                </c:pt>
                <c:pt idx="10">
                  <c:v>120</c:v>
                </c:pt>
                <c:pt idx="11">
                  <c:v>160</c:v>
                </c:pt>
                <c:pt idx="12">
                  <c:v>64</c:v>
                </c:pt>
                <c:pt idx="13">
                  <c:v>128</c:v>
                </c:pt>
                <c:pt idx="14">
                  <c:v>192</c:v>
                </c:pt>
                <c:pt idx="15">
                  <c:v>256</c:v>
                </c:pt>
              </c:numCache>
            </c:numRef>
          </c:xVal>
          <c:yVal>
            <c:numRef>
              <c:f>sensitivity!$BU$13:$CJ$13</c:f>
              <c:numCache>
                <c:formatCode>General</c:formatCode>
                <c:ptCount val="16"/>
                <c:pt idx="8">
                  <c:v>0.5748917493344452</c:v>
                </c:pt>
                <c:pt idx="9">
                  <c:v>0.69183188650340799</c:v>
                </c:pt>
                <c:pt idx="10">
                  <c:v>0.68489790535639716</c:v>
                </c:pt>
                <c:pt idx="11">
                  <c:v>0.75174119151297303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sensitivity!$BT$14</c:f>
              <c:strCache>
                <c:ptCount val="1"/>
                <c:pt idx="0">
                  <c:v>64</c:v>
                </c:pt>
              </c:strCache>
            </c:strRef>
          </c:tx>
          <c:spPr>
            <a:ln w="44450">
              <a:solidFill>
                <a:schemeClr val="accent4"/>
              </a:solidFill>
            </a:ln>
          </c:spPr>
          <c:marker>
            <c:symbol val="circle"/>
            <c:size val="17"/>
            <c:spPr>
              <a:solidFill>
                <a:schemeClr val="accent4"/>
              </a:solidFill>
              <a:ln>
                <a:solidFill>
                  <a:srgbClr val="8064A2"/>
                </a:solidFill>
              </a:ln>
            </c:spPr>
          </c:marker>
          <c:xVal>
            <c:numRef>
              <c:f>sensitivity!$BU$10:$CJ$10</c:f>
              <c:numCache>
                <c:formatCode>General</c:formatCode>
                <c:ptCount val="16"/>
                <c:pt idx="0">
                  <c:v>18</c:v>
                </c:pt>
                <c:pt idx="1">
                  <c:v>36</c:v>
                </c:pt>
                <c:pt idx="2">
                  <c:v>54</c:v>
                </c:pt>
                <c:pt idx="3">
                  <c:v>72</c:v>
                </c:pt>
                <c:pt idx="4">
                  <c:v>32</c:v>
                </c:pt>
                <c:pt idx="5">
                  <c:v>64</c:v>
                </c:pt>
                <c:pt idx="6">
                  <c:v>96</c:v>
                </c:pt>
                <c:pt idx="7">
                  <c:v>128</c:v>
                </c:pt>
                <c:pt idx="8">
                  <c:v>40</c:v>
                </c:pt>
                <c:pt idx="9">
                  <c:v>80</c:v>
                </c:pt>
                <c:pt idx="10">
                  <c:v>120</c:v>
                </c:pt>
                <c:pt idx="11">
                  <c:v>160</c:v>
                </c:pt>
                <c:pt idx="12">
                  <c:v>64</c:v>
                </c:pt>
                <c:pt idx="13">
                  <c:v>128</c:v>
                </c:pt>
                <c:pt idx="14">
                  <c:v>192</c:v>
                </c:pt>
                <c:pt idx="15">
                  <c:v>256</c:v>
                </c:pt>
              </c:numCache>
            </c:numRef>
          </c:xVal>
          <c:yVal>
            <c:numRef>
              <c:f>sensitivity!$BU$14:$CJ$14</c:f>
              <c:numCache>
                <c:formatCode>General</c:formatCode>
                <c:ptCount val="16"/>
                <c:pt idx="12">
                  <c:v>0.75908639136281253</c:v>
                </c:pt>
                <c:pt idx="13">
                  <c:v>0.92148368075372833</c:v>
                </c:pt>
                <c:pt idx="14">
                  <c:v>0.91460035690804919</c:v>
                </c:pt>
                <c:pt idx="15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52960"/>
        <c:axId val="42955520"/>
      </c:scatterChart>
      <c:valAx>
        <c:axId val="42952960"/>
        <c:scaling>
          <c:orientation val="minMax"/>
          <c:max val="2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600"/>
                </a:pPr>
                <a:r>
                  <a:rPr lang="en-US" sz="2600"/>
                  <a:t>Register File Capacity (KB)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2955520"/>
        <c:crosses val="autoZero"/>
        <c:crossBetween val="midCat"/>
        <c:majorUnit val="50"/>
      </c:valAx>
      <c:valAx>
        <c:axId val="42955520"/>
        <c:scaling>
          <c:orientation val="minMax"/>
          <c:max val="1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3000"/>
                </a:pPr>
                <a:r>
                  <a:rPr lang="en-US" sz="3000" dirty="0"/>
                  <a:t>Normalized</a:t>
                </a:r>
                <a:r>
                  <a:rPr lang="en-US" sz="3000" baseline="0" dirty="0"/>
                  <a:t> Performance</a:t>
                </a:r>
                <a:endParaRPr lang="en-US" sz="3000" dirty="0"/>
              </a:p>
            </c:rich>
          </c:tx>
          <c:layout>
            <c:manualLayout>
              <c:xMode val="edge"/>
              <c:yMode val="edge"/>
              <c:x val="0"/>
              <c:y val="2.128619455107283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295296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51634057200692318"/>
          <c:y val="0.68984469510470048"/>
          <c:w val="0.44739257273078681"/>
          <c:h val="9.0299594559284227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0.5464</cdr:x>
      <cdr:y>0.58696</cdr:y>
    </cdr:from>
    <cdr:to>
      <cdr:x>0.96578</cdr:x>
      <cdr:y>0.67334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1978" y="3055808"/>
          <a:ext cx="2680222" cy="449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Registers</a:t>
          </a:r>
          <a:r>
            <a:rPr lang="en-US" sz="2400" baseline="0" dirty="0"/>
            <a:t> per Thread</a:t>
          </a:r>
          <a:endParaRPr lang="en-US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3951DB-00AC-4CAA-AF1A-76ADD1F1568F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607D38-35D9-4A30-A4CF-9F3121366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B94E5-DD8B-4C73-AA0D-0200A9443786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990600"/>
            <a:ext cx="7315200" cy="12192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3124200"/>
            <a:ext cx="7315200" cy="26098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990600"/>
            <a:ext cx="228600" cy="12192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3124200"/>
            <a:ext cx="228600" cy="26098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990600"/>
            <a:ext cx="6858000" cy="1219201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6858000" cy="24574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792163" y="6354763"/>
            <a:ext cx="3475037" cy="366712"/>
          </a:xfrm>
        </p:spPr>
        <p:txBody>
          <a:bodyPr/>
          <a:lstStyle>
            <a:lvl1pPr algn="l"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ISCA 2011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7467600" y="6362700"/>
            <a:ext cx="1219200" cy="365125"/>
          </a:xfrm>
        </p:spPr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FC6FEA5-96E1-42F6-8CC0-68C481170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5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ISCA 2011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F7C4-524D-4BD9-9692-6EF323FC9A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9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ISCA 2011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335C-0239-4EC9-99A9-BD078E503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0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ISCA 2011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05600" y="6353175"/>
            <a:ext cx="1981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8347F774-0791-402F-A165-06FDDE966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2" r:id="rId2"/>
    <p:sldLayoutId id="214748383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219200" y="1143000"/>
            <a:ext cx="6858000" cy="914400"/>
          </a:xfrm>
        </p:spPr>
        <p:txBody>
          <a:bodyPr/>
          <a:lstStyle/>
          <a:p>
            <a:pPr algn="ctr" eaLnBrk="1" hangingPunct="1"/>
            <a:r>
              <a:rPr lang="en-US" sz="2500" dirty="0" smtClean="0"/>
              <a:t>Unifying Primary Cache, Scratch, and Register File Memories in a Throughput Processor</a:t>
            </a:r>
          </a:p>
        </p:txBody>
      </p:sp>
      <p:sp>
        <p:nvSpPr>
          <p:cNvPr id="3075" name="Subtitle 6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6934200" cy="24574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Mark Gebhart</a:t>
            </a:r>
            <a:r>
              <a:rPr lang="en-US" baseline="30000" dirty="0" smtClean="0"/>
              <a:t>1,2 		</a:t>
            </a:r>
            <a:r>
              <a:rPr lang="en-US" dirty="0" smtClean="0"/>
              <a:t>Stephen W. Keckler</a:t>
            </a:r>
            <a:r>
              <a:rPr lang="en-US" baseline="30000" dirty="0" smtClean="0"/>
              <a:t>1,2</a:t>
            </a:r>
            <a:r>
              <a:rPr lang="en-US" dirty="0" smtClean="0"/>
              <a:t> </a:t>
            </a:r>
          </a:p>
          <a:p>
            <a:pPr algn="ctr" eaLnBrk="1" hangingPunct="1"/>
            <a:r>
              <a:rPr lang="en-US" dirty="0" smtClean="0"/>
              <a:t>Brucek Khailany</a:t>
            </a:r>
            <a:r>
              <a:rPr lang="en-US" baseline="30000" dirty="0" smtClean="0"/>
              <a:t>2</a:t>
            </a:r>
            <a:r>
              <a:rPr lang="en-US" dirty="0" smtClean="0"/>
              <a:t> 	Ronny Krashinsky</a:t>
            </a:r>
            <a:r>
              <a:rPr lang="en-US" baseline="30000" dirty="0" smtClean="0"/>
              <a:t>2</a:t>
            </a:r>
            <a:endParaRPr lang="en-US" dirty="0"/>
          </a:p>
          <a:p>
            <a:pPr algn="ctr" eaLnBrk="1" hangingPunct="1"/>
            <a:r>
              <a:rPr lang="en-US" dirty="0" smtClean="0"/>
              <a:t>William J. Dally</a:t>
            </a:r>
            <a:r>
              <a:rPr lang="en-US" baseline="30000" dirty="0" smtClean="0"/>
              <a:t>2,3</a:t>
            </a:r>
            <a:endParaRPr lang="en-US" dirty="0" smtClean="0"/>
          </a:p>
          <a:p>
            <a:pPr algn="l" eaLnBrk="1" hangingPunct="1"/>
            <a:endParaRPr lang="en-US" sz="1200" dirty="0" smtClean="0"/>
          </a:p>
          <a:p>
            <a:pPr algn="ctr" eaLnBrk="1" hangingPunct="1"/>
            <a:r>
              <a:rPr lang="en-US" sz="1800" baseline="30000" dirty="0" smtClean="0"/>
              <a:t>1</a:t>
            </a:r>
            <a:r>
              <a:rPr lang="en-US" sz="1800" dirty="0" smtClean="0"/>
              <a:t>The University of Texas at Austin</a:t>
            </a:r>
          </a:p>
          <a:p>
            <a:pPr algn="ctr" eaLnBrk="1" hangingPunct="1"/>
            <a:r>
              <a:rPr lang="en-US" sz="1800" baseline="30000" dirty="0" smtClean="0"/>
              <a:t>2</a:t>
            </a:r>
            <a:r>
              <a:rPr lang="en-US" sz="1800" dirty="0" smtClean="0"/>
              <a:t>NVIDIA</a:t>
            </a:r>
          </a:p>
          <a:p>
            <a:pPr algn="ctr" eaLnBrk="1" hangingPunct="1"/>
            <a:r>
              <a:rPr lang="en-US" sz="1800" baseline="30000" dirty="0" smtClean="0"/>
              <a:t>3</a:t>
            </a:r>
            <a:r>
              <a:rPr lang="en-US" sz="1800" dirty="0" smtClean="0"/>
              <a:t>Stanford University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FF63F54-5C68-46F9-826F-6B017C06CA24}" type="slidenum">
              <a:rPr lang="en-US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5626"/>
            <a:ext cx="6926262" cy="501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Sensitivity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40944" y="1295400"/>
            <a:ext cx="431256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1447800"/>
            <a:ext cx="1907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Needle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88734" y="3795429"/>
            <a:ext cx="49044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256, 512, 768, 1024 threads per SM</a:t>
            </a:r>
            <a:endParaRPr lang="en-US" sz="2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57600" y="3048000"/>
            <a:ext cx="92680" cy="794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56318" y="2514600"/>
            <a:ext cx="248393" cy="1280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078832" y="1905000"/>
            <a:ext cx="877740" cy="1937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20101" y="1905000"/>
            <a:ext cx="1366499" cy="1914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30" y="1219199"/>
            <a:ext cx="3353470" cy="242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60" y="3826204"/>
            <a:ext cx="3362640" cy="243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15" y="3732770"/>
            <a:ext cx="3474085" cy="251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48" y="1219200"/>
            <a:ext cx="3273052" cy="237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Sensitivity </a:t>
            </a:r>
            <a:r>
              <a:rPr lang="en-US" dirty="0" smtClean="0"/>
              <a:t>Study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921544" y="1219200"/>
            <a:ext cx="431256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35744" y="3733800"/>
            <a:ext cx="431256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00800" y="3657600"/>
            <a:ext cx="431256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96000" y="1143000"/>
            <a:ext cx="431256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53634" y="12954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Needle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12561" y="130123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PCR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60827" y="4202668"/>
            <a:ext cx="67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STO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52800" y="42026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68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24893"/>
            <a:ext cx="6705600" cy="487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Capacity Sensitivity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36344" y="1828800"/>
            <a:ext cx="431256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Capacity Sensitivity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16" y="1295400"/>
            <a:ext cx="3391785" cy="24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370104" cy="244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843417"/>
            <a:ext cx="3429000" cy="249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0" y="1265158"/>
            <a:ext cx="3549728" cy="257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3607344" y="1524000"/>
            <a:ext cx="431256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71600" y="4038600"/>
            <a:ext cx="431256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81600" y="4038600"/>
            <a:ext cx="431256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98344" y="1524000"/>
            <a:ext cx="431256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6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Characterization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Wide range of ideal capacities for each different type of memory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Performance is most sensitive to excessive register spills</a:t>
            </a:r>
          </a:p>
          <a:p>
            <a:endParaRPr lang="en-US" dirty="0"/>
          </a:p>
          <a:p>
            <a:r>
              <a:rPr lang="en-US" dirty="0" smtClean="0"/>
              <a:t>Some applications see significant benefits from large caches</a:t>
            </a:r>
          </a:p>
          <a:p>
            <a:pPr lvl="1"/>
            <a:r>
              <a:rPr lang="en-US" dirty="0" smtClean="0"/>
              <a:t>Fewer DRAM accesses both improves performance and reduces energy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9854"/>
            <a:ext cx="8229600" cy="1867105"/>
          </a:xfrm>
        </p:spPr>
        <p:txBody>
          <a:bodyPr/>
          <a:lstStyle/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Performance overhead of bank conflicts</a:t>
            </a:r>
          </a:p>
          <a:p>
            <a:pPr lvl="1"/>
            <a:r>
              <a:rPr lang="en-US" dirty="0" smtClean="0"/>
              <a:t>Energy overhead of bank access </a:t>
            </a:r>
          </a:p>
          <a:p>
            <a:pPr lvl="1"/>
            <a:r>
              <a:rPr lang="en-US" dirty="0" smtClean="0"/>
              <a:t>Allocation decisions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3511" y="1295400"/>
            <a:ext cx="7718273" cy="3384382"/>
            <a:chOff x="573511" y="1431664"/>
            <a:chExt cx="7718273" cy="3384382"/>
          </a:xfrm>
        </p:grpSpPr>
        <p:sp>
          <p:nvSpPr>
            <p:cNvPr id="21" name="TextBox 20"/>
            <p:cNvSpPr txBox="1"/>
            <p:nvPr/>
          </p:nvSpPr>
          <p:spPr>
            <a:xfrm>
              <a:off x="573511" y="1431664"/>
              <a:ext cx="2483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Traditional Design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8200" y="1452252"/>
              <a:ext cx="364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Proposed Unified Design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60666" y="2133600"/>
              <a:ext cx="2012836" cy="685800"/>
            </a:xfrm>
            <a:prstGeom prst="rect">
              <a:avLst/>
            </a:prstGeom>
            <a:solidFill>
              <a:srgbClr val="FF8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Register File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8200" y="2971800"/>
              <a:ext cx="1013065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Shared Memory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03666" y="2974889"/>
              <a:ext cx="869836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Cache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0897" y="1965294"/>
              <a:ext cx="36320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  Program A           Program B</a:t>
              </a:r>
              <a:endParaRPr lang="en-US" sz="2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50897" y="2476500"/>
              <a:ext cx="1737495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53200" y="2476500"/>
              <a:ext cx="1737495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50897" y="2476500"/>
              <a:ext cx="1737495" cy="342900"/>
            </a:xfrm>
            <a:prstGeom prst="rect">
              <a:avLst/>
            </a:prstGeom>
            <a:solidFill>
              <a:srgbClr val="FF8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Register File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0897" y="2791597"/>
              <a:ext cx="1737495" cy="5261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Shared Memory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49808" y="3314700"/>
              <a:ext cx="1738584" cy="150134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Cache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54289" y="2461053"/>
              <a:ext cx="1737495" cy="771525"/>
            </a:xfrm>
            <a:prstGeom prst="rect">
              <a:avLst/>
            </a:prstGeom>
            <a:solidFill>
              <a:srgbClr val="FF8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Register File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4289" y="3232578"/>
              <a:ext cx="1737495" cy="118702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Shared Memory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53200" y="4419600"/>
              <a:ext cx="1738584" cy="381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Cache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2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Microarchitecture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9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SM is composed of 8 clusters</a:t>
            </a:r>
          </a:p>
          <a:p>
            <a:r>
              <a:rPr lang="en-US" sz="2200" dirty="0" smtClean="0"/>
              <a:t>Total of 96 banks</a:t>
            </a:r>
          </a:p>
          <a:p>
            <a:pPr lvl="1"/>
            <a:r>
              <a:rPr lang="en-US" sz="1800" dirty="0" smtClean="0"/>
              <a:t>32 register file banks</a:t>
            </a:r>
          </a:p>
          <a:p>
            <a:pPr lvl="1"/>
            <a:r>
              <a:rPr lang="en-US" sz="1800" dirty="0" smtClean="0"/>
              <a:t>32 L1 cache banks</a:t>
            </a:r>
          </a:p>
          <a:p>
            <a:pPr lvl="1"/>
            <a:r>
              <a:rPr lang="en-US" sz="1800" dirty="0" smtClean="0"/>
              <a:t>32 shared memory banks</a:t>
            </a:r>
          </a:p>
          <a:p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7413625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38200" y="3124200"/>
            <a:ext cx="10668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3124200"/>
            <a:ext cx="10668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67000" y="3124200"/>
            <a:ext cx="10668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400" y="3124200"/>
            <a:ext cx="10668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95800" y="3124200"/>
            <a:ext cx="10668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10200" y="3124200"/>
            <a:ext cx="10668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24600" y="3124200"/>
            <a:ext cx="10668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39000" y="3124200"/>
            <a:ext cx="10668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6200000">
            <a:off x="2078182" y="4287982"/>
            <a:ext cx="1066800" cy="3463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6200000">
            <a:off x="6116782" y="4287983"/>
            <a:ext cx="1066800" cy="3463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Microarchitecture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7526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otal of 32 unified storage banks</a:t>
            </a:r>
          </a:p>
          <a:p>
            <a:pPr lvl="1"/>
            <a:r>
              <a:rPr lang="en-US" dirty="0" smtClean="0"/>
              <a:t>Increase in bank conflicts</a:t>
            </a:r>
          </a:p>
          <a:p>
            <a:pPr lvl="1"/>
            <a:r>
              <a:rPr lang="en-US" dirty="0" smtClean="0"/>
              <a:t>Increase in bank access energy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124200"/>
            <a:ext cx="732790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2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81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Allocate enough registers to eliminate spills</a:t>
            </a:r>
          </a:p>
          <a:p>
            <a:endParaRPr lang="en-US" dirty="0"/>
          </a:p>
          <a:p>
            <a:r>
              <a:rPr lang="en-US" dirty="0" smtClean="0"/>
              <a:t>Programmer dictates shared memory blocking</a:t>
            </a:r>
          </a:p>
          <a:p>
            <a:endParaRPr lang="en-US" dirty="0"/>
          </a:p>
          <a:p>
            <a:r>
              <a:rPr lang="en-US" dirty="0" smtClean="0"/>
              <a:t>Maximize thread count subject to register and shared requirements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Devote remaining storage to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41092" y="25146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Registers per thread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4200" y="2545492"/>
            <a:ext cx="19678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Bytes of shared memory per thread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19800" y="3886200"/>
            <a:ext cx="1828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Runtime Scheduler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61686" y="1371600"/>
            <a:ext cx="1243914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86600" y="1371600"/>
            <a:ext cx="1600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80189" y="5257800"/>
            <a:ext cx="1371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Cache capacity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10200" y="5257800"/>
            <a:ext cx="1534297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 of threads to run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2"/>
            <a:endCxn id="5" idx="0"/>
          </p:cNvCxnSpPr>
          <p:nvPr/>
        </p:nvCxnSpPr>
        <p:spPr>
          <a:xfrm>
            <a:off x="6083643" y="2133600"/>
            <a:ext cx="5149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886700" y="2164492"/>
            <a:ext cx="5149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0"/>
          </p:cNvCxnSpPr>
          <p:nvPr/>
        </p:nvCxnSpPr>
        <p:spPr>
          <a:xfrm>
            <a:off x="6086217" y="3459892"/>
            <a:ext cx="847983" cy="426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0"/>
          </p:cNvCxnSpPr>
          <p:nvPr/>
        </p:nvCxnSpPr>
        <p:spPr>
          <a:xfrm flipH="1">
            <a:off x="6934200" y="3459892"/>
            <a:ext cx="857250" cy="426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046830" y="4801630"/>
            <a:ext cx="857250" cy="426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70124" y="4801630"/>
            <a:ext cx="847983" cy="426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AutoShape 2" descr="https://www.utexas.edu/opa/identity_standards/images/UTwordmark2012Stack_HE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https://www.utexas.edu/opa/identity_standards/images/UTwordmark2012Stack_HE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https://www.utexas.edu/opa/identity_standards/images/UTwordmark2012Stack_HEX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Generated execution and address traces with Ocelot</a:t>
            </a:r>
          </a:p>
          <a:p>
            <a:endParaRPr lang="en-US" dirty="0"/>
          </a:p>
          <a:p>
            <a:r>
              <a:rPr lang="en-US" dirty="0" smtClean="0"/>
              <a:t>Performance and energy estimates come from custom SM trace-based simulator</a:t>
            </a:r>
          </a:p>
          <a:p>
            <a:endParaRPr lang="en-US" dirty="0"/>
          </a:p>
          <a:p>
            <a:r>
              <a:rPr lang="en-US" dirty="0" smtClean="0"/>
              <a:t>30 CUDA benchmarks drawn from CUDA SDK, Parboil, </a:t>
            </a:r>
            <a:r>
              <a:rPr lang="en-US" dirty="0" err="1" smtClean="0"/>
              <a:t>Rodinia</a:t>
            </a:r>
            <a:r>
              <a:rPr lang="en-US" dirty="0" smtClean="0"/>
              <a:t>, GPGPU-</a:t>
            </a:r>
            <a:r>
              <a:rPr lang="en-US" dirty="0" err="1" smtClean="0"/>
              <a:t>sim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22 with limited memory requirements that don’t benefit </a:t>
            </a:r>
          </a:p>
          <a:p>
            <a:pPr lvl="1"/>
            <a:r>
              <a:rPr lang="en-US" dirty="0" smtClean="0"/>
              <a:t>8 that see significant benefits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GPUs have thousands of on-chip resident threads</a:t>
            </a:r>
          </a:p>
          <a:p>
            <a:pPr lvl="1"/>
            <a:r>
              <a:rPr lang="en-US" dirty="0"/>
              <a:t>On-chip storage per thread is very limited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On-chip storage split between register file, scratchpad, and cache</a:t>
            </a:r>
          </a:p>
          <a:p>
            <a:endParaRPr lang="en-US" dirty="0"/>
          </a:p>
          <a:p>
            <a:r>
              <a:rPr lang="en-US" dirty="0" smtClean="0"/>
              <a:t>Applications have diverse requirements between these three types of on-chip storage</a:t>
            </a:r>
          </a:p>
          <a:p>
            <a:pPr lvl="1"/>
            <a:endParaRPr lang="en-US" dirty="0"/>
          </a:p>
          <a:p>
            <a:r>
              <a:rPr lang="en-US" dirty="0" smtClean="0"/>
              <a:t>Efficiently utilizing on-chip storage can improve both performance and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applications that don’t benefit</a:t>
            </a:r>
          </a:p>
          <a:p>
            <a:pPr lvl="1"/>
            <a:r>
              <a:rPr lang="en-US" dirty="0" smtClean="0"/>
              <a:t>&lt;1% performance overhead</a:t>
            </a:r>
          </a:p>
          <a:p>
            <a:pPr lvl="1"/>
            <a:r>
              <a:rPr lang="en-US" dirty="0" smtClean="0"/>
              <a:t>&lt;1% energy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9" b="12766"/>
          <a:stretch/>
        </p:blipFill>
        <p:spPr bwMode="auto">
          <a:xfrm>
            <a:off x="176213" y="1524000"/>
            <a:ext cx="8662987" cy="258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62000" y="1219200"/>
            <a:ext cx="533400" cy="228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95400" y="2336800"/>
            <a:ext cx="7467600" cy="0"/>
          </a:xfrm>
          <a:prstGeom prst="line">
            <a:avLst/>
          </a:prstGeom>
          <a:effectLst>
            <a:outerShdw dist="43000" sx="1000" sy="1000" rotWithShape="0">
              <a:srgbClr val="000000"/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31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Different allocation decisions are made across benchmarks</a:t>
            </a:r>
          </a:p>
          <a:p>
            <a:pPr lvl="1"/>
            <a:r>
              <a:rPr lang="en-US" dirty="0" smtClean="0"/>
              <a:t>Register file usage ranges from 50 to 250KB</a:t>
            </a:r>
          </a:p>
          <a:p>
            <a:pPr lvl="1"/>
            <a:r>
              <a:rPr lang="en-US" dirty="0" smtClean="0"/>
              <a:t>Cache usage ranges from 50 to 300KB</a:t>
            </a:r>
            <a:endParaRPr lang="en-US" dirty="0"/>
          </a:p>
          <a:p>
            <a:pPr lvl="1"/>
            <a:r>
              <a:rPr lang="en-US" dirty="0" smtClean="0"/>
              <a:t>Needle requires a large amount of shared memory</a:t>
            </a:r>
          </a:p>
          <a:p>
            <a:pPr marL="274638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2" b="2224"/>
          <a:stretch/>
        </p:blipFill>
        <p:spPr bwMode="auto">
          <a:xfrm>
            <a:off x="304800" y="1219200"/>
            <a:ext cx="866933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Performance improvements range from 5—71%</a:t>
            </a:r>
          </a:p>
          <a:p>
            <a:r>
              <a:rPr lang="en-US" dirty="0" smtClean="0"/>
              <a:t>Energy and DRAM reductions up to 33%</a:t>
            </a:r>
          </a:p>
          <a:p>
            <a:r>
              <a:rPr lang="en-US" dirty="0" smtClean="0"/>
              <a:t>Leads to substantial efficiency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5"/>
          <a:stretch/>
        </p:blipFill>
        <p:spPr bwMode="auto">
          <a:xfrm>
            <a:off x="236538" y="1295400"/>
            <a:ext cx="8669337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5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Limited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Unified design outperforms limited flexibility design that only unifies shared memory and cache</a:t>
            </a:r>
          </a:p>
          <a:p>
            <a:pPr lvl="1"/>
            <a:r>
              <a:rPr lang="en-US" dirty="0" err="1" smtClean="0"/>
              <a:t>mummergpu</a:t>
            </a:r>
            <a:r>
              <a:rPr lang="en-US" dirty="0" smtClean="0"/>
              <a:t> underperforms with unified design due to interactions with scheduler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36538" y="2971799"/>
            <a:ext cx="866933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0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Applications have diverse needs from on-chip storage</a:t>
            </a:r>
          </a:p>
          <a:p>
            <a:endParaRPr lang="en-US" dirty="0"/>
          </a:p>
          <a:p>
            <a:r>
              <a:rPr lang="en-US" dirty="0" smtClean="0"/>
              <a:t>Unified memory presents minimal overheads</a:t>
            </a:r>
          </a:p>
          <a:p>
            <a:pPr lvl="1"/>
            <a:r>
              <a:rPr lang="en-US" dirty="0" smtClean="0"/>
              <a:t>Register file hierarchy mitigates bank conflicts</a:t>
            </a:r>
          </a:p>
          <a:p>
            <a:pPr lvl="1"/>
            <a:endParaRPr lang="en-US" dirty="0"/>
          </a:p>
          <a:p>
            <a:r>
              <a:rPr lang="en-US" dirty="0" smtClean="0"/>
              <a:t>Moderate performance gains for large number of applications</a:t>
            </a:r>
          </a:p>
          <a:p>
            <a:endParaRPr lang="en-US" dirty="0"/>
          </a:p>
          <a:p>
            <a:r>
              <a:rPr lang="en-US" dirty="0" smtClean="0"/>
              <a:t>Enables a more flexible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953000"/>
            <a:ext cx="8229600" cy="152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Automated algorithm determines most efficient allocation</a:t>
            </a:r>
          </a:p>
          <a:p>
            <a:r>
              <a:rPr lang="en-US" dirty="0" smtClean="0"/>
              <a:t>Overheads are mitigated by leveraging prior work on register file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3511" y="1371600"/>
            <a:ext cx="7718273" cy="3384382"/>
            <a:chOff x="573511" y="1431664"/>
            <a:chExt cx="7718273" cy="3384382"/>
          </a:xfrm>
        </p:grpSpPr>
        <p:sp>
          <p:nvSpPr>
            <p:cNvPr id="21" name="TextBox 20"/>
            <p:cNvSpPr txBox="1"/>
            <p:nvPr/>
          </p:nvSpPr>
          <p:spPr>
            <a:xfrm>
              <a:off x="573511" y="1431664"/>
              <a:ext cx="2483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Traditional Design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8200" y="1452252"/>
              <a:ext cx="3642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Proposed Unified Design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60666" y="2133600"/>
              <a:ext cx="2012836" cy="685800"/>
            </a:xfrm>
            <a:prstGeom prst="rect">
              <a:avLst/>
            </a:prstGeom>
            <a:solidFill>
              <a:srgbClr val="FF8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Register File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8200" y="2971800"/>
              <a:ext cx="1013065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Shared Memory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03666" y="2974889"/>
              <a:ext cx="869836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Cache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0897" y="1965294"/>
              <a:ext cx="36320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  Program A           Program B</a:t>
              </a:r>
              <a:endParaRPr lang="en-US" sz="2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50897" y="2476500"/>
              <a:ext cx="1737495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53200" y="2476500"/>
              <a:ext cx="1737495" cy="2324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50897" y="2476500"/>
              <a:ext cx="1737495" cy="342900"/>
            </a:xfrm>
            <a:prstGeom prst="rect">
              <a:avLst/>
            </a:prstGeom>
            <a:solidFill>
              <a:srgbClr val="FF8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Register File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0897" y="2791597"/>
              <a:ext cx="1737495" cy="5261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Shared Memory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49808" y="3314700"/>
              <a:ext cx="1738584" cy="150134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Cache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54289" y="2461053"/>
              <a:ext cx="1737495" cy="771525"/>
            </a:xfrm>
            <a:prstGeom prst="rect">
              <a:avLst/>
            </a:prstGeom>
            <a:solidFill>
              <a:srgbClr val="FF8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Register File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4289" y="3232578"/>
              <a:ext cx="1737495" cy="118702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Shared Memory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53200" y="4419600"/>
              <a:ext cx="1738584" cy="381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Cache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Contemporary GPUs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53000" cy="4937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Large number of SMs per chip</a:t>
            </a:r>
          </a:p>
          <a:p>
            <a:endParaRPr lang="en-US" dirty="0" smtClean="0"/>
          </a:p>
          <a:p>
            <a:r>
              <a:rPr lang="en-US" dirty="0" smtClean="0"/>
              <a:t>High bandwidth memory system</a:t>
            </a:r>
          </a:p>
          <a:p>
            <a:endParaRPr lang="en-US" dirty="0"/>
          </a:p>
          <a:p>
            <a:r>
              <a:rPr lang="en-US" dirty="0" smtClean="0"/>
              <a:t>Each SM contains:</a:t>
            </a:r>
          </a:p>
          <a:p>
            <a:pPr lvl="1"/>
            <a:r>
              <a:rPr lang="en-US" dirty="0" smtClean="0"/>
              <a:t>Parallel SIMT lanes</a:t>
            </a:r>
          </a:p>
          <a:p>
            <a:pPr lvl="1"/>
            <a:r>
              <a:rPr lang="en-US" dirty="0"/>
              <a:t>High capacity register </a:t>
            </a:r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Programmer controlled shared memory</a:t>
            </a:r>
          </a:p>
          <a:p>
            <a:pPr lvl="1"/>
            <a:r>
              <a:rPr lang="en-US" dirty="0" smtClean="0"/>
              <a:t>Primary data cache</a:t>
            </a:r>
          </a:p>
          <a:p>
            <a:pPr lvl="1"/>
            <a:r>
              <a:rPr lang="en-US" dirty="0" smtClean="0"/>
              <a:t>Coarse-grain configurability between shared memory and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27916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06" y="2538413"/>
            <a:ext cx="405483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2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Streaming Processor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64920"/>
            <a:ext cx="3886200" cy="4937760"/>
          </a:xfrm>
        </p:spPr>
        <p:txBody>
          <a:bodyPr/>
          <a:lstStyle/>
          <a:p>
            <a:r>
              <a:rPr lang="en-US" dirty="0" smtClean="0"/>
              <a:t>Each SM contains:</a:t>
            </a:r>
          </a:p>
          <a:p>
            <a:pPr lvl="1"/>
            <a:r>
              <a:rPr lang="en-US" dirty="0" smtClean="0"/>
              <a:t>32 SIMT lanes</a:t>
            </a:r>
          </a:p>
          <a:p>
            <a:pPr lvl="1"/>
            <a:r>
              <a:rPr lang="en-US" dirty="0" smtClean="0"/>
              <a:t>256KB main register file</a:t>
            </a:r>
          </a:p>
          <a:p>
            <a:pPr lvl="1"/>
            <a:r>
              <a:rPr lang="en-US" dirty="0" smtClean="0"/>
              <a:t>64KB shared memory</a:t>
            </a:r>
          </a:p>
          <a:p>
            <a:pPr lvl="1"/>
            <a:r>
              <a:rPr lang="en-US" dirty="0" smtClean="0"/>
              <a:t>64KB primary data cache</a:t>
            </a:r>
          </a:p>
          <a:p>
            <a:pPr lvl="1"/>
            <a:r>
              <a:rPr lang="en-US" dirty="0"/>
              <a:t>Register file hierarchy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952996" y="1143000"/>
            <a:ext cx="3886204" cy="3242278"/>
            <a:chOff x="4952996" y="1405922"/>
            <a:chExt cx="3886204" cy="3242278"/>
          </a:xfrm>
        </p:grpSpPr>
        <p:grpSp>
          <p:nvGrpSpPr>
            <p:cNvPr id="207" name="Group 206"/>
            <p:cNvGrpSpPr/>
            <p:nvPr/>
          </p:nvGrpSpPr>
          <p:grpSpPr>
            <a:xfrm>
              <a:off x="4952996" y="1752600"/>
              <a:ext cx="3886204" cy="2895600"/>
              <a:chOff x="1600200" y="1219200"/>
              <a:chExt cx="4648204" cy="2895600"/>
            </a:xfrm>
          </p:grpSpPr>
          <p:grpSp>
            <p:nvGrpSpPr>
              <p:cNvPr id="208" name="Group 182"/>
              <p:cNvGrpSpPr/>
              <p:nvPr/>
            </p:nvGrpSpPr>
            <p:grpSpPr>
              <a:xfrm>
                <a:off x="1600200" y="1219200"/>
                <a:ext cx="4648200" cy="990600"/>
                <a:chOff x="1600200" y="4648200"/>
                <a:chExt cx="4648200" cy="990600"/>
              </a:xfrm>
              <a:solidFill>
                <a:sysClr val="window" lastClr="FFFFFF">
                  <a:lumMod val="85000"/>
                </a:sysClr>
              </a:solidFill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1600200" y="4648200"/>
                  <a:ext cx="4648200" cy="990600"/>
                </a:xfrm>
                <a:prstGeom prst="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t" anchorCtr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SIMT Lanes</a:t>
                  </a:r>
                </a:p>
              </p:txBody>
            </p:sp>
            <p:grpSp>
              <p:nvGrpSpPr>
                <p:cNvPr id="345" name="Group 4"/>
                <p:cNvGrpSpPr/>
                <p:nvPr/>
              </p:nvGrpSpPr>
              <p:grpSpPr>
                <a:xfrm>
                  <a:off x="4191000" y="4953000"/>
                  <a:ext cx="609600" cy="609600"/>
                  <a:chOff x="2362200" y="4572000"/>
                  <a:chExt cx="609600" cy="609600"/>
                </a:xfrm>
                <a:grpFill/>
              </p:grpSpPr>
              <p:sp>
                <p:nvSpPr>
                  <p:cNvPr id="400" name="Rectangle 399"/>
                  <p:cNvSpPr/>
                  <p:nvPr/>
                </p:nvSpPr>
                <p:spPr>
                  <a:xfrm>
                    <a:off x="23622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1" name="Rectangle 400"/>
                  <p:cNvSpPr/>
                  <p:nvPr/>
                </p:nvSpPr>
                <p:spPr>
                  <a:xfrm>
                    <a:off x="24384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" name="Rectangle 401"/>
                  <p:cNvSpPr/>
                  <p:nvPr/>
                </p:nvSpPr>
                <p:spPr>
                  <a:xfrm>
                    <a:off x="25146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3" name="Rectangle 402"/>
                  <p:cNvSpPr/>
                  <p:nvPr/>
                </p:nvSpPr>
                <p:spPr>
                  <a:xfrm>
                    <a:off x="25908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>
                  <a:xfrm>
                    <a:off x="26670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27432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>
                  <a:xfrm>
                    <a:off x="28194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28956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2362200" y="4724400"/>
                    <a:ext cx="609600" cy="3048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SFU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6" name="Group 14"/>
                <p:cNvGrpSpPr/>
                <p:nvPr/>
              </p:nvGrpSpPr>
              <p:grpSpPr>
                <a:xfrm>
                  <a:off x="5562600" y="4953000"/>
                  <a:ext cx="609600" cy="609600"/>
                  <a:chOff x="3200400" y="4572000"/>
                  <a:chExt cx="609600" cy="609600"/>
                </a:xfrm>
                <a:grpFill/>
              </p:grpSpPr>
              <p:sp>
                <p:nvSpPr>
                  <p:cNvPr id="391" name="Rectangle 390"/>
                  <p:cNvSpPr/>
                  <p:nvPr/>
                </p:nvSpPr>
                <p:spPr>
                  <a:xfrm>
                    <a:off x="32004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>
                  <a:xfrm>
                    <a:off x="32766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3" name="Rectangle 392"/>
                  <p:cNvSpPr/>
                  <p:nvPr/>
                </p:nvSpPr>
                <p:spPr>
                  <a:xfrm>
                    <a:off x="33528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>
                  <a:xfrm>
                    <a:off x="34290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>
                  <a:xfrm>
                    <a:off x="35052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>
                  <a:xfrm>
                    <a:off x="35814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>
                  <a:xfrm>
                    <a:off x="36576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>
                  <a:xfrm>
                    <a:off x="37338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" name="Rectangle 398"/>
                  <p:cNvSpPr/>
                  <p:nvPr/>
                </p:nvSpPr>
                <p:spPr>
                  <a:xfrm>
                    <a:off x="3200400" y="4724400"/>
                    <a:ext cx="609600" cy="3048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TEX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7" name="Group 24"/>
                <p:cNvGrpSpPr/>
                <p:nvPr/>
              </p:nvGrpSpPr>
              <p:grpSpPr>
                <a:xfrm>
                  <a:off x="4876800" y="4953000"/>
                  <a:ext cx="609600" cy="609600"/>
                  <a:chOff x="2362200" y="4572000"/>
                  <a:chExt cx="609600" cy="609600"/>
                </a:xfrm>
                <a:grpFill/>
              </p:grpSpPr>
              <p:sp>
                <p:nvSpPr>
                  <p:cNvPr id="382" name="Rectangle 381"/>
                  <p:cNvSpPr/>
                  <p:nvPr/>
                </p:nvSpPr>
                <p:spPr>
                  <a:xfrm>
                    <a:off x="23622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>
                  <a:xfrm>
                    <a:off x="24384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>
                  <a:xfrm>
                    <a:off x="25146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Rectangle 384"/>
                  <p:cNvSpPr/>
                  <p:nvPr/>
                </p:nvSpPr>
                <p:spPr>
                  <a:xfrm>
                    <a:off x="25908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>
                  <a:xfrm>
                    <a:off x="26670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>
                  <a:xfrm>
                    <a:off x="27432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>
                  <a:xfrm>
                    <a:off x="28194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>
                  <a:xfrm>
                    <a:off x="28956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>
                  <a:xfrm>
                    <a:off x="2362200" y="4724400"/>
                    <a:ext cx="609600" cy="3048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MEM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8" name="Group 34"/>
                <p:cNvGrpSpPr/>
                <p:nvPr/>
              </p:nvGrpSpPr>
              <p:grpSpPr>
                <a:xfrm>
                  <a:off x="1676400" y="4953000"/>
                  <a:ext cx="2438400" cy="609600"/>
                  <a:chOff x="0" y="4572000"/>
                  <a:chExt cx="2438400" cy="609600"/>
                </a:xfrm>
                <a:grpFill/>
              </p:grpSpPr>
              <p:sp>
                <p:nvSpPr>
                  <p:cNvPr id="349" name="Rectangle 348"/>
                  <p:cNvSpPr/>
                  <p:nvPr/>
                </p:nvSpPr>
                <p:spPr>
                  <a:xfrm>
                    <a:off x="9906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>
                  <a:xfrm>
                    <a:off x="10668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>
                  <a:xfrm>
                    <a:off x="11430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>
                  <a:xfrm>
                    <a:off x="12192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>
                  <a:xfrm>
                    <a:off x="12954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13716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>
                  <a:xfrm>
                    <a:off x="14478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" name="Rectangle 355"/>
                  <p:cNvSpPr/>
                  <p:nvPr/>
                </p:nvSpPr>
                <p:spPr>
                  <a:xfrm>
                    <a:off x="15240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>
                  <a:xfrm>
                    <a:off x="19812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>
                    <a:off x="4572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>
                  <a:xfrm>
                    <a:off x="5334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>
                  <a:xfrm>
                    <a:off x="6096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>
                  <a:xfrm>
                    <a:off x="6858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>
                  <a:xfrm>
                    <a:off x="7620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>
                  <a:xfrm>
                    <a:off x="8382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4" name="Rectangle 363"/>
                  <p:cNvSpPr/>
                  <p:nvPr/>
                </p:nvSpPr>
                <p:spPr>
                  <a:xfrm>
                    <a:off x="9144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>
                  <a:xfrm>
                    <a:off x="16002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>
                  <a:xfrm>
                    <a:off x="16764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>
                  <a:xfrm>
                    <a:off x="17526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>
                  <a:xfrm>
                    <a:off x="18288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>
                  <a:xfrm>
                    <a:off x="19050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>
                  <a:xfrm>
                    <a:off x="609600" y="4724400"/>
                    <a:ext cx="1219200" cy="3048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ALU</a:t>
                    </a: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>
                  <a:xfrm>
                    <a:off x="2286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>
                  <a:xfrm>
                    <a:off x="3048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>
                  <a:xfrm>
                    <a:off x="3810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>
                  <a:xfrm>
                    <a:off x="20574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>
                  <a:xfrm>
                    <a:off x="21336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>
                  <a:xfrm>
                    <a:off x="22098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>
                  <a:xfrm>
                    <a:off x="22860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>
                  <a:xfrm>
                    <a:off x="23622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>
                  <a:xfrm>
                    <a:off x="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0" name="Rectangle 379"/>
                  <p:cNvSpPr/>
                  <p:nvPr/>
                </p:nvSpPr>
                <p:spPr>
                  <a:xfrm>
                    <a:off x="762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>
                  <a:xfrm>
                    <a:off x="152400" y="4572000"/>
                    <a:ext cx="76200" cy="609600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09" name="Group 4"/>
              <p:cNvGrpSpPr/>
              <p:nvPr/>
            </p:nvGrpSpPr>
            <p:grpSpPr>
              <a:xfrm>
                <a:off x="1600200" y="2667000"/>
                <a:ext cx="4648204" cy="762000"/>
                <a:chOff x="152400" y="762000"/>
                <a:chExt cx="6477000" cy="990600"/>
              </a:xfrm>
              <a:solidFill>
                <a:sysClr val="window" lastClr="FFFFFF">
                  <a:lumMod val="85000"/>
                </a:sysClr>
              </a:solidFill>
            </p:grpSpPr>
            <p:sp>
              <p:nvSpPr>
                <p:cNvPr id="312" name="Rectangle 311"/>
                <p:cNvSpPr/>
                <p:nvPr/>
              </p:nvSpPr>
              <p:spPr>
                <a:xfrm>
                  <a:off x="2794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2997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>
                <a:xfrm>
                  <a:off x="3200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>
                <a:xfrm>
                  <a:off x="3403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>
                <a:xfrm>
                  <a:off x="3606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>
                <a:xfrm>
                  <a:off x="3810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>
                <a:xfrm>
                  <a:off x="4013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>
                <a:xfrm>
                  <a:off x="4216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>
                <a:xfrm>
                  <a:off x="5435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>
                <a:xfrm>
                  <a:off x="1371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>
                <a:xfrm>
                  <a:off x="1574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>
                <a:xfrm>
                  <a:off x="1778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>
                <a:xfrm>
                  <a:off x="1981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>
                <a:xfrm>
                  <a:off x="2184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>
                <a:xfrm>
                  <a:off x="2387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>
                <a:xfrm>
                  <a:off x="2590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4419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>
                <a:xfrm>
                  <a:off x="4622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>
                <a:xfrm>
                  <a:off x="4826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>
                <a:xfrm>
                  <a:off x="5029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>
                <a:xfrm>
                  <a:off x="5232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>
                <a:xfrm>
                  <a:off x="6019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>
                <a:xfrm>
                  <a:off x="5613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5816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>
                <a:xfrm>
                  <a:off x="1168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>
                <a:xfrm>
                  <a:off x="762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>
                <a:xfrm>
                  <a:off x="965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>
                <a:xfrm>
                  <a:off x="558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>
                <a:xfrm>
                  <a:off x="152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Rectangle 340"/>
                <p:cNvSpPr/>
                <p:nvPr/>
              </p:nvSpPr>
              <p:spPr>
                <a:xfrm>
                  <a:off x="355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>
                <a:xfrm>
                  <a:off x="6223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>
                <a:xfrm>
                  <a:off x="6426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0" name="Group 4"/>
              <p:cNvGrpSpPr/>
              <p:nvPr/>
            </p:nvGrpSpPr>
            <p:grpSpPr>
              <a:xfrm>
                <a:off x="1600200" y="2286000"/>
                <a:ext cx="4648204" cy="285750"/>
                <a:chOff x="152400" y="762000"/>
                <a:chExt cx="6477000" cy="990600"/>
              </a:xfrm>
              <a:solidFill>
                <a:sysClr val="window" lastClr="FFFFFF">
                  <a:lumMod val="85000"/>
                </a:sysClr>
              </a:solidFill>
            </p:grpSpPr>
            <p:sp>
              <p:nvSpPr>
                <p:cNvPr id="280" name="Rectangle 279"/>
                <p:cNvSpPr/>
                <p:nvPr/>
              </p:nvSpPr>
              <p:spPr>
                <a:xfrm>
                  <a:off x="2794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2997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3200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3403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3606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3810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4013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4216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5435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1371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1574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1778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1981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2184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2387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2590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4419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4622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4826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5029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5232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6019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5613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5816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1168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762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965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558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152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355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6223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6426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1" name="Rectangle 210"/>
              <p:cNvSpPr/>
              <p:nvPr/>
            </p:nvSpPr>
            <p:spPr>
              <a:xfrm>
                <a:off x="2571477" y="2330365"/>
                <a:ext cx="2610124" cy="20251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Register File Hierarchy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Rectangle 102"/>
              <p:cNvSpPr/>
              <p:nvPr/>
            </p:nvSpPr>
            <p:spPr>
              <a:xfrm>
                <a:off x="2819400" y="2895600"/>
                <a:ext cx="2249424" cy="3048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Main Register File</a:t>
                </a: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1600200" y="3562927"/>
                <a:ext cx="4648200" cy="551873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t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Shared Memory                       Cache     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14" name="Group 4"/>
              <p:cNvGrpSpPr/>
              <p:nvPr/>
            </p:nvGrpSpPr>
            <p:grpSpPr>
              <a:xfrm>
                <a:off x="1776190" y="3867727"/>
                <a:ext cx="2027981" cy="184666"/>
                <a:chOff x="152400" y="762000"/>
                <a:chExt cx="6477000" cy="990600"/>
              </a:xfrm>
              <a:solidFill>
                <a:sysClr val="window" lastClr="FFFFFF">
                  <a:lumMod val="85000"/>
                </a:sysClr>
              </a:solidFill>
            </p:grpSpPr>
            <p:sp>
              <p:nvSpPr>
                <p:cNvPr id="248" name="Rectangle 247"/>
                <p:cNvSpPr/>
                <p:nvPr/>
              </p:nvSpPr>
              <p:spPr>
                <a:xfrm>
                  <a:off x="2794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2997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3200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3403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606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3810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4013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4216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5435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1371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1574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1778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1981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2184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2387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2590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4419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4622800" y="762000"/>
                  <a:ext cx="203199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4826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5029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5232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6019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5613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5816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1168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762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965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558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152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355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6223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6426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5" name="Group 4"/>
              <p:cNvGrpSpPr/>
              <p:nvPr/>
            </p:nvGrpSpPr>
            <p:grpSpPr>
              <a:xfrm>
                <a:off x="4118004" y="3867727"/>
                <a:ext cx="2027981" cy="184666"/>
                <a:chOff x="152400" y="762000"/>
                <a:chExt cx="6477000" cy="990600"/>
              </a:xfrm>
              <a:solidFill>
                <a:sysClr val="window" lastClr="FFFFFF">
                  <a:lumMod val="85000"/>
                </a:sysClr>
              </a:solidFill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2794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2997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3200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3403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3606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3810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4013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4216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5435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1371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1574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1778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1981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2184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2387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2590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4419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4622800" y="762000"/>
                  <a:ext cx="203199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4826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029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5232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6019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5613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5816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1168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762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965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5588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1524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3556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62230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6426200" y="762000"/>
                  <a:ext cx="203200" cy="9906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ysClr val="windowText" lastClr="000000">
                      <a:shade val="95000"/>
                      <a:satMod val="105000"/>
                    </a:sys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09" name="TextBox 408"/>
            <p:cNvSpPr txBox="1"/>
            <p:nvPr/>
          </p:nvSpPr>
          <p:spPr>
            <a:xfrm>
              <a:off x="5462662" y="1405922"/>
              <a:ext cx="3322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Streaming Multiprocessor (SM)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86453" y="4615934"/>
            <a:ext cx="4527647" cy="1403866"/>
            <a:chOff x="3810000" y="4615934"/>
            <a:chExt cx="4527647" cy="1403866"/>
          </a:xfrm>
        </p:grpSpPr>
        <p:sp>
          <p:nvSpPr>
            <p:cNvPr id="6" name="TextBox 5"/>
            <p:cNvSpPr txBox="1"/>
            <p:nvPr/>
          </p:nvSpPr>
          <p:spPr>
            <a:xfrm>
              <a:off x="5117957" y="4615934"/>
              <a:ext cx="2315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Register File Hierarchy</a:t>
              </a:r>
              <a:endParaRPr lang="en-US" dirty="0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5013280" y="4985266"/>
              <a:ext cx="884132" cy="272534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L0 </a:t>
              </a:r>
              <a:r>
                <a:rPr lang="en-US" sz="16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RF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6228061" y="4998078"/>
              <a:ext cx="884132" cy="640722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L1 </a:t>
              </a:r>
              <a:r>
                <a:rPr lang="en-US" sz="16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RF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7453515" y="4998078"/>
              <a:ext cx="884132" cy="1021722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Main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 smtClean="0">
                  <a:solidFill>
                    <a:sysClr val="windowText" lastClr="000000"/>
                  </a:solidFill>
                  <a:latin typeface="Calibri"/>
                  <a:cs typeface="+mn-cs"/>
                </a:rPr>
                <a:t>Register File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3810000" y="4985266"/>
              <a:ext cx="884132" cy="1034534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ALUs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18" name="Straight Arrow Connector 417"/>
            <p:cNvCxnSpPr/>
            <p:nvPr/>
          </p:nvCxnSpPr>
          <p:spPr>
            <a:xfrm flipH="1">
              <a:off x="4671958" y="5105400"/>
              <a:ext cx="34132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9" name="Straight Arrow Connector 418"/>
            <p:cNvCxnSpPr/>
            <p:nvPr/>
          </p:nvCxnSpPr>
          <p:spPr>
            <a:xfrm flipH="1">
              <a:off x="4678080" y="5528016"/>
              <a:ext cx="156488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0" name="Straight Arrow Connector 419"/>
            <p:cNvCxnSpPr/>
            <p:nvPr/>
          </p:nvCxnSpPr>
          <p:spPr>
            <a:xfrm flipH="1">
              <a:off x="4695084" y="5943600"/>
              <a:ext cx="272504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Oval 14"/>
          <p:cNvSpPr/>
          <p:nvPr/>
        </p:nvSpPr>
        <p:spPr>
          <a:xfrm>
            <a:off x="4952996" y="1752600"/>
            <a:ext cx="2197933" cy="72767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4878851" y="2600843"/>
            <a:ext cx="3960349" cy="24138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4884380" y="3045384"/>
            <a:ext cx="3960349" cy="5360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4884379" y="3870197"/>
            <a:ext cx="1980175" cy="5360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6925340" y="3860529"/>
            <a:ext cx="1980175" cy="53601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16440" y="6025393"/>
            <a:ext cx="245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[Gebhart, MICRO 2011]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421" grpId="0" animBg="1"/>
      <p:bldP spid="421" grpId="1" animBg="1"/>
      <p:bldP spid="422" grpId="0" animBg="1"/>
      <p:bldP spid="422" grpId="1" animBg="1"/>
      <p:bldP spid="423" grpId="0" animBg="1"/>
      <p:bldP spid="423" grpId="1" animBg="1"/>
      <p:bldP spid="424" grpId="0" animBg="1"/>
      <p:bldP spid="424" grpId="1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CA14F1-0358-4E58-8418-F3FF9FE16A8E}" type="slidenum">
              <a:rPr lang="en-US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GPU background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Unified GPU on-chip storage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Sensitivity study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Microarchitecture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Results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Conclusions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97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Evaluate the performance impact of memory capacity of three structures:</a:t>
            </a:r>
            <a:endParaRPr lang="en-US" dirty="0"/>
          </a:p>
          <a:p>
            <a:pPr lvl="1"/>
            <a:r>
              <a:rPr lang="en-US" dirty="0" smtClean="0"/>
              <a:t>Larger Register file</a:t>
            </a:r>
          </a:p>
          <a:p>
            <a:pPr lvl="2"/>
            <a:r>
              <a:rPr lang="en-US" dirty="0" smtClean="0"/>
              <a:t>Increase the number of registers per threads</a:t>
            </a:r>
          </a:p>
          <a:p>
            <a:pPr lvl="2"/>
            <a:r>
              <a:rPr lang="en-US" dirty="0" smtClean="0"/>
              <a:t>Increase the number of concurrent threads</a:t>
            </a:r>
          </a:p>
          <a:p>
            <a:pPr lvl="1"/>
            <a:r>
              <a:rPr lang="en-US" dirty="0" smtClean="0"/>
              <a:t>Larger Shared Memory</a:t>
            </a:r>
          </a:p>
          <a:p>
            <a:pPr lvl="2"/>
            <a:r>
              <a:rPr lang="en-US" dirty="0" smtClean="0"/>
              <a:t>Refactor code to use more shared memory per thread</a:t>
            </a:r>
          </a:p>
          <a:p>
            <a:pPr lvl="2"/>
            <a:r>
              <a:rPr lang="en-US" dirty="0" smtClean="0"/>
              <a:t>Increase the number of concurrent threads</a:t>
            </a:r>
          </a:p>
          <a:p>
            <a:pPr lvl="1"/>
            <a:r>
              <a:rPr lang="en-US" dirty="0" smtClean="0"/>
              <a:t>Larger Cache</a:t>
            </a:r>
          </a:p>
          <a:p>
            <a:pPr lvl="2"/>
            <a:r>
              <a:rPr lang="en-US" dirty="0" smtClean="0"/>
              <a:t>Better exploit locality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442359"/>
              </p:ext>
            </p:extLst>
          </p:nvPr>
        </p:nvGraphicFramePr>
        <p:xfrm>
          <a:off x="1198429" y="1176061"/>
          <a:ext cx="6390882" cy="520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File Sensitivity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532920"/>
            <a:ext cx="49044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256, 512, 768, 1024 threads per SM</a:t>
            </a:r>
            <a:endParaRPr lang="en-US" sz="2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19400" y="4048316"/>
            <a:ext cx="117764" cy="1170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86546" y="4036441"/>
            <a:ext cx="380010" cy="1211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540828" y="4083942"/>
            <a:ext cx="548242" cy="11974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949537" y="4060191"/>
            <a:ext cx="780801" cy="1221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858000" y="1905000"/>
            <a:ext cx="637797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series"/>
        </p:bldSub>
      </p:bldGraphic>
      <p:bldP spid="6" grpId="0"/>
      <p:bldP spid="6" grpId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File Sensitivity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6BF7C4-524D-4BD9-9692-6EF323FC9A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886200"/>
            <a:ext cx="3318165" cy="241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03" y="1295400"/>
            <a:ext cx="3475921" cy="252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46161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143000"/>
            <a:ext cx="3174455" cy="258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3124200" y="1524000"/>
            <a:ext cx="431256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7400" y="4038600"/>
            <a:ext cx="431256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60144" y="4114800"/>
            <a:ext cx="431256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19800" y="1524000"/>
            <a:ext cx="431256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9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SCA_Slides (4)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ISCA_Slides (4)</Template>
  <TotalTime>0</TotalTime>
  <Words>699</Words>
  <Application>Microsoft Office PowerPoint</Application>
  <PresentationFormat>On-screen Show (4:3)</PresentationFormat>
  <Paragraphs>226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ISCA_Slides (4)</vt:lpstr>
      <vt:lpstr>Unifying Primary Cache, Scratch, and Register File Memories in a Throughput Processor</vt:lpstr>
      <vt:lpstr>Motivation</vt:lpstr>
      <vt:lpstr>Overview</vt:lpstr>
      <vt:lpstr>Contemporary GPUs</vt:lpstr>
      <vt:lpstr>Baseline Streaming Processor </vt:lpstr>
      <vt:lpstr>Outline</vt:lpstr>
      <vt:lpstr>Sensitivity Study</vt:lpstr>
      <vt:lpstr>Register File Sensitivity Study</vt:lpstr>
      <vt:lpstr>Register File Sensitivity Study</vt:lpstr>
      <vt:lpstr>Shared Memory Sensitivity Study</vt:lpstr>
      <vt:lpstr>Shared Memory Sensitivity Study</vt:lpstr>
      <vt:lpstr>Cache Capacity Sensitivity Study</vt:lpstr>
      <vt:lpstr>Cache Capacity Sensitivity Study</vt:lpstr>
      <vt:lpstr>Workload Characterization Summary</vt:lpstr>
      <vt:lpstr>Proposed Design</vt:lpstr>
      <vt:lpstr>Baseline Microarchitecture</vt:lpstr>
      <vt:lpstr>Unified Microarchitecture</vt:lpstr>
      <vt:lpstr>Allocation Algorithm</vt:lpstr>
      <vt:lpstr>Methodology</vt:lpstr>
      <vt:lpstr>Overheads</vt:lpstr>
      <vt:lpstr>Allocation Decisions</vt:lpstr>
      <vt:lpstr>Results</vt:lpstr>
      <vt:lpstr>Comparison with Limited Flexibility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2011-06-25T16:12:10Z</dcterms:created>
  <dcterms:modified xsi:type="dcterms:W3CDTF">2012-12-05T08:41:22Z</dcterms:modified>
</cp:coreProperties>
</file>