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BB31"/>
    <a:srgbClr val="6DA559"/>
    <a:srgbClr val="189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30" d="100"/>
          <a:sy n="30" d="100"/>
        </p:scale>
        <p:origin x="-462" y="540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0" cy="70561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0"/>
            <a:ext cx="3072384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C330-39F6-4126-B5BD-5CB64EB0DF45}" type="datetimeFigureOut">
              <a:rPr lang="en-US" smtClean="0"/>
              <a:t>11/30/2012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A311F-F37B-43E2-8408-90D8B2BD063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-31212" y="0"/>
            <a:ext cx="43922411" cy="32918400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895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C330-39F6-4126-B5BD-5CB64EB0DF45}" type="datetimeFigureOut">
              <a:rPr lang="en-US" smtClean="0"/>
              <a:t>11/30/2012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A311F-F37B-43E2-8408-90D8B2BD0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6655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742905" y="6324600"/>
            <a:ext cx="47404018" cy="1348206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0843" y="6324600"/>
            <a:ext cx="141480542" cy="1348206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C330-39F6-4126-B5BD-5CB64EB0DF45}" type="datetimeFigureOut">
              <a:rPr lang="en-US" smtClean="0"/>
              <a:t>11/30/2012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A311F-F37B-43E2-8408-90D8B2BD0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1282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C330-39F6-4126-B5BD-5CB64EB0DF45}" type="datetimeFigureOut">
              <a:rPr lang="en-US" smtClean="0"/>
              <a:t>11/30/2012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A311F-F37B-43E2-8408-90D8B2BD0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165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2"/>
            <a:ext cx="37307520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5"/>
            <a:ext cx="37307520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C330-39F6-4126-B5BD-5CB64EB0DF45}" type="datetimeFigureOut">
              <a:rPr lang="en-US" smtClean="0"/>
              <a:t>11/30/2012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A311F-F37B-43E2-8408-90D8B2BD0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252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308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704642" y="36865560"/>
            <a:ext cx="94442280" cy="104279702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C330-39F6-4126-B5BD-5CB64EB0DF45}" type="datetimeFigureOut">
              <a:rPr lang="en-US" smtClean="0"/>
              <a:t>11/30/2012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A311F-F37B-43E2-8408-90D8B2BD0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23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2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0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2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C330-39F6-4126-B5BD-5CB64EB0DF45}" type="datetimeFigureOut">
              <a:rPr lang="en-US" smtClean="0"/>
              <a:t>11/30/2012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A311F-F37B-43E2-8408-90D8B2BD0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126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C330-39F6-4126-B5BD-5CB64EB0DF45}" type="datetimeFigureOut">
              <a:rPr lang="en-US" smtClean="0"/>
              <a:t>11/30/2012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A311F-F37B-43E2-8408-90D8B2BD0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749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C330-39F6-4126-B5BD-5CB64EB0DF45}" type="datetimeFigureOut">
              <a:rPr lang="en-US" smtClean="0"/>
              <a:t>11/30/2012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A311F-F37B-43E2-8408-90D8B2BD0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474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40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C330-39F6-4126-B5BD-5CB64EB0DF45}" type="datetimeFigureOut">
              <a:rPr lang="en-US" smtClean="0"/>
              <a:t>11/30/2012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A311F-F37B-43E2-8408-90D8B2BD0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827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0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0" cy="19751040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2"/>
            <a:ext cx="26334720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0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0C330-39F6-4126-B5BD-5CB64EB0DF45}" type="datetimeFigureOut">
              <a:rPr lang="en-US" smtClean="0"/>
              <a:t>11/30/2012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A311F-F37B-43E2-8408-90D8B2BD0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532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80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80" cy="21724622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0C330-39F6-4126-B5BD-5CB64EB0DF45}" type="datetimeFigureOut">
              <a:rPr lang="en-US" smtClean="0"/>
              <a:t>11/30/2012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0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4A311F-F37B-43E2-8408-90D8B2BD06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75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ounded Rectangle 21"/>
          <p:cNvSpPr/>
          <p:nvPr/>
        </p:nvSpPr>
        <p:spPr>
          <a:xfrm>
            <a:off x="762000" y="6400801"/>
            <a:ext cx="12496800" cy="76961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ounded Rectangle 25"/>
          <p:cNvSpPr/>
          <p:nvPr/>
        </p:nvSpPr>
        <p:spPr>
          <a:xfrm>
            <a:off x="15036336" y="7772400"/>
            <a:ext cx="13716000" cy="1060383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Rounded Rectangle 102"/>
          <p:cNvSpPr/>
          <p:nvPr/>
        </p:nvSpPr>
        <p:spPr>
          <a:xfrm>
            <a:off x="762000" y="15392400"/>
            <a:ext cx="12496800" cy="76961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Rounded Rectangle 103"/>
          <p:cNvSpPr/>
          <p:nvPr/>
        </p:nvSpPr>
        <p:spPr>
          <a:xfrm>
            <a:off x="762000" y="24307801"/>
            <a:ext cx="12496800" cy="76961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ounded Rectangle 104"/>
          <p:cNvSpPr/>
          <p:nvPr/>
        </p:nvSpPr>
        <p:spPr>
          <a:xfrm>
            <a:off x="15056389" y="19964400"/>
            <a:ext cx="13716000" cy="1110933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" name="Rounded Rectangle 107"/>
          <p:cNvSpPr/>
          <p:nvPr/>
        </p:nvSpPr>
        <p:spPr>
          <a:xfrm>
            <a:off x="30022800" y="6400800"/>
            <a:ext cx="12496800" cy="76961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" name="Rounded Rectangle 108"/>
          <p:cNvSpPr/>
          <p:nvPr/>
        </p:nvSpPr>
        <p:spPr>
          <a:xfrm>
            <a:off x="30022800" y="15392399"/>
            <a:ext cx="12496800" cy="76961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Rounded Rectangle 109"/>
          <p:cNvSpPr/>
          <p:nvPr/>
        </p:nvSpPr>
        <p:spPr>
          <a:xfrm>
            <a:off x="30022800" y="24307800"/>
            <a:ext cx="12496800" cy="7696199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5410200"/>
            <a:ext cx="43891200" cy="0"/>
          </a:xfrm>
          <a:prstGeom prst="line">
            <a:avLst/>
          </a:prstGeom>
          <a:ln w="381000" cmpd="tri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ounded Rectangle 99"/>
          <p:cNvSpPr/>
          <p:nvPr/>
        </p:nvSpPr>
        <p:spPr>
          <a:xfrm>
            <a:off x="762000" y="761999"/>
            <a:ext cx="42367200" cy="360804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TextBox 100"/>
          <p:cNvSpPr txBox="1"/>
          <p:nvPr/>
        </p:nvSpPr>
        <p:spPr>
          <a:xfrm>
            <a:off x="3387046" y="685800"/>
            <a:ext cx="3818878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400" dirty="0" smtClean="0"/>
              <a:t>Unifying Primary Cache, Scratch, and Register File Memories in a Throughput Processor</a:t>
            </a:r>
            <a:endParaRPr lang="en-US" sz="8400" dirty="0"/>
          </a:p>
        </p:txBody>
      </p:sp>
      <p:sp>
        <p:nvSpPr>
          <p:cNvPr id="102" name="Subtitle 6"/>
          <p:cNvSpPr txBox="1">
            <a:spLocks/>
          </p:cNvSpPr>
          <p:nvPr/>
        </p:nvSpPr>
        <p:spPr bwMode="auto">
          <a:xfrm>
            <a:off x="6253278" y="2438400"/>
            <a:ext cx="32456321" cy="1931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r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None/>
              <a:defRPr sz="2000" kern="120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457200" indent="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None/>
              <a:defRPr sz="2300" kern="120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914400" indent="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None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371600" indent="0" algn="ctr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None/>
              <a:defRPr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1828800" indent="0" algn="ctr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None/>
              <a:defRPr sz="1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None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None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None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Mark Gebhart</a:t>
            </a:r>
            <a:r>
              <a:rPr kumimoji="0" lang="en-US" sz="4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1,2 		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Stephen W. Keckler</a:t>
            </a:r>
            <a:r>
              <a:rPr kumimoji="0" lang="en-US" sz="4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1,2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	Brucek Khailany</a:t>
            </a:r>
            <a:r>
              <a:rPr kumimoji="0" lang="en-US" sz="4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	Ronny Krashinsky</a:t>
            </a:r>
            <a:r>
              <a:rPr kumimoji="0" lang="en-US" sz="4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lang="en-US" sz="4000" dirty="0">
                <a:solidFill>
                  <a:srgbClr val="464653"/>
                </a:solidFill>
              </a:rPr>
              <a:t>	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William J. Dally</a:t>
            </a:r>
            <a:r>
              <a:rPr kumimoji="0" lang="en-US" sz="4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2,3</a:t>
            </a:r>
            <a:endParaRPr kumimoji="0" lang="en-US" sz="4000" b="0" i="0" u="none" strike="noStrike" kern="1200" cap="none" spc="0" normalizeH="0" baseline="0" noProof="0" dirty="0" smtClean="0">
              <a:ln>
                <a:noFill/>
              </a:ln>
              <a:solidFill>
                <a:srgbClr val="464653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rgbClr val="464653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None/>
              <a:tabLst/>
              <a:defRPr/>
            </a:pPr>
            <a:r>
              <a:rPr kumimoji="0" lang="en-US" sz="4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1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The University of Texas at Austin	</a:t>
            </a:r>
            <a:r>
              <a:rPr kumimoji="0" lang="en-US" sz="4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2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NVIDIA	</a:t>
            </a:r>
            <a:r>
              <a:rPr kumimoji="0" lang="en-US" sz="40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3</a:t>
            </a: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464653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Stanford University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62000" y="24512081"/>
            <a:ext cx="1249679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Methodology</a:t>
            </a:r>
            <a:endParaRPr lang="en-US" sz="55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2" name="Content Placeholder 2"/>
          <p:cNvSpPr txBox="1">
            <a:spLocks/>
          </p:cNvSpPr>
          <p:nvPr/>
        </p:nvSpPr>
        <p:spPr bwMode="auto">
          <a:xfrm>
            <a:off x="990600" y="25603200"/>
            <a:ext cx="11339286" cy="7075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 kern="120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Generated execution and address traces with Ocelot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kumimoji="0" lang="en-US" sz="35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Performance and energy estimates come from custom SM trace-based simulator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kumimoji="0" lang="en-US" sz="35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30 CUDA benchmarks drawn from CUDA SDK, Parboil, Rodinia, GPGPU-sim </a:t>
            </a:r>
          </a:p>
          <a:p>
            <a:pPr marL="547688" marR="0" lvl="1" indent="-273050" algn="l" defTabSz="914400" rtl="0" eaLnBrk="0" fontAlgn="base" latinLnBrk="0" hangingPunct="0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FB8CD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22 with limited memory requirements that don’t benefit </a:t>
            </a:r>
          </a:p>
          <a:p>
            <a:pPr marL="547688" marR="0" lvl="1" indent="-273050" algn="l" defTabSz="914400" rtl="0" eaLnBrk="0" fontAlgn="base" latinLnBrk="0" hangingPunct="0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FB8CD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8 that see significant benefits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kumimoji="0" lang="en-US" sz="35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None/>
              <a:tabLst/>
              <a:defRPr/>
            </a:pPr>
            <a:endParaRPr kumimoji="0" lang="en-US" sz="35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3" name="Title 1"/>
          <p:cNvSpPr txBox="1">
            <a:spLocks/>
          </p:cNvSpPr>
          <p:nvPr/>
        </p:nvSpPr>
        <p:spPr bwMode="auto">
          <a:xfrm>
            <a:off x="761999" y="6477000"/>
            <a:ext cx="12496799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Motivation</a:t>
            </a:r>
            <a:endParaRPr kumimoji="0" lang="en-US" sz="5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4" name="Content Placeholder 2"/>
          <p:cNvSpPr txBox="1">
            <a:spLocks/>
          </p:cNvSpPr>
          <p:nvPr/>
        </p:nvSpPr>
        <p:spPr bwMode="auto">
          <a:xfrm>
            <a:off x="1143000" y="7700882"/>
            <a:ext cx="12039600" cy="59557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 kern="120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GPUs have thousands of on-chip resident threads</a:t>
            </a:r>
          </a:p>
          <a:p>
            <a:pPr marL="547688" marR="0" lvl="1" indent="-273050" algn="l" defTabSz="914400" rtl="0" eaLnBrk="0" fontAlgn="base" latinLnBrk="0" hangingPunct="0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FB8CD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On-chip storage per thread is very limited</a:t>
            </a:r>
          </a:p>
          <a:p>
            <a:pPr marL="547688" marR="0" lvl="1" indent="-273050" algn="l" defTabSz="914400" rtl="0" eaLnBrk="0" fontAlgn="base" latinLnBrk="0" hangingPunct="0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FB8CD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464653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On-chip storage split between register file, scratchpad, and cache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Applications have diverse requirements between these three types of on-chip storage</a:t>
            </a:r>
          </a:p>
          <a:p>
            <a:pPr marL="547688" marR="0" lvl="1" indent="-273050" algn="l" defTabSz="914400" rtl="0" eaLnBrk="0" fontAlgn="base" latinLnBrk="0" hangingPunct="0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FB8CD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464653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Efficiently utilizing on-chip storage can improve both performance and energy</a:t>
            </a:r>
            <a:endParaRPr kumimoji="0" lang="en-US" sz="35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4" name="Title 1"/>
          <p:cNvSpPr txBox="1">
            <a:spLocks/>
          </p:cNvSpPr>
          <p:nvPr/>
        </p:nvSpPr>
        <p:spPr bwMode="auto">
          <a:xfrm>
            <a:off x="30022801" y="6629400"/>
            <a:ext cx="12496798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Overview</a:t>
            </a:r>
            <a:endParaRPr kumimoji="0" lang="en-US" sz="5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5" name="Content Placeholder 2"/>
          <p:cNvSpPr txBox="1">
            <a:spLocks/>
          </p:cNvSpPr>
          <p:nvPr/>
        </p:nvSpPr>
        <p:spPr bwMode="auto">
          <a:xfrm>
            <a:off x="30327600" y="11734800"/>
            <a:ext cx="117348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 kern="120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Automated algorithm determines most efficient allocation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Overheads are mitigated by leveraging prior work on register file hierarchy</a:t>
            </a:r>
            <a:endParaRPr kumimoji="0" lang="en-US" sz="35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136" name="Group 135"/>
          <p:cNvGrpSpPr/>
          <p:nvPr/>
        </p:nvGrpSpPr>
        <p:grpSpPr>
          <a:xfrm>
            <a:off x="30898501" y="7620000"/>
            <a:ext cx="10230720" cy="3765381"/>
            <a:chOff x="391254" y="1288907"/>
            <a:chExt cx="8064628" cy="3527139"/>
          </a:xfrm>
        </p:grpSpPr>
        <p:sp>
          <p:nvSpPr>
            <p:cNvPr id="137" name="TextBox 136"/>
            <p:cNvSpPr txBox="1"/>
            <p:nvPr/>
          </p:nvSpPr>
          <p:spPr>
            <a:xfrm>
              <a:off x="391254" y="1288907"/>
              <a:ext cx="2824417" cy="5910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5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Traditional Design</a:t>
              </a:r>
              <a:endParaRPr kumimoji="0" lang="en-US" sz="35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4453197" y="1288907"/>
              <a:ext cx="4002685" cy="5910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5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 Proposed Unified Design</a:t>
              </a:r>
              <a:endParaRPr kumimoji="0" lang="en-US" sz="35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39" name="Rectangle 138"/>
            <p:cNvSpPr/>
            <p:nvPr/>
          </p:nvSpPr>
          <p:spPr>
            <a:xfrm>
              <a:off x="662026" y="2133600"/>
              <a:ext cx="2390844" cy="685800"/>
            </a:xfrm>
            <a:prstGeom prst="rect">
              <a:avLst/>
            </a:prstGeom>
            <a:solidFill>
              <a:srgbClr val="FF8181"/>
            </a:solidFill>
            <a:ln w="19050" cap="flat" cmpd="sng" algn="ctr">
              <a:solidFill>
                <a:srgbClr val="727CA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rPr>
                <a:t>Register File</a:t>
              </a: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+mn-ea"/>
                <a:cs typeface="+mn-cs"/>
              </a:endParaRPr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662026" y="2971800"/>
              <a:ext cx="1342876" cy="854289"/>
            </a:xfrm>
            <a:prstGeom prst="rect">
              <a:avLst/>
            </a:prstGeom>
            <a:solidFill>
              <a:srgbClr val="FFFF00"/>
            </a:solidFill>
            <a:ln w="19050" cap="flat" cmpd="sng" algn="ctr">
              <a:solidFill>
                <a:srgbClr val="727CA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rPr>
                <a:t>Shared Memory</a:t>
              </a: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+mn-ea"/>
                <a:cs typeface="+mn-cs"/>
              </a:endParaRPr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2080131" y="2974889"/>
              <a:ext cx="984559" cy="851200"/>
            </a:xfrm>
            <a:prstGeom prst="rect">
              <a:avLst/>
            </a:prstGeom>
            <a:solidFill>
              <a:srgbClr val="00B0F0"/>
            </a:solidFill>
            <a:ln w="19050" cap="flat" cmpd="sng" algn="ctr">
              <a:solidFill>
                <a:srgbClr val="727CA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rPr>
                <a:t>Cache</a:t>
              </a: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+mn-ea"/>
                <a:cs typeface="+mn-cs"/>
              </a:endParaRP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4424891" y="1965294"/>
              <a:ext cx="3866894" cy="547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 Program A          Program B</a:t>
              </a:r>
              <a:endPara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4550897" y="2476500"/>
              <a:ext cx="1737495" cy="2324100"/>
            </a:xfrm>
            <a:prstGeom prst="rect">
              <a:avLst/>
            </a:prstGeom>
            <a:solidFill>
              <a:srgbClr val="727CA3"/>
            </a:solidFill>
            <a:ln w="19050" cap="flat" cmpd="sng" algn="ctr">
              <a:solidFill>
                <a:srgbClr val="727CA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endParaRPr>
            </a:p>
          </p:txBody>
        </p:sp>
        <p:sp>
          <p:nvSpPr>
            <p:cNvPr id="144" name="Rectangle 143"/>
            <p:cNvSpPr/>
            <p:nvPr/>
          </p:nvSpPr>
          <p:spPr>
            <a:xfrm>
              <a:off x="6553200" y="2476500"/>
              <a:ext cx="1737495" cy="2324100"/>
            </a:xfrm>
            <a:prstGeom prst="rect">
              <a:avLst/>
            </a:prstGeom>
            <a:solidFill>
              <a:srgbClr val="727CA3"/>
            </a:solidFill>
            <a:ln w="19050" cap="flat" cmpd="sng" algn="ctr">
              <a:solidFill>
                <a:srgbClr val="727CA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Gill Sans MT"/>
                <a:ea typeface="+mn-ea"/>
                <a:cs typeface="+mn-cs"/>
              </a:endParaRPr>
            </a:p>
          </p:txBody>
        </p:sp>
        <p:sp>
          <p:nvSpPr>
            <p:cNvPr id="145" name="Rectangle 144"/>
            <p:cNvSpPr/>
            <p:nvPr/>
          </p:nvSpPr>
          <p:spPr>
            <a:xfrm>
              <a:off x="4550897" y="2476500"/>
              <a:ext cx="1737495" cy="370316"/>
            </a:xfrm>
            <a:prstGeom prst="rect">
              <a:avLst/>
            </a:prstGeom>
            <a:solidFill>
              <a:srgbClr val="FF8181"/>
            </a:solidFill>
            <a:ln w="19050" cap="flat" cmpd="sng" algn="ctr">
              <a:solidFill>
                <a:srgbClr val="727CA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rPr>
                <a:t>Register File</a:t>
              </a: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+mn-ea"/>
                <a:cs typeface="+mn-cs"/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4550897" y="2846816"/>
              <a:ext cx="1737495" cy="791734"/>
            </a:xfrm>
            <a:prstGeom prst="rect">
              <a:avLst/>
            </a:prstGeom>
            <a:solidFill>
              <a:srgbClr val="FFFF00"/>
            </a:solidFill>
            <a:ln w="19050" cap="flat" cmpd="sng" algn="ctr">
              <a:solidFill>
                <a:srgbClr val="727CA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rPr>
                <a:t>Shared Memory</a:t>
              </a: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+mn-ea"/>
                <a:cs typeface="+mn-cs"/>
              </a:endParaRPr>
            </a:p>
          </p:txBody>
        </p:sp>
        <p:sp>
          <p:nvSpPr>
            <p:cNvPr id="147" name="Rectangle 146"/>
            <p:cNvSpPr/>
            <p:nvPr/>
          </p:nvSpPr>
          <p:spPr>
            <a:xfrm>
              <a:off x="4549808" y="3638550"/>
              <a:ext cx="1738584" cy="1177496"/>
            </a:xfrm>
            <a:prstGeom prst="rect">
              <a:avLst/>
            </a:prstGeom>
            <a:solidFill>
              <a:srgbClr val="00B0F0"/>
            </a:solidFill>
            <a:ln w="19050" cap="flat" cmpd="sng" algn="ctr">
              <a:solidFill>
                <a:srgbClr val="727CA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rPr>
                <a:t>Cache</a:t>
              </a: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+mn-ea"/>
                <a:cs typeface="+mn-cs"/>
              </a:endParaRPr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6554289" y="2461052"/>
              <a:ext cx="1737495" cy="1177496"/>
            </a:xfrm>
            <a:prstGeom prst="rect">
              <a:avLst/>
            </a:prstGeom>
            <a:solidFill>
              <a:srgbClr val="FF8181"/>
            </a:solidFill>
            <a:ln w="19050" cap="flat" cmpd="sng" algn="ctr">
              <a:solidFill>
                <a:srgbClr val="727CA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rPr>
                <a:t>Register File</a:t>
              </a: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+mn-ea"/>
                <a:cs typeface="+mn-cs"/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6554289" y="3638549"/>
              <a:ext cx="1737495" cy="781051"/>
            </a:xfrm>
            <a:prstGeom prst="rect">
              <a:avLst/>
            </a:prstGeom>
            <a:solidFill>
              <a:srgbClr val="FFFF00"/>
            </a:solidFill>
            <a:ln w="19050" cap="flat" cmpd="sng" algn="ctr">
              <a:solidFill>
                <a:srgbClr val="727CA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rPr>
                <a:t>Shared Memory</a:t>
              </a: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+mn-ea"/>
                <a:cs typeface="+mn-cs"/>
              </a:endParaRPr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6553200" y="4419600"/>
              <a:ext cx="1738584" cy="381000"/>
            </a:xfrm>
            <a:prstGeom prst="rect">
              <a:avLst/>
            </a:prstGeom>
            <a:solidFill>
              <a:srgbClr val="00B0F0"/>
            </a:solidFill>
            <a:ln w="19050" cap="flat" cmpd="sng" algn="ctr">
              <a:solidFill>
                <a:srgbClr val="727CA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Gill Sans MT"/>
                  <a:ea typeface="+mn-ea"/>
                  <a:cs typeface="+mn-cs"/>
                </a:rPr>
                <a:t>Cache</a:t>
              </a:r>
              <a:endPara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ill Sans MT"/>
                <a:ea typeface="+mn-ea"/>
                <a:cs typeface="+mn-cs"/>
              </a:endParaRPr>
            </a:p>
          </p:txBody>
        </p:sp>
      </p:grpSp>
      <p:sp>
        <p:nvSpPr>
          <p:cNvPr id="156" name="Content Placeholder 2"/>
          <p:cNvSpPr txBox="1">
            <a:spLocks/>
          </p:cNvSpPr>
          <p:nvPr/>
        </p:nvSpPr>
        <p:spPr bwMode="auto">
          <a:xfrm>
            <a:off x="15925800" y="9220200"/>
            <a:ext cx="12039600" cy="825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 kern="120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lang="en-US" sz="3500" noProof="0" dirty="0" smtClean="0">
                <a:solidFill>
                  <a:sysClr val="windowText" lastClr="000000"/>
                </a:solidFill>
              </a:rPr>
              <a:t>P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erformance and energy overheads for benchmarks</a:t>
            </a:r>
            <a:r>
              <a:rPr kumimoji="0" lang="en-US" sz="35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that do not benefit are less than 1%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lang="en-US" sz="5000" baseline="0" dirty="0" smtClean="0">
              <a:solidFill>
                <a:sysClr val="windowText" lastClr="000000"/>
              </a:solidFill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lang="en-US" sz="3500" dirty="0">
              <a:solidFill>
                <a:sysClr val="windowText" lastClr="000000"/>
              </a:solidFill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lang="en-US" sz="3500" baseline="0" dirty="0" smtClean="0">
              <a:solidFill>
                <a:sysClr val="windowText" lastClr="000000"/>
              </a:solidFill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lang="en-US" sz="3500" dirty="0">
              <a:solidFill>
                <a:sysClr val="windowText" lastClr="000000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None/>
              <a:tabLst/>
              <a:defRPr/>
            </a:pPr>
            <a:endParaRPr lang="en-US" sz="3500" baseline="0" dirty="0">
              <a:solidFill>
                <a:sysClr val="windowText" lastClr="000000"/>
              </a:solidFill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Performance improvements up to 71% along with significant energy and DRAM reductions</a:t>
            </a:r>
            <a:endParaRPr kumimoji="0" lang="en-US" sz="35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15056389" y="8052881"/>
            <a:ext cx="13716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Results</a:t>
            </a:r>
            <a:endParaRPr lang="en-US" sz="55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5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54433" y="27660600"/>
            <a:ext cx="12210967" cy="2531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8" name="TextBox 157"/>
          <p:cNvSpPr txBox="1"/>
          <p:nvPr/>
        </p:nvSpPr>
        <p:spPr>
          <a:xfrm>
            <a:off x="15056389" y="20269200"/>
            <a:ext cx="13716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Allocation Algorithm</a:t>
            </a:r>
            <a:endParaRPr lang="en-US" sz="55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666" name="Group 665"/>
          <p:cNvGrpSpPr/>
          <p:nvPr/>
        </p:nvGrpSpPr>
        <p:grpSpPr>
          <a:xfrm>
            <a:off x="7060605" y="16942836"/>
            <a:ext cx="5359995" cy="4545564"/>
            <a:chOff x="4952996" y="1352490"/>
            <a:chExt cx="3886204" cy="3295710"/>
          </a:xfrm>
        </p:grpSpPr>
        <p:grpSp>
          <p:nvGrpSpPr>
            <p:cNvPr id="667" name="Group 666"/>
            <p:cNvGrpSpPr/>
            <p:nvPr/>
          </p:nvGrpSpPr>
          <p:grpSpPr>
            <a:xfrm>
              <a:off x="4952996" y="1752600"/>
              <a:ext cx="3886204" cy="2895600"/>
              <a:chOff x="1600200" y="1219200"/>
              <a:chExt cx="4648204" cy="2895600"/>
            </a:xfrm>
          </p:grpSpPr>
          <p:grpSp>
            <p:nvGrpSpPr>
              <p:cNvPr id="669" name="Group 182"/>
              <p:cNvGrpSpPr/>
              <p:nvPr/>
            </p:nvGrpSpPr>
            <p:grpSpPr>
              <a:xfrm>
                <a:off x="1600200" y="1219200"/>
                <a:ext cx="4648200" cy="990600"/>
                <a:chOff x="1600200" y="4648200"/>
                <a:chExt cx="4648200" cy="990600"/>
              </a:xfrm>
              <a:solidFill>
                <a:sysClr val="window" lastClr="FFFFFF">
                  <a:lumMod val="85000"/>
                </a:sysClr>
              </a:solidFill>
            </p:grpSpPr>
            <p:sp>
              <p:nvSpPr>
                <p:cNvPr id="805" name="Rectangle 804"/>
                <p:cNvSpPr/>
                <p:nvPr/>
              </p:nvSpPr>
              <p:spPr>
                <a:xfrm>
                  <a:off x="1600200" y="4648200"/>
                  <a:ext cx="4648200" cy="990600"/>
                </a:xfrm>
                <a:prstGeom prst="rect">
                  <a:avLst/>
                </a:prstGeom>
                <a:solidFill>
                  <a:sysClr val="window" lastClr="FFFFFF">
                    <a:lumMod val="65000"/>
                  </a:sysClr>
                </a:solidFill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t" anchorCtr="0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rPr>
                    <a:t>SIMT Lanes</a:t>
                  </a:r>
                </a:p>
              </p:txBody>
            </p:sp>
            <p:grpSp>
              <p:nvGrpSpPr>
                <p:cNvPr id="806" name="Group 4"/>
                <p:cNvGrpSpPr/>
                <p:nvPr/>
              </p:nvGrpSpPr>
              <p:grpSpPr>
                <a:xfrm>
                  <a:off x="4191000" y="4953000"/>
                  <a:ext cx="609600" cy="609600"/>
                  <a:chOff x="2362200" y="4572000"/>
                  <a:chExt cx="609600" cy="609600"/>
                </a:xfrm>
                <a:grpFill/>
              </p:grpSpPr>
              <p:sp>
                <p:nvSpPr>
                  <p:cNvPr id="861" name="Rectangle 860"/>
                  <p:cNvSpPr/>
                  <p:nvPr/>
                </p:nvSpPr>
                <p:spPr>
                  <a:xfrm>
                    <a:off x="23622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2" name="Rectangle 861"/>
                  <p:cNvSpPr/>
                  <p:nvPr/>
                </p:nvSpPr>
                <p:spPr>
                  <a:xfrm>
                    <a:off x="24384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3" name="Rectangle 862"/>
                  <p:cNvSpPr/>
                  <p:nvPr/>
                </p:nvSpPr>
                <p:spPr>
                  <a:xfrm>
                    <a:off x="25146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4" name="Rectangle 863"/>
                  <p:cNvSpPr/>
                  <p:nvPr/>
                </p:nvSpPr>
                <p:spPr>
                  <a:xfrm>
                    <a:off x="25908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5" name="Rectangle 864"/>
                  <p:cNvSpPr/>
                  <p:nvPr/>
                </p:nvSpPr>
                <p:spPr>
                  <a:xfrm>
                    <a:off x="26670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6" name="Rectangle 865"/>
                  <p:cNvSpPr/>
                  <p:nvPr/>
                </p:nvSpPr>
                <p:spPr>
                  <a:xfrm>
                    <a:off x="27432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7" name="Rectangle 866"/>
                  <p:cNvSpPr/>
                  <p:nvPr/>
                </p:nvSpPr>
                <p:spPr>
                  <a:xfrm>
                    <a:off x="28194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8" name="Rectangle 867"/>
                  <p:cNvSpPr/>
                  <p:nvPr/>
                </p:nvSpPr>
                <p:spPr>
                  <a:xfrm>
                    <a:off x="28956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9" name="Rectangle 868"/>
                  <p:cNvSpPr/>
                  <p:nvPr/>
                </p:nvSpPr>
                <p:spPr>
                  <a:xfrm>
                    <a:off x="2362200" y="4724400"/>
                    <a:ext cx="609600" cy="304800"/>
                  </a:xfrm>
                  <a:prstGeom prst="rect">
                    <a:avLst/>
                  </a:prstGeom>
                  <a:solidFill>
                    <a:sysClr val="window" lastClr="FFFFFF"/>
                  </a:solidFill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SFU</a:t>
                    </a: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7" name="Group 14"/>
                <p:cNvGrpSpPr/>
                <p:nvPr/>
              </p:nvGrpSpPr>
              <p:grpSpPr>
                <a:xfrm>
                  <a:off x="5562600" y="4953000"/>
                  <a:ext cx="609600" cy="609600"/>
                  <a:chOff x="3200400" y="4572000"/>
                  <a:chExt cx="609600" cy="609600"/>
                </a:xfrm>
                <a:grpFill/>
              </p:grpSpPr>
              <p:sp>
                <p:nvSpPr>
                  <p:cNvPr id="852" name="Rectangle 851"/>
                  <p:cNvSpPr/>
                  <p:nvPr/>
                </p:nvSpPr>
                <p:spPr>
                  <a:xfrm>
                    <a:off x="32004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3" name="Rectangle 852"/>
                  <p:cNvSpPr/>
                  <p:nvPr/>
                </p:nvSpPr>
                <p:spPr>
                  <a:xfrm>
                    <a:off x="32766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4" name="Rectangle 853"/>
                  <p:cNvSpPr/>
                  <p:nvPr/>
                </p:nvSpPr>
                <p:spPr>
                  <a:xfrm>
                    <a:off x="33528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5" name="Rectangle 854"/>
                  <p:cNvSpPr/>
                  <p:nvPr/>
                </p:nvSpPr>
                <p:spPr>
                  <a:xfrm>
                    <a:off x="34290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6" name="Rectangle 855"/>
                  <p:cNvSpPr/>
                  <p:nvPr/>
                </p:nvSpPr>
                <p:spPr>
                  <a:xfrm>
                    <a:off x="35052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7" name="Rectangle 856"/>
                  <p:cNvSpPr/>
                  <p:nvPr/>
                </p:nvSpPr>
                <p:spPr>
                  <a:xfrm>
                    <a:off x="35814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8" name="Rectangle 857"/>
                  <p:cNvSpPr/>
                  <p:nvPr/>
                </p:nvSpPr>
                <p:spPr>
                  <a:xfrm>
                    <a:off x="36576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9" name="Rectangle 858"/>
                  <p:cNvSpPr/>
                  <p:nvPr/>
                </p:nvSpPr>
                <p:spPr>
                  <a:xfrm>
                    <a:off x="37338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60" name="Rectangle 859"/>
                  <p:cNvSpPr/>
                  <p:nvPr/>
                </p:nvSpPr>
                <p:spPr>
                  <a:xfrm>
                    <a:off x="3200400" y="4724400"/>
                    <a:ext cx="609600" cy="304800"/>
                  </a:xfrm>
                  <a:prstGeom prst="rect">
                    <a:avLst/>
                  </a:prstGeom>
                  <a:solidFill>
                    <a:sysClr val="window" lastClr="FFFFFF"/>
                  </a:solidFill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TEX</a:t>
                    </a: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8" name="Group 24"/>
                <p:cNvGrpSpPr/>
                <p:nvPr/>
              </p:nvGrpSpPr>
              <p:grpSpPr>
                <a:xfrm>
                  <a:off x="4876800" y="4953000"/>
                  <a:ext cx="609600" cy="609600"/>
                  <a:chOff x="2362200" y="4572000"/>
                  <a:chExt cx="609600" cy="609600"/>
                </a:xfrm>
                <a:grpFill/>
              </p:grpSpPr>
              <p:sp>
                <p:nvSpPr>
                  <p:cNvPr id="843" name="Rectangle 842"/>
                  <p:cNvSpPr/>
                  <p:nvPr/>
                </p:nvSpPr>
                <p:spPr>
                  <a:xfrm>
                    <a:off x="23622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4" name="Rectangle 843"/>
                  <p:cNvSpPr/>
                  <p:nvPr/>
                </p:nvSpPr>
                <p:spPr>
                  <a:xfrm>
                    <a:off x="24384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5" name="Rectangle 844"/>
                  <p:cNvSpPr/>
                  <p:nvPr/>
                </p:nvSpPr>
                <p:spPr>
                  <a:xfrm>
                    <a:off x="25146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6" name="Rectangle 845"/>
                  <p:cNvSpPr/>
                  <p:nvPr/>
                </p:nvSpPr>
                <p:spPr>
                  <a:xfrm>
                    <a:off x="25908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7" name="Rectangle 846"/>
                  <p:cNvSpPr/>
                  <p:nvPr/>
                </p:nvSpPr>
                <p:spPr>
                  <a:xfrm>
                    <a:off x="26670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8" name="Rectangle 847"/>
                  <p:cNvSpPr/>
                  <p:nvPr/>
                </p:nvSpPr>
                <p:spPr>
                  <a:xfrm>
                    <a:off x="27432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9" name="Rectangle 848"/>
                  <p:cNvSpPr/>
                  <p:nvPr/>
                </p:nvSpPr>
                <p:spPr>
                  <a:xfrm>
                    <a:off x="28194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0" name="Rectangle 849"/>
                  <p:cNvSpPr/>
                  <p:nvPr/>
                </p:nvSpPr>
                <p:spPr>
                  <a:xfrm>
                    <a:off x="28956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51" name="Rectangle 850"/>
                  <p:cNvSpPr/>
                  <p:nvPr/>
                </p:nvSpPr>
                <p:spPr>
                  <a:xfrm>
                    <a:off x="2362200" y="4724400"/>
                    <a:ext cx="609600" cy="304800"/>
                  </a:xfrm>
                  <a:prstGeom prst="rect">
                    <a:avLst/>
                  </a:prstGeom>
                  <a:solidFill>
                    <a:sysClr val="window" lastClr="FFFFFF"/>
                  </a:solidFill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wrap="none"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4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MEM</a:t>
                    </a:r>
                    <a:endParaRPr kumimoji="0" lang="en-US" sz="1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9" name="Group 34"/>
                <p:cNvGrpSpPr/>
                <p:nvPr/>
              </p:nvGrpSpPr>
              <p:grpSpPr>
                <a:xfrm>
                  <a:off x="1676400" y="4953000"/>
                  <a:ext cx="2438400" cy="609600"/>
                  <a:chOff x="0" y="4572000"/>
                  <a:chExt cx="2438400" cy="609600"/>
                </a:xfrm>
                <a:grpFill/>
              </p:grpSpPr>
              <p:sp>
                <p:nvSpPr>
                  <p:cNvPr id="810" name="Rectangle 809"/>
                  <p:cNvSpPr/>
                  <p:nvPr/>
                </p:nvSpPr>
                <p:spPr>
                  <a:xfrm>
                    <a:off x="9906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1" name="Rectangle 810"/>
                  <p:cNvSpPr/>
                  <p:nvPr/>
                </p:nvSpPr>
                <p:spPr>
                  <a:xfrm>
                    <a:off x="10668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2" name="Rectangle 811"/>
                  <p:cNvSpPr/>
                  <p:nvPr/>
                </p:nvSpPr>
                <p:spPr>
                  <a:xfrm>
                    <a:off x="11430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3" name="Rectangle 812"/>
                  <p:cNvSpPr/>
                  <p:nvPr/>
                </p:nvSpPr>
                <p:spPr>
                  <a:xfrm>
                    <a:off x="12192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4" name="Rectangle 813"/>
                  <p:cNvSpPr/>
                  <p:nvPr/>
                </p:nvSpPr>
                <p:spPr>
                  <a:xfrm>
                    <a:off x="12954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5" name="Rectangle 814"/>
                  <p:cNvSpPr/>
                  <p:nvPr/>
                </p:nvSpPr>
                <p:spPr>
                  <a:xfrm>
                    <a:off x="13716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6" name="Rectangle 815"/>
                  <p:cNvSpPr/>
                  <p:nvPr/>
                </p:nvSpPr>
                <p:spPr>
                  <a:xfrm>
                    <a:off x="14478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7" name="Rectangle 816"/>
                  <p:cNvSpPr/>
                  <p:nvPr/>
                </p:nvSpPr>
                <p:spPr>
                  <a:xfrm>
                    <a:off x="15240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8" name="Rectangle 817"/>
                  <p:cNvSpPr/>
                  <p:nvPr/>
                </p:nvSpPr>
                <p:spPr>
                  <a:xfrm>
                    <a:off x="19812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9" name="Rectangle 818"/>
                  <p:cNvSpPr/>
                  <p:nvPr/>
                </p:nvSpPr>
                <p:spPr>
                  <a:xfrm>
                    <a:off x="4572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0" name="Rectangle 819"/>
                  <p:cNvSpPr/>
                  <p:nvPr/>
                </p:nvSpPr>
                <p:spPr>
                  <a:xfrm>
                    <a:off x="5334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1" name="Rectangle 820"/>
                  <p:cNvSpPr/>
                  <p:nvPr/>
                </p:nvSpPr>
                <p:spPr>
                  <a:xfrm>
                    <a:off x="6096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2" name="Rectangle 821"/>
                  <p:cNvSpPr/>
                  <p:nvPr/>
                </p:nvSpPr>
                <p:spPr>
                  <a:xfrm>
                    <a:off x="6858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3" name="Rectangle 822"/>
                  <p:cNvSpPr/>
                  <p:nvPr/>
                </p:nvSpPr>
                <p:spPr>
                  <a:xfrm>
                    <a:off x="7620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4" name="Rectangle 823"/>
                  <p:cNvSpPr/>
                  <p:nvPr/>
                </p:nvSpPr>
                <p:spPr>
                  <a:xfrm>
                    <a:off x="8382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5" name="Rectangle 824"/>
                  <p:cNvSpPr/>
                  <p:nvPr/>
                </p:nvSpPr>
                <p:spPr>
                  <a:xfrm>
                    <a:off x="9144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6" name="Rectangle 825"/>
                  <p:cNvSpPr/>
                  <p:nvPr/>
                </p:nvSpPr>
                <p:spPr>
                  <a:xfrm>
                    <a:off x="16002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7" name="Rectangle 826"/>
                  <p:cNvSpPr/>
                  <p:nvPr/>
                </p:nvSpPr>
                <p:spPr>
                  <a:xfrm>
                    <a:off x="16764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8" name="Rectangle 827"/>
                  <p:cNvSpPr/>
                  <p:nvPr/>
                </p:nvSpPr>
                <p:spPr>
                  <a:xfrm>
                    <a:off x="17526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9" name="Rectangle 828"/>
                  <p:cNvSpPr/>
                  <p:nvPr/>
                </p:nvSpPr>
                <p:spPr>
                  <a:xfrm>
                    <a:off x="18288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0" name="Rectangle 829"/>
                  <p:cNvSpPr/>
                  <p:nvPr/>
                </p:nvSpPr>
                <p:spPr>
                  <a:xfrm>
                    <a:off x="19050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1" name="Rectangle 830"/>
                  <p:cNvSpPr/>
                  <p:nvPr/>
                </p:nvSpPr>
                <p:spPr>
                  <a:xfrm>
                    <a:off x="609600" y="4724400"/>
                    <a:ext cx="1219200" cy="304800"/>
                  </a:xfrm>
                  <a:prstGeom prst="rect">
                    <a:avLst/>
                  </a:prstGeom>
                  <a:solidFill>
                    <a:sysClr val="window" lastClr="FFFFFF"/>
                  </a:solidFill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sz="1800" b="0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rPr>
                      <a:t>ALU</a:t>
                    </a: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2" name="Rectangle 831"/>
                  <p:cNvSpPr/>
                  <p:nvPr/>
                </p:nvSpPr>
                <p:spPr>
                  <a:xfrm>
                    <a:off x="2286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3" name="Rectangle 832"/>
                  <p:cNvSpPr/>
                  <p:nvPr/>
                </p:nvSpPr>
                <p:spPr>
                  <a:xfrm>
                    <a:off x="3048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4" name="Rectangle 833"/>
                  <p:cNvSpPr/>
                  <p:nvPr/>
                </p:nvSpPr>
                <p:spPr>
                  <a:xfrm>
                    <a:off x="3810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5" name="Rectangle 834"/>
                  <p:cNvSpPr/>
                  <p:nvPr/>
                </p:nvSpPr>
                <p:spPr>
                  <a:xfrm>
                    <a:off x="20574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6" name="Rectangle 835"/>
                  <p:cNvSpPr/>
                  <p:nvPr/>
                </p:nvSpPr>
                <p:spPr>
                  <a:xfrm>
                    <a:off x="21336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7" name="Rectangle 836"/>
                  <p:cNvSpPr/>
                  <p:nvPr/>
                </p:nvSpPr>
                <p:spPr>
                  <a:xfrm>
                    <a:off x="22098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8" name="Rectangle 837"/>
                  <p:cNvSpPr/>
                  <p:nvPr/>
                </p:nvSpPr>
                <p:spPr>
                  <a:xfrm>
                    <a:off x="22860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9" name="Rectangle 838"/>
                  <p:cNvSpPr/>
                  <p:nvPr/>
                </p:nvSpPr>
                <p:spPr>
                  <a:xfrm>
                    <a:off x="23622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0" name="Rectangle 839"/>
                  <p:cNvSpPr/>
                  <p:nvPr/>
                </p:nvSpPr>
                <p:spPr>
                  <a:xfrm>
                    <a:off x="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1" name="Rectangle 840"/>
                  <p:cNvSpPr/>
                  <p:nvPr/>
                </p:nvSpPr>
                <p:spPr>
                  <a:xfrm>
                    <a:off x="762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2" name="Rectangle 841"/>
                  <p:cNvSpPr/>
                  <p:nvPr/>
                </p:nvSpPr>
                <p:spPr>
                  <a:xfrm>
                    <a:off x="152400" y="4572000"/>
                    <a:ext cx="76200" cy="609600"/>
                  </a:xfrm>
                  <a:prstGeom prst="rect">
                    <a:avLst/>
                  </a:prstGeom>
                  <a:grpFill/>
                  <a:ln w="12700" cap="flat" cmpd="sng" algn="ctr">
                    <a:solidFill>
                      <a:sysClr val="windowText" lastClr="000000">
                        <a:shade val="95000"/>
                        <a:satMod val="105000"/>
                      </a:sysClr>
                    </a:solidFill>
                    <a:prstDash val="solid"/>
                  </a:ln>
                  <a:effectLst>
                    <a:outerShdw blurRad="40000" dist="20000" dir="5400000" rotWithShape="0">
                      <a:srgbClr val="000000">
                        <a:alpha val="38000"/>
                      </a:srgbClr>
                    </a:outerShdw>
                  </a:effectLst>
                </p:spPr>
                <p:txBody>
                  <a:bodyPr rtlCol="0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670" name="Group 4"/>
              <p:cNvGrpSpPr/>
              <p:nvPr/>
            </p:nvGrpSpPr>
            <p:grpSpPr>
              <a:xfrm>
                <a:off x="1600200" y="2667000"/>
                <a:ext cx="4648204" cy="762000"/>
                <a:chOff x="152400" y="762000"/>
                <a:chExt cx="6477000" cy="990600"/>
              </a:xfrm>
              <a:solidFill>
                <a:sysClr val="window" lastClr="FFFFFF">
                  <a:lumMod val="85000"/>
                </a:sysClr>
              </a:solidFill>
            </p:grpSpPr>
            <p:sp>
              <p:nvSpPr>
                <p:cNvPr id="773" name="Rectangle 772"/>
                <p:cNvSpPr/>
                <p:nvPr/>
              </p:nvSpPr>
              <p:spPr>
                <a:xfrm>
                  <a:off x="2794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74" name="Rectangle 773"/>
                <p:cNvSpPr/>
                <p:nvPr/>
              </p:nvSpPr>
              <p:spPr>
                <a:xfrm>
                  <a:off x="2997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75" name="Rectangle 774"/>
                <p:cNvSpPr/>
                <p:nvPr/>
              </p:nvSpPr>
              <p:spPr>
                <a:xfrm>
                  <a:off x="3200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76" name="Rectangle 775"/>
                <p:cNvSpPr/>
                <p:nvPr/>
              </p:nvSpPr>
              <p:spPr>
                <a:xfrm>
                  <a:off x="3403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77" name="Rectangle 776"/>
                <p:cNvSpPr/>
                <p:nvPr/>
              </p:nvSpPr>
              <p:spPr>
                <a:xfrm>
                  <a:off x="3606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78" name="Rectangle 777"/>
                <p:cNvSpPr/>
                <p:nvPr/>
              </p:nvSpPr>
              <p:spPr>
                <a:xfrm>
                  <a:off x="3810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79" name="Rectangle 778"/>
                <p:cNvSpPr/>
                <p:nvPr/>
              </p:nvSpPr>
              <p:spPr>
                <a:xfrm>
                  <a:off x="4013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80" name="Rectangle 779"/>
                <p:cNvSpPr/>
                <p:nvPr/>
              </p:nvSpPr>
              <p:spPr>
                <a:xfrm>
                  <a:off x="4216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81" name="Rectangle 780"/>
                <p:cNvSpPr/>
                <p:nvPr/>
              </p:nvSpPr>
              <p:spPr>
                <a:xfrm>
                  <a:off x="5435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82" name="Rectangle 781"/>
                <p:cNvSpPr/>
                <p:nvPr/>
              </p:nvSpPr>
              <p:spPr>
                <a:xfrm>
                  <a:off x="1371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83" name="Rectangle 782"/>
                <p:cNvSpPr/>
                <p:nvPr/>
              </p:nvSpPr>
              <p:spPr>
                <a:xfrm>
                  <a:off x="1574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84" name="Rectangle 783"/>
                <p:cNvSpPr/>
                <p:nvPr/>
              </p:nvSpPr>
              <p:spPr>
                <a:xfrm>
                  <a:off x="1778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85" name="Rectangle 784"/>
                <p:cNvSpPr/>
                <p:nvPr/>
              </p:nvSpPr>
              <p:spPr>
                <a:xfrm>
                  <a:off x="1981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86" name="Rectangle 785"/>
                <p:cNvSpPr/>
                <p:nvPr/>
              </p:nvSpPr>
              <p:spPr>
                <a:xfrm>
                  <a:off x="2184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87" name="Rectangle 786"/>
                <p:cNvSpPr/>
                <p:nvPr/>
              </p:nvSpPr>
              <p:spPr>
                <a:xfrm>
                  <a:off x="2387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88" name="Rectangle 787"/>
                <p:cNvSpPr/>
                <p:nvPr/>
              </p:nvSpPr>
              <p:spPr>
                <a:xfrm>
                  <a:off x="2590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89" name="Rectangle 788"/>
                <p:cNvSpPr/>
                <p:nvPr/>
              </p:nvSpPr>
              <p:spPr>
                <a:xfrm>
                  <a:off x="4419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90" name="Rectangle 789"/>
                <p:cNvSpPr/>
                <p:nvPr/>
              </p:nvSpPr>
              <p:spPr>
                <a:xfrm>
                  <a:off x="4622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91" name="Rectangle 790"/>
                <p:cNvSpPr/>
                <p:nvPr/>
              </p:nvSpPr>
              <p:spPr>
                <a:xfrm>
                  <a:off x="4826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92" name="Rectangle 791"/>
                <p:cNvSpPr/>
                <p:nvPr/>
              </p:nvSpPr>
              <p:spPr>
                <a:xfrm>
                  <a:off x="5029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93" name="Rectangle 792"/>
                <p:cNvSpPr/>
                <p:nvPr/>
              </p:nvSpPr>
              <p:spPr>
                <a:xfrm>
                  <a:off x="5232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94" name="Rectangle 793"/>
                <p:cNvSpPr/>
                <p:nvPr/>
              </p:nvSpPr>
              <p:spPr>
                <a:xfrm>
                  <a:off x="6019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95" name="Rectangle 794"/>
                <p:cNvSpPr/>
                <p:nvPr/>
              </p:nvSpPr>
              <p:spPr>
                <a:xfrm>
                  <a:off x="5613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96" name="Rectangle 795"/>
                <p:cNvSpPr/>
                <p:nvPr/>
              </p:nvSpPr>
              <p:spPr>
                <a:xfrm>
                  <a:off x="5816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97" name="Rectangle 796"/>
                <p:cNvSpPr/>
                <p:nvPr/>
              </p:nvSpPr>
              <p:spPr>
                <a:xfrm>
                  <a:off x="1168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98" name="Rectangle 797"/>
                <p:cNvSpPr/>
                <p:nvPr/>
              </p:nvSpPr>
              <p:spPr>
                <a:xfrm>
                  <a:off x="762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99" name="Rectangle 798"/>
                <p:cNvSpPr/>
                <p:nvPr/>
              </p:nvSpPr>
              <p:spPr>
                <a:xfrm>
                  <a:off x="965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800" name="Rectangle 799"/>
                <p:cNvSpPr/>
                <p:nvPr/>
              </p:nvSpPr>
              <p:spPr>
                <a:xfrm>
                  <a:off x="558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801" name="Rectangle 800"/>
                <p:cNvSpPr/>
                <p:nvPr/>
              </p:nvSpPr>
              <p:spPr>
                <a:xfrm>
                  <a:off x="152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802" name="Rectangle 801"/>
                <p:cNvSpPr/>
                <p:nvPr/>
              </p:nvSpPr>
              <p:spPr>
                <a:xfrm>
                  <a:off x="355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803" name="Rectangle 802"/>
                <p:cNvSpPr/>
                <p:nvPr/>
              </p:nvSpPr>
              <p:spPr>
                <a:xfrm>
                  <a:off x="6223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804" name="Rectangle 803"/>
                <p:cNvSpPr/>
                <p:nvPr/>
              </p:nvSpPr>
              <p:spPr>
                <a:xfrm>
                  <a:off x="6426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71" name="Group 4"/>
              <p:cNvGrpSpPr/>
              <p:nvPr/>
            </p:nvGrpSpPr>
            <p:grpSpPr>
              <a:xfrm>
                <a:off x="1600200" y="2286000"/>
                <a:ext cx="4648204" cy="285750"/>
                <a:chOff x="152400" y="762000"/>
                <a:chExt cx="6477000" cy="990600"/>
              </a:xfrm>
              <a:solidFill>
                <a:sysClr val="window" lastClr="FFFFFF">
                  <a:lumMod val="85000"/>
                </a:sysClr>
              </a:solidFill>
            </p:grpSpPr>
            <p:sp>
              <p:nvSpPr>
                <p:cNvPr id="741" name="Rectangle 740"/>
                <p:cNvSpPr/>
                <p:nvPr/>
              </p:nvSpPr>
              <p:spPr>
                <a:xfrm>
                  <a:off x="2794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42" name="Rectangle 741"/>
                <p:cNvSpPr/>
                <p:nvPr/>
              </p:nvSpPr>
              <p:spPr>
                <a:xfrm>
                  <a:off x="2997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43" name="Rectangle 742"/>
                <p:cNvSpPr/>
                <p:nvPr/>
              </p:nvSpPr>
              <p:spPr>
                <a:xfrm>
                  <a:off x="3200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44" name="Rectangle 743"/>
                <p:cNvSpPr/>
                <p:nvPr/>
              </p:nvSpPr>
              <p:spPr>
                <a:xfrm>
                  <a:off x="3403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45" name="Rectangle 744"/>
                <p:cNvSpPr/>
                <p:nvPr/>
              </p:nvSpPr>
              <p:spPr>
                <a:xfrm>
                  <a:off x="3606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46" name="Rectangle 745"/>
                <p:cNvSpPr/>
                <p:nvPr/>
              </p:nvSpPr>
              <p:spPr>
                <a:xfrm>
                  <a:off x="3810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47" name="Rectangle 746"/>
                <p:cNvSpPr/>
                <p:nvPr/>
              </p:nvSpPr>
              <p:spPr>
                <a:xfrm>
                  <a:off x="4013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48" name="Rectangle 747"/>
                <p:cNvSpPr/>
                <p:nvPr/>
              </p:nvSpPr>
              <p:spPr>
                <a:xfrm>
                  <a:off x="4216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49" name="Rectangle 748"/>
                <p:cNvSpPr/>
                <p:nvPr/>
              </p:nvSpPr>
              <p:spPr>
                <a:xfrm>
                  <a:off x="5435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50" name="Rectangle 749"/>
                <p:cNvSpPr/>
                <p:nvPr/>
              </p:nvSpPr>
              <p:spPr>
                <a:xfrm>
                  <a:off x="1371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51" name="Rectangle 750"/>
                <p:cNvSpPr/>
                <p:nvPr/>
              </p:nvSpPr>
              <p:spPr>
                <a:xfrm>
                  <a:off x="1574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52" name="Rectangle 751"/>
                <p:cNvSpPr/>
                <p:nvPr/>
              </p:nvSpPr>
              <p:spPr>
                <a:xfrm>
                  <a:off x="1778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53" name="Rectangle 752"/>
                <p:cNvSpPr/>
                <p:nvPr/>
              </p:nvSpPr>
              <p:spPr>
                <a:xfrm>
                  <a:off x="1981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54" name="Rectangle 753"/>
                <p:cNvSpPr/>
                <p:nvPr/>
              </p:nvSpPr>
              <p:spPr>
                <a:xfrm>
                  <a:off x="2184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55" name="Rectangle 754"/>
                <p:cNvSpPr/>
                <p:nvPr/>
              </p:nvSpPr>
              <p:spPr>
                <a:xfrm>
                  <a:off x="2387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56" name="Rectangle 755"/>
                <p:cNvSpPr/>
                <p:nvPr/>
              </p:nvSpPr>
              <p:spPr>
                <a:xfrm>
                  <a:off x="2590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57" name="Rectangle 756"/>
                <p:cNvSpPr/>
                <p:nvPr/>
              </p:nvSpPr>
              <p:spPr>
                <a:xfrm>
                  <a:off x="4419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58" name="Rectangle 757"/>
                <p:cNvSpPr/>
                <p:nvPr/>
              </p:nvSpPr>
              <p:spPr>
                <a:xfrm>
                  <a:off x="4622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59" name="Rectangle 758"/>
                <p:cNvSpPr/>
                <p:nvPr/>
              </p:nvSpPr>
              <p:spPr>
                <a:xfrm>
                  <a:off x="4826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60" name="Rectangle 759"/>
                <p:cNvSpPr/>
                <p:nvPr/>
              </p:nvSpPr>
              <p:spPr>
                <a:xfrm>
                  <a:off x="5029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61" name="Rectangle 760"/>
                <p:cNvSpPr/>
                <p:nvPr/>
              </p:nvSpPr>
              <p:spPr>
                <a:xfrm>
                  <a:off x="5232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62" name="Rectangle 761"/>
                <p:cNvSpPr/>
                <p:nvPr/>
              </p:nvSpPr>
              <p:spPr>
                <a:xfrm>
                  <a:off x="6019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63" name="Rectangle 762"/>
                <p:cNvSpPr/>
                <p:nvPr/>
              </p:nvSpPr>
              <p:spPr>
                <a:xfrm>
                  <a:off x="5613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64" name="Rectangle 763"/>
                <p:cNvSpPr/>
                <p:nvPr/>
              </p:nvSpPr>
              <p:spPr>
                <a:xfrm>
                  <a:off x="5816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65" name="Rectangle 764"/>
                <p:cNvSpPr/>
                <p:nvPr/>
              </p:nvSpPr>
              <p:spPr>
                <a:xfrm>
                  <a:off x="1168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66" name="Rectangle 765"/>
                <p:cNvSpPr/>
                <p:nvPr/>
              </p:nvSpPr>
              <p:spPr>
                <a:xfrm>
                  <a:off x="762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67" name="Rectangle 766"/>
                <p:cNvSpPr/>
                <p:nvPr/>
              </p:nvSpPr>
              <p:spPr>
                <a:xfrm>
                  <a:off x="965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68" name="Rectangle 767"/>
                <p:cNvSpPr/>
                <p:nvPr/>
              </p:nvSpPr>
              <p:spPr>
                <a:xfrm>
                  <a:off x="558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69" name="Rectangle 768"/>
                <p:cNvSpPr/>
                <p:nvPr/>
              </p:nvSpPr>
              <p:spPr>
                <a:xfrm>
                  <a:off x="152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70" name="Rectangle 769"/>
                <p:cNvSpPr/>
                <p:nvPr/>
              </p:nvSpPr>
              <p:spPr>
                <a:xfrm>
                  <a:off x="355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71" name="Rectangle 770"/>
                <p:cNvSpPr/>
                <p:nvPr/>
              </p:nvSpPr>
              <p:spPr>
                <a:xfrm>
                  <a:off x="6223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72" name="Rectangle 771"/>
                <p:cNvSpPr/>
                <p:nvPr/>
              </p:nvSpPr>
              <p:spPr>
                <a:xfrm>
                  <a:off x="6426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672" name="Rectangle 671"/>
              <p:cNvSpPr/>
              <p:nvPr/>
            </p:nvSpPr>
            <p:spPr>
              <a:xfrm>
                <a:off x="2571477" y="2330365"/>
                <a:ext cx="2610124" cy="202517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Register File Hierarchy</a:t>
                </a:r>
                <a:endPara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673" name="Rectangle 102"/>
              <p:cNvSpPr/>
              <p:nvPr/>
            </p:nvSpPr>
            <p:spPr>
              <a:xfrm>
                <a:off x="2819400" y="2895600"/>
                <a:ext cx="2249424" cy="304800"/>
              </a:xfrm>
              <a:prstGeom prst="rect">
                <a:avLst/>
              </a:prstGeom>
              <a:solidFill>
                <a:sysClr val="window" lastClr="FFFFFF"/>
              </a:solidFill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Main Register File</a:t>
                </a:r>
              </a:p>
            </p:txBody>
          </p:sp>
          <p:sp>
            <p:nvSpPr>
              <p:cNvPr id="674" name="Rectangle 673"/>
              <p:cNvSpPr/>
              <p:nvPr/>
            </p:nvSpPr>
            <p:spPr>
              <a:xfrm>
                <a:off x="1600200" y="3562927"/>
                <a:ext cx="4648200" cy="551873"/>
              </a:xfrm>
              <a:prstGeom prst="rect">
                <a:avLst/>
              </a:prstGeom>
              <a:solidFill>
                <a:sysClr val="window" lastClr="FFFFFF">
                  <a:lumMod val="65000"/>
                </a:sysClr>
              </a:solidFill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t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                Shared Memory                                  Cache     </a:t>
                </a:r>
                <a:endPara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grpSp>
            <p:nvGrpSpPr>
              <p:cNvPr id="675" name="Group 4"/>
              <p:cNvGrpSpPr/>
              <p:nvPr/>
            </p:nvGrpSpPr>
            <p:grpSpPr>
              <a:xfrm>
                <a:off x="1776190" y="3867727"/>
                <a:ext cx="2027981" cy="184666"/>
                <a:chOff x="152400" y="762000"/>
                <a:chExt cx="6477000" cy="990600"/>
              </a:xfrm>
              <a:solidFill>
                <a:sysClr val="window" lastClr="FFFFFF">
                  <a:lumMod val="85000"/>
                </a:sysClr>
              </a:solidFill>
            </p:grpSpPr>
            <p:sp>
              <p:nvSpPr>
                <p:cNvPr id="709" name="Rectangle 708"/>
                <p:cNvSpPr/>
                <p:nvPr/>
              </p:nvSpPr>
              <p:spPr>
                <a:xfrm>
                  <a:off x="2794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0" name="Rectangle 709"/>
                <p:cNvSpPr/>
                <p:nvPr/>
              </p:nvSpPr>
              <p:spPr>
                <a:xfrm>
                  <a:off x="2997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1" name="Rectangle 710"/>
                <p:cNvSpPr/>
                <p:nvPr/>
              </p:nvSpPr>
              <p:spPr>
                <a:xfrm>
                  <a:off x="3200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2" name="Rectangle 711"/>
                <p:cNvSpPr/>
                <p:nvPr/>
              </p:nvSpPr>
              <p:spPr>
                <a:xfrm>
                  <a:off x="3403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3" name="Rectangle 712"/>
                <p:cNvSpPr/>
                <p:nvPr/>
              </p:nvSpPr>
              <p:spPr>
                <a:xfrm>
                  <a:off x="3606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4" name="Rectangle 713"/>
                <p:cNvSpPr/>
                <p:nvPr/>
              </p:nvSpPr>
              <p:spPr>
                <a:xfrm>
                  <a:off x="3810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5" name="Rectangle 714"/>
                <p:cNvSpPr/>
                <p:nvPr/>
              </p:nvSpPr>
              <p:spPr>
                <a:xfrm>
                  <a:off x="4013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6" name="Rectangle 715"/>
                <p:cNvSpPr/>
                <p:nvPr/>
              </p:nvSpPr>
              <p:spPr>
                <a:xfrm>
                  <a:off x="4216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7" name="Rectangle 716"/>
                <p:cNvSpPr/>
                <p:nvPr/>
              </p:nvSpPr>
              <p:spPr>
                <a:xfrm>
                  <a:off x="5435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8" name="Rectangle 717"/>
                <p:cNvSpPr/>
                <p:nvPr/>
              </p:nvSpPr>
              <p:spPr>
                <a:xfrm>
                  <a:off x="1371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19" name="Rectangle 718"/>
                <p:cNvSpPr/>
                <p:nvPr/>
              </p:nvSpPr>
              <p:spPr>
                <a:xfrm>
                  <a:off x="1574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20" name="Rectangle 719"/>
                <p:cNvSpPr/>
                <p:nvPr/>
              </p:nvSpPr>
              <p:spPr>
                <a:xfrm>
                  <a:off x="1778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21" name="Rectangle 720"/>
                <p:cNvSpPr/>
                <p:nvPr/>
              </p:nvSpPr>
              <p:spPr>
                <a:xfrm>
                  <a:off x="1981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22" name="Rectangle 721"/>
                <p:cNvSpPr/>
                <p:nvPr/>
              </p:nvSpPr>
              <p:spPr>
                <a:xfrm>
                  <a:off x="2184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23" name="Rectangle 722"/>
                <p:cNvSpPr/>
                <p:nvPr/>
              </p:nvSpPr>
              <p:spPr>
                <a:xfrm>
                  <a:off x="2387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24" name="Rectangle 723"/>
                <p:cNvSpPr/>
                <p:nvPr/>
              </p:nvSpPr>
              <p:spPr>
                <a:xfrm>
                  <a:off x="2590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25" name="Rectangle 724"/>
                <p:cNvSpPr/>
                <p:nvPr/>
              </p:nvSpPr>
              <p:spPr>
                <a:xfrm>
                  <a:off x="4419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26" name="Rectangle 725"/>
                <p:cNvSpPr/>
                <p:nvPr/>
              </p:nvSpPr>
              <p:spPr>
                <a:xfrm>
                  <a:off x="4622800" y="762000"/>
                  <a:ext cx="203199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27" name="Rectangle 726"/>
                <p:cNvSpPr/>
                <p:nvPr/>
              </p:nvSpPr>
              <p:spPr>
                <a:xfrm>
                  <a:off x="4826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28" name="Rectangle 727"/>
                <p:cNvSpPr/>
                <p:nvPr/>
              </p:nvSpPr>
              <p:spPr>
                <a:xfrm>
                  <a:off x="5029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29" name="Rectangle 728"/>
                <p:cNvSpPr/>
                <p:nvPr/>
              </p:nvSpPr>
              <p:spPr>
                <a:xfrm>
                  <a:off x="5232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30" name="Rectangle 729"/>
                <p:cNvSpPr/>
                <p:nvPr/>
              </p:nvSpPr>
              <p:spPr>
                <a:xfrm>
                  <a:off x="6019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31" name="Rectangle 730"/>
                <p:cNvSpPr/>
                <p:nvPr/>
              </p:nvSpPr>
              <p:spPr>
                <a:xfrm>
                  <a:off x="5613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32" name="Rectangle 731"/>
                <p:cNvSpPr/>
                <p:nvPr/>
              </p:nvSpPr>
              <p:spPr>
                <a:xfrm>
                  <a:off x="5816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33" name="Rectangle 732"/>
                <p:cNvSpPr/>
                <p:nvPr/>
              </p:nvSpPr>
              <p:spPr>
                <a:xfrm>
                  <a:off x="1168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34" name="Rectangle 733"/>
                <p:cNvSpPr/>
                <p:nvPr/>
              </p:nvSpPr>
              <p:spPr>
                <a:xfrm>
                  <a:off x="762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35" name="Rectangle 734"/>
                <p:cNvSpPr/>
                <p:nvPr/>
              </p:nvSpPr>
              <p:spPr>
                <a:xfrm>
                  <a:off x="965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36" name="Rectangle 735"/>
                <p:cNvSpPr/>
                <p:nvPr/>
              </p:nvSpPr>
              <p:spPr>
                <a:xfrm>
                  <a:off x="558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37" name="Rectangle 736"/>
                <p:cNvSpPr/>
                <p:nvPr/>
              </p:nvSpPr>
              <p:spPr>
                <a:xfrm>
                  <a:off x="152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38" name="Rectangle 737"/>
                <p:cNvSpPr/>
                <p:nvPr/>
              </p:nvSpPr>
              <p:spPr>
                <a:xfrm>
                  <a:off x="355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39" name="Rectangle 738"/>
                <p:cNvSpPr/>
                <p:nvPr/>
              </p:nvSpPr>
              <p:spPr>
                <a:xfrm>
                  <a:off x="6223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40" name="Rectangle 739"/>
                <p:cNvSpPr/>
                <p:nvPr/>
              </p:nvSpPr>
              <p:spPr>
                <a:xfrm>
                  <a:off x="6426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676" name="Group 4"/>
              <p:cNvGrpSpPr/>
              <p:nvPr/>
            </p:nvGrpSpPr>
            <p:grpSpPr>
              <a:xfrm>
                <a:off x="4118004" y="3867727"/>
                <a:ext cx="2027981" cy="184666"/>
                <a:chOff x="152400" y="762000"/>
                <a:chExt cx="6477000" cy="990600"/>
              </a:xfrm>
              <a:solidFill>
                <a:sysClr val="window" lastClr="FFFFFF">
                  <a:lumMod val="85000"/>
                </a:sysClr>
              </a:solidFill>
            </p:grpSpPr>
            <p:sp>
              <p:nvSpPr>
                <p:cNvPr id="677" name="Rectangle 676"/>
                <p:cNvSpPr/>
                <p:nvPr/>
              </p:nvSpPr>
              <p:spPr>
                <a:xfrm>
                  <a:off x="2794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78" name="Rectangle 677"/>
                <p:cNvSpPr/>
                <p:nvPr/>
              </p:nvSpPr>
              <p:spPr>
                <a:xfrm>
                  <a:off x="2997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79" name="Rectangle 678"/>
                <p:cNvSpPr/>
                <p:nvPr/>
              </p:nvSpPr>
              <p:spPr>
                <a:xfrm>
                  <a:off x="3200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80" name="Rectangle 679"/>
                <p:cNvSpPr/>
                <p:nvPr/>
              </p:nvSpPr>
              <p:spPr>
                <a:xfrm>
                  <a:off x="3403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81" name="Rectangle 680"/>
                <p:cNvSpPr/>
                <p:nvPr/>
              </p:nvSpPr>
              <p:spPr>
                <a:xfrm>
                  <a:off x="3606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82" name="Rectangle 681"/>
                <p:cNvSpPr/>
                <p:nvPr/>
              </p:nvSpPr>
              <p:spPr>
                <a:xfrm>
                  <a:off x="3810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83" name="Rectangle 682"/>
                <p:cNvSpPr/>
                <p:nvPr/>
              </p:nvSpPr>
              <p:spPr>
                <a:xfrm>
                  <a:off x="4013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84" name="Rectangle 683"/>
                <p:cNvSpPr/>
                <p:nvPr/>
              </p:nvSpPr>
              <p:spPr>
                <a:xfrm>
                  <a:off x="4216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85" name="Rectangle 684"/>
                <p:cNvSpPr/>
                <p:nvPr/>
              </p:nvSpPr>
              <p:spPr>
                <a:xfrm>
                  <a:off x="5435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86" name="Rectangle 685"/>
                <p:cNvSpPr/>
                <p:nvPr/>
              </p:nvSpPr>
              <p:spPr>
                <a:xfrm>
                  <a:off x="1371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87" name="Rectangle 686"/>
                <p:cNvSpPr/>
                <p:nvPr/>
              </p:nvSpPr>
              <p:spPr>
                <a:xfrm>
                  <a:off x="1574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88" name="Rectangle 687"/>
                <p:cNvSpPr/>
                <p:nvPr/>
              </p:nvSpPr>
              <p:spPr>
                <a:xfrm>
                  <a:off x="1778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89" name="Rectangle 688"/>
                <p:cNvSpPr/>
                <p:nvPr/>
              </p:nvSpPr>
              <p:spPr>
                <a:xfrm>
                  <a:off x="1981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90" name="Rectangle 689"/>
                <p:cNvSpPr/>
                <p:nvPr/>
              </p:nvSpPr>
              <p:spPr>
                <a:xfrm>
                  <a:off x="2184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91" name="Rectangle 690"/>
                <p:cNvSpPr/>
                <p:nvPr/>
              </p:nvSpPr>
              <p:spPr>
                <a:xfrm>
                  <a:off x="2387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92" name="Rectangle 691"/>
                <p:cNvSpPr/>
                <p:nvPr/>
              </p:nvSpPr>
              <p:spPr>
                <a:xfrm>
                  <a:off x="2590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93" name="Rectangle 692"/>
                <p:cNvSpPr/>
                <p:nvPr/>
              </p:nvSpPr>
              <p:spPr>
                <a:xfrm>
                  <a:off x="4419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94" name="Rectangle 693"/>
                <p:cNvSpPr/>
                <p:nvPr/>
              </p:nvSpPr>
              <p:spPr>
                <a:xfrm>
                  <a:off x="4622800" y="762000"/>
                  <a:ext cx="203199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95" name="Rectangle 694"/>
                <p:cNvSpPr/>
                <p:nvPr/>
              </p:nvSpPr>
              <p:spPr>
                <a:xfrm>
                  <a:off x="4826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96" name="Rectangle 695"/>
                <p:cNvSpPr/>
                <p:nvPr/>
              </p:nvSpPr>
              <p:spPr>
                <a:xfrm>
                  <a:off x="5029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97" name="Rectangle 696"/>
                <p:cNvSpPr/>
                <p:nvPr/>
              </p:nvSpPr>
              <p:spPr>
                <a:xfrm>
                  <a:off x="5232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98" name="Rectangle 697"/>
                <p:cNvSpPr/>
                <p:nvPr/>
              </p:nvSpPr>
              <p:spPr>
                <a:xfrm>
                  <a:off x="6019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699" name="Rectangle 698"/>
                <p:cNvSpPr/>
                <p:nvPr/>
              </p:nvSpPr>
              <p:spPr>
                <a:xfrm>
                  <a:off x="5613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00" name="Rectangle 699"/>
                <p:cNvSpPr/>
                <p:nvPr/>
              </p:nvSpPr>
              <p:spPr>
                <a:xfrm>
                  <a:off x="5816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01" name="Rectangle 700"/>
                <p:cNvSpPr/>
                <p:nvPr/>
              </p:nvSpPr>
              <p:spPr>
                <a:xfrm>
                  <a:off x="1168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02" name="Rectangle 701"/>
                <p:cNvSpPr/>
                <p:nvPr/>
              </p:nvSpPr>
              <p:spPr>
                <a:xfrm>
                  <a:off x="762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03" name="Rectangle 702"/>
                <p:cNvSpPr/>
                <p:nvPr/>
              </p:nvSpPr>
              <p:spPr>
                <a:xfrm>
                  <a:off x="965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04" name="Rectangle 703"/>
                <p:cNvSpPr/>
                <p:nvPr/>
              </p:nvSpPr>
              <p:spPr>
                <a:xfrm>
                  <a:off x="5588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05" name="Rectangle 704"/>
                <p:cNvSpPr/>
                <p:nvPr/>
              </p:nvSpPr>
              <p:spPr>
                <a:xfrm>
                  <a:off x="1524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06" name="Rectangle 705"/>
                <p:cNvSpPr/>
                <p:nvPr/>
              </p:nvSpPr>
              <p:spPr>
                <a:xfrm>
                  <a:off x="3556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07" name="Rectangle 706"/>
                <p:cNvSpPr/>
                <p:nvPr/>
              </p:nvSpPr>
              <p:spPr>
                <a:xfrm>
                  <a:off x="62230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708" name="Rectangle 707"/>
                <p:cNvSpPr/>
                <p:nvPr/>
              </p:nvSpPr>
              <p:spPr>
                <a:xfrm>
                  <a:off x="6426200" y="762000"/>
                  <a:ext cx="203200" cy="990600"/>
                </a:xfrm>
                <a:prstGeom prst="rect">
                  <a:avLst/>
                </a:prstGeom>
                <a:grpFill/>
                <a:ln w="12700" cap="flat" cmpd="sng" algn="ctr">
                  <a:solidFill>
                    <a:sysClr val="windowText" lastClr="000000">
                      <a:shade val="95000"/>
                      <a:satMod val="105000"/>
                    </a:sysClr>
                  </a:solidFill>
                  <a:prstDash val="solid"/>
                </a:ln>
                <a:effectLst>
                  <a:outerShdw blurRad="40000" dist="20000" dir="5400000" rotWithShape="0">
                    <a:srgbClr val="000000">
                      <a:alpha val="38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668" name="TextBox 667"/>
            <p:cNvSpPr txBox="1"/>
            <p:nvPr/>
          </p:nvSpPr>
          <p:spPr>
            <a:xfrm>
              <a:off x="5462662" y="1352490"/>
              <a:ext cx="332253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0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Streaming Processor (SM)</a:t>
              </a:r>
              <a:endParaRPr kumimoji="0" lang="en-US" sz="3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870" name="Title 1"/>
          <p:cNvSpPr txBox="1">
            <a:spLocks/>
          </p:cNvSpPr>
          <p:nvPr/>
        </p:nvSpPr>
        <p:spPr bwMode="auto">
          <a:xfrm>
            <a:off x="762000" y="15392399"/>
            <a:ext cx="12496800" cy="1219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Tahoma" pitchFamily="34" charset="0"/>
                <a:cs typeface="Tahoma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Background</a:t>
            </a:r>
            <a:endParaRPr kumimoji="0" lang="en-US" sz="55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71" name="Content Placeholder 2"/>
          <p:cNvSpPr txBox="1">
            <a:spLocks/>
          </p:cNvSpPr>
          <p:nvPr/>
        </p:nvSpPr>
        <p:spPr bwMode="auto">
          <a:xfrm>
            <a:off x="990601" y="16668140"/>
            <a:ext cx="5515610" cy="61918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 kern="120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32 SMs per chip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kumimoji="0" lang="en-US" sz="35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Each SM contains:</a:t>
            </a:r>
          </a:p>
          <a:p>
            <a:pPr marL="547688" marR="0" lvl="1" indent="-273050" algn="l" defTabSz="914400" rtl="0" eaLnBrk="0" fontAlgn="base" latinLnBrk="0" hangingPunct="0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FB8CD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32 SIMT lanes</a:t>
            </a:r>
          </a:p>
          <a:p>
            <a:pPr marL="547688" marR="0" lvl="1" indent="-273050" algn="l" defTabSz="914400" rtl="0" eaLnBrk="0" fontAlgn="base" latinLnBrk="0" hangingPunct="0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FB8CD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Register file hierarchy</a:t>
            </a:r>
          </a:p>
          <a:p>
            <a:pPr marL="547688" marR="0" lvl="1" indent="-273050" algn="l" defTabSz="914400" rtl="0" eaLnBrk="0" fontAlgn="base" latinLnBrk="0" hangingPunct="0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FB8CD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256KB main register file</a:t>
            </a:r>
          </a:p>
          <a:p>
            <a:pPr marL="547688" marR="0" lvl="1" indent="-273050" algn="l" defTabSz="914400" rtl="0" eaLnBrk="0" fontAlgn="base" latinLnBrk="0" hangingPunct="0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FB8CD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64KB shared memory</a:t>
            </a:r>
          </a:p>
          <a:p>
            <a:pPr marL="547688" marR="0" lvl="1" indent="-273050" algn="l" defTabSz="914400" rtl="0" eaLnBrk="0" fontAlgn="base" latinLnBrk="0" hangingPunct="0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FB8CD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64KB primary data cache</a:t>
            </a:r>
          </a:p>
          <a:p>
            <a:pPr marL="547688" marR="0" lvl="1" indent="-273050" algn="l" defTabSz="914400" rtl="0" eaLnBrk="0" fontAlgn="base" latinLnBrk="0" hangingPunct="0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FB8CD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kumimoji="0" lang="en-US" sz="3500" b="0" i="0" u="none" strike="noStrike" kern="1200" cap="none" spc="0" normalizeH="0" baseline="0" noProof="0" dirty="0">
              <a:ln>
                <a:noFill/>
              </a:ln>
              <a:solidFill>
                <a:srgbClr val="464653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grpSp>
        <p:nvGrpSpPr>
          <p:cNvPr id="1059" name="Group 1058"/>
          <p:cNvGrpSpPr/>
          <p:nvPr/>
        </p:nvGrpSpPr>
        <p:grpSpPr>
          <a:xfrm>
            <a:off x="31165800" y="16821727"/>
            <a:ext cx="5105400" cy="3142673"/>
            <a:chOff x="1733725" y="3037703"/>
            <a:chExt cx="5105400" cy="3142673"/>
          </a:xfrm>
        </p:grpSpPr>
        <p:sp>
          <p:nvSpPr>
            <p:cNvPr id="1060" name="Rectangle 1059"/>
            <p:cNvSpPr/>
            <p:nvPr/>
          </p:nvSpPr>
          <p:spPr>
            <a:xfrm>
              <a:off x="2529011" y="3037703"/>
              <a:ext cx="1033514" cy="1676400"/>
            </a:xfrm>
            <a:prstGeom prst="rect">
              <a:avLst/>
            </a:prstGeom>
            <a:solidFill>
              <a:sysClr val="window" lastClr="FFFFFF">
                <a:lumMod val="6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61" name="Rectangle 1060"/>
            <p:cNvSpPr/>
            <p:nvPr/>
          </p:nvSpPr>
          <p:spPr>
            <a:xfrm>
              <a:off x="2592634" y="3113903"/>
              <a:ext cx="893692" cy="76200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none"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MRF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(4 banks)</a:t>
              </a:r>
            </a:p>
          </p:txBody>
        </p:sp>
        <p:sp>
          <p:nvSpPr>
            <p:cNvPr id="1062" name="Rectangle 1061"/>
            <p:cNvSpPr/>
            <p:nvPr/>
          </p:nvSpPr>
          <p:spPr>
            <a:xfrm>
              <a:off x="2592634" y="4104503"/>
              <a:ext cx="893691" cy="49556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non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MEM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Unit</a:t>
              </a:r>
            </a:p>
          </p:txBody>
        </p:sp>
        <p:sp>
          <p:nvSpPr>
            <p:cNvPr id="1063" name="Up-Down Arrow 1062"/>
            <p:cNvSpPr/>
            <p:nvPr/>
          </p:nvSpPr>
          <p:spPr>
            <a:xfrm>
              <a:off x="2952925" y="4714103"/>
              <a:ext cx="152400" cy="304800"/>
            </a:xfrm>
            <a:prstGeom prst="upDownArrow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64" name="Rectangle 1063"/>
            <p:cNvSpPr/>
            <p:nvPr/>
          </p:nvSpPr>
          <p:spPr>
            <a:xfrm>
              <a:off x="2522354" y="5018903"/>
              <a:ext cx="3402371" cy="304800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Shared Memory / Cache Crossbar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65" name="Rectangle 1064"/>
            <p:cNvSpPr/>
            <p:nvPr/>
          </p:nvSpPr>
          <p:spPr>
            <a:xfrm>
              <a:off x="1733725" y="5628503"/>
              <a:ext cx="2514600" cy="551873"/>
            </a:xfrm>
            <a:prstGeom prst="rect">
              <a:avLst/>
            </a:prstGeom>
            <a:solidFill>
              <a:sysClr val="window" lastClr="FFFFFF">
                <a:lumMod val="6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t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Shared Memory (32 banks)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1066" name="Group 4"/>
            <p:cNvGrpSpPr/>
            <p:nvPr/>
          </p:nvGrpSpPr>
          <p:grpSpPr>
            <a:xfrm>
              <a:off x="1886125" y="5933303"/>
              <a:ext cx="2027981" cy="184666"/>
              <a:chOff x="152400" y="762000"/>
              <a:chExt cx="6477000" cy="990600"/>
            </a:xfrm>
            <a:solidFill>
              <a:sysClr val="window" lastClr="FFFFFF">
                <a:lumMod val="85000"/>
              </a:sysClr>
            </a:solidFill>
          </p:grpSpPr>
          <p:sp>
            <p:nvSpPr>
              <p:cNvPr id="1130" name="Rectangle 1129"/>
              <p:cNvSpPr/>
              <p:nvPr/>
            </p:nvSpPr>
            <p:spPr>
              <a:xfrm>
                <a:off x="27940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31" name="Rectangle 1130"/>
              <p:cNvSpPr/>
              <p:nvPr/>
            </p:nvSpPr>
            <p:spPr>
              <a:xfrm>
                <a:off x="29972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32" name="Rectangle 1131"/>
              <p:cNvSpPr/>
              <p:nvPr/>
            </p:nvSpPr>
            <p:spPr>
              <a:xfrm>
                <a:off x="32004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33" name="Rectangle 1132"/>
              <p:cNvSpPr/>
              <p:nvPr/>
            </p:nvSpPr>
            <p:spPr>
              <a:xfrm>
                <a:off x="34036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34" name="Rectangle 1133"/>
              <p:cNvSpPr/>
              <p:nvPr/>
            </p:nvSpPr>
            <p:spPr>
              <a:xfrm>
                <a:off x="36068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35" name="Rectangle 1134"/>
              <p:cNvSpPr/>
              <p:nvPr/>
            </p:nvSpPr>
            <p:spPr>
              <a:xfrm>
                <a:off x="38100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36" name="Rectangle 1135"/>
              <p:cNvSpPr/>
              <p:nvPr/>
            </p:nvSpPr>
            <p:spPr>
              <a:xfrm>
                <a:off x="40132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37" name="Rectangle 1136"/>
              <p:cNvSpPr/>
              <p:nvPr/>
            </p:nvSpPr>
            <p:spPr>
              <a:xfrm>
                <a:off x="42164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38" name="Rectangle 1137"/>
              <p:cNvSpPr/>
              <p:nvPr/>
            </p:nvSpPr>
            <p:spPr>
              <a:xfrm>
                <a:off x="54356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39" name="Rectangle 1138"/>
              <p:cNvSpPr/>
              <p:nvPr/>
            </p:nvSpPr>
            <p:spPr>
              <a:xfrm>
                <a:off x="13716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40" name="Rectangle 1139"/>
              <p:cNvSpPr/>
              <p:nvPr/>
            </p:nvSpPr>
            <p:spPr>
              <a:xfrm>
                <a:off x="15748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41" name="Rectangle 1140"/>
              <p:cNvSpPr/>
              <p:nvPr/>
            </p:nvSpPr>
            <p:spPr>
              <a:xfrm>
                <a:off x="17780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42" name="Rectangle 1141"/>
              <p:cNvSpPr/>
              <p:nvPr/>
            </p:nvSpPr>
            <p:spPr>
              <a:xfrm>
                <a:off x="19812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43" name="Rectangle 1142"/>
              <p:cNvSpPr/>
              <p:nvPr/>
            </p:nvSpPr>
            <p:spPr>
              <a:xfrm>
                <a:off x="21844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44" name="Rectangle 1143"/>
              <p:cNvSpPr/>
              <p:nvPr/>
            </p:nvSpPr>
            <p:spPr>
              <a:xfrm>
                <a:off x="23876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45" name="Rectangle 1144"/>
              <p:cNvSpPr/>
              <p:nvPr/>
            </p:nvSpPr>
            <p:spPr>
              <a:xfrm>
                <a:off x="25908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46" name="Rectangle 1145"/>
              <p:cNvSpPr/>
              <p:nvPr/>
            </p:nvSpPr>
            <p:spPr>
              <a:xfrm>
                <a:off x="44196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47" name="Rectangle 1146"/>
              <p:cNvSpPr/>
              <p:nvPr/>
            </p:nvSpPr>
            <p:spPr>
              <a:xfrm>
                <a:off x="4622800" y="762000"/>
                <a:ext cx="203199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48" name="Rectangle 1147"/>
              <p:cNvSpPr/>
              <p:nvPr/>
            </p:nvSpPr>
            <p:spPr>
              <a:xfrm>
                <a:off x="48260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49" name="Rectangle 1148"/>
              <p:cNvSpPr/>
              <p:nvPr/>
            </p:nvSpPr>
            <p:spPr>
              <a:xfrm>
                <a:off x="50292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50" name="Rectangle 1149"/>
              <p:cNvSpPr/>
              <p:nvPr/>
            </p:nvSpPr>
            <p:spPr>
              <a:xfrm>
                <a:off x="52324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51" name="Rectangle 1150"/>
              <p:cNvSpPr/>
              <p:nvPr/>
            </p:nvSpPr>
            <p:spPr>
              <a:xfrm>
                <a:off x="60198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52" name="Rectangle 1151"/>
              <p:cNvSpPr/>
              <p:nvPr/>
            </p:nvSpPr>
            <p:spPr>
              <a:xfrm>
                <a:off x="56134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53" name="Rectangle 1152"/>
              <p:cNvSpPr/>
              <p:nvPr/>
            </p:nvSpPr>
            <p:spPr>
              <a:xfrm>
                <a:off x="58166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54" name="Rectangle 1153"/>
              <p:cNvSpPr/>
              <p:nvPr/>
            </p:nvSpPr>
            <p:spPr>
              <a:xfrm>
                <a:off x="11684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55" name="Rectangle 1154"/>
              <p:cNvSpPr/>
              <p:nvPr/>
            </p:nvSpPr>
            <p:spPr>
              <a:xfrm>
                <a:off x="7620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56" name="Rectangle 1155"/>
              <p:cNvSpPr/>
              <p:nvPr/>
            </p:nvSpPr>
            <p:spPr>
              <a:xfrm>
                <a:off x="9652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57" name="Rectangle 1156"/>
              <p:cNvSpPr/>
              <p:nvPr/>
            </p:nvSpPr>
            <p:spPr>
              <a:xfrm>
                <a:off x="5588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58" name="Rectangle 1157"/>
              <p:cNvSpPr/>
              <p:nvPr/>
            </p:nvSpPr>
            <p:spPr>
              <a:xfrm>
                <a:off x="1524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59" name="Rectangle 1158"/>
              <p:cNvSpPr/>
              <p:nvPr/>
            </p:nvSpPr>
            <p:spPr>
              <a:xfrm>
                <a:off x="3556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60" name="Rectangle 1159"/>
              <p:cNvSpPr/>
              <p:nvPr/>
            </p:nvSpPr>
            <p:spPr>
              <a:xfrm>
                <a:off x="62230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61" name="Rectangle 1160"/>
              <p:cNvSpPr/>
              <p:nvPr/>
            </p:nvSpPr>
            <p:spPr>
              <a:xfrm>
                <a:off x="64262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1067" name="Rectangle 1066"/>
            <p:cNvSpPr/>
            <p:nvPr/>
          </p:nvSpPr>
          <p:spPr>
            <a:xfrm>
              <a:off x="4324525" y="5628503"/>
              <a:ext cx="2514600" cy="551873"/>
            </a:xfrm>
            <a:prstGeom prst="rect">
              <a:avLst/>
            </a:prstGeom>
            <a:solidFill>
              <a:sysClr val="window" lastClr="FFFFFF">
                <a:lumMod val="6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t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Cache (32 banks)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1068" name="Group 4"/>
            <p:cNvGrpSpPr/>
            <p:nvPr/>
          </p:nvGrpSpPr>
          <p:grpSpPr>
            <a:xfrm>
              <a:off x="4629325" y="5914830"/>
              <a:ext cx="2027981" cy="184666"/>
              <a:chOff x="152400" y="762000"/>
              <a:chExt cx="6477000" cy="990600"/>
            </a:xfrm>
            <a:solidFill>
              <a:sysClr val="window" lastClr="FFFFFF">
                <a:lumMod val="85000"/>
              </a:sysClr>
            </a:solidFill>
          </p:grpSpPr>
          <p:sp>
            <p:nvSpPr>
              <p:cNvPr id="1098" name="Rectangle 1097"/>
              <p:cNvSpPr/>
              <p:nvPr/>
            </p:nvSpPr>
            <p:spPr>
              <a:xfrm>
                <a:off x="27940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099" name="Rectangle 1098"/>
              <p:cNvSpPr/>
              <p:nvPr/>
            </p:nvSpPr>
            <p:spPr>
              <a:xfrm>
                <a:off x="29972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00" name="Rectangle 1099"/>
              <p:cNvSpPr/>
              <p:nvPr/>
            </p:nvSpPr>
            <p:spPr>
              <a:xfrm>
                <a:off x="32004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01" name="Rectangle 1100"/>
              <p:cNvSpPr/>
              <p:nvPr/>
            </p:nvSpPr>
            <p:spPr>
              <a:xfrm>
                <a:off x="34036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02" name="Rectangle 1101"/>
              <p:cNvSpPr/>
              <p:nvPr/>
            </p:nvSpPr>
            <p:spPr>
              <a:xfrm>
                <a:off x="36068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03" name="Rectangle 1102"/>
              <p:cNvSpPr/>
              <p:nvPr/>
            </p:nvSpPr>
            <p:spPr>
              <a:xfrm>
                <a:off x="38100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04" name="Rectangle 1103"/>
              <p:cNvSpPr/>
              <p:nvPr/>
            </p:nvSpPr>
            <p:spPr>
              <a:xfrm>
                <a:off x="40132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05" name="Rectangle 1104"/>
              <p:cNvSpPr/>
              <p:nvPr/>
            </p:nvSpPr>
            <p:spPr>
              <a:xfrm>
                <a:off x="42164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06" name="Rectangle 1105"/>
              <p:cNvSpPr/>
              <p:nvPr/>
            </p:nvSpPr>
            <p:spPr>
              <a:xfrm>
                <a:off x="54356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07" name="Rectangle 1106"/>
              <p:cNvSpPr/>
              <p:nvPr/>
            </p:nvSpPr>
            <p:spPr>
              <a:xfrm>
                <a:off x="13716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08" name="Rectangle 1107"/>
              <p:cNvSpPr/>
              <p:nvPr/>
            </p:nvSpPr>
            <p:spPr>
              <a:xfrm>
                <a:off x="15748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09" name="Rectangle 1108"/>
              <p:cNvSpPr/>
              <p:nvPr/>
            </p:nvSpPr>
            <p:spPr>
              <a:xfrm>
                <a:off x="17780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10" name="Rectangle 1109"/>
              <p:cNvSpPr/>
              <p:nvPr/>
            </p:nvSpPr>
            <p:spPr>
              <a:xfrm>
                <a:off x="19812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11" name="Rectangle 1110"/>
              <p:cNvSpPr/>
              <p:nvPr/>
            </p:nvSpPr>
            <p:spPr>
              <a:xfrm>
                <a:off x="21844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12" name="Rectangle 1111"/>
              <p:cNvSpPr/>
              <p:nvPr/>
            </p:nvSpPr>
            <p:spPr>
              <a:xfrm>
                <a:off x="23876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13" name="Rectangle 1112"/>
              <p:cNvSpPr/>
              <p:nvPr/>
            </p:nvSpPr>
            <p:spPr>
              <a:xfrm>
                <a:off x="25908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14" name="Rectangle 1113"/>
              <p:cNvSpPr/>
              <p:nvPr/>
            </p:nvSpPr>
            <p:spPr>
              <a:xfrm>
                <a:off x="44196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15" name="Rectangle 1114"/>
              <p:cNvSpPr/>
              <p:nvPr/>
            </p:nvSpPr>
            <p:spPr>
              <a:xfrm>
                <a:off x="4622800" y="762000"/>
                <a:ext cx="203199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16" name="Rectangle 1115"/>
              <p:cNvSpPr/>
              <p:nvPr/>
            </p:nvSpPr>
            <p:spPr>
              <a:xfrm>
                <a:off x="48260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17" name="Rectangle 1116"/>
              <p:cNvSpPr/>
              <p:nvPr/>
            </p:nvSpPr>
            <p:spPr>
              <a:xfrm>
                <a:off x="50292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18" name="Rectangle 1117"/>
              <p:cNvSpPr/>
              <p:nvPr/>
            </p:nvSpPr>
            <p:spPr>
              <a:xfrm>
                <a:off x="52324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19" name="Rectangle 1118"/>
              <p:cNvSpPr/>
              <p:nvPr/>
            </p:nvSpPr>
            <p:spPr>
              <a:xfrm>
                <a:off x="60198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20" name="Rectangle 1119"/>
              <p:cNvSpPr/>
              <p:nvPr/>
            </p:nvSpPr>
            <p:spPr>
              <a:xfrm>
                <a:off x="56134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21" name="Rectangle 1120"/>
              <p:cNvSpPr/>
              <p:nvPr/>
            </p:nvSpPr>
            <p:spPr>
              <a:xfrm>
                <a:off x="58166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22" name="Rectangle 1121"/>
              <p:cNvSpPr/>
              <p:nvPr/>
            </p:nvSpPr>
            <p:spPr>
              <a:xfrm>
                <a:off x="11684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23" name="Rectangle 1122"/>
              <p:cNvSpPr/>
              <p:nvPr/>
            </p:nvSpPr>
            <p:spPr>
              <a:xfrm>
                <a:off x="7620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24" name="Rectangle 1123"/>
              <p:cNvSpPr/>
              <p:nvPr/>
            </p:nvSpPr>
            <p:spPr>
              <a:xfrm>
                <a:off x="9652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25" name="Rectangle 1124"/>
              <p:cNvSpPr/>
              <p:nvPr/>
            </p:nvSpPr>
            <p:spPr>
              <a:xfrm>
                <a:off x="5588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26" name="Rectangle 1125"/>
              <p:cNvSpPr/>
              <p:nvPr/>
            </p:nvSpPr>
            <p:spPr>
              <a:xfrm>
                <a:off x="1524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27" name="Rectangle 1126"/>
              <p:cNvSpPr/>
              <p:nvPr/>
            </p:nvSpPr>
            <p:spPr>
              <a:xfrm>
                <a:off x="3556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28" name="Rectangle 1127"/>
              <p:cNvSpPr/>
              <p:nvPr/>
            </p:nvSpPr>
            <p:spPr>
              <a:xfrm>
                <a:off x="62230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  <p:sp>
            <p:nvSpPr>
              <p:cNvPr id="1129" name="Rectangle 1128"/>
              <p:cNvSpPr/>
              <p:nvPr/>
            </p:nvSpPr>
            <p:spPr>
              <a:xfrm>
                <a:off x="6426200" y="762000"/>
                <a:ext cx="203200" cy="990600"/>
              </a:xfrm>
              <a:prstGeom prst="rect">
                <a:avLst/>
              </a:prstGeom>
              <a:grpFill/>
              <a:ln w="12700" cap="flat" cmpd="sng" algn="ctr">
                <a:solidFill>
                  <a:sysClr val="windowText" lastClr="000000">
                    <a:shade val="95000"/>
                    <a:satMod val="105000"/>
                  </a:sys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1069" name="Up-Down Arrow 1068"/>
            <p:cNvSpPr/>
            <p:nvPr/>
          </p:nvSpPr>
          <p:spPr>
            <a:xfrm>
              <a:off x="4019725" y="4714103"/>
              <a:ext cx="152400" cy="304800"/>
            </a:xfrm>
            <a:prstGeom prst="upDownArrow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70" name="Up-Down Arrow 1069"/>
            <p:cNvSpPr/>
            <p:nvPr/>
          </p:nvSpPr>
          <p:spPr>
            <a:xfrm>
              <a:off x="5543725" y="4714103"/>
              <a:ext cx="152400" cy="304800"/>
            </a:xfrm>
            <a:prstGeom prst="upDownArrow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71" name="Up-Down Arrow 1070"/>
            <p:cNvSpPr/>
            <p:nvPr/>
          </p:nvSpPr>
          <p:spPr>
            <a:xfrm>
              <a:off x="3486325" y="5323703"/>
              <a:ext cx="152400" cy="304800"/>
            </a:xfrm>
            <a:prstGeom prst="upDownArrow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72" name="Up-Down Arrow 1071"/>
            <p:cNvSpPr/>
            <p:nvPr/>
          </p:nvSpPr>
          <p:spPr>
            <a:xfrm>
              <a:off x="4705525" y="5323703"/>
              <a:ext cx="152400" cy="304800"/>
            </a:xfrm>
            <a:prstGeom prst="upDownArrow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73" name="Rectangle 1072"/>
            <p:cNvSpPr/>
            <p:nvPr/>
          </p:nvSpPr>
          <p:spPr>
            <a:xfrm>
              <a:off x="6077125" y="4790303"/>
              <a:ext cx="762000" cy="533400"/>
            </a:xfrm>
            <a:prstGeom prst="rect">
              <a:avLst/>
            </a:prstGeom>
            <a:solidFill>
              <a:sysClr val="window" lastClr="FFFFFF">
                <a:lumMod val="6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t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Cache Tags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74" name="Up-Down Arrow 1073"/>
            <p:cNvSpPr/>
            <p:nvPr/>
          </p:nvSpPr>
          <p:spPr>
            <a:xfrm>
              <a:off x="4629325" y="4714103"/>
              <a:ext cx="152400" cy="304800"/>
            </a:xfrm>
            <a:prstGeom prst="upDownArrow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75" name="Rectangle 1074"/>
            <p:cNvSpPr/>
            <p:nvPr/>
          </p:nvSpPr>
          <p:spPr>
            <a:xfrm>
              <a:off x="4664495" y="3957127"/>
              <a:ext cx="76200" cy="76200"/>
            </a:xfrm>
            <a:prstGeom prst="rect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76" name="Rectangle 1075"/>
            <p:cNvSpPr/>
            <p:nvPr/>
          </p:nvSpPr>
          <p:spPr>
            <a:xfrm>
              <a:off x="4816895" y="3957127"/>
              <a:ext cx="76200" cy="76200"/>
            </a:xfrm>
            <a:prstGeom prst="rect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77" name="Rectangle 1076"/>
            <p:cNvSpPr/>
            <p:nvPr/>
          </p:nvSpPr>
          <p:spPr>
            <a:xfrm>
              <a:off x="4969295" y="3957127"/>
              <a:ext cx="76200" cy="76200"/>
            </a:xfrm>
            <a:prstGeom prst="rect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78" name="Up-Down Arrow 1077"/>
            <p:cNvSpPr/>
            <p:nvPr/>
          </p:nvSpPr>
          <p:spPr>
            <a:xfrm>
              <a:off x="4781725" y="4714103"/>
              <a:ext cx="152400" cy="304800"/>
            </a:xfrm>
            <a:prstGeom prst="upDownArrow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79" name="Up-Down Arrow 1078"/>
            <p:cNvSpPr/>
            <p:nvPr/>
          </p:nvSpPr>
          <p:spPr>
            <a:xfrm>
              <a:off x="4934125" y="4714103"/>
              <a:ext cx="152400" cy="304800"/>
            </a:xfrm>
            <a:prstGeom prst="upDownArrow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80" name="Rectangle 1079"/>
            <p:cNvSpPr/>
            <p:nvPr/>
          </p:nvSpPr>
          <p:spPr>
            <a:xfrm>
              <a:off x="2710037" y="3615038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81" name="Rectangle 1080"/>
            <p:cNvSpPr/>
            <p:nvPr/>
          </p:nvSpPr>
          <p:spPr>
            <a:xfrm>
              <a:off x="2870067" y="3615037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82" name="Rectangle 1081"/>
            <p:cNvSpPr/>
            <p:nvPr/>
          </p:nvSpPr>
          <p:spPr>
            <a:xfrm>
              <a:off x="3029611" y="3615037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83" name="Rectangle 1082"/>
            <p:cNvSpPr/>
            <p:nvPr/>
          </p:nvSpPr>
          <p:spPr>
            <a:xfrm>
              <a:off x="3186773" y="3615037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84" name="Rectangle 1083"/>
            <p:cNvSpPr/>
            <p:nvPr/>
          </p:nvSpPr>
          <p:spPr>
            <a:xfrm>
              <a:off x="3562525" y="3037703"/>
              <a:ext cx="1033514" cy="1676400"/>
            </a:xfrm>
            <a:prstGeom prst="rect">
              <a:avLst/>
            </a:prstGeom>
            <a:solidFill>
              <a:sysClr val="window" lastClr="FFFFFF">
                <a:lumMod val="6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85" name="Rectangle 1084"/>
            <p:cNvSpPr/>
            <p:nvPr/>
          </p:nvSpPr>
          <p:spPr>
            <a:xfrm>
              <a:off x="3626148" y="3113903"/>
              <a:ext cx="893692" cy="76200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none"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MRF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(4 banks)</a:t>
              </a:r>
            </a:p>
          </p:txBody>
        </p:sp>
        <p:sp>
          <p:nvSpPr>
            <p:cNvPr id="1086" name="Rectangle 1085"/>
            <p:cNvSpPr/>
            <p:nvPr/>
          </p:nvSpPr>
          <p:spPr>
            <a:xfrm>
              <a:off x="3626148" y="4104503"/>
              <a:ext cx="893691" cy="49556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non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MEM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Unit</a:t>
              </a:r>
            </a:p>
          </p:txBody>
        </p:sp>
        <p:sp>
          <p:nvSpPr>
            <p:cNvPr id="1087" name="Rectangle 1086"/>
            <p:cNvSpPr/>
            <p:nvPr/>
          </p:nvSpPr>
          <p:spPr>
            <a:xfrm>
              <a:off x="3743551" y="3615038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88" name="Rectangle 1087"/>
            <p:cNvSpPr/>
            <p:nvPr/>
          </p:nvSpPr>
          <p:spPr>
            <a:xfrm>
              <a:off x="3903581" y="3615037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89" name="Rectangle 1088"/>
            <p:cNvSpPr/>
            <p:nvPr/>
          </p:nvSpPr>
          <p:spPr>
            <a:xfrm>
              <a:off x="4063125" y="3615037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90" name="Rectangle 1089"/>
            <p:cNvSpPr/>
            <p:nvPr/>
          </p:nvSpPr>
          <p:spPr>
            <a:xfrm>
              <a:off x="4220287" y="3615037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91" name="Rectangle 1090"/>
            <p:cNvSpPr/>
            <p:nvPr/>
          </p:nvSpPr>
          <p:spPr>
            <a:xfrm>
              <a:off x="5119811" y="3037703"/>
              <a:ext cx="1033514" cy="1676400"/>
            </a:xfrm>
            <a:prstGeom prst="rect">
              <a:avLst/>
            </a:prstGeom>
            <a:solidFill>
              <a:sysClr val="window" lastClr="FFFFFF">
                <a:lumMod val="6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92" name="Rectangle 1091"/>
            <p:cNvSpPr/>
            <p:nvPr/>
          </p:nvSpPr>
          <p:spPr>
            <a:xfrm>
              <a:off x="5183434" y="3113903"/>
              <a:ext cx="893692" cy="76200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none"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MRF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(4 banks)</a:t>
              </a:r>
            </a:p>
          </p:txBody>
        </p:sp>
        <p:sp>
          <p:nvSpPr>
            <p:cNvPr id="1093" name="Rectangle 1092"/>
            <p:cNvSpPr/>
            <p:nvPr/>
          </p:nvSpPr>
          <p:spPr>
            <a:xfrm>
              <a:off x="5183434" y="4104503"/>
              <a:ext cx="893691" cy="49556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non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MEM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Unit</a:t>
              </a:r>
            </a:p>
          </p:txBody>
        </p:sp>
        <p:sp>
          <p:nvSpPr>
            <p:cNvPr id="1094" name="Rectangle 1093"/>
            <p:cNvSpPr/>
            <p:nvPr/>
          </p:nvSpPr>
          <p:spPr>
            <a:xfrm>
              <a:off x="5300837" y="3615038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95" name="Rectangle 1094"/>
            <p:cNvSpPr/>
            <p:nvPr/>
          </p:nvSpPr>
          <p:spPr>
            <a:xfrm>
              <a:off x="5460867" y="3615037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96" name="Rectangle 1095"/>
            <p:cNvSpPr/>
            <p:nvPr/>
          </p:nvSpPr>
          <p:spPr>
            <a:xfrm>
              <a:off x="5620411" y="3615037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97" name="Rectangle 1096"/>
            <p:cNvSpPr/>
            <p:nvPr/>
          </p:nvSpPr>
          <p:spPr>
            <a:xfrm>
              <a:off x="5777573" y="3615037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162" name="Group 1161"/>
          <p:cNvGrpSpPr/>
          <p:nvPr/>
        </p:nvGrpSpPr>
        <p:grpSpPr>
          <a:xfrm>
            <a:off x="31878229" y="20345400"/>
            <a:ext cx="4316771" cy="2286000"/>
            <a:chOff x="2431743" y="3276600"/>
            <a:chExt cx="4316771" cy="2286000"/>
          </a:xfrm>
        </p:grpSpPr>
        <p:sp>
          <p:nvSpPr>
            <p:cNvPr id="1163" name="Rectangle 1162"/>
            <p:cNvSpPr/>
            <p:nvPr/>
          </p:nvSpPr>
          <p:spPr>
            <a:xfrm>
              <a:off x="2438400" y="3276600"/>
              <a:ext cx="1033514" cy="1676400"/>
            </a:xfrm>
            <a:prstGeom prst="rect">
              <a:avLst/>
            </a:prstGeom>
            <a:solidFill>
              <a:sysClr val="window" lastClr="FFFFFF">
                <a:lumMod val="6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64" name="Rectangle 1163"/>
            <p:cNvSpPr/>
            <p:nvPr/>
          </p:nvSpPr>
          <p:spPr>
            <a:xfrm>
              <a:off x="2502023" y="3352800"/>
              <a:ext cx="893692" cy="76200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none"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Unified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(4 banks)</a:t>
              </a:r>
            </a:p>
          </p:txBody>
        </p:sp>
        <p:sp>
          <p:nvSpPr>
            <p:cNvPr id="1165" name="Rectangle 1164"/>
            <p:cNvSpPr/>
            <p:nvPr/>
          </p:nvSpPr>
          <p:spPr>
            <a:xfrm>
              <a:off x="2502023" y="4343400"/>
              <a:ext cx="893691" cy="49556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non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MEM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Unit</a:t>
              </a:r>
            </a:p>
          </p:txBody>
        </p:sp>
        <p:sp>
          <p:nvSpPr>
            <p:cNvPr id="1166" name="Up-Down Arrow 1165"/>
            <p:cNvSpPr/>
            <p:nvPr/>
          </p:nvSpPr>
          <p:spPr>
            <a:xfrm>
              <a:off x="2862314" y="4953000"/>
              <a:ext cx="152400" cy="304800"/>
            </a:xfrm>
            <a:prstGeom prst="upDownArrow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67" name="Rectangle 1166"/>
            <p:cNvSpPr/>
            <p:nvPr/>
          </p:nvSpPr>
          <p:spPr>
            <a:xfrm>
              <a:off x="2431743" y="5257800"/>
              <a:ext cx="3402371" cy="304800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Shared Memory / Cache Crossbar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68" name="Up-Down Arrow 1167"/>
            <p:cNvSpPr/>
            <p:nvPr/>
          </p:nvSpPr>
          <p:spPr>
            <a:xfrm>
              <a:off x="3929114" y="4953000"/>
              <a:ext cx="152400" cy="304800"/>
            </a:xfrm>
            <a:prstGeom prst="upDownArrow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69" name="Up-Down Arrow 1168"/>
            <p:cNvSpPr/>
            <p:nvPr/>
          </p:nvSpPr>
          <p:spPr>
            <a:xfrm>
              <a:off x="5453114" y="4953000"/>
              <a:ext cx="152400" cy="304800"/>
            </a:xfrm>
            <a:prstGeom prst="upDownArrow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0" name="Rectangle 1169"/>
            <p:cNvSpPr/>
            <p:nvPr/>
          </p:nvSpPr>
          <p:spPr>
            <a:xfrm>
              <a:off x="5986514" y="5029200"/>
              <a:ext cx="762000" cy="533400"/>
            </a:xfrm>
            <a:prstGeom prst="rect">
              <a:avLst/>
            </a:prstGeom>
            <a:solidFill>
              <a:sysClr val="window" lastClr="FFFFFF">
                <a:lumMod val="6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t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Cache Tags</a:t>
              </a: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1" name="Up-Down Arrow 1170"/>
            <p:cNvSpPr/>
            <p:nvPr/>
          </p:nvSpPr>
          <p:spPr>
            <a:xfrm>
              <a:off x="4538714" y="4953000"/>
              <a:ext cx="152400" cy="304800"/>
            </a:xfrm>
            <a:prstGeom prst="upDownArrow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2" name="Rectangle 1171"/>
            <p:cNvSpPr/>
            <p:nvPr/>
          </p:nvSpPr>
          <p:spPr>
            <a:xfrm>
              <a:off x="4573884" y="4196024"/>
              <a:ext cx="76200" cy="76200"/>
            </a:xfrm>
            <a:prstGeom prst="rect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3" name="Rectangle 1172"/>
            <p:cNvSpPr/>
            <p:nvPr/>
          </p:nvSpPr>
          <p:spPr>
            <a:xfrm>
              <a:off x="4726284" y="4196024"/>
              <a:ext cx="76200" cy="76200"/>
            </a:xfrm>
            <a:prstGeom prst="rect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4" name="Rectangle 1173"/>
            <p:cNvSpPr/>
            <p:nvPr/>
          </p:nvSpPr>
          <p:spPr>
            <a:xfrm>
              <a:off x="4878684" y="4196024"/>
              <a:ext cx="76200" cy="76200"/>
            </a:xfrm>
            <a:prstGeom prst="rect">
              <a:avLst/>
            </a:prstGeom>
            <a:solidFill>
              <a:sysClr val="windowText" lastClr="000000"/>
            </a:soli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5" name="Up-Down Arrow 1174"/>
            <p:cNvSpPr/>
            <p:nvPr/>
          </p:nvSpPr>
          <p:spPr>
            <a:xfrm>
              <a:off x="4691114" y="4953000"/>
              <a:ext cx="152400" cy="304800"/>
            </a:xfrm>
            <a:prstGeom prst="upDownArrow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6" name="Up-Down Arrow 1175"/>
            <p:cNvSpPr/>
            <p:nvPr/>
          </p:nvSpPr>
          <p:spPr>
            <a:xfrm>
              <a:off x="4843514" y="4953000"/>
              <a:ext cx="152400" cy="304800"/>
            </a:xfrm>
            <a:prstGeom prst="upDownArrow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7" name="Rectangle 1176"/>
            <p:cNvSpPr/>
            <p:nvPr/>
          </p:nvSpPr>
          <p:spPr>
            <a:xfrm>
              <a:off x="2619426" y="3853935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8" name="Rectangle 1177"/>
            <p:cNvSpPr/>
            <p:nvPr/>
          </p:nvSpPr>
          <p:spPr>
            <a:xfrm>
              <a:off x="2779456" y="3853934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9" name="Rectangle 1178"/>
            <p:cNvSpPr/>
            <p:nvPr/>
          </p:nvSpPr>
          <p:spPr>
            <a:xfrm>
              <a:off x="2939000" y="3853934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80" name="Rectangle 1179"/>
            <p:cNvSpPr/>
            <p:nvPr/>
          </p:nvSpPr>
          <p:spPr>
            <a:xfrm>
              <a:off x="3096162" y="3853934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81" name="Rectangle 1180"/>
            <p:cNvSpPr/>
            <p:nvPr/>
          </p:nvSpPr>
          <p:spPr>
            <a:xfrm>
              <a:off x="3471914" y="3276600"/>
              <a:ext cx="1033514" cy="1676400"/>
            </a:xfrm>
            <a:prstGeom prst="rect">
              <a:avLst/>
            </a:prstGeom>
            <a:solidFill>
              <a:sysClr val="window" lastClr="FFFFFF">
                <a:lumMod val="6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82" name="Rectangle 1181"/>
            <p:cNvSpPr/>
            <p:nvPr/>
          </p:nvSpPr>
          <p:spPr>
            <a:xfrm>
              <a:off x="3535537" y="3352800"/>
              <a:ext cx="893692" cy="76200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none"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Unified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(4 banks)</a:t>
              </a:r>
            </a:p>
          </p:txBody>
        </p:sp>
        <p:sp>
          <p:nvSpPr>
            <p:cNvPr id="1183" name="Rectangle 1182"/>
            <p:cNvSpPr/>
            <p:nvPr/>
          </p:nvSpPr>
          <p:spPr>
            <a:xfrm>
              <a:off x="3535537" y="4343400"/>
              <a:ext cx="893691" cy="49556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non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MEM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Unit</a:t>
              </a:r>
            </a:p>
          </p:txBody>
        </p:sp>
        <p:sp>
          <p:nvSpPr>
            <p:cNvPr id="1184" name="Rectangle 1183"/>
            <p:cNvSpPr/>
            <p:nvPr/>
          </p:nvSpPr>
          <p:spPr>
            <a:xfrm>
              <a:off x="3652940" y="3853935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85" name="Rectangle 1184"/>
            <p:cNvSpPr/>
            <p:nvPr/>
          </p:nvSpPr>
          <p:spPr>
            <a:xfrm>
              <a:off x="3812970" y="3853934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86" name="Rectangle 1185"/>
            <p:cNvSpPr/>
            <p:nvPr/>
          </p:nvSpPr>
          <p:spPr>
            <a:xfrm>
              <a:off x="3972514" y="3853934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87" name="Rectangle 1186"/>
            <p:cNvSpPr/>
            <p:nvPr/>
          </p:nvSpPr>
          <p:spPr>
            <a:xfrm>
              <a:off x="4129676" y="3853934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88" name="Rectangle 1187"/>
            <p:cNvSpPr/>
            <p:nvPr/>
          </p:nvSpPr>
          <p:spPr>
            <a:xfrm>
              <a:off x="5029200" y="3276600"/>
              <a:ext cx="1033514" cy="1676400"/>
            </a:xfrm>
            <a:prstGeom prst="rect">
              <a:avLst/>
            </a:prstGeom>
            <a:solidFill>
              <a:sysClr val="window" lastClr="FFFFFF">
                <a:lumMod val="6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89" name="Rectangle 1188"/>
            <p:cNvSpPr/>
            <p:nvPr/>
          </p:nvSpPr>
          <p:spPr>
            <a:xfrm>
              <a:off x="5092823" y="3352800"/>
              <a:ext cx="893692" cy="762000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none" rtlCol="0" anchor="t" anchorCtr="0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Unified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5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(4 banks)</a:t>
              </a:r>
            </a:p>
          </p:txBody>
        </p:sp>
        <p:sp>
          <p:nvSpPr>
            <p:cNvPr id="1190" name="Rectangle 1189"/>
            <p:cNvSpPr/>
            <p:nvPr/>
          </p:nvSpPr>
          <p:spPr>
            <a:xfrm>
              <a:off x="5092823" y="4343400"/>
              <a:ext cx="893691" cy="49556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wrap="none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MEM 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Unit</a:t>
              </a:r>
            </a:p>
          </p:txBody>
        </p:sp>
        <p:sp>
          <p:nvSpPr>
            <p:cNvPr id="1191" name="Rectangle 1190"/>
            <p:cNvSpPr/>
            <p:nvPr/>
          </p:nvSpPr>
          <p:spPr>
            <a:xfrm>
              <a:off x="5210226" y="3853935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92" name="Rectangle 1191"/>
            <p:cNvSpPr/>
            <p:nvPr/>
          </p:nvSpPr>
          <p:spPr>
            <a:xfrm>
              <a:off x="5370256" y="3853934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93" name="Rectangle 1192"/>
            <p:cNvSpPr/>
            <p:nvPr/>
          </p:nvSpPr>
          <p:spPr>
            <a:xfrm>
              <a:off x="5529800" y="3853934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94" name="Rectangle 1193"/>
            <p:cNvSpPr/>
            <p:nvPr/>
          </p:nvSpPr>
          <p:spPr>
            <a:xfrm>
              <a:off x="5686962" y="3853934"/>
              <a:ext cx="159058" cy="184666"/>
            </a:xfrm>
            <a:prstGeom prst="rect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>
                  <a:shade val="95000"/>
                  <a:satMod val="105000"/>
                </a:sys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195" name="TextBox 1194"/>
          <p:cNvSpPr txBox="1"/>
          <p:nvPr/>
        </p:nvSpPr>
        <p:spPr>
          <a:xfrm>
            <a:off x="30022800" y="15621000"/>
            <a:ext cx="124968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5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Microarchitecture</a:t>
            </a:r>
            <a:endParaRPr kumimoji="0" lang="en-US" sz="55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96" name="Content Placeholder 2"/>
          <p:cNvSpPr txBox="1">
            <a:spLocks/>
          </p:cNvSpPr>
          <p:nvPr/>
        </p:nvSpPr>
        <p:spPr bwMode="auto">
          <a:xfrm>
            <a:off x="36766499" y="16942836"/>
            <a:ext cx="5548240" cy="59812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 kern="120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Total of 96 banks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in baseline design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kumimoji="0" lang="en-US" sz="35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kumimoji="0" lang="en-US" sz="35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Unified design has only 32 banks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Challenges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:</a:t>
            </a:r>
          </a:p>
          <a:p>
            <a:pPr marL="547688" marR="0" lvl="1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Bank access energy</a:t>
            </a:r>
          </a:p>
          <a:p>
            <a:pPr marL="547688" marR="0" lvl="1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Bank conflicts</a:t>
            </a:r>
          </a:p>
        </p:txBody>
      </p:sp>
      <p:sp>
        <p:nvSpPr>
          <p:cNvPr id="1197" name="TextBox 1196"/>
          <p:cNvSpPr txBox="1"/>
          <p:nvPr/>
        </p:nvSpPr>
        <p:spPr>
          <a:xfrm rot="16200000">
            <a:off x="30101383" y="17658696"/>
            <a:ext cx="19223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Baseline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98" name="TextBox 1197"/>
          <p:cNvSpPr txBox="1"/>
          <p:nvPr/>
        </p:nvSpPr>
        <p:spPr>
          <a:xfrm rot="16200000">
            <a:off x="30316850" y="20965750"/>
            <a:ext cx="16979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Unified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01" name="TextBox 1200"/>
          <p:cNvSpPr txBox="1"/>
          <p:nvPr/>
        </p:nvSpPr>
        <p:spPr>
          <a:xfrm>
            <a:off x="30022800" y="24536400"/>
            <a:ext cx="12496799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5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Related Work</a:t>
            </a:r>
            <a:endParaRPr kumimoji="0" lang="en-US" sz="55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11" name="Content Placeholder 2"/>
          <p:cNvSpPr txBox="1">
            <a:spLocks/>
          </p:cNvSpPr>
          <p:nvPr/>
        </p:nvSpPr>
        <p:spPr bwMode="auto">
          <a:xfrm>
            <a:off x="15773400" y="21564600"/>
            <a:ext cx="8728866" cy="4937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 kern="120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Allocate enough registers to eliminate spills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Programmer dictates shared memory blocking</a:t>
            </a: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Maximize thread count subject to register and shared requirements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Devote remaining storage to cache</a:t>
            </a:r>
            <a:endParaRPr kumimoji="0" lang="en-US" sz="35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79200" y="21488400"/>
            <a:ext cx="4267200" cy="5835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266" b="1349"/>
          <a:stretch/>
        </p:blipFill>
        <p:spPr bwMode="auto">
          <a:xfrm>
            <a:off x="16232077" y="14782800"/>
            <a:ext cx="11276123" cy="32989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686" b="13822"/>
          <a:stretch/>
        </p:blipFill>
        <p:spPr bwMode="auto">
          <a:xfrm>
            <a:off x="16230600" y="10418858"/>
            <a:ext cx="10972800" cy="32971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580"/>
          <a:stretch/>
        </p:blipFill>
        <p:spPr bwMode="auto">
          <a:xfrm>
            <a:off x="31120147" y="28041600"/>
            <a:ext cx="10133694" cy="3848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46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949811"/>
            <a:ext cx="3506512" cy="1921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8734" y="2349328"/>
            <a:ext cx="4242311" cy="1122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393864"/>
            <a:ext cx="4547241" cy="1033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5" name="Content Placeholder 2"/>
          <p:cNvSpPr txBox="1">
            <a:spLocks/>
          </p:cNvSpPr>
          <p:nvPr/>
        </p:nvSpPr>
        <p:spPr bwMode="auto">
          <a:xfrm>
            <a:off x="30292492" y="25541329"/>
            <a:ext cx="11339286" cy="250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6000"/>
              <a:buFont typeface="Wingdings 3" pitchFamily="18" charset="2"/>
              <a:buChar char=""/>
              <a:defRPr sz="2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547688" indent="-27305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6000"/>
              <a:buFont typeface="Wingdings 3" pitchFamily="18" charset="2"/>
              <a:buChar char=""/>
              <a:defRPr sz="2300" kern="120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822325" indent="-228600" algn="l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BCBCBC"/>
              </a:buClr>
              <a:buSzPct val="76000"/>
              <a:buFont typeface="Wingdings 3" pitchFamily="18" charset="2"/>
              <a:buChar char=""/>
              <a:defRPr sz="20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096963" indent="-228600" algn="l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BA2B4"/>
              </a:buClr>
              <a:buSzPct val="70000"/>
              <a:buFont typeface="Wingdings" pitchFamily="2" charset="2"/>
              <a:buChar char=""/>
              <a:defRPr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1371600" indent="-228600" algn="l" rtl="0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"/>
              <a:defRPr sz="1600" kern="120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r>
              <a:rPr lang="en-US" sz="3500" dirty="0" smtClean="0">
                <a:solidFill>
                  <a:sysClr val="windowText" lastClr="000000"/>
                </a:solidFill>
              </a:rPr>
              <a:t>Fermi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</a:t>
            </a: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has a limited form of flexibility between shared memory</a:t>
            </a:r>
            <a:r>
              <a:rPr kumimoji="0" lang="en-US" sz="35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and cache, programmer chooses either:</a:t>
            </a:r>
          </a:p>
          <a:p>
            <a:pPr lvl="1" defTabSz="914400">
              <a:spcBef>
                <a:spcPts val="600"/>
              </a:spcBef>
              <a:buClr>
                <a:srgbClr val="727CA3"/>
              </a:buClr>
              <a:defRPr/>
            </a:pPr>
            <a:r>
              <a:rPr lang="en-US" sz="3500" baseline="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16KB</a:t>
            </a:r>
            <a:r>
              <a:rPr lang="en-US" sz="35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shared memory and 48KB cache</a:t>
            </a:r>
          </a:p>
          <a:p>
            <a:pPr lvl="1" defTabSz="914400">
              <a:spcBef>
                <a:spcPts val="600"/>
              </a:spcBef>
              <a:buClr>
                <a:srgbClr val="727CA3"/>
              </a:buClr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48KB</a:t>
            </a:r>
            <a:r>
              <a:rPr kumimoji="0" lang="en-US" sz="35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</a:rPr>
              <a:t> shared memory and 16KB cache</a:t>
            </a:r>
            <a:endParaRPr kumimoji="0" lang="en-US" sz="35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</a:endParaRPr>
          </a:p>
          <a:p>
            <a:pPr marL="273050" marR="0" lvl="0" indent="-2730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Char char=""/>
              <a:tabLst/>
              <a:defRPr/>
            </a:pPr>
            <a:endParaRPr kumimoji="0" lang="en-US" sz="35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727CA3"/>
              </a:buClr>
              <a:buSzPct val="76000"/>
              <a:buFont typeface="Wingdings 3" pitchFamily="18" charset="2"/>
              <a:buNone/>
              <a:tabLst/>
              <a:defRPr/>
            </a:pPr>
            <a:endParaRPr kumimoji="0" lang="en-US" sz="35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86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376</Words>
  <Application>Microsoft Office PowerPoint</Application>
  <PresentationFormat>Custom</PresentationFormat>
  <Paragraphs>115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NVIDIA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18</cp:revision>
  <dcterms:created xsi:type="dcterms:W3CDTF">2012-11-28T21:58:09Z</dcterms:created>
  <dcterms:modified xsi:type="dcterms:W3CDTF">2012-11-30T18:33:08Z</dcterms:modified>
</cp:coreProperties>
</file>