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notesSlides/notesSlide19.xml" ContentType="application/vnd.openxmlformats-officedocument.presentationml.notesSl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notesSlides/notesSlide20.xml" ContentType="application/vnd.openxmlformats-officedocument.presentationml.notesSlide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theme/themeOverride6.xml" ContentType="application/vnd.openxmlformats-officedocument.themeOverride+xml"/>
  <Override PartName="/ppt/notesSlides/notesSlide21.xml" ContentType="application/vnd.openxmlformats-officedocument.presentationml.notesSlide+xml"/>
  <Override PartName="/ppt/charts/chart10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809" r:id="rId3"/>
    <p:sldId id="792" r:id="rId4"/>
    <p:sldId id="813" r:id="rId5"/>
    <p:sldId id="811" r:id="rId6"/>
    <p:sldId id="828" r:id="rId7"/>
    <p:sldId id="815" r:id="rId8"/>
    <p:sldId id="836" r:id="rId9"/>
    <p:sldId id="795" r:id="rId10"/>
    <p:sldId id="832" r:id="rId11"/>
    <p:sldId id="834" r:id="rId12"/>
    <p:sldId id="835" r:id="rId13"/>
    <p:sldId id="814" r:id="rId14"/>
    <p:sldId id="799" r:id="rId15"/>
    <p:sldId id="801" r:id="rId16"/>
    <p:sldId id="819" r:id="rId17"/>
    <p:sldId id="820" r:id="rId18"/>
    <p:sldId id="803" r:id="rId19"/>
    <p:sldId id="829" r:id="rId20"/>
    <p:sldId id="804" r:id="rId21"/>
    <p:sldId id="805" r:id="rId22"/>
    <p:sldId id="822" r:id="rId23"/>
    <p:sldId id="823" r:id="rId24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FFFF66"/>
    <a:srgbClr val="6699FF"/>
    <a:srgbClr val="BBE0E3"/>
    <a:srgbClr val="FF0000"/>
    <a:srgbClr val="FCFEB4"/>
    <a:srgbClr val="FFFF99"/>
    <a:srgbClr val="DBCEE4"/>
    <a:srgbClr val="CC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72" autoAdjust="0"/>
    <p:restoredTop sz="80992" autoAdjust="0"/>
  </p:normalViewPr>
  <p:slideViewPr>
    <p:cSldViewPr>
      <p:cViewPr>
        <p:scale>
          <a:sx n="70" d="100"/>
          <a:sy n="70" d="100"/>
        </p:scale>
        <p:origin x="-13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0"/>
    </p:cViewPr>
  </p:sorterViewPr>
  <p:notesViewPr>
    <p:cSldViewPr>
      <p:cViewPr varScale="1">
        <p:scale>
          <a:sx n="58" d="100"/>
          <a:sy n="58" d="100"/>
        </p:scale>
        <p:origin x="-2496" y="-90"/>
      </p:cViewPr>
      <p:guideLst>
        <p:guide orient="horz" pos="2304"/>
        <p:guide pos="302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ine\My%20Dropbox\2011_fall\micro12libra\micro12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ine\My%20Dropbox\2011_fall\micro12libra\figure_jason_camera\micro12_experiments_jason_camera.xlsx" TargetMode="External"/><Relationship Id="rId1" Type="http://schemas.openxmlformats.org/officeDocument/2006/relationships/themeOverride" Target="../theme/themeOverride7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ine\My%20Dropbox\2011_fall\micro12libra\micro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ine\My%20Dropbox\2011_fall\micro12libra\micro12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ine\My%20Dropbox\2011_fall\micro12libra\figure_jason_camera\micro12_experiments_jason_camera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ine\My%20Dropbox\2011_fall\micro12libra\figure_jason_camera\micro12_experiments_jason_camera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ine\My%20Dropbox\2011_fall\micro12libra\figure_jason_camera\micro12_experiments_jason_camera.xlsx" TargetMode="External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ine\My%20Dropbox\2011_fall\micro12libra\figure_jason_camera\micro12_experiments_jason_camera.xlsx" TargetMode="External"/><Relationship Id="rId1" Type="http://schemas.openxmlformats.org/officeDocument/2006/relationships/themeOverride" Target="../theme/themeOverride4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ine\My%20Dropbox\2011_fall\micro12libra\figure_jason_camera\micro12_experiments_jason_camera.xlsx" TargetMode="External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ine\My%20Dropbox\2011_fall\micro12libra\figure_jason_camera\micro12_experiments_jason_camera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350096301482539"/>
          <c:y val="5.1400554097404488E-2"/>
          <c:w val="0.7592661811732514"/>
          <c:h val="0.689101049868766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motivation_micro12!$AF$49</c:f>
              <c:strCache>
                <c:ptCount val="1"/>
                <c:pt idx="0">
                  <c:v>non-DLP</c:v>
                </c:pt>
              </c:strCache>
            </c:strRef>
          </c:tx>
          <c:spPr>
            <a:solidFill>
              <a:srgbClr val="00B0F0">
                <a:alpha val="60000"/>
              </a:srgbClr>
            </a:solidFill>
          </c:spPr>
          <c:invertIfNegative val="0"/>
          <c:cat>
            <c:strRef>
              <c:f>motivation_micro12!$AG$48:$AJ$48</c:f>
              <c:strCache>
                <c:ptCount val="4"/>
                <c:pt idx="0">
                  <c:v>Vision</c:v>
                </c:pt>
                <c:pt idx="1">
                  <c:v>Media</c:v>
                </c:pt>
                <c:pt idx="2">
                  <c:v>Game Physics</c:v>
                </c:pt>
                <c:pt idx="3">
                  <c:v>Avg</c:v>
                </c:pt>
              </c:strCache>
            </c:strRef>
          </c:cat>
          <c:val>
            <c:numRef>
              <c:f>motivation_micro12!$AG$49:$AJ$49</c:f>
              <c:numCache>
                <c:formatCode>General</c:formatCode>
                <c:ptCount val="4"/>
                <c:pt idx="0">
                  <c:v>0.12354312354312356</c:v>
                </c:pt>
                <c:pt idx="1">
                  <c:v>0.15325008855635039</c:v>
                </c:pt>
                <c:pt idx="2">
                  <c:v>7.6666666666666661E-2</c:v>
                </c:pt>
                <c:pt idx="3">
                  <c:v>0.11161637239757029</c:v>
                </c:pt>
              </c:numCache>
            </c:numRef>
          </c:val>
        </c:ser>
        <c:ser>
          <c:idx val="1"/>
          <c:order val="1"/>
          <c:tx>
            <c:strRef>
              <c:f>motivation_micro12!$AF$50</c:f>
              <c:strCache>
                <c:ptCount val="1"/>
                <c:pt idx="0">
                  <c:v>low-DLP</c:v>
                </c:pt>
              </c:strCache>
            </c:strRef>
          </c:tx>
          <c:spPr>
            <a:solidFill>
              <a:srgbClr val="FF0000">
                <a:alpha val="60000"/>
              </a:srgbClr>
            </a:solidFill>
          </c:spPr>
          <c:invertIfNegative val="0"/>
          <c:cat>
            <c:strRef>
              <c:f>motivation_micro12!$AG$48:$AJ$48</c:f>
              <c:strCache>
                <c:ptCount val="4"/>
                <c:pt idx="0">
                  <c:v>Vision</c:v>
                </c:pt>
                <c:pt idx="1">
                  <c:v>Media</c:v>
                </c:pt>
                <c:pt idx="2">
                  <c:v>Game Physics</c:v>
                </c:pt>
                <c:pt idx="3">
                  <c:v>Avg</c:v>
                </c:pt>
              </c:strCache>
            </c:strRef>
          </c:cat>
          <c:val>
            <c:numRef>
              <c:f>motivation_micro12!$AG$50:$AJ$50</c:f>
              <c:numCache>
                <c:formatCode>General</c:formatCode>
                <c:ptCount val="4"/>
                <c:pt idx="0">
                  <c:v>3.7296037296037296E-2</c:v>
                </c:pt>
                <c:pt idx="1">
                  <c:v>0.28972008597396437</c:v>
                </c:pt>
                <c:pt idx="2">
                  <c:v>0</c:v>
                </c:pt>
                <c:pt idx="3">
                  <c:v>7.4554908959753724E-2</c:v>
                </c:pt>
              </c:numCache>
            </c:numRef>
          </c:val>
        </c:ser>
        <c:ser>
          <c:idx val="2"/>
          <c:order val="2"/>
          <c:tx>
            <c:strRef>
              <c:f>motivation_micro12!$AF$51</c:f>
              <c:strCache>
                <c:ptCount val="1"/>
                <c:pt idx="0">
                  <c:v>high-DLP</c:v>
                </c:pt>
              </c:strCache>
            </c:strRef>
          </c:tx>
          <c:spPr>
            <a:solidFill>
              <a:srgbClr val="00B050">
                <a:alpha val="60000"/>
              </a:srgbClr>
            </a:solidFill>
          </c:spPr>
          <c:invertIfNegative val="0"/>
          <c:cat>
            <c:strRef>
              <c:f>motivation_micro12!$AG$48:$AJ$48</c:f>
              <c:strCache>
                <c:ptCount val="4"/>
                <c:pt idx="0">
                  <c:v>Vision</c:v>
                </c:pt>
                <c:pt idx="1">
                  <c:v>Media</c:v>
                </c:pt>
                <c:pt idx="2">
                  <c:v>Game Physics</c:v>
                </c:pt>
                <c:pt idx="3">
                  <c:v>Avg</c:v>
                </c:pt>
              </c:strCache>
            </c:strRef>
          </c:cat>
          <c:val>
            <c:numRef>
              <c:f>motivation_micro12!$AG$51:$AJ$51</c:f>
              <c:numCache>
                <c:formatCode>General</c:formatCode>
                <c:ptCount val="4"/>
                <c:pt idx="0">
                  <c:v>0.83916083916083917</c:v>
                </c:pt>
                <c:pt idx="1">
                  <c:v>0.55702982546968527</c:v>
                </c:pt>
                <c:pt idx="2">
                  <c:v>0.92333333333333334</c:v>
                </c:pt>
                <c:pt idx="3">
                  <c:v>0.81382871864267603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373120"/>
        <c:axId val="68383104"/>
      </c:barChart>
      <c:catAx>
        <c:axId val="683731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383104"/>
        <c:crosses val="autoZero"/>
        <c:auto val="1"/>
        <c:lblAlgn val="ctr"/>
        <c:lblOffset val="100"/>
        <c:noMultiLvlLbl val="0"/>
      </c:catAx>
      <c:valAx>
        <c:axId val="68383104"/>
        <c:scaling>
          <c:orientation val="minMax"/>
          <c:max val="1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Execution time ratio</a:t>
                </a:r>
              </a:p>
            </c:rich>
          </c:tx>
          <c:layout>
            <c:manualLayout>
              <c:xMode val="edge"/>
              <c:yMode val="edge"/>
              <c:x val="2.9615064336121499E-2"/>
              <c:y val="7.2351268591426071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3731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5347987751531"/>
          <c:y val="0.88831291921843103"/>
          <c:w val="0.71216004454804083"/>
          <c:h val="0.10763305628463109"/>
        </c:manualLayout>
      </c:layout>
      <c:overlay val="0"/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434532456538901"/>
          <c:y val="3.1709786276715411E-2"/>
          <c:w val="0.70677856057466504"/>
          <c:h val="0.774576535597283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mode!$B$29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0070C0">
                <a:alpha val="50000"/>
              </a:srgbClr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mode!$C$27:$Q$28</c:f>
              <c:multiLvlStrCache>
                <c:ptCount val="15"/>
                <c:lvl>
                  <c:pt idx="0">
                    <c:v>16</c:v>
                  </c:pt>
                  <c:pt idx="1">
                    <c:v>32</c:v>
                  </c:pt>
                  <c:pt idx="2">
                    <c:v>64</c:v>
                  </c:pt>
                  <c:pt idx="4">
                    <c:v>16</c:v>
                  </c:pt>
                  <c:pt idx="5">
                    <c:v>32</c:v>
                  </c:pt>
                  <c:pt idx="6">
                    <c:v>64</c:v>
                  </c:pt>
                  <c:pt idx="8">
                    <c:v>16</c:v>
                  </c:pt>
                  <c:pt idx="9">
                    <c:v>32</c:v>
                  </c:pt>
                  <c:pt idx="10">
                    <c:v>64</c:v>
                  </c:pt>
                  <c:pt idx="12">
                    <c:v>16</c:v>
                  </c:pt>
                  <c:pt idx="13">
                    <c:v>32</c:v>
                  </c:pt>
                  <c:pt idx="14">
                    <c:v>64</c:v>
                  </c:pt>
                </c:lvl>
                <c:lvl>
                  <c:pt idx="0">
                    <c:v>Vision</c:v>
                  </c:pt>
                  <c:pt idx="4">
                    <c:v>Media</c:v>
                  </c:pt>
                  <c:pt idx="8">
                    <c:v>Game Physics</c:v>
                  </c:pt>
                  <c:pt idx="12">
                    <c:v>Avg</c:v>
                  </c:pt>
                </c:lvl>
              </c:multiLvlStrCache>
            </c:multiLvlStrRef>
          </c:cat>
          <c:val>
            <c:numRef>
              <c:f>mode!$C$29:$Q$29</c:f>
              <c:numCache>
                <c:formatCode>General</c:formatCode>
                <c:ptCount val="15"/>
                <c:pt idx="0">
                  <c:v>0.58603753999999997</c:v>
                </c:pt>
                <c:pt idx="1">
                  <c:v>0.49502965999999998</c:v>
                </c:pt>
                <c:pt idx="2">
                  <c:v>0.40274971999999998</c:v>
                </c:pt>
                <c:pt idx="4">
                  <c:v>0.14007910000000001</c:v>
                </c:pt>
                <c:pt idx="5">
                  <c:v>0.13534199999999999</c:v>
                </c:pt>
                <c:pt idx="6">
                  <c:v>7.1889033333333338E-2</c:v>
                </c:pt>
                <c:pt idx="8">
                  <c:v>0.39295933333333338</c:v>
                </c:pt>
                <c:pt idx="9">
                  <c:v>0.38049963333333331</c:v>
                </c:pt>
                <c:pt idx="10">
                  <c:v>0.36978626666666664</c:v>
                </c:pt>
                <c:pt idx="12">
                  <c:v>0.37302532444444442</c:v>
                </c:pt>
                <c:pt idx="13">
                  <c:v>0.33695709777777777</c:v>
                </c:pt>
                <c:pt idx="14">
                  <c:v>0.28147500666666664</c:v>
                </c:pt>
              </c:numCache>
            </c:numRef>
          </c:val>
        </c:ser>
        <c:ser>
          <c:idx val="1"/>
          <c:order val="1"/>
          <c:tx>
            <c:strRef>
              <c:f>mode!$B$30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0000">
                <a:alpha val="50000"/>
              </a:srgbClr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mode!$C$27:$Q$28</c:f>
              <c:multiLvlStrCache>
                <c:ptCount val="15"/>
                <c:lvl>
                  <c:pt idx="0">
                    <c:v>16</c:v>
                  </c:pt>
                  <c:pt idx="1">
                    <c:v>32</c:v>
                  </c:pt>
                  <c:pt idx="2">
                    <c:v>64</c:v>
                  </c:pt>
                  <c:pt idx="4">
                    <c:v>16</c:v>
                  </c:pt>
                  <c:pt idx="5">
                    <c:v>32</c:v>
                  </c:pt>
                  <c:pt idx="6">
                    <c:v>64</c:v>
                  </c:pt>
                  <c:pt idx="8">
                    <c:v>16</c:v>
                  </c:pt>
                  <c:pt idx="9">
                    <c:v>32</c:v>
                  </c:pt>
                  <c:pt idx="10">
                    <c:v>64</c:v>
                  </c:pt>
                  <c:pt idx="12">
                    <c:v>16</c:v>
                  </c:pt>
                  <c:pt idx="13">
                    <c:v>32</c:v>
                  </c:pt>
                  <c:pt idx="14">
                    <c:v>64</c:v>
                  </c:pt>
                </c:lvl>
                <c:lvl>
                  <c:pt idx="0">
                    <c:v>Vision</c:v>
                  </c:pt>
                  <c:pt idx="4">
                    <c:v>Media</c:v>
                  </c:pt>
                  <c:pt idx="8">
                    <c:v>Game Physics</c:v>
                  </c:pt>
                  <c:pt idx="12">
                    <c:v>Avg</c:v>
                  </c:pt>
                </c:lvl>
              </c:multiLvlStrCache>
            </c:multiLvlStrRef>
          </c:cat>
          <c:val>
            <c:numRef>
              <c:f>mode!$C$30:$Q$30</c:f>
              <c:numCache>
                <c:formatCode>General</c:formatCode>
                <c:ptCount val="15"/>
                <c:pt idx="0">
                  <c:v>6.9695933999999987E-2</c:v>
                </c:pt>
                <c:pt idx="1">
                  <c:v>6.9478732000000001E-2</c:v>
                </c:pt>
                <c:pt idx="2">
                  <c:v>6.9129681999999998E-2</c:v>
                </c:pt>
                <c:pt idx="4">
                  <c:v>0.14372053333333334</c:v>
                </c:pt>
                <c:pt idx="5">
                  <c:v>5.9640129999999993E-2</c:v>
                </c:pt>
                <c:pt idx="6">
                  <c:v>5.8810833333333333E-2</c:v>
                </c:pt>
                <c:pt idx="8">
                  <c:v>0.45698733333333336</c:v>
                </c:pt>
                <c:pt idx="9">
                  <c:v>0.41267333333333328</c:v>
                </c:pt>
                <c:pt idx="10">
                  <c:v>0.37515066666666669</c:v>
                </c:pt>
                <c:pt idx="12">
                  <c:v>0.22346793355555558</c:v>
                </c:pt>
                <c:pt idx="13">
                  <c:v>0.18059739844444445</c:v>
                </c:pt>
                <c:pt idx="14">
                  <c:v>0.16769706066666668</c:v>
                </c:pt>
              </c:numCache>
            </c:numRef>
          </c:val>
        </c:ser>
        <c:ser>
          <c:idx val="2"/>
          <c:order val="2"/>
          <c:tx>
            <c:strRef>
              <c:f>mode!$B$31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92D050">
                <a:alpha val="50000"/>
              </a:srgbClr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mode!$C$27:$Q$28</c:f>
              <c:multiLvlStrCache>
                <c:ptCount val="15"/>
                <c:lvl>
                  <c:pt idx="0">
                    <c:v>16</c:v>
                  </c:pt>
                  <c:pt idx="1">
                    <c:v>32</c:v>
                  </c:pt>
                  <c:pt idx="2">
                    <c:v>64</c:v>
                  </c:pt>
                  <c:pt idx="4">
                    <c:v>16</c:v>
                  </c:pt>
                  <c:pt idx="5">
                    <c:v>32</c:v>
                  </c:pt>
                  <c:pt idx="6">
                    <c:v>64</c:v>
                  </c:pt>
                  <c:pt idx="8">
                    <c:v>16</c:v>
                  </c:pt>
                  <c:pt idx="9">
                    <c:v>32</c:v>
                  </c:pt>
                  <c:pt idx="10">
                    <c:v>64</c:v>
                  </c:pt>
                  <c:pt idx="12">
                    <c:v>16</c:v>
                  </c:pt>
                  <c:pt idx="13">
                    <c:v>32</c:v>
                  </c:pt>
                  <c:pt idx="14">
                    <c:v>64</c:v>
                  </c:pt>
                </c:lvl>
                <c:lvl>
                  <c:pt idx="0">
                    <c:v>Vision</c:v>
                  </c:pt>
                  <c:pt idx="4">
                    <c:v>Media</c:v>
                  </c:pt>
                  <c:pt idx="8">
                    <c:v>Game Physics</c:v>
                  </c:pt>
                  <c:pt idx="12">
                    <c:v>Avg</c:v>
                  </c:pt>
                </c:lvl>
              </c:multiLvlStrCache>
            </c:multiLvlStrRef>
          </c:cat>
          <c:val>
            <c:numRef>
              <c:f>mode!$C$31:$Q$31</c:f>
              <c:numCache>
                <c:formatCode>General</c:formatCode>
                <c:ptCount val="15"/>
                <c:pt idx="0">
                  <c:v>0.16234492</c:v>
                </c:pt>
                <c:pt idx="1">
                  <c:v>7.0911195999999996E-2</c:v>
                </c:pt>
                <c:pt idx="2">
                  <c:v>7.1345709999999993E-2</c:v>
                </c:pt>
                <c:pt idx="4">
                  <c:v>0.17578916666666666</c:v>
                </c:pt>
                <c:pt idx="5">
                  <c:v>0.17093033333333332</c:v>
                </c:pt>
                <c:pt idx="6">
                  <c:v>9.3673859999999998E-2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0.11271136222222222</c:v>
                </c:pt>
                <c:pt idx="13">
                  <c:v>8.0613843111111097E-2</c:v>
                </c:pt>
                <c:pt idx="14">
                  <c:v>5.5006523333333335E-2</c:v>
                </c:pt>
              </c:numCache>
            </c:numRef>
          </c:val>
        </c:ser>
        <c:ser>
          <c:idx val="3"/>
          <c:order val="3"/>
          <c:tx>
            <c:strRef>
              <c:f>mode!$B$32</c:f>
              <c:strCache>
                <c:ptCount val="1"/>
                <c:pt idx="0">
                  <c:v>16</c:v>
                </c:pt>
              </c:strCache>
            </c:strRef>
          </c:tx>
          <c:spPr>
            <a:solidFill>
              <a:srgbClr val="7030A0">
                <a:alpha val="50000"/>
              </a:srgbClr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mode!$C$27:$Q$28</c:f>
              <c:multiLvlStrCache>
                <c:ptCount val="15"/>
                <c:lvl>
                  <c:pt idx="0">
                    <c:v>16</c:v>
                  </c:pt>
                  <c:pt idx="1">
                    <c:v>32</c:v>
                  </c:pt>
                  <c:pt idx="2">
                    <c:v>64</c:v>
                  </c:pt>
                  <c:pt idx="4">
                    <c:v>16</c:v>
                  </c:pt>
                  <c:pt idx="5">
                    <c:v>32</c:v>
                  </c:pt>
                  <c:pt idx="6">
                    <c:v>64</c:v>
                  </c:pt>
                  <c:pt idx="8">
                    <c:v>16</c:v>
                  </c:pt>
                  <c:pt idx="9">
                    <c:v>32</c:v>
                  </c:pt>
                  <c:pt idx="10">
                    <c:v>64</c:v>
                  </c:pt>
                  <c:pt idx="12">
                    <c:v>16</c:v>
                  </c:pt>
                  <c:pt idx="13">
                    <c:v>32</c:v>
                  </c:pt>
                  <c:pt idx="14">
                    <c:v>64</c:v>
                  </c:pt>
                </c:lvl>
                <c:lvl>
                  <c:pt idx="0">
                    <c:v>Vision</c:v>
                  </c:pt>
                  <c:pt idx="4">
                    <c:v>Media</c:v>
                  </c:pt>
                  <c:pt idx="8">
                    <c:v>Game Physics</c:v>
                  </c:pt>
                  <c:pt idx="12">
                    <c:v>Avg</c:v>
                  </c:pt>
                </c:lvl>
              </c:multiLvlStrCache>
            </c:multiLvlStrRef>
          </c:cat>
          <c:val>
            <c:numRef>
              <c:f>mode!$C$32:$Q$32</c:f>
              <c:numCache>
                <c:formatCode>General</c:formatCode>
                <c:ptCount val="15"/>
                <c:pt idx="0">
                  <c:v>0.18192362000000001</c:v>
                </c:pt>
                <c:pt idx="1">
                  <c:v>0.22196336</c:v>
                </c:pt>
                <c:pt idx="2">
                  <c:v>0.30280620000000003</c:v>
                </c:pt>
                <c:pt idx="4">
                  <c:v>0.54041166666666662</c:v>
                </c:pt>
                <c:pt idx="5">
                  <c:v>0.31805753333333331</c:v>
                </c:pt>
                <c:pt idx="6">
                  <c:v>0.27389783333333334</c:v>
                </c:pt>
                <c:pt idx="8">
                  <c:v>0.15005299999999999</c:v>
                </c:pt>
                <c:pt idx="9">
                  <c:v>0.20682699999999998</c:v>
                </c:pt>
                <c:pt idx="10">
                  <c:v>0.25506299999999998</c:v>
                </c:pt>
                <c:pt idx="12">
                  <c:v>0.29079609555555552</c:v>
                </c:pt>
                <c:pt idx="13">
                  <c:v>0.24894929777777774</c:v>
                </c:pt>
                <c:pt idx="14">
                  <c:v>0.27725567777777776</c:v>
                </c:pt>
              </c:numCache>
            </c:numRef>
          </c:val>
        </c:ser>
        <c:ser>
          <c:idx val="4"/>
          <c:order val="4"/>
          <c:tx>
            <c:strRef>
              <c:f>mode!$B$33</c:f>
              <c:strCache>
                <c:ptCount val="1"/>
                <c:pt idx="0">
                  <c:v>32</c:v>
                </c:pt>
              </c:strCache>
            </c:strRef>
          </c:tx>
          <c:spPr>
            <a:solidFill>
              <a:srgbClr val="00B0F0">
                <a:alpha val="50000"/>
              </a:srgbClr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mode!$C$27:$Q$28</c:f>
              <c:multiLvlStrCache>
                <c:ptCount val="15"/>
                <c:lvl>
                  <c:pt idx="0">
                    <c:v>16</c:v>
                  </c:pt>
                  <c:pt idx="1">
                    <c:v>32</c:v>
                  </c:pt>
                  <c:pt idx="2">
                    <c:v>64</c:v>
                  </c:pt>
                  <c:pt idx="4">
                    <c:v>16</c:v>
                  </c:pt>
                  <c:pt idx="5">
                    <c:v>32</c:v>
                  </c:pt>
                  <c:pt idx="6">
                    <c:v>64</c:v>
                  </c:pt>
                  <c:pt idx="8">
                    <c:v>16</c:v>
                  </c:pt>
                  <c:pt idx="9">
                    <c:v>32</c:v>
                  </c:pt>
                  <c:pt idx="10">
                    <c:v>64</c:v>
                  </c:pt>
                  <c:pt idx="12">
                    <c:v>16</c:v>
                  </c:pt>
                  <c:pt idx="13">
                    <c:v>32</c:v>
                  </c:pt>
                  <c:pt idx="14">
                    <c:v>64</c:v>
                  </c:pt>
                </c:lvl>
                <c:lvl>
                  <c:pt idx="0">
                    <c:v>Vision</c:v>
                  </c:pt>
                  <c:pt idx="4">
                    <c:v>Media</c:v>
                  </c:pt>
                  <c:pt idx="8">
                    <c:v>Game Physics</c:v>
                  </c:pt>
                  <c:pt idx="12">
                    <c:v>Avg</c:v>
                  </c:pt>
                </c:lvl>
              </c:multiLvlStrCache>
            </c:multiLvlStrRef>
          </c:cat>
          <c:val>
            <c:numRef>
              <c:f>mode!$C$33:$Q$33</c:f>
              <c:numCache>
                <c:formatCode>General</c:formatCode>
                <c:ptCount val="15"/>
                <c:pt idx="0">
                  <c:v>0</c:v>
                </c:pt>
                <c:pt idx="1">
                  <c:v>0.14261898000000001</c:v>
                </c:pt>
                <c:pt idx="2">
                  <c:v>0.10029234000000001</c:v>
                </c:pt>
                <c:pt idx="4">
                  <c:v>0</c:v>
                </c:pt>
                <c:pt idx="5">
                  <c:v>0.31603006666666666</c:v>
                </c:pt>
                <c:pt idx="6">
                  <c:v>0.20308686666666667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0.15288301555555556</c:v>
                </c:pt>
                <c:pt idx="14">
                  <c:v>0.10112640222222223</c:v>
                </c:pt>
              </c:numCache>
            </c:numRef>
          </c:val>
        </c:ser>
        <c:ser>
          <c:idx val="5"/>
          <c:order val="5"/>
          <c:tx>
            <c:strRef>
              <c:f>mode!$B$34</c:f>
              <c:strCache>
                <c:ptCount val="1"/>
                <c:pt idx="0">
                  <c:v>64</c:v>
                </c:pt>
              </c:strCache>
            </c:strRef>
          </c:tx>
          <c:spPr>
            <a:solidFill>
              <a:srgbClr val="FFC000">
                <a:alpha val="50000"/>
              </a:srgbClr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mode!$C$27:$Q$28</c:f>
              <c:multiLvlStrCache>
                <c:ptCount val="15"/>
                <c:lvl>
                  <c:pt idx="0">
                    <c:v>16</c:v>
                  </c:pt>
                  <c:pt idx="1">
                    <c:v>32</c:v>
                  </c:pt>
                  <c:pt idx="2">
                    <c:v>64</c:v>
                  </c:pt>
                  <c:pt idx="4">
                    <c:v>16</c:v>
                  </c:pt>
                  <c:pt idx="5">
                    <c:v>32</c:v>
                  </c:pt>
                  <c:pt idx="6">
                    <c:v>64</c:v>
                  </c:pt>
                  <c:pt idx="8">
                    <c:v>16</c:v>
                  </c:pt>
                  <c:pt idx="9">
                    <c:v>32</c:v>
                  </c:pt>
                  <c:pt idx="10">
                    <c:v>64</c:v>
                  </c:pt>
                  <c:pt idx="12">
                    <c:v>16</c:v>
                  </c:pt>
                  <c:pt idx="13">
                    <c:v>32</c:v>
                  </c:pt>
                  <c:pt idx="14">
                    <c:v>64</c:v>
                  </c:pt>
                </c:lvl>
                <c:lvl>
                  <c:pt idx="0">
                    <c:v>Vision</c:v>
                  </c:pt>
                  <c:pt idx="4">
                    <c:v>Media</c:v>
                  </c:pt>
                  <c:pt idx="8">
                    <c:v>Game Physics</c:v>
                  </c:pt>
                  <c:pt idx="12">
                    <c:v>Avg</c:v>
                  </c:pt>
                </c:lvl>
              </c:multiLvlStrCache>
            </c:multiLvlStrRef>
          </c:cat>
          <c:val>
            <c:numRef>
              <c:f>mode!$C$34:$Q$34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5.3678619999999996E-2</c:v>
                </c:pt>
                <c:pt idx="4">
                  <c:v>0</c:v>
                </c:pt>
                <c:pt idx="5">
                  <c:v>0</c:v>
                </c:pt>
                <c:pt idx="6">
                  <c:v>0.29864146666666663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0.11744002888888888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1461120"/>
        <c:axId val="71462912"/>
      </c:barChart>
      <c:catAx>
        <c:axId val="714611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1462912"/>
        <c:crosses val="autoZero"/>
        <c:auto val="1"/>
        <c:lblAlgn val="ctr"/>
        <c:lblOffset val="20"/>
        <c:noMultiLvlLbl val="0"/>
      </c:catAx>
      <c:valAx>
        <c:axId val="714629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 smtClean="0"/>
                  <a:t>Execution</a:t>
                </a:r>
                <a:r>
                  <a:rPr lang="en-US" sz="1800" baseline="0" dirty="0" smtClean="0"/>
                  <a:t> time ratio</a:t>
                </a:r>
                <a:endParaRPr lang="en-US" sz="1800" dirty="0"/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146112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91757391933151222"/>
          <c:y val="0.17695138472654423"/>
          <c:w val="7.5032406663452789E-2"/>
          <c:h val="0.64839785537756689"/>
        </c:manualLayout>
      </c:layout>
      <c:overlay val="0"/>
      <c:txPr>
        <a:bodyPr/>
        <a:lstStyle/>
        <a:p>
          <a:pPr>
            <a:defRPr sz="18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350096301482539"/>
          <c:y val="5.1400554097404488E-2"/>
          <c:w val="0.7592661811732514"/>
          <c:h val="0.689101049868766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motivation_micro12!$AF$49</c:f>
              <c:strCache>
                <c:ptCount val="1"/>
                <c:pt idx="0">
                  <c:v>non-DLP</c:v>
                </c:pt>
              </c:strCache>
            </c:strRef>
          </c:tx>
          <c:spPr>
            <a:solidFill>
              <a:srgbClr val="00B0F0">
                <a:alpha val="60000"/>
              </a:srgbClr>
            </a:solidFill>
          </c:spPr>
          <c:invertIfNegative val="0"/>
          <c:cat>
            <c:strRef>
              <c:f>motivation_micro12!$AG$48:$AJ$48</c:f>
              <c:strCache>
                <c:ptCount val="4"/>
                <c:pt idx="0">
                  <c:v>Vision</c:v>
                </c:pt>
                <c:pt idx="1">
                  <c:v>Media</c:v>
                </c:pt>
                <c:pt idx="2">
                  <c:v>Game Physics</c:v>
                </c:pt>
                <c:pt idx="3">
                  <c:v>Avg</c:v>
                </c:pt>
              </c:strCache>
            </c:strRef>
          </c:cat>
          <c:val>
            <c:numRef>
              <c:f>motivation_micro12!$AG$49:$AJ$49</c:f>
              <c:numCache>
                <c:formatCode>General</c:formatCode>
                <c:ptCount val="4"/>
                <c:pt idx="0">
                  <c:v>0.12354312354312356</c:v>
                </c:pt>
                <c:pt idx="1">
                  <c:v>0.15325008855635039</c:v>
                </c:pt>
                <c:pt idx="2">
                  <c:v>7.6666666666666661E-2</c:v>
                </c:pt>
                <c:pt idx="3">
                  <c:v>0.11161637239757029</c:v>
                </c:pt>
              </c:numCache>
            </c:numRef>
          </c:val>
        </c:ser>
        <c:ser>
          <c:idx val="1"/>
          <c:order val="1"/>
          <c:tx>
            <c:strRef>
              <c:f>motivation_micro12!$AF$50</c:f>
              <c:strCache>
                <c:ptCount val="1"/>
                <c:pt idx="0">
                  <c:v>low-DLP</c:v>
                </c:pt>
              </c:strCache>
            </c:strRef>
          </c:tx>
          <c:spPr>
            <a:solidFill>
              <a:srgbClr val="FF0000">
                <a:alpha val="60000"/>
              </a:srgbClr>
            </a:solidFill>
          </c:spPr>
          <c:invertIfNegative val="0"/>
          <c:cat>
            <c:strRef>
              <c:f>motivation_micro12!$AG$48:$AJ$48</c:f>
              <c:strCache>
                <c:ptCount val="4"/>
                <c:pt idx="0">
                  <c:v>Vision</c:v>
                </c:pt>
                <c:pt idx="1">
                  <c:v>Media</c:v>
                </c:pt>
                <c:pt idx="2">
                  <c:v>Game Physics</c:v>
                </c:pt>
                <c:pt idx="3">
                  <c:v>Avg</c:v>
                </c:pt>
              </c:strCache>
            </c:strRef>
          </c:cat>
          <c:val>
            <c:numRef>
              <c:f>motivation_micro12!$AG$50:$AJ$50</c:f>
              <c:numCache>
                <c:formatCode>General</c:formatCode>
                <c:ptCount val="4"/>
                <c:pt idx="0">
                  <c:v>3.7296037296037296E-2</c:v>
                </c:pt>
                <c:pt idx="1">
                  <c:v>0.28972008597396437</c:v>
                </c:pt>
                <c:pt idx="2">
                  <c:v>0</c:v>
                </c:pt>
                <c:pt idx="3">
                  <c:v>7.4554908959753724E-2</c:v>
                </c:pt>
              </c:numCache>
            </c:numRef>
          </c:val>
        </c:ser>
        <c:ser>
          <c:idx val="2"/>
          <c:order val="2"/>
          <c:tx>
            <c:strRef>
              <c:f>motivation_micro12!$AF$51</c:f>
              <c:strCache>
                <c:ptCount val="1"/>
                <c:pt idx="0">
                  <c:v>high-DLP</c:v>
                </c:pt>
              </c:strCache>
            </c:strRef>
          </c:tx>
          <c:spPr>
            <a:solidFill>
              <a:srgbClr val="00B050">
                <a:alpha val="60000"/>
              </a:srgbClr>
            </a:solidFill>
          </c:spPr>
          <c:invertIfNegative val="0"/>
          <c:cat>
            <c:strRef>
              <c:f>motivation_micro12!$AG$48:$AJ$48</c:f>
              <c:strCache>
                <c:ptCount val="4"/>
                <c:pt idx="0">
                  <c:v>Vision</c:v>
                </c:pt>
                <c:pt idx="1">
                  <c:v>Media</c:v>
                </c:pt>
                <c:pt idx="2">
                  <c:v>Game Physics</c:v>
                </c:pt>
                <c:pt idx="3">
                  <c:v>Avg</c:v>
                </c:pt>
              </c:strCache>
            </c:strRef>
          </c:cat>
          <c:val>
            <c:numRef>
              <c:f>motivation_micro12!$AM$51:$AP$51</c:f>
              <c:numCache>
                <c:formatCode>General</c:formatCode>
                <c:ptCount val="4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401024"/>
        <c:axId val="68402560"/>
      </c:barChart>
      <c:catAx>
        <c:axId val="68401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402560"/>
        <c:crosses val="autoZero"/>
        <c:auto val="1"/>
        <c:lblAlgn val="ctr"/>
        <c:lblOffset val="100"/>
        <c:noMultiLvlLbl val="0"/>
      </c:catAx>
      <c:valAx>
        <c:axId val="68402560"/>
        <c:scaling>
          <c:orientation val="minMax"/>
          <c:max val="1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Execution time ratio</a:t>
                </a:r>
              </a:p>
            </c:rich>
          </c:tx>
          <c:layout>
            <c:manualLayout>
              <c:xMode val="edge"/>
              <c:yMode val="edge"/>
              <c:x val="2.9615064336121499E-2"/>
              <c:y val="7.2351268591426071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401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5347987751531"/>
          <c:y val="0.88831291921843103"/>
          <c:w val="0.71216004454804083"/>
          <c:h val="0.10763305628463109"/>
        </c:manualLayout>
      </c:layout>
      <c:overlay val="0"/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476049868766406E-2"/>
          <c:y val="0.15513773205508913"/>
          <c:w val="0.88168405511811021"/>
          <c:h val="0.7030617414976329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circle"/>
            <c:size val="2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Sheet7!$D$545:$D$799</c:f>
              <c:numCache>
                <c:formatCode>General</c:formatCode>
                <c:ptCount val="255"/>
                <c:pt idx="0">
                  <c:v>0.2857142857142857</c:v>
                </c:pt>
                <c:pt idx="1">
                  <c:v>0.28333333333333333</c:v>
                </c:pt>
                <c:pt idx="2">
                  <c:v>0.29411764705882354</c:v>
                </c:pt>
                <c:pt idx="3">
                  <c:v>0.375</c:v>
                </c:pt>
                <c:pt idx="4">
                  <c:v>0.33333333333333331</c:v>
                </c:pt>
                <c:pt idx="5">
                  <c:v>0.6</c:v>
                </c:pt>
                <c:pt idx="6">
                  <c:v>0.5</c:v>
                </c:pt>
                <c:pt idx="7">
                  <c:v>0.72727272727272729</c:v>
                </c:pt>
                <c:pt idx="8">
                  <c:v>0.60869565217391308</c:v>
                </c:pt>
                <c:pt idx="9">
                  <c:v>0.375</c:v>
                </c:pt>
                <c:pt idx="10">
                  <c:v>0.42857142857142855</c:v>
                </c:pt>
                <c:pt idx="11">
                  <c:v>0.29629629629629628</c:v>
                </c:pt>
                <c:pt idx="12">
                  <c:v>0.2857142857142857</c:v>
                </c:pt>
                <c:pt idx="13">
                  <c:v>0.22972972972972974</c:v>
                </c:pt>
                <c:pt idx="14">
                  <c:v>0.22666666666666666</c:v>
                </c:pt>
                <c:pt idx="15">
                  <c:v>0.24096385542168675</c:v>
                </c:pt>
                <c:pt idx="16">
                  <c:v>0.23809523809523808</c:v>
                </c:pt>
                <c:pt idx="17">
                  <c:v>0.203125</c:v>
                </c:pt>
                <c:pt idx="18">
                  <c:v>0.203125</c:v>
                </c:pt>
                <c:pt idx="19">
                  <c:v>0.19148936170212766</c:v>
                </c:pt>
                <c:pt idx="20">
                  <c:v>0.33333333333333331</c:v>
                </c:pt>
                <c:pt idx="21">
                  <c:v>0.33333333333333331</c:v>
                </c:pt>
                <c:pt idx="22">
                  <c:v>0.25</c:v>
                </c:pt>
                <c:pt idx="23">
                  <c:v>0.22222222222222221</c:v>
                </c:pt>
                <c:pt idx="24">
                  <c:v>0.16666666666666666</c:v>
                </c:pt>
                <c:pt idx="25">
                  <c:v>0.22222222222222221</c:v>
                </c:pt>
                <c:pt idx="26">
                  <c:v>0.53846153846153844</c:v>
                </c:pt>
                <c:pt idx="27">
                  <c:v>0.5</c:v>
                </c:pt>
                <c:pt idx="28">
                  <c:v>0.5714285714285714</c:v>
                </c:pt>
                <c:pt idx="29">
                  <c:v>0.46153846153846156</c:v>
                </c:pt>
                <c:pt idx="30">
                  <c:v>0.53333333333333333</c:v>
                </c:pt>
                <c:pt idx="31">
                  <c:v>0.55555555555555558</c:v>
                </c:pt>
                <c:pt idx="32">
                  <c:v>0.52941176470588236</c:v>
                </c:pt>
                <c:pt idx="33">
                  <c:v>0.57894736842105265</c:v>
                </c:pt>
                <c:pt idx="34">
                  <c:v>0.5</c:v>
                </c:pt>
                <c:pt idx="35">
                  <c:v>0.55000000000000004</c:v>
                </c:pt>
                <c:pt idx="36">
                  <c:v>0.55555555555555558</c:v>
                </c:pt>
                <c:pt idx="37">
                  <c:v>0.52941176470588236</c:v>
                </c:pt>
                <c:pt idx="38">
                  <c:v>0.57894736842105265</c:v>
                </c:pt>
                <c:pt idx="39">
                  <c:v>0.5</c:v>
                </c:pt>
                <c:pt idx="40">
                  <c:v>0.55000000000000004</c:v>
                </c:pt>
                <c:pt idx="41">
                  <c:v>0.16666666666666666</c:v>
                </c:pt>
                <c:pt idx="42">
                  <c:v>0.25</c:v>
                </c:pt>
                <c:pt idx="43">
                  <c:v>0.3</c:v>
                </c:pt>
                <c:pt idx="44">
                  <c:v>0.25</c:v>
                </c:pt>
                <c:pt idx="45">
                  <c:v>0.42857142857142855</c:v>
                </c:pt>
                <c:pt idx="46">
                  <c:v>0.42857142857142855</c:v>
                </c:pt>
                <c:pt idx="47">
                  <c:v>0.2</c:v>
                </c:pt>
                <c:pt idx="48">
                  <c:v>0.44444444444444442</c:v>
                </c:pt>
                <c:pt idx="49">
                  <c:v>0.125</c:v>
                </c:pt>
                <c:pt idx="50">
                  <c:v>0.18181818181818182</c:v>
                </c:pt>
                <c:pt idx="51">
                  <c:v>0.20408163265306123</c:v>
                </c:pt>
                <c:pt idx="52">
                  <c:v>0.1</c:v>
                </c:pt>
                <c:pt idx="53">
                  <c:v>0.86956521739130432</c:v>
                </c:pt>
                <c:pt idx="54">
                  <c:v>0.1111111111111111</c:v>
                </c:pt>
                <c:pt idx="55">
                  <c:v>0.35</c:v>
                </c:pt>
                <c:pt idx="56">
                  <c:v>0.3888888888888889</c:v>
                </c:pt>
                <c:pt idx="57">
                  <c:v>0.11764705882352941</c:v>
                </c:pt>
                <c:pt idx="58">
                  <c:v>0.25641025641025639</c:v>
                </c:pt>
                <c:pt idx="59">
                  <c:v>0.34615384615384615</c:v>
                </c:pt>
                <c:pt idx="60">
                  <c:v>0.27272727272727271</c:v>
                </c:pt>
                <c:pt idx="61">
                  <c:v>0.14285714285714285</c:v>
                </c:pt>
                <c:pt idx="62">
                  <c:v>0.17105263157894737</c:v>
                </c:pt>
                <c:pt idx="63">
                  <c:v>0.17105263157894737</c:v>
                </c:pt>
                <c:pt idx="64">
                  <c:v>0.17105263157894737</c:v>
                </c:pt>
                <c:pt idx="65">
                  <c:v>0.15384615384615385</c:v>
                </c:pt>
                <c:pt idx="66">
                  <c:v>0.20689655172413793</c:v>
                </c:pt>
                <c:pt idx="67">
                  <c:v>0.13750000000000001</c:v>
                </c:pt>
                <c:pt idx="68">
                  <c:v>0.17391304347826086</c:v>
                </c:pt>
                <c:pt idx="69">
                  <c:v>0.18181818181818182</c:v>
                </c:pt>
                <c:pt idx="70">
                  <c:v>0.5</c:v>
                </c:pt>
                <c:pt idx="71">
                  <c:v>0.21666666666666667</c:v>
                </c:pt>
                <c:pt idx="72">
                  <c:v>0.17391304347826086</c:v>
                </c:pt>
                <c:pt idx="73">
                  <c:v>0.19354838709677419</c:v>
                </c:pt>
                <c:pt idx="74">
                  <c:v>0.35714285714285715</c:v>
                </c:pt>
                <c:pt idx="75">
                  <c:v>0.29629629629629628</c:v>
                </c:pt>
                <c:pt idx="76">
                  <c:v>0.15</c:v>
                </c:pt>
                <c:pt idx="77">
                  <c:v>0.125</c:v>
                </c:pt>
                <c:pt idx="78">
                  <c:v>0.18181818181818182</c:v>
                </c:pt>
                <c:pt idx="79">
                  <c:v>0.17741935483870969</c:v>
                </c:pt>
                <c:pt idx="80">
                  <c:v>0.40909090909090912</c:v>
                </c:pt>
                <c:pt idx="81">
                  <c:v>0.25</c:v>
                </c:pt>
                <c:pt idx="82">
                  <c:v>0.25</c:v>
                </c:pt>
                <c:pt idx="83">
                  <c:v>0.25</c:v>
                </c:pt>
                <c:pt idx="84">
                  <c:v>0.14285714285714285</c:v>
                </c:pt>
                <c:pt idx="85">
                  <c:v>0.25</c:v>
                </c:pt>
                <c:pt idx="86">
                  <c:v>0.33333333333333331</c:v>
                </c:pt>
                <c:pt idx="87">
                  <c:v>0.52941176470588236</c:v>
                </c:pt>
                <c:pt idx="88">
                  <c:v>0.34782608695652173</c:v>
                </c:pt>
                <c:pt idx="89">
                  <c:v>0.34782608695652173</c:v>
                </c:pt>
                <c:pt idx="90">
                  <c:v>0.38461538461538464</c:v>
                </c:pt>
                <c:pt idx="91">
                  <c:v>0.29629629629629628</c:v>
                </c:pt>
                <c:pt idx="92">
                  <c:v>0.29629629629629628</c:v>
                </c:pt>
                <c:pt idx="93">
                  <c:v>0.38095238095238093</c:v>
                </c:pt>
                <c:pt idx="94">
                  <c:v>0.41379310344827586</c:v>
                </c:pt>
                <c:pt idx="95">
                  <c:v>0.59259259259259256</c:v>
                </c:pt>
                <c:pt idx="96">
                  <c:v>0.41379310344827586</c:v>
                </c:pt>
                <c:pt idx="97">
                  <c:v>0.5</c:v>
                </c:pt>
                <c:pt idx="98">
                  <c:v>0.55555555555555558</c:v>
                </c:pt>
                <c:pt idx="99">
                  <c:v>0.3888888888888889</c:v>
                </c:pt>
                <c:pt idx="100">
                  <c:v>0.47058823529411764</c:v>
                </c:pt>
                <c:pt idx="101">
                  <c:v>0.46153846153846156</c:v>
                </c:pt>
                <c:pt idx="102">
                  <c:v>0.375</c:v>
                </c:pt>
                <c:pt idx="103">
                  <c:v>0.53333333333333333</c:v>
                </c:pt>
                <c:pt idx="104">
                  <c:v>0.47761194029850745</c:v>
                </c:pt>
                <c:pt idx="105">
                  <c:v>0.46153846153846156</c:v>
                </c:pt>
                <c:pt idx="106">
                  <c:v>0.34285714285714286</c:v>
                </c:pt>
                <c:pt idx="107">
                  <c:v>0.29090909090909089</c:v>
                </c:pt>
                <c:pt idx="108">
                  <c:v>0.34285714285714286</c:v>
                </c:pt>
                <c:pt idx="109">
                  <c:v>0.29090909090909089</c:v>
                </c:pt>
                <c:pt idx="110">
                  <c:v>0.25</c:v>
                </c:pt>
                <c:pt idx="111">
                  <c:v>0.30769230769230771</c:v>
                </c:pt>
                <c:pt idx="112">
                  <c:v>0.53333333333333333</c:v>
                </c:pt>
                <c:pt idx="113">
                  <c:v>0.53333333333333333</c:v>
                </c:pt>
                <c:pt idx="114">
                  <c:v>0.375</c:v>
                </c:pt>
                <c:pt idx="115">
                  <c:v>0.30769230769230771</c:v>
                </c:pt>
                <c:pt idx="116">
                  <c:v>0.33333333333333331</c:v>
                </c:pt>
                <c:pt idx="117">
                  <c:v>0.25</c:v>
                </c:pt>
                <c:pt idx="118">
                  <c:v>0.33333333333333331</c:v>
                </c:pt>
                <c:pt idx="119">
                  <c:v>0.23214285714285715</c:v>
                </c:pt>
                <c:pt idx="120">
                  <c:v>0.16883116883116883</c:v>
                </c:pt>
                <c:pt idx="121">
                  <c:v>0.23214285714285715</c:v>
                </c:pt>
                <c:pt idx="122">
                  <c:v>0.16883116883116883</c:v>
                </c:pt>
                <c:pt idx="123">
                  <c:v>0.21794871794871795</c:v>
                </c:pt>
                <c:pt idx="124">
                  <c:v>0.22077922077922077</c:v>
                </c:pt>
                <c:pt idx="125">
                  <c:v>0.19696969696969696</c:v>
                </c:pt>
                <c:pt idx="126">
                  <c:v>0.21</c:v>
                </c:pt>
                <c:pt idx="127">
                  <c:v>0.14893617021276595</c:v>
                </c:pt>
                <c:pt idx="128">
                  <c:v>0.21</c:v>
                </c:pt>
                <c:pt idx="129">
                  <c:v>0.14893617021276595</c:v>
                </c:pt>
                <c:pt idx="130">
                  <c:v>0.20422535211267606</c:v>
                </c:pt>
                <c:pt idx="131">
                  <c:v>0.20422535211267606</c:v>
                </c:pt>
                <c:pt idx="132">
                  <c:v>0.17796610169491525</c:v>
                </c:pt>
                <c:pt idx="133">
                  <c:v>0.23214285714285715</c:v>
                </c:pt>
                <c:pt idx="134">
                  <c:v>0.2</c:v>
                </c:pt>
                <c:pt idx="135">
                  <c:v>0.21</c:v>
                </c:pt>
                <c:pt idx="136">
                  <c:v>0.17948717948717949</c:v>
                </c:pt>
                <c:pt idx="137">
                  <c:v>0.22807017543859648</c:v>
                </c:pt>
                <c:pt idx="138">
                  <c:v>0.16883116883116883</c:v>
                </c:pt>
                <c:pt idx="139">
                  <c:v>0.22807017543859648</c:v>
                </c:pt>
                <c:pt idx="140">
                  <c:v>0.16883116883116883</c:v>
                </c:pt>
                <c:pt idx="141">
                  <c:v>0.20792079207920791</c:v>
                </c:pt>
                <c:pt idx="142">
                  <c:v>0.14893617021276595</c:v>
                </c:pt>
                <c:pt idx="143">
                  <c:v>0.23595505617977527</c:v>
                </c:pt>
                <c:pt idx="144">
                  <c:v>0.16279069767441862</c:v>
                </c:pt>
                <c:pt idx="145">
                  <c:v>0.22368421052631579</c:v>
                </c:pt>
                <c:pt idx="146">
                  <c:v>0.203125</c:v>
                </c:pt>
                <c:pt idx="147">
                  <c:v>0.22368421052631579</c:v>
                </c:pt>
                <c:pt idx="148">
                  <c:v>0.17948717948717949</c:v>
                </c:pt>
                <c:pt idx="149">
                  <c:v>0.25</c:v>
                </c:pt>
                <c:pt idx="150">
                  <c:v>0.25</c:v>
                </c:pt>
                <c:pt idx="151">
                  <c:v>0.5714285714285714</c:v>
                </c:pt>
                <c:pt idx="152">
                  <c:v>0.72727272727272729</c:v>
                </c:pt>
                <c:pt idx="153">
                  <c:v>0.24324324324324326</c:v>
                </c:pt>
                <c:pt idx="154">
                  <c:v>0.21739130434782608</c:v>
                </c:pt>
                <c:pt idx="155">
                  <c:v>0.21875</c:v>
                </c:pt>
                <c:pt idx="156">
                  <c:v>0.25</c:v>
                </c:pt>
                <c:pt idx="157">
                  <c:v>0.21951219512195122</c:v>
                </c:pt>
                <c:pt idx="158">
                  <c:v>0.22857142857142856</c:v>
                </c:pt>
                <c:pt idx="159">
                  <c:v>0.28125</c:v>
                </c:pt>
                <c:pt idx="160">
                  <c:v>0.25714285714285712</c:v>
                </c:pt>
                <c:pt idx="161">
                  <c:v>0.25454545454545452</c:v>
                </c:pt>
                <c:pt idx="162">
                  <c:v>0.25</c:v>
                </c:pt>
                <c:pt idx="163">
                  <c:v>0.25714285714285712</c:v>
                </c:pt>
                <c:pt idx="164">
                  <c:v>0.22580645161290322</c:v>
                </c:pt>
                <c:pt idx="165">
                  <c:v>0.21212121212121213</c:v>
                </c:pt>
                <c:pt idx="166">
                  <c:v>0.25714285714285712</c:v>
                </c:pt>
                <c:pt idx="167">
                  <c:v>0.24637681159420291</c:v>
                </c:pt>
                <c:pt idx="168">
                  <c:v>0.22580645161290322</c:v>
                </c:pt>
                <c:pt idx="169">
                  <c:v>0.23636363636363636</c:v>
                </c:pt>
                <c:pt idx="170">
                  <c:v>0.27868852459016391</c:v>
                </c:pt>
                <c:pt idx="171">
                  <c:v>0.265625</c:v>
                </c:pt>
                <c:pt idx="172">
                  <c:v>0.17391304347826086</c:v>
                </c:pt>
                <c:pt idx="173">
                  <c:v>0.16666666666666666</c:v>
                </c:pt>
                <c:pt idx="174">
                  <c:v>0.16</c:v>
                </c:pt>
                <c:pt idx="175">
                  <c:v>0.16</c:v>
                </c:pt>
                <c:pt idx="176">
                  <c:v>0.15384615384615385</c:v>
                </c:pt>
                <c:pt idx="177">
                  <c:v>0.17073170731707318</c:v>
                </c:pt>
                <c:pt idx="178">
                  <c:v>0.14942528735632185</c:v>
                </c:pt>
                <c:pt idx="179">
                  <c:v>0.19444444444444445</c:v>
                </c:pt>
                <c:pt idx="180">
                  <c:v>0.16883116883116883</c:v>
                </c:pt>
                <c:pt idx="181">
                  <c:v>9.7560975609756101E-2</c:v>
                </c:pt>
                <c:pt idx="182">
                  <c:v>9.6774193548387094E-2</c:v>
                </c:pt>
                <c:pt idx="183">
                  <c:v>0.1111111111111111</c:v>
                </c:pt>
                <c:pt idx="184">
                  <c:v>0.11538461538461539</c:v>
                </c:pt>
                <c:pt idx="185">
                  <c:v>7.6923076923076927E-2</c:v>
                </c:pt>
                <c:pt idx="186">
                  <c:v>0.4</c:v>
                </c:pt>
                <c:pt idx="187">
                  <c:v>0.4</c:v>
                </c:pt>
                <c:pt idx="188">
                  <c:v>0.4</c:v>
                </c:pt>
                <c:pt idx="189">
                  <c:v>0.43478260869565216</c:v>
                </c:pt>
                <c:pt idx="190">
                  <c:v>0.34782608695652173</c:v>
                </c:pt>
                <c:pt idx="191">
                  <c:v>0.36363636363636365</c:v>
                </c:pt>
                <c:pt idx="192">
                  <c:v>0.32</c:v>
                </c:pt>
                <c:pt idx="193">
                  <c:v>0.36363636363636365</c:v>
                </c:pt>
                <c:pt idx="194">
                  <c:v>0.36363636363636365</c:v>
                </c:pt>
                <c:pt idx="195">
                  <c:v>0.27272727272727271</c:v>
                </c:pt>
                <c:pt idx="196">
                  <c:v>0.32432432432432434</c:v>
                </c:pt>
                <c:pt idx="197">
                  <c:v>0.32432432432432434</c:v>
                </c:pt>
                <c:pt idx="198">
                  <c:v>0.88888888888888884</c:v>
                </c:pt>
                <c:pt idx="199">
                  <c:v>0.84210526315789469</c:v>
                </c:pt>
                <c:pt idx="200">
                  <c:v>0.42857142857142855</c:v>
                </c:pt>
                <c:pt idx="201">
                  <c:v>0.4</c:v>
                </c:pt>
                <c:pt idx="202">
                  <c:v>0.46666666666666667</c:v>
                </c:pt>
                <c:pt idx="203">
                  <c:v>0.4</c:v>
                </c:pt>
                <c:pt idx="204">
                  <c:v>0.48</c:v>
                </c:pt>
                <c:pt idx="205">
                  <c:v>0.47058823529411764</c:v>
                </c:pt>
                <c:pt idx="206">
                  <c:v>0.35483870967741937</c:v>
                </c:pt>
                <c:pt idx="207">
                  <c:v>0.44444444444444442</c:v>
                </c:pt>
                <c:pt idx="208">
                  <c:v>0.34090909090909088</c:v>
                </c:pt>
                <c:pt idx="209">
                  <c:v>0.5</c:v>
                </c:pt>
                <c:pt idx="210">
                  <c:v>0.55555555555555558</c:v>
                </c:pt>
                <c:pt idx="211">
                  <c:v>0.6</c:v>
                </c:pt>
                <c:pt idx="212">
                  <c:v>0.44444444444444442</c:v>
                </c:pt>
                <c:pt idx="213">
                  <c:v>0.39393939393939392</c:v>
                </c:pt>
                <c:pt idx="214">
                  <c:v>0.5</c:v>
                </c:pt>
                <c:pt idx="215">
                  <c:v>0.5</c:v>
                </c:pt>
                <c:pt idx="216">
                  <c:v>0.63636363636363635</c:v>
                </c:pt>
                <c:pt idx="217">
                  <c:v>0.34693877551020408</c:v>
                </c:pt>
                <c:pt idx="218">
                  <c:v>0.16666666666666666</c:v>
                </c:pt>
                <c:pt idx="219">
                  <c:v>0.5</c:v>
                </c:pt>
                <c:pt idx="220">
                  <c:v>0.44444444444444442</c:v>
                </c:pt>
                <c:pt idx="221">
                  <c:v>0.46153846153846156</c:v>
                </c:pt>
                <c:pt idx="222">
                  <c:v>0.5714285714285714</c:v>
                </c:pt>
                <c:pt idx="223">
                  <c:v>0.5</c:v>
                </c:pt>
                <c:pt idx="224">
                  <c:v>0.25</c:v>
                </c:pt>
                <c:pt idx="225">
                  <c:v>0.5</c:v>
                </c:pt>
                <c:pt idx="226">
                  <c:v>0.44444444444444442</c:v>
                </c:pt>
                <c:pt idx="227">
                  <c:v>0.41176470588235292</c:v>
                </c:pt>
                <c:pt idx="228">
                  <c:v>0.41176470588235292</c:v>
                </c:pt>
                <c:pt idx="229">
                  <c:v>0.5</c:v>
                </c:pt>
                <c:pt idx="230">
                  <c:v>0.36734693877551022</c:v>
                </c:pt>
                <c:pt idx="231">
                  <c:v>0.375</c:v>
                </c:pt>
                <c:pt idx="232">
                  <c:v>0.41176470588235292</c:v>
                </c:pt>
                <c:pt idx="233">
                  <c:v>0.41176470588235292</c:v>
                </c:pt>
                <c:pt idx="234">
                  <c:v>0.33333333333333331</c:v>
                </c:pt>
                <c:pt idx="235">
                  <c:v>0.18181818181818182</c:v>
                </c:pt>
                <c:pt idx="236">
                  <c:v>0.33333333333333331</c:v>
                </c:pt>
                <c:pt idx="237">
                  <c:v>0.375</c:v>
                </c:pt>
                <c:pt idx="238">
                  <c:v>0.375</c:v>
                </c:pt>
                <c:pt idx="239">
                  <c:v>0.5</c:v>
                </c:pt>
                <c:pt idx="240">
                  <c:v>0.4375</c:v>
                </c:pt>
                <c:pt idx="241">
                  <c:v>0.5</c:v>
                </c:pt>
                <c:pt idx="242">
                  <c:v>0.4375</c:v>
                </c:pt>
                <c:pt idx="243">
                  <c:v>0.48148148148148145</c:v>
                </c:pt>
                <c:pt idx="244">
                  <c:v>0.51851851851851849</c:v>
                </c:pt>
                <c:pt idx="245">
                  <c:v>0.51282051282051277</c:v>
                </c:pt>
                <c:pt idx="246">
                  <c:v>0.33333333333333331</c:v>
                </c:pt>
                <c:pt idx="247">
                  <c:v>0.25</c:v>
                </c:pt>
                <c:pt idx="248">
                  <c:v>0.375</c:v>
                </c:pt>
                <c:pt idx="249">
                  <c:v>0.16666666666666666</c:v>
                </c:pt>
                <c:pt idx="250">
                  <c:v>0.32142857142857145</c:v>
                </c:pt>
                <c:pt idx="251">
                  <c:v>0.25352112676056338</c:v>
                </c:pt>
                <c:pt idx="252">
                  <c:v>0.1111111111111111</c:v>
                </c:pt>
                <c:pt idx="253">
                  <c:v>0.25</c:v>
                </c:pt>
                <c:pt idx="254">
                  <c:v>0.33333333333333331</c:v>
                </c:pt>
              </c:numCache>
            </c:numRef>
          </c:xVal>
          <c:yVal>
            <c:numRef>
              <c:f>Sheet7!$E$545:$E$799</c:f>
              <c:numCache>
                <c:formatCode>General</c:formatCode>
                <c:ptCount val="255"/>
                <c:pt idx="0">
                  <c:v>0.14285714285714285</c:v>
                </c:pt>
                <c:pt idx="1">
                  <c:v>3.3333333333333333E-2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0.18518518518518517</c:v>
                </c:pt>
                <c:pt idx="12">
                  <c:v>0.17857142857142858</c:v>
                </c:pt>
                <c:pt idx="13">
                  <c:v>0.32432432432432434</c:v>
                </c:pt>
                <c:pt idx="14">
                  <c:v>0.32</c:v>
                </c:pt>
                <c:pt idx="15">
                  <c:v>0.3253012048192771</c:v>
                </c:pt>
                <c:pt idx="16">
                  <c:v>0.32142857142857145</c:v>
                </c:pt>
                <c:pt idx="17">
                  <c:v>0.234375</c:v>
                </c:pt>
                <c:pt idx="18">
                  <c:v>0.234375</c:v>
                </c:pt>
                <c:pt idx="19">
                  <c:v>0.1702127659574468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7.6923076923076927E-2</c:v>
                </c:pt>
                <c:pt idx="27">
                  <c:v>8.3333333333333329E-2</c:v>
                </c:pt>
                <c:pt idx="28">
                  <c:v>7.1428571428571425E-2</c:v>
                </c:pt>
                <c:pt idx="29">
                  <c:v>7.6923076923076927E-2</c:v>
                </c:pt>
                <c:pt idx="30">
                  <c:v>6.6666666666666666E-2</c:v>
                </c:pt>
                <c:pt idx="31">
                  <c:v>0.1111111111111111</c:v>
                </c:pt>
                <c:pt idx="32">
                  <c:v>0.11764705882352941</c:v>
                </c:pt>
                <c:pt idx="33">
                  <c:v>0.10526315789473684</c:v>
                </c:pt>
                <c:pt idx="34">
                  <c:v>0.1111111111111111</c:v>
                </c:pt>
                <c:pt idx="35">
                  <c:v>0.1</c:v>
                </c:pt>
                <c:pt idx="36">
                  <c:v>0.1111111111111111</c:v>
                </c:pt>
                <c:pt idx="37">
                  <c:v>0.11764705882352941</c:v>
                </c:pt>
                <c:pt idx="38">
                  <c:v>0.10526315789473684</c:v>
                </c:pt>
                <c:pt idx="39">
                  <c:v>0.1111111111111111</c:v>
                </c:pt>
                <c:pt idx="40">
                  <c:v>0.1</c:v>
                </c:pt>
                <c:pt idx="41">
                  <c:v>0</c:v>
                </c:pt>
                <c:pt idx="42">
                  <c:v>0</c:v>
                </c:pt>
                <c:pt idx="43">
                  <c:v>0.1</c:v>
                </c:pt>
                <c:pt idx="44">
                  <c:v>0</c:v>
                </c:pt>
                <c:pt idx="45">
                  <c:v>0.14285714285714285</c:v>
                </c:pt>
                <c:pt idx="46">
                  <c:v>0.14285714285714285</c:v>
                </c:pt>
                <c:pt idx="47">
                  <c:v>0</c:v>
                </c:pt>
                <c:pt idx="48">
                  <c:v>0.1111111111111111</c:v>
                </c:pt>
                <c:pt idx="49">
                  <c:v>0.20833333333333334</c:v>
                </c:pt>
                <c:pt idx="50">
                  <c:v>9.0909090909090912E-2</c:v>
                </c:pt>
                <c:pt idx="51">
                  <c:v>0.40816326530612246</c:v>
                </c:pt>
                <c:pt idx="52">
                  <c:v>0.13333333333333333</c:v>
                </c:pt>
                <c:pt idx="53">
                  <c:v>2.1739130434782608E-2</c:v>
                </c:pt>
                <c:pt idx="54">
                  <c:v>3.7037037037037035E-2</c:v>
                </c:pt>
                <c:pt idx="55">
                  <c:v>0.05</c:v>
                </c:pt>
                <c:pt idx="56">
                  <c:v>5.5555555555555552E-2</c:v>
                </c:pt>
                <c:pt idx="57">
                  <c:v>5.8823529411764705E-2</c:v>
                </c:pt>
                <c:pt idx="58">
                  <c:v>0.15384615384615385</c:v>
                </c:pt>
                <c:pt idx="59">
                  <c:v>3.8461538461538464E-2</c:v>
                </c:pt>
                <c:pt idx="60">
                  <c:v>0.18181818181818182</c:v>
                </c:pt>
                <c:pt idx="61">
                  <c:v>0</c:v>
                </c:pt>
                <c:pt idx="62">
                  <c:v>9.2105263157894732E-2</c:v>
                </c:pt>
                <c:pt idx="63">
                  <c:v>9.2105263157894732E-2</c:v>
                </c:pt>
                <c:pt idx="64">
                  <c:v>9.2105263157894732E-2</c:v>
                </c:pt>
                <c:pt idx="65">
                  <c:v>0.15384615384615385</c:v>
                </c:pt>
                <c:pt idx="66">
                  <c:v>0.34482758620689657</c:v>
                </c:pt>
                <c:pt idx="67">
                  <c:v>0.3125</c:v>
                </c:pt>
                <c:pt idx="68">
                  <c:v>0.39130434782608697</c:v>
                </c:pt>
                <c:pt idx="69">
                  <c:v>0.38636363636363635</c:v>
                </c:pt>
                <c:pt idx="70">
                  <c:v>0.14285714285714285</c:v>
                </c:pt>
                <c:pt idx="71">
                  <c:v>0.36666666666666664</c:v>
                </c:pt>
                <c:pt idx="72">
                  <c:v>0.39130434782608697</c:v>
                </c:pt>
                <c:pt idx="73">
                  <c:v>0.41935483870967744</c:v>
                </c:pt>
                <c:pt idx="74">
                  <c:v>7.1428571428571425E-2</c:v>
                </c:pt>
                <c:pt idx="75">
                  <c:v>0.18518518518518517</c:v>
                </c:pt>
                <c:pt idx="76">
                  <c:v>2.5000000000000001E-2</c:v>
                </c:pt>
                <c:pt idx="77">
                  <c:v>0.34375</c:v>
                </c:pt>
                <c:pt idx="78">
                  <c:v>0.27272727272727271</c:v>
                </c:pt>
                <c:pt idx="79">
                  <c:v>3.2258064516129031E-2</c:v>
                </c:pt>
                <c:pt idx="80">
                  <c:v>4.5454545454545456E-2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0.17391304347826086</c:v>
                </c:pt>
                <c:pt idx="89">
                  <c:v>0.17391304347826086</c:v>
                </c:pt>
                <c:pt idx="90">
                  <c:v>0.15384615384615385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0.13793103448275862</c:v>
                </c:pt>
                <c:pt idx="95">
                  <c:v>0</c:v>
                </c:pt>
                <c:pt idx="96">
                  <c:v>0.13793103448275862</c:v>
                </c:pt>
                <c:pt idx="97">
                  <c:v>0</c:v>
                </c:pt>
                <c:pt idx="98">
                  <c:v>0</c:v>
                </c:pt>
                <c:pt idx="99">
                  <c:v>0.1111111111111111</c:v>
                </c:pt>
                <c:pt idx="100">
                  <c:v>0.11764705882352941</c:v>
                </c:pt>
                <c:pt idx="101">
                  <c:v>0</c:v>
                </c:pt>
                <c:pt idx="102">
                  <c:v>0.125</c:v>
                </c:pt>
                <c:pt idx="103">
                  <c:v>0</c:v>
                </c:pt>
                <c:pt idx="104">
                  <c:v>0.11940298507462686</c:v>
                </c:pt>
                <c:pt idx="105">
                  <c:v>0.15384615384615385</c:v>
                </c:pt>
                <c:pt idx="106">
                  <c:v>0.22857142857142856</c:v>
                </c:pt>
                <c:pt idx="107">
                  <c:v>0.14545454545454545</c:v>
                </c:pt>
                <c:pt idx="108">
                  <c:v>0.22857142857142856</c:v>
                </c:pt>
                <c:pt idx="109">
                  <c:v>0.14545454545454545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7.6923076923076927E-2</c:v>
                </c:pt>
                <c:pt idx="116">
                  <c:v>0</c:v>
                </c:pt>
                <c:pt idx="117">
                  <c:v>0</c:v>
                </c:pt>
                <c:pt idx="118">
                  <c:v>8.3333333333333329E-2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0.21621621621621623</c:v>
                </c:pt>
                <c:pt idx="154">
                  <c:v>0.17391304347826086</c:v>
                </c:pt>
                <c:pt idx="155">
                  <c:v>0.25</c:v>
                </c:pt>
                <c:pt idx="156">
                  <c:v>0.2</c:v>
                </c:pt>
                <c:pt idx="157">
                  <c:v>0.1951219512195122</c:v>
                </c:pt>
                <c:pt idx="158">
                  <c:v>0.22857142857142856</c:v>
                </c:pt>
                <c:pt idx="159">
                  <c:v>0.25</c:v>
                </c:pt>
                <c:pt idx="160">
                  <c:v>0.22857142857142856</c:v>
                </c:pt>
                <c:pt idx="161">
                  <c:v>0.29090909090909089</c:v>
                </c:pt>
                <c:pt idx="162">
                  <c:v>0.23529411764705882</c:v>
                </c:pt>
                <c:pt idx="163">
                  <c:v>0.22857142857142856</c:v>
                </c:pt>
                <c:pt idx="164">
                  <c:v>0.25806451612903225</c:v>
                </c:pt>
                <c:pt idx="165">
                  <c:v>0.24242424242424243</c:v>
                </c:pt>
                <c:pt idx="166">
                  <c:v>0.22857142857142856</c:v>
                </c:pt>
                <c:pt idx="167">
                  <c:v>0.2318840579710145</c:v>
                </c:pt>
                <c:pt idx="168">
                  <c:v>0.25806451612903225</c:v>
                </c:pt>
                <c:pt idx="169">
                  <c:v>0.29090909090909089</c:v>
                </c:pt>
                <c:pt idx="170">
                  <c:v>0.26229508196721313</c:v>
                </c:pt>
                <c:pt idx="171">
                  <c:v>0.25</c:v>
                </c:pt>
                <c:pt idx="172">
                  <c:v>7.2463768115942032E-2</c:v>
                </c:pt>
                <c:pt idx="173">
                  <c:v>6.9444444444444448E-2</c:v>
                </c:pt>
                <c:pt idx="174">
                  <c:v>0.06</c:v>
                </c:pt>
                <c:pt idx="175">
                  <c:v>0.02</c:v>
                </c:pt>
                <c:pt idx="176">
                  <c:v>5.128205128205128E-2</c:v>
                </c:pt>
                <c:pt idx="177">
                  <c:v>4.878048780487805E-2</c:v>
                </c:pt>
                <c:pt idx="178">
                  <c:v>3.4482758620689655E-2</c:v>
                </c:pt>
                <c:pt idx="179">
                  <c:v>5.5555555555555552E-2</c:v>
                </c:pt>
                <c:pt idx="180">
                  <c:v>3.896103896103896E-2</c:v>
                </c:pt>
                <c:pt idx="181">
                  <c:v>4.878048780487805E-2</c:v>
                </c:pt>
                <c:pt idx="182">
                  <c:v>0</c:v>
                </c:pt>
                <c:pt idx="183">
                  <c:v>5.5555555555555552E-2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0.17391304347826086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0.14285714285714285</c:v>
                </c:pt>
                <c:pt idx="201">
                  <c:v>6.6666666666666666E-2</c:v>
                </c:pt>
                <c:pt idx="202">
                  <c:v>0.16666666666666666</c:v>
                </c:pt>
                <c:pt idx="203">
                  <c:v>0</c:v>
                </c:pt>
                <c:pt idx="204">
                  <c:v>0.16</c:v>
                </c:pt>
                <c:pt idx="205">
                  <c:v>0.11764705882352941</c:v>
                </c:pt>
                <c:pt idx="206">
                  <c:v>9.6774193548387094E-2</c:v>
                </c:pt>
                <c:pt idx="207">
                  <c:v>0.1111111111111111</c:v>
                </c:pt>
                <c:pt idx="208">
                  <c:v>0.25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0.1111111111111111</c:v>
                </c:pt>
                <c:pt idx="213">
                  <c:v>0.15151515151515152</c:v>
                </c:pt>
                <c:pt idx="214">
                  <c:v>0.125</c:v>
                </c:pt>
                <c:pt idx="215">
                  <c:v>0.125</c:v>
                </c:pt>
                <c:pt idx="216">
                  <c:v>0.12121212121212122</c:v>
                </c:pt>
                <c:pt idx="217">
                  <c:v>0.18367346938775511</c:v>
                </c:pt>
                <c:pt idx="218">
                  <c:v>0</c:v>
                </c:pt>
                <c:pt idx="219">
                  <c:v>7.1428571428571425E-2</c:v>
                </c:pt>
                <c:pt idx="220">
                  <c:v>0.1111111111111111</c:v>
                </c:pt>
                <c:pt idx="221">
                  <c:v>7.6923076923076927E-2</c:v>
                </c:pt>
                <c:pt idx="222">
                  <c:v>9.5238095238095233E-2</c:v>
                </c:pt>
                <c:pt idx="223">
                  <c:v>0.125</c:v>
                </c:pt>
                <c:pt idx="224">
                  <c:v>0.125</c:v>
                </c:pt>
                <c:pt idx="225">
                  <c:v>0.125</c:v>
                </c:pt>
                <c:pt idx="226">
                  <c:v>0.1111111111111111</c:v>
                </c:pt>
                <c:pt idx="227">
                  <c:v>0.14705882352941177</c:v>
                </c:pt>
                <c:pt idx="228">
                  <c:v>0.20588235294117646</c:v>
                </c:pt>
                <c:pt idx="229">
                  <c:v>0.125</c:v>
                </c:pt>
                <c:pt idx="230">
                  <c:v>0.14285714285714285</c:v>
                </c:pt>
                <c:pt idx="231">
                  <c:v>0.22916666666666666</c:v>
                </c:pt>
                <c:pt idx="232">
                  <c:v>0.20588235294117646</c:v>
                </c:pt>
                <c:pt idx="233">
                  <c:v>0.14705882352941177</c:v>
                </c:pt>
                <c:pt idx="234">
                  <c:v>0.19047619047619047</c:v>
                </c:pt>
                <c:pt idx="235">
                  <c:v>0.27272727272727271</c:v>
                </c:pt>
                <c:pt idx="236">
                  <c:v>0.16666666666666666</c:v>
                </c:pt>
                <c:pt idx="237">
                  <c:v>0.14583333333333334</c:v>
                </c:pt>
                <c:pt idx="238">
                  <c:v>0.22916666666666666</c:v>
                </c:pt>
                <c:pt idx="239">
                  <c:v>8.3333333333333329E-2</c:v>
                </c:pt>
                <c:pt idx="240">
                  <c:v>6.25E-2</c:v>
                </c:pt>
                <c:pt idx="241">
                  <c:v>8.3333333333333329E-2</c:v>
                </c:pt>
                <c:pt idx="242">
                  <c:v>6.25E-2</c:v>
                </c:pt>
                <c:pt idx="243">
                  <c:v>0</c:v>
                </c:pt>
                <c:pt idx="244">
                  <c:v>0.18518518518518517</c:v>
                </c:pt>
                <c:pt idx="245">
                  <c:v>0.16666666666666666</c:v>
                </c:pt>
                <c:pt idx="246">
                  <c:v>0.1111111111111111</c:v>
                </c:pt>
                <c:pt idx="247">
                  <c:v>0.125</c:v>
                </c:pt>
                <c:pt idx="248">
                  <c:v>0.125</c:v>
                </c:pt>
                <c:pt idx="249">
                  <c:v>0.16666666666666666</c:v>
                </c:pt>
                <c:pt idx="250">
                  <c:v>0.30357142857142855</c:v>
                </c:pt>
                <c:pt idx="251">
                  <c:v>0.23943661971830985</c:v>
                </c:pt>
                <c:pt idx="252">
                  <c:v>0.22222222222222221</c:v>
                </c:pt>
                <c:pt idx="253">
                  <c:v>0.125</c:v>
                </c:pt>
                <c:pt idx="254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491904"/>
        <c:axId val="66510848"/>
      </c:scatterChart>
      <c:valAx>
        <c:axId val="66491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b="0" dirty="0" smtClean="0">
                    <a:latin typeface="Arial" pitchFamily="34" charset="0"/>
                    <a:cs typeface="Arial" pitchFamily="34" charset="0"/>
                  </a:rPr>
                  <a:t>Memory</a:t>
                </a:r>
                <a:r>
                  <a:rPr lang="en-US" sz="1400" b="0" baseline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b="0" baseline="0" dirty="0">
                    <a:latin typeface="Arial" pitchFamily="34" charset="0"/>
                    <a:cs typeface="Arial" pitchFamily="34" charset="0"/>
                  </a:rPr>
                  <a:t>ratio</a:t>
                </a:r>
                <a:endParaRPr lang="en-US" sz="14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42614206036745406"/>
              <c:y val="0.9162280701754386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6510848"/>
        <c:crosses val="autoZero"/>
        <c:crossBetween val="midCat"/>
      </c:valAx>
      <c:valAx>
        <c:axId val="66510848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b="0" dirty="0" smtClean="0">
                    <a:latin typeface="Arial" pitchFamily="34" charset="0"/>
                    <a:cs typeface="Arial" pitchFamily="34" charset="0"/>
                  </a:rPr>
                  <a:t>Multiply </a:t>
                </a:r>
                <a:r>
                  <a:rPr lang="en-US" sz="1400" b="0" dirty="0">
                    <a:latin typeface="Arial" pitchFamily="34" charset="0"/>
                    <a:cs typeface="Arial" pitchFamily="34" charset="0"/>
                  </a:rPr>
                  <a:t>Ratio</a:t>
                </a:r>
              </a:p>
            </c:rich>
          </c:tx>
          <c:layout>
            <c:manualLayout>
              <c:xMode val="edge"/>
              <c:yMode val="edge"/>
              <c:x val="0"/>
              <c:y val="0.3457311310571788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6491904"/>
        <c:crosses val="autoZero"/>
        <c:crossBetween val="midCat"/>
        <c:maj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986902085422078E-2"/>
          <c:y val="2.8280351667601712E-2"/>
          <c:w val="0.89200320156366153"/>
          <c:h val="0.600364638261880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'loop category'!$B$19</c:f>
              <c:strCache>
                <c:ptCount val="1"/>
                <c:pt idx="0">
                  <c:v>SIMDizable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'loop category'!$BA$23:$CG$25</c:f>
              <c:multiLvlStrCache>
                <c:ptCount val="33"/>
                <c:lvl>
                  <c:pt idx="0">
                    <c:v>SIMD</c:v>
                  </c:pt>
                  <c:pt idx="1">
                    <c:v>VLIW</c:v>
                  </c:pt>
                  <c:pt idx="2">
                    <c:v>Libra</c:v>
                  </c:pt>
                  <c:pt idx="3">
                    <c:v>SIMD</c:v>
                  </c:pt>
                  <c:pt idx="4">
                    <c:v>VLIW</c:v>
                  </c:pt>
                  <c:pt idx="5">
                    <c:v>Libra</c:v>
                  </c:pt>
                  <c:pt idx="6">
                    <c:v>SIMD</c:v>
                  </c:pt>
                  <c:pt idx="7">
                    <c:v>VLIW</c:v>
                  </c:pt>
                  <c:pt idx="8">
                    <c:v>Libra</c:v>
                  </c:pt>
                  <c:pt idx="9">
                    <c:v>SIMD</c:v>
                  </c:pt>
                  <c:pt idx="10">
                    <c:v>VLIW</c:v>
                  </c:pt>
                  <c:pt idx="11">
                    <c:v>Libra</c:v>
                  </c:pt>
                  <c:pt idx="12">
                    <c:v>SIMD</c:v>
                  </c:pt>
                  <c:pt idx="13">
                    <c:v>VLIW</c:v>
                  </c:pt>
                  <c:pt idx="14">
                    <c:v>Libra</c:v>
                  </c:pt>
                  <c:pt idx="15">
                    <c:v>SIMD</c:v>
                  </c:pt>
                  <c:pt idx="16">
                    <c:v>VLIW</c:v>
                  </c:pt>
                  <c:pt idx="17">
                    <c:v>Libra</c:v>
                  </c:pt>
                  <c:pt idx="18">
                    <c:v>SIMD</c:v>
                  </c:pt>
                  <c:pt idx="19">
                    <c:v>VLIW</c:v>
                  </c:pt>
                  <c:pt idx="20">
                    <c:v>Libra</c:v>
                  </c:pt>
                  <c:pt idx="21">
                    <c:v>SIMD</c:v>
                  </c:pt>
                  <c:pt idx="22">
                    <c:v>VLIW</c:v>
                  </c:pt>
                  <c:pt idx="23">
                    <c:v>Libra</c:v>
                  </c:pt>
                  <c:pt idx="24">
                    <c:v>SIMD</c:v>
                  </c:pt>
                  <c:pt idx="25">
                    <c:v>VLIW</c:v>
                  </c:pt>
                  <c:pt idx="26">
                    <c:v>Libra</c:v>
                  </c:pt>
                  <c:pt idx="27">
                    <c:v>SIMD</c:v>
                  </c:pt>
                  <c:pt idx="28">
                    <c:v>VLIW</c:v>
                  </c:pt>
                  <c:pt idx="29">
                    <c:v>Libra</c:v>
                  </c:pt>
                  <c:pt idx="30">
                    <c:v>SIMD</c:v>
                  </c:pt>
                  <c:pt idx="31">
                    <c:v>VLIW</c:v>
                  </c:pt>
                  <c:pt idx="32">
                    <c:v>Libra</c:v>
                  </c:pt>
                </c:lvl>
                <c:lvl>
                  <c:pt idx="0">
                    <c:v>disparity</c:v>
                  </c:pt>
                  <c:pt idx="3">
                    <c:v>local</c:v>
                  </c:pt>
                  <c:pt idx="6">
                    <c:v>stitch</c:v>
                  </c:pt>
                  <c:pt idx="9">
                    <c:v>svm</c:v>
                  </c:pt>
                  <c:pt idx="12">
                    <c:v>tracking</c:v>
                  </c:pt>
                  <c:pt idx="15">
                    <c:v>AAC</c:v>
                  </c:pt>
                  <c:pt idx="18">
                    <c:v>3D</c:v>
                  </c:pt>
                  <c:pt idx="21">
                    <c:v>H.264</c:v>
                  </c:pt>
                  <c:pt idx="24">
                    <c:v>lineOfS</c:v>
                  </c:pt>
                  <c:pt idx="27">
                    <c:v>Conv</c:v>
                  </c:pt>
                  <c:pt idx="30">
                    <c:v>Conj</c:v>
                  </c:pt>
                </c:lvl>
                <c:lvl>
                  <c:pt idx="0">
                    <c:v>Vision</c:v>
                  </c:pt>
                  <c:pt idx="15">
                    <c:v>Media</c:v>
                  </c:pt>
                  <c:pt idx="24">
                    <c:v>Game Physics</c:v>
                  </c:pt>
                </c:lvl>
              </c:multiLvlStrCache>
            </c:multiLvlStrRef>
          </c:cat>
          <c:val>
            <c:numRef>
              <c:f>'loop category'!$C$19:$AI$19</c:f>
              <c:numCache>
                <c:formatCode>General</c:formatCode>
                <c:ptCount val="33"/>
                <c:pt idx="0">
                  <c:v>6.1468799999999997E-2</c:v>
                </c:pt>
                <c:pt idx="1">
                  <c:v>7.6221700000000003E-2</c:v>
                </c:pt>
                <c:pt idx="2">
                  <c:v>4.61185E-2</c:v>
                </c:pt>
                <c:pt idx="3">
                  <c:v>6.6353599999999999E-2</c:v>
                </c:pt>
                <c:pt idx="4">
                  <c:v>0.128331</c:v>
                </c:pt>
                <c:pt idx="5">
                  <c:v>4.6696399999999999E-2</c:v>
                </c:pt>
                <c:pt idx="6">
                  <c:v>0.16428200000000001</c:v>
                </c:pt>
                <c:pt idx="7">
                  <c:v>0.20813300000000001</c:v>
                </c:pt>
                <c:pt idx="8">
                  <c:v>0.137403</c:v>
                </c:pt>
                <c:pt idx="9">
                  <c:v>6.02011E-2</c:v>
                </c:pt>
                <c:pt idx="10">
                  <c:v>0.121617</c:v>
                </c:pt>
                <c:pt idx="11">
                  <c:v>4.9224299999999999E-2</c:v>
                </c:pt>
                <c:pt idx="12">
                  <c:v>6.2300700000000001E-2</c:v>
                </c:pt>
                <c:pt idx="13">
                  <c:v>8.7571099999999999E-2</c:v>
                </c:pt>
                <c:pt idx="14">
                  <c:v>5.8889299999999999E-2</c:v>
                </c:pt>
                <c:pt idx="15">
                  <c:v>4.8347300000000003E-2</c:v>
                </c:pt>
                <c:pt idx="16">
                  <c:v>7.2672399999999998E-2</c:v>
                </c:pt>
                <c:pt idx="17">
                  <c:v>4.6633000000000001E-2</c:v>
                </c:pt>
                <c:pt idx="18">
                  <c:v>0.16253400000000001</c:v>
                </c:pt>
                <c:pt idx="19">
                  <c:v>8.0832500000000002E-2</c:v>
                </c:pt>
                <c:pt idx="20">
                  <c:v>6.2517699999999995E-2</c:v>
                </c:pt>
                <c:pt idx="21">
                  <c:v>0.15590100000000001</c:v>
                </c:pt>
                <c:pt idx="22">
                  <c:v>0.100035</c:v>
                </c:pt>
                <c:pt idx="23">
                  <c:v>0.105194</c:v>
                </c:pt>
                <c:pt idx="24">
                  <c:v>4.4060500000000002E-2</c:v>
                </c:pt>
                <c:pt idx="25">
                  <c:v>7.4172399999999999E-2</c:v>
                </c:pt>
                <c:pt idx="26">
                  <c:v>4.4059500000000001E-2</c:v>
                </c:pt>
                <c:pt idx="27">
                  <c:v>7.0046700000000003E-2</c:v>
                </c:pt>
                <c:pt idx="28">
                  <c:v>6.7320500000000005E-2</c:v>
                </c:pt>
                <c:pt idx="29">
                  <c:v>4.58596E-2</c:v>
                </c:pt>
                <c:pt idx="30">
                  <c:v>6.1404399999999998E-2</c:v>
                </c:pt>
                <c:pt idx="31">
                  <c:v>0.101516</c:v>
                </c:pt>
                <c:pt idx="32">
                  <c:v>4.79937E-2</c:v>
                </c:pt>
              </c:numCache>
            </c:numRef>
          </c:val>
        </c:ser>
        <c:ser>
          <c:idx val="1"/>
          <c:order val="1"/>
          <c:tx>
            <c:strRef>
              <c:f>'loop category'!$B$20</c:f>
              <c:strCache>
                <c:ptCount val="1"/>
                <c:pt idx="0">
                  <c:v>SWPable (non-SIMDizable)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multiLvlStrRef>
              <c:f>'loop category'!$BA$23:$CG$25</c:f>
              <c:multiLvlStrCache>
                <c:ptCount val="33"/>
                <c:lvl>
                  <c:pt idx="0">
                    <c:v>SIMD</c:v>
                  </c:pt>
                  <c:pt idx="1">
                    <c:v>VLIW</c:v>
                  </c:pt>
                  <c:pt idx="2">
                    <c:v>Libra</c:v>
                  </c:pt>
                  <c:pt idx="3">
                    <c:v>SIMD</c:v>
                  </c:pt>
                  <c:pt idx="4">
                    <c:v>VLIW</c:v>
                  </c:pt>
                  <c:pt idx="5">
                    <c:v>Libra</c:v>
                  </c:pt>
                  <c:pt idx="6">
                    <c:v>SIMD</c:v>
                  </c:pt>
                  <c:pt idx="7">
                    <c:v>VLIW</c:v>
                  </c:pt>
                  <c:pt idx="8">
                    <c:v>Libra</c:v>
                  </c:pt>
                  <c:pt idx="9">
                    <c:v>SIMD</c:v>
                  </c:pt>
                  <c:pt idx="10">
                    <c:v>VLIW</c:v>
                  </c:pt>
                  <c:pt idx="11">
                    <c:v>Libra</c:v>
                  </c:pt>
                  <c:pt idx="12">
                    <c:v>SIMD</c:v>
                  </c:pt>
                  <c:pt idx="13">
                    <c:v>VLIW</c:v>
                  </c:pt>
                  <c:pt idx="14">
                    <c:v>Libra</c:v>
                  </c:pt>
                  <c:pt idx="15">
                    <c:v>SIMD</c:v>
                  </c:pt>
                  <c:pt idx="16">
                    <c:v>VLIW</c:v>
                  </c:pt>
                  <c:pt idx="17">
                    <c:v>Libra</c:v>
                  </c:pt>
                  <c:pt idx="18">
                    <c:v>SIMD</c:v>
                  </c:pt>
                  <c:pt idx="19">
                    <c:v>VLIW</c:v>
                  </c:pt>
                  <c:pt idx="20">
                    <c:v>Libra</c:v>
                  </c:pt>
                  <c:pt idx="21">
                    <c:v>SIMD</c:v>
                  </c:pt>
                  <c:pt idx="22">
                    <c:v>VLIW</c:v>
                  </c:pt>
                  <c:pt idx="23">
                    <c:v>Libra</c:v>
                  </c:pt>
                  <c:pt idx="24">
                    <c:v>SIMD</c:v>
                  </c:pt>
                  <c:pt idx="25">
                    <c:v>VLIW</c:v>
                  </c:pt>
                  <c:pt idx="26">
                    <c:v>Libra</c:v>
                  </c:pt>
                  <c:pt idx="27">
                    <c:v>SIMD</c:v>
                  </c:pt>
                  <c:pt idx="28">
                    <c:v>VLIW</c:v>
                  </c:pt>
                  <c:pt idx="29">
                    <c:v>Libra</c:v>
                  </c:pt>
                  <c:pt idx="30">
                    <c:v>SIMD</c:v>
                  </c:pt>
                  <c:pt idx="31">
                    <c:v>VLIW</c:v>
                  </c:pt>
                  <c:pt idx="32">
                    <c:v>Libra</c:v>
                  </c:pt>
                </c:lvl>
                <c:lvl>
                  <c:pt idx="0">
                    <c:v>disparity</c:v>
                  </c:pt>
                  <c:pt idx="3">
                    <c:v>local</c:v>
                  </c:pt>
                  <c:pt idx="6">
                    <c:v>stitch</c:v>
                  </c:pt>
                  <c:pt idx="9">
                    <c:v>svm</c:v>
                  </c:pt>
                  <c:pt idx="12">
                    <c:v>tracking</c:v>
                  </c:pt>
                  <c:pt idx="15">
                    <c:v>AAC</c:v>
                  </c:pt>
                  <c:pt idx="18">
                    <c:v>3D</c:v>
                  </c:pt>
                  <c:pt idx="21">
                    <c:v>H.264</c:v>
                  </c:pt>
                  <c:pt idx="24">
                    <c:v>lineOfS</c:v>
                  </c:pt>
                  <c:pt idx="27">
                    <c:v>Conv</c:v>
                  </c:pt>
                  <c:pt idx="30">
                    <c:v>Conj</c:v>
                  </c:pt>
                </c:lvl>
                <c:lvl>
                  <c:pt idx="0">
                    <c:v>Vision</c:v>
                  </c:pt>
                  <c:pt idx="15">
                    <c:v>Media</c:v>
                  </c:pt>
                  <c:pt idx="24">
                    <c:v>Game Physics</c:v>
                  </c:pt>
                </c:lvl>
              </c:multiLvlStrCache>
            </c:multiLvlStrRef>
          </c:cat>
          <c:val>
            <c:numRef>
              <c:f>'loop category'!$C$20:$AI$20</c:f>
              <c:numCache>
                <c:formatCode>General</c:formatCode>
                <c:ptCount val="33"/>
                <c:pt idx="0">
                  <c:v>0.14000000000000001</c:v>
                </c:pt>
                <c:pt idx="1">
                  <c:v>1.4912999999999999E-2</c:v>
                </c:pt>
                <c:pt idx="2">
                  <c:v>2.1989100000000001E-2</c:v>
                </c:pt>
                <c:pt idx="3">
                  <c:v>1.9233299999999998E-2</c:v>
                </c:pt>
                <c:pt idx="4">
                  <c:v>2.0538700000000002E-3</c:v>
                </c:pt>
                <c:pt idx="5">
                  <c:v>2.9258700000000001E-3</c:v>
                </c:pt>
                <c:pt idx="6">
                  <c:v>0.37</c:v>
                </c:pt>
                <c:pt idx="7">
                  <c:v>0.120911</c:v>
                </c:pt>
                <c:pt idx="8">
                  <c:v>0.12803100000000001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0.04</c:v>
                </c:pt>
                <c:pt idx="13">
                  <c:v>1.2214600000000001E-2</c:v>
                </c:pt>
                <c:pt idx="14">
                  <c:v>1.2214600000000001E-2</c:v>
                </c:pt>
                <c:pt idx="15">
                  <c:v>0.33374999999999999</c:v>
                </c:pt>
                <c:pt idx="16">
                  <c:v>0.14199000000000001</c:v>
                </c:pt>
                <c:pt idx="17">
                  <c:v>0.127387</c:v>
                </c:pt>
                <c:pt idx="18">
                  <c:v>0.115547</c:v>
                </c:pt>
                <c:pt idx="19">
                  <c:v>1.06217E-2</c:v>
                </c:pt>
                <c:pt idx="20">
                  <c:v>1.68769E-2</c:v>
                </c:pt>
                <c:pt idx="21">
                  <c:v>2.4383100000000001E-2</c:v>
                </c:pt>
                <c:pt idx="22">
                  <c:v>5.2666700000000002E-3</c:v>
                </c:pt>
                <c:pt idx="23">
                  <c:v>8.9576099999999995E-3</c:v>
                </c:pt>
                <c:pt idx="24">
                  <c:v>0.21601200000000001</c:v>
                </c:pt>
                <c:pt idx="25">
                  <c:v>7.2038400000000002E-2</c:v>
                </c:pt>
                <c:pt idx="26">
                  <c:v>7.2033600000000003E-2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0087808"/>
        <c:axId val="70089344"/>
      </c:barChart>
      <c:catAx>
        <c:axId val="70087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0089344"/>
        <c:crosses val="autoZero"/>
        <c:auto val="1"/>
        <c:lblAlgn val="ctr"/>
        <c:lblOffset val="100"/>
        <c:noMultiLvlLbl val="0"/>
      </c:catAx>
      <c:valAx>
        <c:axId val="70089344"/>
        <c:scaling>
          <c:orientation val="minMax"/>
          <c:max val="0.4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altLang="ko-KR" sz="1200"/>
                  <a:t>Normalized</a:t>
                </a:r>
                <a:r>
                  <a:rPr lang="en-US" altLang="ko-KR" sz="1200" baseline="0"/>
                  <a:t> Execution Time</a:t>
                </a:r>
                <a:endParaRPr lang="ko-KR" altLang="en-US" sz="1200"/>
              </a:p>
            </c:rich>
          </c:tx>
          <c:layout>
            <c:manualLayout>
              <c:xMode val="edge"/>
              <c:yMode val="edge"/>
              <c:x val="5.3822794357326646E-3"/>
              <c:y val="0.1159692633170871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008780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b="1"/>
            </a:pPr>
            <a:endParaRPr lang="en-US"/>
          </a:p>
        </c:txPr>
      </c:legendEntry>
      <c:layout>
        <c:manualLayout>
          <c:xMode val="edge"/>
          <c:yMode val="edge"/>
          <c:x val="0.36316495752785932"/>
          <c:y val="0.9199330725197743"/>
          <c:w val="0.43152667101522973"/>
          <c:h val="6.3218820490898692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3559751260422564E-2"/>
          <c:y val="2.8280351667601709E-2"/>
          <c:w val="0.9509937739406954"/>
          <c:h val="0.77149405843231189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B050"/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'loop category'!$AT$28:$AV$29</c:f>
              <c:multiLvlStrCache>
                <c:ptCount val="3"/>
                <c:lvl>
                  <c:pt idx="0">
                    <c:v>SIMD</c:v>
                  </c:pt>
                  <c:pt idx="1">
                    <c:v>VLIW</c:v>
                  </c:pt>
                  <c:pt idx="2">
                    <c:v>Libra</c:v>
                  </c:pt>
                </c:lvl>
                <c:lvl>
                  <c:pt idx="0">
                    <c:v>Avg</c:v>
                  </c:pt>
                </c:lvl>
              </c:multiLvlStrCache>
            </c:multiLvlStrRef>
          </c:cat>
          <c:val>
            <c:numRef>
              <c:f>'loop category'!$AT$31:$AV$31</c:f>
              <c:numCache>
                <c:formatCode>General</c:formatCode>
                <c:ptCount val="3"/>
                <c:pt idx="0">
                  <c:v>0.20143868181818186</c:v>
                </c:pt>
                <c:pt idx="1">
                  <c:v>0.13622107636363637</c:v>
                </c:pt>
                <c:pt idx="2">
                  <c:v>9.8273152727272745E-2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0110592"/>
        <c:axId val="66729088"/>
      </c:barChart>
      <c:catAx>
        <c:axId val="701105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6729088"/>
        <c:crosses val="autoZero"/>
        <c:auto val="1"/>
        <c:lblAlgn val="ctr"/>
        <c:lblOffset val="100"/>
        <c:noMultiLvlLbl val="0"/>
      </c:catAx>
      <c:valAx>
        <c:axId val="66729088"/>
        <c:scaling>
          <c:orientation val="minMax"/>
          <c:max val="0.4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0110592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571712094744935"/>
          <c:y val="5.4020487022455529E-2"/>
          <c:w val="0.8609686504608095"/>
          <c:h val="0.58859422572178477"/>
        </c:manualLayout>
      </c:layout>
      <c:lineChart>
        <c:grouping val="standard"/>
        <c:varyColors val="0"/>
        <c:ser>
          <c:idx val="0"/>
          <c:order val="0"/>
          <c:tx>
            <c:v>SIMD</c:v>
          </c:tx>
          <c:spPr>
            <a:ln>
              <a:solidFill>
                <a:srgbClr val="FF0000"/>
              </a:solidFill>
            </a:ln>
          </c:spPr>
          <c:marker>
            <c:symbol val="square"/>
            <c:size val="5"/>
            <c:spPr>
              <a:solidFill>
                <a:schemeClr val="bg1"/>
              </a:solidFill>
              <a:ln>
                <a:solidFill>
                  <a:srgbClr val="FF0000"/>
                </a:solidFill>
              </a:ln>
            </c:spPr>
          </c:marker>
          <c:cat>
            <c:multiLvlStrRef>
              <c:f>scalability!$AG$90:$AU$91</c:f>
              <c:multiLvlStrCache>
                <c:ptCount val="15"/>
                <c:lvl>
                  <c:pt idx="0">
                    <c:v>16</c:v>
                  </c:pt>
                  <c:pt idx="1">
                    <c:v>32</c:v>
                  </c:pt>
                  <c:pt idx="2">
                    <c:v>64</c:v>
                  </c:pt>
                  <c:pt idx="4">
                    <c:v>16</c:v>
                  </c:pt>
                  <c:pt idx="5">
                    <c:v>32</c:v>
                  </c:pt>
                  <c:pt idx="6">
                    <c:v>64</c:v>
                  </c:pt>
                  <c:pt idx="8">
                    <c:v>16</c:v>
                  </c:pt>
                  <c:pt idx="9">
                    <c:v>32</c:v>
                  </c:pt>
                  <c:pt idx="10">
                    <c:v>64</c:v>
                  </c:pt>
                  <c:pt idx="12">
                    <c:v>16</c:v>
                  </c:pt>
                  <c:pt idx="13">
                    <c:v>32</c:v>
                  </c:pt>
                  <c:pt idx="14">
                    <c:v>64</c:v>
                  </c:pt>
                </c:lvl>
                <c:lvl>
                  <c:pt idx="0">
                    <c:v>Vision</c:v>
                  </c:pt>
                  <c:pt idx="4">
                    <c:v>Media</c:v>
                  </c:pt>
                  <c:pt idx="8">
                    <c:v>Game</c:v>
                  </c:pt>
                  <c:pt idx="12">
                    <c:v>Average</c:v>
                  </c:pt>
                </c:lvl>
              </c:multiLvlStrCache>
            </c:multiLvlStrRef>
          </c:cat>
          <c:val>
            <c:numRef>
              <c:f>scalability!$AG$92:$AU$92</c:f>
              <c:numCache>
                <c:formatCode>General</c:formatCode>
                <c:ptCount val="15"/>
                <c:pt idx="0">
                  <c:v>5.4747819197077998</c:v>
                </c:pt>
                <c:pt idx="1">
                  <c:v>8.9810721323728977</c:v>
                </c:pt>
                <c:pt idx="2">
                  <c:v>14.265208835285748</c:v>
                </c:pt>
                <c:pt idx="4">
                  <c:v>3.5709733333333333</c:v>
                </c:pt>
                <c:pt idx="5">
                  <c:v>3.9199966666666666</c:v>
                </c:pt>
                <c:pt idx="6">
                  <c:v>4.0875866666666667</c:v>
                </c:pt>
                <c:pt idx="8">
                  <c:v>5.9825899999999992</c:v>
                </c:pt>
                <c:pt idx="9">
                  <c:v>10.70866</c:v>
                </c:pt>
                <c:pt idx="10">
                  <c:v>19.132246666666664</c:v>
                </c:pt>
                <c:pt idx="12">
                  <c:v>5.0094484176803773</c:v>
                </c:pt>
                <c:pt idx="13">
                  <c:v>7.869909599679854</c:v>
                </c:pt>
                <c:pt idx="14">
                  <c:v>12.495014056206358</c:v>
                </c:pt>
              </c:numCache>
            </c:numRef>
          </c:val>
          <c:smooth val="0"/>
        </c:ser>
        <c:ser>
          <c:idx val="1"/>
          <c:order val="1"/>
          <c:tx>
            <c:v>VLIW</c:v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5"/>
            <c:spPr>
              <a:solidFill>
                <a:schemeClr val="bg1"/>
              </a:solidFill>
              <a:ln>
                <a:solidFill>
                  <a:srgbClr val="00B050"/>
                </a:solidFill>
              </a:ln>
            </c:spPr>
          </c:marker>
          <c:cat>
            <c:multiLvlStrRef>
              <c:f>scalability!$AG$90:$AU$91</c:f>
              <c:multiLvlStrCache>
                <c:ptCount val="15"/>
                <c:lvl>
                  <c:pt idx="0">
                    <c:v>16</c:v>
                  </c:pt>
                  <c:pt idx="1">
                    <c:v>32</c:v>
                  </c:pt>
                  <c:pt idx="2">
                    <c:v>64</c:v>
                  </c:pt>
                  <c:pt idx="4">
                    <c:v>16</c:v>
                  </c:pt>
                  <c:pt idx="5">
                    <c:v>32</c:v>
                  </c:pt>
                  <c:pt idx="6">
                    <c:v>64</c:v>
                  </c:pt>
                  <c:pt idx="8">
                    <c:v>16</c:v>
                  </c:pt>
                  <c:pt idx="9">
                    <c:v>32</c:v>
                  </c:pt>
                  <c:pt idx="10">
                    <c:v>64</c:v>
                  </c:pt>
                  <c:pt idx="12">
                    <c:v>16</c:v>
                  </c:pt>
                  <c:pt idx="13">
                    <c:v>32</c:v>
                  </c:pt>
                  <c:pt idx="14">
                    <c:v>64</c:v>
                  </c:pt>
                </c:lvl>
                <c:lvl>
                  <c:pt idx="0">
                    <c:v>Vision</c:v>
                  </c:pt>
                  <c:pt idx="4">
                    <c:v>Media</c:v>
                  </c:pt>
                  <c:pt idx="8">
                    <c:v>Game</c:v>
                  </c:pt>
                  <c:pt idx="12">
                    <c:v>Average</c:v>
                  </c:pt>
                </c:lvl>
              </c:multiLvlStrCache>
            </c:multiLvlStrRef>
          </c:cat>
          <c:val>
            <c:numRef>
              <c:f>scalability!$AG$93:$AU$93</c:f>
              <c:numCache>
                <c:formatCode>General</c:formatCode>
                <c:ptCount val="15"/>
                <c:pt idx="0">
                  <c:v>5.6157044060535188</c:v>
                </c:pt>
                <c:pt idx="1">
                  <c:v>7.9850992339497777</c:v>
                </c:pt>
                <c:pt idx="2">
                  <c:v>8.3911417897289446</c:v>
                </c:pt>
                <c:pt idx="4">
                  <c:v>5.0476800000000006</c:v>
                </c:pt>
                <c:pt idx="5">
                  <c:v>8.3757200000000012</c:v>
                </c:pt>
                <c:pt idx="6">
                  <c:v>8.8703733333333332</c:v>
                </c:pt>
                <c:pt idx="8">
                  <c:v>7.3613633333333333</c:v>
                </c:pt>
                <c:pt idx="9">
                  <c:v>10.22034</c:v>
                </c:pt>
                <c:pt idx="10">
                  <c:v>11.784853333333336</c:v>
                </c:pt>
                <c:pt idx="12">
                  <c:v>6.0082492464622845</c:v>
                </c:pt>
                <c:pt idx="13">
                  <c:v>8.8603864113165933</c:v>
                </c:pt>
                <c:pt idx="14">
                  <c:v>9.682122818798538</c:v>
                </c:pt>
              </c:numCache>
            </c:numRef>
          </c:val>
          <c:smooth val="0"/>
        </c:ser>
        <c:ser>
          <c:idx val="2"/>
          <c:order val="2"/>
          <c:tx>
            <c:v>Libra</c:v>
          </c:tx>
          <c:spPr>
            <a:ln>
              <a:solidFill>
                <a:srgbClr val="0070C0"/>
              </a:solidFill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rgbClr val="0070C0"/>
                </a:solidFill>
              </a:ln>
            </c:spPr>
          </c:marker>
          <c:cat>
            <c:multiLvlStrRef>
              <c:f>scalability!$AG$90:$AU$91</c:f>
              <c:multiLvlStrCache>
                <c:ptCount val="15"/>
                <c:lvl>
                  <c:pt idx="0">
                    <c:v>16</c:v>
                  </c:pt>
                  <c:pt idx="1">
                    <c:v>32</c:v>
                  </c:pt>
                  <c:pt idx="2">
                    <c:v>64</c:v>
                  </c:pt>
                  <c:pt idx="4">
                    <c:v>16</c:v>
                  </c:pt>
                  <c:pt idx="5">
                    <c:v>32</c:v>
                  </c:pt>
                  <c:pt idx="6">
                    <c:v>64</c:v>
                  </c:pt>
                  <c:pt idx="8">
                    <c:v>16</c:v>
                  </c:pt>
                  <c:pt idx="9">
                    <c:v>32</c:v>
                  </c:pt>
                  <c:pt idx="10">
                    <c:v>64</c:v>
                  </c:pt>
                  <c:pt idx="12">
                    <c:v>16</c:v>
                  </c:pt>
                  <c:pt idx="13">
                    <c:v>32</c:v>
                  </c:pt>
                  <c:pt idx="14">
                    <c:v>64</c:v>
                  </c:pt>
                </c:lvl>
                <c:lvl>
                  <c:pt idx="0">
                    <c:v>Vision</c:v>
                  </c:pt>
                  <c:pt idx="4">
                    <c:v>Media</c:v>
                  </c:pt>
                  <c:pt idx="8">
                    <c:v>Game</c:v>
                  </c:pt>
                  <c:pt idx="12">
                    <c:v>Average</c:v>
                  </c:pt>
                </c:lvl>
              </c:multiLvlStrCache>
            </c:multiLvlStrRef>
          </c:cat>
          <c:val>
            <c:numRef>
              <c:f>scalability!$AG$94:$AU$94</c:f>
              <c:numCache>
                <c:formatCode>General</c:formatCode>
                <c:ptCount val="15"/>
                <c:pt idx="0">
                  <c:v>8.5947579082418315</c:v>
                </c:pt>
                <c:pt idx="1">
                  <c:v>14.59629854615485</c:v>
                </c:pt>
                <c:pt idx="2">
                  <c:v>23.241945404505842</c:v>
                </c:pt>
                <c:pt idx="4">
                  <c:v>5.8511700000000006</c:v>
                </c:pt>
                <c:pt idx="5">
                  <c:v>9.0340000000000007</c:v>
                </c:pt>
                <c:pt idx="6">
                  <c:v>11.846753333333334</c:v>
                </c:pt>
                <c:pt idx="8">
                  <c:v>8.8801333333333332</c:v>
                </c:pt>
                <c:pt idx="9">
                  <c:v>15.887590000000003</c:v>
                </c:pt>
                <c:pt idx="10">
                  <c:v>27.743300000000001</c:v>
                </c:pt>
                <c:pt idx="12">
                  <c:v>7.7753537471917218</c:v>
                </c:pt>
                <c:pt idx="13">
                  <c:v>13.17262951538495</c:v>
                </c:pt>
                <c:pt idx="14">
                  <c:v>20.943999579279726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253376"/>
        <c:axId val="71268224"/>
      </c:lineChart>
      <c:catAx>
        <c:axId val="712533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1268224"/>
        <c:crosses val="autoZero"/>
        <c:auto val="1"/>
        <c:lblAlgn val="ctr"/>
        <c:lblOffset val="100"/>
        <c:noMultiLvlLbl val="0"/>
      </c:catAx>
      <c:valAx>
        <c:axId val="712682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 dirty="0" smtClean="0"/>
                  <a:t>Normalized </a:t>
                </a:r>
                <a:r>
                  <a:rPr lang="en-US" sz="1600" dirty="0"/>
                  <a:t>Performance</a:t>
                </a:r>
              </a:p>
            </c:rich>
          </c:tx>
          <c:layout>
            <c:manualLayout>
              <c:xMode val="edge"/>
              <c:yMode val="edge"/>
              <c:x val="4.448830953009012E-3"/>
              <c:y val="9.626541994750656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1253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005774154325685"/>
          <c:y val="0.90058169291338586"/>
          <c:w val="0.5261931584248033"/>
          <c:h val="8.9303430147536389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6254898517057127"/>
          <c:y val="2.8280351667601712E-2"/>
          <c:w val="0.63745101482942867"/>
          <c:h val="0.758419967034687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efficiency_45nm!$BL$77</c:f>
              <c:strCache>
                <c:ptCount val="1"/>
                <c:pt idx="0">
                  <c:v>Perfomance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efficiency_45nm!$BQ$73:$BS$73</c:f>
              <c:numCache>
                <c:formatCode>General</c:formatCode>
                <c:ptCount val="3"/>
                <c:pt idx="0">
                  <c:v>16</c:v>
                </c:pt>
                <c:pt idx="1">
                  <c:v>32</c:v>
                </c:pt>
                <c:pt idx="2">
                  <c:v>64</c:v>
                </c:pt>
              </c:numCache>
            </c:numRef>
          </c:cat>
          <c:val>
            <c:numRef>
              <c:f>efficiency_45nm!$BQ$77:$BS$77</c:f>
              <c:numCache>
                <c:formatCode>General</c:formatCode>
                <c:ptCount val="3"/>
                <c:pt idx="0">
                  <c:v>1.2235206710376405</c:v>
                </c:pt>
                <c:pt idx="1">
                  <c:v>1.5790078504425684</c:v>
                </c:pt>
                <c:pt idx="2">
                  <c:v>1.9208959209253045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0126976"/>
        <c:axId val="70145536"/>
      </c:barChart>
      <c:catAx>
        <c:axId val="70126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ko-KR" dirty="0" smtClean="0"/>
                  <a:t># of</a:t>
                </a:r>
                <a:r>
                  <a:rPr lang="en-US" altLang="ko-KR" baseline="0" dirty="0" smtClean="0"/>
                  <a:t> PEs</a:t>
                </a:r>
                <a:endParaRPr lang="ko-KR" alt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0145536"/>
        <c:crosses val="autoZero"/>
        <c:auto val="1"/>
        <c:lblAlgn val="ctr"/>
        <c:lblOffset val="100"/>
        <c:noMultiLvlLbl val="0"/>
      </c:catAx>
      <c:valAx>
        <c:axId val="70145536"/>
        <c:scaling>
          <c:orientation val="minMax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50"/>
                </a:pPr>
                <a:r>
                  <a:rPr lang="en-US" altLang="ko-KR" sz="1050" dirty="0"/>
                  <a:t>Relative Performance</a:t>
                </a:r>
                <a:endParaRPr lang="ko-KR" altLang="en-US" sz="105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0126976"/>
        <c:crosses val="autoZero"/>
        <c:crossBetween val="between"/>
        <c:majorUnit val="0.2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220645969850903"/>
          <c:y val="2.8280351667601712E-2"/>
          <c:w val="0.61779352040795954"/>
          <c:h val="0.752898128568505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efficiency_45nm!$BL$80</c:f>
              <c:strCache>
                <c:ptCount val="1"/>
                <c:pt idx="0">
                  <c:v>Power efficiency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efficiency_45nm!$BQ$73:$BS$73</c:f>
              <c:numCache>
                <c:formatCode>General</c:formatCode>
                <c:ptCount val="3"/>
                <c:pt idx="0">
                  <c:v>16</c:v>
                </c:pt>
                <c:pt idx="1">
                  <c:v>32</c:v>
                </c:pt>
                <c:pt idx="2">
                  <c:v>64</c:v>
                </c:pt>
              </c:numCache>
            </c:numRef>
          </c:cat>
          <c:val>
            <c:numRef>
              <c:f>efficiency_45nm!$BQ$81:$BS$81</c:f>
              <c:numCache>
                <c:formatCode>General</c:formatCode>
                <c:ptCount val="3"/>
                <c:pt idx="0">
                  <c:v>1.0159879929387643</c:v>
                </c:pt>
                <c:pt idx="1">
                  <c:v>0.70751646171216165</c:v>
                </c:pt>
                <c:pt idx="2">
                  <c:v>0.56097781039114847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0177920"/>
        <c:axId val="70179840"/>
      </c:barChart>
      <c:catAx>
        <c:axId val="70177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ko-KR" dirty="0" smtClean="0"/>
                  <a:t># of PEs</a:t>
                </a:r>
                <a:endParaRPr lang="ko-KR" alt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0179840"/>
        <c:crosses val="autoZero"/>
        <c:auto val="1"/>
        <c:lblAlgn val="ctr"/>
        <c:lblOffset val="100"/>
        <c:noMultiLvlLbl val="0"/>
      </c:catAx>
      <c:valAx>
        <c:axId val="70179840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altLang="ko-KR" sz="1100" dirty="0"/>
                  <a:t>Relative</a:t>
                </a:r>
                <a:r>
                  <a:rPr lang="en-US" altLang="ko-KR" sz="1100" baseline="0" dirty="0"/>
                  <a:t> Energy</a:t>
                </a:r>
                <a:endParaRPr lang="ko-KR" altLang="en-US" sz="11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0177920"/>
        <c:crosses val="autoZero"/>
        <c:crossBetween val="between"/>
        <c:majorUnit val="0.2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170509045087644"/>
          <c:y val="0.14590926134233217"/>
          <c:w val="0.7768001345020219"/>
          <c:h val="0.619918198535858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energy_45nm!$G$62</c:f>
              <c:strCache>
                <c:ptCount val="1"/>
                <c:pt idx="0">
                  <c:v>FU</c:v>
                </c:pt>
              </c:strCache>
            </c:strRef>
          </c:tx>
          <c:spPr>
            <a:solidFill>
              <a:srgbClr val="FF0000">
                <a:alpha val="50000"/>
              </a:srgb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energy_45nm!$K$61:$L$61</c:f>
              <c:strCache>
                <c:ptCount val="2"/>
                <c:pt idx="0">
                  <c:v>homogeneous SIMD</c:v>
                </c:pt>
                <c:pt idx="1">
                  <c:v>heterogeneous Libra</c:v>
                </c:pt>
              </c:strCache>
            </c:strRef>
          </c:cat>
          <c:val>
            <c:numRef>
              <c:f>energy_45nm!$K$73:$L$73</c:f>
              <c:numCache>
                <c:formatCode>General</c:formatCode>
                <c:ptCount val="2"/>
                <c:pt idx="0">
                  <c:v>0.41735070821529757</c:v>
                </c:pt>
                <c:pt idx="1">
                  <c:v>0.29766345609065153</c:v>
                </c:pt>
              </c:numCache>
            </c:numRef>
          </c:val>
        </c:ser>
        <c:ser>
          <c:idx val="1"/>
          <c:order val="1"/>
          <c:tx>
            <c:strRef>
              <c:f>energy_45nm!$G$63</c:f>
              <c:strCache>
                <c:ptCount val="1"/>
                <c:pt idx="0">
                  <c:v>RF</c:v>
                </c:pt>
              </c:strCache>
            </c:strRef>
          </c:tx>
          <c:spPr>
            <a:solidFill>
              <a:srgbClr val="FFC000">
                <a:alpha val="50000"/>
              </a:srgb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energy_45nm!$K$61:$L$61</c:f>
              <c:strCache>
                <c:ptCount val="2"/>
                <c:pt idx="0">
                  <c:v>homogeneous SIMD</c:v>
                </c:pt>
                <c:pt idx="1">
                  <c:v>heterogeneous Libra</c:v>
                </c:pt>
              </c:strCache>
            </c:strRef>
          </c:cat>
          <c:val>
            <c:numRef>
              <c:f>energy_45nm!$K$74:$L$74</c:f>
              <c:numCache>
                <c:formatCode>General</c:formatCode>
                <c:ptCount val="2"/>
                <c:pt idx="0">
                  <c:v>0.41527478753541081</c:v>
                </c:pt>
                <c:pt idx="1">
                  <c:v>0.40845325779036823</c:v>
                </c:pt>
              </c:numCache>
            </c:numRef>
          </c:val>
        </c:ser>
        <c:ser>
          <c:idx val="2"/>
          <c:order val="2"/>
          <c:tx>
            <c:strRef>
              <c:f>energy_45nm!$G$64</c:f>
              <c:strCache>
                <c:ptCount val="1"/>
                <c:pt idx="0">
                  <c:v>Control</c:v>
                </c:pt>
              </c:strCache>
            </c:strRef>
          </c:tx>
          <c:spPr>
            <a:solidFill>
              <a:srgbClr val="FFFF00">
                <a:alpha val="50000"/>
              </a:srgbClr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energy_45nm!$K$61:$L$61</c:f>
              <c:strCache>
                <c:ptCount val="2"/>
                <c:pt idx="0">
                  <c:v>homogeneous SIMD</c:v>
                </c:pt>
                <c:pt idx="1">
                  <c:v>heterogeneous Libra</c:v>
                </c:pt>
              </c:strCache>
            </c:strRef>
          </c:cat>
          <c:val>
            <c:numRef>
              <c:f>energy_45nm!$K$75:$L$75</c:f>
              <c:numCache>
                <c:formatCode>General</c:formatCode>
                <c:ptCount val="2"/>
                <c:pt idx="0">
                  <c:v>0.15404778913659317</c:v>
                </c:pt>
                <c:pt idx="1">
                  <c:v>0.26175317157285377</c:v>
                </c:pt>
              </c:numCache>
            </c:numRef>
          </c:val>
        </c:ser>
        <c:ser>
          <c:idx val="4"/>
          <c:order val="3"/>
          <c:tx>
            <c:strRef>
              <c:f>energy_45nm!$G$65</c:f>
              <c:strCache>
                <c:ptCount val="1"/>
                <c:pt idx="0">
                  <c:v>D-mem</c:v>
                </c:pt>
              </c:strCache>
            </c:strRef>
          </c:tx>
          <c:spPr>
            <a:solidFill>
              <a:srgbClr val="92D050">
                <a:alpha val="50000"/>
              </a:srgbClr>
            </a:solidFill>
            <a:ln>
              <a:solidFill>
                <a:sysClr val="windowText" lastClr="000000"/>
              </a:solidFill>
            </a:ln>
          </c:spPr>
          <c:invertIfNegative val="0"/>
          <c:val>
            <c:numRef>
              <c:f>energy_45nm!$K$76:$L$76</c:f>
              <c:numCache>
                <c:formatCode>General</c:formatCode>
                <c:ptCount val="2"/>
                <c:pt idx="0">
                  <c:v>1.3325779036827195E-2</c:v>
                </c:pt>
                <c:pt idx="1">
                  <c:v>1.3325779036827195E-2</c:v>
                </c:pt>
              </c:numCache>
            </c:numRef>
          </c:val>
        </c:ser>
        <c:ser>
          <c:idx val="3"/>
          <c:order val="4"/>
          <c:tx>
            <c:strRef>
              <c:f>energy_45nm!$G$66</c:f>
              <c:strCache>
                <c:ptCount val="1"/>
                <c:pt idx="0">
                  <c:v>Extra</c:v>
                </c:pt>
              </c:strCache>
            </c:strRef>
          </c:tx>
          <c:spPr>
            <a:solidFill>
              <a:srgbClr val="00B0F0">
                <a:alpha val="50000"/>
              </a:srgbClr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energy_45nm!$K$61:$L$61</c:f>
              <c:strCache>
                <c:ptCount val="2"/>
                <c:pt idx="0">
                  <c:v>homogeneous SIMD</c:v>
                </c:pt>
                <c:pt idx="1">
                  <c:v>heterogeneous Libra</c:v>
                </c:pt>
              </c:strCache>
            </c:strRef>
          </c:cat>
          <c:val>
            <c:numRef>
              <c:f>energy_45nm!$K$77:$L$77</c:f>
              <c:numCache>
                <c:formatCode>General</c:formatCode>
                <c:ptCount val="2"/>
                <c:pt idx="0">
                  <c:v>0</c:v>
                </c:pt>
                <c:pt idx="1">
                  <c:v>0.1359773371104816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1350144"/>
        <c:axId val="71351680"/>
      </c:barChart>
      <c:catAx>
        <c:axId val="71350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1351680"/>
        <c:crosses val="autoZero"/>
        <c:auto val="1"/>
        <c:lblAlgn val="ctr"/>
        <c:lblOffset val="100"/>
        <c:noMultiLvlLbl val="0"/>
      </c:catAx>
      <c:valAx>
        <c:axId val="713516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/>
                  <a:t>Relative power</a:t>
                </a:r>
              </a:p>
            </c:rich>
          </c:tx>
          <c:layout>
            <c:manualLayout>
              <c:xMode val="edge"/>
              <c:yMode val="edge"/>
              <c:x val="4.0877521696250753E-3"/>
              <c:y val="0.1907350262551710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1350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0496631323632137E-2"/>
          <c:y val="3.3062400434213504E-2"/>
          <c:w val="0.93000609348984398"/>
          <c:h val="9.3072324292796701E-2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160951" cy="36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9" rIns="95916" bIns="47959" numCol="1" anchor="t" anchorCtr="0" compatLnSpc="1">
            <a:prstTxWarp prst="textNoShape">
              <a:avLst/>
            </a:prstTxWarp>
          </a:bodyPr>
          <a:lstStyle>
            <a:lvl1pPr defTabSz="957602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097" y="1"/>
            <a:ext cx="4160951" cy="36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9" rIns="95916" bIns="47959" numCol="1" anchor="t" anchorCtr="0" compatLnSpc="1">
            <a:prstTxWarp prst="textNoShape">
              <a:avLst/>
            </a:prstTxWarp>
          </a:bodyPr>
          <a:lstStyle>
            <a:lvl1pPr algn="r" defTabSz="957602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947777"/>
            <a:ext cx="4160951" cy="36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9" rIns="95916" bIns="47959" numCol="1" anchor="b" anchorCtr="0" compatLnSpc="1">
            <a:prstTxWarp prst="textNoShape">
              <a:avLst/>
            </a:prstTxWarp>
          </a:bodyPr>
          <a:lstStyle>
            <a:lvl1pPr defTabSz="957602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29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097" y="6947777"/>
            <a:ext cx="4160951" cy="36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9" rIns="95916" bIns="47959" numCol="1" anchor="b" anchorCtr="0" compatLnSpc="1">
            <a:prstTxWarp prst="textNoShape">
              <a:avLst/>
            </a:prstTxWarp>
          </a:bodyPr>
          <a:lstStyle>
            <a:lvl1pPr algn="r" defTabSz="957602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fld id="{9D7C45C5-B4DB-4C36-85F7-A4C15A7D469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00893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160951" cy="36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t" anchorCtr="0" compatLnSpc="1">
            <a:prstTxWarp prst="textNoShape">
              <a:avLst/>
            </a:prstTxWarp>
          </a:bodyPr>
          <a:lstStyle>
            <a:lvl1pPr defTabSz="987580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097" y="1"/>
            <a:ext cx="4160951" cy="36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t" anchorCtr="0" compatLnSpc="1">
            <a:prstTxWarp prst="textNoShape">
              <a:avLst/>
            </a:prstTxWarp>
          </a:bodyPr>
          <a:lstStyle>
            <a:lvl1pPr algn="r" defTabSz="987580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6563" y="549275"/>
            <a:ext cx="3654425" cy="2741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52" y="3474505"/>
            <a:ext cx="7680099" cy="3292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947777"/>
            <a:ext cx="4160951" cy="36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b" anchorCtr="0" compatLnSpc="1">
            <a:prstTxWarp prst="textNoShape">
              <a:avLst/>
            </a:prstTxWarp>
          </a:bodyPr>
          <a:lstStyle>
            <a:lvl1pPr defTabSz="987580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097" y="6947777"/>
            <a:ext cx="4160951" cy="36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b" anchorCtr="0" compatLnSpc="1">
            <a:prstTxWarp prst="textNoShape">
              <a:avLst/>
            </a:prstTxWarp>
          </a:bodyPr>
          <a:lstStyle>
            <a:lvl1pPr algn="r" defTabSz="987580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fld id="{57070D84-5A96-4872-B24C-4A80D3D486BC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11121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2025C9-6003-415F-8B3E-69E7031BE1D0}" type="slidenum">
              <a:rPr lang="ko-KR" altLang="en-US" smtClean="0"/>
              <a:pPr/>
              <a:t>1</a:t>
            </a:fld>
            <a:endParaRPr lang="en-US" altLang="ko-KR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loop is divided by 4 and each lane can execute each of them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10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2504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However, when only lane</a:t>
            </a:r>
            <a:r>
              <a:rPr lang="en-US" baseline="0" dirty="0" smtClean="0"/>
              <a:t> 3 is supporting multiplication, severe performance overhead incurs b/c the remaining lanes are idle </a:t>
            </a:r>
          </a:p>
          <a:p>
            <a:r>
              <a:rPr lang="en-US" baseline="0" dirty="0" smtClean="0"/>
              <a:t>When lane 3 executes multiplications of all lanes.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11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25047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12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2504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baseline="0" dirty="0" smtClean="0">
              <a:latin typeface="Arial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487E8833-601F-48BA-97E9-2A6D767D0B9D}" type="slidenum">
              <a:rPr lang="ko-KR" altLang="en-US" smtClean="0"/>
              <a:pPr eaLnBrk="1" hangingPunct="1">
                <a:defRPr/>
              </a:pPr>
              <a:t>13</a:t>
            </a:fld>
            <a:endParaRPr lang="en-US" altLang="ko-KR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14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15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16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47363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17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Same resources.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Normalized execution time to 1issue cores, lower is better.</a:t>
            </a:r>
          </a:p>
          <a:p>
            <a:r>
              <a:rPr lang="en-US" baseline="0" dirty="0" smtClean="0"/>
              <a:t>Yellow bar : execution time at non DLP loops</a:t>
            </a:r>
          </a:p>
          <a:p>
            <a:r>
              <a:rPr lang="en-US" baseline="0" dirty="0" smtClean="0"/>
              <a:t>Blue bar: execution time at DLP loops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dirty="0" smtClean="0"/>
              <a:t>Libra beat</a:t>
            </a:r>
            <a:r>
              <a:rPr lang="en-US" baseline="0" dirty="0" smtClean="0"/>
              <a:t> SIMD the benchmarks with low DLP loops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Libra also beat the SIMD the benchmarks with high DLP loops for heterogeneity.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Libra is better than VLIW b/c the scheduling large unrolled loop in the wide resource has high difficulties</a:t>
            </a:r>
          </a:p>
          <a:p>
            <a:pPr marL="228600" indent="-228600">
              <a:buAutoNum type="arabicPeriod"/>
            </a:pP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Libra is scalable</a:t>
            </a:r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18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19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en-US" dirty="0" smtClean="0">
              <a:latin typeface="Arial" pitchFamily="34" charset="0"/>
              <a:ea typeface="굴림" pitchFamily="50" charset="-127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F77A6105-D4A9-483B-8E61-5C921D868D51}" type="slidenum">
              <a:rPr lang="ko-KR" altLang="en-US" smtClean="0"/>
              <a:pPr eaLnBrk="1" hangingPunct="1">
                <a:defRPr/>
              </a:pPr>
              <a:t>2</a:t>
            </a:fld>
            <a:endParaRPr lang="en-US" altLang="ko-KR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20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21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3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D00948F1-B83B-462C-86CD-55CAEF96C28F}" type="slidenum">
              <a:rPr lang="en-US" altLang="ko-KR" smtClean="0"/>
              <a:pPr eaLnBrk="1" hangingPunct="1">
                <a:defRPr/>
              </a:pPr>
              <a:t>5</a:t>
            </a:fld>
            <a:endParaRPr lang="en-US" altLang="ko-KR" dirty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ko-KR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6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155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F1348A35-01E4-469B-8C81-7DA7D12030A2}" type="slidenum">
              <a:rPr lang="ko-KR" altLang="en-US" smtClean="0"/>
              <a:pPr eaLnBrk="1" hangingPunct="1">
                <a:defRPr/>
              </a:pPr>
              <a:t>7</a:t>
            </a:fld>
            <a:endParaRPr lang="en-US" altLang="ko-KR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However, the</a:t>
            </a:r>
            <a:r>
              <a:rPr lang="en-US" baseline="0" dirty="0" smtClean="0"/>
              <a:t> addition of whole interconnects and control units are too expensive!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8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155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9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591C5-3F20-4348-99D7-EFA8B0C94629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46193-E657-4879-8EED-F29A1200DE8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D9841-F726-44F9-B71F-4645AA941C9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65C5F-1CD3-4B90-8AA8-7967BCD7C78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FB6DC-1557-4389-B77E-BBBAF4DD280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05647-398F-45F1-9E06-EED5C30C294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CFC98-43B3-4C53-92AB-19C90B2643E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3EDCD-A83F-425F-9C8A-0B893A92A80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F2A28-8323-48E8-B966-5A4F50D9F91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EC49D-9AB9-4C59-A0E5-CB002D05F94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BA3D5-B5ED-44D7-89F5-BC405D516A8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C7F7B-10EB-472E-A79A-84AF7FF720A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8DC1C-5002-4BA9-B5CC-E1086FDE7D1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3DC32-94DD-4B66-A628-AC5889CD373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fld id="{55C7548A-7976-48FF-B9E6-A6A91F8DD20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8600" y="239713"/>
            <a:ext cx="8686800" cy="6084887"/>
          </a:xfrm>
          <a:prstGeom prst="rect">
            <a:avLst/>
          </a:prstGeom>
          <a:noFill/>
          <a:ln w="19050">
            <a:solidFill>
              <a:srgbClr val="10093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ko-KR" altLang="en-US">
              <a:ea typeface="굴림" pitchFamily="50" charset="-127"/>
            </a:endParaRPr>
          </a:p>
        </p:txBody>
      </p:sp>
      <p:pic>
        <p:nvPicPr>
          <p:cNvPr id="2054" name="Picture 8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30188" y="64055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5718175" y="6376988"/>
            <a:ext cx="27860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r>
              <a:rPr lang="en-US" sz="900" b="1">
                <a:solidFill>
                  <a:srgbClr val="0F0958"/>
                </a:solidFill>
                <a:latin typeface="Gill Sans" charset="0"/>
              </a:rPr>
              <a:t>University of Michigan</a:t>
            </a:r>
          </a:p>
          <a:p>
            <a:pPr algn="r" eaLnBrk="0" hangingPunct="0">
              <a:defRPr/>
            </a:pPr>
            <a:r>
              <a:rPr lang="en-US" sz="900" b="1">
                <a:solidFill>
                  <a:srgbClr val="0F0958"/>
                </a:solidFill>
                <a:latin typeface="Gill Sans" charset="0"/>
              </a:rPr>
              <a:t>Electrical Engineering and Computer Science</a:t>
            </a:r>
          </a:p>
        </p:txBody>
      </p:sp>
      <p:pic>
        <p:nvPicPr>
          <p:cNvPr id="2056" name="Picture 10" descr="CSeal"/>
          <p:cNvPicPr>
            <a:picLocks noChangeAspect="1" noChangeArrowheads="1"/>
          </p:cNvPicPr>
          <p:nvPr/>
        </p:nvPicPr>
        <p:blipFill>
          <a:blip r:embed="rId17" cstate="print">
            <a:lum bright="-26000"/>
          </a:blip>
          <a:srcRect/>
          <a:stretch>
            <a:fillRect/>
          </a:stretch>
        </p:blipFill>
        <p:spPr bwMode="auto">
          <a:xfrm>
            <a:off x="8504238" y="63627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Relationship Id="rId9" Type="http://schemas.openxmlformats.org/officeDocument/2006/relationships/image" Target="../media/image1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emf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fld id="{D6C6461B-02C8-44B6-A6C2-BA0DE4B1B6C6}" type="slidenum">
              <a:rPr lang="ko-KR" altLang="en-US" smtClean="0"/>
              <a:pPr/>
              <a:t>1</a:t>
            </a:fld>
            <a:endParaRPr lang="en-US" altLang="ko-KR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0"/>
            <a:ext cx="8763000" cy="1470025"/>
          </a:xfrm>
        </p:spPr>
        <p:txBody>
          <a:bodyPr/>
          <a:lstStyle/>
          <a:p>
            <a:pPr latinLnBrk="1"/>
            <a:r>
              <a:rPr lang="en-US" sz="3600" dirty="0" smtClean="0"/>
              <a:t>Libra:</a:t>
            </a:r>
            <a:r>
              <a:rPr lang="en-US" sz="3200" dirty="0" smtClean="0"/>
              <a:t>Tailoring </a:t>
            </a:r>
            <a:r>
              <a:rPr lang="en-US" sz="3200" dirty="0"/>
              <a:t>SIMD Execution using </a:t>
            </a:r>
            <a:r>
              <a:rPr lang="en-US" sz="3200" dirty="0" smtClean="0"/>
              <a:t>Heterogeneous Hardware </a:t>
            </a:r>
            <a:r>
              <a:rPr lang="en-US" sz="3200" dirty="0"/>
              <a:t>and Dynamic Configurability</a:t>
            </a:r>
            <a:endParaRPr lang="en-US" sz="3600" dirty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124200"/>
            <a:ext cx="8610600" cy="533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2800" b="1" dirty="0" smtClean="0">
                <a:ea typeface="굴림" charset="-127"/>
              </a:rPr>
              <a:t>Yongjun Park</a:t>
            </a:r>
            <a:r>
              <a:rPr lang="en-US" altLang="ko-KR" sz="2800" b="1" baseline="30000" dirty="0" smtClean="0">
                <a:ea typeface="굴림" charset="-127"/>
              </a:rPr>
              <a:t>1</a:t>
            </a:r>
            <a:r>
              <a:rPr lang="en-US" altLang="ko-KR" sz="2800" dirty="0" smtClean="0">
                <a:ea typeface="굴림" charset="-127"/>
              </a:rPr>
              <a:t>, Jason Jong Kyu Park</a:t>
            </a:r>
            <a:r>
              <a:rPr lang="en-US" altLang="ko-KR" sz="2800" baseline="30000" dirty="0" smtClean="0">
                <a:ea typeface="굴림" charset="-127"/>
              </a:rPr>
              <a:t>1</a:t>
            </a:r>
            <a:r>
              <a:rPr lang="en-US" altLang="ko-KR" sz="2800" dirty="0" smtClean="0">
                <a:ea typeface="굴림" charset="-127"/>
              </a:rPr>
              <a:t> , Hyunchul Park</a:t>
            </a:r>
            <a:r>
              <a:rPr lang="en-US" altLang="ko-KR" sz="2800" baseline="30000" dirty="0">
                <a:ea typeface="굴림" charset="-127"/>
              </a:rPr>
              <a:t>2</a:t>
            </a:r>
            <a:r>
              <a:rPr lang="en-US" altLang="ko-KR" sz="2800" dirty="0" smtClean="0">
                <a:ea typeface="굴림" charset="-127"/>
              </a:rPr>
              <a:t>,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2800" dirty="0" smtClean="0">
                <a:ea typeface="굴림" charset="-127"/>
              </a:rPr>
              <a:t> and Scott Mahlke</a:t>
            </a:r>
            <a:r>
              <a:rPr lang="en-US" altLang="ko-KR" sz="2800" baseline="30000" dirty="0" smtClean="0">
                <a:ea typeface="굴림" charset="-127"/>
              </a:rPr>
              <a:t>1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4241800"/>
            <a:ext cx="8458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kern="0" noProof="0" dirty="0" smtClean="0">
                <a:latin typeface="+mn-lt"/>
                <a:ea typeface="굴림" pitchFamily="50" charset="-127"/>
              </a:rPr>
              <a:t>December</a:t>
            </a:r>
            <a:r>
              <a:rPr kumimoji="0" lang="en-US" altLang="ko-K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pitchFamily="50" charset="-127"/>
              </a:rPr>
              <a:t> 3, 2012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en-US" altLang="ko-KR" sz="2000" baseline="30000" dirty="0" smtClean="0">
                <a:ea typeface="굴림" charset="-127"/>
              </a:rPr>
              <a:t>1</a:t>
            </a:r>
            <a:r>
              <a:rPr kumimoji="0" lang="en-US" altLang="ko-K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pitchFamily="50" charset="-127"/>
              </a:rPr>
              <a:t>University of Michigan, Ann Arbor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en-US" altLang="ko-KR" sz="2000" baseline="30000" dirty="0" smtClean="0">
                <a:ea typeface="굴림" charset="-127"/>
              </a:rPr>
              <a:t>2</a:t>
            </a:r>
            <a:r>
              <a:rPr lang="en-US" altLang="ko-KR" sz="2000" kern="0" dirty="0" smtClean="0">
                <a:latin typeface="+mn-lt"/>
                <a:ea typeface="굴림" pitchFamily="50" charset="-127"/>
              </a:rPr>
              <a:t>Programming Systems Lab, Intel Labs, Santa Clara, CA</a:t>
            </a:r>
            <a:r>
              <a:rPr kumimoji="0" lang="en-US" altLang="ko-K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pitchFamily="50" charset="-127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Adapting Heterogeneity </a:t>
            </a:r>
            <a:br>
              <a:rPr lang="en-US" sz="3600" dirty="0" smtClean="0"/>
            </a:br>
            <a:r>
              <a:rPr lang="en-US" sz="3600" dirty="0" smtClean="0"/>
              <a:t>(Homogeneous SIMD)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10</a:t>
            </a:fld>
            <a:endParaRPr lang="en-US" altLang="ko-KR" dirty="0"/>
          </a:p>
        </p:txBody>
      </p:sp>
      <p:sp>
        <p:nvSpPr>
          <p:cNvPr id="187" name="Rounded Rectangle 4"/>
          <p:cNvSpPr/>
          <p:nvPr/>
        </p:nvSpPr>
        <p:spPr bwMode="auto">
          <a:xfrm>
            <a:off x="780745" y="1447800"/>
            <a:ext cx="2109469" cy="291647"/>
          </a:xfrm>
          <a:prstGeom prst="roundRect">
            <a:avLst/>
          </a:prstGeom>
          <a:solidFill>
            <a:srgbClr val="FCFEB4"/>
          </a:solidFill>
          <a:ln w="19050" cap="flat" cmpd="sng" algn="ctr">
            <a:solidFill>
              <a:srgbClr val="FF0000">
                <a:alpha val="74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cs typeface="Arial" pitchFamily="34" charset="0"/>
              </a:rPr>
              <a:t>High DLP, 1 Multiplication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3592379" y="2211801"/>
            <a:ext cx="5223929" cy="3887357"/>
            <a:chOff x="3627758" y="1793412"/>
            <a:chExt cx="5223929" cy="3452739"/>
          </a:xfrm>
        </p:grpSpPr>
        <p:cxnSp>
          <p:nvCxnSpPr>
            <p:cNvPr id="78" name="직선 연결선 4"/>
            <p:cNvCxnSpPr>
              <a:cxnSpLocks noChangeShapeType="1"/>
            </p:cNvCxnSpPr>
            <p:nvPr/>
          </p:nvCxnSpPr>
          <p:spPr bwMode="auto">
            <a:xfrm>
              <a:off x="4245216" y="4993738"/>
              <a:ext cx="42672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79" name="직선 화살표 연결선 6"/>
            <p:cNvCxnSpPr>
              <a:cxnSpLocks noChangeShapeType="1"/>
            </p:cNvCxnSpPr>
            <p:nvPr/>
          </p:nvCxnSpPr>
          <p:spPr bwMode="auto">
            <a:xfrm flipV="1">
              <a:off x="4245216" y="2047616"/>
              <a:ext cx="0" cy="2946121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80" name="TextBox 79"/>
            <p:cNvSpPr txBox="1"/>
            <p:nvPr/>
          </p:nvSpPr>
          <p:spPr>
            <a:xfrm>
              <a:off x="3627758" y="1793412"/>
              <a:ext cx="1163740" cy="25391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 smtClean="0">
                  <a:latin typeface="Arial" pitchFamily="34" charset="0"/>
                  <a:cs typeface="Arial" pitchFamily="34" charset="0"/>
                </a:rPr>
                <a:t>SIMD Lane</a:t>
              </a:r>
              <a:endParaRPr lang="en-US" sz="105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165887" y="4993738"/>
              <a:ext cx="685800" cy="252413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cs typeface="Arial" pitchFamily="34" charset="0"/>
                </a:rPr>
                <a:t>C</a:t>
              </a:r>
              <a:r>
                <a:rPr lang="en-US" sz="1050" dirty="0" smtClean="0">
                  <a:latin typeface="Arial" pitchFamily="34" charset="0"/>
                  <a:cs typeface="Arial" pitchFamily="34" charset="0"/>
                </a:rPr>
                <a:t>ycle</a:t>
              </a:r>
              <a:endParaRPr lang="en-US" sz="105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5268" y="2630616"/>
            <a:ext cx="2221106" cy="2713052"/>
            <a:chOff x="374673" y="2276228"/>
            <a:chExt cx="2889571" cy="3090029"/>
          </a:xfrm>
        </p:grpSpPr>
        <p:sp>
          <p:nvSpPr>
            <p:cNvPr id="176" name="Rounded Rectangle 175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7" name="Rounded Rectangle 176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8" name="Rounded Rectangle 177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9" name="Rounded Rectangle 178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8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pc="-300" dirty="0" smtClean="0">
                  <a:latin typeface="Arial Narrow" pitchFamily="34" charset="0"/>
                </a:rPr>
                <a:t>0</a:t>
              </a: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09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pc="-300" dirty="0" smtClean="0">
                  <a:latin typeface="Arial Narrow" pitchFamily="34" charset="0"/>
                </a:rPr>
                <a:t>1</a:t>
              </a: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10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pc="-300" dirty="0" smtClean="0">
                  <a:latin typeface="Arial Narrow" pitchFamily="34" charset="0"/>
                </a:rPr>
                <a:t>3</a:t>
              </a: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11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pc="-300" dirty="0" smtClean="0">
                  <a:latin typeface="Arial Narrow" pitchFamily="34" charset="0"/>
                </a:rPr>
                <a:t>2</a:t>
              </a: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116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8" name="Straight Connector 24"/>
            <p:cNvCxnSpPr>
              <a:endCxn id="109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1" name="Straight Connector 24"/>
            <p:cNvCxnSpPr>
              <a:stCxn id="108" idx="4"/>
              <a:endCxn id="111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3" name="Straight Connector 24"/>
            <p:cNvCxnSpPr>
              <a:stCxn id="109" idx="4"/>
              <a:endCxn id="111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0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0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9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0" name="Straight Connector 24"/>
            <p:cNvCxnSpPr>
              <a:stCxn id="111" idx="4"/>
              <a:endCxn id="110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1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72" name="TextBox 171"/>
            <p:cNvSpPr txBox="1"/>
            <p:nvPr/>
          </p:nvSpPr>
          <p:spPr>
            <a:xfrm>
              <a:off x="374673" y="3051905"/>
              <a:ext cx="599591" cy="280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ADD</a:t>
              </a:r>
              <a:endParaRPr lang="en-US" sz="1000" dirty="0"/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2295983" y="3051905"/>
              <a:ext cx="599591" cy="280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ADD</a:t>
              </a:r>
              <a:endParaRPr lang="en-US" sz="1000" dirty="0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771737" y="3872533"/>
              <a:ext cx="599591" cy="280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ADD</a:t>
              </a:r>
              <a:endParaRPr lang="en-US" sz="1000" dirty="0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1186857" y="4575457"/>
              <a:ext cx="599591" cy="280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Mul</a:t>
              </a:r>
              <a:endParaRPr lang="en-US" sz="1000" dirty="0"/>
            </a:p>
          </p:txBody>
        </p:sp>
      </p:grpSp>
      <p:sp>
        <p:nvSpPr>
          <p:cNvPr id="180" name="Rounded Rectangle 4"/>
          <p:cNvSpPr/>
          <p:nvPr/>
        </p:nvSpPr>
        <p:spPr bwMode="auto">
          <a:xfrm>
            <a:off x="5174437" y="1447800"/>
            <a:ext cx="2956072" cy="291647"/>
          </a:xfrm>
          <a:prstGeom prst="roundRect">
            <a:avLst/>
          </a:prstGeom>
          <a:solidFill>
            <a:srgbClr val="FCFEB4"/>
          </a:solidFill>
          <a:ln w="19050" cap="flat" cmpd="sng" algn="ctr">
            <a:solidFill>
              <a:srgbClr val="FF0000">
                <a:alpha val="74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cs typeface="Arial" pitchFamily="34" charset="0"/>
              </a:rPr>
              <a:t>4-way SIMD w/ 4 multipliers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ounded Rectangle 4"/>
          <p:cNvSpPr/>
          <p:nvPr/>
        </p:nvSpPr>
        <p:spPr bwMode="auto">
          <a:xfrm rot="16200000">
            <a:off x="3680941" y="5250202"/>
            <a:ext cx="733823" cy="252790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Rounded Rectangle 4"/>
          <p:cNvSpPr/>
          <p:nvPr/>
        </p:nvSpPr>
        <p:spPr bwMode="auto">
          <a:xfrm rot="16200000">
            <a:off x="3680942" y="4477352"/>
            <a:ext cx="733823" cy="252790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ounded Rectangle 4"/>
          <p:cNvSpPr/>
          <p:nvPr/>
        </p:nvSpPr>
        <p:spPr bwMode="auto">
          <a:xfrm rot="16200000">
            <a:off x="3680941" y="3717007"/>
            <a:ext cx="733823" cy="252790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ounded Rectangle 4"/>
          <p:cNvSpPr/>
          <p:nvPr/>
        </p:nvSpPr>
        <p:spPr bwMode="auto">
          <a:xfrm rot="16200000">
            <a:off x="3680942" y="2944157"/>
            <a:ext cx="733823" cy="252790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Rounded Rectangle 4"/>
          <p:cNvSpPr/>
          <p:nvPr/>
        </p:nvSpPr>
        <p:spPr bwMode="auto">
          <a:xfrm rot="16200000">
            <a:off x="4747740" y="5250201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Rounded Rectangle 4"/>
          <p:cNvSpPr/>
          <p:nvPr/>
        </p:nvSpPr>
        <p:spPr bwMode="auto">
          <a:xfrm rot="16200000">
            <a:off x="4747744" y="4473699"/>
            <a:ext cx="733824" cy="252791"/>
          </a:xfrm>
          <a:prstGeom prst="roundRect">
            <a:avLst/>
          </a:prstGeom>
          <a:solidFill>
            <a:srgbClr val="FFC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ounded Rectangle 4"/>
          <p:cNvSpPr/>
          <p:nvPr/>
        </p:nvSpPr>
        <p:spPr bwMode="auto">
          <a:xfrm rot="16200000">
            <a:off x="4747739" y="3707481"/>
            <a:ext cx="733824" cy="252791"/>
          </a:xfrm>
          <a:prstGeom prst="roundRect">
            <a:avLst/>
          </a:prstGeom>
          <a:solidFill>
            <a:srgbClr val="00B0F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ounded Rectangle 4"/>
          <p:cNvSpPr/>
          <p:nvPr/>
        </p:nvSpPr>
        <p:spPr bwMode="auto">
          <a:xfrm rot="16200000">
            <a:off x="4747745" y="2943457"/>
            <a:ext cx="733824" cy="252791"/>
          </a:xfrm>
          <a:prstGeom prst="roundRect">
            <a:avLst/>
          </a:prstGeom>
          <a:solidFill>
            <a:srgbClr val="92D05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ounded Rectangle 4"/>
          <p:cNvSpPr/>
          <p:nvPr/>
        </p:nvSpPr>
        <p:spPr bwMode="auto">
          <a:xfrm rot="16200000">
            <a:off x="5045308" y="5250201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Rounded Rectangle 4"/>
          <p:cNvSpPr/>
          <p:nvPr/>
        </p:nvSpPr>
        <p:spPr bwMode="auto">
          <a:xfrm rot="16200000">
            <a:off x="5045312" y="4473699"/>
            <a:ext cx="733824" cy="252791"/>
          </a:xfrm>
          <a:prstGeom prst="roundRect">
            <a:avLst/>
          </a:prstGeom>
          <a:solidFill>
            <a:srgbClr val="FFC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Rounded Rectangle 4"/>
          <p:cNvSpPr/>
          <p:nvPr/>
        </p:nvSpPr>
        <p:spPr bwMode="auto">
          <a:xfrm rot="16200000">
            <a:off x="5045307" y="3707481"/>
            <a:ext cx="733824" cy="252791"/>
          </a:xfrm>
          <a:prstGeom prst="roundRect">
            <a:avLst/>
          </a:prstGeom>
          <a:solidFill>
            <a:srgbClr val="00B0F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ounded Rectangle 4"/>
          <p:cNvSpPr/>
          <p:nvPr/>
        </p:nvSpPr>
        <p:spPr bwMode="auto">
          <a:xfrm rot="16200000">
            <a:off x="5045313" y="2943457"/>
            <a:ext cx="733824" cy="252791"/>
          </a:xfrm>
          <a:prstGeom prst="roundRect">
            <a:avLst/>
          </a:prstGeom>
          <a:solidFill>
            <a:srgbClr val="92D05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ounded Rectangle 4"/>
          <p:cNvSpPr/>
          <p:nvPr/>
        </p:nvSpPr>
        <p:spPr bwMode="auto">
          <a:xfrm rot="16200000">
            <a:off x="5368738" y="5250200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ounded Rectangle 4"/>
          <p:cNvSpPr/>
          <p:nvPr/>
        </p:nvSpPr>
        <p:spPr bwMode="auto">
          <a:xfrm rot="16200000">
            <a:off x="5368742" y="4473698"/>
            <a:ext cx="733824" cy="252791"/>
          </a:xfrm>
          <a:prstGeom prst="roundRect">
            <a:avLst/>
          </a:prstGeom>
          <a:solidFill>
            <a:srgbClr val="FFC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Rounded Rectangle 4"/>
          <p:cNvSpPr/>
          <p:nvPr/>
        </p:nvSpPr>
        <p:spPr bwMode="auto">
          <a:xfrm rot="16200000">
            <a:off x="5368737" y="3707480"/>
            <a:ext cx="733824" cy="252791"/>
          </a:xfrm>
          <a:prstGeom prst="roundRect">
            <a:avLst/>
          </a:prstGeom>
          <a:solidFill>
            <a:srgbClr val="00B0F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Rounded Rectangle 4"/>
          <p:cNvSpPr/>
          <p:nvPr/>
        </p:nvSpPr>
        <p:spPr bwMode="auto">
          <a:xfrm rot="16200000">
            <a:off x="5368743" y="2943456"/>
            <a:ext cx="733824" cy="252791"/>
          </a:xfrm>
          <a:prstGeom prst="roundRect">
            <a:avLst/>
          </a:prstGeom>
          <a:solidFill>
            <a:srgbClr val="92D05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Rounded Rectangle 4"/>
          <p:cNvSpPr/>
          <p:nvPr/>
        </p:nvSpPr>
        <p:spPr bwMode="auto">
          <a:xfrm rot="16200000">
            <a:off x="5693679" y="5250199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Rounded Rectangle 4"/>
          <p:cNvSpPr/>
          <p:nvPr/>
        </p:nvSpPr>
        <p:spPr bwMode="auto">
          <a:xfrm rot="16200000">
            <a:off x="5693683" y="4473697"/>
            <a:ext cx="733824" cy="252791"/>
          </a:xfrm>
          <a:prstGeom prst="roundRect">
            <a:avLst/>
          </a:prstGeom>
          <a:solidFill>
            <a:srgbClr val="FFC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Rounded Rectangle 4"/>
          <p:cNvSpPr/>
          <p:nvPr/>
        </p:nvSpPr>
        <p:spPr bwMode="auto">
          <a:xfrm rot="16200000">
            <a:off x="5693678" y="3707479"/>
            <a:ext cx="733824" cy="252791"/>
          </a:xfrm>
          <a:prstGeom prst="roundRect">
            <a:avLst/>
          </a:prstGeom>
          <a:solidFill>
            <a:srgbClr val="00B0F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Rounded Rectangle 4"/>
          <p:cNvSpPr/>
          <p:nvPr/>
        </p:nvSpPr>
        <p:spPr bwMode="auto">
          <a:xfrm rot="16200000">
            <a:off x="5693684" y="2943455"/>
            <a:ext cx="733824" cy="252791"/>
          </a:xfrm>
          <a:prstGeom prst="roundRect">
            <a:avLst/>
          </a:prstGeom>
          <a:solidFill>
            <a:srgbClr val="92D05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타원 44"/>
          <p:cNvSpPr/>
          <p:nvPr/>
        </p:nvSpPr>
        <p:spPr bwMode="auto">
          <a:xfrm>
            <a:off x="4283185" y="299741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5" name="타원 44"/>
          <p:cNvSpPr/>
          <p:nvPr/>
        </p:nvSpPr>
        <p:spPr bwMode="auto">
          <a:xfrm>
            <a:off x="4498999" y="299741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6" name="타원 44"/>
          <p:cNvSpPr/>
          <p:nvPr/>
        </p:nvSpPr>
        <p:spPr bwMode="auto">
          <a:xfrm>
            <a:off x="4718558" y="299289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7" name="타원 44"/>
          <p:cNvSpPr/>
          <p:nvPr/>
        </p:nvSpPr>
        <p:spPr bwMode="auto">
          <a:xfrm>
            <a:off x="4283185" y="3800518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8" name="타원 44"/>
          <p:cNvSpPr/>
          <p:nvPr/>
        </p:nvSpPr>
        <p:spPr bwMode="auto">
          <a:xfrm>
            <a:off x="4498999" y="3800518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9" name="타원 44"/>
          <p:cNvSpPr/>
          <p:nvPr/>
        </p:nvSpPr>
        <p:spPr bwMode="auto">
          <a:xfrm>
            <a:off x="4718558" y="3796002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0" name="타원 44"/>
          <p:cNvSpPr/>
          <p:nvPr/>
        </p:nvSpPr>
        <p:spPr bwMode="auto">
          <a:xfrm>
            <a:off x="4283185" y="452718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1" name="타원 44"/>
          <p:cNvSpPr/>
          <p:nvPr/>
        </p:nvSpPr>
        <p:spPr bwMode="auto">
          <a:xfrm>
            <a:off x="4498999" y="452718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2" name="타원 44"/>
          <p:cNvSpPr/>
          <p:nvPr/>
        </p:nvSpPr>
        <p:spPr bwMode="auto">
          <a:xfrm>
            <a:off x="4718558" y="452266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3" name="타원 44"/>
          <p:cNvSpPr/>
          <p:nvPr/>
        </p:nvSpPr>
        <p:spPr bwMode="auto">
          <a:xfrm>
            <a:off x="4283185" y="5302547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4" name="타원 44"/>
          <p:cNvSpPr/>
          <p:nvPr/>
        </p:nvSpPr>
        <p:spPr bwMode="auto">
          <a:xfrm>
            <a:off x="4498999" y="5302547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5" name="타원 44"/>
          <p:cNvSpPr/>
          <p:nvPr/>
        </p:nvSpPr>
        <p:spPr bwMode="auto">
          <a:xfrm>
            <a:off x="4718558" y="529803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6" name="타원 44"/>
          <p:cNvSpPr/>
          <p:nvPr/>
        </p:nvSpPr>
        <p:spPr bwMode="auto">
          <a:xfrm>
            <a:off x="7315200" y="298788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7" name="타원 44"/>
          <p:cNvSpPr/>
          <p:nvPr/>
        </p:nvSpPr>
        <p:spPr bwMode="auto">
          <a:xfrm>
            <a:off x="7531014" y="298788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8" name="타원 44"/>
          <p:cNvSpPr/>
          <p:nvPr/>
        </p:nvSpPr>
        <p:spPr bwMode="auto">
          <a:xfrm>
            <a:off x="7750573" y="2983373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9" name="타원 44"/>
          <p:cNvSpPr/>
          <p:nvPr/>
        </p:nvSpPr>
        <p:spPr bwMode="auto">
          <a:xfrm>
            <a:off x="7315200" y="3790996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0" name="타원 44"/>
          <p:cNvSpPr/>
          <p:nvPr/>
        </p:nvSpPr>
        <p:spPr bwMode="auto">
          <a:xfrm>
            <a:off x="7531014" y="3790996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1" name="타원 44"/>
          <p:cNvSpPr/>
          <p:nvPr/>
        </p:nvSpPr>
        <p:spPr bwMode="auto">
          <a:xfrm>
            <a:off x="7750573" y="3786480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2" name="타원 44"/>
          <p:cNvSpPr/>
          <p:nvPr/>
        </p:nvSpPr>
        <p:spPr bwMode="auto">
          <a:xfrm>
            <a:off x="7315200" y="451765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3" name="타원 44"/>
          <p:cNvSpPr/>
          <p:nvPr/>
        </p:nvSpPr>
        <p:spPr bwMode="auto">
          <a:xfrm>
            <a:off x="7531014" y="451765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4" name="타원 44"/>
          <p:cNvSpPr/>
          <p:nvPr/>
        </p:nvSpPr>
        <p:spPr bwMode="auto">
          <a:xfrm>
            <a:off x="7750573" y="4513143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5" name="타원 44"/>
          <p:cNvSpPr/>
          <p:nvPr/>
        </p:nvSpPr>
        <p:spPr bwMode="auto">
          <a:xfrm>
            <a:off x="7315200" y="529302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6" name="타원 44"/>
          <p:cNvSpPr/>
          <p:nvPr/>
        </p:nvSpPr>
        <p:spPr bwMode="auto">
          <a:xfrm>
            <a:off x="7531014" y="529302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7" name="타원 44"/>
          <p:cNvSpPr/>
          <p:nvPr/>
        </p:nvSpPr>
        <p:spPr bwMode="auto">
          <a:xfrm>
            <a:off x="7750573" y="528850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4912235" y="2128347"/>
            <a:ext cx="1274757" cy="439482"/>
            <a:chOff x="4912235" y="2128347"/>
            <a:chExt cx="1274757" cy="439482"/>
          </a:xfrm>
        </p:grpSpPr>
        <p:sp>
          <p:nvSpPr>
            <p:cNvPr id="84" name="직사각형 40"/>
            <p:cNvSpPr/>
            <p:nvPr/>
          </p:nvSpPr>
          <p:spPr>
            <a:xfrm>
              <a:off x="4912235" y="2128347"/>
              <a:ext cx="1274751" cy="369332"/>
            </a:xfrm>
            <a:prstGeom prst="rect">
              <a:avLst/>
            </a:prstGeom>
            <a:ln w="25400"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 smtClean="0"/>
                <a:t>IPC = 4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 bwMode="auto">
            <a:xfrm>
              <a:off x="4988261" y="2567829"/>
              <a:ext cx="1198731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</p:grpSp>
      <p:grpSp>
        <p:nvGrpSpPr>
          <p:cNvPr id="107" name="Group 106"/>
          <p:cNvGrpSpPr/>
          <p:nvPr/>
        </p:nvGrpSpPr>
        <p:grpSpPr>
          <a:xfrm>
            <a:off x="1082141" y="3461462"/>
            <a:ext cx="616808" cy="602590"/>
            <a:chOff x="374673" y="2276228"/>
            <a:chExt cx="2889571" cy="3090029"/>
          </a:xfrm>
          <a:solidFill>
            <a:srgbClr val="92D050">
              <a:alpha val="20000"/>
            </a:srgbClr>
          </a:solidFill>
        </p:grpSpPr>
        <p:sp>
          <p:nvSpPr>
            <p:cNvPr id="112" name="Rounded Rectangle 111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3" name="Rounded Rectangle 112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4" name="Rounded Rectangle 113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5" name="Rounded Rectangle 114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7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19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20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22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124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5" name="Straight Connector 24"/>
            <p:cNvCxnSpPr>
              <a:endCxn id="119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6" name="Straight Connector 24"/>
            <p:cNvCxnSpPr>
              <a:stCxn id="117" idx="4"/>
              <a:endCxn id="122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7" name="Straight Connector 24"/>
            <p:cNvCxnSpPr>
              <a:stCxn id="119" idx="4"/>
              <a:endCxn id="122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8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9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1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2" name="Straight Connector 24"/>
            <p:cNvCxnSpPr>
              <a:stCxn id="122" idx="4"/>
              <a:endCxn id="120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3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56" name="Group 155"/>
          <p:cNvGrpSpPr/>
          <p:nvPr/>
        </p:nvGrpSpPr>
        <p:grpSpPr>
          <a:xfrm>
            <a:off x="1082141" y="3552624"/>
            <a:ext cx="616808" cy="602590"/>
            <a:chOff x="374673" y="2276228"/>
            <a:chExt cx="2889571" cy="3090029"/>
          </a:xfrm>
          <a:solidFill>
            <a:srgbClr val="00B0F0">
              <a:alpha val="20000"/>
            </a:srgbClr>
          </a:solidFill>
        </p:grpSpPr>
        <p:sp>
          <p:nvSpPr>
            <p:cNvPr id="157" name="Rounded Rectangle 156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8" name="Rounded Rectangle 157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9" name="Rounded Rectangle 158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1" name="Rounded Rectangle 160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2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63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64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65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166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7" name="Straight Connector 24"/>
            <p:cNvCxnSpPr>
              <a:endCxn id="163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8" name="Straight Connector 24"/>
            <p:cNvCxnSpPr>
              <a:stCxn id="162" idx="4"/>
              <a:endCxn id="165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1" name="Straight Connector 24"/>
            <p:cNvCxnSpPr>
              <a:stCxn id="163" idx="4"/>
              <a:endCxn id="165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2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4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5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2" name="Straight Connector 24"/>
            <p:cNvCxnSpPr>
              <a:stCxn id="165" idx="4"/>
              <a:endCxn id="164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7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08" name="Group 207"/>
          <p:cNvGrpSpPr/>
          <p:nvPr/>
        </p:nvGrpSpPr>
        <p:grpSpPr>
          <a:xfrm>
            <a:off x="1092412" y="3686803"/>
            <a:ext cx="616808" cy="602590"/>
            <a:chOff x="374673" y="2276228"/>
            <a:chExt cx="2889571" cy="3090029"/>
          </a:xfrm>
          <a:solidFill>
            <a:srgbClr val="FFC000">
              <a:alpha val="20000"/>
            </a:srgbClr>
          </a:solidFill>
        </p:grpSpPr>
        <p:sp>
          <p:nvSpPr>
            <p:cNvPr id="209" name="Rounded Rectangle 208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0" name="Rounded Rectangle 209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8" name="Rounded Rectangle 237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9" name="Rounded Rectangle 238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1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42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43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44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245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6" name="Straight Connector 24"/>
            <p:cNvCxnSpPr>
              <a:endCxn id="242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7" name="Straight Connector 24"/>
            <p:cNvCxnSpPr>
              <a:stCxn id="241" idx="4"/>
              <a:endCxn id="244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8" name="Straight Connector 24"/>
            <p:cNvCxnSpPr>
              <a:stCxn id="242" idx="4"/>
              <a:endCxn id="244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9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0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1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2" name="Straight Connector 24"/>
            <p:cNvCxnSpPr>
              <a:stCxn id="244" idx="4"/>
              <a:endCxn id="243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3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54" name="Group 253"/>
          <p:cNvGrpSpPr/>
          <p:nvPr/>
        </p:nvGrpSpPr>
        <p:grpSpPr>
          <a:xfrm>
            <a:off x="1064459" y="3806210"/>
            <a:ext cx="616808" cy="602590"/>
            <a:chOff x="374673" y="2276228"/>
            <a:chExt cx="2889571" cy="3090029"/>
          </a:xfrm>
          <a:solidFill>
            <a:srgbClr val="FF0000">
              <a:alpha val="20000"/>
            </a:srgbClr>
          </a:solidFill>
        </p:grpSpPr>
        <p:sp>
          <p:nvSpPr>
            <p:cNvPr id="255" name="Rounded Rectangle 254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6" name="Rounded Rectangle 255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7" name="Rounded Rectangle 256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8" name="Rounded Rectangle 257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9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60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61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62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263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4" name="Straight Connector 24"/>
            <p:cNvCxnSpPr>
              <a:endCxn id="260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5" name="Straight Connector 24"/>
            <p:cNvCxnSpPr>
              <a:stCxn id="259" idx="4"/>
              <a:endCxn id="262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6" name="Straight Connector 24"/>
            <p:cNvCxnSpPr>
              <a:stCxn id="260" idx="4"/>
              <a:endCxn id="262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7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8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9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0" name="Straight Connector 24"/>
            <p:cNvCxnSpPr>
              <a:stCxn id="262" idx="4"/>
              <a:endCxn id="261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1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86066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13959 -0.10417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-5208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13959 -0.00625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-324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0.13855 0.08519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7" y="425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1415 0.19005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66" y="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3" grpId="2" animBg="1"/>
      <p:bldP spid="204" grpId="2" animBg="1"/>
      <p:bldP spid="205" grpId="2" animBg="1"/>
      <p:bldP spid="20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Adapting Heterogeneity </a:t>
            </a:r>
            <a:br>
              <a:rPr lang="en-US" sz="3600" dirty="0" smtClean="0"/>
            </a:br>
            <a:r>
              <a:rPr lang="en-US" sz="3600" dirty="0" smtClean="0"/>
              <a:t>(Heterogeneous SIMD)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11</a:t>
            </a:fld>
            <a:endParaRPr lang="en-US" altLang="ko-KR" dirty="0"/>
          </a:p>
        </p:txBody>
      </p:sp>
      <p:sp>
        <p:nvSpPr>
          <p:cNvPr id="187" name="Rounded Rectangle 4"/>
          <p:cNvSpPr/>
          <p:nvPr/>
        </p:nvSpPr>
        <p:spPr bwMode="auto">
          <a:xfrm>
            <a:off x="780745" y="1447800"/>
            <a:ext cx="2109469" cy="291647"/>
          </a:xfrm>
          <a:prstGeom prst="roundRect">
            <a:avLst/>
          </a:prstGeom>
          <a:solidFill>
            <a:srgbClr val="FCFEB4"/>
          </a:solidFill>
          <a:ln w="19050" cap="flat" cmpd="sng" algn="ctr">
            <a:solidFill>
              <a:srgbClr val="FF0000">
                <a:alpha val="74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cs typeface="Arial" pitchFamily="34" charset="0"/>
              </a:rPr>
              <a:t>High DLP, 1 Multiplication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3592379" y="2211801"/>
            <a:ext cx="5223929" cy="3887357"/>
            <a:chOff x="3627758" y="1793412"/>
            <a:chExt cx="5223929" cy="3452739"/>
          </a:xfrm>
        </p:grpSpPr>
        <p:cxnSp>
          <p:nvCxnSpPr>
            <p:cNvPr id="78" name="직선 연결선 4"/>
            <p:cNvCxnSpPr>
              <a:cxnSpLocks noChangeShapeType="1"/>
            </p:cNvCxnSpPr>
            <p:nvPr/>
          </p:nvCxnSpPr>
          <p:spPr bwMode="auto">
            <a:xfrm>
              <a:off x="4245216" y="4993738"/>
              <a:ext cx="42672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79" name="직선 화살표 연결선 6"/>
            <p:cNvCxnSpPr>
              <a:cxnSpLocks noChangeShapeType="1"/>
            </p:cNvCxnSpPr>
            <p:nvPr/>
          </p:nvCxnSpPr>
          <p:spPr bwMode="auto">
            <a:xfrm flipV="1">
              <a:off x="4245216" y="2047616"/>
              <a:ext cx="0" cy="2946121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80" name="TextBox 79"/>
            <p:cNvSpPr txBox="1"/>
            <p:nvPr/>
          </p:nvSpPr>
          <p:spPr>
            <a:xfrm>
              <a:off x="3627758" y="1793412"/>
              <a:ext cx="1163740" cy="25391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 smtClean="0">
                  <a:latin typeface="Arial" pitchFamily="34" charset="0"/>
                  <a:cs typeface="Arial" pitchFamily="34" charset="0"/>
                </a:rPr>
                <a:t>SIMD Lane</a:t>
              </a:r>
              <a:endParaRPr lang="en-US" sz="105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165887" y="4993738"/>
              <a:ext cx="685800" cy="252413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cs typeface="Arial" pitchFamily="34" charset="0"/>
                </a:rPr>
                <a:t>C</a:t>
              </a:r>
              <a:r>
                <a:rPr lang="en-US" sz="1050" dirty="0" smtClean="0">
                  <a:latin typeface="Arial" pitchFamily="34" charset="0"/>
                  <a:cs typeface="Arial" pitchFamily="34" charset="0"/>
                </a:rPr>
                <a:t>ycle</a:t>
              </a:r>
              <a:endParaRPr lang="en-US" sz="105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0" name="Rounded Rectangle 4"/>
          <p:cNvSpPr/>
          <p:nvPr/>
        </p:nvSpPr>
        <p:spPr bwMode="auto">
          <a:xfrm>
            <a:off x="5174437" y="1447800"/>
            <a:ext cx="2956072" cy="291647"/>
          </a:xfrm>
          <a:prstGeom prst="roundRect">
            <a:avLst/>
          </a:prstGeom>
          <a:solidFill>
            <a:srgbClr val="FCFEB4"/>
          </a:solidFill>
          <a:ln w="19050" cap="flat" cmpd="sng" algn="ctr">
            <a:solidFill>
              <a:srgbClr val="FF0000">
                <a:alpha val="74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cs typeface="Arial" pitchFamily="34" charset="0"/>
              </a:rPr>
              <a:t>4-way SIMD w/ </a:t>
            </a:r>
            <a:r>
              <a:rPr lang="en-US" sz="1400" dirty="0">
                <a:cs typeface="Arial" pitchFamily="34" charset="0"/>
              </a:rPr>
              <a:t>1 multiplier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ounded Rectangle 4"/>
          <p:cNvSpPr/>
          <p:nvPr/>
        </p:nvSpPr>
        <p:spPr bwMode="auto">
          <a:xfrm rot="16200000">
            <a:off x="3680941" y="5250202"/>
            <a:ext cx="733823" cy="25279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Rounded Rectangle 4"/>
          <p:cNvSpPr/>
          <p:nvPr/>
        </p:nvSpPr>
        <p:spPr bwMode="auto">
          <a:xfrm rot="16200000">
            <a:off x="3680942" y="4477352"/>
            <a:ext cx="733823" cy="25279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ounded Rectangle 4"/>
          <p:cNvSpPr/>
          <p:nvPr/>
        </p:nvSpPr>
        <p:spPr bwMode="auto">
          <a:xfrm rot="16200000">
            <a:off x="3680941" y="3717007"/>
            <a:ext cx="733823" cy="25279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ounded Rectangle 4"/>
          <p:cNvSpPr/>
          <p:nvPr/>
        </p:nvSpPr>
        <p:spPr bwMode="auto">
          <a:xfrm rot="16200000">
            <a:off x="3680942" y="2944157"/>
            <a:ext cx="733823" cy="252790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Rounded Rectangle 4"/>
          <p:cNvSpPr/>
          <p:nvPr/>
        </p:nvSpPr>
        <p:spPr bwMode="auto">
          <a:xfrm rot="16200000">
            <a:off x="4747740" y="5250201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Rounded Rectangle 4"/>
          <p:cNvSpPr/>
          <p:nvPr/>
        </p:nvSpPr>
        <p:spPr bwMode="auto">
          <a:xfrm rot="16200000">
            <a:off x="4747744" y="4473699"/>
            <a:ext cx="733824" cy="252791"/>
          </a:xfrm>
          <a:prstGeom prst="roundRect">
            <a:avLst/>
          </a:prstGeom>
          <a:solidFill>
            <a:srgbClr val="FFC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ounded Rectangle 4"/>
          <p:cNvSpPr/>
          <p:nvPr/>
        </p:nvSpPr>
        <p:spPr bwMode="auto">
          <a:xfrm rot="16200000">
            <a:off x="4747739" y="3707481"/>
            <a:ext cx="733824" cy="252791"/>
          </a:xfrm>
          <a:prstGeom prst="roundRect">
            <a:avLst/>
          </a:prstGeom>
          <a:solidFill>
            <a:srgbClr val="00B0F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ounded Rectangle 4"/>
          <p:cNvSpPr/>
          <p:nvPr/>
        </p:nvSpPr>
        <p:spPr bwMode="auto">
          <a:xfrm rot="16200000">
            <a:off x="4747745" y="2943457"/>
            <a:ext cx="733824" cy="252791"/>
          </a:xfrm>
          <a:prstGeom prst="roundRect">
            <a:avLst/>
          </a:prstGeom>
          <a:solidFill>
            <a:srgbClr val="92D05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ounded Rectangle 4"/>
          <p:cNvSpPr/>
          <p:nvPr/>
        </p:nvSpPr>
        <p:spPr bwMode="auto">
          <a:xfrm rot="16200000">
            <a:off x="5045308" y="5250201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Rounded Rectangle 4"/>
          <p:cNvSpPr/>
          <p:nvPr/>
        </p:nvSpPr>
        <p:spPr bwMode="auto">
          <a:xfrm rot="16200000">
            <a:off x="5045312" y="4473699"/>
            <a:ext cx="733824" cy="252791"/>
          </a:xfrm>
          <a:prstGeom prst="roundRect">
            <a:avLst/>
          </a:prstGeom>
          <a:solidFill>
            <a:srgbClr val="FFC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Rounded Rectangle 4"/>
          <p:cNvSpPr/>
          <p:nvPr/>
        </p:nvSpPr>
        <p:spPr bwMode="auto">
          <a:xfrm rot="16200000">
            <a:off x="5045307" y="3707481"/>
            <a:ext cx="733824" cy="252791"/>
          </a:xfrm>
          <a:prstGeom prst="roundRect">
            <a:avLst/>
          </a:prstGeom>
          <a:solidFill>
            <a:srgbClr val="00B0F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ounded Rectangle 4"/>
          <p:cNvSpPr/>
          <p:nvPr/>
        </p:nvSpPr>
        <p:spPr bwMode="auto">
          <a:xfrm rot="16200000">
            <a:off x="5045313" y="2943457"/>
            <a:ext cx="733824" cy="252791"/>
          </a:xfrm>
          <a:prstGeom prst="roundRect">
            <a:avLst/>
          </a:prstGeom>
          <a:solidFill>
            <a:srgbClr val="92D05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ounded Rectangle 4"/>
          <p:cNvSpPr/>
          <p:nvPr/>
        </p:nvSpPr>
        <p:spPr bwMode="auto">
          <a:xfrm rot="16200000">
            <a:off x="5368738" y="5250200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ounded Rectangle 4"/>
          <p:cNvSpPr/>
          <p:nvPr/>
        </p:nvSpPr>
        <p:spPr bwMode="auto">
          <a:xfrm rot="16200000">
            <a:off x="5368742" y="4473698"/>
            <a:ext cx="733824" cy="252791"/>
          </a:xfrm>
          <a:prstGeom prst="roundRect">
            <a:avLst/>
          </a:prstGeom>
          <a:solidFill>
            <a:srgbClr val="FFC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Rounded Rectangle 4"/>
          <p:cNvSpPr/>
          <p:nvPr/>
        </p:nvSpPr>
        <p:spPr bwMode="auto">
          <a:xfrm rot="16200000">
            <a:off x="5368737" y="3707480"/>
            <a:ext cx="733824" cy="252791"/>
          </a:xfrm>
          <a:prstGeom prst="roundRect">
            <a:avLst/>
          </a:prstGeom>
          <a:solidFill>
            <a:srgbClr val="00B0F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Rounded Rectangle 4"/>
          <p:cNvSpPr/>
          <p:nvPr/>
        </p:nvSpPr>
        <p:spPr bwMode="auto">
          <a:xfrm rot="16200000">
            <a:off x="5368743" y="2943456"/>
            <a:ext cx="733824" cy="252791"/>
          </a:xfrm>
          <a:prstGeom prst="roundRect">
            <a:avLst/>
          </a:prstGeom>
          <a:solidFill>
            <a:srgbClr val="92D05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Rounded Rectangle 4"/>
          <p:cNvSpPr/>
          <p:nvPr/>
        </p:nvSpPr>
        <p:spPr bwMode="auto">
          <a:xfrm rot="16200000">
            <a:off x="5693679" y="5250199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Rounded Rectangle 4"/>
          <p:cNvSpPr/>
          <p:nvPr/>
        </p:nvSpPr>
        <p:spPr bwMode="auto">
          <a:xfrm rot="16200000">
            <a:off x="5693683" y="4473697"/>
            <a:ext cx="733824" cy="252791"/>
          </a:xfrm>
          <a:prstGeom prst="roundRect">
            <a:avLst/>
          </a:prstGeom>
          <a:solidFill>
            <a:srgbClr val="FFC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Rounded Rectangle 4"/>
          <p:cNvSpPr/>
          <p:nvPr/>
        </p:nvSpPr>
        <p:spPr bwMode="auto">
          <a:xfrm rot="16200000">
            <a:off x="5693678" y="3707479"/>
            <a:ext cx="733824" cy="252791"/>
          </a:xfrm>
          <a:prstGeom prst="roundRect">
            <a:avLst/>
          </a:prstGeom>
          <a:solidFill>
            <a:srgbClr val="00B0F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Rounded Rectangle 4"/>
          <p:cNvSpPr/>
          <p:nvPr/>
        </p:nvSpPr>
        <p:spPr bwMode="auto">
          <a:xfrm rot="16200000">
            <a:off x="5693684" y="2943455"/>
            <a:ext cx="733824" cy="252791"/>
          </a:xfrm>
          <a:prstGeom prst="roundRect">
            <a:avLst/>
          </a:prstGeom>
          <a:solidFill>
            <a:srgbClr val="92D05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타원 44"/>
          <p:cNvSpPr/>
          <p:nvPr/>
        </p:nvSpPr>
        <p:spPr bwMode="auto">
          <a:xfrm>
            <a:off x="4283185" y="299741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5" name="타원 44"/>
          <p:cNvSpPr/>
          <p:nvPr/>
        </p:nvSpPr>
        <p:spPr bwMode="auto">
          <a:xfrm>
            <a:off x="4498999" y="299741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6" name="타원 44"/>
          <p:cNvSpPr/>
          <p:nvPr/>
        </p:nvSpPr>
        <p:spPr bwMode="auto">
          <a:xfrm>
            <a:off x="4718558" y="299289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7" name="타원 44"/>
          <p:cNvSpPr/>
          <p:nvPr/>
        </p:nvSpPr>
        <p:spPr bwMode="auto">
          <a:xfrm>
            <a:off x="4283185" y="3800518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8" name="타원 44"/>
          <p:cNvSpPr/>
          <p:nvPr/>
        </p:nvSpPr>
        <p:spPr bwMode="auto">
          <a:xfrm>
            <a:off x="4498999" y="3800518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9" name="타원 44"/>
          <p:cNvSpPr/>
          <p:nvPr/>
        </p:nvSpPr>
        <p:spPr bwMode="auto">
          <a:xfrm>
            <a:off x="4718558" y="3796002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0" name="타원 44"/>
          <p:cNvSpPr/>
          <p:nvPr/>
        </p:nvSpPr>
        <p:spPr bwMode="auto">
          <a:xfrm>
            <a:off x="4283185" y="452718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1" name="타원 44"/>
          <p:cNvSpPr/>
          <p:nvPr/>
        </p:nvSpPr>
        <p:spPr bwMode="auto">
          <a:xfrm>
            <a:off x="4498999" y="452718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2" name="타원 44"/>
          <p:cNvSpPr/>
          <p:nvPr/>
        </p:nvSpPr>
        <p:spPr bwMode="auto">
          <a:xfrm>
            <a:off x="4718558" y="452266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3" name="타원 44"/>
          <p:cNvSpPr/>
          <p:nvPr/>
        </p:nvSpPr>
        <p:spPr bwMode="auto">
          <a:xfrm>
            <a:off x="4283185" y="5302547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4" name="타원 44"/>
          <p:cNvSpPr/>
          <p:nvPr/>
        </p:nvSpPr>
        <p:spPr bwMode="auto">
          <a:xfrm>
            <a:off x="4498999" y="5302547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5" name="타원 44"/>
          <p:cNvSpPr/>
          <p:nvPr/>
        </p:nvSpPr>
        <p:spPr bwMode="auto">
          <a:xfrm>
            <a:off x="4718558" y="529803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6" name="타원 44"/>
          <p:cNvSpPr/>
          <p:nvPr/>
        </p:nvSpPr>
        <p:spPr bwMode="auto">
          <a:xfrm>
            <a:off x="7315200" y="298788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7" name="타원 44"/>
          <p:cNvSpPr/>
          <p:nvPr/>
        </p:nvSpPr>
        <p:spPr bwMode="auto">
          <a:xfrm>
            <a:off x="7531014" y="298788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8" name="타원 44"/>
          <p:cNvSpPr/>
          <p:nvPr/>
        </p:nvSpPr>
        <p:spPr bwMode="auto">
          <a:xfrm>
            <a:off x="7750573" y="2983373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9" name="타원 44"/>
          <p:cNvSpPr/>
          <p:nvPr/>
        </p:nvSpPr>
        <p:spPr bwMode="auto">
          <a:xfrm>
            <a:off x="7315200" y="3790996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0" name="타원 44"/>
          <p:cNvSpPr/>
          <p:nvPr/>
        </p:nvSpPr>
        <p:spPr bwMode="auto">
          <a:xfrm>
            <a:off x="7531014" y="3790996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1" name="타원 44"/>
          <p:cNvSpPr/>
          <p:nvPr/>
        </p:nvSpPr>
        <p:spPr bwMode="auto">
          <a:xfrm>
            <a:off x="7750573" y="3786480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2" name="타원 44"/>
          <p:cNvSpPr/>
          <p:nvPr/>
        </p:nvSpPr>
        <p:spPr bwMode="auto">
          <a:xfrm>
            <a:off x="7315200" y="451765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3" name="타원 44"/>
          <p:cNvSpPr/>
          <p:nvPr/>
        </p:nvSpPr>
        <p:spPr bwMode="auto">
          <a:xfrm>
            <a:off x="7531014" y="451765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4" name="타원 44"/>
          <p:cNvSpPr/>
          <p:nvPr/>
        </p:nvSpPr>
        <p:spPr bwMode="auto">
          <a:xfrm>
            <a:off x="7750573" y="4513143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5" name="타원 44"/>
          <p:cNvSpPr/>
          <p:nvPr/>
        </p:nvSpPr>
        <p:spPr bwMode="auto">
          <a:xfrm>
            <a:off x="7315200" y="529302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6" name="타원 44"/>
          <p:cNvSpPr/>
          <p:nvPr/>
        </p:nvSpPr>
        <p:spPr bwMode="auto">
          <a:xfrm>
            <a:off x="7531014" y="529302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7" name="타원 44"/>
          <p:cNvSpPr/>
          <p:nvPr/>
        </p:nvSpPr>
        <p:spPr bwMode="auto">
          <a:xfrm>
            <a:off x="7750573" y="528850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2337970" y="2758644"/>
            <a:ext cx="616808" cy="602590"/>
            <a:chOff x="374673" y="2276228"/>
            <a:chExt cx="2889571" cy="3090029"/>
          </a:xfrm>
          <a:solidFill>
            <a:srgbClr val="92D050">
              <a:alpha val="20000"/>
            </a:srgbClr>
          </a:solidFill>
        </p:grpSpPr>
        <p:sp>
          <p:nvSpPr>
            <p:cNvPr id="112" name="Rounded Rectangle 111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3" name="Rounded Rectangle 112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4" name="Rounded Rectangle 113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5" name="Rounded Rectangle 114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7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19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20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22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124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5" name="Straight Connector 24"/>
            <p:cNvCxnSpPr>
              <a:endCxn id="119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6" name="Straight Connector 24"/>
            <p:cNvCxnSpPr>
              <a:stCxn id="117" idx="4"/>
              <a:endCxn id="122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7" name="Straight Connector 24"/>
            <p:cNvCxnSpPr>
              <a:stCxn id="119" idx="4"/>
              <a:endCxn id="122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8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9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1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2" name="Straight Connector 24"/>
            <p:cNvCxnSpPr>
              <a:stCxn id="122" idx="4"/>
              <a:endCxn id="120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3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56" name="Group 155"/>
          <p:cNvGrpSpPr/>
          <p:nvPr/>
        </p:nvGrpSpPr>
        <p:grpSpPr>
          <a:xfrm>
            <a:off x="2337970" y="3565896"/>
            <a:ext cx="616808" cy="602590"/>
            <a:chOff x="374673" y="2276228"/>
            <a:chExt cx="2889571" cy="3090029"/>
          </a:xfrm>
          <a:solidFill>
            <a:srgbClr val="00B0F0">
              <a:alpha val="20000"/>
            </a:srgbClr>
          </a:solidFill>
        </p:grpSpPr>
        <p:sp>
          <p:nvSpPr>
            <p:cNvPr id="157" name="Rounded Rectangle 156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8" name="Rounded Rectangle 157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9" name="Rounded Rectangle 158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1" name="Rounded Rectangle 160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2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63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64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65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166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7" name="Straight Connector 24"/>
            <p:cNvCxnSpPr>
              <a:endCxn id="163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8" name="Straight Connector 24"/>
            <p:cNvCxnSpPr>
              <a:stCxn id="162" idx="4"/>
              <a:endCxn id="165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1" name="Straight Connector 24"/>
            <p:cNvCxnSpPr>
              <a:stCxn id="163" idx="4"/>
              <a:endCxn id="165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2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4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5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2" name="Straight Connector 24"/>
            <p:cNvCxnSpPr>
              <a:stCxn id="165" idx="4"/>
              <a:endCxn id="164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7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08" name="Group 207"/>
          <p:cNvGrpSpPr/>
          <p:nvPr/>
        </p:nvGrpSpPr>
        <p:grpSpPr>
          <a:xfrm>
            <a:off x="2360450" y="4297936"/>
            <a:ext cx="616808" cy="602590"/>
            <a:chOff x="374673" y="2276228"/>
            <a:chExt cx="2889571" cy="3090029"/>
          </a:xfrm>
          <a:solidFill>
            <a:srgbClr val="FFC000">
              <a:alpha val="20000"/>
            </a:srgbClr>
          </a:solidFill>
        </p:grpSpPr>
        <p:sp>
          <p:nvSpPr>
            <p:cNvPr id="209" name="Rounded Rectangle 208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0" name="Rounded Rectangle 209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8" name="Rounded Rectangle 237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9" name="Rounded Rectangle 238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1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42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43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44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245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6" name="Straight Connector 24"/>
            <p:cNvCxnSpPr>
              <a:endCxn id="242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7" name="Straight Connector 24"/>
            <p:cNvCxnSpPr>
              <a:stCxn id="241" idx="4"/>
              <a:endCxn id="244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8" name="Straight Connector 24"/>
            <p:cNvCxnSpPr>
              <a:stCxn id="242" idx="4"/>
              <a:endCxn id="244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9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0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1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2" name="Straight Connector 24"/>
            <p:cNvCxnSpPr>
              <a:stCxn id="244" idx="4"/>
              <a:endCxn id="243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3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54" name="Group 253"/>
          <p:cNvGrpSpPr/>
          <p:nvPr/>
        </p:nvGrpSpPr>
        <p:grpSpPr>
          <a:xfrm>
            <a:off x="2360450" y="5063272"/>
            <a:ext cx="616808" cy="602590"/>
            <a:chOff x="374673" y="2276228"/>
            <a:chExt cx="2889571" cy="3090029"/>
          </a:xfrm>
          <a:solidFill>
            <a:srgbClr val="FF0000">
              <a:alpha val="20000"/>
            </a:srgbClr>
          </a:solidFill>
        </p:grpSpPr>
        <p:sp>
          <p:nvSpPr>
            <p:cNvPr id="255" name="Rounded Rectangle 254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6" name="Rounded Rectangle 255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7" name="Rounded Rectangle 256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8" name="Rounded Rectangle 257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9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60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61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62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263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4" name="Straight Connector 24"/>
            <p:cNvCxnSpPr>
              <a:endCxn id="260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5" name="Straight Connector 24"/>
            <p:cNvCxnSpPr>
              <a:stCxn id="259" idx="4"/>
              <a:endCxn id="262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6" name="Straight Connector 24"/>
            <p:cNvCxnSpPr>
              <a:stCxn id="260" idx="4"/>
              <a:endCxn id="262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7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8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9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0" name="Straight Connector 24"/>
            <p:cNvCxnSpPr>
              <a:stCxn id="262" idx="4"/>
              <a:endCxn id="261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1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152" name="Rounded Rectangle 4"/>
          <p:cNvSpPr/>
          <p:nvPr/>
        </p:nvSpPr>
        <p:spPr bwMode="auto">
          <a:xfrm rot="16200000">
            <a:off x="6004348" y="2943067"/>
            <a:ext cx="733824" cy="252791"/>
          </a:xfrm>
          <a:prstGeom prst="roundRect">
            <a:avLst/>
          </a:prstGeom>
          <a:solidFill>
            <a:srgbClr val="00B0F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ounded Rectangle 4"/>
          <p:cNvSpPr/>
          <p:nvPr/>
        </p:nvSpPr>
        <p:spPr bwMode="auto">
          <a:xfrm rot="16200000">
            <a:off x="6315485" y="2943454"/>
            <a:ext cx="733824" cy="252791"/>
          </a:xfrm>
          <a:prstGeom prst="roundRect">
            <a:avLst/>
          </a:prstGeom>
          <a:solidFill>
            <a:srgbClr val="FFC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ounded Rectangle 4"/>
          <p:cNvSpPr/>
          <p:nvPr/>
        </p:nvSpPr>
        <p:spPr bwMode="auto">
          <a:xfrm rot="16200000">
            <a:off x="6619195" y="2943066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5" name="Group 154"/>
          <p:cNvGrpSpPr/>
          <p:nvPr/>
        </p:nvGrpSpPr>
        <p:grpSpPr>
          <a:xfrm>
            <a:off x="4988261" y="2128347"/>
            <a:ext cx="2124242" cy="3615162"/>
            <a:chOff x="4988261" y="2128347"/>
            <a:chExt cx="2124242" cy="3615162"/>
          </a:xfrm>
        </p:grpSpPr>
        <p:sp>
          <p:nvSpPr>
            <p:cNvPr id="211" name="직사각형 40"/>
            <p:cNvSpPr/>
            <p:nvPr/>
          </p:nvSpPr>
          <p:spPr>
            <a:xfrm>
              <a:off x="5377722" y="2128347"/>
              <a:ext cx="1274751" cy="369332"/>
            </a:xfrm>
            <a:prstGeom prst="rect">
              <a:avLst/>
            </a:prstGeom>
            <a:ln w="25400"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dirty="0" smtClean="0"/>
                <a:t>IPC = 2.29</a:t>
              </a:r>
            </a:p>
          </p:txBody>
        </p:sp>
        <p:cxnSp>
          <p:nvCxnSpPr>
            <p:cNvPr id="212" name="Straight Arrow Connector 211"/>
            <p:cNvCxnSpPr/>
            <p:nvPr/>
          </p:nvCxnSpPr>
          <p:spPr bwMode="auto">
            <a:xfrm>
              <a:off x="4988261" y="2567829"/>
              <a:ext cx="212424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213" name="Rounded Rectangle 4"/>
            <p:cNvSpPr/>
            <p:nvPr/>
          </p:nvSpPr>
          <p:spPr bwMode="auto">
            <a:xfrm>
              <a:off x="5934200" y="3450328"/>
              <a:ext cx="1178303" cy="2293181"/>
            </a:xfrm>
            <a:prstGeom prst="roundRect">
              <a:avLst/>
            </a:prstGeom>
            <a:solidFill>
              <a:srgbClr val="FFFF00">
                <a:alpha val="20000"/>
              </a:srgbClr>
            </a:solidFill>
            <a:ln w="19050" cap="flat" cmpd="sng" algn="ctr">
              <a:solidFill>
                <a:srgbClr val="3366CC"/>
              </a:solidFill>
              <a:prstDash val="sysDot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cs typeface="Arial" pitchFamily="34" charset="0"/>
                </a:rPr>
                <a:t>Stall!!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72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22222E-6 L 0.03715 -0.10347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0.07048 -0.21504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4" y="-1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6 L 0.10382 -0.32824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91" y="-16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3" grpId="0" animBg="1"/>
      <p:bldP spid="203" grpId="1" animBg="1"/>
      <p:bldP spid="203" grpId="2" animBg="1"/>
      <p:bldP spid="204" grpId="0" animBg="1"/>
      <p:bldP spid="204" grpId="1" animBg="1"/>
      <p:bldP spid="204" grpId="2" animBg="1"/>
      <p:bldP spid="205" grpId="0" animBg="1"/>
      <p:bldP spid="205" grpId="1" animBg="1"/>
      <p:bldP spid="205" grpId="2" animBg="1"/>
      <p:bldP spid="206" grpId="0" animBg="1"/>
      <p:bldP spid="152" grpId="0" animBg="1"/>
      <p:bldP spid="153" grpId="0" animBg="1"/>
      <p:bldP spid="1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ounded Rectangle 4"/>
          <p:cNvSpPr/>
          <p:nvPr/>
        </p:nvSpPr>
        <p:spPr bwMode="auto">
          <a:xfrm rot="16200000">
            <a:off x="2288815" y="3893947"/>
            <a:ext cx="3247144" cy="594903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Logical lane 0</a:t>
            </a:r>
          </a:p>
          <a:p>
            <a:pPr algn="ctr">
              <a:spcBef>
                <a:spcPct val="20000"/>
              </a:spcBef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587708" cy="1143000"/>
          </a:xfrm>
        </p:spPr>
        <p:txBody>
          <a:bodyPr/>
          <a:lstStyle/>
          <a:p>
            <a:r>
              <a:rPr lang="en-US" sz="3600" dirty="0" smtClean="0"/>
              <a:t>Adapting Heterogeneity </a:t>
            </a:r>
            <a:br>
              <a:rPr lang="en-US" sz="3600" dirty="0" smtClean="0"/>
            </a:br>
            <a:r>
              <a:rPr lang="en-US" sz="3600" dirty="0" smtClean="0"/>
              <a:t>(Heterogeneous SIMD + </a:t>
            </a:r>
            <a:r>
              <a:rPr lang="en-US" sz="3600" dirty="0"/>
              <a:t>F</a:t>
            </a:r>
            <a:r>
              <a:rPr lang="en-US" sz="3600" dirty="0" smtClean="0"/>
              <a:t>lexibility)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12</a:t>
            </a:fld>
            <a:endParaRPr lang="en-US" altLang="ko-KR" dirty="0"/>
          </a:p>
        </p:txBody>
      </p:sp>
      <p:sp>
        <p:nvSpPr>
          <p:cNvPr id="187" name="Rounded Rectangle 4"/>
          <p:cNvSpPr/>
          <p:nvPr/>
        </p:nvSpPr>
        <p:spPr bwMode="auto">
          <a:xfrm>
            <a:off x="780745" y="1447800"/>
            <a:ext cx="2109469" cy="291647"/>
          </a:xfrm>
          <a:prstGeom prst="roundRect">
            <a:avLst/>
          </a:prstGeom>
          <a:solidFill>
            <a:srgbClr val="FCFEB4"/>
          </a:solidFill>
          <a:ln w="19050" cap="flat" cmpd="sng" algn="ctr">
            <a:solidFill>
              <a:srgbClr val="FF0000">
                <a:alpha val="74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cs typeface="Arial" pitchFamily="34" charset="0"/>
              </a:rPr>
              <a:t>High DLP, 1 Multiplication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3592379" y="2211801"/>
            <a:ext cx="5223929" cy="3887357"/>
            <a:chOff x="3627758" y="1793412"/>
            <a:chExt cx="5223929" cy="3452739"/>
          </a:xfrm>
        </p:grpSpPr>
        <p:cxnSp>
          <p:nvCxnSpPr>
            <p:cNvPr id="78" name="직선 연결선 4"/>
            <p:cNvCxnSpPr>
              <a:cxnSpLocks noChangeShapeType="1"/>
            </p:cNvCxnSpPr>
            <p:nvPr/>
          </p:nvCxnSpPr>
          <p:spPr bwMode="auto">
            <a:xfrm>
              <a:off x="4245216" y="4993738"/>
              <a:ext cx="42672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79" name="직선 화살표 연결선 6"/>
            <p:cNvCxnSpPr>
              <a:cxnSpLocks noChangeShapeType="1"/>
            </p:cNvCxnSpPr>
            <p:nvPr/>
          </p:nvCxnSpPr>
          <p:spPr bwMode="auto">
            <a:xfrm flipV="1">
              <a:off x="4245216" y="2047616"/>
              <a:ext cx="0" cy="2946121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80" name="TextBox 79"/>
            <p:cNvSpPr txBox="1"/>
            <p:nvPr/>
          </p:nvSpPr>
          <p:spPr>
            <a:xfrm>
              <a:off x="3627758" y="1793412"/>
              <a:ext cx="1163740" cy="25391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 smtClean="0">
                  <a:latin typeface="Arial" pitchFamily="34" charset="0"/>
                  <a:cs typeface="Arial" pitchFamily="34" charset="0"/>
                </a:rPr>
                <a:t>SIMD Lane</a:t>
              </a:r>
              <a:endParaRPr lang="en-US" sz="105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165887" y="4993738"/>
              <a:ext cx="685800" cy="252413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cs typeface="Arial" pitchFamily="34" charset="0"/>
                </a:rPr>
                <a:t>C</a:t>
              </a:r>
              <a:r>
                <a:rPr lang="en-US" sz="1050" dirty="0" smtClean="0">
                  <a:latin typeface="Arial" pitchFamily="34" charset="0"/>
                  <a:cs typeface="Arial" pitchFamily="34" charset="0"/>
                </a:rPr>
                <a:t>ycle</a:t>
              </a:r>
              <a:endParaRPr lang="en-US" sz="105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0" name="Rounded Rectangle 4"/>
          <p:cNvSpPr/>
          <p:nvPr/>
        </p:nvSpPr>
        <p:spPr bwMode="auto">
          <a:xfrm>
            <a:off x="5174437" y="1447800"/>
            <a:ext cx="2956072" cy="291647"/>
          </a:xfrm>
          <a:prstGeom prst="roundRect">
            <a:avLst/>
          </a:prstGeom>
          <a:solidFill>
            <a:srgbClr val="FCFEB4"/>
          </a:solidFill>
          <a:ln w="19050" cap="flat" cmpd="sng" algn="ctr">
            <a:solidFill>
              <a:srgbClr val="FF0000">
                <a:alpha val="74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cs typeface="Arial" pitchFamily="34" charset="0"/>
              </a:rPr>
              <a:t>4-way SIMD w/ </a:t>
            </a:r>
            <a:r>
              <a:rPr lang="en-US" sz="1400" dirty="0">
                <a:cs typeface="Arial" pitchFamily="34" charset="0"/>
              </a:rPr>
              <a:t>1 multiplier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ounded Rectangle 4"/>
          <p:cNvSpPr/>
          <p:nvPr/>
        </p:nvSpPr>
        <p:spPr bwMode="auto">
          <a:xfrm rot="16200000">
            <a:off x="3680941" y="5250202"/>
            <a:ext cx="733823" cy="252790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Rounded Rectangle 4"/>
          <p:cNvSpPr/>
          <p:nvPr/>
        </p:nvSpPr>
        <p:spPr bwMode="auto">
          <a:xfrm rot="16200000">
            <a:off x="3680942" y="4477352"/>
            <a:ext cx="733823" cy="252790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ounded Rectangle 4"/>
          <p:cNvSpPr/>
          <p:nvPr/>
        </p:nvSpPr>
        <p:spPr bwMode="auto">
          <a:xfrm rot="16200000">
            <a:off x="3680941" y="3717007"/>
            <a:ext cx="733823" cy="252790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ounded Rectangle 4"/>
          <p:cNvSpPr/>
          <p:nvPr/>
        </p:nvSpPr>
        <p:spPr bwMode="auto">
          <a:xfrm rot="16200000">
            <a:off x="3680942" y="2944157"/>
            <a:ext cx="733823" cy="252790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Lane 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Rounded Rectangle 4"/>
          <p:cNvSpPr/>
          <p:nvPr/>
        </p:nvSpPr>
        <p:spPr bwMode="auto">
          <a:xfrm rot="16200000">
            <a:off x="4747740" y="5250201"/>
            <a:ext cx="733824" cy="252791"/>
          </a:xfrm>
          <a:prstGeom prst="roundRect">
            <a:avLst/>
          </a:prstGeom>
          <a:solidFill>
            <a:srgbClr val="FF000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285825" y="4222797"/>
            <a:ext cx="252791" cy="1521111"/>
            <a:chOff x="5285825" y="4222797"/>
            <a:chExt cx="252791" cy="1521111"/>
          </a:xfrm>
        </p:grpSpPr>
        <p:sp>
          <p:nvSpPr>
            <p:cNvPr id="191" name="Rounded Rectangle 4"/>
            <p:cNvSpPr/>
            <p:nvPr/>
          </p:nvSpPr>
          <p:spPr bwMode="auto">
            <a:xfrm rot="16200000">
              <a:off x="5045309" y="5250600"/>
              <a:ext cx="733824" cy="252791"/>
            </a:xfrm>
            <a:prstGeom prst="roundRect">
              <a:avLst/>
            </a:prstGeom>
            <a:solidFill>
              <a:srgbClr val="FFC00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A0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" name="Rounded Rectangle 4"/>
            <p:cNvSpPr/>
            <p:nvPr/>
          </p:nvSpPr>
          <p:spPr bwMode="auto">
            <a:xfrm rot="16200000">
              <a:off x="5045309" y="4463313"/>
              <a:ext cx="733824" cy="252791"/>
            </a:xfrm>
            <a:prstGeom prst="roundRect">
              <a:avLst/>
            </a:prstGeom>
            <a:solidFill>
              <a:srgbClr val="FF000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A1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609253" y="3440666"/>
            <a:ext cx="252794" cy="2305359"/>
            <a:chOff x="5609253" y="3440666"/>
            <a:chExt cx="252794" cy="2305359"/>
          </a:xfrm>
        </p:grpSpPr>
        <p:sp>
          <p:nvSpPr>
            <p:cNvPr id="192" name="Rounded Rectangle 4"/>
            <p:cNvSpPr/>
            <p:nvPr/>
          </p:nvSpPr>
          <p:spPr bwMode="auto">
            <a:xfrm rot="16200000">
              <a:off x="5368737" y="5252717"/>
              <a:ext cx="733824" cy="252791"/>
            </a:xfrm>
            <a:prstGeom prst="roundRect">
              <a:avLst/>
            </a:prstGeom>
            <a:solidFill>
              <a:srgbClr val="00B0F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A0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" name="Rounded Rectangle 4"/>
            <p:cNvSpPr/>
            <p:nvPr/>
          </p:nvSpPr>
          <p:spPr bwMode="auto">
            <a:xfrm rot="16200000">
              <a:off x="5368738" y="4477351"/>
              <a:ext cx="733824" cy="252791"/>
            </a:xfrm>
            <a:prstGeom prst="roundRect">
              <a:avLst/>
            </a:prstGeom>
            <a:solidFill>
              <a:srgbClr val="FFC00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A1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" name="Rounded Rectangle 4"/>
            <p:cNvSpPr/>
            <p:nvPr/>
          </p:nvSpPr>
          <p:spPr bwMode="auto">
            <a:xfrm rot="16200000">
              <a:off x="5368740" y="3681182"/>
              <a:ext cx="733824" cy="252791"/>
            </a:xfrm>
            <a:prstGeom prst="roundRect">
              <a:avLst/>
            </a:prstGeom>
            <a:solidFill>
              <a:srgbClr val="FF000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A2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923583" y="2679996"/>
            <a:ext cx="252793" cy="3063912"/>
            <a:chOff x="5923583" y="2679996"/>
            <a:chExt cx="252793" cy="3063912"/>
          </a:xfrm>
        </p:grpSpPr>
        <p:sp>
          <p:nvSpPr>
            <p:cNvPr id="193" name="Rounded Rectangle 4"/>
            <p:cNvSpPr/>
            <p:nvPr/>
          </p:nvSpPr>
          <p:spPr bwMode="auto">
            <a:xfrm rot="16200000">
              <a:off x="5683069" y="5250600"/>
              <a:ext cx="733824" cy="252791"/>
            </a:xfrm>
            <a:prstGeom prst="roundRect">
              <a:avLst/>
            </a:prstGeom>
            <a:solidFill>
              <a:srgbClr val="92D05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A0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" name="Rounded Rectangle 4"/>
            <p:cNvSpPr/>
            <p:nvPr/>
          </p:nvSpPr>
          <p:spPr bwMode="auto">
            <a:xfrm rot="16200000">
              <a:off x="5683068" y="4472835"/>
              <a:ext cx="733824" cy="252791"/>
            </a:xfrm>
            <a:prstGeom prst="roundRect">
              <a:avLst/>
            </a:prstGeom>
            <a:solidFill>
              <a:srgbClr val="00B0F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A1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9" name="Rounded Rectangle 4"/>
            <p:cNvSpPr/>
            <p:nvPr/>
          </p:nvSpPr>
          <p:spPr bwMode="auto">
            <a:xfrm rot="16200000">
              <a:off x="5683067" y="3686518"/>
              <a:ext cx="733824" cy="252791"/>
            </a:xfrm>
            <a:prstGeom prst="roundRect">
              <a:avLst/>
            </a:prstGeom>
            <a:solidFill>
              <a:srgbClr val="FFC00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A2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3" name="Rounded Rectangle 4"/>
            <p:cNvSpPr/>
            <p:nvPr/>
          </p:nvSpPr>
          <p:spPr bwMode="auto">
            <a:xfrm rot="16200000">
              <a:off x="5683068" y="2920512"/>
              <a:ext cx="733824" cy="252791"/>
            </a:xfrm>
            <a:prstGeom prst="roundRect">
              <a:avLst/>
            </a:prstGeom>
            <a:solidFill>
              <a:srgbClr val="FF000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cs typeface="Arial" pitchFamily="34" charset="0"/>
                </a:rPr>
                <a:t>M3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217040" y="2677738"/>
            <a:ext cx="256411" cy="2284987"/>
            <a:chOff x="6217040" y="2677738"/>
            <a:chExt cx="256411" cy="2284987"/>
          </a:xfrm>
        </p:grpSpPr>
        <p:sp>
          <p:nvSpPr>
            <p:cNvPr id="197" name="Rounded Rectangle 4"/>
            <p:cNvSpPr/>
            <p:nvPr/>
          </p:nvSpPr>
          <p:spPr bwMode="auto">
            <a:xfrm rot="16200000">
              <a:off x="5980144" y="4469417"/>
              <a:ext cx="733824" cy="252791"/>
            </a:xfrm>
            <a:prstGeom prst="roundRect">
              <a:avLst/>
            </a:prstGeom>
            <a:solidFill>
              <a:srgbClr val="92D05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A1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0" name="Rounded Rectangle 4"/>
            <p:cNvSpPr/>
            <p:nvPr/>
          </p:nvSpPr>
          <p:spPr bwMode="auto">
            <a:xfrm rot="16200000">
              <a:off x="5980144" y="3686517"/>
              <a:ext cx="733824" cy="252791"/>
            </a:xfrm>
            <a:prstGeom prst="roundRect">
              <a:avLst/>
            </a:prstGeom>
            <a:solidFill>
              <a:srgbClr val="00B0F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A2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" name="Rounded Rectangle 4"/>
            <p:cNvSpPr/>
            <p:nvPr/>
          </p:nvSpPr>
          <p:spPr bwMode="auto">
            <a:xfrm rot="16200000">
              <a:off x="5976524" y="2918254"/>
              <a:ext cx="733824" cy="252791"/>
            </a:xfrm>
            <a:prstGeom prst="roundRect">
              <a:avLst/>
            </a:prstGeom>
            <a:solidFill>
              <a:srgbClr val="FFC00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cs typeface="Arial" pitchFamily="34" charset="0"/>
                </a:rPr>
                <a:t>M3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508620" y="2689609"/>
            <a:ext cx="270249" cy="1490772"/>
            <a:chOff x="6508620" y="2689609"/>
            <a:chExt cx="270249" cy="1490772"/>
          </a:xfrm>
        </p:grpSpPr>
        <p:sp>
          <p:nvSpPr>
            <p:cNvPr id="201" name="Rounded Rectangle 4"/>
            <p:cNvSpPr/>
            <p:nvPr/>
          </p:nvSpPr>
          <p:spPr bwMode="auto">
            <a:xfrm rot="16200000">
              <a:off x="6285562" y="3687073"/>
              <a:ext cx="733824" cy="252791"/>
            </a:xfrm>
            <a:prstGeom prst="roundRect">
              <a:avLst/>
            </a:prstGeom>
            <a:solidFill>
              <a:srgbClr val="92D05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A2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" name="Rounded Rectangle 4"/>
            <p:cNvSpPr/>
            <p:nvPr/>
          </p:nvSpPr>
          <p:spPr bwMode="auto">
            <a:xfrm rot="16200000">
              <a:off x="6268104" y="2930125"/>
              <a:ext cx="733824" cy="252791"/>
            </a:xfrm>
            <a:prstGeom prst="roundRect">
              <a:avLst/>
            </a:prstGeom>
            <a:solidFill>
              <a:srgbClr val="00B0F0">
                <a:alpha val="2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dirty="0" smtClean="0">
                  <a:cs typeface="Arial" pitchFamily="34" charset="0"/>
                </a:rPr>
                <a:t>M3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6" name="Rounded Rectangle 4"/>
          <p:cNvSpPr/>
          <p:nvPr/>
        </p:nvSpPr>
        <p:spPr bwMode="auto">
          <a:xfrm rot="16200000">
            <a:off x="6585799" y="2927685"/>
            <a:ext cx="733824" cy="252791"/>
          </a:xfrm>
          <a:prstGeom prst="roundRect">
            <a:avLst/>
          </a:prstGeom>
          <a:solidFill>
            <a:srgbClr val="92D050">
              <a:alpha val="2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타원 44"/>
          <p:cNvSpPr/>
          <p:nvPr/>
        </p:nvSpPr>
        <p:spPr bwMode="auto">
          <a:xfrm>
            <a:off x="4283185" y="299741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5" name="타원 44"/>
          <p:cNvSpPr/>
          <p:nvPr/>
        </p:nvSpPr>
        <p:spPr bwMode="auto">
          <a:xfrm>
            <a:off x="4498999" y="299741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6" name="타원 44"/>
          <p:cNvSpPr/>
          <p:nvPr/>
        </p:nvSpPr>
        <p:spPr bwMode="auto">
          <a:xfrm>
            <a:off x="4718558" y="299289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7" name="타원 44"/>
          <p:cNvSpPr/>
          <p:nvPr/>
        </p:nvSpPr>
        <p:spPr bwMode="auto">
          <a:xfrm>
            <a:off x="4283185" y="3800518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8" name="타원 44"/>
          <p:cNvSpPr/>
          <p:nvPr/>
        </p:nvSpPr>
        <p:spPr bwMode="auto">
          <a:xfrm>
            <a:off x="4498999" y="3800518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19" name="타원 44"/>
          <p:cNvSpPr/>
          <p:nvPr/>
        </p:nvSpPr>
        <p:spPr bwMode="auto">
          <a:xfrm>
            <a:off x="4718558" y="3796002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0" name="타원 44"/>
          <p:cNvSpPr/>
          <p:nvPr/>
        </p:nvSpPr>
        <p:spPr bwMode="auto">
          <a:xfrm>
            <a:off x="4283185" y="452718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1" name="타원 44"/>
          <p:cNvSpPr/>
          <p:nvPr/>
        </p:nvSpPr>
        <p:spPr bwMode="auto">
          <a:xfrm>
            <a:off x="4498999" y="452718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2" name="타원 44"/>
          <p:cNvSpPr/>
          <p:nvPr/>
        </p:nvSpPr>
        <p:spPr bwMode="auto">
          <a:xfrm>
            <a:off x="4718558" y="452266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3" name="타원 44"/>
          <p:cNvSpPr/>
          <p:nvPr/>
        </p:nvSpPr>
        <p:spPr bwMode="auto">
          <a:xfrm>
            <a:off x="4283185" y="5302547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4" name="타원 44"/>
          <p:cNvSpPr/>
          <p:nvPr/>
        </p:nvSpPr>
        <p:spPr bwMode="auto">
          <a:xfrm>
            <a:off x="4498999" y="5302547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5" name="타원 44"/>
          <p:cNvSpPr/>
          <p:nvPr/>
        </p:nvSpPr>
        <p:spPr bwMode="auto">
          <a:xfrm>
            <a:off x="4718558" y="529803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6" name="타원 44"/>
          <p:cNvSpPr/>
          <p:nvPr/>
        </p:nvSpPr>
        <p:spPr bwMode="auto">
          <a:xfrm>
            <a:off x="7315200" y="298788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7" name="타원 44"/>
          <p:cNvSpPr/>
          <p:nvPr/>
        </p:nvSpPr>
        <p:spPr bwMode="auto">
          <a:xfrm>
            <a:off x="7531014" y="298788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8" name="타원 44"/>
          <p:cNvSpPr/>
          <p:nvPr/>
        </p:nvSpPr>
        <p:spPr bwMode="auto">
          <a:xfrm>
            <a:off x="7750573" y="2983373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29" name="타원 44"/>
          <p:cNvSpPr/>
          <p:nvPr/>
        </p:nvSpPr>
        <p:spPr bwMode="auto">
          <a:xfrm>
            <a:off x="7315200" y="3790996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0" name="타원 44"/>
          <p:cNvSpPr/>
          <p:nvPr/>
        </p:nvSpPr>
        <p:spPr bwMode="auto">
          <a:xfrm>
            <a:off x="7531014" y="3790996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1" name="타원 44"/>
          <p:cNvSpPr/>
          <p:nvPr/>
        </p:nvSpPr>
        <p:spPr bwMode="auto">
          <a:xfrm>
            <a:off x="7750573" y="3786480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2" name="타원 44"/>
          <p:cNvSpPr/>
          <p:nvPr/>
        </p:nvSpPr>
        <p:spPr bwMode="auto">
          <a:xfrm>
            <a:off x="7315200" y="451765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3" name="타원 44"/>
          <p:cNvSpPr/>
          <p:nvPr/>
        </p:nvSpPr>
        <p:spPr bwMode="auto">
          <a:xfrm>
            <a:off x="7531014" y="451765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4" name="타원 44"/>
          <p:cNvSpPr/>
          <p:nvPr/>
        </p:nvSpPr>
        <p:spPr bwMode="auto">
          <a:xfrm>
            <a:off x="7750573" y="4513143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5" name="타원 44"/>
          <p:cNvSpPr/>
          <p:nvPr/>
        </p:nvSpPr>
        <p:spPr bwMode="auto">
          <a:xfrm>
            <a:off x="7315200" y="529302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6" name="타원 44"/>
          <p:cNvSpPr/>
          <p:nvPr/>
        </p:nvSpPr>
        <p:spPr bwMode="auto">
          <a:xfrm>
            <a:off x="7531014" y="5293025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37" name="타원 44"/>
          <p:cNvSpPr/>
          <p:nvPr/>
        </p:nvSpPr>
        <p:spPr bwMode="auto">
          <a:xfrm>
            <a:off x="7750573" y="5288509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2337970" y="2758644"/>
            <a:ext cx="616808" cy="602590"/>
            <a:chOff x="374673" y="2276228"/>
            <a:chExt cx="2889571" cy="3090029"/>
          </a:xfrm>
          <a:solidFill>
            <a:srgbClr val="92D050">
              <a:alpha val="20000"/>
            </a:srgbClr>
          </a:solidFill>
        </p:grpSpPr>
        <p:sp>
          <p:nvSpPr>
            <p:cNvPr id="112" name="Rounded Rectangle 111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3" name="Rounded Rectangle 112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4" name="Rounded Rectangle 113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5" name="Rounded Rectangle 114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7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19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20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22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124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5" name="Straight Connector 24"/>
            <p:cNvCxnSpPr>
              <a:endCxn id="119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6" name="Straight Connector 24"/>
            <p:cNvCxnSpPr>
              <a:stCxn id="117" idx="4"/>
              <a:endCxn id="122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7" name="Straight Connector 24"/>
            <p:cNvCxnSpPr>
              <a:stCxn id="119" idx="4"/>
              <a:endCxn id="122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8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9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1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2" name="Straight Connector 24"/>
            <p:cNvCxnSpPr>
              <a:stCxn id="122" idx="4"/>
              <a:endCxn id="120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3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56" name="Group 155"/>
          <p:cNvGrpSpPr/>
          <p:nvPr/>
        </p:nvGrpSpPr>
        <p:grpSpPr>
          <a:xfrm>
            <a:off x="2337970" y="3565896"/>
            <a:ext cx="616808" cy="602590"/>
            <a:chOff x="374673" y="2276228"/>
            <a:chExt cx="2889571" cy="3090029"/>
          </a:xfrm>
          <a:solidFill>
            <a:srgbClr val="00B0F0">
              <a:alpha val="20000"/>
            </a:srgbClr>
          </a:solidFill>
        </p:grpSpPr>
        <p:sp>
          <p:nvSpPr>
            <p:cNvPr id="157" name="Rounded Rectangle 156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8" name="Rounded Rectangle 157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9" name="Rounded Rectangle 158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1" name="Rounded Rectangle 160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2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63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64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165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166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7" name="Straight Connector 24"/>
            <p:cNvCxnSpPr>
              <a:endCxn id="163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8" name="Straight Connector 24"/>
            <p:cNvCxnSpPr>
              <a:stCxn id="162" idx="4"/>
              <a:endCxn id="165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1" name="Straight Connector 24"/>
            <p:cNvCxnSpPr>
              <a:stCxn id="163" idx="4"/>
              <a:endCxn id="165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2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4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85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2" name="Straight Connector 24"/>
            <p:cNvCxnSpPr>
              <a:stCxn id="165" idx="4"/>
              <a:endCxn id="164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7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08" name="Group 207"/>
          <p:cNvGrpSpPr/>
          <p:nvPr/>
        </p:nvGrpSpPr>
        <p:grpSpPr>
          <a:xfrm>
            <a:off x="2360450" y="4297936"/>
            <a:ext cx="616808" cy="602590"/>
            <a:chOff x="374673" y="2276228"/>
            <a:chExt cx="2889571" cy="3090029"/>
          </a:xfrm>
          <a:solidFill>
            <a:srgbClr val="FFC000">
              <a:alpha val="20000"/>
            </a:srgbClr>
          </a:solidFill>
        </p:grpSpPr>
        <p:sp>
          <p:nvSpPr>
            <p:cNvPr id="209" name="Rounded Rectangle 208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0" name="Rounded Rectangle 209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8" name="Rounded Rectangle 237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9" name="Rounded Rectangle 238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1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42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43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44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245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6" name="Straight Connector 24"/>
            <p:cNvCxnSpPr>
              <a:endCxn id="242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7" name="Straight Connector 24"/>
            <p:cNvCxnSpPr>
              <a:stCxn id="241" idx="4"/>
              <a:endCxn id="244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8" name="Straight Connector 24"/>
            <p:cNvCxnSpPr>
              <a:stCxn id="242" idx="4"/>
              <a:endCxn id="244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9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0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1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2" name="Straight Connector 24"/>
            <p:cNvCxnSpPr>
              <a:stCxn id="244" idx="4"/>
              <a:endCxn id="243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3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54" name="Group 253"/>
          <p:cNvGrpSpPr/>
          <p:nvPr/>
        </p:nvGrpSpPr>
        <p:grpSpPr>
          <a:xfrm>
            <a:off x="2360450" y="5063272"/>
            <a:ext cx="616808" cy="602590"/>
            <a:chOff x="374673" y="2276228"/>
            <a:chExt cx="2889571" cy="3090029"/>
          </a:xfrm>
          <a:solidFill>
            <a:srgbClr val="FF0000">
              <a:alpha val="20000"/>
            </a:srgbClr>
          </a:solidFill>
        </p:grpSpPr>
        <p:sp>
          <p:nvSpPr>
            <p:cNvPr id="255" name="Rounded Rectangle 254"/>
            <p:cNvSpPr/>
            <p:nvPr/>
          </p:nvSpPr>
          <p:spPr bwMode="auto">
            <a:xfrm>
              <a:off x="825844" y="227622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6" name="Rounded Rectangle 255"/>
            <p:cNvSpPr/>
            <p:nvPr/>
          </p:nvSpPr>
          <p:spPr bwMode="auto">
            <a:xfrm>
              <a:off x="687191" y="2391166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7" name="Rounded Rectangle 256"/>
            <p:cNvSpPr/>
            <p:nvPr/>
          </p:nvSpPr>
          <p:spPr bwMode="auto">
            <a:xfrm>
              <a:off x="527073" y="2515092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8" name="Rounded Rectangle 257"/>
            <p:cNvSpPr/>
            <p:nvPr/>
          </p:nvSpPr>
          <p:spPr bwMode="auto">
            <a:xfrm>
              <a:off x="374673" y="2639748"/>
              <a:ext cx="2438400" cy="2726509"/>
            </a:xfrm>
            <a:prstGeom prst="roundRect">
              <a:avLst/>
            </a:prstGeom>
            <a:grp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9" name="타원 44"/>
            <p:cNvSpPr/>
            <p:nvPr/>
          </p:nvSpPr>
          <p:spPr bwMode="auto">
            <a:xfrm>
              <a:off x="974264" y="3044178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60" name="타원 44"/>
            <p:cNvSpPr/>
            <p:nvPr/>
          </p:nvSpPr>
          <p:spPr bwMode="auto">
            <a:xfrm>
              <a:off x="1804503" y="3003235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61" name="타원 44"/>
            <p:cNvSpPr/>
            <p:nvPr/>
          </p:nvSpPr>
          <p:spPr bwMode="auto">
            <a:xfrm>
              <a:off x="1696173" y="4513810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sp>
          <p:nvSpPr>
            <p:cNvPr id="262" name="타원 44"/>
            <p:cNvSpPr/>
            <p:nvPr/>
          </p:nvSpPr>
          <p:spPr bwMode="auto">
            <a:xfrm>
              <a:off x="1311193" y="3803714"/>
              <a:ext cx="457200" cy="431074"/>
            </a:xfrm>
            <a:prstGeom prst="ellipse">
              <a:avLst/>
            </a:prstGeom>
            <a:grp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pc="-300" dirty="0">
                <a:latin typeface="Arial Narrow" pitchFamily="34" charset="0"/>
              </a:endParaRPr>
            </a:p>
          </p:txBody>
        </p:sp>
        <p:cxnSp>
          <p:nvCxnSpPr>
            <p:cNvPr id="263" name="Straight Connector 24"/>
            <p:cNvCxnSpPr/>
            <p:nvPr/>
          </p:nvCxnSpPr>
          <p:spPr bwMode="auto">
            <a:xfrm flipH="1">
              <a:off x="2045044" y="2639748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4" name="Straight Connector 24"/>
            <p:cNvCxnSpPr>
              <a:endCxn id="260" idx="0"/>
            </p:cNvCxnSpPr>
            <p:nvPr/>
          </p:nvCxnSpPr>
          <p:spPr bwMode="auto">
            <a:xfrm>
              <a:off x="1698322" y="2639748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5" name="Straight Connector 24"/>
            <p:cNvCxnSpPr>
              <a:stCxn id="259" idx="4"/>
              <a:endCxn id="262" idx="0"/>
            </p:cNvCxnSpPr>
            <p:nvPr/>
          </p:nvCxnSpPr>
          <p:spPr bwMode="auto">
            <a:xfrm>
              <a:off x="1202864" y="3475252"/>
              <a:ext cx="336929" cy="32846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6" name="Straight Connector 24"/>
            <p:cNvCxnSpPr>
              <a:stCxn id="260" idx="4"/>
              <a:endCxn id="262" idx="0"/>
            </p:cNvCxnSpPr>
            <p:nvPr/>
          </p:nvCxnSpPr>
          <p:spPr bwMode="auto">
            <a:xfrm flipH="1">
              <a:off x="1539793" y="3434309"/>
              <a:ext cx="493310" cy="369405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7" name="Straight Connector 24"/>
            <p:cNvCxnSpPr/>
            <p:nvPr/>
          </p:nvCxnSpPr>
          <p:spPr bwMode="auto">
            <a:xfrm>
              <a:off x="1905154" y="4944884"/>
              <a:ext cx="0" cy="343019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8" name="Straight Connector 24"/>
            <p:cNvCxnSpPr/>
            <p:nvPr/>
          </p:nvCxnSpPr>
          <p:spPr bwMode="auto">
            <a:xfrm flipH="1">
              <a:off x="1202864" y="2653205"/>
              <a:ext cx="216659" cy="390973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9" name="Straight Connector 24"/>
            <p:cNvCxnSpPr/>
            <p:nvPr/>
          </p:nvCxnSpPr>
          <p:spPr bwMode="auto">
            <a:xfrm>
              <a:off x="871454" y="2706792"/>
              <a:ext cx="334781" cy="363487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0" name="Straight Connector 24"/>
            <p:cNvCxnSpPr>
              <a:stCxn id="262" idx="4"/>
              <a:endCxn id="261" idx="0"/>
            </p:cNvCxnSpPr>
            <p:nvPr/>
          </p:nvCxnSpPr>
          <p:spPr bwMode="auto">
            <a:xfrm>
              <a:off x="1539793" y="4234788"/>
              <a:ext cx="384980" cy="279022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1" name="Straight Connector 24"/>
            <p:cNvCxnSpPr/>
            <p:nvPr/>
          </p:nvCxnSpPr>
          <p:spPr bwMode="auto">
            <a:xfrm flipH="1">
              <a:off x="1905154" y="4089415"/>
              <a:ext cx="390830" cy="419884"/>
            </a:xfrm>
            <a:prstGeom prst="line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4980762" y="2677738"/>
            <a:ext cx="2119425" cy="3068287"/>
            <a:chOff x="4980762" y="2677738"/>
            <a:chExt cx="2119425" cy="3068287"/>
          </a:xfrm>
        </p:grpSpPr>
        <p:sp>
          <p:nvSpPr>
            <p:cNvPr id="136" name="Rounded Rectangle 4"/>
            <p:cNvSpPr/>
            <p:nvPr/>
          </p:nvSpPr>
          <p:spPr bwMode="auto">
            <a:xfrm rot="16200000">
              <a:off x="5980145" y="5252717"/>
              <a:ext cx="733824" cy="252791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Rounded Rectangle 4"/>
            <p:cNvSpPr/>
            <p:nvPr/>
          </p:nvSpPr>
          <p:spPr bwMode="auto">
            <a:xfrm rot="16200000">
              <a:off x="6307001" y="5252717"/>
              <a:ext cx="733824" cy="252791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ounded Rectangle 4"/>
            <p:cNvSpPr/>
            <p:nvPr/>
          </p:nvSpPr>
          <p:spPr bwMode="auto">
            <a:xfrm rot="16200000">
              <a:off x="6302978" y="4463312"/>
              <a:ext cx="733824" cy="252791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ounded Rectangle 4"/>
            <p:cNvSpPr/>
            <p:nvPr/>
          </p:nvSpPr>
          <p:spPr bwMode="auto">
            <a:xfrm rot="16200000">
              <a:off x="6585799" y="3698091"/>
              <a:ext cx="733824" cy="252790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ounded Rectangle 4"/>
            <p:cNvSpPr/>
            <p:nvPr/>
          </p:nvSpPr>
          <p:spPr bwMode="auto">
            <a:xfrm rot="16200000">
              <a:off x="6585799" y="4467830"/>
              <a:ext cx="733824" cy="252790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ounded Rectangle 4"/>
            <p:cNvSpPr/>
            <p:nvPr/>
          </p:nvSpPr>
          <p:spPr bwMode="auto">
            <a:xfrm rot="16200000">
              <a:off x="6606880" y="5238680"/>
              <a:ext cx="733824" cy="252790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ounded Rectangle 4"/>
            <p:cNvSpPr/>
            <p:nvPr/>
          </p:nvSpPr>
          <p:spPr bwMode="auto">
            <a:xfrm rot="16200000">
              <a:off x="4740245" y="2927685"/>
              <a:ext cx="733824" cy="252790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ounded Rectangle 4"/>
            <p:cNvSpPr/>
            <p:nvPr/>
          </p:nvSpPr>
          <p:spPr bwMode="auto">
            <a:xfrm rot="16200000">
              <a:off x="4740245" y="3697424"/>
              <a:ext cx="733824" cy="252790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ounded Rectangle 4"/>
            <p:cNvSpPr/>
            <p:nvPr/>
          </p:nvSpPr>
          <p:spPr bwMode="auto">
            <a:xfrm rot="16200000">
              <a:off x="4761326" y="4468274"/>
              <a:ext cx="733824" cy="252790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Rounded Rectangle 4"/>
            <p:cNvSpPr/>
            <p:nvPr/>
          </p:nvSpPr>
          <p:spPr bwMode="auto">
            <a:xfrm rot="16200000">
              <a:off x="5045309" y="3709467"/>
              <a:ext cx="733824" cy="252791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Rounded Rectangle 4"/>
            <p:cNvSpPr/>
            <p:nvPr/>
          </p:nvSpPr>
          <p:spPr bwMode="auto">
            <a:xfrm rot="16200000">
              <a:off x="5041286" y="2920062"/>
              <a:ext cx="733824" cy="252791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7" name="Rounded Rectangle 4"/>
            <p:cNvSpPr/>
            <p:nvPr/>
          </p:nvSpPr>
          <p:spPr bwMode="auto">
            <a:xfrm rot="16200000">
              <a:off x="5363054" y="2918254"/>
              <a:ext cx="733824" cy="252791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5923585" y="2121116"/>
            <a:ext cx="1155521" cy="460017"/>
            <a:chOff x="5031824" y="2107812"/>
            <a:chExt cx="1155521" cy="460017"/>
          </a:xfrm>
        </p:grpSpPr>
        <p:sp>
          <p:nvSpPr>
            <p:cNvPr id="150" name="직사각형 40"/>
            <p:cNvSpPr/>
            <p:nvPr/>
          </p:nvSpPr>
          <p:spPr>
            <a:xfrm>
              <a:off x="5114651" y="2107812"/>
              <a:ext cx="1014126" cy="369332"/>
            </a:xfrm>
            <a:prstGeom prst="rect">
              <a:avLst/>
            </a:prstGeom>
            <a:ln w="25400"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dirty="0" smtClean="0"/>
                <a:t>IPC = 4</a:t>
              </a:r>
            </a:p>
          </p:txBody>
        </p:sp>
        <p:cxnSp>
          <p:nvCxnSpPr>
            <p:cNvPr id="151" name="Straight Arrow Connector 150"/>
            <p:cNvCxnSpPr/>
            <p:nvPr/>
          </p:nvCxnSpPr>
          <p:spPr bwMode="auto">
            <a:xfrm>
              <a:off x="5031824" y="2554522"/>
              <a:ext cx="1155521" cy="133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4667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-0.21441 0.1539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29" y="768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-0.15608 0.03611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3" y="180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85185E-6 L -0.10017 -0.0706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17" y="-354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07407E-6 L -0.03351 -0.18218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4" y="-9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animBg="1"/>
      <p:bldP spid="20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Rectangle 682"/>
          <p:cNvSpPr/>
          <p:nvPr/>
        </p:nvSpPr>
        <p:spPr>
          <a:xfrm>
            <a:off x="255588" y="4648200"/>
            <a:ext cx="8540750" cy="169892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kern="0" dirty="0">
                <a:solidFill>
                  <a:srgbClr val="000000"/>
                </a:solidFill>
                <a:latin typeface="Arial Narrow" pitchFamily="34" charset="0"/>
              </a:rPr>
              <a:t>Region-adaptive execution strategy customization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kern="0" dirty="0" smtClean="0">
                <a:solidFill>
                  <a:srgbClr val="000000"/>
                </a:solidFill>
                <a:latin typeface="Arial Narrow" pitchFamily="34" charset="0"/>
              </a:rPr>
              <a:t>Key insights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kern="0" dirty="0" smtClean="0">
                <a:solidFill>
                  <a:srgbClr val="000000"/>
                </a:solidFill>
                <a:latin typeface="Arial Narrow" pitchFamily="34" charset="0"/>
              </a:rPr>
              <a:t>Heterogeneous lane structure: less power/area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kern="0" dirty="0" smtClean="0">
                <a:solidFill>
                  <a:srgbClr val="000000"/>
                </a:solidFill>
                <a:latin typeface="Arial Narrow" pitchFamily="34" charset="0"/>
              </a:rPr>
              <a:t>Dynamic configurability: change ILP/DLP capability</a:t>
            </a:r>
          </a:p>
          <a:p>
            <a:pPr marL="1257300" lvl="2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kern="0" dirty="0" smtClean="0">
                <a:solidFill>
                  <a:srgbClr val="000000"/>
                </a:solidFill>
                <a:latin typeface="Arial Narrow" pitchFamily="34" charset="0"/>
              </a:rPr>
              <a:t># of logical lanes: DLP, size of a logical lane: ILP</a:t>
            </a:r>
            <a:endParaRPr lang="en-US" kern="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Libra: Loop-adaptive SIMD </a:t>
            </a:r>
            <a:r>
              <a:rPr lang="en-US" sz="4000" dirty="0"/>
              <a:t>A</a:t>
            </a:r>
            <a:r>
              <a:rPr lang="en-US" sz="4000" dirty="0" smtClean="0"/>
              <a:t>ccelerator</a:t>
            </a:r>
          </a:p>
        </p:txBody>
      </p:sp>
      <p:sp>
        <p:nvSpPr>
          <p:cNvPr id="14340" name="Slide Number Placeholder 719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657600" y="62992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DF9FDBD-DD11-4CE5-A526-8EE8CBF81CE8}" type="slidenum">
              <a:rPr lang="en-US"/>
              <a:pPr eaLnBrk="1" hangingPunct="1"/>
              <a:t>13</a:t>
            </a:fld>
            <a:endParaRPr lang="en-US" dirty="0"/>
          </a:p>
        </p:txBody>
      </p:sp>
      <p:sp>
        <p:nvSpPr>
          <p:cNvPr id="14341" name="AutoShape 4"/>
          <p:cNvSpPr>
            <a:spLocks noChangeArrowheads="1"/>
          </p:cNvSpPr>
          <p:nvPr/>
        </p:nvSpPr>
        <p:spPr bwMode="auto">
          <a:xfrm>
            <a:off x="903288" y="2808288"/>
            <a:ext cx="365125" cy="331787"/>
          </a:xfrm>
          <a:prstGeom prst="flowChartDecision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588963" y="3146425"/>
            <a:ext cx="317500" cy="211138"/>
          </a:xfrm>
          <a:prstGeom prst="rect">
            <a:avLst/>
          </a:prstGeom>
          <a:solidFill>
            <a:srgbClr val="00B0F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1227138" y="3146425"/>
            <a:ext cx="317500" cy="211138"/>
          </a:xfrm>
          <a:prstGeom prst="rect">
            <a:avLst/>
          </a:prstGeom>
          <a:solidFill>
            <a:srgbClr val="7030A0">
              <a:alpha val="5000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938213" y="2382838"/>
            <a:ext cx="317500" cy="227012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cxnSp>
        <p:nvCxnSpPr>
          <p:cNvPr id="14345" name="AutoShape 9"/>
          <p:cNvCxnSpPr>
            <a:cxnSpLocks noChangeShapeType="1"/>
            <a:stCxn id="14344" idx="2"/>
            <a:endCxn id="14341" idx="0"/>
          </p:cNvCxnSpPr>
          <p:nvPr/>
        </p:nvCxnSpPr>
        <p:spPr bwMode="auto">
          <a:xfrm flipH="1">
            <a:off x="1087438" y="2609850"/>
            <a:ext cx="9525" cy="198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6" name="AutoShape 10"/>
          <p:cNvCxnSpPr>
            <a:cxnSpLocks noChangeShapeType="1"/>
            <a:stCxn id="14343" idx="2"/>
            <a:endCxn id="14343" idx="0"/>
          </p:cNvCxnSpPr>
          <p:nvPr/>
        </p:nvCxnSpPr>
        <p:spPr bwMode="auto">
          <a:xfrm rot="5400000" flipH="1">
            <a:off x="1280319" y="3251994"/>
            <a:ext cx="211138" cy="12700"/>
          </a:xfrm>
          <a:prstGeom prst="curvedConnector5">
            <a:avLst>
              <a:gd name="adj1" fmla="val -108278"/>
              <a:gd name="adj2" fmla="val -1725338"/>
              <a:gd name="adj3" fmla="val 20827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7" name="AutoShape 11"/>
          <p:cNvCxnSpPr>
            <a:cxnSpLocks noChangeShapeType="1"/>
            <a:stCxn id="14342" idx="2"/>
            <a:endCxn id="14342" idx="0"/>
          </p:cNvCxnSpPr>
          <p:nvPr/>
        </p:nvCxnSpPr>
        <p:spPr bwMode="auto">
          <a:xfrm rot="5400000" flipH="1">
            <a:off x="642144" y="3251994"/>
            <a:ext cx="211138" cy="12700"/>
          </a:xfrm>
          <a:prstGeom prst="curvedConnector5">
            <a:avLst>
              <a:gd name="adj1" fmla="val -108278"/>
              <a:gd name="adj2" fmla="val 1874653"/>
              <a:gd name="adj3" fmla="val 20827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8" name="AutoShape 13"/>
          <p:cNvCxnSpPr>
            <a:cxnSpLocks noChangeShapeType="1"/>
            <a:stCxn id="14344" idx="2"/>
            <a:endCxn id="14344" idx="0"/>
          </p:cNvCxnSpPr>
          <p:nvPr/>
        </p:nvCxnSpPr>
        <p:spPr bwMode="auto">
          <a:xfrm rot="5400000" flipH="1">
            <a:off x="983457" y="2496344"/>
            <a:ext cx="227012" cy="12700"/>
          </a:xfrm>
          <a:prstGeom prst="curvedConnector5">
            <a:avLst>
              <a:gd name="adj1" fmla="val -54392"/>
              <a:gd name="adj2" fmla="val 3046750"/>
              <a:gd name="adj3" fmla="val 158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9" name="Line 14"/>
          <p:cNvSpPr>
            <a:spLocks noChangeShapeType="1"/>
          </p:cNvSpPr>
          <p:nvPr/>
        </p:nvSpPr>
        <p:spPr bwMode="auto">
          <a:xfrm>
            <a:off x="1087438" y="2170113"/>
            <a:ext cx="0" cy="24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14350" name="AutoShape 18"/>
          <p:cNvCxnSpPr>
            <a:cxnSpLocks noChangeShapeType="1"/>
            <a:stCxn id="14341" idx="3"/>
            <a:endCxn id="14343" idx="0"/>
          </p:cNvCxnSpPr>
          <p:nvPr/>
        </p:nvCxnSpPr>
        <p:spPr bwMode="auto">
          <a:xfrm>
            <a:off x="1268413" y="2973388"/>
            <a:ext cx="117475" cy="1730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1" name="AutoShape 19"/>
          <p:cNvCxnSpPr>
            <a:cxnSpLocks noChangeShapeType="1"/>
            <a:stCxn id="14341" idx="1"/>
            <a:endCxn id="14342" idx="0"/>
          </p:cNvCxnSpPr>
          <p:nvPr/>
        </p:nvCxnSpPr>
        <p:spPr bwMode="auto">
          <a:xfrm rot="10800000" flipV="1">
            <a:off x="747713" y="2973388"/>
            <a:ext cx="155575" cy="1730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2" name="AutoShape 20"/>
          <p:cNvCxnSpPr>
            <a:cxnSpLocks noChangeShapeType="1"/>
            <a:stCxn id="14342" idx="2"/>
            <a:endCxn id="14354" idx="0"/>
          </p:cNvCxnSpPr>
          <p:nvPr/>
        </p:nvCxnSpPr>
        <p:spPr bwMode="auto">
          <a:xfrm rot="16200000" flipH="1">
            <a:off x="695325" y="3409950"/>
            <a:ext cx="438150" cy="3333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3" name="AutoShape 21"/>
          <p:cNvCxnSpPr>
            <a:cxnSpLocks noChangeShapeType="1"/>
            <a:stCxn id="14343" idx="2"/>
            <a:endCxn id="14354" idx="0"/>
          </p:cNvCxnSpPr>
          <p:nvPr/>
        </p:nvCxnSpPr>
        <p:spPr bwMode="auto">
          <a:xfrm rot="5400000">
            <a:off x="1014413" y="3424238"/>
            <a:ext cx="438150" cy="304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4" name="Rectangle 49"/>
          <p:cNvSpPr>
            <a:spLocks noChangeArrowheads="1"/>
          </p:cNvSpPr>
          <p:nvPr/>
        </p:nvSpPr>
        <p:spPr bwMode="auto">
          <a:xfrm>
            <a:off x="922338" y="3795713"/>
            <a:ext cx="317500" cy="2111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55" name="Line 50"/>
          <p:cNvSpPr>
            <a:spLocks noChangeShapeType="1"/>
          </p:cNvSpPr>
          <p:nvPr/>
        </p:nvSpPr>
        <p:spPr bwMode="auto">
          <a:xfrm flipH="1">
            <a:off x="1071563" y="4006850"/>
            <a:ext cx="3175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356" name="Rectangle 49"/>
          <p:cNvSpPr>
            <a:spLocks noChangeArrowheads="1"/>
          </p:cNvSpPr>
          <p:nvPr/>
        </p:nvSpPr>
        <p:spPr bwMode="auto">
          <a:xfrm>
            <a:off x="938213" y="1958975"/>
            <a:ext cx="317500" cy="211138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57" name="Rounded Rectangle 33"/>
          <p:cNvSpPr>
            <a:spLocks noChangeArrowheads="1"/>
          </p:cNvSpPr>
          <p:nvPr/>
        </p:nvSpPr>
        <p:spPr bwMode="auto">
          <a:xfrm>
            <a:off x="449263" y="1755775"/>
            <a:ext cx="1295400" cy="2816225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14358" name="Rounded Rectangle 88"/>
          <p:cNvSpPr>
            <a:spLocks noChangeArrowheads="1"/>
          </p:cNvSpPr>
          <p:nvPr/>
        </p:nvSpPr>
        <p:spPr bwMode="auto">
          <a:xfrm>
            <a:off x="2274888" y="1755776"/>
            <a:ext cx="1752600" cy="41433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14359" name="Rounded Rectangle 89"/>
          <p:cNvSpPr>
            <a:spLocks noChangeArrowheads="1"/>
          </p:cNvSpPr>
          <p:nvPr/>
        </p:nvSpPr>
        <p:spPr bwMode="auto">
          <a:xfrm>
            <a:off x="2274888" y="3022601"/>
            <a:ext cx="1752600" cy="383381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14360" name="Rectangle 7"/>
          <p:cNvSpPr>
            <a:spLocks noChangeArrowheads="1"/>
          </p:cNvSpPr>
          <p:nvPr/>
        </p:nvSpPr>
        <p:spPr bwMode="auto">
          <a:xfrm>
            <a:off x="2992438" y="1849438"/>
            <a:ext cx="317500" cy="227012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61" name="Rectangle 5"/>
          <p:cNvSpPr>
            <a:spLocks noChangeArrowheads="1"/>
          </p:cNvSpPr>
          <p:nvPr/>
        </p:nvSpPr>
        <p:spPr bwMode="auto">
          <a:xfrm>
            <a:off x="2688864" y="3098801"/>
            <a:ext cx="317500" cy="211138"/>
          </a:xfrm>
          <a:prstGeom prst="rect">
            <a:avLst/>
          </a:prstGeom>
          <a:solidFill>
            <a:srgbClr val="00B0F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63" name="Text Box 15"/>
          <p:cNvSpPr txBox="1">
            <a:spLocks noChangeArrowheads="1"/>
          </p:cNvSpPr>
          <p:nvPr/>
        </p:nvSpPr>
        <p:spPr bwMode="auto">
          <a:xfrm>
            <a:off x="2297113" y="1352550"/>
            <a:ext cx="17963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High-DLP </a:t>
            </a:r>
            <a:r>
              <a:rPr lang="en-US" dirty="0"/>
              <a:t>loops</a:t>
            </a:r>
          </a:p>
        </p:txBody>
      </p:sp>
      <p:sp>
        <p:nvSpPr>
          <p:cNvPr id="14364" name="Text Box 15"/>
          <p:cNvSpPr txBox="1">
            <a:spLocks noChangeArrowheads="1"/>
          </p:cNvSpPr>
          <p:nvPr/>
        </p:nvSpPr>
        <p:spPr bwMode="auto">
          <a:xfrm>
            <a:off x="2099137" y="2604849"/>
            <a:ext cx="21041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Low/No-DLP </a:t>
            </a:r>
            <a:r>
              <a:rPr lang="en-US" dirty="0"/>
              <a:t>loops</a:t>
            </a:r>
          </a:p>
        </p:txBody>
      </p:sp>
      <p:sp>
        <p:nvSpPr>
          <p:cNvPr id="680" name="Right Arrow 679"/>
          <p:cNvSpPr/>
          <p:nvPr/>
        </p:nvSpPr>
        <p:spPr bwMode="auto">
          <a:xfrm>
            <a:off x="1839913" y="1820863"/>
            <a:ext cx="387350" cy="349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3" name="Right Arrow 102"/>
          <p:cNvSpPr/>
          <p:nvPr/>
        </p:nvSpPr>
        <p:spPr bwMode="auto">
          <a:xfrm>
            <a:off x="1839913" y="3022601"/>
            <a:ext cx="387350" cy="349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68" name="Text Box 15"/>
          <p:cNvSpPr txBox="1">
            <a:spLocks noChangeArrowheads="1"/>
          </p:cNvSpPr>
          <p:nvPr/>
        </p:nvSpPr>
        <p:spPr bwMode="auto">
          <a:xfrm>
            <a:off x="449263" y="1279525"/>
            <a:ext cx="1314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/>
              <a:t>Application</a:t>
            </a:r>
          </a:p>
        </p:txBody>
      </p:sp>
      <p:sp>
        <p:nvSpPr>
          <p:cNvPr id="107" name="Right Arrow 106"/>
          <p:cNvSpPr/>
          <p:nvPr/>
        </p:nvSpPr>
        <p:spPr bwMode="auto">
          <a:xfrm>
            <a:off x="4203239" y="1782688"/>
            <a:ext cx="1590675" cy="349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8" name="Right Arrow 107"/>
          <p:cNvSpPr/>
          <p:nvPr/>
        </p:nvSpPr>
        <p:spPr bwMode="auto">
          <a:xfrm>
            <a:off x="4231814" y="4207270"/>
            <a:ext cx="1541463" cy="349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3" name="Rounded Rectangle 89"/>
          <p:cNvSpPr>
            <a:spLocks noChangeArrowheads="1"/>
          </p:cNvSpPr>
          <p:nvPr/>
        </p:nvSpPr>
        <p:spPr bwMode="auto">
          <a:xfrm>
            <a:off x="2274888" y="4190206"/>
            <a:ext cx="1752600" cy="383381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1968813" y="3716615"/>
            <a:ext cx="2364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ExOp-intensive </a:t>
            </a:r>
            <a:r>
              <a:rPr lang="en-US" dirty="0"/>
              <a:t>loops</a:t>
            </a:r>
          </a:p>
        </p:txBody>
      </p:sp>
      <p:sp>
        <p:nvSpPr>
          <p:cNvPr id="49" name="Right Arrow 48"/>
          <p:cNvSpPr/>
          <p:nvPr/>
        </p:nvSpPr>
        <p:spPr bwMode="auto">
          <a:xfrm>
            <a:off x="1839913" y="4190206"/>
            <a:ext cx="387350" cy="349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" name="Rectangle 6"/>
          <p:cNvSpPr>
            <a:spLocks noChangeArrowheads="1"/>
          </p:cNvSpPr>
          <p:nvPr/>
        </p:nvSpPr>
        <p:spPr bwMode="auto">
          <a:xfrm>
            <a:off x="3325813" y="3098801"/>
            <a:ext cx="317500" cy="211138"/>
          </a:xfrm>
          <a:prstGeom prst="rect">
            <a:avLst/>
          </a:prstGeom>
          <a:solidFill>
            <a:srgbClr val="7030A0">
              <a:alpha val="5000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cxnSp>
        <p:nvCxnSpPr>
          <p:cNvPr id="51" name="AutoShape 10"/>
          <p:cNvCxnSpPr>
            <a:cxnSpLocks noChangeShapeType="1"/>
          </p:cNvCxnSpPr>
          <p:nvPr/>
        </p:nvCxnSpPr>
        <p:spPr bwMode="auto">
          <a:xfrm rot="5400000" flipH="1">
            <a:off x="1007269" y="3892551"/>
            <a:ext cx="211138" cy="12700"/>
          </a:xfrm>
          <a:prstGeom prst="curvedConnector5">
            <a:avLst>
              <a:gd name="adj1" fmla="val -58654"/>
              <a:gd name="adj2" fmla="val -1725338"/>
              <a:gd name="adj3" fmla="val 15865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Rectangle 49"/>
          <p:cNvSpPr>
            <a:spLocks noChangeArrowheads="1"/>
          </p:cNvSpPr>
          <p:nvPr/>
        </p:nvSpPr>
        <p:spPr bwMode="auto">
          <a:xfrm>
            <a:off x="2974237" y="4276327"/>
            <a:ext cx="317500" cy="2111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53" name="Right Arrow 52"/>
          <p:cNvSpPr/>
          <p:nvPr/>
        </p:nvSpPr>
        <p:spPr bwMode="auto">
          <a:xfrm>
            <a:off x="4207207" y="3039666"/>
            <a:ext cx="1590675" cy="349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2" name="Rounded Rectangle 71"/>
          <p:cNvSpPr/>
          <p:nvPr/>
        </p:nvSpPr>
        <p:spPr bwMode="auto">
          <a:xfrm>
            <a:off x="6457950" y="1843400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 bwMode="auto">
          <a:xfrm>
            <a:off x="6781800" y="1843400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ounded Rectangle 90"/>
          <p:cNvSpPr/>
          <p:nvPr/>
        </p:nvSpPr>
        <p:spPr bwMode="auto">
          <a:xfrm>
            <a:off x="6457950" y="2170113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 bwMode="auto">
          <a:xfrm>
            <a:off x="6781800" y="2170113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ounded Rectangle 92"/>
          <p:cNvSpPr/>
          <p:nvPr/>
        </p:nvSpPr>
        <p:spPr bwMode="auto">
          <a:xfrm>
            <a:off x="6457950" y="2502212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Rounded Rectangle 93"/>
          <p:cNvSpPr/>
          <p:nvPr/>
        </p:nvSpPr>
        <p:spPr bwMode="auto">
          <a:xfrm>
            <a:off x="6781800" y="2502212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5" name="Rounded Rectangle 94"/>
          <p:cNvSpPr/>
          <p:nvPr/>
        </p:nvSpPr>
        <p:spPr bwMode="auto">
          <a:xfrm>
            <a:off x="6457950" y="2828925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6" name="Rounded Rectangle 95"/>
          <p:cNvSpPr/>
          <p:nvPr/>
        </p:nvSpPr>
        <p:spPr bwMode="auto">
          <a:xfrm>
            <a:off x="6781800" y="2828925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ounded Rectangle 96"/>
          <p:cNvSpPr/>
          <p:nvPr/>
        </p:nvSpPr>
        <p:spPr bwMode="auto">
          <a:xfrm>
            <a:off x="6457950" y="3155950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ounded Rectangle 97"/>
          <p:cNvSpPr/>
          <p:nvPr/>
        </p:nvSpPr>
        <p:spPr bwMode="auto">
          <a:xfrm>
            <a:off x="6781800" y="3155950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" name="Rounded Rectangle 98"/>
          <p:cNvSpPr/>
          <p:nvPr/>
        </p:nvSpPr>
        <p:spPr bwMode="auto">
          <a:xfrm>
            <a:off x="6457950" y="3482663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 bwMode="auto">
          <a:xfrm>
            <a:off x="6781800" y="3482663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 bwMode="auto">
          <a:xfrm>
            <a:off x="6457950" y="3814762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ounded Rectangle 101"/>
          <p:cNvSpPr/>
          <p:nvPr/>
        </p:nvSpPr>
        <p:spPr bwMode="auto">
          <a:xfrm>
            <a:off x="6781800" y="3814762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Rounded Rectangle 103"/>
          <p:cNvSpPr/>
          <p:nvPr/>
        </p:nvSpPr>
        <p:spPr bwMode="auto">
          <a:xfrm>
            <a:off x="6457950" y="4141475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5" name="Rounded Rectangle 104"/>
          <p:cNvSpPr/>
          <p:nvPr/>
        </p:nvSpPr>
        <p:spPr bwMode="auto">
          <a:xfrm>
            <a:off x="6781800" y="4141475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6" name="Text Box 15"/>
          <p:cNvSpPr txBox="1">
            <a:spLocks noChangeArrowheads="1"/>
          </p:cNvSpPr>
          <p:nvPr/>
        </p:nvSpPr>
        <p:spPr bwMode="auto">
          <a:xfrm>
            <a:off x="6373207" y="1280081"/>
            <a:ext cx="18944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Traditional SIMD</a:t>
            </a:r>
            <a:endParaRPr lang="en-US" dirty="0"/>
          </a:p>
        </p:txBody>
      </p:sp>
      <p:sp>
        <p:nvSpPr>
          <p:cNvPr id="109" name="Text Box 15"/>
          <p:cNvSpPr txBox="1">
            <a:spLocks noChangeArrowheads="1"/>
          </p:cNvSpPr>
          <p:nvPr/>
        </p:nvSpPr>
        <p:spPr bwMode="auto">
          <a:xfrm>
            <a:off x="6118842" y="1280081"/>
            <a:ext cx="24032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Heterogeneous SIMD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982644" y="1830000"/>
            <a:ext cx="2427932" cy="2660562"/>
            <a:chOff x="5982643" y="1820863"/>
            <a:chExt cx="2427932" cy="2660562"/>
          </a:xfrm>
        </p:grpSpPr>
        <p:sp>
          <p:nvSpPr>
            <p:cNvPr id="3" name="Double Brace 2"/>
            <p:cNvSpPr/>
            <p:nvPr/>
          </p:nvSpPr>
          <p:spPr bwMode="auto">
            <a:xfrm>
              <a:off x="6276975" y="1849438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2" name="Double Brace 111"/>
            <p:cNvSpPr/>
            <p:nvPr/>
          </p:nvSpPr>
          <p:spPr bwMode="auto">
            <a:xfrm>
              <a:off x="6276975" y="2162331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3" name="Double Brace 112"/>
            <p:cNvSpPr/>
            <p:nvPr/>
          </p:nvSpPr>
          <p:spPr bwMode="auto">
            <a:xfrm>
              <a:off x="6276975" y="2497294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4" name="Double Brace 113"/>
            <p:cNvSpPr/>
            <p:nvPr/>
          </p:nvSpPr>
          <p:spPr bwMode="auto">
            <a:xfrm>
              <a:off x="6276975" y="2810187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5" name="Double Brace 114"/>
            <p:cNvSpPr/>
            <p:nvPr/>
          </p:nvSpPr>
          <p:spPr bwMode="auto">
            <a:xfrm>
              <a:off x="6276975" y="3203577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6" name="Double Brace 115"/>
            <p:cNvSpPr/>
            <p:nvPr/>
          </p:nvSpPr>
          <p:spPr bwMode="auto">
            <a:xfrm>
              <a:off x="6276975" y="3516470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7" name="Double Brace 116"/>
            <p:cNvSpPr/>
            <p:nvPr/>
          </p:nvSpPr>
          <p:spPr bwMode="auto">
            <a:xfrm>
              <a:off x="6276975" y="3851433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8" name="Double Brace 117"/>
            <p:cNvSpPr/>
            <p:nvPr/>
          </p:nvSpPr>
          <p:spPr bwMode="auto">
            <a:xfrm>
              <a:off x="6276975" y="4164326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9" name="Text Box 15"/>
            <p:cNvSpPr txBox="1">
              <a:spLocks noChangeArrowheads="1"/>
            </p:cNvSpPr>
            <p:nvPr/>
          </p:nvSpPr>
          <p:spPr bwMode="auto">
            <a:xfrm>
              <a:off x="5982643" y="1820863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22" name="Text Box 15"/>
            <p:cNvSpPr txBox="1">
              <a:spLocks noChangeArrowheads="1"/>
            </p:cNvSpPr>
            <p:nvPr/>
          </p:nvSpPr>
          <p:spPr bwMode="auto">
            <a:xfrm>
              <a:off x="5982643" y="2139434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/>
                <a:t>1</a:t>
              </a:r>
            </a:p>
          </p:txBody>
        </p:sp>
        <p:sp>
          <p:nvSpPr>
            <p:cNvPr id="123" name="Text Box 15"/>
            <p:cNvSpPr txBox="1">
              <a:spLocks noChangeArrowheads="1"/>
            </p:cNvSpPr>
            <p:nvPr/>
          </p:nvSpPr>
          <p:spPr bwMode="auto">
            <a:xfrm>
              <a:off x="5982643" y="24635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24" name="Text Box 15"/>
            <p:cNvSpPr txBox="1">
              <a:spLocks noChangeArrowheads="1"/>
            </p:cNvSpPr>
            <p:nvPr/>
          </p:nvSpPr>
          <p:spPr bwMode="auto">
            <a:xfrm>
              <a:off x="5982643" y="277740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25" name="Text Box 15"/>
            <p:cNvSpPr txBox="1">
              <a:spLocks noChangeArrowheads="1"/>
            </p:cNvSpPr>
            <p:nvPr/>
          </p:nvSpPr>
          <p:spPr bwMode="auto">
            <a:xfrm>
              <a:off x="5982643" y="3155551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26" name="Text Box 15"/>
            <p:cNvSpPr txBox="1">
              <a:spLocks noChangeArrowheads="1"/>
            </p:cNvSpPr>
            <p:nvPr/>
          </p:nvSpPr>
          <p:spPr bwMode="auto">
            <a:xfrm>
              <a:off x="5982643" y="347412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27" name="Text Box 15"/>
            <p:cNvSpPr txBox="1">
              <a:spLocks noChangeArrowheads="1"/>
            </p:cNvSpPr>
            <p:nvPr/>
          </p:nvSpPr>
          <p:spPr bwMode="auto">
            <a:xfrm>
              <a:off x="5982643" y="3798284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128" name="Text Box 15"/>
            <p:cNvSpPr txBox="1">
              <a:spLocks noChangeArrowheads="1"/>
            </p:cNvSpPr>
            <p:nvPr/>
          </p:nvSpPr>
          <p:spPr bwMode="auto">
            <a:xfrm>
              <a:off x="5982643" y="4112093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7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04272" y="1860518"/>
            <a:ext cx="2446506" cy="2582926"/>
            <a:chOff x="5977895" y="1860518"/>
            <a:chExt cx="2446506" cy="2582926"/>
          </a:xfrm>
        </p:grpSpPr>
        <p:sp>
          <p:nvSpPr>
            <p:cNvPr id="130" name="Double Brace 129"/>
            <p:cNvSpPr/>
            <p:nvPr/>
          </p:nvSpPr>
          <p:spPr bwMode="auto">
            <a:xfrm>
              <a:off x="6272227" y="1860518"/>
              <a:ext cx="2133600" cy="610352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1" name="Text Box 15"/>
            <p:cNvSpPr txBox="1">
              <a:spLocks noChangeArrowheads="1"/>
            </p:cNvSpPr>
            <p:nvPr/>
          </p:nvSpPr>
          <p:spPr bwMode="auto">
            <a:xfrm>
              <a:off x="5977895" y="1980407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32" name="Double Brace 131"/>
            <p:cNvSpPr/>
            <p:nvPr/>
          </p:nvSpPr>
          <p:spPr bwMode="auto">
            <a:xfrm>
              <a:off x="6290801" y="2526548"/>
              <a:ext cx="2133600" cy="610352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3" name="Text Box 15"/>
            <p:cNvSpPr txBox="1">
              <a:spLocks noChangeArrowheads="1"/>
            </p:cNvSpPr>
            <p:nvPr/>
          </p:nvSpPr>
          <p:spPr bwMode="auto">
            <a:xfrm>
              <a:off x="5977895" y="264425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/>
                <a:t>1</a:t>
              </a:r>
            </a:p>
          </p:txBody>
        </p:sp>
        <p:sp>
          <p:nvSpPr>
            <p:cNvPr id="134" name="Double Brace 133"/>
            <p:cNvSpPr/>
            <p:nvPr/>
          </p:nvSpPr>
          <p:spPr bwMode="auto">
            <a:xfrm>
              <a:off x="6290801" y="3167062"/>
              <a:ext cx="2133600" cy="610352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5" name="Text Box 15"/>
            <p:cNvSpPr txBox="1">
              <a:spLocks noChangeArrowheads="1"/>
            </p:cNvSpPr>
            <p:nvPr/>
          </p:nvSpPr>
          <p:spPr bwMode="auto">
            <a:xfrm>
              <a:off x="5977895" y="3267318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36" name="Double Brace 135"/>
            <p:cNvSpPr/>
            <p:nvPr/>
          </p:nvSpPr>
          <p:spPr bwMode="auto">
            <a:xfrm>
              <a:off x="6272227" y="3833092"/>
              <a:ext cx="2133600" cy="610352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7" name="Text Box 15"/>
            <p:cNvSpPr txBox="1">
              <a:spLocks noChangeArrowheads="1"/>
            </p:cNvSpPr>
            <p:nvPr/>
          </p:nvSpPr>
          <p:spPr bwMode="auto">
            <a:xfrm>
              <a:off x="5977895" y="3952981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3</a:t>
              </a:r>
              <a:endParaRPr lang="en-US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859294" y="1864132"/>
            <a:ext cx="2662770" cy="2587014"/>
            <a:chOff x="5859294" y="1864132"/>
            <a:chExt cx="2662770" cy="2587014"/>
          </a:xfrm>
        </p:grpSpPr>
        <p:sp>
          <p:nvSpPr>
            <p:cNvPr id="138" name="Double Brace 137"/>
            <p:cNvSpPr/>
            <p:nvPr/>
          </p:nvSpPr>
          <p:spPr bwMode="auto">
            <a:xfrm>
              <a:off x="6172200" y="1864132"/>
              <a:ext cx="2349863" cy="1272768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9" name="Text Box 15"/>
            <p:cNvSpPr txBox="1">
              <a:spLocks noChangeArrowheads="1"/>
            </p:cNvSpPr>
            <p:nvPr/>
          </p:nvSpPr>
          <p:spPr bwMode="auto">
            <a:xfrm>
              <a:off x="5859294" y="23241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40" name="Double Brace 139"/>
            <p:cNvSpPr/>
            <p:nvPr/>
          </p:nvSpPr>
          <p:spPr bwMode="auto">
            <a:xfrm>
              <a:off x="6172201" y="3178378"/>
              <a:ext cx="2349863" cy="1272768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1" name="Text Box 15"/>
            <p:cNvSpPr txBox="1">
              <a:spLocks noChangeArrowheads="1"/>
            </p:cNvSpPr>
            <p:nvPr/>
          </p:nvSpPr>
          <p:spPr bwMode="auto">
            <a:xfrm>
              <a:off x="5859295" y="363834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1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613389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7" grpId="1" animBg="1"/>
      <p:bldP spid="108" grpId="0" animBg="1"/>
      <p:bldP spid="53" grpId="0" animBg="1"/>
      <p:bldP spid="53" grpId="1" animBg="1"/>
      <p:bldP spid="92" grpId="0" animBg="1"/>
      <p:bldP spid="94" grpId="0" animBg="1"/>
      <p:bldP spid="96" grpId="0" animBg="1"/>
      <p:bldP spid="100" grpId="0" animBg="1"/>
      <p:bldP spid="102" grpId="0" animBg="1"/>
      <p:bldP spid="105" grpId="0" animBg="1"/>
      <p:bldP spid="106" grpId="0"/>
      <p:bldP spid="1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618" y="1303859"/>
            <a:ext cx="2983391" cy="4049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Libra Hardware Implementation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644" y="5562600"/>
            <a:ext cx="8229600" cy="685800"/>
          </a:xfrm>
        </p:spPr>
        <p:txBody>
          <a:bodyPr/>
          <a:lstStyle/>
          <a:p>
            <a:r>
              <a:rPr lang="en-US" sz="1800" dirty="0" smtClean="0">
                <a:latin typeface="Arial Narrow" pitchFamily="34" charset="0"/>
              </a:rPr>
              <a:t>Fully distributed nature including FUs, register files, and interconnections</a:t>
            </a:r>
          </a:p>
          <a:p>
            <a:r>
              <a:rPr lang="en-US" sz="1800" dirty="0" smtClean="0">
                <a:latin typeface="Arial Narrow" pitchFamily="34" charset="0"/>
              </a:rPr>
              <a:t>No </a:t>
            </a:r>
            <a:r>
              <a:rPr lang="en-US" sz="1800" dirty="0">
                <a:latin typeface="Arial Narrow" pitchFamily="34" charset="0"/>
              </a:rPr>
              <a:t>dynamic routing logic: all communications statically </a:t>
            </a:r>
            <a:r>
              <a:rPr lang="en-US" sz="1800" dirty="0" smtClean="0">
                <a:latin typeface="Arial Narrow" pitchFamily="34" charset="0"/>
              </a:rPr>
              <a:t>generated</a:t>
            </a:r>
            <a:endParaRPr lang="en-US" sz="1800" dirty="0">
              <a:latin typeface="Arial Narrow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14</a:t>
            </a:fld>
            <a:endParaRPr lang="en-US" altLang="ko-KR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793353" y="1683472"/>
            <a:ext cx="1625146" cy="3711713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793352" y="3577193"/>
            <a:ext cx="2234746" cy="1817992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793353" y="1683468"/>
            <a:ext cx="2234746" cy="1855858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 rot="16200000">
            <a:off x="2877131" y="3387215"/>
            <a:ext cx="3690291" cy="325648"/>
          </a:xfrm>
          <a:prstGeom prst="roundRect">
            <a:avLst/>
          </a:prstGeom>
          <a:solidFill>
            <a:srgbClr val="FFFF00">
              <a:alpha val="5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Intra-group Configurable Interconnect</a:t>
            </a:r>
          </a:p>
        </p:txBody>
      </p:sp>
      <p:sp>
        <p:nvSpPr>
          <p:cNvPr id="16" name="Rounded Rectangle 15"/>
          <p:cNvSpPr/>
          <p:nvPr/>
        </p:nvSpPr>
        <p:spPr bwMode="auto">
          <a:xfrm rot="16200000">
            <a:off x="3947420" y="3390704"/>
            <a:ext cx="3711713" cy="297245"/>
          </a:xfrm>
          <a:prstGeom prst="roundRect">
            <a:avLst/>
          </a:prstGeom>
          <a:solidFill>
            <a:srgbClr val="FFFF00">
              <a:alpha val="5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Inter-group Configurable Interconnect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3386" y="1663067"/>
            <a:ext cx="1179967" cy="377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455" y="1767525"/>
            <a:ext cx="668884" cy="3563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719" y="1757600"/>
            <a:ext cx="668884" cy="3563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416" y="1704893"/>
            <a:ext cx="574675" cy="3671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924" y="1275654"/>
            <a:ext cx="2481604" cy="416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1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1113" y="2238702"/>
            <a:ext cx="381000" cy="51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Rounded Rectangle 89"/>
          <p:cNvSpPr>
            <a:spLocks noChangeArrowheads="1"/>
          </p:cNvSpPr>
          <p:nvPr/>
        </p:nvSpPr>
        <p:spPr bwMode="auto">
          <a:xfrm>
            <a:off x="3880204" y="2611397"/>
            <a:ext cx="615596" cy="2392494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37" name="Rounded Rectangular Callout 36"/>
          <p:cNvSpPr/>
          <p:nvPr/>
        </p:nvSpPr>
        <p:spPr>
          <a:xfrm>
            <a:off x="4212028" y="5102377"/>
            <a:ext cx="3540126" cy="457205"/>
          </a:xfrm>
          <a:prstGeom prst="wedgeRoundRectCallout">
            <a:avLst>
              <a:gd name="adj1" fmla="val -51766"/>
              <a:gd name="adj2" fmla="val -70517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rgbClr val="1D315B">
                <a:lumMod val="7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228600" marR="0" lvl="0" indent="-22860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1200" kern="0" dirty="0">
                <a:solidFill>
                  <a:srgbClr val="1D315B"/>
                </a:solidFill>
                <a:latin typeface="Arial"/>
              </a:rPr>
              <a:t>I</a:t>
            </a:r>
            <a:r>
              <a:rPr lang="en-US" sz="1200" kern="0" dirty="0" smtClean="0">
                <a:solidFill>
                  <a:srgbClr val="1D315B"/>
                </a:solidFill>
                <a:latin typeface="Arial"/>
              </a:rPr>
              <a:t>nteger ALUs in all 4 FUs</a:t>
            </a:r>
          </a:p>
          <a:p>
            <a:pPr marL="228600" marR="0" lvl="0" indent="-22860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1200" kern="0" dirty="0" smtClean="0">
                <a:solidFill>
                  <a:srgbClr val="1D315B"/>
                </a:solidFill>
                <a:latin typeface="Arial"/>
              </a:rPr>
              <a:t>One multiplier and memory unit per PE group </a:t>
            </a:r>
          </a:p>
        </p:txBody>
      </p:sp>
      <p:sp>
        <p:nvSpPr>
          <p:cNvPr id="38" name="Rounded Rectangle 89"/>
          <p:cNvSpPr>
            <a:spLocks noChangeArrowheads="1"/>
          </p:cNvSpPr>
          <p:nvPr/>
        </p:nvSpPr>
        <p:spPr bwMode="auto">
          <a:xfrm>
            <a:off x="3425255" y="2611397"/>
            <a:ext cx="457200" cy="2382843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39" name="Rounded Rectangular Callout 38"/>
          <p:cNvSpPr/>
          <p:nvPr/>
        </p:nvSpPr>
        <p:spPr>
          <a:xfrm>
            <a:off x="368048" y="4145498"/>
            <a:ext cx="2401570" cy="691263"/>
          </a:xfrm>
          <a:prstGeom prst="wedgeRoundRectCallout">
            <a:avLst>
              <a:gd name="adj1" fmla="val 76879"/>
              <a:gd name="adj2" fmla="val -36345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rgbClr val="1D315B">
                <a:lumMod val="75000"/>
              </a:srgbClr>
            </a:solidFill>
            <a:prstDash val="solid"/>
          </a:ln>
          <a:effectLst/>
        </p:spPr>
        <p:txBody>
          <a:bodyPr anchor="ctr"/>
          <a:lstStyle/>
          <a:p>
            <a:pPr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kern="0" dirty="0" smtClean="0">
                <a:solidFill>
                  <a:srgbClr val="1D315B"/>
                </a:solidFill>
                <a:latin typeface="Arial"/>
              </a:rPr>
              <a:t>Dense 4x8 full crossbar </a:t>
            </a:r>
          </a:p>
          <a:p>
            <a:pPr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kern="0" dirty="0" smtClean="0">
                <a:solidFill>
                  <a:srgbClr val="1D315B"/>
                </a:solidFill>
                <a:latin typeface="Arial"/>
              </a:rPr>
              <a:t>between FUs w/o </a:t>
            </a:r>
            <a:r>
              <a:rPr lang="en-US" sz="1200" kern="0" dirty="0" err="1" smtClean="0">
                <a:solidFill>
                  <a:srgbClr val="1D315B"/>
                </a:solidFill>
                <a:latin typeface="Arial"/>
              </a:rPr>
              <a:t>writback</a:t>
            </a:r>
            <a:endParaRPr lang="en-US" sz="1200" kern="0" dirty="0" smtClean="0">
              <a:solidFill>
                <a:srgbClr val="1D315B"/>
              </a:solidFill>
              <a:latin typeface="Arial"/>
            </a:endParaRPr>
          </a:p>
        </p:txBody>
      </p:sp>
      <p:sp>
        <p:nvSpPr>
          <p:cNvPr id="40" name="Rounded Rectangle 89"/>
          <p:cNvSpPr>
            <a:spLocks noChangeArrowheads="1"/>
          </p:cNvSpPr>
          <p:nvPr/>
        </p:nvSpPr>
        <p:spPr bwMode="auto">
          <a:xfrm>
            <a:off x="4910726" y="2606081"/>
            <a:ext cx="575673" cy="2496296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41" name="Rounded Rectangular Callout 40"/>
          <p:cNvSpPr/>
          <p:nvPr/>
        </p:nvSpPr>
        <p:spPr>
          <a:xfrm>
            <a:off x="5589086" y="1770753"/>
            <a:ext cx="3198496" cy="668005"/>
          </a:xfrm>
          <a:prstGeom prst="wedgeRoundRectCallout">
            <a:avLst>
              <a:gd name="adj1" fmla="val -54905"/>
              <a:gd name="adj2" fmla="val 125000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rgbClr val="1D315B">
                <a:lumMod val="75000"/>
              </a:srgbClr>
            </a:solidFill>
            <a:prstDash val="solid"/>
          </a:ln>
          <a:effectLst/>
        </p:spPr>
        <p:txBody>
          <a:bodyPr anchor="ctr"/>
          <a:lstStyle/>
          <a:p>
            <a:pPr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kern="0" dirty="0" smtClean="0">
                <a:solidFill>
                  <a:srgbClr val="1D315B"/>
                </a:solidFill>
                <a:latin typeface="Arial"/>
              </a:rPr>
              <a:t>Each FU is only connected to the corresponding neighbors in adjacent PE groups</a:t>
            </a:r>
          </a:p>
        </p:txBody>
      </p:sp>
    </p:spTree>
    <p:extLst>
      <p:ext uri="{BB962C8B-B14F-4D97-AF65-F5344CB8AC3E}">
        <p14:creationId xmlns:p14="http://schemas.microsoft.com/office/powerpoint/2010/main" val="368511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02726 0.00139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0.06979 0.00139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0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66667E-6 -3.7037E-7 L 0.00312 0.1581 " pathEditMode="relative" rAng="0" ptsTypes="AA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5" grpId="0" animBg="1"/>
      <p:bldP spid="15" grpId="1" animBg="1"/>
      <p:bldP spid="14" grpId="0" animBg="1"/>
      <p:bldP spid="14" grpId="1" animBg="1"/>
      <p:bldP spid="6" grpId="0" animBg="1"/>
      <p:bldP spid="6" grpId="1" animBg="1"/>
      <p:bldP spid="16" grpId="0" animBg="1"/>
      <p:bldP spid="16" grpId="1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315" y="1677888"/>
            <a:ext cx="3138744" cy="2761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37" y="1848123"/>
            <a:ext cx="3658649" cy="2401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Resource Sharing @ Full DLP Mode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15</a:t>
            </a:fld>
            <a:endParaRPr lang="en-US" altLang="ko-KR" dirty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420643" y="3072113"/>
            <a:ext cx="3200400" cy="1213644"/>
          </a:xfrm>
          <a:prstGeom prst="round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20643" y="1842178"/>
            <a:ext cx="3200400" cy="1213644"/>
          </a:xfrm>
          <a:prstGeom prst="round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82"/>
          <p:cNvSpPr>
            <a:spLocks noChangeArrowheads="1"/>
          </p:cNvSpPr>
          <p:nvPr/>
        </p:nvSpPr>
        <p:spPr bwMode="auto">
          <a:xfrm>
            <a:off x="511213" y="1524000"/>
            <a:ext cx="13484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1400" dirty="0" smtClean="0"/>
              <a:t>Logical Lane 0</a:t>
            </a:r>
            <a:endParaRPr lang="en-US" sz="1400" dirty="0"/>
          </a:p>
        </p:txBody>
      </p:sp>
      <p:sp>
        <p:nvSpPr>
          <p:cNvPr id="12" name="Rectangle 182"/>
          <p:cNvSpPr>
            <a:spLocks noChangeArrowheads="1"/>
          </p:cNvSpPr>
          <p:nvPr/>
        </p:nvSpPr>
        <p:spPr bwMode="auto">
          <a:xfrm>
            <a:off x="420643" y="4285757"/>
            <a:ext cx="13484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1400" dirty="0" smtClean="0"/>
              <a:t>Logical Lane 1</a:t>
            </a:r>
            <a:endParaRPr lang="en-US" sz="1400" dirty="0"/>
          </a:p>
        </p:txBody>
      </p:sp>
      <p:sp>
        <p:nvSpPr>
          <p:cNvPr id="13" name="Rounded Rectangle 89"/>
          <p:cNvSpPr>
            <a:spLocks noChangeArrowheads="1"/>
          </p:cNvSpPr>
          <p:nvPr/>
        </p:nvSpPr>
        <p:spPr bwMode="auto">
          <a:xfrm>
            <a:off x="511214" y="2239468"/>
            <a:ext cx="1128630" cy="17526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512097" y="2087068"/>
            <a:ext cx="1639206" cy="2667000"/>
            <a:chOff x="2613624" y="2133600"/>
            <a:chExt cx="1639206" cy="2667000"/>
          </a:xfrm>
        </p:grpSpPr>
        <p:sp>
          <p:nvSpPr>
            <p:cNvPr id="16" name="Rounded Rectangle 89"/>
            <p:cNvSpPr>
              <a:spLocks noChangeArrowheads="1"/>
            </p:cNvSpPr>
            <p:nvPr/>
          </p:nvSpPr>
          <p:spPr bwMode="auto">
            <a:xfrm>
              <a:off x="2819400" y="2133600"/>
              <a:ext cx="1433430" cy="1981200"/>
            </a:xfrm>
            <a:prstGeom prst="roundRect">
              <a:avLst>
                <a:gd name="adj" fmla="val 16667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r"/>
              <a:endParaRPr lang="en-US" dirty="0"/>
            </a:p>
          </p:txBody>
        </p:sp>
        <p:sp>
          <p:nvSpPr>
            <p:cNvPr id="34" name="Rounded Rectangular Callout 33"/>
            <p:cNvSpPr/>
            <p:nvPr/>
          </p:nvSpPr>
          <p:spPr>
            <a:xfrm>
              <a:off x="2613624" y="4332289"/>
              <a:ext cx="1281030" cy="468311"/>
            </a:xfrm>
            <a:prstGeom prst="wedgeRoundRectCallout">
              <a:avLst>
                <a:gd name="adj1" fmla="val 18187"/>
                <a:gd name="adj2" fmla="val -87397"/>
                <a:gd name="adj3" fmla="val 1666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rgbClr val="1D315B">
                  <a:lumMod val="7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r>
                <a:rPr lang="en-US" sz="1200" dirty="0" smtClean="0"/>
                <a:t>2-wide transfer</a:t>
              </a:r>
              <a:endParaRPr lang="en-US" sz="1200" dirty="0"/>
            </a:p>
            <a:p>
              <a:r>
                <a:rPr lang="en-US" sz="1200" dirty="0"/>
                <a:t>&amp; data bypass</a:t>
              </a:r>
            </a:p>
          </p:txBody>
        </p:sp>
      </p:grpSp>
      <p:sp>
        <p:nvSpPr>
          <p:cNvPr id="26" name="Rounded Rectangle 4"/>
          <p:cNvSpPr/>
          <p:nvPr/>
        </p:nvSpPr>
        <p:spPr bwMode="auto">
          <a:xfrm>
            <a:off x="6671584" y="2239005"/>
            <a:ext cx="595306" cy="201618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A0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4"/>
          <p:cNvSpPr/>
          <p:nvPr/>
        </p:nvSpPr>
        <p:spPr bwMode="auto">
          <a:xfrm>
            <a:off x="6671584" y="2463698"/>
            <a:ext cx="595306" cy="201618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cs typeface="Arial" pitchFamily="34" charset="0"/>
              </a:rPr>
              <a:t>B0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ounded Rectangle 4"/>
          <p:cNvSpPr/>
          <p:nvPr/>
        </p:nvSpPr>
        <p:spPr bwMode="auto">
          <a:xfrm>
            <a:off x="6037683" y="2692109"/>
            <a:ext cx="595306" cy="201618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>
                <a:cs typeface="Arial" pitchFamily="34" charset="0"/>
              </a:rPr>
              <a:t>C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ounded Rectangle 4"/>
          <p:cNvSpPr/>
          <p:nvPr/>
        </p:nvSpPr>
        <p:spPr bwMode="auto">
          <a:xfrm>
            <a:off x="6037683" y="3140032"/>
            <a:ext cx="595306" cy="201618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D0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ounded Rectangle 4"/>
          <p:cNvSpPr/>
          <p:nvPr/>
        </p:nvSpPr>
        <p:spPr bwMode="auto">
          <a:xfrm>
            <a:off x="8196310" y="2239005"/>
            <a:ext cx="595306" cy="201618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A1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4"/>
          <p:cNvSpPr/>
          <p:nvPr/>
        </p:nvSpPr>
        <p:spPr bwMode="auto">
          <a:xfrm>
            <a:off x="8184753" y="2449884"/>
            <a:ext cx="595306" cy="201618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B1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ounded Rectangle 4"/>
          <p:cNvSpPr/>
          <p:nvPr/>
        </p:nvSpPr>
        <p:spPr bwMode="auto">
          <a:xfrm>
            <a:off x="7495737" y="2692109"/>
            <a:ext cx="595306" cy="201618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C1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"/>
          <p:cNvSpPr/>
          <p:nvPr/>
        </p:nvSpPr>
        <p:spPr bwMode="auto">
          <a:xfrm>
            <a:off x="7495737" y="3353835"/>
            <a:ext cx="595306" cy="201618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D1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594546" y="4800600"/>
            <a:ext cx="2836274" cy="685800"/>
          </a:xfrm>
          <a:prstGeom prst="wedgeRoundRectCallout">
            <a:avLst>
              <a:gd name="adj1" fmla="val -34360"/>
              <a:gd name="adj2" fmla="val -163535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rgbClr val="1D315B">
                <a:lumMod val="75000"/>
              </a:srgbClr>
            </a:solidFill>
            <a:prstDash val="solid"/>
          </a:ln>
          <a:effectLst/>
        </p:spPr>
        <p:txBody>
          <a:bodyPr anchor="ctr"/>
          <a:lstStyle/>
          <a:p>
            <a:r>
              <a:rPr lang="en-US" sz="1200" dirty="0" smtClean="0"/>
              <a:t>Simple hardware sharing </a:t>
            </a:r>
          </a:p>
          <a:p>
            <a:r>
              <a:rPr lang="en-US" sz="1200" dirty="0"/>
              <a:t>E</a:t>
            </a:r>
            <a:r>
              <a:rPr lang="en-US" sz="1200" dirty="0" smtClean="0"/>
              <a:t>xecute 1 cycle difference for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avoiding resource contention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371508"/>
            <a:ext cx="1157297" cy="1821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105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33333E-6 L -0.00503 0.03912 " pathEditMode="relative" rAng="0" ptsTypes="AA">
                                      <p:cBhvr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94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44444E-6 L -0.00347 0.03912 " pathEditMode="relative" rAng="0" ptsTypes="AA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1944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22222E-6 L -0.00347 0.03703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1559 0.0037 " pathEditMode="relative" rAng="0" ptsTypes="AA">
                                      <p:cBhvr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95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26" grpId="0" animBg="1"/>
      <p:bldP spid="28" grpId="0" animBg="1"/>
      <p:bldP spid="32" grpId="0" animBg="1"/>
      <p:bldP spid="32" grpId="1" animBg="1"/>
      <p:bldP spid="35" grpId="0" animBg="1"/>
      <p:bldP spid="38" grpId="0" animBg="1"/>
      <p:bldP spid="38" grpId="1" animBg="1"/>
      <p:bldP spid="39" grpId="0" animBg="1"/>
      <p:bldP spid="39" grpId="1" animBg="1"/>
      <p:bldP spid="42" grpId="0" animBg="1"/>
      <p:bldP spid="42" grpId="1" animBg="1"/>
      <p:bldP spid="44" grpId="0" animBg="1"/>
      <p:bldP spid="27" grpId="0" animBg="1"/>
      <p:bldP spid="2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 bwMode="auto">
          <a:xfrm>
            <a:off x="253456" y="2759786"/>
            <a:ext cx="3405698" cy="2862425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solidFill>
              <a:schemeClr val="tx1"/>
            </a:solidFill>
            <a:prstDash val="dash"/>
            <a:bevel/>
            <a:headEnd type="none" w="med" len="med"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Compilation Overview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16</a:t>
            </a:fld>
            <a:endParaRPr lang="en-US" altLang="ko-KR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685800" y="2205990"/>
            <a:ext cx="2514600" cy="342900"/>
          </a:xfrm>
          <a:prstGeom prst="roundRect">
            <a:avLst/>
          </a:prstGeom>
          <a:noFill/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Compiler Front-end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692150" y="2880360"/>
            <a:ext cx="2514600" cy="34290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Classifying the loop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692150" y="3554730"/>
            <a:ext cx="2514600" cy="34290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Resource allocation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713740" y="5162550"/>
            <a:ext cx="2514600" cy="34290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Code Generation</a:t>
            </a:r>
          </a:p>
        </p:txBody>
      </p:sp>
      <p:cxnSp>
        <p:nvCxnSpPr>
          <p:cNvPr id="25" name="Straight Arrow Connector 24"/>
          <p:cNvCxnSpPr>
            <a:stCxn id="12" idx="2"/>
            <a:endCxn id="13" idx="0"/>
          </p:cNvCxnSpPr>
          <p:nvPr/>
        </p:nvCxnSpPr>
        <p:spPr bwMode="auto">
          <a:xfrm>
            <a:off x="1949450" y="3223260"/>
            <a:ext cx="0" cy="33147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1949450" y="2548890"/>
            <a:ext cx="0" cy="33147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/>
          <p:cNvCxnSpPr>
            <a:stCxn id="32" idx="2"/>
            <a:endCxn id="14" idx="0"/>
          </p:cNvCxnSpPr>
          <p:nvPr/>
        </p:nvCxnSpPr>
        <p:spPr bwMode="auto">
          <a:xfrm>
            <a:off x="1070386" y="4731746"/>
            <a:ext cx="900654" cy="430804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/>
          <p:cNvCxnSpPr>
            <a:stCxn id="36" idx="2"/>
          </p:cNvCxnSpPr>
          <p:nvPr/>
        </p:nvCxnSpPr>
        <p:spPr bwMode="auto">
          <a:xfrm>
            <a:off x="1019309" y="1898302"/>
            <a:ext cx="285525" cy="304113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/>
          <p:cNvCxnSpPr>
            <a:stCxn id="37" idx="2"/>
            <a:endCxn id="5" idx="0"/>
          </p:cNvCxnSpPr>
          <p:nvPr/>
        </p:nvCxnSpPr>
        <p:spPr bwMode="auto">
          <a:xfrm flipH="1">
            <a:off x="1943100" y="1898302"/>
            <a:ext cx="201929" cy="3076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6" name="Rectangle 35"/>
          <p:cNvSpPr/>
          <p:nvPr/>
        </p:nvSpPr>
        <p:spPr>
          <a:xfrm>
            <a:off x="559888" y="1399704"/>
            <a:ext cx="918841" cy="4985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cs typeface="Arial" pitchFamily="34" charset="0"/>
              </a:rPr>
              <a:t>Generic C 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cs typeface="Arial" pitchFamily="34" charset="0"/>
              </a:rPr>
              <a:t>program</a:t>
            </a:r>
            <a:endParaRPr lang="en-US" sz="1200" dirty="0"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668776" y="1399704"/>
            <a:ext cx="952505" cy="4985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cs typeface="Arial" pitchFamily="34" charset="0"/>
              </a:rPr>
              <a:t>Hardware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cs typeface="Arial" pitchFamily="34" charset="0"/>
              </a:rPr>
              <a:t>Information</a:t>
            </a:r>
            <a:endParaRPr lang="en-US" sz="1200" dirty="0">
              <a:cs typeface="Arial" pitchFamily="34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3810000" y="3065491"/>
            <a:ext cx="990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Rectangle 41"/>
          <p:cNvSpPr/>
          <p:nvPr/>
        </p:nvSpPr>
        <p:spPr>
          <a:xfrm>
            <a:off x="5392006" y="2853928"/>
            <a:ext cx="2646878" cy="369332"/>
          </a:xfrm>
          <a:prstGeom prst="rect">
            <a:avLst/>
          </a:prstGeom>
          <a:solidFill>
            <a:srgbClr val="FFFF99">
              <a:alpha val="47000"/>
            </a:srgbClr>
          </a:solidFill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Determine SIMDizability</a:t>
            </a:r>
            <a:endParaRPr lang="en-US" dirty="0">
              <a:cs typeface="Arial" pitchFamily="34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3825240" y="3688045"/>
            <a:ext cx="990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6" name="Rectangle 45"/>
          <p:cNvSpPr/>
          <p:nvPr/>
        </p:nvSpPr>
        <p:spPr>
          <a:xfrm>
            <a:off x="5824025" y="3555533"/>
            <a:ext cx="1813318" cy="369332"/>
          </a:xfrm>
          <a:prstGeom prst="rect">
            <a:avLst/>
          </a:prstGeom>
          <a:solidFill>
            <a:srgbClr val="FFFF99">
              <a:alpha val="47000"/>
            </a:srgbClr>
          </a:solidFill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Set SIMD mode</a:t>
            </a:r>
            <a:endParaRPr lang="en-US" dirty="0">
              <a:cs typeface="Arial" pitchFamily="34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3810000" y="4484060"/>
            <a:ext cx="990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Rectangle 47"/>
          <p:cNvSpPr/>
          <p:nvPr/>
        </p:nvSpPr>
        <p:spPr>
          <a:xfrm>
            <a:off x="5926289" y="4351548"/>
            <a:ext cx="1578317" cy="369332"/>
          </a:xfrm>
          <a:prstGeom prst="rect">
            <a:avLst/>
          </a:prstGeom>
          <a:solidFill>
            <a:srgbClr val="FFFF99">
              <a:alpha val="47000"/>
            </a:srgbClr>
          </a:solidFill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>
                <a:cs typeface="Arial" pitchFamily="34" charset="0"/>
              </a:rPr>
              <a:t>Set ILP mode</a:t>
            </a:r>
            <a:endParaRPr lang="en-US" dirty="0"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828610" y="1399704"/>
            <a:ext cx="952505" cy="4985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cs typeface="Arial" pitchFamily="34" charset="0"/>
              </a:rPr>
              <a:t>Profile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cs typeface="Arial" pitchFamily="34" charset="0"/>
              </a:rPr>
              <a:t>Information</a:t>
            </a:r>
            <a:endParaRPr lang="en-US" sz="1200" dirty="0">
              <a:cs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304800" y="4190999"/>
            <a:ext cx="1531171" cy="54074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Modulo 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scheduling</a:t>
            </a:r>
          </a:p>
        </p:txBody>
      </p:sp>
      <p:sp>
        <p:nvSpPr>
          <p:cNvPr id="34" name="Rounded Rectangle 33"/>
          <p:cNvSpPr/>
          <p:nvPr/>
        </p:nvSpPr>
        <p:spPr bwMode="auto">
          <a:xfrm>
            <a:off x="2078264" y="4190998"/>
            <a:ext cx="1531171" cy="54074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List scheduling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w/ multi-threading</a:t>
            </a:r>
          </a:p>
        </p:txBody>
      </p:sp>
      <p:cxnSp>
        <p:nvCxnSpPr>
          <p:cNvPr id="38" name="Straight Arrow Connector 37"/>
          <p:cNvCxnSpPr>
            <a:stCxn id="13" idx="2"/>
            <a:endCxn id="32" idx="0"/>
          </p:cNvCxnSpPr>
          <p:nvPr/>
        </p:nvCxnSpPr>
        <p:spPr bwMode="auto">
          <a:xfrm flipH="1">
            <a:off x="1070386" y="3897630"/>
            <a:ext cx="879064" cy="293369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0" name="Straight Arrow Connector 39"/>
          <p:cNvCxnSpPr>
            <a:stCxn id="13" idx="2"/>
            <a:endCxn id="34" idx="0"/>
          </p:cNvCxnSpPr>
          <p:nvPr/>
        </p:nvCxnSpPr>
        <p:spPr bwMode="auto">
          <a:xfrm>
            <a:off x="1949450" y="3897630"/>
            <a:ext cx="894400" cy="29336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Arrow Connector 40"/>
          <p:cNvCxnSpPr>
            <a:stCxn id="34" idx="2"/>
            <a:endCxn id="14" idx="0"/>
          </p:cNvCxnSpPr>
          <p:nvPr/>
        </p:nvCxnSpPr>
        <p:spPr bwMode="auto">
          <a:xfrm flipH="1">
            <a:off x="1971040" y="4731745"/>
            <a:ext cx="872810" cy="430805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Straight Arrow Connector 49"/>
          <p:cNvCxnSpPr>
            <a:stCxn id="26" idx="2"/>
          </p:cNvCxnSpPr>
          <p:nvPr/>
        </p:nvCxnSpPr>
        <p:spPr bwMode="auto">
          <a:xfrm flipH="1">
            <a:off x="2514600" y="1898302"/>
            <a:ext cx="790263" cy="3076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>
            <a:off x="1956305" y="5499735"/>
            <a:ext cx="0" cy="33147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Rectangle 53"/>
          <p:cNvSpPr/>
          <p:nvPr/>
        </p:nvSpPr>
        <p:spPr>
          <a:xfrm>
            <a:off x="1496243" y="5831205"/>
            <a:ext cx="9428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cs typeface="Arial" pitchFamily="34" charset="0"/>
              </a:rPr>
              <a:t>Executable</a:t>
            </a:r>
            <a:endParaRPr lang="en-US" sz="12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15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Experimental</a:t>
            </a:r>
            <a:r>
              <a:rPr lang="en-US" dirty="0" smtClean="0"/>
              <a:t>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Target applications</a:t>
            </a:r>
            <a:endParaRPr lang="en-US" sz="2000" dirty="0"/>
          </a:p>
          <a:p>
            <a:pPr lvl="1"/>
            <a:r>
              <a:rPr lang="en-US" sz="1800" dirty="0"/>
              <a:t>Vision applications: </a:t>
            </a:r>
            <a:r>
              <a:rPr lang="en-US" sz="1800" dirty="0" smtClean="0"/>
              <a:t>SD-VBS [Venkata</a:t>
            </a:r>
            <a:r>
              <a:rPr lang="en-US" sz="1800" dirty="0"/>
              <a:t>, IISWC '09]</a:t>
            </a:r>
            <a:endParaRPr lang="en-US" sz="1800" dirty="0" smtClean="0"/>
          </a:p>
          <a:p>
            <a:pPr lvl="1"/>
            <a:r>
              <a:rPr lang="en-US" sz="1800" dirty="0" smtClean="0"/>
              <a:t>Media benchmark: AAC decoder, H.264 decoder, and 3D rendering</a:t>
            </a:r>
          </a:p>
          <a:p>
            <a:pPr lvl="1"/>
            <a:r>
              <a:rPr lang="en-US" sz="1800" dirty="0" smtClean="0"/>
              <a:t>Game physics benchmarks: line of sight, convolution, and conjugate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Target architecture: SIMD, clustered VLIW, and Libra</a:t>
            </a:r>
            <a:endParaRPr lang="en-US" sz="2000" dirty="0"/>
          </a:p>
          <a:p>
            <a:pPr lvl="1"/>
            <a:r>
              <a:rPr lang="en-US" sz="1800" dirty="0" smtClean="0"/>
              <a:t>16 ~ 64 heterogeneous/homogeneous resources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r>
              <a:rPr lang="en-US" sz="2000" dirty="0" smtClean="0"/>
              <a:t>IMPACT frontend compiler </a:t>
            </a:r>
            <a:r>
              <a:rPr lang="en-US" sz="2000" dirty="0"/>
              <a:t>+ </a:t>
            </a:r>
            <a:r>
              <a:rPr lang="en-US" sz="2000" dirty="0" smtClean="0"/>
              <a:t>cycle-accurate simulator </a:t>
            </a:r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2000" dirty="0" smtClean="0"/>
              <a:t>Power measurement</a:t>
            </a:r>
          </a:p>
          <a:p>
            <a:pPr lvl="1"/>
            <a:r>
              <a:rPr lang="en-US" sz="1600" dirty="0" smtClean="0"/>
              <a:t>IBM SOI 45nm technology @ 500MHz/0.81V</a:t>
            </a:r>
          </a:p>
          <a:p>
            <a:pPr lvl="1"/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17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55627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US" sz="4000" dirty="0" smtClean="0"/>
              <a:t>Performance with Heterogeneous Hardware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18</a:t>
            </a:fld>
            <a:endParaRPr lang="en-US" altLang="ko-KR" dirty="0"/>
          </a:p>
        </p:txBody>
      </p:sp>
      <p:sp>
        <p:nvSpPr>
          <p:cNvPr id="19" name="Rectangle 18"/>
          <p:cNvSpPr/>
          <p:nvPr/>
        </p:nvSpPr>
        <p:spPr>
          <a:xfrm>
            <a:off x="2530952" y="1295400"/>
            <a:ext cx="3733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 smtClean="0">
                <a:cs typeface="Arial" pitchFamily="34" charset="0"/>
              </a:rPr>
              <a:t>Performance @ 32 heterogeneous datapath</a:t>
            </a:r>
            <a:endParaRPr lang="en-US" sz="1200" dirty="0">
              <a:cs typeface="Arial" pitchFamily="34" charset="0"/>
            </a:endParaRPr>
          </a:p>
        </p:txBody>
      </p:sp>
      <p:sp>
        <p:nvSpPr>
          <p:cNvPr id="20" name="직사각형 40"/>
          <p:cNvSpPr/>
          <p:nvPr/>
        </p:nvSpPr>
        <p:spPr>
          <a:xfrm>
            <a:off x="321152" y="5385977"/>
            <a:ext cx="8528074" cy="400110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Libra is 2.04x/1.38x faster than heterogeneous SIMD/VLIW</a:t>
            </a:r>
          </a:p>
        </p:txBody>
      </p:sp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552907"/>
              </p:ext>
            </p:extLst>
          </p:nvPr>
        </p:nvGraphicFramePr>
        <p:xfrm>
          <a:off x="321152" y="1597799"/>
          <a:ext cx="7467601" cy="3621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hart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1236284"/>
              </p:ext>
            </p:extLst>
          </p:nvPr>
        </p:nvGraphicFramePr>
        <p:xfrm>
          <a:off x="7684566" y="1600200"/>
          <a:ext cx="1164660" cy="3121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1066800" y="1676400"/>
            <a:ext cx="5410200" cy="2232660"/>
            <a:chOff x="914400" y="1043940"/>
            <a:chExt cx="5410200" cy="2232660"/>
          </a:xfrm>
        </p:grpSpPr>
        <p:sp>
          <p:nvSpPr>
            <p:cNvPr id="25" name="Rounded Rectangle 8"/>
            <p:cNvSpPr>
              <a:spLocks noChangeArrowheads="1"/>
            </p:cNvSpPr>
            <p:nvPr/>
          </p:nvSpPr>
          <p:spPr bwMode="auto">
            <a:xfrm>
              <a:off x="3962400" y="1043940"/>
              <a:ext cx="685800" cy="2232660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r"/>
              <a:endParaRPr lang="en-US" dirty="0"/>
            </a:p>
          </p:txBody>
        </p:sp>
        <p:sp>
          <p:nvSpPr>
            <p:cNvPr id="26" name="Rounded Rectangle 8"/>
            <p:cNvSpPr>
              <a:spLocks noChangeArrowheads="1"/>
            </p:cNvSpPr>
            <p:nvPr/>
          </p:nvSpPr>
          <p:spPr bwMode="auto">
            <a:xfrm>
              <a:off x="5791200" y="1043940"/>
              <a:ext cx="533400" cy="2232660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r"/>
              <a:endParaRPr lang="en-US" dirty="0"/>
            </a:p>
          </p:txBody>
        </p:sp>
        <p:sp>
          <p:nvSpPr>
            <p:cNvPr id="27" name="Rounded Rectangle 8"/>
            <p:cNvSpPr>
              <a:spLocks noChangeArrowheads="1"/>
            </p:cNvSpPr>
            <p:nvPr/>
          </p:nvSpPr>
          <p:spPr bwMode="auto">
            <a:xfrm>
              <a:off x="914400" y="1043940"/>
              <a:ext cx="609600" cy="2232660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r"/>
              <a:endParaRPr lang="en-US" dirty="0"/>
            </a:p>
          </p:txBody>
        </p:sp>
        <p:sp>
          <p:nvSpPr>
            <p:cNvPr id="28" name="Rounded Rectangle 8"/>
            <p:cNvSpPr>
              <a:spLocks noChangeArrowheads="1"/>
            </p:cNvSpPr>
            <p:nvPr/>
          </p:nvSpPr>
          <p:spPr bwMode="auto">
            <a:xfrm>
              <a:off x="2133600" y="1043940"/>
              <a:ext cx="609600" cy="2232660"/>
            </a:xfrm>
            <a:prstGeom prst="roundRect">
              <a:avLst>
                <a:gd name="adj" fmla="val 16667"/>
              </a:avLst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r"/>
              <a:endParaRPr lang="en-US" dirty="0"/>
            </a:p>
          </p:txBody>
        </p:sp>
      </p:grpSp>
      <p:sp>
        <p:nvSpPr>
          <p:cNvPr id="29" name="Rounded Rectangle 8"/>
          <p:cNvSpPr>
            <a:spLocks noChangeArrowheads="1"/>
          </p:cNvSpPr>
          <p:nvPr/>
        </p:nvSpPr>
        <p:spPr bwMode="auto">
          <a:xfrm>
            <a:off x="6492240" y="1676400"/>
            <a:ext cx="1203960" cy="2232660"/>
          </a:xfrm>
          <a:prstGeom prst="roundRect">
            <a:avLst>
              <a:gd name="adj" fmla="val 16667"/>
            </a:avLst>
          </a:prstGeom>
          <a:noFill/>
          <a:ln w="127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11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/>
          <a:lstStyle/>
          <a:p>
            <a:r>
              <a:rPr lang="en-US" sz="4000" dirty="0" smtClean="0"/>
              <a:t>Scalability </a:t>
            </a:r>
            <a:r>
              <a:rPr lang="en-US" sz="4000" dirty="0"/>
              <a:t>with Heterogeneous Hardware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19</a:t>
            </a:fld>
            <a:endParaRPr lang="en-US" altLang="ko-KR" dirty="0"/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0385162"/>
              </p:ext>
            </p:extLst>
          </p:nvPr>
        </p:nvGraphicFramePr>
        <p:xfrm>
          <a:off x="1671655" y="1905000"/>
          <a:ext cx="5940437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직사각형 40"/>
          <p:cNvSpPr/>
          <p:nvPr/>
        </p:nvSpPr>
        <p:spPr>
          <a:xfrm>
            <a:off x="377837" y="5334000"/>
            <a:ext cx="8528074" cy="400110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Libra is scalable when having enough total ILP/DLP parallelism</a:t>
            </a:r>
          </a:p>
        </p:txBody>
      </p:sp>
    </p:spTree>
    <p:extLst>
      <p:ext uri="{BB962C8B-B14F-4D97-AF65-F5344CB8AC3E}">
        <p14:creationId xmlns:p14="http://schemas.microsoft.com/office/powerpoint/2010/main" val="316018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40100"/>
            <a:ext cx="39624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09788"/>
            <a:ext cx="3962400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 smtClean="0">
                <a:ea typeface="굴림" pitchFamily="50" charset="-127"/>
              </a:rPr>
              <a:t>Convergence of Functionalities</a:t>
            </a:r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F8B74A0D-79BB-463A-8855-B555A1DA3B29}" type="slidenum">
              <a:rPr lang="ko-KR" altLang="en-US" smtClean="0"/>
              <a:pPr eaLnBrk="1" hangingPunct="1">
                <a:defRPr/>
              </a:pPr>
              <a:t>2</a:t>
            </a:fld>
            <a:endParaRPr lang="en-US" altLang="ko-KR" dirty="0" smtClean="0"/>
          </a:p>
        </p:txBody>
      </p:sp>
      <p:sp>
        <p:nvSpPr>
          <p:cNvPr id="3078" name="TextBox 23"/>
          <p:cNvSpPr txBox="1">
            <a:spLocks noChangeArrowheads="1"/>
          </p:cNvSpPr>
          <p:nvPr/>
        </p:nvSpPr>
        <p:spPr bwMode="auto">
          <a:xfrm>
            <a:off x="914400" y="54864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ko-KR" sz="2000" b="1" i="1" dirty="0">
                <a:solidFill>
                  <a:srgbClr val="FF0000"/>
                </a:solidFill>
                <a:ea typeface="굴림" pitchFamily="50" charset="-127"/>
              </a:rPr>
              <a:t>Convergence of functionalities demands a flexible </a:t>
            </a:r>
            <a:r>
              <a:rPr lang="en-US" altLang="ko-KR" sz="2000" b="1" i="1" dirty="0" smtClean="0">
                <a:solidFill>
                  <a:srgbClr val="FF0000"/>
                </a:solidFill>
                <a:ea typeface="굴림" pitchFamily="50" charset="-127"/>
              </a:rPr>
              <a:t>solution due to the design cost and programmability</a:t>
            </a:r>
            <a:endParaRPr lang="en-US" altLang="ko-KR" sz="2000" b="1" i="1" dirty="0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3079" name="TextBox 6"/>
          <p:cNvSpPr txBox="1">
            <a:spLocks noChangeArrowheads="1"/>
          </p:cNvSpPr>
          <p:nvPr/>
        </p:nvSpPr>
        <p:spPr bwMode="auto">
          <a:xfrm>
            <a:off x="1146175" y="4652963"/>
            <a:ext cx="2582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altLang="ko-KR" dirty="0">
                <a:ea typeface="굴림" pitchFamily="50" charset="-127"/>
              </a:rPr>
              <a:t>Anatomy of an iPhone4</a:t>
            </a:r>
          </a:p>
        </p:txBody>
      </p:sp>
      <p:sp>
        <p:nvSpPr>
          <p:cNvPr id="29" name="직사각형 28"/>
          <p:cNvSpPr>
            <a:spLocks noChangeArrowheads="1"/>
          </p:cNvSpPr>
          <p:nvPr/>
        </p:nvSpPr>
        <p:spPr bwMode="auto">
          <a:xfrm>
            <a:off x="3086100" y="2332038"/>
            <a:ext cx="774700" cy="86836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30" name="직사각형 29"/>
          <p:cNvSpPr>
            <a:spLocks noChangeArrowheads="1"/>
          </p:cNvSpPr>
          <p:nvPr/>
        </p:nvSpPr>
        <p:spPr bwMode="auto">
          <a:xfrm>
            <a:off x="609600" y="2262188"/>
            <a:ext cx="665163" cy="93821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31" name="직사각형 30"/>
          <p:cNvSpPr>
            <a:spLocks noChangeArrowheads="1"/>
          </p:cNvSpPr>
          <p:nvPr/>
        </p:nvSpPr>
        <p:spPr bwMode="auto">
          <a:xfrm>
            <a:off x="3954463" y="2232025"/>
            <a:ext cx="388937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pic>
        <p:nvPicPr>
          <p:cNvPr id="32" name="그림 31" descr="calling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447800"/>
            <a:ext cx="266700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6" name="그룹 35"/>
          <p:cNvGrpSpPr>
            <a:grpSpLocks/>
          </p:cNvGrpSpPr>
          <p:nvPr/>
        </p:nvGrpSpPr>
        <p:grpSpPr bwMode="auto">
          <a:xfrm>
            <a:off x="5410200" y="1524000"/>
            <a:ext cx="3352800" cy="3962400"/>
            <a:chOff x="5175654" y="1447800"/>
            <a:chExt cx="3968346" cy="4191000"/>
          </a:xfrm>
        </p:grpSpPr>
        <p:pic>
          <p:nvPicPr>
            <p:cNvPr id="3098" name="그림 33" descr="iphone-audio.jp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5654" y="1447800"/>
              <a:ext cx="3968346" cy="2407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9" name="그림 34" descr="iphone-video.jp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7800" y="3657600"/>
              <a:ext cx="3746902" cy="198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7" name="그림 36" descr="iphonegps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371600"/>
            <a:ext cx="3640138" cy="389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ounded Rectangle 10"/>
          <p:cNvSpPr>
            <a:spLocks noChangeArrowheads="1"/>
          </p:cNvSpPr>
          <p:nvPr/>
        </p:nvSpPr>
        <p:spPr bwMode="auto">
          <a:xfrm>
            <a:off x="6172200" y="1752600"/>
            <a:ext cx="1676400" cy="838200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lang="en-US" altLang="ko-KR" dirty="0">
                <a:ea typeface="굴림" pitchFamily="50" charset="-127"/>
                <a:cs typeface="+mn-cs"/>
              </a:rPr>
              <a:t>4G Wireless</a:t>
            </a:r>
          </a:p>
        </p:txBody>
      </p:sp>
      <p:sp>
        <p:nvSpPr>
          <p:cNvPr id="40" name="Right Arrow 21"/>
          <p:cNvSpPr>
            <a:spLocks noChangeArrowheads="1"/>
          </p:cNvSpPr>
          <p:nvPr/>
        </p:nvSpPr>
        <p:spPr bwMode="auto">
          <a:xfrm rot="10305085">
            <a:off x="1430338" y="2387600"/>
            <a:ext cx="3028950" cy="304800"/>
          </a:xfrm>
          <a:prstGeom prst="rightArrow">
            <a:avLst>
              <a:gd name="adj1" fmla="val 50000"/>
              <a:gd name="adj2" fmla="val 50102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ko-KR" altLang="en-US">
              <a:ea typeface="굴림" pitchFamily="50" charset="-127"/>
            </a:endParaRPr>
          </a:p>
        </p:txBody>
      </p:sp>
      <p:sp>
        <p:nvSpPr>
          <p:cNvPr id="41" name="Rounded Rectangle 10"/>
          <p:cNvSpPr>
            <a:spLocks noChangeArrowheads="1"/>
          </p:cNvSpPr>
          <p:nvPr/>
        </p:nvSpPr>
        <p:spPr bwMode="auto">
          <a:xfrm>
            <a:off x="6172200" y="3962400"/>
            <a:ext cx="1676400" cy="838200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lang="en-US" altLang="ko-KR" dirty="0">
                <a:ea typeface="굴림" pitchFamily="50" charset="-127"/>
                <a:cs typeface="+mn-cs"/>
              </a:rPr>
              <a:t>Navigation</a:t>
            </a:r>
          </a:p>
        </p:txBody>
      </p:sp>
      <p:sp>
        <p:nvSpPr>
          <p:cNvPr id="42" name="Right Arrow 21"/>
          <p:cNvSpPr>
            <a:spLocks noChangeArrowheads="1"/>
          </p:cNvSpPr>
          <p:nvPr/>
        </p:nvSpPr>
        <p:spPr bwMode="auto">
          <a:xfrm rot="15699810" flipV="1">
            <a:off x="3606007" y="3264694"/>
            <a:ext cx="1573212" cy="349250"/>
          </a:xfrm>
          <a:prstGeom prst="rightArrow">
            <a:avLst>
              <a:gd name="adj1" fmla="val 50000"/>
              <a:gd name="adj2" fmla="val 49863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ko-KR" altLang="en-US">
              <a:ea typeface="굴림" pitchFamily="50" charset="-127"/>
            </a:endParaRPr>
          </a:p>
        </p:txBody>
      </p:sp>
      <p:sp>
        <p:nvSpPr>
          <p:cNvPr id="43" name="Rounded Rectangle 10"/>
          <p:cNvSpPr>
            <a:spLocks noChangeArrowheads="1"/>
          </p:cNvSpPr>
          <p:nvPr/>
        </p:nvSpPr>
        <p:spPr bwMode="auto">
          <a:xfrm>
            <a:off x="6172200" y="2895600"/>
            <a:ext cx="1676400" cy="838200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lang="en-US" altLang="ko-KR" dirty="0">
                <a:ea typeface="굴림" pitchFamily="50" charset="-127"/>
                <a:cs typeface="+mn-cs"/>
              </a:rPr>
              <a:t>Audio</a:t>
            </a:r>
          </a:p>
          <a:p>
            <a:pPr algn="ctr">
              <a:defRPr/>
            </a:pPr>
            <a:r>
              <a:rPr lang="en-US" altLang="ko-KR" dirty="0">
                <a:ea typeface="굴림" pitchFamily="50" charset="-127"/>
                <a:cs typeface="+mn-cs"/>
              </a:rPr>
              <a:t>Video</a:t>
            </a:r>
          </a:p>
          <a:p>
            <a:pPr algn="ctr">
              <a:defRPr/>
            </a:pPr>
            <a:r>
              <a:rPr lang="en-US" altLang="ko-KR" dirty="0">
                <a:ea typeface="굴림" pitchFamily="50" charset="-127"/>
                <a:cs typeface="+mn-cs"/>
              </a:rPr>
              <a:t>3D</a:t>
            </a:r>
          </a:p>
        </p:txBody>
      </p:sp>
      <p:sp>
        <p:nvSpPr>
          <p:cNvPr id="44" name="Right Arrow 21"/>
          <p:cNvSpPr>
            <a:spLocks noChangeArrowheads="1"/>
          </p:cNvSpPr>
          <p:nvPr/>
        </p:nvSpPr>
        <p:spPr bwMode="auto">
          <a:xfrm rot="-9920709">
            <a:off x="3919538" y="2973388"/>
            <a:ext cx="484187" cy="236537"/>
          </a:xfrm>
          <a:prstGeom prst="rightArrow">
            <a:avLst>
              <a:gd name="adj1" fmla="val 50000"/>
              <a:gd name="adj2" fmla="val 50047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ko-KR" altLang="en-US">
              <a:ea typeface="굴림" pitchFamily="50" charset="-127"/>
            </a:endParaRPr>
          </a:p>
        </p:txBody>
      </p:sp>
      <p:sp>
        <p:nvSpPr>
          <p:cNvPr id="46" name="모서리가 둥근 직사각형 45"/>
          <p:cNvSpPr>
            <a:spLocks noChangeArrowheads="1"/>
          </p:cNvSpPr>
          <p:nvPr/>
        </p:nvSpPr>
        <p:spPr bwMode="auto">
          <a:xfrm>
            <a:off x="3076575" y="2262188"/>
            <a:ext cx="814388" cy="1049337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47" name="모서리가 둥근 직사각형 46"/>
          <p:cNvSpPr>
            <a:spLocks noChangeArrowheads="1"/>
          </p:cNvSpPr>
          <p:nvPr/>
        </p:nvSpPr>
        <p:spPr bwMode="auto">
          <a:xfrm>
            <a:off x="3954463" y="2262188"/>
            <a:ext cx="457200" cy="3810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50" name="모서리가 둥근 직사각형 49"/>
          <p:cNvSpPr>
            <a:spLocks noChangeArrowheads="1"/>
          </p:cNvSpPr>
          <p:nvPr/>
        </p:nvSpPr>
        <p:spPr bwMode="auto">
          <a:xfrm>
            <a:off x="609600" y="2232025"/>
            <a:ext cx="762000" cy="10795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24" name="Right Arrow 21"/>
          <p:cNvSpPr>
            <a:spLocks noChangeArrowheads="1"/>
          </p:cNvSpPr>
          <p:nvPr/>
        </p:nvSpPr>
        <p:spPr bwMode="auto">
          <a:xfrm rot="10357930">
            <a:off x="3881438" y="2166938"/>
            <a:ext cx="549275" cy="306387"/>
          </a:xfrm>
          <a:prstGeom prst="rightArrow">
            <a:avLst>
              <a:gd name="adj1" fmla="val 50000"/>
              <a:gd name="adj2" fmla="val 49774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ko-KR" altLang="en-US">
              <a:ea typeface="굴림" pitchFamily="50" charset="-127"/>
            </a:endParaRPr>
          </a:p>
        </p:txBody>
      </p:sp>
      <p:sp>
        <p:nvSpPr>
          <p:cNvPr id="25" name="Right Arrow 21"/>
          <p:cNvSpPr>
            <a:spLocks noChangeArrowheads="1"/>
          </p:cNvSpPr>
          <p:nvPr/>
        </p:nvSpPr>
        <p:spPr bwMode="auto">
          <a:xfrm rot="-7686254">
            <a:off x="3552031" y="3674269"/>
            <a:ext cx="1112838" cy="323850"/>
          </a:xfrm>
          <a:prstGeom prst="rightArrow">
            <a:avLst>
              <a:gd name="adj1" fmla="val 50000"/>
              <a:gd name="adj2" fmla="val 50112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ko-KR" altLang="en-US">
              <a:ea typeface="굴림" pitchFamily="50" charset="-127"/>
            </a:endParaRPr>
          </a:p>
        </p:txBody>
      </p:sp>
      <p:sp>
        <p:nvSpPr>
          <p:cNvPr id="38" name="Rounded Rectangle 10"/>
          <p:cNvSpPr>
            <a:spLocks noChangeArrowheads="1"/>
          </p:cNvSpPr>
          <p:nvPr/>
        </p:nvSpPr>
        <p:spPr bwMode="auto">
          <a:xfrm>
            <a:off x="2716213" y="1295400"/>
            <a:ext cx="1676400" cy="838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altLang="ko-KR" dirty="0">
                <a:ea typeface="굴림" pitchFamily="50" charset="-127"/>
              </a:rPr>
              <a:t>Flexible </a:t>
            </a:r>
          </a:p>
          <a:p>
            <a:pPr algn="ctr"/>
            <a:r>
              <a:rPr lang="en-US" altLang="ko-KR" dirty="0">
                <a:ea typeface="굴림" pitchFamily="50" charset="-127"/>
              </a:rPr>
              <a:t>Accelerator!</a:t>
            </a:r>
          </a:p>
        </p:txBody>
      </p:sp>
    </p:spTree>
    <p:extLst>
      <p:ext uri="{BB962C8B-B14F-4D97-AF65-F5344CB8AC3E}">
        <p14:creationId xmlns:p14="http://schemas.microsoft.com/office/powerpoint/2010/main" val="61204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3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-0.22917 -0.1805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00" y="-90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-0.21667 -0.0222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00" y="-11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L -0.21563 0.14977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00" y="750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78446E-6 L 0.25834 -0.00416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-208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9519E-6 L -0.07414 0.04232 " pathEditMode="relative" rAng="0" ptsTypes="AA">
                                      <p:cBhvr>
                                        <p:cTn id="6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5" y="2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7" grpId="1" animBg="1"/>
      <p:bldP spid="47" grpId="2" animBg="1"/>
      <p:bldP spid="50" grpId="0" animBg="1"/>
      <p:bldP spid="50" grpId="1" animBg="1"/>
      <p:bldP spid="50" grpId="2" animBg="1"/>
      <p:bldP spid="3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sz="4000" dirty="0" smtClean="0"/>
              <a:t>Homogeneous</a:t>
            </a:r>
            <a:r>
              <a:rPr lang="en-US" sz="3600" dirty="0" smtClean="0"/>
              <a:t> </a:t>
            </a:r>
            <a:r>
              <a:rPr lang="en-US" sz="3600" dirty="0"/>
              <a:t>SIMD v</a:t>
            </a:r>
            <a:r>
              <a:rPr lang="en-US" sz="3600" dirty="0" smtClean="0"/>
              <a:t>s. Heterogeneous </a:t>
            </a:r>
            <a:r>
              <a:rPr lang="en-US" sz="3600" dirty="0"/>
              <a:t>Libra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Performance of Libra is better than SIMD</a:t>
            </a:r>
          </a:p>
          <a:p>
            <a:r>
              <a:rPr lang="en-US" sz="2000" dirty="0" smtClean="0"/>
              <a:t>Energy consumption shows similar trend </a:t>
            </a:r>
          </a:p>
          <a:p>
            <a:pPr lvl="1"/>
            <a:r>
              <a:rPr lang="en-US" sz="1600" dirty="0" smtClean="0"/>
              <a:t>Less expensive functional units can reduce the overall power overheads</a:t>
            </a:r>
          </a:p>
          <a:p>
            <a:pPr lvl="1"/>
            <a:r>
              <a:rPr lang="en-US" sz="1600" dirty="0" smtClean="0"/>
              <a:t>Ex. Total 11% power overheads @ 32 PEs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20</a:t>
            </a:fld>
            <a:endParaRPr lang="en-US" altLang="ko-KR" dirty="0"/>
          </a:p>
        </p:txBody>
      </p:sp>
      <p:graphicFrame>
        <p:nvGraphicFramePr>
          <p:cNvPr id="5" name="차트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7374678"/>
              </p:ext>
            </p:extLst>
          </p:nvPr>
        </p:nvGraphicFramePr>
        <p:xfrm>
          <a:off x="533400" y="2078623"/>
          <a:ext cx="1856174" cy="2298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차트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3169346"/>
              </p:ext>
            </p:extLst>
          </p:nvPr>
        </p:nvGraphicFramePr>
        <p:xfrm>
          <a:off x="2590800" y="2089707"/>
          <a:ext cx="1815353" cy="232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276512"/>
              </p:ext>
            </p:extLst>
          </p:nvPr>
        </p:nvGraphicFramePr>
        <p:xfrm>
          <a:off x="4704162" y="2070269"/>
          <a:ext cx="2851899" cy="2457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5542362" y="3394243"/>
            <a:ext cx="3312461" cy="581025"/>
            <a:chOff x="5869639" y="3336448"/>
            <a:chExt cx="3312461" cy="581025"/>
          </a:xfrm>
        </p:grpSpPr>
        <p:grpSp>
          <p:nvGrpSpPr>
            <p:cNvPr id="19" name="Group 18"/>
            <p:cNvGrpSpPr/>
            <p:nvPr/>
          </p:nvGrpSpPr>
          <p:grpSpPr>
            <a:xfrm>
              <a:off x="5869639" y="3336448"/>
              <a:ext cx="1752600" cy="581025"/>
              <a:chOff x="5867400" y="2438399"/>
              <a:chExt cx="1752600" cy="581025"/>
            </a:xfrm>
          </p:grpSpPr>
          <p:sp>
            <p:nvSpPr>
              <p:cNvPr id="20" name="Rounded Rectangle 8"/>
              <p:cNvSpPr>
                <a:spLocks noChangeArrowheads="1"/>
              </p:cNvSpPr>
              <p:nvPr/>
            </p:nvSpPr>
            <p:spPr bwMode="auto">
              <a:xfrm>
                <a:off x="5867400" y="2438399"/>
                <a:ext cx="609600" cy="581025"/>
              </a:xfrm>
              <a:prstGeom prst="roundRect">
                <a:avLst>
                  <a:gd name="adj" fmla="val 16667"/>
                </a:avLst>
              </a:prstGeom>
              <a:noFill/>
              <a:ln w="12700" algn="ctr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r"/>
                <a:endParaRPr lang="en-US" dirty="0"/>
              </a:p>
            </p:txBody>
          </p:sp>
          <p:sp>
            <p:nvSpPr>
              <p:cNvPr id="21" name="Rounded Rectangle 20"/>
              <p:cNvSpPr>
                <a:spLocks noChangeArrowheads="1"/>
              </p:cNvSpPr>
              <p:nvPr/>
            </p:nvSpPr>
            <p:spPr bwMode="auto">
              <a:xfrm>
                <a:off x="7010400" y="2562224"/>
                <a:ext cx="609600" cy="457199"/>
              </a:xfrm>
              <a:prstGeom prst="roundRect">
                <a:avLst>
                  <a:gd name="adj" fmla="val 16667"/>
                </a:avLst>
              </a:prstGeom>
              <a:noFill/>
              <a:ln w="12700" algn="ctr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r"/>
                <a:endParaRPr lang="en-US" dirty="0"/>
              </a:p>
            </p:txBody>
          </p:sp>
          <p:cxnSp>
            <p:nvCxnSpPr>
              <p:cNvPr id="22" name="Straight Connector 21"/>
              <p:cNvCxnSpPr/>
              <p:nvPr/>
            </p:nvCxnSpPr>
            <p:spPr bwMode="auto">
              <a:xfrm>
                <a:off x="6400800" y="2438400"/>
                <a:ext cx="685800" cy="12382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" name="Straight Connector 22"/>
              <p:cNvCxnSpPr/>
              <p:nvPr/>
            </p:nvCxnSpPr>
            <p:spPr bwMode="auto">
              <a:xfrm flipV="1">
                <a:off x="6400800" y="3019423"/>
                <a:ext cx="685800" cy="1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8" name="직사각형 40"/>
            <p:cNvSpPr/>
            <p:nvPr/>
          </p:nvSpPr>
          <p:spPr>
            <a:xfrm>
              <a:off x="7886700" y="3455804"/>
              <a:ext cx="1295400" cy="46166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solidFill>
                    <a:srgbClr val="0070C0"/>
                  </a:solidFill>
                </a:rPr>
                <a:t>(-) FU power saving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542362" y="2451269"/>
            <a:ext cx="3350561" cy="685800"/>
            <a:chOff x="5869639" y="2393474"/>
            <a:chExt cx="3350561" cy="685800"/>
          </a:xfrm>
        </p:grpSpPr>
        <p:grpSp>
          <p:nvGrpSpPr>
            <p:cNvPr id="18" name="Group 17"/>
            <p:cNvGrpSpPr/>
            <p:nvPr/>
          </p:nvGrpSpPr>
          <p:grpSpPr>
            <a:xfrm>
              <a:off x="5869639" y="2393474"/>
              <a:ext cx="1752600" cy="685800"/>
              <a:chOff x="5867400" y="2286000"/>
              <a:chExt cx="1752600" cy="685800"/>
            </a:xfrm>
          </p:grpSpPr>
          <p:sp>
            <p:nvSpPr>
              <p:cNvPr id="8" name="Rounded Rectangle 8"/>
              <p:cNvSpPr>
                <a:spLocks noChangeArrowheads="1"/>
              </p:cNvSpPr>
              <p:nvPr/>
            </p:nvSpPr>
            <p:spPr bwMode="auto">
              <a:xfrm>
                <a:off x="5867400" y="2438400"/>
                <a:ext cx="609600" cy="381000"/>
              </a:xfrm>
              <a:prstGeom prst="roundRect">
                <a:avLst>
                  <a:gd name="adj" fmla="val 16667"/>
                </a:avLst>
              </a:prstGeom>
              <a:noFill/>
              <a:ln w="12700" algn="ctr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r"/>
                <a:endParaRPr lang="en-US" dirty="0"/>
              </a:p>
            </p:txBody>
          </p:sp>
          <p:sp>
            <p:nvSpPr>
              <p:cNvPr id="9" name="Rounded Rectangle 8"/>
              <p:cNvSpPr>
                <a:spLocks noChangeArrowheads="1"/>
              </p:cNvSpPr>
              <p:nvPr/>
            </p:nvSpPr>
            <p:spPr bwMode="auto">
              <a:xfrm>
                <a:off x="7010400" y="2286000"/>
                <a:ext cx="609600" cy="685800"/>
              </a:xfrm>
              <a:prstGeom prst="roundRect">
                <a:avLst>
                  <a:gd name="adj" fmla="val 16667"/>
                </a:avLst>
              </a:prstGeom>
              <a:noFill/>
              <a:ln w="12700" algn="ctr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r"/>
                <a:endParaRPr lang="en-US" dirty="0"/>
              </a:p>
            </p:txBody>
          </p:sp>
          <p:cxnSp>
            <p:nvCxnSpPr>
              <p:cNvPr id="11" name="Straight Connector 10"/>
              <p:cNvCxnSpPr/>
              <p:nvPr/>
            </p:nvCxnSpPr>
            <p:spPr bwMode="auto">
              <a:xfrm flipV="1">
                <a:off x="6400800" y="2286000"/>
                <a:ext cx="685800" cy="1524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" name="Straight Connector 12"/>
              <p:cNvCxnSpPr/>
              <p:nvPr/>
            </p:nvCxnSpPr>
            <p:spPr bwMode="auto">
              <a:xfrm>
                <a:off x="6400800" y="2819400"/>
                <a:ext cx="685800" cy="1524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7" name="직사각형 40"/>
            <p:cNvSpPr/>
            <p:nvPr/>
          </p:nvSpPr>
          <p:spPr>
            <a:xfrm>
              <a:off x="7848600" y="2465208"/>
              <a:ext cx="1371600" cy="46166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(+) Control power </a:t>
              </a:r>
            </a:p>
            <a:p>
              <a:r>
                <a:rPr lang="en-US" sz="1200" dirty="0" smtClean="0">
                  <a:solidFill>
                    <a:srgbClr val="FF0000"/>
                  </a:solidFill>
                </a:rPr>
                <a:t>overhead</a:t>
              </a:r>
            </a:p>
          </p:txBody>
        </p:sp>
      </p:grp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4922740" y="1752938"/>
            <a:ext cx="27671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 smtClean="0"/>
              <a:t>Power breakdown@32-PE </a:t>
            </a:r>
            <a:endParaRPr lang="en-US" sz="1600" b="1" dirty="0"/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977900" y="1752769"/>
            <a:ext cx="14959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 smtClean="0"/>
              <a:t>Performance </a:t>
            </a:r>
            <a:endParaRPr lang="en-US" sz="1600" b="1" dirty="0"/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2590800" y="1734275"/>
            <a:ext cx="222368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 smtClean="0"/>
              <a:t>Energy consumption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834430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Mode Selection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5334000"/>
            <a:ext cx="8229600" cy="792163"/>
          </a:xfrm>
        </p:spPr>
        <p:txBody>
          <a:bodyPr/>
          <a:lstStyle/>
          <a:p>
            <a:r>
              <a:rPr lang="en-US" sz="2000" dirty="0" smtClean="0"/>
              <a:t>All available modes are used for considerable fraction</a:t>
            </a:r>
          </a:p>
          <a:p>
            <a:r>
              <a:rPr lang="en-US" sz="2000" dirty="0" smtClean="0"/>
              <a:t>The mode is selected based on application characteristics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21</a:t>
            </a:fld>
            <a:endParaRPr lang="en-US" altLang="ko-KR" dirty="0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2581955" y="1477546"/>
            <a:ext cx="38122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/>
              <a:t>Distribution of loop execution modes</a:t>
            </a:r>
          </a:p>
        </p:txBody>
      </p: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6691182"/>
              </p:ext>
            </p:extLst>
          </p:nvPr>
        </p:nvGraphicFramePr>
        <p:xfrm>
          <a:off x="762000" y="1814928"/>
          <a:ext cx="7467600" cy="304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ounded Rectangle 8"/>
          <p:cNvSpPr>
            <a:spLocks noChangeArrowheads="1"/>
          </p:cNvSpPr>
          <p:nvPr/>
        </p:nvSpPr>
        <p:spPr bwMode="auto">
          <a:xfrm>
            <a:off x="5905500" y="1828800"/>
            <a:ext cx="1066334" cy="2591972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23100" y="1854200"/>
            <a:ext cx="193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Logical lane size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91105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</a:t>
            </a:r>
            <a:r>
              <a:rPr lang="en-US" sz="4000" dirty="0" smtClean="0"/>
              <a:t>onclusion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400" dirty="0" smtClean="0"/>
              <a:t>Mobile applications consist of loops with wide range of different level of ILP and DLP.</a:t>
            </a:r>
          </a:p>
          <a:p>
            <a:endParaRPr lang="en-US" sz="2000" dirty="0"/>
          </a:p>
          <a:p>
            <a:r>
              <a:rPr lang="en-US" sz="2400" dirty="0" smtClean="0"/>
              <a:t>Heterogeneous SIMD lane structure can reduce the power overhead of over-provided resources.</a:t>
            </a:r>
          </a:p>
          <a:p>
            <a:endParaRPr lang="en-US" sz="2400" dirty="0"/>
          </a:p>
          <a:p>
            <a:r>
              <a:rPr lang="en-US" sz="2400" dirty="0"/>
              <a:t>Dynamic </a:t>
            </a:r>
            <a:r>
              <a:rPr lang="en-US" sz="2400" dirty="0" smtClean="0"/>
              <a:t>configurability enables broader applicability.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smtClean="0"/>
              <a:t>Libra outperforms traditional SIMD by 1.58x performance improvement with 29% less energy consumption on 32-PE architectures.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22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87932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fld id="{4077B0BD-2290-4559-9F0C-3F25DC339244}" type="slidenum">
              <a:rPr lang="ko-KR" altLang="en-US" smtClean="0"/>
              <a:pPr/>
              <a:t>23</a:t>
            </a:fld>
            <a:endParaRPr lang="en-US" altLang="ko-KR" dirty="0" smtClean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dirty="0" smtClean="0">
                <a:ea typeface="굴림" pitchFamily="50" charset="-127"/>
              </a:rPr>
              <a:t>Questions?</a:t>
            </a:r>
          </a:p>
        </p:txBody>
      </p:sp>
      <p:pic>
        <p:nvPicPr>
          <p:cNvPr id="5" name="Picture 4" descr="Question%20Mar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286000"/>
            <a:ext cx="3556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직사각형 5"/>
          <p:cNvSpPr/>
          <p:nvPr/>
        </p:nvSpPr>
        <p:spPr>
          <a:xfrm>
            <a:off x="2286000" y="4876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For more information</a:t>
            </a:r>
          </a:p>
          <a:p>
            <a:pPr lvl="1"/>
            <a:r>
              <a:rPr lang="en-US" dirty="0" smtClean="0"/>
              <a:t>http://cccp.eecs.umich.edu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9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666391" y="3705663"/>
            <a:ext cx="3871069" cy="2448858"/>
            <a:chOff x="2666391" y="3705663"/>
            <a:chExt cx="3871069" cy="2448858"/>
          </a:xfrm>
        </p:grpSpPr>
        <p:sp>
          <p:nvSpPr>
            <p:cNvPr id="32" name="Rounded Rectangle 31"/>
            <p:cNvSpPr/>
            <p:nvPr/>
          </p:nvSpPr>
          <p:spPr bwMode="auto">
            <a:xfrm>
              <a:off x="2666391" y="3705663"/>
              <a:ext cx="3871069" cy="2085537"/>
            </a:xfrm>
            <a:prstGeom prst="roundRect">
              <a:avLst/>
            </a:prstGeom>
            <a:solidFill>
              <a:srgbClr val="FFFF00">
                <a:alpha val="60000"/>
              </a:srgbClr>
            </a:solidFill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3" name="Rounded Rectangle 32"/>
            <p:cNvSpPr/>
            <p:nvPr/>
          </p:nvSpPr>
          <p:spPr bwMode="auto">
            <a:xfrm>
              <a:off x="3233455" y="5787237"/>
              <a:ext cx="2688681" cy="367284"/>
            </a:xfrm>
            <a:prstGeom prst="roundRect">
              <a:avLst/>
            </a:prstGeom>
            <a:noFill/>
            <a:ln>
              <a:noFill/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000" dirty="0" smtClean="0"/>
                <a:t>Mixture of ILP/DLP</a:t>
              </a:r>
              <a:endParaRPr lang="en-US" sz="20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15321" y="3756797"/>
            <a:ext cx="2286000" cy="923331"/>
            <a:chOff x="829626" y="3886199"/>
            <a:chExt cx="2286000" cy="923331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829626" y="3886199"/>
              <a:ext cx="2286000" cy="923331"/>
            </a:xfrm>
            <a:prstGeom prst="roundRect">
              <a:avLst/>
            </a:prstGeom>
            <a:noFill/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829626" y="3886200"/>
              <a:ext cx="228600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EE5A32"/>
                  </a:solidFill>
                </a:rPr>
                <a:t>legacy </a:t>
              </a:r>
              <a:r>
                <a:rPr lang="en-US" b="1" dirty="0" smtClean="0">
                  <a:solidFill>
                    <a:srgbClr val="EE5A32"/>
                  </a:solidFill>
                </a:rPr>
                <a:t>workloads </a:t>
              </a:r>
              <a:endParaRPr lang="en-US" b="1" dirty="0">
                <a:solidFill>
                  <a:srgbClr val="EE5A32"/>
                </a:solidFill>
              </a:endParaRPr>
            </a:p>
            <a:p>
              <a:pPr algn="ctr"/>
              <a:r>
                <a:rPr lang="en-US" b="1" dirty="0">
                  <a:solidFill>
                    <a:srgbClr val="EE5A32"/>
                  </a:solidFill>
                </a:rPr>
                <a:t>media </a:t>
              </a:r>
              <a:r>
                <a:rPr lang="en-US" b="1" dirty="0" smtClean="0">
                  <a:solidFill>
                    <a:srgbClr val="EE5A32"/>
                  </a:solidFill>
                </a:rPr>
                <a:t>processing</a:t>
              </a:r>
              <a:endParaRPr lang="en-US" b="1" dirty="0">
                <a:solidFill>
                  <a:srgbClr val="EE5A32"/>
                </a:solidFill>
              </a:endParaRPr>
            </a:p>
            <a:p>
              <a:pPr algn="ctr"/>
              <a:r>
                <a:rPr lang="en-US" b="1" dirty="0">
                  <a:solidFill>
                    <a:srgbClr val="EE5A32"/>
                  </a:solidFill>
                </a:rPr>
                <a:t>web browsing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683626" y="4809530"/>
            <a:ext cx="2916426" cy="923331"/>
            <a:chOff x="5697931" y="5105400"/>
            <a:chExt cx="2916426" cy="923331"/>
          </a:xfrm>
        </p:grpSpPr>
        <p:sp>
          <p:nvSpPr>
            <p:cNvPr id="6" name="Rectangle 5"/>
            <p:cNvSpPr/>
            <p:nvPr/>
          </p:nvSpPr>
          <p:spPr>
            <a:xfrm>
              <a:off x="5697931" y="5105400"/>
              <a:ext cx="291642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scientific </a:t>
              </a:r>
              <a:r>
                <a:rPr lang="en-US" b="1" dirty="0" smtClean="0">
                  <a:solidFill>
                    <a:srgbClr val="00B050"/>
                  </a:solidFill>
                </a:rPr>
                <a:t>computing</a:t>
              </a:r>
              <a:endParaRPr lang="en-US" b="1" dirty="0">
                <a:solidFill>
                  <a:srgbClr val="00B050"/>
                </a:solidFill>
              </a:endParaRPr>
            </a:p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wireless </a:t>
              </a:r>
              <a:r>
                <a:rPr lang="en-US" b="1" dirty="0" smtClean="0">
                  <a:solidFill>
                    <a:srgbClr val="00B050"/>
                  </a:solidFill>
                </a:rPr>
                <a:t>communication</a:t>
              </a:r>
              <a:endParaRPr lang="en-US" b="1" dirty="0">
                <a:solidFill>
                  <a:srgbClr val="00B050"/>
                </a:solidFill>
              </a:endParaRPr>
            </a:p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Image processing</a:t>
              </a:r>
              <a:endParaRPr lang="en-US" dirty="0"/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5773593" y="5105400"/>
              <a:ext cx="2757588" cy="923331"/>
            </a:xfrm>
            <a:prstGeom prst="roundRect">
              <a:avLst/>
            </a:prstGeom>
            <a:noFill/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</p:grpSp>
      <p:sp>
        <p:nvSpPr>
          <p:cNvPr id="27" name="Rounded Rectangle 26"/>
          <p:cNvSpPr/>
          <p:nvPr/>
        </p:nvSpPr>
        <p:spPr bwMode="auto">
          <a:xfrm>
            <a:off x="5922136" y="1817131"/>
            <a:ext cx="2592077" cy="1064094"/>
          </a:xfrm>
          <a:prstGeom prst="roundRect">
            <a:avLst/>
          </a:pr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685800" y="1825979"/>
            <a:ext cx="2592077" cy="1064094"/>
          </a:xfrm>
          <a:prstGeom prst="roundRect">
            <a:avLst/>
          </a:pr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r>
              <a:rPr lang="en-US" sz="4000" dirty="0" smtClean="0"/>
              <a:t>Current Mobile Solutions &amp; Challenges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3</a:t>
            </a:fld>
            <a:endParaRPr lang="en-US" altLang="ko-KR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699011" y="3352800"/>
            <a:ext cx="7828413" cy="0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chemeClr val="accent2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829626" y="3352800"/>
            <a:ext cx="1744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E5A32"/>
                </a:solidFill>
              </a:rPr>
              <a:t>Good for ILP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6941" y="335280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Good for DLP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6559" y="1874621"/>
            <a:ext cx="2698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1.6 GHz </a:t>
            </a:r>
            <a:r>
              <a:rPr lang="pt-BR" dirty="0" smtClean="0"/>
              <a:t>ARM </a:t>
            </a:r>
            <a:r>
              <a:rPr lang="pt-BR" dirty="0"/>
              <a:t>Cortex-A9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346269" y="1865774"/>
            <a:ext cx="1591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ULP GeForce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96731" y="2202830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1.7 GHz </a:t>
            </a:r>
            <a:r>
              <a:rPr lang="en-US" dirty="0" smtClean="0"/>
              <a:t>Krait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453189" y="2173360"/>
            <a:ext cx="1377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Adreno </a:t>
            </a:r>
            <a:r>
              <a:rPr lang="en-US" dirty="0" smtClean="0"/>
              <a:t>320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26559" y="2523834"/>
            <a:ext cx="2762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1.6 </a:t>
            </a:r>
            <a:r>
              <a:rPr lang="pt-BR" dirty="0"/>
              <a:t>GHz </a:t>
            </a:r>
            <a:r>
              <a:rPr lang="pt-BR" dirty="0" smtClean="0"/>
              <a:t>ARM </a:t>
            </a:r>
            <a:r>
              <a:rPr lang="pt-BR" dirty="0"/>
              <a:t>Cortex-A9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093507" y="2511893"/>
            <a:ext cx="2249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ARM Mali-400 MP4 </a:t>
            </a:r>
          </a:p>
        </p:txBody>
      </p:sp>
      <p:pic>
        <p:nvPicPr>
          <p:cNvPr id="3074" name="Picture 2" descr="C:\mine\My Dropbox\2011_fall\micro12libra\presentation\tegr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434" y="1298918"/>
            <a:ext cx="933450" cy="89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mine\My Dropbox\2011_fall\micro12libra\presentation\Qualcomm-SnapDrag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259" y="2116729"/>
            <a:ext cx="1447800" cy="533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mine\My Dropbox\2011_fall\micro12libra\presentation\samsung_exynos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556" y="2584175"/>
            <a:ext cx="1269205" cy="59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ounded Rectangle 27"/>
          <p:cNvSpPr/>
          <p:nvPr/>
        </p:nvSpPr>
        <p:spPr bwMode="auto">
          <a:xfrm>
            <a:off x="699011" y="1507337"/>
            <a:ext cx="1218201" cy="367284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000" dirty="0" smtClean="0"/>
              <a:t>ILP-based</a:t>
            </a:r>
            <a:endParaRPr lang="en-US" sz="2000" dirty="0"/>
          </a:p>
        </p:txBody>
      </p:sp>
      <p:sp>
        <p:nvSpPr>
          <p:cNvPr id="30" name="Rounded Rectangle 29"/>
          <p:cNvSpPr/>
          <p:nvPr/>
        </p:nvSpPr>
        <p:spPr bwMode="auto">
          <a:xfrm>
            <a:off x="5928361" y="1498490"/>
            <a:ext cx="1218201" cy="367284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000" dirty="0" smtClean="0"/>
              <a:t>DLP-based</a:t>
            </a:r>
            <a:endParaRPr lang="en-US" sz="2000" dirty="0"/>
          </a:p>
        </p:txBody>
      </p:sp>
      <p:sp>
        <p:nvSpPr>
          <p:cNvPr id="36" name="직사각형 40"/>
          <p:cNvSpPr/>
          <p:nvPr/>
        </p:nvSpPr>
        <p:spPr>
          <a:xfrm>
            <a:off x="313758" y="4277084"/>
            <a:ext cx="8528074" cy="1877437"/>
          </a:xfrm>
          <a:prstGeom prst="rect">
            <a:avLst/>
          </a:prstGeom>
          <a:solidFill>
            <a:srgbClr val="FFFF99"/>
          </a:solidFill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Goal: Design of a unified accelerator with:</a:t>
            </a:r>
          </a:p>
          <a:p>
            <a:endParaRPr lang="en-US" sz="1400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1. Scalability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2. Flexible execution support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	3. Energy efficiency</a:t>
            </a:r>
            <a:endParaRPr lang="en-US" sz="1050" dirty="0">
              <a:solidFill>
                <a:srgbClr val="FF0000"/>
              </a:solidFill>
            </a:endParaRPr>
          </a:p>
          <a:p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23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0.22587 -0.000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8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22414 -0.0007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1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34400" cy="914400"/>
          </a:xfrm>
        </p:spPr>
        <p:txBody>
          <a:bodyPr/>
          <a:lstStyle/>
          <a:p>
            <a:r>
              <a:rPr lang="en-US" altLang="ko-KR" sz="4000" dirty="0" smtClean="0">
                <a:ea typeface="굴림" pitchFamily="50" charset="-127"/>
              </a:rPr>
              <a:t>Traditional Homogeneous SIMD</a:t>
            </a:r>
          </a:p>
        </p:txBody>
      </p:sp>
      <p:sp>
        <p:nvSpPr>
          <p:cNvPr id="16394" name="Footer Placeholder 3"/>
          <p:cNvSpPr txBox="1">
            <a:spLocks noGrp="1"/>
          </p:cNvSpPr>
          <p:nvPr/>
        </p:nvSpPr>
        <p:spPr bwMode="auto">
          <a:xfrm>
            <a:off x="32004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DB814CEA-79EF-4C92-A4C3-D78C3CF95F0C}" type="slidenum">
              <a:rPr lang="ko-KR" altLang="en-US" sz="1400">
                <a:ea typeface="굴림" pitchFamily="50" charset="-127"/>
              </a:rPr>
              <a:pPr algn="ctr"/>
              <a:t>4</a:t>
            </a:fld>
            <a:endParaRPr lang="en-US" altLang="ko-KR" sz="1400" dirty="0">
              <a:ea typeface="굴림" pitchFamily="50" charset="-127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04800" y="1219200"/>
            <a:ext cx="4495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l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r>
              <a:rPr lang="en-US" altLang="ko-KR" sz="1600" dirty="0" smtClean="0">
                <a:latin typeface="+mn-lt"/>
                <a:ea typeface="굴림" pitchFamily="50" charset="-127"/>
              </a:rPr>
              <a:t>Standard high performance machine for embedded </a:t>
            </a:r>
            <a:r>
              <a:rPr lang="en-US" altLang="ko-KR" sz="1600" dirty="0">
                <a:latin typeface="+mn-lt"/>
                <a:ea typeface="굴림" pitchFamily="50" charset="-127"/>
              </a:rPr>
              <a:t>systems</a:t>
            </a:r>
          </a:p>
          <a:p>
            <a:pPr marL="730250" lvl="1" indent="-273050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r>
              <a:rPr lang="en-US" altLang="ko-KR" sz="1600" dirty="0">
                <a:latin typeface="+mn-lt"/>
                <a:ea typeface="굴림" pitchFamily="50" charset="-127"/>
              </a:rPr>
              <a:t>Industry: IBM Cell, ARM NEON, </a:t>
            </a:r>
            <a:r>
              <a:rPr lang="en-US" altLang="ko-KR" sz="1600" dirty="0" smtClean="0">
                <a:latin typeface="+mn-lt"/>
                <a:ea typeface="굴림" pitchFamily="50" charset="-127"/>
              </a:rPr>
              <a:t>Intel MIC, </a:t>
            </a:r>
            <a:r>
              <a:rPr lang="en-US" altLang="ko-KR" sz="1600" dirty="0">
                <a:latin typeface="+mn-lt"/>
                <a:ea typeface="굴림" pitchFamily="50" charset="-127"/>
              </a:rPr>
              <a:t>etc</a:t>
            </a:r>
            <a:r>
              <a:rPr lang="en-US" altLang="ko-KR" sz="1600" dirty="0" smtClean="0">
                <a:latin typeface="+mn-lt"/>
                <a:ea typeface="굴림" pitchFamily="50" charset="-127"/>
              </a:rPr>
              <a:t>.</a:t>
            </a:r>
          </a:p>
          <a:p>
            <a:pPr marL="730250" lvl="1" indent="-273050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r>
              <a:rPr lang="en-US" altLang="ko-KR" sz="1600" dirty="0" smtClean="0">
                <a:latin typeface="+mn-lt"/>
                <a:ea typeface="굴림" pitchFamily="50" charset="-127"/>
              </a:rPr>
              <a:t>Research: SODA, AnySp, etc.</a:t>
            </a:r>
            <a:endParaRPr lang="en-US" altLang="ko-KR" sz="1600" dirty="0">
              <a:latin typeface="+mn-lt"/>
              <a:ea typeface="굴림" pitchFamily="50" charset="-127"/>
            </a:endParaRPr>
          </a:p>
          <a:p>
            <a:pPr marL="730250" lvl="1" indent="-273050" algn="l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endParaRPr lang="en-US" altLang="ko-KR" sz="1600" dirty="0" smtClean="0">
              <a:latin typeface="+mn-lt"/>
              <a:ea typeface="굴림" pitchFamily="50" charset="-127"/>
            </a:endParaRPr>
          </a:p>
          <a:p>
            <a:pPr marL="273050" indent="-273050" algn="l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r>
              <a:rPr lang="en-US" altLang="ko-KR" sz="1600" dirty="0" smtClean="0">
                <a:latin typeface="+mn-lt"/>
                <a:ea typeface="굴림" pitchFamily="50" charset="-127"/>
              </a:rPr>
              <a:t>Advantage</a:t>
            </a:r>
          </a:p>
          <a:p>
            <a:pPr marL="730250" lvl="1" indent="-273050" algn="l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r>
              <a:rPr lang="en-US" altLang="ko-KR" sz="1600" dirty="0" smtClean="0">
                <a:latin typeface="+mn-lt"/>
                <a:ea typeface="굴림" pitchFamily="50" charset="-127"/>
              </a:rPr>
              <a:t>High throughput</a:t>
            </a:r>
          </a:p>
          <a:p>
            <a:pPr marL="730250" lvl="1" indent="-273050" algn="l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r>
              <a:rPr lang="en-US" altLang="ko-KR" sz="1600" dirty="0">
                <a:latin typeface="+mj-lt"/>
                <a:ea typeface="굴림" pitchFamily="50" charset="-127"/>
              </a:rPr>
              <a:t>Low </a:t>
            </a:r>
            <a:r>
              <a:rPr lang="en-US" altLang="ko-KR" sz="1600" dirty="0" smtClean="0">
                <a:latin typeface="+mj-lt"/>
                <a:ea typeface="굴림" pitchFamily="50" charset="-127"/>
              </a:rPr>
              <a:t>fetch-decode overhead</a:t>
            </a:r>
          </a:p>
          <a:p>
            <a:pPr marL="730250" lvl="1" indent="-273050" algn="l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r>
              <a:rPr lang="en-US" altLang="ko-KR" sz="1600" dirty="0" smtClean="0">
                <a:latin typeface="+mn-lt"/>
                <a:ea typeface="굴림" pitchFamily="50" charset="-127"/>
              </a:rPr>
              <a:t>Easy to scale</a:t>
            </a:r>
          </a:p>
          <a:p>
            <a:pPr marL="730250" lvl="1" indent="-273050" algn="l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endParaRPr lang="en-US" altLang="ko-KR" sz="1600" dirty="0">
              <a:latin typeface="+mn-lt"/>
              <a:ea typeface="굴림" pitchFamily="50" charset="-127"/>
            </a:endParaRPr>
          </a:p>
          <a:p>
            <a:pPr marL="273050" indent="-273050" algn="l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r>
              <a:rPr lang="en-US" altLang="ko-KR" sz="1600" dirty="0" smtClean="0">
                <a:latin typeface="+mn-lt"/>
                <a:ea typeface="굴림" pitchFamily="50" charset="-127"/>
              </a:rPr>
              <a:t>Disadvantage</a:t>
            </a:r>
          </a:p>
          <a:p>
            <a:pPr marL="730250" lvl="1" indent="-273050" algn="l" latinLnBrk="1">
              <a:spcBef>
                <a:spcPts val="600"/>
              </a:spcBef>
              <a:buClr>
                <a:schemeClr val="accent1"/>
              </a:buClr>
              <a:buSzPct val="76000"/>
              <a:buFont typeface="Wingdings" pitchFamily="2" charset="2"/>
              <a:buChar char="§"/>
              <a:defRPr/>
            </a:pPr>
            <a:r>
              <a:rPr lang="en-US" altLang="ko-KR" sz="1600" dirty="0" smtClean="0">
                <a:latin typeface="+mn-lt"/>
                <a:ea typeface="굴림" pitchFamily="50" charset="-127"/>
              </a:rPr>
              <a:t>Hard to realize high resource utilization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800600" y="1219201"/>
            <a:ext cx="4190999" cy="4038600"/>
            <a:chOff x="4232638" y="1956117"/>
            <a:chExt cx="4746812" cy="4216083"/>
          </a:xfrm>
        </p:grpSpPr>
        <p:pic>
          <p:nvPicPr>
            <p:cNvPr id="1168" name="Picture 14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638" y="1956117"/>
              <a:ext cx="4555395" cy="3685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" name="Rectangle 3"/>
            <p:cNvSpPr txBox="1">
              <a:spLocks noChangeArrowheads="1"/>
            </p:cNvSpPr>
            <p:nvPr/>
          </p:nvSpPr>
          <p:spPr bwMode="auto">
            <a:xfrm>
              <a:off x="4405249" y="5715000"/>
              <a:ext cx="457420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ko-KR" dirty="0" smtClean="0">
                  <a:latin typeface="+mn-lt"/>
                  <a:ea typeface="굴림" pitchFamily="50" charset="-127"/>
                </a:rPr>
                <a:t>Example SIMD machine: 100 </a:t>
              </a:r>
              <a:r>
                <a:rPr lang="en-US" altLang="ko-KR" dirty="0" smtClean="0">
                  <a:ea typeface="굴림" pitchFamily="50" charset="-127"/>
                </a:rPr>
                <a:t>MOps /mW</a:t>
              </a:r>
              <a:endParaRPr lang="en-US" altLang="ko-KR" dirty="0">
                <a:ea typeface="굴림" pitchFamily="50" charset="-127"/>
              </a:endParaRPr>
            </a:p>
          </p:txBody>
        </p:sp>
      </p:grpSp>
      <p:sp>
        <p:nvSpPr>
          <p:cNvPr id="23" name="직사각형 40"/>
          <p:cNvSpPr/>
          <p:nvPr/>
        </p:nvSpPr>
        <p:spPr>
          <a:xfrm>
            <a:off x="304800" y="5695721"/>
            <a:ext cx="8528074" cy="400110"/>
          </a:xfrm>
          <a:prstGeom prst="rect">
            <a:avLst/>
          </a:prstGeom>
          <a:solidFill>
            <a:srgbClr val="FFFF99"/>
          </a:solidFill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Advanced goal: map broader range of applications into SIMD!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903660"/>
      </p:ext>
    </p:extLst>
  </p:cSld>
  <p:clrMapOvr>
    <a:masterClrMapping/>
  </p:clrMapOvr>
  <p:transition advTm="588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92162"/>
          </a:xfrm>
        </p:spPr>
        <p:txBody>
          <a:bodyPr/>
          <a:lstStyle/>
          <a:p>
            <a:pPr eaLnBrk="1" hangingPunct="1"/>
            <a:r>
              <a:rPr lang="en-US" altLang="ko-KR" sz="4000" dirty="0" smtClean="0">
                <a:ea typeface="굴림" pitchFamily="50" charset="-127"/>
              </a:rPr>
              <a:t>Exploration of Low </a:t>
            </a:r>
            <a:r>
              <a:rPr lang="en-US" altLang="ko-KR" sz="4000" dirty="0">
                <a:ea typeface="굴림" pitchFamily="50" charset="-127"/>
              </a:rPr>
              <a:t>R</a:t>
            </a:r>
            <a:r>
              <a:rPr lang="en-US" altLang="ko-KR" sz="4000" dirty="0" smtClean="0">
                <a:ea typeface="굴림" pitchFamily="50" charset="-127"/>
              </a:rPr>
              <a:t>esource </a:t>
            </a:r>
            <a:r>
              <a:rPr lang="en-US" altLang="ko-KR" sz="4000" dirty="0">
                <a:ea typeface="굴림" pitchFamily="50" charset="-127"/>
              </a:rPr>
              <a:t>U</a:t>
            </a:r>
            <a:r>
              <a:rPr lang="en-US" altLang="ko-KR" sz="4000" dirty="0" smtClean="0">
                <a:ea typeface="굴림" pitchFamily="50" charset="-127"/>
              </a:rPr>
              <a:t>tilization</a:t>
            </a:r>
          </a:p>
        </p:txBody>
      </p:sp>
      <p:sp>
        <p:nvSpPr>
          <p:cNvPr id="409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898775" y="6356350"/>
            <a:ext cx="35052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15E193BD-468D-47DF-8144-F5E0C699EAB9}" type="slidenum">
              <a:rPr lang="en-US" altLang="ko-KR" smtClean="0">
                <a:solidFill>
                  <a:schemeClr val="tx2"/>
                </a:solidFill>
              </a:rPr>
              <a:pPr eaLnBrk="1" hangingPunct="1">
                <a:defRPr/>
              </a:pPr>
              <a:t>5</a:t>
            </a:fld>
            <a:endParaRPr lang="en-US" altLang="ko-KR" dirty="0" smtClean="0">
              <a:solidFill>
                <a:schemeClr val="tx2"/>
              </a:solidFill>
            </a:endParaRPr>
          </a:p>
        </p:txBody>
      </p:sp>
      <p:sp>
        <p:nvSpPr>
          <p:cNvPr id="7173" name="Rectangle 80"/>
          <p:cNvSpPr>
            <a:spLocks noChangeArrowheads="1"/>
          </p:cNvSpPr>
          <p:nvPr/>
        </p:nvSpPr>
        <p:spPr bwMode="auto">
          <a:xfrm>
            <a:off x="560071" y="1327943"/>
            <a:ext cx="2133600" cy="3517900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7174" name="TextBox 128"/>
          <p:cNvSpPr txBox="1">
            <a:spLocks noChangeArrowheads="1"/>
          </p:cNvSpPr>
          <p:nvPr/>
        </p:nvSpPr>
        <p:spPr bwMode="auto">
          <a:xfrm>
            <a:off x="664846" y="989805"/>
            <a:ext cx="1481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 dirty="0" smtClean="0"/>
              <a:t>AAC </a:t>
            </a:r>
            <a:r>
              <a:rPr lang="en-US" sz="1600" b="1" dirty="0"/>
              <a:t>decoder</a:t>
            </a:r>
          </a:p>
        </p:txBody>
      </p:sp>
      <p:sp>
        <p:nvSpPr>
          <p:cNvPr id="7176" name="Rectangle 3"/>
          <p:cNvSpPr txBox="1">
            <a:spLocks noChangeArrowheads="1"/>
          </p:cNvSpPr>
          <p:nvPr/>
        </p:nvSpPr>
        <p:spPr bwMode="auto">
          <a:xfrm>
            <a:off x="306388" y="5257800"/>
            <a:ext cx="8534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dirty="0" smtClean="0">
                <a:latin typeface="Arial Narrow" pitchFamily="34" charset="0"/>
                <a:ea typeface="굴림" pitchFamily="50" charset="-127"/>
              </a:rPr>
              <a:t>High </a:t>
            </a:r>
            <a:r>
              <a:rPr lang="en-US" altLang="ko-KR" dirty="0">
                <a:latin typeface="Arial Narrow" pitchFamily="34" charset="0"/>
                <a:ea typeface="굴림" pitchFamily="50" charset="-127"/>
              </a:rPr>
              <a:t>execution ratio on high data-parallel loops (~80%)</a:t>
            </a:r>
          </a:p>
          <a:p>
            <a:pPr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dirty="0" smtClean="0">
                <a:latin typeface="Arial Narrow" pitchFamily="34" charset="0"/>
                <a:ea typeface="굴림" pitchFamily="50" charset="-127"/>
              </a:rPr>
              <a:t>Traditional wide SIMD accelerator is frequently over-designed</a:t>
            </a:r>
          </a:p>
          <a:p>
            <a:pPr lvl="1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dirty="0" smtClean="0">
                <a:latin typeface="Arial Narrow" pitchFamily="34" charset="0"/>
                <a:ea typeface="굴림" pitchFamily="50" charset="-127"/>
              </a:rPr>
              <a:t>The performance is limited by the non-high-DLP loops</a:t>
            </a:r>
          </a:p>
          <a:p>
            <a:pPr lvl="1" eaLnBrk="1" hangingPunct="1">
              <a:spcBef>
                <a:spcPct val="20000"/>
              </a:spcBef>
              <a:buFont typeface="Arial" pitchFamily="34" charset="0"/>
              <a:buChar char="•"/>
            </a:pPr>
            <a:endParaRPr lang="en-US" altLang="ko-KR" dirty="0">
              <a:latin typeface="Arial Narrow" pitchFamily="34" charset="0"/>
              <a:ea typeface="굴림" pitchFamily="50" charset="-127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30158" y="8001000"/>
            <a:ext cx="2548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>
                <a:solidFill>
                  <a:prstClr val="black"/>
                </a:solidFill>
                <a:latin typeface="+mn-lt"/>
                <a:cs typeface="+mn-cs"/>
              </a:rPr>
              <a:t>Loop Execution </a:t>
            </a:r>
            <a:r>
              <a:rPr lang="en-US" sz="1400" b="1" dirty="0">
                <a:solidFill>
                  <a:prstClr val="black"/>
                </a:solidFill>
                <a:latin typeface="+mn-lt"/>
                <a:cs typeface="+mn-cs"/>
              </a:rPr>
              <a:t>Time Breakdown </a:t>
            </a: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prstClr val="black"/>
                </a:solidFill>
                <a:latin typeface="+mn-lt"/>
                <a:cs typeface="+mn-cs"/>
              </a:rPr>
              <a:t>@ 1-issue in-order core</a:t>
            </a:r>
          </a:p>
        </p:txBody>
      </p:sp>
      <p:sp>
        <p:nvSpPr>
          <p:cNvPr id="7189" name="Rectangle 4"/>
          <p:cNvSpPr>
            <a:spLocks noChangeArrowheads="1"/>
          </p:cNvSpPr>
          <p:nvPr/>
        </p:nvSpPr>
        <p:spPr bwMode="auto">
          <a:xfrm>
            <a:off x="1658621" y="1366043"/>
            <a:ext cx="609600" cy="2889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sz="1400" dirty="0"/>
              <a:t>Input</a:t>
            </a:r>
          </a:p>
        </p:txBody>
      </p:sp>
      <p:cxnSp>
        <p:nvCxnSpPr>
          <p:cNvPr id="7190" name="Straight Connector 66"/>
          <p:cNvCxnSpPr>
            <a:cxnSpLocks noChangeShapeType="1"/>
          </p:cNvCxnSpPr>
          <p:nvPr/>
        </p:nvCxnSpPr>
        <p:spPr bwMode="auto">
          <a:xfrm>
            <a:off x="1591946" y="2107405"/>
            <a:ext cx="774700" cy="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91" name="Straight Connector 67"/>
          <p:cNvCxnSpPr>
            <a:cxnSpLocks noChangeShapeType="1"/>
          </p:cNvCxnSpPr>
          <p:nvPr/>
        </p:nvCxnSpPr>
        <p:spPr bwMode="auto">
          <a:xfrm>
            <a:off x="1591946" y="2216943"/>
            <a:ext cx="774700" cy="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92" name="Straight Connector 68"/>
          <p:cNvCxnSpPr>
            <a:cxnSpLocks noChangeShapeType="1"/>
          </p:cNvCxnSpPr>
          <p:nvPr/>
        </p:nvCxnSpPr>
        <p:spPr bwMode="auto">
          <a:xfrm>
            <a:off x="1591946" y="2326480"/>
            <a:ext cx="774700" cy="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93" name="Rounded Rectangle 69"/>
          <p:cNvSpPr>
            <a:spLocks noChangeArrowheads="1"/>
          </p:cNvSpPr>
          <p:nvPr/>
        </p:nvSpPr>
        <p:spPr bwMode="auto">
          <a:xfrm>
            <a:off x="1468121" y="2016918"/>
            <a:ext cx="992188" cy="393700"/>
          </a:xfrm>
          <a:prstGeom prst="roundRect">
            <a:avLst>
              <a:gd name="adj" fmla="val 16667"/>
            </a:avLst>
          </a:prstGeom>
          <a:solidFill>
            <a:srgbClr val="6699FF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7194" name="Freeform 71"/>
          <p:cNvSpPr>
            <a:spLocks/>
          </p:cNvSpPr>
          <p:nvPr/>
        </p:nvSpPr>
        <p:spPr bwMode="auto">
          <a:xfrm>
            <a:off x="2434909" y="2690018"/>
            <a:ext cx="193675" cy="571500"/>
          </a:xfrm>
          <a:custGeom>
            <a:avLst/>
            <a:gdLst>
              <a:gd name="T0" fmla="*/ 0 w 1187461"/>
              <a:gd name="T1" fmla="*/ 0 h 3671838"/>
              <a:gd name="T2" fmla="*/ 0 w 1187461"/>
              <a:gd name="T3" fmla="*/ 0 h 3671838"/>
              <a:gd name="T4" fmla="*/ 0 w 1187461"/>
              <a:gd name="T5" fmla="*/ 0 h 3671838"/>
              <a:gd name="T6" fmla="*/ 0 w 1187461"/>
              <a:gd name="T7" fmla="*/ 0 h 3671838"/>
              <a:gd name="T8" fmla="*/ 0 w 1187461"/>
              <a:gd name="T9" fmla="*/ 0 h 36718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87461"/>
              <a:gd name="T16" fmla="*/ 0 h 3671838"/>
              <a:gd name="T17" fmla="*/ 1187461 w 1187461"/>
              <a:gd name="T18" fmla="*/ 3671838 h 36718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87461" h="3671838">
                <a:moveTo>
                  <a:pt x="0" y="3038100"/>
                </a:moveTo>
                <a:cubicBezTo>
                  <a:pt x="297656" y="3344487"/>
                  <a:pt x="643141" y="3671838"/>
                  <a:pt x="838200" y="3504825"/>
                </a:cubicBezTo>
                <a:cubicBezTo>
                  <a:pt x="1033259" y="3337813"/>
                  <a:pt x="1153249" y="2585022"/>
                  <a:pt x="1170355" y="2036025"/>
                </a:cubicBezTo>
                <a:cubicBezTo>
                  <a:pt x="1187461" y="1487028"/>
                  <a:pt x="1135896" y="421682"/>
                  <a:pt x="940837" y="210841"/>
                </a:cubicBezTo>
                <a:cubicBezTo>
                  <a:pt x="745778" y="0"/>
                  <a:pt x="451644" y="420933"/>
                  <a:pt x="0" y="770977"/>
                </a:cubicBezTo>
              </a:path>
            </a:pathLst>
          </a:cu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7195" name="Group 72"/>
          <p:cNvGrpSpPr>
            <a:grpSpLocks/>
          </p:cNvGrpSpPr>
          <p:nvPr/>
        </p:nvGrpSpPr>
        <p:grpSpPr bwMode="auto">
          <a:xfrm>
            <a:off x="1468121" y="2650330"/>
            <a:ext cx="1920875" cy="635000"/>
            <a:chOff x="609600" y="2554656"/>
            <a:chExt cx="1921317" cy="635907"/>
          </a:xfrm>
        </p:grpSpPr>
        <p:cxnSp>
          <p:nvCxnSpPr>
            <p:cNvPr id="7219" name="Straight Connector 73"/>
            <p:cNvCxnSpPr>
              <a:cxnSpLocks noChangeShapeType="1"/>
            </p:cNvCxnSpPr>
            <p:nvPr/>
          </p:nvCxnSpPr>
          <p:spPr bwMode="auto">
            <a:xfrm>
              <a:off x="739275" y="2776717"/>
              <a:ext cx="775409" cy="0"/>
            </a:xfrm>
            <a:prstGeom prst="lin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20" name="Straight Connector 74"/>
            <p:cNvCxnSpPr>
              <a:cxnSpLocks noChangeShapeType="1"/>
            </p:cNvCxnSpPr>
            <p:nvPr/>
          </p:nvCxnSpPr>
          <p:spPr bwMode="auto">
            <a:xfrm>
              <a:off x="739275" y="2885590"/>
              <a:ext cx="775409" cy="0"/>
            </a:xfrm>
            <a:prstGeom prst="lin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21" name="Straight Connector 75"/>
            <p:cNvCxnSpPr>
              <a:cxnSpLocks noChangeShapeType="1"/>
            </p:cNvCxnSpPr>
            <p:nvPr/>
          </p:nvCxnSpPr>
          <p:spPr bwMode="auto">
            <a:xfrm>
              <a:off x="739275" y="2994463"/>
              <a:ext cx="775409" cy="0"/>
            </a:xfrm>
            <a:prstGeom prst="lin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22" name="TextBox 76"/>
            <p:cNvSpPr txBox="1">
              <a:spLocks noChangeArrowheads="1"/>
            </p:cNvSpPr>
            <p:nvPr/>
          </p:nvSpPr>
          <p:spPr bwMode="auto">
            <a:xfrm>
              <a:off x="625917" y="2554656"/>
              <a:ext cx="190500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000" dirty="0"/>
                <a:t>for ( …… ) {</a:t>
              </a:r>
            </a:p>
          </p:txBody>
        </p:sp>
        <p:sp>
          <p:nvSpPr>
            <p:cNvPr id="7223" name="TextBox 77"/>
            <p:cNvSpPr txBox="1">
              <a:spLocks noChangeArrowheads="1"/>
            </p:cNvSpPr>
            <p:nvPr/>
          </p:nvSpPr>
          <p:spPr bwMode="auto">
            <a:xfrm>
              <a:off x="662049" y="2944342"/>
              <a:ext cx="94582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000" dirty="0"/>
                <a:t>}</a:t>
              </a:r>
            </a:p>
          </p:txBody>
        </p:sp>
        <p:sp>
          <p:nvSpPr>
            <p:cNvPr id="7224" name="Rounded Rectangle 78"/>
            <p:cNvSpPr>
              <a:spLocks noChangeArrowheads="1"/>
            </p:cNvSpPr>
            <p:nvPr/>
          </p:nvSpPr>
          <p:spPr bwMode="auto">
            <a:xfrm>
              <a:off x="609600" y="2588742"/>
              <a:ext cx="998277" cy="558799"/>
            </a:xfrm>
            <a:prstGeom prst="roundRect">
              <a:avLst>
                <a:gd name="adj" fmla="val 16667"/>
              </a:avLst>
            </a:prstGeom>
            <a:solidFill>
              <a:srgbClr val="00B050">
                <a:alpha val="6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 dirty="0"/>
            </a:p>
          </p:txBody>
        </p:sp>
      </p:grpSp>
      <p:sp>
        <p:nvSpPr>
          <p:cNvPr id="7196" name="Rectangle 79"/>
          <p:cNvSpPr>
            <a:spLocks noChangeArrowheads="1"/>
          </p:cNvSpPr>
          <p:nvPr/>
        </p:nvSpPr>
        <p:spPr bwMode="auto">
          <a:xfrm>
            <a:off x="1630046" y="4355305"/>
            <a:ext cx="700088" cy="29051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sz="1400" dirty="0"/>
              <a:t>output</a:t>
            </a:r>
          </a:p>
        </p:txBody>
      </p:sp>
      <p:sp>
        <p:nvSpPr>
          <p:cNvPr id="7197" name="Freeform 82"/>
          <p:cNvSpPr>
            <a:spLocks/>
          </p:cNvSpPr>
          <p:nvPr/>
        </p:nvSpPr>
        <p:spPr bwMode="auto">
          <a:xfrm>
            <a:off x="2434909" y="3523455"/>
            <a:ext cx="193675" cy="573088"/>
          </a:xfrm>
          <a:custGeom>
            <a:avLst/>
            <a:gdLst>
              <a:gd name="T0" fmla="*/ 0 w 1187461"/>
              <a:gd name="T1" fmla="*/ 0 h 3671838"/>
              <a:gd name="T2" fmla="*/ 0 w 1187461"/>
              <a:gd name="T3" fmla="*/ 0 h 3671838"/>
              <a:gd name="T4" fmla="*/ 0 w 1187461"/>
              <a:gd name="T5" fmla="*/ 0 h 3671838"/>
              <a:gd name="T6" fmla="*/ 0 w 1187461"/>
              <a:gd name="T7" fmla="*/ 0 h 3671838"/>
              <a:gd name="T8" fmla="*/ 0 w 1187461"/>
              <a:gd name="T9" fmla="*/ 0 h 36718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87461"/>
              <a:gd name="T16" fmla="*/ 0 h 3671838"/>
              <a:gd name="T17" fmla="*/ 1187461 w 1187461"/>
              <a:gd name="T18" fmla="*/ 3671838 h 36718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87461" h="3671838">
                <a:moveTo>
                  <a:pt x="0" y="3038100"/>
                </a:moveTo>
                <a:cubicBezTo>
                  <a:pt x="297656" y="3344487"/>
                  <a:pt x="643141" y="3671838"/>
                  <a:pt x="838200" y="3504825"/>
                </a:cubicBezTo>
                <a:cubicBezTo>
                  <a:pt x="1033259" y="3337813"/>
                  <a:pt x="1153249" y="2585022"/>
                  <a:pt x="1170355" y="2036025"/>
                </a:cubicBezTo>
                <a:cubicBezTo>
                  <a:pt x="1187461" y="1487028"/>
                  <a:pt x="1135896" y="421682"/>
                  <a:pt x="940837" y="210841"/>
                </a:cubicBezTo>
                <a:cubicBezTo>
                  <a:pt x="745778" y="0"/>
                  <a:pt x="451644" y="420933"/>
                  <a:pt x="0" y="770977"/>
                </a:cubicBezTo>
              </a:path>
            </a:pathLst>
          </a:cu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7198" name="Group 83"/>
          <p:cNvGrpSpPr>
            <a:grpSpLocks/>
          </p:cNvGrpSpPr>
          <p:nvPr/>
        </p:nvGrpSpPr>
        <p:grpSpPr bwMode="auto">
          <a:xfrm>
            <a:off x="1468121" y="3483768"/>
            <a:ext cx="1920875" cy="635000"/>
            <a:chOff x="609600" y="2554656"/>
            <a:chExt cx="1921317" cy="635907"/>
          </a:xfrm>
        </p:grpSpPr>
        <p:cxnSp>
          <p:nvCxnSpPr>
            <p:cNvPr id="7213" name="Straight Connector 84"/>
            <p:cNvCxnSpPr>
              <a:cxnSpLocks noChangeShapeType="1"/>
            </p:cNvCxnSpPr>
            <p:nvPr/>
          </p:nvCxnSpPr>
          <p:spPr bwMode="auto">
            <a:xfrm>
              <a:off x="739275" y="2776717"/>
              <a:ext cx="775409" cy="0"/>
            </a:xfrm>
            <a:prstGeom prst="lin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14" name="Straight Connector 85"/>
            <p:cNvCxnSpPr>
              <a:cxnSpLocks noChangeShapeType="1"/>
            </p:cNvCxnSpPr>
            <p:nvPr/>
          </p:nvCxnSpPr>
          <p:spPr bwMode="auto">
            <a:xfrm>
              <a:off x="739275" y="2885590"/>
              <a:ext cx="775409" cy="0"/>
            </a:xfrm>
            <a:prstGeom prst="lin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15" name="Straight Connector 86"/>
            <p:cNvCxnSpPr>
              <a:cxnSpLocks noChangeShapeType="1"/>
            </p:cNvCxnSpPr>
            <p:nvPr/>
          </p:nvCxnSpPr>
          <p:spPr bwMode="auto">
            <a:xfrm>
              <a:off x="739275" y="2994463"/>
              <a:ext cx="775409" cy="0"/>
            </a:xfrm>
            <a:prstGeom prst="lin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16" name="TextBox 87"/>
            <p:cNvSpPr txBox="1">
              <a:spLocks noChangeArrowheads="1"/>
            </p:cNvSpPr>
            <p:nvPr/>
          </p:nvSpPr>
          <p:spPr bwMode="auto">
            <a:xfrm>
              <a:off x="625917" y="2554656"/>
              <a:ext cx="190500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000" dirty="0"/>
                <a:t>for ( …… ) {</a:t>
              </a:r>
            </a:p>
          </p:txBody>
        </p:sp>
        <p:sp>
          <p:nvSpPr>
            <p:cNvPr id="7217" name="TextBox 88"/>
            <p:cNvSpPr txBox="1">
              <a:spLocks noChangeArrowheads="1"/>
            </p:cNvSpPr>
            <p:nvPr/>
          </p:nvSpPr>
          <p:spPr bwMode="auto">
            <a:xfrm>
              <a:off x="662049" y="2944342"/>
              <a:ext cx="94582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000" dirty="0"/>
                <a:t>}</a:t>
              </a:r>
            </a:p>
          </p:txBody>
        </p:sp>
        <p:sp>
          <p:nvSpPr>
            <p:cNvPr id="7218" name="Rounded Rectangle 89"/>
            <p:cNvSpPr>
              <a:spLocks noChangeArrowheads="1"/>
            </p:cNvSpPr>
            <p:nvPr/>
          </p:nvSpPr>
          <p:spPr bwMode="auto">
            <a:xfrm>
              <a:off x="609600" y="2588742"/>
              <a:ext cx="998277" cy="558799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 dirty="0"/>
            </a:p>
          </p:txBody>
        </p:sp>
      </p:grpSp>
      <p:sp>
        <p:nvSpPr>
          <p:cNvPr id="7199" name="Down Arrow 5"/>
          <p:cNvSpPr>
            <a:spLocks noChangeArrowheads="1"/>
          </p:cNvSpPr>
          <p:nvPr/>
        </p:nvSpPr>
        <p:spPr bwMode="auto">
          <a:xfrm>
            <a:off x="1872934" y="1724818"/>
            <a:ext cx="187325" cy="217487"/>
          </a:xfrm>
          <a:prstGeom prst="downArrow">
            <a:avLst>
              <a:gd name="adj1" fmla="val 50000"/>
              <a:gd name="adj2" fmla="val 50015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7200" name="Down Arrow 91"/>
          <p:cNvSpPr>
            <a:spLocks noChangeArrowheads="1"/>
          </p:cNvSpPr>
          <p:nvPr/>
        </p:nvSpPr>
        <p:spPr bwMode="auto">
          <a:xfrm>
            <a:off x="1885634" y="2445543"/>
            <a:ext cx="187325" cy="217487"/>
          </a:xfrm>
          <a:prstGeom prst="downArrow">
            <a:avLst>
              <a:gd name="adj1" fmla="val 50000"/>
              <a:gd name="adj2" fmla="val 50015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7201" name="Down Arrow 92"/>
          <p:cNvSpPr>
            <a:spLocks noChangeArrowheads="1"/>
          </p:cNvSpPr>
          <p:nvPr/>
        </p:nvSpPr>
        <p:spPr bwMode="auto">
          <a:xfrm>
            <a:off x="1899921" y="3317080"/>
            <a:ext cx="187325" cy="217488"/>
          </a:xfrm>
          <a:prstGeom prst="downArrow">
            <a:avLst>
              <a:gd name="adj1" fmla="val 50000"/>
              <a:gd name="adj2" fmla="val 50015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7202" name="Down Arrow 93"/>
          <p:cNvSpPr>
            <a:spLocks noChangeArrowheads="1"/>
          </p:cNvSpPr>
          <p:nvPr/>
        </p:nvSpPr>
        <p:spPr bwMode="auto">
          <a:xfrm>
            <a:off x="1899921" y="4126705"/>
            <a:ext cx="187325" cy="217488"/>
          </a:xfrm>
          <a:prstGeom prst="downArrow">
            <a:avLst>
              <a:gd name="adj1" fmla="val 50000"/>
              <a:gd name="adj2" fmla="val 50015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7203" name="TextBox 6"/>
          <p:cNvSpPr txBox="1">
            <a:spLocks noChangeArrowheads="1"/>
          </p:cNvSpPr>
          <p:nvPr/>
        </p:nvSpPr>
        <p:spPr bwMode="auto">
          <a:xfrm>
            <a:off x="568009" y="1967705"/>
            <a:ext cx="838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100" b="1" dirty="0"/>
              <a:t>Huffman decoding</a:t>
            </a:r>
          </a:p>
        </p:txBody>
      </p:sp>
      <p:sp>
        <p:nvSpPr>
          <p:cNvPr id="7204" name="TextBox 103"/>
          <p:cNvSpPr txBox="1">
            <a:spLocks noChangeArrowheads="1"/>
          </p:cNvSpPr>
          <p:nvPr/>
        </p:nvSpPr>
        <p:spPr bwMode="auto">
          <a:xfrm>
            <a:off x="499746" y="2731293"/>
            <a:ext cx="1092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100" b="1" dirty="0"/>
              <a:t>Inverse</a:t>
            </a:r>
          </a:p>
          <a:p>
            <a:pPr eaLnBrk="1" hangingPunct="1"/>
            <a:r>
              <a:rPr lang="en-US" sz="1100" b="1" dirty="0"/>
              <a:t>Quantization</a:t>
            </a:r>
          </a:p>
        </p:txBody>
      </p:sp>
      <p:sp>
        <p:nvSpPr>
          <p:cNvPr id="7205" name="TextBox 104"/>
          <p:cNvSpPr txBox="1">
            <a:spLocks noChangeArrowheads="1"/>
          </p:cNvSpPr>
          <p:nvPr/>
        </p:nvSpPr>
        <p:spPr bwMode="auto">
          <a:xfrm>
            <a:off x="614046" y="3656805"/>
            <a:ext cx="8382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100" b="1" dirty="0"/>
              <a:t>IMDCT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639344" y="1477961"/>
            <a:ext cx="4151312" cy="3217863"/>
            <a:chOff x="2478088" y="1627980"/>
            <a:chExt cx="4151312" cy="3217863"/>
          </a:xfrm>
        </p:grpSpPr>
        <p:sp>
          <p:nvSpPr>
            <p:cNvPr id="7175" name="Text Box 15"/>
            <p:cNvSpPr txBox="1">
              <a:spLocks noChangeArrowheads="1"/>
            </p:cNvSpPr>
            <p:nvPr/>
          </p:nvSpPr>
          <p:spPr bwMode="auto">
            <a:xfrm>
              <a:off x="3019425" y="1654968"/>
              <a:ext cx="118427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600" dirty="0"/>
                <a:t>Application</a:t>
              </a:r>
            </a:p>
          </p:txBody>
        </p:sp>
        <p:sp>
          <p:nvSpPr>
            <p:cNvPr id="7177" name="Rounded Rectangle 149"/>
            <p:cNvSpPr>
              <a:spLocks noChangeArrowheads="1"/>
            </p:cNvSpPr>
            <p:nvPr/>
          </p:nvSpPr>
          <p:spPr bwMode="auto">
            <a:xfrm>
              <a:off x="2552700" y="2410618"/>
              <a:ext cx="992188" cy="3937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dirty="0"/>
                <a:t>Acyclic</a:t>
              </a:r>
            </a:p>
          </p:txBody>
        </p:sp>
        <p:sp>
          <p:nvSpPr>
            <p:cNvPr id="7178" name="Rounded Rectangle 150"/>
            <p:cNvSpPr>
              <a:spLocks noChangeArrowheads="1"/>
            </p:cNvSpPr>
            <p:nvPr/>
          </p:nvSpPr>
          <p:spPr bwMode="auto">
            <a:xfrm>
              <a:off x="3849688" y="2389980"/>
              <a:ext cx="998537" cy="4064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  <a:alpha val="60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 algn="ctr"/>
              <a:r>
                <a:rPr lang="en-US" dirty="0"/>
                <a:t>Loop</a:t>
              </a:r>
            </a:p>
          </p:txBody>
        </p:sp>
        <p:sp>
          <p:nvSpPr>
            <p:cNvPr id="7179" name="Rounded Rectangle 151"/>
            <p:cNvSpPr>
              <a:spLocks noChangeArrowheads="1"/>
            </p:cNvSpPr>
            <p:nvPr/>
          </p:nvSpPr>
          <p:spPr bwMode="auto">
            <a:xfrm>
              <a:off x="3181350" y="3342480"/>
              <a:ext cx="1168400" cy="4064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60000"/>
              </a:srgbClr>
            </a:solidFill>
            <a:ln>
              <a:noFill/>
            </a:ln>
            <a:extLst/>
          </p:spPr>
          <p:txBody>
            <a:bodyPr/>
            <a:lstStyle/>
            <a:p>
              <a:pPr algn="ctr"/>
              <a:r>
                <a:rPr lang="en-US" dirty="0"/>
                <a:t>Non-DLP</a:t>
              </a:r>
            </a:p>
          </p:txBody>
        </p:sp>
        <p:sp>
          <p:nvSpPr>
            <p:cNvPr id="7180" name="Rounded Rectangle 153"/>
            <p:cNvSpPr>
              <a:spLocks noChangeArrowheads="1"/>
            </p:cNvSpPr>
            <p:nvPr/>
          </p:nvSpPr>
          <p:spPr bwMode="auto">
            <a:xfrm>
              <a:off x="4402138" y="3342480"/>
              <a:ext cx="1200150" cy="4064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  <a:alpha val="60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 algn="ctr"/>
              <a:r>
                <a:rPr lang="en-US" dirty="0"/>
                <a:t>DLP</a:t>
              </a:r>
            </a:p>
          </p:txBody>
        </p:sp>
        <p:sp>
          <p:nvSpPr>
            <p:cNvPr id="7181" name="Line 14"/>
            <p:cNvSpPr>
              <a:spLocks noChangeShapeType="1"/>
            </p:cNvSpPr>
            <p:nvPr/>
          </p:nvSpPr>
          <p:spPr bwMode="auto">
            <a:xfrm flipH="1">
              <a:off x="3049588" y="1997868"/>
              <a:ext cx="419100" cy="4000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>
              <a:off x="3765550" y="2008980"/>
              <a:ext cx="584200" cy="3889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3" name="Line 14"/>
            <p:cNvSpPr>
              <a:spLocks noChangeShapeType="1"/>
            </p:cNvSpPr>
            <p:nvPr/>
          </p:nvSpPr>
          <p:spPr bwMode="auto">
            <a:xfrm flipH="1">
              <a:off x="3765550" y="2769393"/>
              <a:ext cx="584200" cy="568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4" name="Line 14"/>
            <p:cNvSpPr>
              <a:spLocks noChangeShapeType="1"/>
            </p:cNvSpPr>
            <p:nvPr/>
          </p:nvSpPr>
          <p:spPr bwMode="auto">
            <a:xfrm>
              <a:off x="4349750" y="2780505"/>
              <a:ext cx="584200" cy="5619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Rounded Rectangle 173"/>
            <p:cNvSpPr>
              <a:spLocks noChangeArrowheads="1"/>
            </p:cNvSpPr>
            <p:nvPr/>
          </p:nvSpPr>
          <p:spPr bwMode="auto">
            <a:xfrm>
              <a:off x="2478088" y="1627980"/>
              <a:ext cx="4151312" cy="3217863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7206" name="Rounded Rectangle 153"/>
            <p:cNvSpPr>
              <a:spLocks noChangeArrowheads="1"/>
            </p:cNvSpPr>
            <p:nvPr/>
          </p:nvSpPr>
          <p:spPr bwMode="auto">
            <a:xfrm>
              <a:off x="3811588" y="4233068"/>
              <a:ext cx="1200150" cy="4064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60000"/>
              </a:srgbClr>
            </a:solidFill>
            <a:ln>
              <a:noFill/>
            </a:ln>
            <a:extLst/>
          </p:spPr>
          <p:txBody>
            <a:bodyPr/>
            <a:lstStyle/>
            <a:p>
              <a:pPr algn="ctr"/>
              <a:r>
                <a:rPr lang="en-US" dirty="0"/>
                <a:t>Low-DLP</a:t>
              </a:r>
            </a:p>
          </p:txBody>
        </p:sp>
        <p:sp>
          <p:nvSpPr>
            <p:cNvPr id="7207" name="Rounded Rectangle 153"/>
            <p:cNvSpPr>
              <a:spLocks noChangeArrowheads="1"/>
            </p:cNvSpPr>
            <p:nvPr/>
          </p:nvSpPr>
          <p:spPr bwMode="auto">
            <a:xfrm>
              <a:off x="5181600" y="4233068"/>
              <a:ext cx="1295400" cy="406400"/>
            </a:xfrm>
            <a:prstGeom prst="roundRect">
              <a:avLst>
                <a:gd name="adj" fmla="val 16667"/>
              </a:avLst>
            </a:prstGeom>
            <a:solidFill>
              <a:srgbClr val="00B050">
                <a:alpha val="60000"/>
              </a:srgbClr>
            </a:solidFill>
            <a:ln>
              <a:noFill/>
            </a:ln>
            <a:extLst/>
          </p:spPr>
          <p:txBody>
            <a:bodyPr/>
            <a:lstStyle/>
            <a:p>
              <a:pPr algn="ctr"/>
              <a:r>
                <a:rPr lang="en-US" dirty="0"/>
                <a:t>High-DLP</a:t>
              </a:r>
            </a:p>
          </p:txBody>
        </p:sp>
        <p:sp>
          <p:nvSpPr>
            <p:cNvPr id="7208" name="Line 14"/>
            <p:cNvSpPr>
              <a:spLocks noChangeShapeType="1"/>
            </p:cNvSpPr>
            <p:nvPr/>
          </p:nvSpPr>
          <p:spPr bwMode="auto">
            <a:xfrm>
              <a:off x="5002213" y="3729830"/>
              <a:ext cx="779462" cy="5064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09" name="Line 14"/>
            <p:cNvSpPr>
              <a:spLocks noChangeShapeType="1"/>
            </p:cNvSpPr>
            <p:nvPr/>
          </p:nvSpPr>
          <p:spPr bwMode="auto">
            <a:xfrm flipH="1">
              <a:off x="4411663" y="3729830"/>
              <a:ext cx="600075" cy="5032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57" name="Rounded Rectangle 56"/>
          <p:cNvSpPr>
            <a:spLocks noChangeArrowheads="1"/>
          </p:cNvSpPr>
          <p:nvPr/>
        </p:nvSpPr>
        <p:spPr bwMode="auto">
          <a:xfrm>
            <a:off x="1091566" y="5943600"/>
            <a:ext cx="4623434" cy="333453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graphicFrame>
        <p:nvGraphicFramePr>
          <p:cNvPr id="61" name="Chart 6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037913"/>
              </p:ext>
            </p:extLst>
          </p:nvPr>
        </p:nvGraphicFramePr>
        <p:xfrm>
          <a:off x="3409633" y="1413135"/>
          <a:ext cx="4581525" cy="3135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2" name="Chart 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1881638"/>
              </p:ext>
            </p:extLst>
          </p:nvPr>
        </p:nvGraphicFramePr>
        <p:xfrm>
          <a:off x="3403283" y="1413135"/>
          <a:ext cx="4581525" cy="3135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5" name="Rounded Rectangle 174"/>
          <p:cNvSpPr>
            <a:spLocks noChangeArrowheads="1"/>
          </p:cNvSpPr>
          <p:nvPr/>
        </p:nvSpPr>
        <p:spPr bwMode="auto">
          <a:xfrm>
            <a:off x="7081541" y="1453512"/>
            <a:ext cx="534075" cy="1914211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176" name="Rounded Rectangle 175"/>
          <p:cNvSpPr>
            <a:spLocks noChangeArrowheads="1"/>
          </p:cNvSpPr>
          <p:nvPr/>
        </p:nvSpPr>
        <p:spPr bwMode="auto">
          <a:xfrm>
            <a:off x="7119978" y="3308349"/>
            <a:ext cx="457200" cy="452437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4697302" y="4494210"/>
            <a:ext cx="24195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prstClr val="black"/>
                </a:solidFill>
                <a:latin typeface="+mn-lt"/>
                <a:cs typeface="+mn-cs"/>
              </a:rPr>
              <a:t>Execution Time Breakdown </a:t>
            </a: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prstClr val="black"/>
                </a:solidFill>
                <a:latin typeface="+mn-lt"/>
                <a:cs typeface="+mn-cs"/>
              </a:rPr>
              <a:t>@ 1-issue in-order core</a:t>
            </a:r>
          </a:p>
        </p:txBody>
      </p:sp>
    </p:spTree>
    <p:extLst>
      <p:ext uri="{BB962C8B-B14F-4D97-AF65-F5344CB8AC3E}">
        <p14:creationId xmlns:p14="http://schemas.microsoft.com/office/powerpoint/2010/main" val="305508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Graphic spid="61" grpId="0">
        <p:bldAsOne/>
      </p:bldGraphic>
      <p:bldGraphic spid="61" grpId="1">
        <p:bldAsOne/>
      </p:bldGraphic>
      <p:bldGraphic spid="62" grpId="0">
        <p:bldAsOne/>
      </p:bldGraphic>
      <p:bldP spid="175" grpId="0" animBg="1"/>
      <p:bldP spid="175" grpId="1" animBg="1"/>
      <p:bldP spid="175" grpId="2" animBg="1"/>
      <p:bldP spid="176" grpId="0" animBg="1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Additional Flexibility on SIMD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6</a:t>
            </a:fld>
            <a:endParaRPr lang="en-US" altLang="ko-KR"/>
          </a:p>
        </p:txBody>
      </p:sp>
      <p:sp>
        <p:nvSpPr>
          <p:cNvPr id="17" name="Rounded Rectangle 4"/>
          <p:cNvSpPr>
            <a:spLocks noChangeArrowheads="1"/>
          </p:cNvSpPr>
          <p:nvPr/>
        </p:nvSpPr>
        <p:spPr bwMode="auto">
          <a:xfrm>
            <a:off x="457200" y="1694527"/>
            <a:ext cx="228600" cy="304800"/>
          </a:xfrm>
          <a:prstGeom prst="roundRect">
            <a:avLst>
              <a:gd name="adj" fmla="val 16667"/>
            </a:avLst>
          </a:prstGeom>
          <a:solidFill>
            <a:srgbClr val="6699F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endParaRPr lang="en-US"/>
          </a:p>
        </p:txBody>
      </p:sp>
      <p:sp>
        <p:nvSpPr>
          <p:cNvPr id="18" name="Rounded Rectangle 5"/>
          <p:cNvSpPr>
            <a:spLocks noChangeArrowheads="1"/>
          </p:cNvSpPr>
          <p:nvPr/>
        </p:nvSpPr>
        <p:spPr bwMode="auto">
          <a:xfrm>
            <a:off x="457200" y="2075527"/>
            <a:ext cx="228600" cy="304800"/>
          </a:xfrm>
          <a:prstGeom prst="roundRect">
            <a:avLst>
              <a:gd name="adj" fmla="val 16667"/>
            </a:avLst>
          </a:prstGeom>
          <a:solidFill>
            <a:srgbClr val="6699F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endParaRPr lang="en-US"/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457200" y="2456527"/>
            <a:ext cx="228600" cy="2971800"/>
            <a:chOff x="990600" y="2438400"/>
            <a:chExt cx="228600" cy="2971800"/>
          </a:xfrm>
        </p:grpSpPr>
        <p:sp>
          <p:nvSpPr>
            <p:cNvPr id="20" name="Rounded Rectangle 6"/>
            <p:cNvSpPr>
              <a:spLocks noChangeArrowheads="1"/>
            </p:cNvSpPr>
            <p:nvPr/>
          </p:nvSpPr>
          <p:spPr bwMode="auto">
            <a:xfrm>
              <a:off x="990600" y="2438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1" name="Rounded Rectangle 7"/>
            <p:cNvSpPr>
              <a:spLocks noChangeArrowheads="1"/>
            </p:cNvSpPr>
            <p:nvPr/>
          </p:nvSpPr>
          <p:spPr bwMode="auto">
            <a:xfrm>
              <a:off x="990600" y="2819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2" name="Rounded Rectangle 8"/>
            <p:cNvSpPr>
              <a:spLocks noChangeArrowheads="1"/>
            </p:cNvSpPr>
            <p:nvPr/>
          </p:nvSpPr>
          <p:spPr bwMode="auto">
            <a:xfrm>
              <a:off x="990600" y="3200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3" name="Rounded Rectangle 9"/>
            <p:cNvSpPr>
              <a:spLocks noChangeArrowheads="1"/>
            </p:cNvSpPr>
            <p:nvPr/>
          </p:nvSpPr>
          <p:spPr bwMode="auto">
            <a:xfrm>
              <a:off x="990600" y="3581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4" name="Rounded Rectangle 10"/>
            <p:cNvSpPr>
              <a:spLocks noChangeArrowheads="1"/>
            </p:cNvSpPr>
            <p:nvPr/>
          </p:nvSpPr>
          <p:spPr bwMode="auto">
            <a:xfrm>
              <a:off x="990600" y="3962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5" name="Rounded Rectangle 11"/>
            <p:cNvSpPr>
              <a:spLocks noChangeArrowheads="1"/>
            </p:cNvSpPr>
            <p:nvPr/>
          </p:nvSpPr>
          <p:spPr bwMode="auto">
            <a:xfrm>
              <a:off x="990600" y="4343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6" name="Rounded Rectangle 12"/>
            <p:cNvSpPr>
              <a:spLocks noChangeArrowheads="1"/>
            </p:cNvSpPr>
            <p:nvPr/>
          </p:nvSpPr>
          <p:spPr bwMode="auto">
            <a:xfrm>
              <a:off x="990600" y="4724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7" name="Rounded Rectangle 13"/>
            <p:cNvSpPr>
              <a:spLocks noChangeArrowheads="1"/>
            </p:cNvSpPr>
            <p:nvPr/>
          </p:nvSpPr>
          <p:spPr bwMode="auto">
            <a:xfrm>
              <a:off x="990600" y="5105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</p:grpSp>
      <p:sp>
        <p:nvSpPr>
          <p:cNvPr id="28" name="Rounded Rectangle 14"/>
          <p:cNvSpPr>
            <a:spLocks noChangeArrowheads="1"/>
          </p:cNvSpPr>
          <p:nvPr/>
        </p:nvSpPr>
        <p:spPr bwMode="auto">
          <a:xfrm>
            <a:off x="457200" y="5504527"/>
            <a:ext cx="228600" cy="304800"/>
          </a:xfrm>
          <a:prstGeom prst="roundRect">
            <a:avLst>
              <a:gd name="adj" fmla="val 16667"/>
            </a:avLst>
          </a:prstGeom>
          <a:solidFill>
            <a:srgbClr val="6699F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endParaRPr lang="en-US"/>
          </a:p>
        </p:txBody>
      </p: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57200" y="2456527"/>
            <a:ext cx="228600" cy="2971800"/>
            <a:chOff x="762000" y="2438400"/>
            <a:chExt cx="228600" cy="2971800"/>
          </a:xfrm>
        </p:grpSpPr>
        <p:sp>
          <p:nvSpPr>
            <p:cNvPr id="30" name="Rounded Rectangle 77"/>
            <p:cNvSpPr>
              <a:spLocks noChangeArrowheads="1"/>
            </p:cNvSpPr>
            <p:nvPr/>
          </p:nvSpPr>
          <p:spPr bwMode="auto">
            <a:xfrm>
              <a:off x="762000" y="2438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31" name="Rounded Rectangle 78"/>
            <p:cNvSpPr>
              <a:spLocks noChangeArrowheads="1"/>
            </p:cNvSpPr>
            <p:nvPr/>
          </p:nvSpPr>
          <p:spPr bwMode="auto">
            <a:xfrm>
              <a:off x="762000" y="2819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32" name="Rounded Rectangle 79"/>
            <p:cNvSpPr>
              <a:spLocks noChangeArrowheads="1"/>
            </p:cNvSpPr>
            <p:nvPr/>
          </p:nvSpPr>
          <p:spPr bwMode="auto">
            <a:xfrm>
              <a:off x="762000" y="4343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33" name="Rounded Rectangle 80"/>
            <p:cNvSpPr>
              <a:spLocks noChangeArrowheads="1"/>
            </p:cNvSpPr>
            <p:nvPr/>
          </p:nvSpPr>
          <p:spPr bwMode="auto">
            <a:xfrm>
              <a:off x="762000" y="3962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34" name="Rounded Rectangle 81"/>
            <p:cNvSpPr>
              <a:spLocks noChangeArrowheads="1"/>
            </p:cNvSpPr>
            <p:nvPr/>
          </p:nvSpPr>
          <p:spPr bwMode="auto">
            <a:xfrm>
              <a:off x="762000" y="3581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35" name="Rounded Rectangle 82"/>
            <p:cNvSpPr>
              <a:spLocks noChangeArrowheads="1"/>
            </p:cNvSpPr>
            <p:nvPr/>
          </p:nvSpPr>
          <p:spPr bwMode="auto">
            <a:xfrm>
              <a:off x="762000" y="3200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36" name="Rounded Rectangle 83"/>
            <p:cNvSpPr>
              <a:spLocks noChangeArrowheads="1"/>
            </p:cNvSpPr>
            <p:nvPr/>
          </p:nvSpPr>
          <p:spPr bwMode="auto">
            <a:xfrm>
              <a:off x="762000" y="473202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37" name="Rounded Rectangle 84"/>
            <p:cNvSpPr>
              <a:spLocks noChangeArrowheads="1"/>
            </p:cNvSpPr>
            <p:nvPr/>
          </p:nvSpPr>
          <p:spPr bwMode="auto">
            <a:xfrm>
              <a:off x="762000" y="5105400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1028772" y="1945736"/>
            <a:ext cx="1786327" cy="2886487"/>
            <a:chOff x="4385872" y="1958594"/>
            <a:chExt cx="1786327" cy="2886487"/>
          </a:xfrm>
        </p:grpSpPr>
        <p:sp>
          <p:nvSpPr>
            <p:cNvPr id="171" name="Rounded Rectangle 170"/>
            <p:cNvSpPr/>
            <p:nvPr/>
          </p:nvSpPr>
          <p:spPr bwMode="auto">
            <a:xfrm>
              <a:off x="4385872" y="2282060"/>
              <a:ext cx="1786327" cy="2563021"/>
            </a:xfrm>
            <a:prstGeom prst="roundRect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6" name="Rounded Rectangle 4"/>
            <p:cNvSpPr/>
            <p:nvPr/>
          </p:nvSpPr>
          <p:spPr bwMode="auto">
            <a:xfrm>
              <a:off x="4815622" y="1958594"/>
              <a:ext cx="785149" cy="251206"/>
            </a:xfrm>
            <a:prstGeom prst="roundRect">
              <a:avLst/>
            </a:prstGeom>
            <a:solidFill>
              <a:srgbClr val="FCFEB4"/>
            </a:solidFill>
            <a:ln w="19050" cap="flat" cmpd="sng" algn="ctr">
              <a:solidFill>
                <a:srgbClr val="FF0000">
                  <a:alpha val="74000"/>
                </a:srgbClr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sz="1400" dirty="0" smtClean="0">
                  <a:cs typeface="Arial" pitchFamily="34" charset="0"/>
                </a:rPr>
                <a:t>SIMD</a:t>
              </a:r>
              <a:endParaRPr 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Rounded Rectangle 145"/>
            <p:cNvSpPr/>
            <p:nvPr/>
          </p:nvSpPr>
          <p:spPr bwMode="auto">
            <a:xfrm>
              <a:off x="4554147" y="2385610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200" dirty="0" smtClean="0">
                  <a:latin typeface="Arial Narrow" pitchFamily="34" charset="0"/>
                </a:rPr>
                <a:t>Control</a:t>
              </a: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47" name="Rounded Rectangle 146"/>
            <p:cNvSpPr/>
            <p:nvPr/>
          </p:nvSpPr>
          <p:spPr bwMode="auto">
            <a:xfrm>
              <a:off x="4554147" y="3306434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RF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48" name="Straight Arrow Connector 147"/>
            <p:cNvCxnSpPr>
              <a:stCxn id="146" idx="2"/>
              <a:endCxn id="147" idx="0"/>
            </p:cNvCxnSpPr>
            <p:nvPr/>
          </p:nvCxnSpPr>
          <p:spPr bwMode="auto">
            <a:xfrm>
              <a:off x="4881172" y="2919010"/>
              <a:ext cx="0" cy="387424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50" name="Elbow Connector 149"/>
            <p:cNvCxnSpPr/>
            <p:nvPr/>
          </p:nvCxnSpPr>
          <p:spPr bwMode="auto">
            <a:xfrm rot="16200000" flipH="1">
              <a:off x="5112350" y="2714619"/>
              <a:ext cx="315519" cy="777875"/>
            </a:xfrm>
            <a:prstGeom prst="bentConnector3">
              <a:avLst>
                <a:gd name="adj1" fmla="val 50000"/>
              </a:avLst>
            </a:prstGeom>
            <a:ln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152" name="Rounded Rectangle 151"/>
            <p:cNvSpPr/>
            <p:nvPr/>
          </p:nvSpPr>
          <p:spPr bwMode="auto">
            <a:xfrm>
              <a:off x="5332022" y="3317153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RF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58" name="Rounded Rectangle 157"/>
            <p:cNvSpPr/>
            <p:nvPr/>
          </p:nvSpPr>
          <p:spPr bwMode="auto">
            <a:xfrm>
              <a:off x="4554147" y="4180281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FU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59" name="Rounded Rectangle 158"/>
            <p:cNvSpPr/>
            <p:nvPr/>
          </p:nvSpPr>
          <p:spPr bwMode="auto">
            <a:xfrm>
              <a:off x="5332022" y="4191000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FU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60" name="Straight Arrow Connector 159"/>
            <p:cNvCxnSpPr>
              <a:stCxn id="147" idx="2"/>
              <a:endCxn id="158" idx="0"/>
            </p:cNvCxnSpPr>
            <p:nvPr/>
          </p:nvCxnSpPr>
          <p:spPr bwMode="auto">
            <a:xfrm>
              <a:off x="4881172" y="3839834"/>
              <a:ext cx="0" cy="340447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1" name="Straight Arrow Connector 160"/>
            <p:cNvCxnSpPr>
              <a:stCxn id="152" idx="2"/>
              <a:endCxn id="159" idx="0"/>
            </p:cNvCxnSpPr>
            <p:nvPr/>
          </p:nvCxnSpPr>
          <p:spPr bwMode="auto">
            <a:xfrm>
              <a:off x="5659047" y="3850553"/>
              <a:ext cx="0" cy="340447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</p:grpSp>
      <p:grpSp>
        <p:nvGrpSpPr>
          <p:cNvPr id="194" name="Group 193"/>
          <p:cNvGrpSpPr/>
          <p:nvPr/>
        </p:nvGrpSpPr>
        <p:grpSpPr>
          <a:xfrm>
            <a:off x="5520270" y="1945736"/>
            <a:ext cx="1786327" cy="2886487"/>
            <a:chOff x="5945996" y="1820133"/>
            <a:chExt cx="1786327" cy="2886487"/>
          </a:xfrm>
        </p:grpSpPr>
        <p:sp>
          <p:nvSpPr>
            <p:cNvPr id="172" name="Rounded Rectangle 171"/>
            <p:cNvSpPr/>
            <p:nvPr/>
          </p:nvSpPr>
          <p:spPr bwMode="auto">
            <a:xfrm>
              <a:off x="5945996" y="2143599"/>
              <a:ext cx="1786327" cy="2563021"/>
            </a:xfrm>
            <a:prstGeom prst="roundRect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73" name="Rounded Rectangle 4"/>
            <p:cNvSpPr/>
            <p:nvPr/>
          </p:nvSpPr>
          <p:spPr bwMode="auto">
            <a:xfrm>
              <a:off x="5983171" y="1820133"/>
              <a:ext cx="1749151" cy="251206"/>
            </a:xfrm>
            <a:prstGeom prst="roundRect">
              <a:avLst/>
            </a:prstGeom>
            <a:solidFill>
              <a:srgbClr val="FCFEB4"/>
            </a:solidFill>
            <a:ln w="19050" cap="flat" cmpd="sng" algn="ctr">
              <a:solidFill>
                <a:srgbClr val="FF0000">
                  <a:alpha val="74000"/>
                </a:srgbClr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lIns="0" tIns="0" rIns="0" bIns="0"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en-US" sz="1400" dirty="0" smtClean="0">
                  <a:cs typeface="Arial" pitchFamily="34" charset="0"/>
                </a:rPr>
                <a:t>Distributed VLIW</a:t>
              </a:r>
              <a:endParaRPr 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Rounded Rectangle 173"/>
            <p:cNvSpPr/>
            <p:nvPr/>
          </p:nvSpPr>
          <p:spPr bwMode="auto">
            <a:xfrm>
              <a:off x="6114271" y="2247149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200" dirty="0" smtClean="0">
                  <a:latin typeface="Arial Narrow" pitchFamily="34" charset="0"/>
                </a:rPr>
                <a:t>Control</a:t>
              </a: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75" name="Rounded Rectangle 174"/>
            <p:cNvSpPr/>
            <p:nvPr/>
          </p:nvSpPr>
          <p:spPr bwMode="auto">
            <a:xfrm>
              <a:off x="6114271" y="3167973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RF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76" name="Straight Arrow Connector 175"/>
            <p:cNvCxnSpPr>
              <a:stCxn id="174" idx="2"/>
              <a:endCxn id="175" idx="0"/>
            </p:cNvCxnSpPr>
            <p:nvPr/>
          </p:nvCxnSpPr>
          <p:spPr bwMode="auto">
            <a:xfrm>
              <a:off x="6441296" y="2780549"/>
              <a:ext cx="0" cy="387424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77" name="Elbow Connector 176"/>
            <p:cNvCxnSpPr/>
            <p:nvPr/>
          </p:nvCxnSpPr>
          <p:spPr bwMode="auto">
            <a:xfrm rot="16200000" flipH="1">
              <a:off x="6672474" y="2576158"/>
              <a:ext cx="315519" cy="777875"/>
            </a:xfrm>
            <a:prstGeom prst="bentConnector3">
              <a:avLst>
                <a:gd name="adj1" fmla="val 50000"/>
              </a:avLst>
            </a:prstGeom>
            <a:ln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178" name="Rounded Rectangle 177"/>
            <p:cNvSpPr/>
            <p:nvPr/>
          </p:nvSpPr>
          <p:spPr bwMode="auto">
            <a:xfrm>
              <a:off x="6892146" y="3178692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RF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79" name="Rounded Rectangle 178"/>
            <p:cNvSpPr/>
            <p:nvPr/>
          </p:nvSpPr>
          <p:spPr bwMode="auto">
            <a:xfrm>
              <a:off x="6114271" y="4041820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FU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80" name="Rounded Rectangle 179"/>
            <p:cNvSpPr/>
            <p:nvPr/>
          </p:nvSpPr>
          <p:spPr bwMode="auto">
            <a:xfrm>
              <a:off x="6892146" y="4052539"/>
              <a:ext cx="654050" cy="533400"/>
            </a:xfrm>
            <a:prstGeom prst="round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FU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81" name="Straight Arrow Connector 180"/>
            <p:cNvCxnSpPr>
              <a:stCxn id="175" idx="2"/>
              <a:endCxn id="179" idx="0"/>
            </p:cNvCxnSpPr>
            <p:nvPr/>
          </p:nvCxnSpPr>
          <p:spPr bwMode="auto">
            <a:xfrm>
              <a:off x="6441296" y="3701373"/>
              <a:ext cx="0" cy="340447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2" name="Straight Arrow Connector 181"/>
            <p:cNvCxnSpPr>
              <a:stCxn id="178" idx="2"/>
              <a:endCxn id="180" idx="0"/>
            </p:cNvCxnSpPr>
            <p:nvPr/>
          </p:nvCxnSpPr>
          <p:spPr bwMode="auto">
            <a:xfrm>
              <a:off x="7219171" y="3712092"/>
              <a:ext cx="0" cy="340447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183" name="Rounded Rectangle 182"/>
            <p:cNvSpPr/>
            <p:nvPr/>
          </p:nvSpPr>
          <p:spPr bwMode="auto">
            <a:xfrm>
              <a:off x="6892146" y="2247548"/>
              <a:ext cx="654050" cy="533400"/>
            </a:xfrm>
            <a:prstGeom prst="roundRect">
              <a:avLst/>
            </a:prstGeom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200" dirty="0" smtClean="0">
                  <a:latin typeface="Arial Narrow" pitchFamily="34" charset="0"/>
                </a:rPr>
                <a:t>Control</a:t>
              </a: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84" name="Straight Arrow Connector 183"/>
            <p:cNvCxnSpPr/>
            <p:nvPr/>
          </p:nvCxnSpPr>
          <p:spPr bwMode="auto">
            <a:xfrm>
              <a:off x="7219171" y="2766530"/>
              <a:ext cx="0" cy="387424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7" name="Straight Arrow Connector 186"/>
            <p:cNvCxnSpPr>
              <a:endCxn id="180" idx="0"/>
            </p:cNvCxnSpPr>
            <p:nvPr/>
          </p:nvCxnSpPr>
          <p:spPr bwMode="auto">
            <a:xfrm>
              <a:off x="6441296" y="3712094"/>
              <a:ext cx="777875" cy="340445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90" name="Straight Arrow Connector 189"/>
            <p:cNvCxnSpPr>
              <a:endCxn id="179" idx="0"/>
            </p:cNvCxnSpPr>
            <p:nvPr/>
          </p:nvCxnSpPr>
          <p:spPr bwMode="auto">
            <a:xfrm flipH="1">
              <a:off x="6441296" y="3747740"/>
              <a:ext cx="777875" cy="294080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</p:grpSp>
      <p:grpSp>
        <p:nvGrpSpPr>
          <p:cNvPr id="237" name="Group 236"/>
          <p:cNvGrpSpPr/>
          <p:nvPr/>
        </p:nvGrpSpPr>
        <p:grpSpPr>
          <a:xfrm>
            <a:off x="2326516" y="1350137"/>
            <a:ext cx="1773770" cy="3795985"/>
            <a:chOff x="2865211" y="1283474"/>
            <a:chExt cx="1773770" cy="3795985"/>
          </a:xfrm>
        </p:grpSpPr>
        <p:grpSp>
          <p:nvGrpSpPr>
            <p:cNvPr id="231" name="Group 230"/>
            <p:cNvGrpSpPr/>
            <p:nvPr/>
          </p:nvGrpSpPr>
          <p:grpSpPr>
            <a:xfrm>
              <a:off x="3592512" y="1868139"/>
              <a:ext cx="808038" cy="3211320"/>
              <a:chOff x="3592512" y="1868139"/>
              <a:chExt cx="808038" cy="3211320"/>
            </a:xfrm>
          </p:grpSpPr>
          <p:sp>
            <p:nvSpPr>
              <p:cNvPr id="57" name="Rounded Rectangle 56"/>
              <p:cNvSpPr>
                <a:spLocks noChangeArrowheads="1"/>
              </p:cNvSpPr>
              <p:nvPr/>
            </p:nvSpPr>
            <p:spPr bwMode="auto">
              <a:xfrm>
                <a:off x="3886200" y="1868139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6699FF">
                  <a:alpha val="7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58" name="Rounded Rectangle 57"/>
              <p:cNvSpPr>
                <a:spLocks noChangeArrowheads="1"/>
              </p:cNvSpPr>
              <p:nvPr/>
            </p:nvSpPr>
            <p:spPr bwMode="auto">
              <a:xfrm>
                <a:off x="3886200" y="2249139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6699FF">
                  <a:alpha val="7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cxnSp>
            <p:nvCxnSpPr>
              <p:cNvPr id="59" name="Straight Arrow Connector 58"/>
              <p:cNvCxnSpPr>
                <a:endCxn id="65" idx="0"/>
              </p:cNvCxnSpPr>
              <p:nvPr/>
            </p:nvCxnSpPr>
            <p:spPr bwMode="auto">
              <a:xfrm flipH="1">
                <a:off x="3706812" y="2555336"/>
                <a:ext cx="293688" cy="383379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2">
                    <a:lumMod val="75000"/>
                  </a:schemeClr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60" name="Straight Arrow Connector 59"/>
              <p:cNvCxnSpPr>
                <a:endCxn id="66" idx="0"/>
              </p:cNvCxnSpPr>
              <p:nvPr/>
            </p:nvCxnSpPr>
            <p:spPr bwMode="auto">
              <a:xfrm>
                <a:off x="4000500" y="2555336"/>
                <a:ext cx="285750" cy="383379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2">
                    <a:lumMod val="75000"/>
                  </a:schemeClr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65" name="Rounded Rectangle 64"/>
              <p:cNvSpPr>
                <a:spLocks noChangeArrowheads="1"/>
              </p:cNvSpPr>
              <p:nvPr/>
            </p:nvSpPr>
            <p:spPr bwMode="auto">
              <a:xfrm>
                <a:off x="3592512" y="2938715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66" name="Rounded Rectangle 65"/>
              <p:cNvSpPr>
                <a:spLocks noChangeArrowheads="1"/>
              </p:cNvSpPr>
              <p:nvPr/>
            </p:nvSpPr>
            <p:spPr bwMode="auto">
              <a:xfrm>
                <a:off x="4171950" y="2938715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69" name="Rounded Rectangle 68"/>
              <p:cNvSpPr>
                <a:spLocks noChangeArrowheads="1"/>
              </p:cNvSpPr>
              <p:nvPr/>
            </p:nvSpPr>
            <p:spPr bwMode="auto">
              <a:xfrm>
                <a:off x="3592512" y="3317336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70" name="Rounded Rectangle 69"/>
              <p:cNvSpPr>
                <a:spLocks noChangeArrowheads="1"/>
              </p:cNvSpPr>
              <p:nvPr/>
            </p:nvSpPr>
            <p:spPr bwMode="auto">
              <a:xfrm>
                <a:off x="4171950" y="3317336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71" name="Rounded Rectangle 70"/>
              <p:cNvSpPr>
                <a:spLocks noChangeArrowheads="1"/>
              </p:cNvSpPr>
              <p:nvPr/>
            </p:nvSpPr>
            <p:spPr bwMode="auto">
              <a:xfrm>
                <a:off x="3592512" y="3679286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72" name="Rounded Rectangle 71"/>
              <p:cNvSpPr>
                <a:spLocks noChangeArrowheads="1"/>
              </p:cNvSpPr>
              <p:nvPr/>
            </p:nvSpPr>
            <p:spPr bwMode="auto">
              <a:xfrm>
                <a:off x="4171950" y="3679286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73" name="Rounded Rectangle 72"/>
              <p:cNvSpPr>
                <a:spLocks noChangeArrowheads="1"/>
              </p:cNvSpPr>
              <p:nvPr/>
            </p:nvSpPr>
            <p:spPr bwMode="auto">
              <a:xfrm>
                <a:off x="3592512" y="4024565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74" name="Rounded Rectangle 73"/>
              <p:cNvSpPr>
                <a:spLocks noChangeArrowheads="1"/>
              </p:cNvSpPr>
              <p:nvPr/>
            </p:nvSpPr>
            <p:spPr bwMode="auto">
              <a:xfrm>
                <a:off x="4171950" y="4024565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cxnSp>
            <p:nvCxnSpPr>
              <p:cNvPr id="75" name="Straight Arrow Connector 74"/>
              <p:cNvCxnSpPr>
                <a:stCxn id="73" idx="2"/>
                <a:endCxn id="79" idx="0"/>
              </p:cNvCxnSpPr>
              <p:nvPr/>
            </p:nvCxnSpPr>
            <p:spPr bwMode="auto">
              <a:xfrm>
                <a:off x="3706812" y="4329365"/>
                <a:ext cx="293688" cy="445294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2">
                    <a:lumMod val="75000"/>
                  </a:schemeClr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76" name="Straight Arrow Connector 75"/>
              <p:cNvCxnSpPr>
                <a:stCxn id="74" idx="2"/>
                <a:endCxn id="79" idx="0"/>
              </p:cNvCxnSpPr>
              <p:nvPr/>
            </p:nvCxnSpPr>
            <p:spPr bwMode="auto">
              <a:xfrm flipH="1">
                <a:off x="4000500" y="4329365"/>
                <a:ext cx="285750" cy="445294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2">
                    <a:lumMod val="75000"/>
                  </a:schemeClr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79" name="Rounded Rectangle 78"/>
              <p:cNvSpPr>
                <a:spLocks noChangeArrowheads="1"/>
              </p:cNvSpPr>
              <p:nvPr/>
            </p:nvSpPr>
            <p:spPr bwMode="auto">
              <a:xfrm>
                <a:off x="3886200" y="4774659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6699FF">
                  <a:alpha val="7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</p:grpSp>
        <p:sp>
          <p:nvSpPr>
            <p:cNvPr id="232" name="Rectangle 231"/>
            <p:cNvSpPr/>
            <p:nvPr/>
          </p:nvSpPr>
          <p:spPr>
            <a:xfrm>
              <a:off x="2865211" y="1283474"/>
              <a:ext cx="177377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 algn="ctr" eaLnBrk="1" hangingPunct="1">
                <a:spcBef>
                  <a:spcPct val="20000"/>
                </a:spcBef>
              </a:pPr>
              <a:r>
                <a:rPr lang="en-US" altLang="ko-KR" dirty="0" smtClean="0">
                  <a:latin typeface="Arial Narrow" pitchFamily="34" charset="0"/>
                  <a:ea typeface="굴림" pitchFamily="50" charset="-127"/>
                </a:rPr>
                <a:t>DLP loop</a:t>
              </a:r>
              <a:endParaRPr lang="en-US" altLang="ko-KR" dirty="0">
                <a:latin typeface="Arial Narrow" pitchFamily="34" charset="0"/>
                <a:ea typeface="굴림" pitchFamily="50" charset="-127"/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3674984" y="1343971"/>
            <a:ext cx="1905000" cy="4613175"/>
            <a:chOff x="3886200" y="1306028"/>
            <a:chExt cx="1905000" cy="4613175"/>
          </a:xfrm>
        </p:grpSpPr>
        <p:grpSp>
          <p:nvGrpSpPr>
            <p:cNvPr id="229" name="Group 228"/>
            <p:cNvGrpSpPr/>
            <p:nvPr/>
          </p:nvGrpSpPr>
          <p:grpSpPr>
            <a:xfrm>
              <a:off x="4745570" y="1666538"/>
              <a:ext cx="228600" cy="4252665"/>
              <a:chOff x="4745570" y="1666538"/>
              <a:chExt cx="228600" cy="4252665"/>
            </a:xfrm>
          </p:grpSpPr>
          <p:sp>
            <p:nvSpPr>
              <p:cNvPr id="210" name="Rounded Rectangle 209"/>
              <p:cNvSpPr>
                <a:spLocks noChangeArrowheads="1"/>
              </p:cNvSpPr>
              <p:nvPr/>
            </p:nvSpPr>
            <p:spPr bwMode="auto">
              <a:xfrm>
                <a:off x="4745570" y="1666538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6699FF">
                  <a:alpha val="7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211" name="Rounded Rectangle 210"/>
              <p:cNvSpPr>
                <a:spLocks noChangeArrowheads="1"/>
              </p:cNvSpPr>
              <p:nvPr/>
            </p:nvSpPr>
            <p:spPr bwMode="auto">
              <a:xfrm>
                <a:off x="4745570" y="2047538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6699FF">
                  <a:alpha val="7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cxnSp>
            <p:nvCxnSpPr>
              <p:cNvPr id="212" name="Straight Arrow Connector 211"/>
              <p:cNvCxnSpPr/>
              <p:nvPr/>
            </p:nvCxnSpPr>
            <p:spPr bwMode="auto">
              <a:xfrm>
                <a:off x="4859870" y="2353735"/>
                <a:ext cx="0" cy="249584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2">
                    <a:lumMod val="75000"/>
                  </a:schemeClr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214" name="Rounded Rectangle 213"/>
              <p:cNvSpPr>
                <a:spLocks noChangeArrowheads="1"/>
              </p:cNvSpPr>
              <p:nvPr/>
            </p:nvSpPr>
            <p:spPr bwMode="auto">
              <a:xfrm>
                <a:off x="4745570" y="2564709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215" name="Rounded Rectangle 214"/>
              <p:cNvSpPr>
                <a:spLocks noChangeArrowheads="1"/>
              </p:cNvSpPr>
              <p:nvPr/>
            </p:nvSpPr>
            <p:spPr bwMode="auto">
              <a:xfrm>
                <a:off x="4745570" y="3969437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216" name="Rounded Rectangle 215"/>
              <p:cNvSpPr>
                <a:spLocks noChangeArrowheads="1"/>
              </p:cNvSpPr>
              <p:nvPr/>
            </p:nvSpPr>
            <p:spPr bwMode="auto">
              <a:xfrm>
                <a:off x="4745570" y="2943330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217" name="Rounded Rectangle 216"/>
              <p:cNvSpPr>
                <a:spLocks noChangeArrowheads="1"/>
              </p:cNvSpPr>
              <p:nvPr/>
            </p:nvSpPr>
            <p:spPr bwMode="auto">
              <a:xfrm>
                <a:off x="4745570" y="4348058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218" name="Rounded Rectangle 217"/>
              <p:cNvSpPr>
                <a:spLocks noChangeArrowheads="1"/>
              </p:cNvSpPr>
              <p:nvPr/>
            </p:nvSpPr>
            <p:spPr bwMode="auto">
              <a:xfrm>
                <a:off x="4745570" y="3305280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219" name="Rounded Rectangle 218"/>
              <p:cNvSpPr>
                <a:spLocks noChangeArrowheads="1"/>
              </p:cNvSpPr>
              <p:nvPr/>
            </p:nvSpPr>
            <p:spPr bwMode="auto">
              <a:xfrm>
                <a:off x="4745570" y="4710008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220" name="Rounded Rectangle 219"/>
              <p:cNvSpPr>
                <a:spLocks noChangeArrowheads="1"/>
              </p:cNvSpPr>
              <p:nvPr/>
            </p:nvSpPr>
            <p:spPr bwMode="auto">
              <a:xfrm>
                <a:off x="4745570" y="3650559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sp>
            <p:nvSpPr>
              <p:cNvPr id="221" name="Rounded Rectangle 220"/>
              <p:cNvSpPr>
                <a:spLocks noChangeArrowheads="1"/>
              </p:cNvSpPr>
              <p:nvPr/>
            </p:nvSpPr>
            <p:spPr bwMode="auto">
              <a:xfrm>
                <a:off x="4745570" y="5055287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  <p:cxnSp>
            <p:nvCxnSpPr>
              <p:cNvPr id="223" name="Straight Arrow Connector 222"/>
              <p:cNvCxnSpPr>
                <a:stCxn id="221" idx="2"/>
                <a:endCxn id="224" idx="0"/>
              </p:cNvCxnSpPr>
              <p:nvPr/>
            </p:nvCxnSpPr>
            <p:spPr bwMode="auto">
              <a:xfrm>
                <a:off x="4859870" y="5360087"/>
                <a:ext cx="0" cy="254316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2">
                    <a:lumMod val="75000"/>
                  </a:schemeClr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224" name="Rounded Rectangle 223"/>
              <p:cNvSpPr>
                <a:spLocks noChangeArrowheads="1"/>
              </p:cNvSpPr>
              <p:nvPr/>
            </p:nvSpPr>
            <p:spPr bwMode="auto">
              <a:xfrm>
                <a:off x="4745570" y="5614403"/>
                <a:ext cx="228600" cy="304800"/>
              </a:xfrm>
              <a:prstGeom prst="roundRect">
                <a:avLst>
                  <a:gd name="adj" fmla="val 16667"/>
                </a:avLst>
              </a:prstGeom>
              <a:solidFill>
                <a:srgbClr val="6699FF">
                  <a:alpha val="7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/>
              </a:p>
            </p:txBody>
          </p:sp>
        </p:grpSp>
        <p:sp>
          <p:nvSpPr>
            <p:cNvPr id="233" name="Rectangle 232"/>
            <p:cNvSpPr/>
            <p:nvPr/>
          </p:nvSpPr>
          <p:spPr>
            <a:xfrm>
              <a:off x="3886200" y="1306028"/>
              <a:ext cx="19050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 algn="ctr" eaLnBrk="1" hangingPunct="1">
                <a:spcBef>
                  <a:spcPct val="20000"/>
                </a:spcBef>
              </a:pPr>
              <a:r>
                <a:rPr lang="en-US" altLang="ko-KR" dirty="0" smtClean="0">
                  <a:latin typeface="Arial Narrow" pitchFamily="34" charset="0"/>
                  <a:ea typeface="굴림" pitchFamily="50" charset="-127"/>
                </a:rPr>
                <a:t>Non-DLP loop</a:t>
              </a:r>
              <a:endParaRPr lang="en-US" altLang="ko-KR" dirty="0">
                <a:latin typeface="Arial Narrow" pitchFamily="34" charset="0"/>
                <a:ea typeface="굴림" pitchFamily="50" charset="-127"/>
              </a:endParaRPr>
            </a:p>
          </p:txBody>
        </p:sp>
      </p:grpSp>
      <p:sp>
        <p:nvSpPr>
          <p:cNvPr id="250" name="Rounded Rectangle 249"/>
          <p:cNvSpPr>
            <a:spLocks noChangeArrowheads="1"/>
          </p:cNvSpPr>
          <p:nvPr/>
        </p:nvSpPr>
        <p:spPr bwMode="auto">
          <a:xfrm>
            <a:off x="1082107" y="3248458"/>
            <a:ext cx="830902" cy="1501689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251" name="Rounded Rectangle 250"/>
          <p:cNvSpPr>
            <a:spLocks noChangeArrowheads="1"/>
          </p:cNvSpPr>
          <p:nvPr/>
        </p:nvSpPr>
        <p:spPr bwMode="auto">
          <a:xfrm>
            <a:off x="1886496" y="3255832"/>
            <a:ext cx="830902" cy="1501689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252" name="Rounded Rectangle 251"/>
          <p:cNvSpPr>
            <a:spLocks noChangeArrowheads="1"/>
          </p:cNvSpPr>
          <p:nvPr/>
        </p:nvSpPr>
        <p:spPr bwMode="auto">
          <a:xfrm>
            <a:off x="5511019" y="3234403"/>
            <a:ext cx="1795577" cy="152311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143" name="Rectangle 142"/>
          <p:cNvSpPr/>
          <p:nvPr/>
        </p:nvSpPr>
        <p:spPr>
          <a:xfrm>
            <a:off x="-359538" y="1179073"/>
            <a:ext cx="190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 eaLnBrk="1" hangingPunct="1">
              <a:spcBef>
                <a:spcPct val="20000"/>
              </a:spcBef>
            </a:pPr>
            <a:r>
              <a:rPr lang="en-US" altLang="ko-KR" dirty="0" smtClean="0">
                <a:latin typeface="Arial Narrow" pitchFamily="34" charset="0"/>
                <a:ea typeface="굴림" pitchFamily="50" charset="-127"/>
              </a:rPr>
              <a:t>Program flow</a:t>
            </a:r>
            <a:endParaRPr lang="en-US" altLang="ko-KR" dirty="0">
              <a:latin typeface="Arial Narrow" pitchFamily="34" charset="0"/>
              <a:ea typeface="굴림" pitchFamily="50" charset="-127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891870" y="1307068"/>
            <a:ext cx="1905000" cy="3735688"/>
            <a:chOff x="6891870" y="1307068"/>
            <a:chExt cx="1905000" cy="3735688"/>
          </a:xfrm>
        </p:grpSpPr>
        <p:sp>
          <p:nvSpPr>
            <p:cNvPr id="112" name="Rounded Rectangle 111"/>
            <p:cNvSpPr>
              <a:spLocks noChangeArrowheads="1"/>
            </p:cNvSpPr>
            <p:nvPr/>
          </p:nvSpPr>
          <p:spPr bwMode="auto">
            <a:xfrm>
              <a:off x="7844370" y="1831436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113" name="Rounded Rectangle 112"/>
            <p:cNvSpPr>
              <a:spLocks noChangeArrowheads="1"/>
            </p:cNvSpPr>
            <p:nvPr/>
          </p:nvSpPr>
          <p:spPr bwMode="auto">
            <a:xfrm>
              <a:off x="7844370" y="2212436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cxnSp>
          <p:nvCxnSpPr>
            <p:cNvPr id="114" name="Straight Arrow Connector 113"/>
            <p:cNvCxnSpPr/>
            <p:nvPr/>
          </p:nvCxnSpPr>
          <p:spPr bwMode="auto">
            <a:xfrm>
              <a:off x="7958670" y="2518633"/>
              <a:ext cx="0" cy="313341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4" name="Straight Arrow Connector 123"/>
            <p:cNvCxnSpPr>
              <a:endCxn id="126" idx="0"/>
            </p:cNvCxnSpPr>
            <p:nvPr/>
          </p:nvCxnSpPr>
          <p:spPr bwMode="auto">
            <a:xfrm>
              <a:off x="7958670" y="4482178"/>
              <a:ext cx="0" cy="25577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6" name="Rounded Rectangle 125"/>
            <p:cNvSpPr>
              <a:spLocks noChangeArrowheads="1"/>
            </p:cNvSpPr>
            <p:nvPr/>
          </p:nvSpPr>
          <p:spPr bwMode="auto">
            <a:xfrm>
              <a:off x="7844370" y="4737956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6891870" y="1307068"/>
              <a:ext cx="19050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 algn="ctr" eaLnBrk="1" hangingPunct="1">
                <a:spcBef>
                  <a:spcPct val="20000"/>
                </a:spcBef>
              </a:pPr>
              <a:r>
                <a:rPr lang="en-US" altLang="ko-KR" dirty="0" smtClean="0">
                  <a:latin typeface="Arial Narrow" pitchFamily="34" charset="0"/>
                  <a:ea typeface="굴림" pitchFamily="50" charset="-127"/>
                </a:rPr>
                <a:t>Non-DLP loop</a:t>
              </a:r>
              <a:endParaRPr lang="en-US" altLang="ko-KR" dirty="0">
                <a:latin typeface="Arial Narrow" pitchFamily="34" charset="0"/>
                <a:ea typeface="굴림" pitchFamily="50" charset="-127"/>
              </a:endParaRPr>
            </a:p>
          </p:txBody>
        </p:sp>
        <p:sp>
          <p:nvSpPr>
            <p:cNvPr id="144" name="Rounded Rectangle 143"/>
            <p:cNvSpPr>
              <a:spLocks noChangeArrowheads="1"/>
            </p:cNvSpPr>
            <p:nvPr/>
          </p:nvSpPr>
          <p:spPr bwMode="auto">
            <a:xfrm>
              <a:off x="7726362" y="2871105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145" name="Rounded Rectangle 144"/>
            <p:cNvSpPr>
              <a:spLocks noChangeArrowheads="1"/>
            </p:cNvSpPr>
            <p:nvPr/>
          </p:nvSpPr>
          <p:spPr bwMode="auto">
            <a:xfrm>
              <a:off x="7958670" y="3023505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149" name="Rounded Rectangle 148"/>
            <p:cNvSpPr>
              <a:spLocks noChangeArrowheads="1"/>
            </p:cNvSpPr>
            <p:nvPr/>
          </p:nvSpPr>
          <p:spPr bwMode="auto">
            <a:xfrm>
              <a:off x="7726362" y="3249726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151" name="Rounded Rectangle 150"/>
            <p:cNvSpPr>
              <a:spLocks noChangeArrowheads="1"/>
            </p:cNvSpPr>
            <p:nvPr/>
          </p:nvSpPr>
          <p:spPr bwMode="auto">
            <a:xfrm>
              <a:off x="7958670" y="3402126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153" name="Rounded Rectangle 152"/>
            <p:cNvSpPr>
              <a:spLocks noChangeArrowheads="1"/>
            </p:cNvSpPr>
            <p:nvPr/>
          </p:nvSpPr>
          <p:spPr bwMode="auto">
            <a:xfrm>
              <a:off x="7726362" y="3611676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154" name="Rounded Rectangle 153"/>
            <p:cNvSpPr>
              <a:spLocks noChangeArrowheads="1"/>
            </p:cNvSpPr>
            <p:nvPr/>
          </p:nvSpPr>
          <p:spPr bwMode="auto">
            <a:xfrm>
              <a:off x="7958670" y="3764076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155" name="Rounded Rectangle 154"/>
            <p:cNvSpPr>
              <a:spLocks noChangeArrowheads="1"/>
            </p:cNvSpPr>
            <p:nvPr/>
          </p:nvSpPr>
          <p:spPr bwMode="auto">
            <a:xfrm>
              <a:off x="7726362" y="3956955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156" name="Rounded Rectangle 155"/>
            <p:cNvSpPr>
              <a:spLocks noChangeArrowheads="1"/>
            </p:cNvSpPr>
            <p:nvPr/>
          </p:nvSpPr>
          <p:spPr bwMode="auto">
            <a:xfrm>
              <a:off x="7958670" y="4109355"/>
              <a:ext cx="228600" cy="304800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343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" grpId="0" animBg="1"/>
      <p:bldP spid="250" grpId="1" animBg="1"/>
      <p:bldP spid="251" grpId="0" animBg="1"/>
      <p:bldP spid="251" grpId="1" animBg="1"/>
      <p:bldP spid="252" grpId="0" animBg="1"/>
      <p:bldP spid="252" grpId="1" animBg="1"/>
      <p:bldP spid="252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ounded Rectangle 129"/>
          <p:cNvSpPr/>
          <p:nvPr/>
        </p:nvSpPr>
        <p:spPr bwMode="auto">
          <a:xfrm>
            <a:off x="7502525" y="3625850"/>
            <a:ext cx="381000" cy="22860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1" name="Rounded Rectangle 130"/>
          <p:cNvSpPr/>
          <p:nvPr/>
        </p:nvSpPr>
        <p:spPr bwMode="auto">
          <a:xfrm>
            <a:off x="7502525" y="3838575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2" name="Rounded Rectangle 131"/>
          <p:cNvSpPr/>
          <p:nvPr/>
        </p:nvSpPr>
        <p:spPr bwMode="auto">
          <a:xfrm>
            <a:off x="7502525" y="4068763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3" name="Rounded Rectangle 132"/>
          <p:cNvSpPr/>
          <p:nvPr/>
        </p:nvSpPr>
        <p:spPr bwMode="auto">
          <a:xfrm>
            <a:off x="7502525" y="4295775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4" name="Rounded Rectangle 133"/>
          <p:cNvSpPr/>
          <p:nvPr/>
        </p:nvSpPr>
        <p:spPr bwMode="auto">
          <a:xfrm>
            <a:off x="7502525" y="452278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5" name="Rounded Rectangle 134"/>
          <p:cNvSpPr/>
          <p:nvPr/>
        </p:nvSpPr>
        <p:spPr bwMode="auto">
          <a:xfrm>
            <a:off x="7502525" y="475773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6" name="Rounded Rectangle 135"/>
          <p:cNvSpPr/>
          <p:nvPr/>
        </p:nvSpPr>
        <p:spPr bwMode="auto">
          <a:xfrm>
            <a:off x="7502525" y="4986338"/>
            <a:ext cx="381000" cy="22860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7" name="Rounded Rectangle 136"/>
          <p:cNvSpPr/>
          <p:nvPr/>
        </p:nvSpPr>
        <p:spPr bwMode="auto">
          <a:xfrm>
            <a:off x="7502525" y="521493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8" name="Rounded Rectangle 137"/>
          <p:cNvSpPr/>
          <p:nvPr/>
        </p:nvSpPr>
        <p:spPr bwMode="auto">
          <a:xfrm>
            <a:off x="7507288" y="200183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7" name="Rounded Rectangle 146"/>
          <p:cNvSpPr/>
          <p:nvPr/>
        </p:nvSpPr>
        <p:spPr bwMode="auto">
          <a:xfrm>
            <a:off x="7507288" y="2232025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8" name="Rounded Rectangle 147"/>
          <p:cNvSpPr/>
          <p:nvPr/>
        </p:nvSpPr>
        <p:spPr bwMode="auto">
          <a:xfrm>
            <a:off x="7507288" y="245903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9" name="Rounded Rectangle 148"/>
          <p:cNvSpPr/>
          <p:nvPr/>
        </p:nvSpPr>
        <p:spPr bwMode="auto">
          <a:xfrm>
            <a:off x="7507288" y="2686050"/>
            <a:ext cx="381000" cy="22860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0" name="Rounded Rectangle 149"/>
          <p:cNvSpPr/>
          <p:nvPr/>
        </p:nvSpPr>
        <p:spPr bwMode="auto">
          <a:xfrm>
            <a:off x="7507288" y="2921000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1" name="Rounded Rectangle 150"/>
          <p:cNvSpPr/>
          <p:nvPr/>
        </p:nvSpPr>
        <p:spPr bwMode="auto">
          <a:xfrm>
            <a:off x="7507288" y="315118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2" name="Rounded Rectangle 151"/>
          <p:cNvSpPr/>
          <p:nvPr/>
        </p:nvSpPr>
        <p:spPr bwMode="auto">
          <a:xfrm>
            <a:off x="7507288" y="3378200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3" name="Rounded Rectangle 152"/>
          <p:cNvSpPr/>
          <p:nvPr/>
        </p:nvSpPr>
        <p:spPr bwMode="auto">
          <a:xfrm>
            <a:off x="7507288" y="1774825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258" name="Rectangle 182"/>
          <p:cNvSpPr>
            <a:spLocks noChangeArrowheads="1"/>
          </p:cNvSpPr>
          <p:nvPr/>
        </p:nvSpPr>
        <p:spPr bwMode="auto">
          <a:xfrm>
            <a:off x="7348975" y="1281113"/>
            <a:ext cx="697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/>
              <a:t>Libra</a:t>
            </a:r>
            <a:endParaRPr lang="en-US" dirty="0"/>
          </a:p>
        </p:txBody>
      </p:sp>
      <p:sp>
        <p:nvSpPr>
          <p:cNvPr id="139" name="Rounded Rectangle 138"/>
          <p:cNvSpPr/>
          <p:nvPr/>
        </p:nvSpPr>
        <p:spPr bwMode="auto">
          <a:xfrm>
            <a:off x="1085850" y="3683000"/>
            <a:ext cx="381000" cy="22860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0" name="Rounded Rectangle 139"/>
          <p:cNvSpPr/>
          <p:nvPr/>
        </p:nvSpPr>
        <p:spPr bwMode="auto">
          <a:xfrm>
            <a:off x="1085850" y="3895725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9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1" name="Rounded Rectangle 140"/>
          <p:cNvSpPr/>
          <p:nvPr/>
        </p:nvSpPr>
        <p:spPr bwMode="auto">
          <a:xfrm>
            <a:off x="1085850" y="4125913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2" name="Rounded Rectangle 141"/>
          <p:cNvSpPr/>
          <p:nvPr/>
        </p:nvSpPr>
        <p:spPr bwMode="auto">
          <a:xfrm>
            <a:off x="1085850" y="4352925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3" name="Rounded Rectangle 142"/>
          <p:cNvSpPr/>
          <p:nvPr/>
        </p:nvSpPr>
        <p:spPr bwMode="auto">
          <a:xfrm>
            <a:off x="1085850" y="457993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4" name="Rounded Rectangle 143"/>
          <p:cNvSpPr/>
          <p:nvPr/>
        </p:nvSpPr>
        <p:spPr bwMode="auto">
          <a:xfrm>
            <a:off x="1085850" y="481488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5" name="Rounded Rectangle 144"/>
          <p:cNvSpPr/>
          <p:nvPr/>
        </p:nvSpPr>
        <p:spPr bwMode="auto">
          <a:xfrm>
            <a:off x="1085850" y="5043488"/>
            <a:ext cx="381000" cy="22860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6" name="Rounded Rectangle 145"/>
          <p:cNvSpPr/>
          <p:nvPr/>
        </p:nvSpPr>
        <p:spPr bwMode="auto">
          <a:xfrm>
            <a:off x="1085850" y="527208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Additional Flexibility on SIMD</a:t>
            </a:r>
            <a:endParaRPr lang="en-US" sz="4000" dirty="0" smtClean="0"/>
          </a:p>
        </p:txBody>
      </p:sp>
      <p:sp>
        <p:nvSpPr>
          <p:cNvPr id="10268" name="Content Placeholder 2"/>
          <p:cNvSpPr>
            <a:spLocks noGrp="1"/>
          </p:cNvSpPr>
          <p:nvPr>
            <p:ph idx="1"/>
          </p:nvPr>
        </p:nvSpPr>
        <p:spPr>
          <a:xfrm>
            <a:off x="1987550" y="4881563"/>
            <a:ext cx="6934200" cy="1235075"/>
          </a:xfrm>
        </p:spPr>
        <p:txBody>
          <a:bodyPr/>
          <a:lstStyle/>
          <a:p>
            <a:r>
              <a:rPr lang="en-US" sz="2000" dirty="0" smtClean="0"/>
              <a:t>Each logical lane has own ILP capability</a:t>
            </a:r>
          </a:p>
          <a:p>
            <a:pPr lvl="1"/>
            <a:r>
              <a:rPr lang="en-US" sz="1600" dirty="0" smtClean="0"/>
              <a:t>The ILP capability is decided based on SIMD capability </a:t>
            </a:r>
          </a:p>
          <a:p>
            <a:pPr lvl="1"/>
            <a:r>
              <a:rPr lang="en-US" sz="1600" dirty="0" smtClean="0"/>
              <a:t>Total degree of parallelism is consistent</a:t>
            </a:r>
          </a:p>
          <a:p>
            <a:r>
              <a:rPr lang="en-US" sz="2000" dirty="0" smtClean="0"/>
              <a:t>All resources are utilized</a:t>
            </a:r>
          </a:p>
          <a:p>
            <a:endParaRPr lang="en-US" sz="2000" dirty="0" smtClean="0"/>
          </a:p>
          <a:p>
            <a:endParaRPr lang="en-US" sz="1600" dirty="0" smtClean="0"/>
          </a:p>
          <a:p>
            <a:pPr lvl="1"/>
            <a:endParaRPr lang="en-US" sz="1600" dirty="0" smtClean="0"/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1FD8B475-7118-4DA2-AF3A-7445332E8F9D}" type="slidenum">
              <a:rPr lang="ko-KR" altLang="en-US" smtClean="0"/>
              <a:pPr eaLnBrk="1" hangingPunct="1">
                <a:defRPr/>
              </a:pPr>
              <a:t>7</a:t>
            </a:fld>
            <a:endParaRPr lang="en-US" altLang="ko-KR" dirty="0" smtClean="0"/>
          </a:p>
        </p:txBody>
      </p:sp>
      <p:grpSp>
        <p:nvGrpSpPr>
          <p:cNvPr id="10270" name="Group 4"/>
          <p:cNvGrpSpPr>
            <a:grpSpLocks/>
          </p:cNvGrpSpPr>
          <p:nvPr/>
        </p:nvGrpSpPr>
        <p:grpSpPr bwMode="auto">
          <a:xfrm>
            <a:off x="3589338" y="1727200"/>
            <a:ext cx="1922462" cy="636588"/>
            <a:chOff x="3124200" y="2008008"/>
            <a:chExt cx="1921317" cy="635907"/>
          </a:xfrm>
        </p:grpSpPr>
        <p:grpSp>
          <p:nvGrpSpPr>
            <p:cNvPr id="10378" name="Group 27"/>
            <p:cNvGrpSpPr>
              <a:grpSpLocks/>
            </p:cNvGrpSpPr>
            <p:nvPr/>
          </p:nvGrpSpPr>
          <p:grpSpPr bwMode="auto">
            <a:xfrm>
              <a:off x="3124200" y="2008008"/>
              <a:ext cx="1921317" cy="635907"/>
              <a:chOff x="609600" y="2554656"/>
              <a:chExt cx="1921317" cy="635907"/>
            </a:xfrm>
          </p:grpSpPr>
          <p:cxnSp>
            <p:nvCxnSpPr>
              <p:cNvPr id="10380" name="Straight Connector 28"/>
              <p:cNvCxnSpPr>
                <a:cxnSpLocks noChangeShapeType="1"/>
              </p:cNvCxnSpPr>
              <p:nvPr/>
            </p:nvCxnSpPr>
            <p:spPr bwMode="auto">
              <a:xfrm>
                <a:off x="739275" y="2776717"/>
                <a:ext cx="775409" cy="0"/>
              </a:xfrm>
              <a:prstGeom prst="line">
                <a:avLst/>
              </a:prstGeom>
              <a:noFill/>
              <a:ln w="158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381" name="Straight Connector 29"/>
              <p:cNvCxnSpPr>
                <a:cxnSpLocks noChangeShapeType="1"/>
              </p:cNvCxnSpPr>
              <p:nvPr/>
            </p:nvCxnSpPr>
            <p:spPr bwMode="auto">
              <a:xfrm>
                <a:off x="739275" y="2885590"/>
                <a:ext cx="775409" cy="0"/>
              </a:xfrm>
              <a:prstGeom prst="line">
                <a:avLst/>
              </a:prstGeom>
              <a:noFill/>
              <a:ln w="158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382" name="Straight Connector 30"/>
              <p:cNvCxnSpPr>
                <a:cxnSpLocks noChangeShapeType="1"/>
              </p:cNvCxnSpPr>
              <p:nvPr/>
            </p:nvCxnSpPr>
            <p:spPr bwMode="auto">
              <a:xfrm>
                <a:off x="739275" y="2994463"/>
                <a:ext cx="775409" cy="0"/>
              </a:xfrm>
              <a:prstGeom prst="line">
                <a:avLst/>
              </a:prstGeom>
              <a:noFill/>
              <a:ln w="158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383" name="TextBox 31"/>
              <p:cNvSpPr txBox="1">
                <a:spLocks noChangeArrowheads="1"/>
              </p:cNvSpPr>
              <p:nvPr/>
            </p:nvSpPr>
            <p:spPr bwMode="auto">
              <a:xfrm>
                <a:off x="625917" y="2554656"/>
                <a:ext cx="1905000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1000" dirty="0"/>
                  <a:t>for ( …… ) {</a:t>
                </a:r>
              </a:p>
            </p:txBody>
          </p:sp>
          <p:sp>
            <p:nvSpPr>
              <p:cNvPr id="10384" name="TextBox 32"/>
              <p:cNvSpPr txBox="1">
                <a:spLocks noChangeArrowheads="1"/>
              </p:cNvSpPr>
              <p:nvPr/>
            </p:nvSpPr>
            <p:spPr bwMode="auto">
              <a:xfrm>
                <a:off x="662049" y="2944342"/>
                <a:ext cx="945828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1000" dirty="0"/>
                  <a:t>}</a:t>
                </a:r>
              </a:p>
            </p:txBody>
          </p:sp>
          <p:sp>
            <p:nvSpPr>
              <p:cNvPr id="10385" name="Rounded Rectangle 33"/>
              <p:cNvSpPr>
                <a:spLocks noChangeArrowheads="1"/>
              </p:cNvSpPr>
              <p:nvPr/>
            </p:nvSpPr>
            <p:spPr bwMode="auto">
              <a:xfrm>
                <a:off x="609600" y="2588742"/>
                <a:ext cx="998277" cy="558799"/>
              </a:xfrm>
              <a:prstGeom prst="roundRect">
                <a:avLst>
                  <a:gd name="adj" fmla="val 16667"/>
                </a:avLst>
              </a:prstGeom>
              <a:solidFill>
                <a:srgbClr val="FF0000">
                  <a:alpha val="5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endParaRPr lang="en-US" dirty="0"/>
              </a:p>
            </p:txBody>
          </p:sp>
        </p:grpSp>
        <p:sp>
          <p:nvSpPr>
            <p:cNvPr id="10379" name="Freeform 34"/>
            <p:cNvSpPr>
              <a:spLocks/>
            </p:cNvSpPr>
            <p:nvPr/>
          </p:nvSpPr>
          <p:spPr bwMode="auto">
            <a:xfrm>
              <a:off x="4122477" y="2042094"/>
              <a:ext cx="194274" cy="572902"/>
            </a:xfrm>
            <a:custGeom>
              <a:avLst/>
              <a:gdLst>
                <a:gd name="T0" fmla="*/ 0 w 1187461"/>
                <a:gd name="T1" fmla="*/ 0 h 3671838"/>
                <a:gd name="T2" fmla="*/ 0 w 1187461"/>
                <a:gd name="T3" fmla="*/ 0 h 3671838"/>
                <a:gd name="T4" fmla="*/ 0 w 1187461"/>
                <a:gd name="T5" fmla="*/ 0 h 3671838"/>
                <a:gd name="T6" fmla="*/ 0 w 1187461"/>
                <a:gd name="T7" fmla="*/ 0 h 3671838"/>
                <a:gd name="T8" fmla="*/ 0 w 1187461"/>
                <a:gd name="T9" fmla="*/ 0 h 36718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7461"/>
                <a:gd name="T16" fmla="*/ 0 h 3671838"/>
                <a:gd name="T17" fmla="*/ 1187461 w 1187461"/>
                <a:gd name="T18" fmla="*/ 3671838 h 36718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7461" h="3671838">
                  <a:moveTo>
                    <a:pt x="0" y="3038100"/>
                  </a:moveTo>
                  <a:cubicBezTo>
                    <a:pt x="297656" y="3344487"/>
                    <a:pt x="643141" y="3671838"/>
                    <a:pt x="838200" y="3504825"/>
                  </a:cubicBezTo>
                  <a:cubicBezTo>
                    <a:pt x="1033259" y="3337813"/>
                    <a:pt x="1153249" y="2585022"/>
                    <a:pt x="1170355" y="2036025"/>
                  </a:cubicBezTo>
                  <a:cubicBezTo>
                    <a:pt x="1187461" y="1487028"/>
                    <a:pt x="1135896" y="421682"/>
                    <a:pt x="940837" y="210841"/>
                  </a:cubicBezTo>
                  <a:cubicBezTo>
                    <a:pt x="745778" y="0"/>
                    <a:pt x="451644" y="420933"/>
                    <a:pt x="0" y="770977"/>
                  </a:cubicBezTo>
                </a:path>
              </a:pathLst>
            </a:cu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29" name="Rounded Rectangle 28"/>
          <p:cNvSpPr/>
          <p:nvPr/>
        </p:nvSpPr>
        <p:spPr bwMode="auto">
          <a:xfrm>
            <a:off x="1090613" y="205898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1090613" y="2289175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1090613" y="251618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1090613" y="2743200"/>
            <a:ext cx="381000" cy="22860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1090613" y="2978150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5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1090613" y="3208338"/>
            <a:ext cx="381000" cy="227012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1090613" y="3435350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7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1090613" y="1831975"/>
            <a:ext cx="381000" cy="227013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1200" dirty="0"/>
              <a:t>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279" name="Rectangle 182"/>
          <p:cNvSpPr>
            <a:spLocks noChangeArrowheads="1"/>
          </p:cNvSpPr>
          <p:nvPr/>
        </p:nvSpPr>
        <p:spPr bwMode="auto">
          <a:xfrm>
            <a:off x="333866" y="1338263"/>
            <a:ext cx="18944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/>
              <a:t>T</a:t>
            </a:r>
            <a:r>
              <a:rPr lang="en-US" dirty="0" smtClean="0"/>
              <a:t>raditional </a:t>
            </a:r>
            <a:r>
              <a:rPr lang="en-US" dirty="0"/>
              <a:t>SIMD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77900" y="1450975"/>
            <a:ext cx="7032625" cy="4052888"/>
            <a:chOff x="953295" y="1460500"/>
            <a:chExt cx="7032621" cy="4051383"/>
          </a:xfrm>
        </p:grpSpPr>
        <p:sp>
          <p:nvSpPr>
            <p:cNvPr id="10373" name="Rectangle 5"/>
            <p:cNvSpPr>
              <a:spLocks noChangeArrowheads="1"/>
            </p:cNvSpPr>
            <p:nvPr/>
          </p:nvSpPr>
          <p:spPr bwMode="auto">
            <a:xfrm>
              <a:off x="4489450" y="14605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cxnSp>
          <p:nvCxnSpPr>
            <p:cNvPr id="10374" name="Straight Arrow Connector 46"/>
            <p:cNvCxnSpPr>
              <a:cxnSpLocks noChangeShapeType="1"/>
              <a:endCxn id="10376" idx="1"/>
            </p:cNvCxnSpPr>
            <p:nvPr/>
          </p:nvCxnSpPr>
          <p:spPr bwMode="auto">
            <a:xfrm>
              <a:off x="4782600" y="1985591"/>
              <a:ext cx="2583443" cy="1631520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75" name="Straight Arrow Connector 37"/>
            <p:cNvCxnSpPr>
              <a:cxnSpLocks noChangeShapeType="1"/>
            </p:cNvCxnSpPr>
            <p:nvPr/>
          </p:nvCxnSpPr>
          <p:spPr bwMode="auto">
            <a:xfrm flipH="1" flipV="1">
              <a:off x="1600200" y="1949499"/>
              <a:ext cx="1989139" cy="24186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76" name="AutoShape 88"/>
            <p:cNvSpPr>
              <a:spLocks noChangeArrowheads="1"/>
            </p:cNvSpPr>
            <p:nvPr/>
          </p:nvSpPr>
          <p:spPr bwMode="auto">
            <a:xfrm>
              <a:off x="7366043" y="1722340"/>
              <a:ext cx="619873" cy="3789543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77" name="AutoShape 88"/>
            <p:cNvSpPr>
              <a:spLocks noChangeArrowheads="1"/>
            </p:cNvSpPr>
            <p:nvPr/>
          </p:nvSpPr>
          <p:spPr bwMode="auto">
            <a:xfrm>
              <a:off x="953295" y="1748251"/>
              <a:ext cx="646906" cy="369052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977900" y="1439863"/>
            <a:ext cx="7032625" cy="4046537"/>
            <a:chOff x="953295" y="1440895"/>
            <a:chExt cx="7032620" cy="4045749"/>
          </a:xfrm>
        </p:grpSpPr>
        <p:sp>
          <p:nvSpPr>
            <p:cNvPr id="10366" name="AutoShape 88"/>
            <p:cNvSpPr>
              <a:spLocks noChangeArrowheads="1"/>
            </p:cNvSpPr>
            <p:nvPr/>
          </p:nvSpPr>
          <p:spPr bwMode="auto">
            <a:xfrm>
              <a:off x="7366042" y="1695597"/>
              <a:ext cx="619873" cy="1906636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67" name="AutoShape 88"/>
            <p:cNvSpPr>
              <a:spLocks noChangeArrowheads="1"/>
            </p:cNvSpPr>
            <p:nvPr/>
          </p:nvSpPr>
          <p:spPr bwMode="auto">
            <a:xfrm>
              <a:off x="7366042" y="3602233"/>
              <a:ext cx="618286" cy="1884411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68" name="Straight Arrow Connector 43"/>
            <p:cNvCxnSpPr>
              <a:cxnSpLocks noChangeShapeType="1"/>
              <a:endCxn id="10366" idx="1"/>
            </p:cNvCxnSpPr>
            <p:nvPr/>
          </p:nvCxnSpPr>
          <p:spPr bwMode="auto">
            <a:xfrm>
              <a:off x="4802356" y="1973685"/>
              <a:ext cx="2563687" cy="675231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69" name="Rectangle 5"/>
            <p:cNvSpPr>
              <a:spLocks noChangeArrowheads="1"/>
            </p:cNvSpPr>
            <p:nvPr/>
          </p:nvSpPr>
          <p:spPr bwMode="auto">
            <a:xfrm>
              <a:off x="4489450" y="144089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cxnSp>
          <p:nvCxnSpPr>
            <p:cNvPr id="10370" name="Straight Arrow Connector 46"/>
            <p:cNvCxnSpPr>
              <a:cxnSpLocks noChangeShapeType="1"/>
              <a:endCxn id="10367" idx="1"/>
            </p:cNvCxnSpPr>
            <p:nvPr/>
          </p:nvCxnSpPr>
          <p:spPr bwMode="auto">
            <a:xfrm>
              <a:off x="4890961" y="2035537"/>
              <a:ext cx="2475082" cy="2508902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71" name="Straight Arrow Connector 37"/>
            <p:cNvCxnSpPr>
              <a:cxnSpLocks noChangeShapeType="1"/>
              <a:endCxn id="10372" idx="3"/>
            </p:cNvCxnSpPr>
            <p:nvPr/>
          </p:nvCxnSpPr>
          <p:spPr bwMode="auto">
            <a:xfrm flipH="1">
              <a:off x="1600201" y="1954080"/>
              <a:ext cx="1989139" cy="77662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72" name="AutoShape 88"/>
            <p:cNvSpPr>
              <a:spLocks noChangeArrowheads="1"/>
            </p:cNvSpPr>
            <p:nvPr/>
          </p:nvSpPr>
          <p:spPr bwMode="auto">
            <a:xfrm>
              <a:off x="953295" y="1728645"/>
              <a:ext cx="646906" cy="606193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960438" y="1439863"/>
            <a:ext cx="7032625" cy="4043362"/>
            <a:chOff x="953295" y="1441423"/>
            <a:chExt cx="7032624" cy="4042691"/>
          </a:xfrm>
        </p:grpSpPr>
        <p:sp>
          <p:nvSpPr>
            <p:cNvPr id="10355" name="AutoShape 88"/>
            <p:cNvSpPr>
              <a:spLocks noChangeArrowheads="1"/>
            </p:cNvSpPr>
            <p:nvPr/>
          </p:nvSpPr>
          <p:spPr bwMode="auto">
            <a:xfrm>
              <a:off x="7358280" y="2668331"/>
              <a:ext cx="623305" cy="928919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56" name="AutoShape 88"/>
            <p:cNvSpPr>
              <a:spLocks noChangeArrowheads="1"/>
            </p:cNvSpPr>
            <p:nvPr/>
          </p:nvSpPr>
          <p:spPr bwMode="auto">
            <a:xfrm>
              <a:off x="7361506" y="3597250"/>
              <a:ext cx="620080" cy="894132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57" name="Straight Arrow Connector 43"/>
            <p:cNvCxnSpPr>
              <a:cxnSpLocks noChangeShapeType="1"/>
              <a:endCxn id="10355" idx="1"/>
            </p:cNvCxnSpPr>
            <p:nvPr/>
          </p:nvCxnSpPr>
          <p:spPr bwMode="auto">
            <a:xfrm>
              <a:off x="4794590" y="2086706"/>
              <a:ext cx="2563690" cy="1046085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58" name="Rectangle 5"/>
            <p:cNvSpPr>
              <a:spLocks noChangeArrowheads="1"/>
            </p:cNvSpPr>
            <p:nvPr/>
          </p:nvSpPr>
          <p:spPr bwMode="auto">
            <a:xfrm>
              <a:off x="4489450" y="1441423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cxnSp>
          <p:nvCxnSpPr>
            <p:cNvPr id="10359" name="Straight Arrow Connector 46"/>
            <p:cNvCxnSpPr>
              <a:cxnSpLocks noChangeShapeType="1"/>
              <a:endCxn id="10363" idx="1"/>
            </p:cNvCxnSpPr>
            <p:nvPr/>
          </p:nvCxnSpPr>
          <p:spPr bwMode="auto">
            <a:xfrm>
              <a:off x="4890962" y="2090638"/>
              <a:ext cx="2467318" cy="2897110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60" name="Straight Arrow Connector 37"/>
            <p:cNvCxnSpPr>
              <a:cxnSpLocks noChangeShapeType="1"/>
              <a:endCxn id="10361" idx="3"/>
            </p:cNvCxnSpPr>
            <p:nvPr/>
          </p:nvCxnSpPr>
          <p:spPr bwMode="auto">
            <a:xfrm flipH="1">
              <a:off x="1600201" y="1954608"/>
              <a:ext cx="1989140" cy="281579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61" name="AutoShape 88"/>
            <p:cNvSpPr>
              <a:spLocks noChangeArrowheads="1"/>
            </p:cNvSpPr>
            <p:nvPr/>
          </p:nvSpPr>
          <p:spPr bwMode="auto">
            <a:xfrm>
              <a:off x="953295" y="1729173"/>
              <a:ext cx="646906" cy="1014027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62" name="AutoShape 88"/>
            <p:cNvSpPr>
              <a:spLocks noChangeArrowheads="1"/>
            </p:cNvSpPr>
            <p:nvPr/>
          </p:nvSpPr>
          <p:spPr bwMode="auto">
            <a:xfrm>
              <a:off x="7362614" y="1681474"/>
              <a:ext cx="623305" cy="973369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63" name="AutoShape 88"/>
            <p:cNvSpPr>
              <a:spLocks noChangeArrowheads="1"/>
            </p:cNvSpPr>
            <p:nvPr/>
          </p:nvSpPr>
          <p:spPr bwMode="auto">
            <a:xfrm>
              <a:off x="7358280" y="4491381"/>
              <a:ext cx="623305" cy="992733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64" name="Straight Arrow Connector 43"/>
            <p:cNvCxnSpPr>
              <a:cxnSpLocks noChangeShapeType="1"/>
              <a:endCxn id="10362" idx="1"/>
            </p:cNvCxnSpPr>
            <p:nvPr/>
          </p:nvCxnSpPr>
          <p:spPr bwMode="auto">
            <a:xfrm>
              <a:off x="4802356" y="2095398"/>
              <a:ext cx="2560258" cy="72761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65" name="Straight Arrow Connector 46"/>
            <p:cNvCxnSpPr>
              <a:cxnSpLocks noChangeShapeType="1"/>
              <a:endCxn id="10356" idx="1"/>
            </p:cNvCxnSpPr>
            <p:nvPr/>
          </p:nvCxnSpPr>
          <p:spPr bwMode="auto">
            <a:xfrm>
              <a:off x="4802356" y="2095398"/>
              <a:ext cx="2559150" cy="1948919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1" name="Group 70"/>
          <p:cNvGrpSpPr>
            <a:grpSpLocks/>
          </p:cNvGrpSpPr>
          <p:nvPr/>
        </p:nvGrpSpPr>
        <p:grpSpPr bwMode="auto">
          <a:xfrm>
            <a:off x="969963" y="1412875"/>
            <a:ext cx="7005637" cy="4086225"/>
            <a:chOff x="1089022" y="6153851"/>
            <a:chExt cx="7004044" cy="4087621"/>
          </a:xfrm>
        </p:grpSpPr>
        <p:sp>
          <p:nvSpPr>
            <p:cNvPr id="10335" name="Rectangle 5"/>
            <p:cNvSpPr>
              <a:spLocks noChangeArrowheads="1"/>
            </p:cNvSpPr>
            <p:nvPr/>
          </p:nvSpPr>
          <p:spPr bwMode="auto">
            <a:xfrm>
              <a:off x="4595943" y="6153851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grpSp>
          <p:nvGrpSpPr>
            <p:cNvPr id="10336" name="Group 62"/>
            <p:cNvGrpSpPr>
              <a:grpSpLocks/>
            </p:cNvGrpSpPr>
            <p:nvPr/>
          </p:nvGrpSpPr>
          <p:grpSpPr bwMode="auto">
            <a:xfrm>
              <a:off x="1089022" y="6438047"/>
              <a:ext cx="7004044" cy="3803425"/>
              <a:chOff x="958850" y="1690220"/>
              <a:chExt cx="7004044" cy="3803425"/>
            </a:xfrm>
          </p:grpSpPr>
          <p:sp>
            <p:nvSpPr>
              <p:cNvPr id="10337" name="AutoShape 88"/>
              <p:cNvSpPr>
                <a:spLocks noChangeArrowheads="1"/>
              </p:cNvSpPr>
              <p:nvPr/>
            </p:nvSpPr>
            <p:spPr bwMode="auto">
              <a:xfrm>
                <a:off x="7394720" y="3624159"/>
                <a:ext cx="568170" cy="447924"/>
              </a:xfrm>
              <a:prstGeom prst="roundRect">
                <a:avLst>
                  <a:gd name="adj" fmla="val 7292"/>
                </a:avLst>
              </a:prstGeom>
              <a:solidFill>
                <a:srgbClr val="FFFF99">
                  <a:alpha val="7999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338" name="AutoShape 88"/>
              <p:cNvSpPr>
                <a:spLocks noChangeArrowheads="1"/>
              </p:cNvSpPr>
              <p:nvPr/>
            </p:nvSpPr>
            <p:spPr bwMode="auto">
              <a:xfrm>
                <a:off x="7399414" y="4516602"/>
                <a:ext cx="553951" cy="475952"/>
              </a:xfrm>
              <a:prstGeom prst="roundRect">
                <a:avLst>
                  <a:gd name="adj" fmla="val 7292"/>
                </a:avLst>
              </a:prstGeom>
              <a:solidFill>
                <a:srgbClr val="FFFF99">
                  <a:alpha val="7999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 dirty="0"/>
              </a:p>
            </p:txBody>
          </p:sp>
          <p:cxnSp>
            <p:nvCxnSpPr>
              <p:cNvPr id="10339" name="Straight Arrow Connector 43"/>
              <p:cNvCxnSpPr>
                <a:cxnSpLocks noChangeShapeType="1"/>
                <a:endCxn id="10337" idx="1"/>
              </p:cNvCxnSpPr>
              <p:nvPr/>
            </p:nvCxnSpPr>
            <p:spPr bwMode="auto">
              <a:xfrm>
                <a:off x="4809498" y="2034075"/>
                <a:ext cx="2585222" cy="1814047"/>
              </a:xfrm>
              <a:prstGeom prst="straightConnector1">
                <a:avLst/>
              </a:prstGeom>
              <a:noFill/>
              <a:ln w="38100" algn="ctr">
                <a:solidFill>
                  <a:srgbClr val="0070C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340" name="Straight Arrow Connector 37"/>
              <p:cNvCxnSpPr>
                <a:cxnSpLocks noChangeShapeType="1"/>
                <a:endCxn id="10343" idx="3"/>
              </p:cNvCxnSpPr>
              <p:nvPr/>
            </p:nvCxnSpPr>
            <p:spPr bwMode="auto">
              <a:xfrm flipH="1">
                <a:off x="1605756" y="1954608"/>
                <a:ext cx="1989140" cy="776879"/>
              </a:xfrm>
              <a:prstGeom prst="straightConnector1">
                <a:avLst/>
              </a:prstGeom>
              <a:noFill/>
              <a:ln w="38100" algn="ctr">
                <a:solidFill>
                  <a:srgbClr val="0070C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341" name="AutoShape 88"/>
              <p:cNvSpPr>
                <a:spLocks noChangeArrowheads="1"/>
              </p:cNvSpPr>
              <p:nvPr/>
            </p:nvSpPr>
            <p:spPr bwMode="auto">
              <a:xfrm>
                <a:off x="7394724" y="1690220"/>
                <a:ext cx="568170" cy="512943"/>
              </a:xfrm>
              <a:prstGeom prst="roundRect">
                <a:avLst>
                  <a:gd name="adj" fmla="val 7292"/>
                </a:avLst>
              </a:prstGeom>
              <a:solidFill>
                <a:srgbClr val="FFFF99">
                  <a:alpha val="7999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342" name="AutoShape 88"/>
              <p:cNvSpPr>
                <a:spLocks noChangeArrowheads="1"/>
              </p:cNvSpPr>
              <p:nvPr/>
            </p:nvSpPr>
            <p:spPr bwMode="auto">
              <a:xfrm>
                <a:off x="7394724" y="2667962"/>
                <a:ext cx="568166" cy="473570"/>
              </a:xfrm>
              <a:prstGeom prst="roundRect">
                <a:avLst>
                  <a:gd name="adj" fmla="val 7292"/>
                </a:avLst>
              </a:prstGeom>
              <a:solidFill>
                <a:srgbClr val="FFFF99">
                  <a:alpha val="7999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343" name="AutoShape 88"/>
              <p:cNvSpPr>
                <a:spLocks noChangeArrowheads="1"/>
              </p:cNvSpPr>
              <p:nvPr/>
            </p:nvSpPr>
            <p:spPr bwMode="auto">
              <a:xfrm>
                <a:off x="958850" y="1729173"/>
                <a:ext cx="646906" cy="2004627"/>
              </a:xfrm>
              <a:prstGeom prst="roundRect">
                <a:avLst>
                  <a:gd name="adj" fmla="val 7292"/>
                </a:avLst>
              </a:prstGeom>
              <a:solidFill>
                <a:srgbClr val="FFFF99">
                  <a:alpha val="7999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 dirty="0"/>
              </a:p>
            </p:txBody>
          </p:sp>
          <p:cxnSp>
            <p:nvCxnSpPr>
              <p:cNvPr id="10344" name="Straight Arrow Connector 43"/>
              <p:cNvCxnSpPr>
                <a:cxnSpLocks noChangeShapeType="1"/>
                <a:endCxn id="10341" idx="1"/>
              </p:cNvCxnSpPr>
              <p:nvPr/>
            </p:nvCxnSpPr>
            <p:spPr bwMode="auto">
              <a:xfrm flipV="1">
                <a:off x="4781582" y="1946692"/>
                <a:ext cx="2613142" cy="87385"/>
              </a:xfrm>
              <a:prstGeom prst="straightConnector1">
                <a:avLst/>
              </a:prstGeom>
              <a:noFill/>
              <a:ln w="38100" algn="ctr">
                <a:solidFill>
                  <a:srgbClr val="0070C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345" name="AutoShape 88"/>
              <p:cNvSpPr>
                <a:spLocks noChangeArrowheads="1"/>
              </p:cNvSpPr>
              <p:nvPr/>
            </p:nvSpPr>
            <p:spPr bwMode="auto">
              <a:xfrm>
                <a:off x="7394724" y="4072084"/>
                <a:ext cx="560225" cy="441552"/>
              </a:xfrm>
              <a:prstGeom prst="roundRect">
                <a:avLst>
                  <a:gd name="adj" fmla="val 7292"/>
                </a:avLst>
              </a:prstGeom>
              <a:solidFill>
                <a:srgbClr val="FFFF99">
                  <a:alpha val="7999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346" name="AutoShape 88"/>
              <p:cNvSpPr>
                <a:spLocks noChangeArrowheads="1"/>
              </p:cNvSpPr>
              <p:nvPr/>
            </p:nvSpPr>
            <p:spPr bwMode="auto">
              <a:xfrm>
                <a:off x="7399414" y="2208675"/>
                <a:ext cx="563480" cy="459288"/>
              </a:xfrm>
              <a:prstGeom prst="roundRect">
                <a:avLst>
                  <a:gd name="adj" fmla="val 7292"/>
                </a:avLst>
              </a:prstGeom>
              <a:solidFill>
                <a:srgbClr val="FFFF99">
                  <a:alpha val="7999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 dirty="0"/>
              </a:p>
            </p:txBody>
          </p:sp>
          <p:cxnSp>
            <p:nvCxnSpPr>
              <p:cNvPr id="10347" name="Straight Arrow Connector 46"/>
              <p:cNvCxnSpPr>
                <a:cxnSpLocks noChangeShapeType="1"/>
                <a:endCxn id="10338" idx="1"/>
              </p:cNvCxnSpPr>
              <p:nvPr/>
            </p:nvCxnSpPr>
            <p:spPr bwMode="auto">
              <a:xfrm>
                <a:off x="4809498" y="2051546"/>
                <a:ext cx="2589916" cy="2703033"/>
              </a:xfrm>
              <a:prstGeom prst="straightConnector1">
                <a:avLst/>
              </a:prstGeom>
              <a:noFill/>
              <a:ln w="38100" algn="ctr">
                <a:solidFill>
                  <a:srgbClr val="0070C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348" name="Straight Arrow Connector 43"/>
              <p:cNvCxnSpPr>
                <a:cxnSpLocks noChangeShapeType="1"/>
              </p:cNvCxnSpPr>
              <p:nvPr/>
            </p:nvCxnSpPr>
            <p:spPr bwMode="auto">
              <a:xfrm>
                <a:off x="4809498" y="2051546"/>
                <a:ext cx="2574039" cy="405827"/>
              </a:xfrm>
              <a:prstGeom prst="straightConnector1">
                <a:avLst/>
              </a:prstGeom>
              <a:noFill/>
              <a:ln w="38100" algn="ctr">
                <a:solidFill>
                  <a:srgbClr val="0070C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349" name="AutoShape 88"/>
              <p:cNvSpPr>
                <a:spLocks noChangeArrowheads="1"/>
              </p:cNvSpPr>
              <p:nvPr/>
            </p:nvSpPr>
            <p:spPr bwMode="auto">
              <a:xfrm>
                <a:off x="7399415" y="4993305"/>
                <a:ext cx="563479" cy="500340"/>
              </a:xfrm>
              <a:prstGeom prst="roundRect">
                <a:avLst>
                  <a:gd name="adj" fmla="val 7292"/>
                </a:avLst>
              </a:prstGeom>
              <a:solidFill>
                <a:srgbClr val="FFFF99">
                  <a:alpha val="7999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 dirty="0"/>
              </a:p>
            </p:txBody>
          </p:sp>
          <p:cxnSp>
            <p:nvCxnSpPr>
              <p:cNvPr id="10350" name="Straight Arrow Connector 43"/>
              <p:cNvCxnSpPr>
                <a:cxnSpLocks noChangeShapeType="1"/>
                <a:endCxn id="10345" idx="1"/>
              </p:cNvCxnSpPr>
              <p:nvPr/>
            </p:nvCxnSpPr>
            <p:spPr bwMode="auto">
              <a:xfrm>
                <a:off x="4809498" y="2034075"/>
                <a:ext cx="2585226" cy="2258785"/>
              </a:xfrm>
              <a:prstGeom prst="straightConnector1">
                <a:avLst/>
              </a:prstGeom>
              <a:noFill/>
              <a:ln w="38100" algn="ctr">
                <a:solidFill>
                  <a:srgbClr val="0070C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351" name="AutoShape 88"/>
              <p:cNvSpPr>
                <a:spLocks noChangeArrowheads="1"/>
              </p:cNvSpPr>
              <p:nvPr/>
            </p:nvSpPr>
            <p:spPr bwMode="auto">
              <a:xfrm>
                <a:off x="7399415" y="3144711"/>
                <a:ext cx="563479" cy="479448"/>
              </a:xfrm>
              <a:prstGeom prst="roundRect">
                <a:avLst>
                  <a:gd name="adj" fmla="val 7292"/>
                </a:avLst>
              </a:prstGeom>
              <a:solidFill>
                <a:srgbClr val="FFFF99">
                  <a:alpha val="7999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 dirty="0"/>
              </a:p>
            </p:txBody>
          </p:sp>
          <p:cxnSp>
            <p:nvCxnSpPr>
              <p:cNvPr id="10352" name="Straight Arrow Connector 46"/>
              <p:cNvCxnSpPr>
                <a:cxnSpLocks noChangeShapeType="1"/>
                <a:endCxn id="10351" idx="1"/>
              </p:cNvCxnSpPr>
              <p:nvPr/>
            </p:nvCxnSpPr>
            <p:spPr bwMode="auto">
              <a:xfrm>
                <a:off x="4809498" y="2041136"/>
                <a:ext cx="2589917" cy="1343300"/>
              </a:xfrm>
              <a:prstGeom prst="straightConnector1">
                <a:avLst/>
              </a:prstGeom>
              <a:noFill/>
              <a:ln w="38100" algn="ctr">
                <a:solidFill>
                  <a:srgbClr val="0070C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353" name="Straight Arrow Connector 46"/>
              <p:cNvCxnSpPr>
                <a:cxnSpLocks noChangeShapeType="1"/>
                <a:endCxn id="10349" idx="1"/>
              </p:cNvCxnSpPr>
              <p:nvPr/>
            </p:nvCxnSpPr>
            <p:spPr bwMode="auto">
              <a:xfrm>
                <a:off x="4809498" y="2052046"/>
                <a:ext cx="2589917" cy="3191430"/>
              </a:xfrm>
              <a:prstGeom prst="straightConnector1">
                <a:avLst/>
              </a:prstGeom>
              <a:noFill/>
              <a:ln w="38100" algn="ctr">
                <a:solidFill>
                  <a:srgbClr val="0070C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354" name="Straight Arrow Connector 46"/>
              <p:cNvCxnSpPr>
                <a:cxnSpLocks noChangeShapeType="1"/>
                <a:endCxn id="10342" idx="1"/>
              </p:cNvCxnSpPr>
              <p:nvPr/>
            </p:nvCxnSpPr>
            <p:spPr bwMode="auto">
              <a:xfrm>
                <a:off x="4809498" y="2051546"/>
                <a:ext cx="2585226" cy="853201"/>
              </a:xfrm>
              <a:prstGeom prst="straightConnector1">
                <a:avLst/>
              </a:prstGeom>
              <a:noFill/>
              <a:ln w="38100" algn="ctr">
                <a:solidFill>
                  <a:srgbClr val="0070C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21" name="Group 120"/>
          <p:cNvGrpSpPr>
            <a:grpSpLocks/>
          </p:cNvGrpSpPr>
          <p:nvPr/>
        </p:nvGrpSpPr>
        <p:grpSpPr bwMode="auto">
          <a:xfrm>
            <a:off x="2247900" y="3614738"/>
            <a:ext cx="3756025" cy="746125"/>
            <a:chOff x="2247961" y="3614738"/>
            <a:chExt cx="3755272" cy="746270"/>
          </a:xfrm>
        </p:grpSpPr>
        <p:sp>
          <p:nvSpPr>
            <p:cNvPr id="10333" name="직사각형 40"/>
            <p:cNvSpPr>
              <a:spLocks noChangeArrowheads="1"/>
            </p:cNvSpPr>
            <p:nvPr/>
          </p:nvSpPr>
          <p:spPr bwMode="auto">
            <a:xfrm>
              <a:off x="2247961" y="3622344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1</a:t>
              </a:r>
            </a:p>
            <a:p>
              <a:r>
                <a:rPr lang="en-US" sz="1400" dirty="0"/>
                <a:t>ILP = 1</a:t>
              </a:r>
            </a:p>
            <a:p>
              <a:r>
                <a:rPr lang="en-US" sz="1400" dirty="0"/>
                <a:t>Total: 1</a:t>
              </a:r>
            </a:p>
          </p:txBody>
        </p:sp>
        <p:sp>
          <p:nvSpPr>
            <p:cNvPr id="10334" name="직사각형 40"/>
            <p:cNvSpPr>
              <a:spLocks noChangeArrowheads="1"/>
            </p:cNvSpPr>
            <p:nvPr/>
          </p:nvSpPr>
          <p:spPr bwMode="auto">
            <a:xfrm>
              <a:off x="4925365" y="3614738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1</a:t>
              </a:r>
            </a:p>
            <a:p>
              <a:r>
                <a:rPr lang="en-US" sz="1400" dirty="0"/>
                <a:t>ILP = 16</a:t>
              </a:r>
            </a:p>
            <a:p>
              <a:r>
                <a:rPr lang="en-US" sz="1400" dirty="0"/>
                <a:t>Total = 16 </a:t>
              </a:r>
            </a:p>
          </p:txBody>
        </p:sp>
      </p:grpSp>
      <p:grpSp>
        <p:nvGrpSpPr>
          <p:cNvPr id="120" name="Group 119"/>
          <p:cNvGrpSpPr>
            <a:grpSpLocks/>
          </p:cNvGrpSpPr>
          <p:nvPr/>
        </p:nvGrpSpPr>
        <p:grpSpPr bwMode="auto">
          <a:xfrm>
            <a:off x="977900" y="1420813"/>
            <a:ext cx="6924675" cy="4141787"/>
            <a:chOff x="685800" y="7696200"/>
            <a:chExt cx="6925070" cy="4142909"/>
          </a:xfrm>
        </p:grpSpPr>
        <p:sp>
          <p:nvSpPr>
            <p:cNvPr id="10298" name="AutoShape 88"/>
            <p:cNvSpPr>
              <a:spLocks noChangeArrowheads="1"/>
            </p:cNvSpPr>
            <p:nvPr/>
          </p:nvSpPr>
          <p:spPr bwMode="auto">
            <a:xfrm>
              <a:off x="7202512" y="11019726"/>
              <a:ext cx="396098" cy="243024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299" name="AutoShape 88"/>
            <p:cNvSpPr>
              <a:spLocks noChangeArrowheads="1"/>
            </p:cNvSpPr>
            <p:nvPr/>
          </p:nvSpPr>
          <p:spPr bwMode="auto">
            <a:xfrm>
              <a:off x="7200549" y="8507634"/>
              <a:ext cx="402430" cy="233525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00" name="AutoShape 88"/>
            <p:cNvSpPr>
              <a:spLocks noChangeArrowheads="1"/>
            </p:cNvSpPr>
            <p:nvPr/>
          </p:nvSpPr>
          <p:spPr bwMode="auto">
            <a:xfrm>
              <a:off x="7201798" y="10114618"/>
              <a:ext cx="396812" cy="227074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01" name="AutoShape 88"/>
            <p:cNvSpPr>
              <a:spLocks noChangeArrowheads="1"/>
            </p:cNvSpPr>
            <p:nvPr/>
          </p:nvSpPr>
          <p:spPr bwMode="auto">
            <a:xfrm>
              <a:off x="7199755" y="9196794"/>
              <a:ext cx="403224" cy="218774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02" name="Rectangle 5"/>
            <p:cNvSpPr>
              <a:spLocks noChangeArrowheads="1"/>
            </p:cNvSpPr>
            <p:nvPr/>
          </p:nvSpPr>
          <p:spPr bwMode="auto">
            <a:xfrm>
              <a:off x="4192721" y="7696200"/>
              <a:ext cx="4411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16</a:t>
              </a:r>
            </a:p>
          </p:txBody>
        </p:sp>
        <p:sp>
          <p:nvSpPr>
            <p:cNvPr id="10303" name="AutoShape 88"/>
            <p:cNvSpPr>
              <a:spLocks noChangeArrowheads="1"/>
            </p:cNvSpPr>
            <p:nvPr/>
          </p:nvSpPr>
          <p:spPr bwMode="auto">
            <a:xfrm>
              <a:off x="7201798" y="8733487"/>
              <a:ext cx="401181" cy="228966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04" name="AutoShape 88"/>
            <p:cNvSpPr>
              <a:spLocks noChangeArrowheads="1"/>
            </p:cNvSpPr>
            <p:nvPr/>
          </p:nvSpPr>
          <p:spPr bwMode="auto">
            <a:xfrm>
              <a:off x="7199755" y="9890493"/>
              <a:ext cx="398855" cy="228346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05" name="Straight Arrow Connector 43"/>
            <p:cNvCxnSpPr>
              <a:cxnSpLocks noChangeShapeType="1"/>
              <a:endCxn id="10303" idx="1"/>
            </p:cNvCxnSpPr>
            <p:nvPr/>
          </p:nvCxnSpPr>
          <p:spPr bwMode="auto">
            <a:xfrm>
              <a:off x="4554660" y="8277383"/>
              <a:ext cx="2647138" cy="570587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6" name="Straight Arrow Connector 37"/>
            <p:cNvCxnSpPr>
              <a:cxnSpLocks noChangeShapeType="1"/>
              <a:endCxn id="10309" idx="3"/>
            </p:cNvCxnSpPr>
            <p:nvPr/>
          </p:nvCxnSpPr>
          <p:spPr bwMode="auto">
            <a:xfrm flipH="1">
              <a:off x="1332706" y="8244784"/>
              <a:ext cx="1989140" cy="1684445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07" name="AutoShape 88"/>
            <p:cNvSpPr>
              <a:spLocks noChangeArrowheads="1"/>
            </p:cNvSpPr>
            <p:nvPr/>
          </p:nvSpPr>
          <p:spPr bwMode="auto">
            <a:xfrm>
              <a:off x="7195786" y="8271817"/>
              <a:ext cx="415084" cy="232640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08" name="AutoShape 88"/>
            <p:cNvSpPr>
              <a:spLocks noChangeArrowheads="1"/>
            </p:cNvSpPr>
            <p:nvPr/>
          </p:nvSpPr>
          <p:spPr bwMode="auto">
            <a:xfrm>
              <a:off x="7201798" y="10341691"/>
              <a:ext cx="396813" cy="224512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09" name="AutoShape 88"/>
            <p:cNvSpPr>
              <a:spLocks noChangeArrowheads="1"/>
            </p:cNvSpPr>
            <p:nvPr/>
          </p:nvSpPr>
          <p:spPr bwMode="auto">
            <a:xfrm>
              <a:off x="685800" y="8019349"/>
              <a:ext cx="646906" cy="3819760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10" name="Straight Arrow Connector 43"/>
            <p:cNvCxnSpPr>
              <a:cxnSpLocks noChangeShapeType="1"/>
              <a:endCxn id="10307" idx="1"/>
            </p:cNvCxnSpPr>
            <p:nvPr/>
          </p:nvCxnSpPr>
          <p:spPr bwMode="auto">
            <a:xfrm>
              <a:off x="4516695" y="8269489"/>
              <a:ext cx="2679091" cy="118648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11" name="AutoShape 88"/>
            <p:cNvSpPr>
              <a:spLocks noChangeArrowheads="1"/>
            </p:cNvSpPr>
            <p:nvPr/>
          </p:nvSpPr>
          <p:spPr bwMode="auto">
            <a:xfrm>
              <a:off x="7205292" y="8961781"/>
              <a:ext cx="393319" cy="242957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12" name="AutoShape 88"/>
            <p:cNvSpPr>
              <a:spLocks noChangeArrowheads="1"/>
            </p:cNvSpPr>
            <p:nvPr/>
          </p:nvSpPr>
          <p:spPr bwMode="auto">
            <a:xfrm>
              <a:off x="7205291" y="9423869"/>
              <a:ext cx="393319" cy="231615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13" name="Straight Arrow Connector 46"/>
            <p:cNvCxnSpPr>
              <a:cxnSpLocks noChangeShapeType="1"/>
              <a:endCxn id="10304" idx="1"/>
            </p:cNvCxnSpPr>
            <p:nvPr/>
          </p:nvCxnSpPr>
          <p:spPr bwMode="auto">
            <a:xfrm>
              <a:off x="5639501" y="8884361"/>
              <a:ext cx="1560253" cy="1120305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4" name="Straight Arrow Connector 43"/>
            <p:cNvCxnSpPr>
              <a:cxnSpLocks noChangeShapeType="1"/>
            </p:cNvCxnSpPr>
            <p:nvPr/>
          </p:nvCxnSpPr>
          <p:spPr bwMode="auto">
            <a:xfrm>
              <a:off x="4554660" y="8261210"/>
              <a:ext cx="2647851" cy="1290278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15" name="AutoShape 88"/>
            <p:cNvSpPr>
              <a:spLocks noChangeArrowheads="1"/>
            </p:cNvSpPr>
            <p:nvPr/>
          </p:nvSpPr>
          <p:spPr bwMode="auto">
            <a:xfrm>
              <a:off x="7202510" y="10792653"/>
              <a:ext cx="396099" cy="220710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16" name="Straight Arrow Connector 43"/>
            <p:cNvCxnSpPr>
              <a:cxnSpLocks noChangeShapeType="1"/>
              <a:endCxn id="10311" idx="1"/>
            </p:cNvCxnSpPr>
            <p:nvPr/>
          </p:nvCxnSpPr>
          <p:spPr bwMode="auto">
            <a:xfrm>
              <a:off x="4554660" y="8277383"/>
              <a:ext cx="2650632" cy="805876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17" name="AutoShape 88"/>
            <p:cNvSpPr>
              <a:spLocks noChangeArrowheads="1"/>
            </p:cNvSpPr>
            <p:nvPr/>
          </p:nvSpPr>
          <p:spPr bwMode="auto">
            <a:xfrm>
              <a:off x="7205293" y="11254741"/>
              <a:ext cx="397686" cy="241485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18" name="Straight Arrow Connector 46"/>
            <p:cNvCxnSpPr>
              <a:cxnSpLocks noChangeShapeType="1"/>
              <a:endCxn id="10317" idx="1"/>
            </p:cNvCxnSpPr>
            <p:nvPr/>
          </p:nvCxnSpPr>
          <p:spPr bwMode="auto">
            <a:xfrm>
              <a:off x="4554660" y="8277383"/>
              <a:ext cx="2650633" cy="3098100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9" name="Straight Arrow Connector 46"/>
            <p:cNvCxnSpPr>
              <a:cxnSpLocks noChangeShapeType="1"/>
              <a:endCxn id="10315" idx="1"/>
            </p:cNvCxnSpPr>
            <p:nvPr/>
          </p:nvCxnSpPr>
          <p:spPr bwMode="auto">
            <a:xfrm>
              <a:off x="4554660" y="8277383"/>
              <a:ext cx="2647850" cy="2625624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0" name="Straight Arrow Connector 46"/>
            <p:cNvCxnSpPr>
              <a:cxnSpLocks noChangeShapeType="1"/>
              <a:endCxn id="10308" idx="1"/>
            </p:cNvCxnSpPr>
            <p:nvPr/>
          </p:nvCxnSpPr>
          <p:spPr bwMode="auto">
            <a:xfrm>
              <a:off x="4554660" y="8269489"/>
              <a:ext cx="2647138" cy="2184459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1" name="Straight Arrow Connector 43"/>
            <p:cNvCxnSpPr>
              <a:cxnSpLocks noChangeShapeType="1"/>
              <a:endCxn id="10299" idx="1"/>
            </p:cNvCxnSpPr>
            <p:nvPr/>
          </p:nvCxnSpPr>
          <p:spPr bwMode="auto">
            <a:xfrm>
              <a:off x="4529351" y="8277383"/>
              <a:ext cx="2671198" cy="347013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22" name="AutoShape 88"/>
            <p:cNvSpPr>
              <a:spLocks noChangeArrowheads="1"/>
            </p:cNvSpPr>
            <p:nvPr/>
          </p:nvSpPr>
          <p:spPr bwMode="auto">
            <a:xfrm>
              <a:off x="7195786" y="8036576"/>
              <a:ext cx="415084" cy="240807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sp>
          <p:nvSpPr>
            <p:cNvPr id="10323" name="AutoShape 88"/>
            <p:cNvSpPr>
              <a:spLocks noChangeArrowheads="1"/>
            </p:cNvSpPr>
            <p:nvPr/>
          </p:nvSpPr>
          <p:spPr bwMode="auto">
            <a:xfrm>
              <a:off x="7201798" y="10571941"/>
              <a:ext cx="396811" cy="227753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24" name="Straight Arrow Connector 43"/>
            <p:cNvCxnSpPr>
              <a:cxnSpLocks noChangeShapeType="1"/>
              <a:endCxn id="10322" idx="1"/>
            </p:cNvCxnSpPr>
            <p:nvPr/>
          </p:nvCxnSpPr>
          <p:spPr bwMode="auto">
            <a:xfrm flipV="1">
              <a:off x="4516695" y="8156980"/>
              <a:ext cx="2679091" cy="120404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25" name="AutoShape 88"/>
            <p:cNvSpPr>
              <a:spLocks noChangeArrowheads="1"/>
            </p:cNvSpPr>
            <p:nvPr/>
          </p:nvSpPr>
          <p:spPr bwMode="auto">
            <a:xfrm>
              <a:off x="7201798" y="9648577"/>
              <a:ext cx="396812" cy="236836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26" name="Straight Arrow Connector 46"/>
            <p:cNvCxnSpPr>
              <a:cxnSpLocks noChangeShapeType="1"/>
              <a:endCxn id="10300" idx="1"/>
            </p:cNvCxnSpPr>
            <p:nvPr/>
          </p:nvCxnSpPr>
          <p:spPr bwMode="auto">
            <a:xfrm>
              <a:off x="4554660" y="8277383"/>
              <a:ext cx="2647138" cy="1950772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7" name="Straight Arrow Connector 43"/>
            <p:cNvCxnSpPr>
              <a:cxnSpLocks noChangeShapeType="1"/>
            </p:cNvCxnSpPr>
            <p:nvPr/>
          </p:nvCxnSpPr>
          <p:spPr bwMode="auto">
            <a:xfrm>
              <a:off x="4554660" y="8269489"/>
              <a:ext cx="2647138" cy="1493424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28" name="AutoShape 88"/>
            <p:cNvSpPr>
              <a:spLocks noChangeArrowheads="1"/>
            </p:cNvSpPr>
            <p:nvPr/>
          </p:nvSpPr>
          <p:spPr bwMode="auto">
            <a:xfrm>
              <a:off x="7205292" y="11502590"/>
              <a:ext cx="393317" cy="223006"/>
            </a:xfrm>
            <a:prstGeom prst="roundRect">
              <a:avLst>
                <a:gd name="adj" fmla="val 7292"/>
              </a:avLst>
            </a:prstGeom>
            <a:solidFill>
              <a:srgbClr val="FFFF99">
                <a:alpha val="7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dirty="0"/>
            </a:p>
          </p:txBody>
        </p:sp>
        <p:cxnSp>
          <p:nvCxnSpPr>
            <p:cNvPr id="10329" name="Straight Arrow Connector 46"/>
            <p:cNvCxnSpPr>
              <a:cxnSpLocks noChangeShapeType="1"/>
              <a:endCxn id="10298" idx="1"/>
            </p:cNvCxnSpPr>
            <p:nvPr/>
          </p:nvCxnSpPr>
          <p:spPr bwMode="auto">
            <a:xfrm>
              <a:off x="4554660" y="8277383"/>
              <a:ext cx="2647852" cy="2863855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0" name="Straight Arrow Connector 46"/>
            <p:cNvCxnSpPr>
              <a:cxnSpLocks noChangeShapeType="1"/>
              <a:endCxn id="10323" idx="1"/>
            </p:cNvCxnSpPr>
            <p:nvPr/>
          </p:nvCxnSpPr>
          <p:spPr bwMode="auto">
            <a:xfrm>
              <a:off x="4560907" y="8277383"/>
              <a:ext cx="2640891" cy="2408434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1" name="Straight Arrow Connector 46"/>
            <p:cNvCxnSpPr>
              <a:cxnSpLocks noChangeShapeType="1"/>
              <a:endCxn id="10301" idx="1"/>
            </p:cNvCxnSpPr>
            <p:nvPr/>
          </p:nvCxnSpPr>
          <p:spPr bwMode="auto">
            <a:xfrm>
              <a:off x="5267894" y="8602245"/>
              <a:ext cx="1931861" cy="703937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2" name="Straight Arrow Connector 46"/>
            <p:cNvCxnSpPr>
              <a:cxnSpLocks noChangeShapeType="1"/>
              <a:endCxn id="10328" idx="1"/>
            </p:cNvCxnSpPr>
            <p:nvPr/>
          </p:nvCxnSpPr>
          <p:spPr bwMode="auto">
            <a:xfrm>
              <a:off x="4554660" y="8269489"/>
              <a:ext cx="2650632" cy="3344604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06" name="Group 205"/>
          <p:cNvGrpSpPr>
            <a:grpSpLocks/>
          </p:cNvGrpSpPr>
          <p:nvPr/>
        </p:nvGrpSpPr>
        <p:grpSpPr bwMode="auto">
          <a:xfrm>
            <a:off x="2249488" y="3614738"/>
            <a:ext cx="3756025" cy="746125"/>
            <a:chOff x="2247961" y="3614738"/>
            <a:chExt cx="3755272" cy="746270"/>
          </a:xfrm>
        </p:grpSpPr>
        <p:sp>
          <p:nvSpPr>
            <p:cNvPr id="10296" name="직사각형 40"/>
            <p:cNvSpPr>
              <a:spLocks noChangeArrowheads="1"/>
            </p:cNvSpPr>
            <p:nvPr/>
          </p:nvSpPr>
          <p:spPr bwMode="auto">
            <a:xfrm>
              <a:off x="2247961" y="3622344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2</a:t>
              </a:r>
            </a:p>
            <a:p>
              <a:r>
                <a:rPr lang="en-US" sz="1400" dirty="0"/>
                <a:t>ILP = 1</a:t>
              </a:r>
            </a:p>
            <a:p>
              <a:r>
                <a:rPr lang="en-US" sz="1400" dirty="0"/>
                <a:t>Total: 2</a:t>
              </a:r>
            </a:p>
          </p:txBody>
        </p:sp>
        <p:sp>
          <p:nvSpPr>
            <p:cNvPr id="10297" name="직사각형 40"/>
            <p:cNvSpPr>
              <a:spLocks noChangeArrowheads="1"/>
            </p:cNvSpPr>
            <p:nvPr/>
          </p:nvSpPr>
          <p:spPr bwMode="auto">
            <a:xfrm>
              <a:off x="4925365" y="3614738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2</a:t>
              </a:r>
            </a:p>
            <a:p>
              <a:r>
                <a:rPr lang="en-US" sz="1400" dirty="0"/>
                <a:t>ILP = 8</a:t>
              </a:r>
            </a:p>
            <a:p>
              <a:r>
                <a:rPr lang="en-US" sz="1400" dirty="0"/>
                <a:t>Total = 16 </a:t>
              </a:r>
            </a:p>
          </p:txBody>
        </p:sp>
      </p:grpSp>
      <p:grpSp>
        <p:nvGrpSpPr>
          <p:cNvPr id="209" name="Group 208"/>
          <p:cNvGrpSpPr>
            <a:grpSpLocks/>
          </p:cNvGrpSpPr>
          <p:nvPr/>
        </p:nvGrpSpPr>
        <p:grpSpPr bwMode="auto">
          <a:xfrm>
            <a:off x="2238375" y="3602038"/>
            <a:ext cx="3756025" cy="747712"/>
            <a:chOff x="2247961" y="3614738"/>
            <a:chExt cx="3755272" cy="746270"/>
          </a:xfrm>
        </p:grpSpPr>
        <p:sp>
          <p:nvSpPr>
            <p:cNvPr id="10294" name="직사각형 40"/>
            <p:cNvSpPr>
              <a:spLocks noChangeArrowheads="1"/>
            </p:cNvSpPr>
            <p:nvPr/>
          </p:nvSpPr>
          <p:spPr bwMode="auto">
            <a:xfrm>
              <a:off x="2247961" y="3622344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4</a:t>
              </a:r>
            </a:p>
            <a:p>
              <a:r>
                <a:rPr lang="en-US" sz="1400" dirty="0"/>
                <a:t>ILP = 1</a:t>
              </a:r>
            </a:p>
            <a:p>
              <a:r>
                <a:rPr lang="en-US" sz="1400" dirty="0"/>
                <a:t>Total: 4</a:t>
              </a:r>
            </a:p>
          </p:txBody>
        </p:sp>
        <p:sp>
          <p:nvSpPr>
            <p:cNvPr id="10295" name="직사각형 40"/>
            <p:cNvSpPr>
              <a:spLocks noChangeArrowheads="1"/>
            </p:cNvSpPr>
            <p:nvPr/>
          </p:nvSpPr>
          <p:spPr bwMode="auto">
            <a:xfrm>
              <a:off x="4925365" y="3614738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4</a:t>
              </a:r>
            </a:p>
            <a:p>
              <a:r>
                <a:rPr lang="en-US" sz="1400" dirty="0"/>
                <a:t>ILP = 4</a:t>
              </a:r>
            </a:p>
            <a:p>
              <a:r>
                <a:rPr lang="en-US" sz="1400" dirty="0"/>
                <a:t>Total = 16 </a:t>
              </a:r>
            </a:p>
          </p:txBody>
        </p:sp>
      </p:grpSp>
      <p:grpSp>
        <p:nvGrpSpPr>
          <p:cNvPr id="212" name="Group 211"/>
          <p:cNvGrpSpPr>
            <a:grpSpLocks/>
          </p:cNvGrpSpPr>
          <p:nvPr/>
        </p:nvGrpSpPr>
        <p:grpSpPr bwMode="auto">
          <a:xfrm>
            <a:off x="2252663" y="3609975"/>
            <a:ext cx="3754437" cy="746125"/>
            <a:chOff x="2247961" y="3614738"/>
            <a:chExt cx="3755272" cy="746270"/>
          </a:xfrm>
        </p:grpSpPr>
        <p:sp>
          <p:nvSpPr>
            <p:cNvPr id="10292" name="직사각형 40"/>
            <p:cNvSpPr>
              <a:spLocks noChangeArrowheads="1"/>
            </p:cNvSpPr>
            <p:nvPr/>
          </p:nvSpPr>
          <p:spPr bwMode="auto">
            <a:xfrm>
              <a:off x="2247961" y="3622344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8</a:t>
              </a:r>
            </a:p>
            <a:p>
              <a:r>
                <a:rPr lang="en-US" sz="1400" dirty="0"/>
                <a:t>ILP = 1</a:t>
              </a:r>
            </a:p>
            <a:p>
              <a:r>
                <a:rPr lang="en-US" sz="1400" dirty="0"/>
                <a:t>Total: 8</a:t>
              </a:r>
            </a:p>
          </p:txBody>
        </p:sp>
        <p:sp>
          <p:nvSpPr>
            <p:cNvPr id="10293" name="직사각형 40"/>
            <p:cNvSpPr>
              <a:spLocks noChangeArrowheads="1"/>
            </p:cNvSpPr>
            <p:nvPr/>
          </p:nvSpPr>
          <p:spPr bwMode="auto">
            <a:xfrm>
              <a:off x="4925365" y="3614738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8</a:t>
              </a:r>
            </a:p>
            <a:p>
              <a:r>
                <a:rPr lang="en-US" sz="1400" dirty="0"/>
                <a:t>ILP = 2</a:t>
              </a:r>
            </a:p>
            <a:p>
              <a:r>
                <a:rPr lang="en-US" sz="1400" dirty="0"/>
                <a:t>Total = 16 </a:t>
              </a:r>
            </a:p>
          </p:txBody>
        </p:sp>
      </p:grpSp>
      <p:grpSp>
        <p:nvGrpSpPr>
          <p:cNvPr id="215" name="Group 214"/>
          <p:cNvGrpSpPr>
            <a:grpSpLocks/>
          </p:cNvGrpSpPr>
          <p:nvPr/>
        </p:nvGrpSpPr>
        <p:grpSpPr bwMode="auto">
          <a:xfrm>
            <a:off x="2251075" y="3609975"/>
            <a:ext cx="3754438" cy="746125"/>
            <a:chOff x="2247961" y="3614738"/>
            <a:chExt cx="3755272" cy="746270"/>
          </a:xfrm>
        </p:grpSpPr>
        <p:sp>
          <p:nvSpPr>
            <p:cNvPr id="10290" name="직사각형 40"/>
            <p:cNvSpPr>
              <a:spLocks noChangeArrowheads="1"/>
            </p:cNvSpPr>
            <p:nvPr/>
          </p:nvSpPr>
          <p:spPr bwMode="auto">
            <a:xfrm>
              <a:off x="2247961" y="3622344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16</a:t>
              </a:r>
            </a:p>
            <a:p>
              <a:r>
                <a:rPr lang="en-US" sz="1400" dirty="0"/>
                <a:t>ILP = 1</a:t>
              </a:r>
            </a:p>
            <a:p>
              <a:r>
                <a:rPr lang="en-US" sz="1400" dirty="0"/>
                <a:t>Total: 16</a:t>
              </a:r>
            </a:p>
          </p:txBody>
        </p:sp>
        <p:sp>
          <p:nvSpPr>
            <p:cNvPr id="10291" name="직사각형 40"/>
            <p:cNvSpPr>
              <a:spLocks noChangeArrowheads="1"/>
            </p:cNvSpPr>
            <p:nvPr/>
          </p:nvSpPr>
          <p:spPr bwMode="auto">
            <a:xfrm>
              <a:off x="4925365" y="3614738"/>
              <a:ext cx="1077868" cy="73866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DLP = </a:t>
              </a:r>
              <a:r>
                <a:rPr lang="en-US" sz="1400" dirty="0" smtClean="0"/>
                <a:t>16</a:t>
              </a:r>
              <a:endParaRPr lang="en-US" sz="1400" dirty="0"/>
            </a:p>
            <a:p>
              <a:r>
                <a:rPr lang="en-US" sz="1400" dirty="0"/>
                <a:t>ILP = </a:t>
              </a:r>
              <a:r>
                <a:rPr lang="en-US" sz="1400" dirty="0" smtClean="0"/>
                <a:t>1</a:t>
              </a:r>
              <a:endParaRPr lang="en-US" sz="1400" dirty="0"/>
            </a:p>
            <a:p>
              <a:r>
                <a:rPr lang="en-US" sz="1400" dirty="0"/>
                <a:t>Total = 16 </a:t>
              </a:r>
            </a:p>
          </p:txBody>
        </p:sp>
      </p:grpSp>
      <p:sp>
        <p:nvSpPr>
          <p:cNvPr id="154" name="Rounded Rectangle 153"/>
          <p:cNvSpPr/>
          <p:nvPr/>
        </p:nvSpPr>
        <p:spPr bwMode="auto">
          <a:xfrm>
            <a:off x="6993719" y="5702300"/>
            <a:ext cx="1464481" cy="367284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000" dirty="0" smtClean="0"/>
              <a:t>Full DLP mode</a:t>
            </a:r>
            <a:endParaRPr lang="en-US" sz="2000" dirty="0"/>
          </a:p>
        </p:txBody>
      </p:sp>
      <p:sp>
        <p:nvSpPr>
          <p:cNvPr id="155" name="Rounded Rectangle 154"/>
          <p:cNvSpPr/>
          <p:nvPr/>
        </p:nvSpPr>
        <p:spPr bwMode="auto">
          <a:xfrm>
            <a:off x="6993719" y="5715000"/>
            <a:ext cx="1366713" cy="367284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000" dirty="0" smtClean="0"/>
              <a:t>Full ILP mode</a:t>
            </a:r>
            <a:endParaRPr lang="en-US" sz="2000" dirty="0"/>
          </a:p>
        </p:txBody>
      </p:sp>
      <p:sp>
        <p:nvSpPr>
          <p:cNvPr id="156" name="Rounded Rectangle 155"/>
          <p:cNvSpPr/>
          <p:nvPr/>
        </p:nvSpPr>
        <p:spPr bwMode="auto">
          <a:xfrm>
            <a:off x="6993719" y="5702300"/>
            <a:ext cx="1519112" cy="367284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000" dirty="0" smtClean="0"/>
              <a:t>Hybrid mode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1712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animBg="1"/>
      <p:bldP spid="155" grpId="0" animBg="1"/>
      <p:bldP spid="155" grpId="1" animBg="1"/>
      <p:bldP spid="156" grpId="0" animBg="1"/>
      <p:bldP spid="15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Looks Good, but Too Expensive!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8</a:t>
            </a:fld>
            <a:endParaRPr lang="en-US" altLang="ko-KR"/>
          </a:p>
        </p:txBody>
      </p:sp>
      <p:sp>
        <p:nvSpPr>
          <p:cNvPr id="151" name="Rounded Rectangle 150"/>
          <p:cNvSpPr/>
          <p:nvPr/>
        </p:nvSpPr>
        <p:spPr bwMode="auto">
          <a:xfrm>
            <a:off x="1493837" y="2209489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200" dirty="0" smtClean="0">
                <a:latin typeface="Arial Narrow" pitchFamily="34" charset="0"/>
              </a:rPr>
              <a:t>Control</a:t>
            </a: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53" name="Rounded Rectangle 152"/>
          <p:cNvSpPr/>
          <p:nvPr/>
        </p:nvSpPr>
        <p:spPr bwMode="auto">
          <a:xfrm>
            <a:off x="1493837" y="3130313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100" dirty="0" smtClean="0">
                <a:latin typeface="Arial Narrow" pitchFamily="34" charset="0"/>
              </a:rPr>
              <a:t>RF</a:t>
            </a:r>
            <a:endParaRPr kumimoji="0" lang="en-US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154" name="Straight Arrow Connector 153"/>
          <p:cNvCxnSpPr>
            <a:stCxn id="151" idx="2"/>
            <a:endCxn id="153" idx="0"/>
          </p:cNvCxnSpPr>
          <p:nvPr/>
        </p:nvCxnSpPr>
        <p:spPr bwMode="auto">
          <a:xfrm>
            <a:off x="1820862" y="2742889"/>
            <a:ext cx="0" cy="387424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55" name="Elbow Connector 154"/>
          <p:cNvCxnSpPr/>
          <p:nvPr/>
        </p:nvCxnSpPr>
        <p:spPr bwMode="auto">
          <a:xfrm rot="16200000" flipH="1">
            <a:off x="2052040" y="2538498"/>
            <a:ext cx="315519" cy="777875"/>
          </a:xfrm>
          <a:prstGeom prst="bentConnector3">
            <a:avLst>
              <a:gd name="adj1" fmla="val 50000"/>
            </a:avLst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56" name="Rounded Rectangle 155"/>
          <p:cNvSpPr/>
          <p:nvPr/>
        </p:nvSpPr>
        <p:spPr bwMode="auto">
          <a:xfrm>
            <a:off x="2271712" y="3141032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100" dirty="0" smtClean="0">
                <a:latin typeface="Arial Narrow" pitchFamily="34" charset="0"/>
              </a:rPr>
              <a:t>RF</a:t>
            </a:r>
            <a:endParaRPr kumimoji="0" lang="en-US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57" name="Rounded Rectangle 156"/>
          <p:cNvSpPr/>
          <p:nvPr/>
        </p:nvSpPr>
        <p:spPr bwMode="auto">
          <a:xfrm>
            <a:off x="1493837" y="4004160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100" dirty="0" smtClean="0">
                <a:latin typeface="Arial Narrow" pitchFamily="34" charset="0"/>
              </a:rPr>
              <a:t>FU</a:t>
            </a:r>
            <a:endParaRPr kumimoji="0" lang="en-US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62" name="Rounded Rectangle 161"/>
          <p:cNvSpPr/>
          <p:nvPr/>
        </p:nvSpPr>
        <p:spPr bwMode="auto">
          <a:xfrm>
            <a:off x="2271712" y="4014879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100" dirty="0" smtClean="0">
                <a:latin typeface="Arial Narrow" pitchFamily="34" charset="0"/>
              </a:rPr>
              <a:t>FU</a:t>
            </a:r>
            <a:endParaRPr kumimoji="0" lang="en-US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163" name="Straight Arrow Connector 162"/>
          <p:cNvCxnSpPr>
            <a:stCxn id="153" idx="2"/>
            <a:endCxn id="157" idx="0"/>
          </p:cNvCxnSpPr>
          <p:nvPr/>
        </p:nvCxnSpPr>
        <p:spPr bwMode="auto">
          <a:xfrm>
            <a:off x="1820862" y="3663713"/>
            <a:ext cx="0" cy="340447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64" name="Straight Arrow Connector 163"/>
          <p:cNvCxnSpPr>
            <a:stCxn id="156" idx="2"/>
            <a:endCxn id="162" idx="0"/>
          </p:cNvCxnSpPr>
          <p:nvPr/>
        </p:nvCxnSpPr>
        <p:spPr bwMode="auto">
          <a:xfrm>
            <a:off x="2598737" y="3674432"/>
            <a:ext cx="0" cy="340447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65" name="Rounded Rectangle 164"/>
          <p:cNvSpPr/>
          <p:nvPr/>
        </p:nvSpPr>
        <p:spPr bwMode="auto">
          <a:xfrm>
            <a:off x="2271712" y="2209888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200" dirty="0" smtClean="0">
                <a:latin typeface="Arial Narrow" pitchFamily="34" charset="0"/>
              </a:rPr>
              <a:t>Control</a:t>
            </a: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166" name="Straight Arrow Connector 165"/>
          <p:cNvCxnSpPr/>
          <p:nvPr/>
        </p:nvCxnSpPr>
        <p:spPr bwMode="auto">
          <a:xfrm>
            <a:off x="2598737" y="2728870"/>
            <a:ext cx="0" cy="387424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67" name="Straight Arrow Connector 166"/>
          <p:cNvCxnSpPr>
            <a:endCxn id="162" idx="0"/>
          </p:cNvCxnSpPr>
          <p:nvPr/>
        </p:nvCxnSpPr>
        <p:spPr bwMode="auto">
          <a:xfrm>
            <a:off x="1820862" y="3674434"/>
            <a:ext cx="777875" cy="340445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68" name="Straight Arrow Connector 167"/>
          <p:cNvCxnSpPr>
            <a:endCxn id="157" idx="0"/>
          </p:cNvCxnSpPr>
          <p:nvPr/>
        </p:nvCxnSpPr>
        <p:spPr bwMode="auto">
          <a:xfrm flipH="1">
            <a:off x="1820862" y="3710080"/>
            <a:ext cx="777875" cy="294080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grpSp>
        <p:nvGrpSpPr>
          <p:cNvPr id="5" name="Group 4"/>
          <p:cNvGrpSpPr/>
          <p:nvPr/>
        </p:nvGrpSpPr>
        <p:grpSpPr>
          <a:xfrm>
            <a:off x="3065462" y="2209491"/>
            <a:ext cx="1431925" cy="2338790"/>
            <a:chOff x="2349500" y="2177696"/>
            <a:chExt cx="1431925" cy="2338790"/>
          </a:xfrm>
        </p:grpSpPr>
        <p:sp>
          <p:nvSpPr>
            <p:cNvPr id="200" name="Rounded Rectangle 199"/>
            <p:cNvSpPr/>
            <p:nvPr/>
          </p:nvSpPr>
          <p:spPr bwMode="auto">
            <a:xfrm>
              <a:off x="2349500" y="2177696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200" dirty="0" smtClean="0">
                  <a:latin typeface="Arial Narrow" pitchFamily="34" charset="0"/>
                </a:rPr>
                <a:t>Control</a:t>
              </a: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201" name="Rounded Rectangle 200"/>
            <p:cNvSpPr/>
            <p:nvPr/>
          </p:nvSpPr>
          <p:spPr bwMode="auto">
            <a:xfrm>
              <a:off x="2349500" y="3098520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RF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02" name="Straight Arrow Connector 201"/>
            <p:cNvCxnSpPr>
              <a:stCxn id="200" idx="2"/>
              <a:endCxn id="201" idx="0"/>
            </p:cNvCxnSpPr>
            <p:nvPr/>
          </p:nvCxnSpPr>
          <p:spPr bwMode="auto">
            <a:xfrm>
              <a:off x="2676525" y="2711096"/>
              <a:ext cx="0" cy="387424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3" name="Elbow Connector 202"/>
            <p:cNvCxnSpPr/>
            <p:nvPr/>
          </p:nvCxnSpPr>
          <p:spPr bwMode="auto">
            <a:xfrm rot="16200000" flipH="1">
              <a:off x="2907703" y="2506705"/>
              <a:ext cx="315519" cy="777875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204" name="Rounded Rectangle 203"/>
            <p:cNvSpPr/>
            <p:nvPr/>
          </p:nvSpPr>
          <p:spPr bwMode="auto">
            <a:xfrm>
              <a:off x="3127375" y="3109239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RF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205" name="Rounded Rectangle 204"/>
            <p:cNvSpPr/>
            <p:nvPr/>
          </p:nvSpPr>
          <p:spPr bwMode="auto">
            <a:xfrm>
              <a:off x="2349500" y="3972367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FU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206" name="Rounded Rectangle 205"/>
            <p:cNvSpPr/>
            <p:nvPr/>
          </p:nvSpPr>
          <p:spPr bwMode="auto">
            <a:xfrm>
              <a:off x="3127375" y="3983086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FU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07" name="Straight Arrow Connector 206"/>
            <p:cNvCxnSpPr>
              <a:stCxn id="201" idx="2"/>
              <a:endCxn id="205" idx="0"/>
            </p:cNvCxnSpPr>
            <p:nvPr/>
          </p:nvCxnSpPr>
          <p:spPr bwMode="auto">
            <a:xfrm>
              <a:off x="2676525" y="3631920"/>
              <a:ext cx="0" cy="340447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8" name="Straight Arrow Connector 207"/>
            <p:cNvCxnSpPr>
              <a:stCxn id="204" idx="2"/>
              <a:endCxn id="206" idx="0"/>
            </p:cNvCxnSpPr>
            <p:nvPr/>
          </p:nvCxnSpPr>
          <p:spPr bwMode="auto">
            <a:xfrm>
              <a:off x="3454400" y="3642639"/>
              <a:ext cx="0" cy="340447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209" name="Rounded Rectangle 208"/>
            <p:cNvSpPr/>
            <p:nvPr/>
          </p:nvSpPr>
          <p:spPr bwMode="auto">
            <a:xfrm>
              <a:off x="3127375" y="2178095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200" dirty="0" smtClean="0">
                  <a:latin typeface="Arial Narrow" pitchFamily="34" charset="0"/>
                </a:rPr>
                <a:t>Control</a:t>
              </a: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13" name="Straight Arrow Connector 212"/>
            <p:cNvCxnSpPr/>
            <p:nvPr/>
          </p:nvCxnSpPr>
          <p:spPr bwMode="auto">
            <a:xfrm>
              <a:off x="3454400" y="2697077"/>
              <a:ext cx="0" cy="387424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22" name="Straight Arrow Connector 221"/>
            <p:cNvCxnSpPr>
              <a:endCxn id="206" idx="0"/>
            </p:cNvCxnSpPr>
            <p:nvPr/>
          </p:nvCxnSpPr>
          <p:spPr bwMode="auto">
            <a:xfrm>
              <a:off x="2676525" y="3642641"/>
              <a:ext cx="777875" cy="340445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25" name="Straight Arrow Connector 224"/>
            <p:cNvCxnSpPr>
              <a:endCxn id="205" idx="0"/>
            </p:cNvCxnSpPr>
            <p:nvPr/>
          </p:nvCxnSpPr>
          <p:spPr bwMode="auto">
            <a:xfrm flipH="1">
              <a:off x="2676525" y="3678287"/>
              <a:ext cx="777875" cy="294080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</p:grpSp>
      <p:sp>
        <p:nvSpPr>
          <p:cNvPr id="226" name="Rounded Rectangle 225"/>
          <p:cNvSpPr/>
          <p:nvPr/>
        </p:nvSpPr>
        <p:spPr bwMode="auto">
          <a:xfrm>
            <a:off x="4554537" y="2234889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200" dirty="0" smtClean="0">
                <a:latin typeface="Arial Narrow" pitchFamily="34" charset="0"/>
              </a:rPr>
              <a:t>Control</a:t>
            </a: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7" name="Rounded Rectangle 226"/>
          <p:cNvSpPr/>
          <p:nvPr/>
        </p:nvSpPr>
        <p:spPr bwMode="auto">
          <a:xfrm>
            <a:off x="4554537" y="3155713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100" dirty="0" smtClean="0">
                <a:latin typeface="Arial Narrow" pitchFamily="34" charset="0"/>
              </a:rPr>
              <a:t>RF</a:t>
            </a:r>
            <a:endParaRPr kumimoji="0" lang="en-US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228" name="Straight Arrow Connector 227"/>
          <p:cNvCxnSpPr>
            <a:stCxn id="226" idx="2"/>
            <a:endCxn id="227" idx="0"/>
          </p:cNvCxnSpPr>
          <p:nvPr/>
        </p:nvCxnSpPr>
        <p:spPr bwMode="auto">
          <a:xfrm>
            <a:off x="4881562" y="2768289"/>
            <a:ext cx="0" cy="387424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38" name="Elbow Connector 237"/>
          <p:cNvCxnSpPr/>
          <p:nvPr/>
        </p:nvCxnSpPr>
        <p:spPr bwMode="auto">
          <a:xfrm rot="16200000" flipH="1">
            <a:off x="5112740" y="2563898"/>
            <a:ext cx="315519" cy="777875"/>
          </a:xfrm>
          <a:prstGeom prst="bentConnector3">
            <a:avLst>
              <a:gd name="adj1" fmla="val 50000"/>
            </a:avLst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39" name="Rounded Rectangle 238"/>
          <p:cNvSpPr/>
          <p:nvPr/>
        </p:nvSpPr>
        <p:spPr bwMode="auto">
          <a:xfrm>
            <a:off x="5332412" y="3166432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100" dirty="0" smtClean="0">
                <a:latin typeface="Arial Narrow" pitchFamily="34" charset="0"/>
              </a:rPr>
              <a:t>RF</a:t>
            </a:r>
            <a:endParaRPr kumimoji="0" lang="en-US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40" name="Rounded Rectangle 239"/>
          <p:cNvSpPr/>
          <p:nvPr/>
        </p:nvSpPr>
        <p:spPr bwMode="auto">
          <a:xfrm>
            <a:off x="4554537" y="4029560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100" dirty="0" smtClean="0">
                <a:latin typeface="Arial Narrow" pitchFamily="34" charset="0"/>
              </a:rPr>
              <a:t>FU</a:t>
            </a:r>
            <a:endParaRPr kumimoji="0" lang="en-US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41" name="Rounded Rectangle 240"/>
          <p:cNvSpPr/>
          <p:nvPr/>
        </p:nvSpPr>
        <p:spPr bwMode="auto">
          <a:xfrm>
            <a:off x="5332412" y="4040279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100" dirty="0" smtClean="0">
                <a:latin typeface="Arial Narrow" pitchFamily="34" charset="0"/>
              </a:rPr>
              <a:t>FU</a:t>
            </a:r>
            <a:endParaRPr kumimoji="0" lang="en-US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242" name="Straight Arrow Connector 241"/>
          <p:cNvCxnSpPr>
            <a:stCxn id="227" idx="2"/>
            <a:endCxn id="240" idx="0"/>
          </p:cNvCxnSpPr>
          <p:nvPr/>
        </p:nvCxnSpPr>
        <p:spPr bwMode="auto">
          <a:xfrm>
            <a:off x="4881562" y="3689113"/>
            <a:ext cx="0" cy="340447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43" name="Straight Arrow Connector 242"/>
          <p:cNvCxnSpPr>
            <a:stCxn id="239" idx="2"/>
            <a:endCxn id="241" idx="0"/>
          </p:cNvCxnSpPr>
          <p:nvPr/>
        </p:nvCxnSpPr>
        <p:spPr bwMode="auto">
          <a:xfrm>
            <a:off x="5659437" y="3699832"/>
            <a:ext cx="0" cy="340447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44" name="Rounded Rectangle 243"/>
          <p:cNvSpPr/>
          <p:nvPr/>
        </p:nvSpPr>
        <p:spPr bwMode="auto">
          <a:xfrm>
            <a:off x="5332412" y="2235288"/>
            <a:ext cx="654050" cy="533400"/>
          </a:xfrm>
          <a:prstGeom prst="roundRect">
            <a:avLst/>
          </a:prstGeom>
          <a:ln>
            <a:solidFill>
              <a:srgbClr val="3366CC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200" dirty="0" smtClean="0">
                <a:latin typeface="Arial Narrow" pitchFamily="34" charset="0"/>
              </a:rPr>
              <a:t>Control</a:t>
            </a: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245" name="Straight Arrow Connector 244"/>
          <p:cNvCxnSpPr/>
          <p:nvPr/>
        </p:nvCxnSpPr>
        <p:spPr bwMode="auto">
          <a:xfrm>
            <a:off x="5659437" y="2754270"/>
            <a:ext cx="0" cy="387424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46" name="Straight Arrow Connector 245"/>
          <p:cNvCxnSpPr>
            <a:endCxn id="241" idx="0"/>
          </p:cNvCxnSpPr>
          <p:nvPr/>
        </p:nvCxnSpPr>
        <p:spPr bwMode="auto">
          <a:xfrm>
            <a:off x="4881562" y="3699834"/>
            <a:ext cx="777875" cy="340445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47" name="Straight Arrow Connector 246"/>
          <p:cNvCxnSpPr>
            <a:endCxn id="240" idx="0"/>
          </p:cNvCxnSpPr>
          <p:nvPr/>
        </p:nvCxnSpPr>
        <p:spPr bwMode="auto">
          <a:xfrm flipH="1">
            <a:off x="4881562" y="3735480"/>
            <a:ext cx="777875" cy="294080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grpSp>
        <p:nvGrpSpPr>
          <p:cNvPr id="248" name="Group 247"/>
          <p:cNvGrpSpPr/>
          <p:nvPr/>
        </p:nvGrpSpPr>
        <p:grpSpPr>
          <a:xfrm>
            <a:off x="6126162" y="2234891"/>
            <a:ext cx="1431925" cy="2338790"/>
            <a:chOff x="2349500" y="2177696"/>
            <a:chExt cx="1431925" cy="2338790"/>
          </a:xfrm>
        </p:grpSpPr>
        <p:sp>
          <p:nvSpPr>
            <p:cNvPr id="249" name="Rounded Rectangle 248"/>
            <p:cNvSpPr/>
            <p:nvPr/>
          </p:nvSpPr>
          <p:spPr bwMode="auto">
            <a:xfrm>
              <a:off x="2349500" y="2177696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200" dirty="0" smtClean="0">
                  <a:latin typeface="Arial Narrow" pitchFamily="34" charset="0"/>
                </a:rPr>
                <a:t>Control</a:t>
              </a: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253" name="Rounded Rectangle 252"/>
            <p:cNvSpPr/>
            <p:nvPr/>
          </p:nvSpPr>
          <p:spPr bwMode="auto">
            <a:xfrm>
              <a:off x="2349500" y="3098520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RF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54" name="Straight Arrow Connector 253"/>
            <p:cNvCxnSpPr>
              <a:stCxn id="249" idx="2"/>
              <a:endCxn id="253" idx="0"/>
            </p:cNvCxnSpPr>
            <p:nvPr/>
          </p:nvCxnSpPr>
          <p:spPr bwMode="auto">
            <a:xfrm>
              <a:off x="2676525" y="2711096"/>
              <a:ext cx="0" cy="387424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55" name="Elbow Connector 254"/>
            <p:cNvCxnSpPr/>
            <p:nvPr/>
          </p:nvCxnSpPr>
          <p:spPr bwMode="auto">
            <a:xfrm rot="16200000" flipH="1">
              <a:off x="2907703" y="2506705"/>
              <a:ext cx="315519" cy="777875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256" name="Rounded Rectangle 255"/>
            <p:cNvSpPr/>
            <p:nvPr/>
          </p:nvSpPr>
          <p:spPr bwMode="auto">
            <a:xfrm>
              <a:off x="3127375" y="3109239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RF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257" name="Rounded Rectangle 256"/>
            <p:cNvSpPr/>
            <p:nvPr/>
          </p:nvSpPr>
          <p:spPr bwMode="auto">
            <a:xfrm>
              <a:off x="2349500" y="3972367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FU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258" name="Rounded Rectangle 257"/>
            <p:cNvSpPr/>
            <p:nvPr/>
          </p:nvSpPr>
          <p:spPr bwMode="auto">
            <a:xfrm>
              <a:off x="3127375" y="3983086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100" dirty="0" smtClean="0">
                  <a:latin typeface="Arial Narrow" pitchFamily="34" charset="0"/>
                </a:rPr>
                <a:t>FU</a:t>
              </a:r>
              <a:endParaRPr kumimoji="0" 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59" name="Straight Arrow Connector 258"/>
            <p:cNvCxnSpPr>
              <a:stCxn id="253" idx="2"/>
              <a:endCxn id="257" idx="0"/>
            </p:cNvCxnSpPr>
            <p:nvPr/>
          </p:nvCxnSpPr>
          <p:spPr bwMode="auto">
            <a:xfrm>
              <a:off x="2676525" y="3631920"/>
              <a:ext cx="0" cy="340447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60" name="Straight Arrow Connector 259"/>
            <p:cNvCxnSpPr>
              <a:stCxn id="256" idx="2"/>
              <a:endCxn id="258" idx="0"/>
            </p:cNvCxnSpPr>
            <p:nvPr/>
          </p:nvCxnSpPr>
          <p:spPr bwMode="auto">
            <a:xfrm>
              <a:off x="3454400" y="3642639"/>
              <a:ext cx="0" cy="340447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261" name="Rounded Rectangle 260"/>
            <p:cNvSpPr/>
            <p:nvPr/>
          </p:nvSpPr>
          <p:spPr bwMode="auto">
            <a:xfrm>
              <a:off x="3127375" y="2178095"/>
              <a:ext cx="654050" cy="533400"/>
            </a:xfrm>
            <a:prstGeom prst="roundRect">
              <a:avLst/>
            </a:prstGeom>
            <a:ln>
              <a:solidFill>
                <a:srgbClr val="3366CC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200" dirty="0" smtClean="0">
                  <a:latin typeface="Arial Narrow" pitchFamily="34" charset="0"/>
                </a:rPr>
                <a:t>Control</a:t>
              </a: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62" name="Straight Arrow Connector 261"/>
            <p:cNvCxnSpPr/>
            <p:nvPr/>
          </p:nvCxnSpPr>
          <p:spPr bwMode="auto">
            <a:xfrm>
              <a:off x="3454400" y="2697077"/>
              <a:ext cx="0" cy="387424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63" name="Straight Arrow Connector 262"/>
            <p:cNvCxnSpPr>
              <a:endCxn id="258" idx="0"/>
            </p:cNvCxnSpPr>
            <p:nvPr/>
          </p:nvCxnSpPr>
          <p:spPr bwMode="auto">
            <a:xfrm>
              <a:off x="2676525" y="3642641"/>
              <a:ext cx="777875" cy="340445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64" name="Straight Arrow Connector 263"/>
            <p:cNvCxnSpPr>
              <a:endCxn id="257" idx="0"/>
            </p:cNvCxnSpPr>
            <p:nvPr/>
          </p:nvCxnSpPr>
          <p:spPr bwMode="auto">
            <a:xfrm flipH="1">
              <a:off x="2676525" y="3678287"/>
              <a:ext cx="777875" cy="294080"/>
            </a:xfrm>
            <a:prstGeom prst="straightConnector1">
              <a:avLst/>
            </a:prstGeom>
            <a:ln>
              <a:solidFill>
                <a:srgbClr val="3366CC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</p:grpSp>
      <p:cxnSp>
        <p:nvCxnSpPr>
          <p:cNvPr id="266" name="Straight Arrow Connector 265"/>
          <p:cNvCxnSpPr/>
          <p:nvPr/>
        </p:nvCxnSpPr>
        <p:spPr bwMode="auto">
          <a:xfrm>
            <a:off x="2574923" y="3674434"/>
            <a:ext cx="777875" cy="340445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67" name="Straight Arrow Connector 266"/>
          <p:cNvCxnSpPr/>
          <p:nvPr/>
        </p:nvCxnSpPr>
        <p:spPr bwMode="auto">
          <a:xfrm flipH="1">
            <a:off x="2574923" y="3710080"/>
            <a:ext cx="777875" cy="294080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68" name="Straight Arrow Connector 267"/>
          <p:cNvCxnSpPr/>
          <p:nvPr/>
        </p:nvCxnSpPr>
        <p:spPr bwMode="auto">
          <a:xfrm>
            <a:off x="4170362" y="3674434"/>
            <a:ext cx="777875" cy="340445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69" name="Straight Arrow Connector 268"/>
          <p:cNvCxnSpPr/>
          <p:nvPr/>
        </p:nvCxnSpPr>
        <p:spPr bwMode="auto">
          <a:xfrm flipH="1">
            <a:off x="4170362" y="3710080"/>
            <a:ext cx="777875" cy="294080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70" name="Straight Arrow Connector 269"/>
          <p:cNvCxnSpPr/>
          <p:nvPr/>
        </p:nvCxnSpPr>
        <p:spPr bwMode="auto">
          <a:xfrm>
            <a:off x="5675312" y="3699834"/>
            <a:ext cx="777875" cy="340445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71" name="Straight Arrow Connector 270"/>
          <p:cNvCxnSpPr/>
          <p:nvPr/>
        </p:nvCxnSpPr>
        <p:spPr bwMode="auto">
          <a:xfrm flipH="1">
            <a:off x="5675312" y="3735480"/>
            <a:ext cx="777875" cy="294080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7" name="Straight Connector 6"/>
          <p:cNvCxnSpPr/>
          <p:nvPr/>
        </p:nvCxnSpPr>
        <p:spPr bwMode="auto">
          <a:xfrm>
            <a:off x="1371600" y="2922582"/>
            <a:ext cx="6400800" cy="1401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3366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2" name="Straight Arrow Connector 271"/>
          <p:cNvCxnSpPr/>
          <p:nvPr/>
        </p:nvCxnSpPr>
        <p:spPr bwMode="auto">
          <a:xfrm>
            <a:off x="1042987" y="3620192"/>
            <a:ext cx="777875" cy="340445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73" name="Straight Arrow Connector 272"/>
          <p:cNvCxnSpPr/>
          <p:nvPr/>
        </p:nvCxnSpPr>
        <p:spPr bwMode="auto">
          <a:xfrm flipH="1">
            <a:off x="1042987" y="3655838"/>
            <a:ext cx="777875" cy="294080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74" name="Straight Arrow Connector 273"/>
          <p:cNvCxnSpPr/>
          <p:nvPr/>
        </p:nvCxnSpPr>
        <p:spPr bwMode="auto">
          <a:xfrm>
            <a:off x="7231062" y="3710555"/>
            <a:ext cx="777875" cy="340445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75" name="Straight Arrow Connector 274"/>
          <p:cNvCxnSpPr/>
          <p:nvPr/>
        </p:nvCxnSpPr>
        <p:spPr bwMode="auto">
          <a:xfrm flipH="1">
            <a:off x="7231062" y="3746201"/>
            <a:ext cx="777875" cy="294080"/>
          </a:xfrm>
          <a:prstGeom prst="straightConnector1">
            <a:avLst/>
          </a:prstGeom>
          <a:ln>
            <a:solidFill>
              <a:srgbClr val="3366CC"/>
            </a:solidFill>
            <a:headEnd type="arrow"/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76" name="타원 44"/>
          <p:cNvSpPr/>
          <p:nvPr/>
        </p:nvSpPr>
        <p:spPr bwMode="auto">
          <a:xfrm>
            <a:off x="8008937" y="3285677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77" name="타원 44"/>
          <p:cNvSpPr/>
          <p:nvPr/>
        </p:nvSpPr>
        <p:spPr bwMode="auto">
          <a:xfrm>
            <a:off x="8224751" y="3285677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78" name="타원 44"/>
          <p:cNvSpPr/>
          <p:nvPr/>
        </p:nvSpPr>
        <p:spPr bwMode="auto">
          <a:xfrm>
            <a:off x="8444310" y="3281161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79" name="타원 44"/>
          <p:cNvSpPr/>
          <p:nvPr/>
        </p:nvSpPr>
        <p:spPr bwMode="auto">
          <a:xfrm>
            <a:off x="433387" y="3286836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80" name="타원 44"/>
          <p:cNvSpPr/>
          <p:nvPr/>
        </p:nvSpPr>
        <p:spPr bwMode="auto">
          <a:xfrm>
            <a:off x="649201" y="3286836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  <p:sp>
        <p:nvSpPr>
          <p:cNvPr id="281" name="타원 44"/>
          <p:cNvSpPr/>
          <p:nvPr/>
        </p:nvSpPr>
        <p:spPr bwMode="auto">
          <a:xfrm>
            <a:off x="868760" y="3282320"/>
            <a:ext cx="147388" cy="1531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pc="-3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65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altLang="ko-KR" sz="3600" dirty="0" smtClean="0">
                <a:ea typeface="굴림" pitchFamily="50" charset="-127"/>
              </a:rPr>
              <a:t>Opportunity: </a:t>
            </a:r>
            <a:r>
              <a:rPr lang="en-US" sz="3600" dirty="0" smtClean="0"/>
              <a:t>Resource Utilization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r>
              <a:rPr lang="en-US" sz="2000" dirty="0" smtClean="0"/>
              <a:t>Resource over-provision: Lane uniformity incurs inefficiency</a:t>
            </a:r>
          </a:p>
          <a:p>
            <a:pPr lvl="1"/>
            <a:r>
              <a:rPr lang="en-US" sz="1600" dirty="0" smtClean="0"/>
              <a:t>Each SIMD lane provides the same functionalities</a:t>
            </a:r>
          </a:p>
          <a:p>
            <a:pPr lvl="1"/>
            <a:r>
              <a:rPr lang="en-US" sz="1600" dirty="0" smtClean="0"/>
              <a:t>Only </a:t>
            </a:r>
            <a:r>
              <a:rPr lang="en-US" sz="1600" dirty="0"/>
              <a:t>32% (memory) and 16% (multiplication) of total dynamic </a:t>
            </a:r>
            <a:r>
              <a:rPr lang="en-US" sz="1600" dirty="0" smtClean="0"/>
              <a:t>instructions</a:t>
            </a:r>
          </a:p>
          <a:p>
            <a:pPr lvl="1"/>
            <a:r>
              <a:rPr lang="en-US" sz="1600" dirty="0" smtClean="0"/>
              <a:t>More </a:t>
            </a:r>
            <a:r>
              <a:rPr lang="en-US" sz="1600" dirty="0"/>
              <a:t>complex design, more static power </a:t>
            </a:r>
            <a:r>
              <a:rPr lang="en-US" sz="1600" dirty="0" smtClean="0"/>
              <a:t>consumption</a:t>
            </a:r>
          </a:p>
          <a:p>
            <a:r>
              <a:rPr lang="en-US" sz="2000" dirty="0" smtClean="0"/>
              <a:t>High variation in the resource requirements of loops</a:t>
            </a:r>
          </a:p>
          <a:p>
            <a:pPr lvl="1"/>
            <a:r>
              <a:rPr lang="en-US" sz="1600" dirty="0" smtClean="0"/>
              <a:t>Simple sharing leads to performance degradation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9</a:t>
            </a:fld>
            <a:endParaRPr lang="en-US" altLang="ko-KR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7294850"/>
              </p:ext>
            </p:extLst>
          </p:nvPr>
        </p:nvGraphicFramePr>
        <p:xfrm>
          <a:off x="723900" y="1378466"/>
          <a:ext cx="6096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42900" y="1378466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cs typeface="Arial" pitchFamily="34" charset="0"/>
              </a:rPr>
              <a:t>Loop distribution over static ratio of multiply and memory </a:t>
            </a:r>
            <a:r>
              <a:rPr lang="en-US" dirty="0" smtClean="0">
                <a:cs typeface="Arial" pitchFamily="34" charset="0"/>
              </a:rPr>
              <a:t>instructions</a:t>
            </a:r>
            <a:endParaRPr lang="en-US" dirty="0">
              <a:cs typeface="Arial" pitchFamily="34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1248437" y="3276600"/>
            <a:ext cx="2713963" cy="606929"/>
          </a:xfrm>
          <a:prstGeom prst="roundRect">
            <a:avLst/>
          </a:prstGeom>
          <a:solidFill>
            <a:srgbClr val="00B0F0">
              <a:alpha val="15000"/>
            </a:srgbClr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400300" y="1921441"/>
            <a:ext cx="6418262" cy="1627188"/>
            <a:chOff x="2362200" y="1736775"/>
            <a:chExt cx="6418262" cy="1627188"/>
          </a:xfrm>
        </p:grpSpPr>
        <p:grpSp>
          <p:nvGrpSpPr>
            <p:cNvPr id="34" name="Group 33"/>
            <p:cNvGrpSpPr>
              <a:grpSpLocks/>
            </p:cNvGrpSpPr>
            <p:nvPr/>
          </p:nvGrpSpPr>
          <p:grpSpPr bwMode="auto">
            <a:xfrm>
              <a:off x="6858000" y="1736775"/>
              <a:ext cx="1922462" cy="636588"/>
              <a:chOff x="3124200" y="2008008"/>
              <a:chExt cx="1921317" cy="635907"/>
            </a:xfrm>
          </p:grpSpPr>
          <p:grpSp>
            <p:nvGrpSpPr>
              <p:cNvPr id="35" name="Group 27"/>
              <p:cNvGrpSpPr>
                <a:grpSpLocks/>
              </p:cNvGrpSpPr>
              <p:nvPr/>
            </p:nvGrpSpPr>
            <p:grpSpPr bwMode="auto">
              <a:xfrm>
                <a:off x="3124200" y="2008008"/>
                <a:ext cx="1921317" cy="635907"/>
                <a:chOff x="609600" y="2554656"/>
                <a:chExt cx="1921317" cy="635907"/>
              </a:xfrm>
            </p:grpSpPr>
            <p:cxnSp>
              <p:nvCxnSpPr>
                <p:cNvPr id="37" name="Straight Connector 28"/>
                <p:cNvCxnSpPr>
                  <a:cxnSpLocks noChangeShapeType="1"/>
                </p:cNvCxnSpPr>
                <p:nvPr/>
              </p:nvCxnSpPr>
              <p:spPr bwMode="auto">
                <a:xfrm>
                  <a:off x="739275" y="2776717"/>
                  <a:ext cx="775409" cy="0"/>
                </a:xfrm>
                <a:prstGeom prst="line">
                  <a:avLst/>
                </a:prstGeom>
                <a:noFill/>
                <a:ln w="1587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8" name="Straight Connector 29"/>
                <p:cNvCxnSpPr>
                  <a:cxnSpLocks noChangeShapeType="1"/>
                </p:cNvCxnSpPr>
                <p:nvPr/>
              </p:nvCxnSpPr>
              <p:spPr bwMode="auto">
                <a:xfrm>
                  <a:off x="739275" y="2885590"/>
                  <a:ext cx="775409" cy="0"/>
                </a:xfrm>
                <a:prstGeom prst="line">
                  <a:avLst/>
                </a:prstGeom>
                <a:noFill/>
                <a:ln w="1587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9" name="Straight Connector 30"/>
                <p:cNvCxnSpPr>
                  <a:cxnSpLocks noChangeShapeType="1"/>
                </p:cNvCxnSpPr>
                <p:nvPr/>
              </p:nvCxnSpPr>
              <p:spPr bwMode="auto">
                <a:xfrm>
                  <a:off x="739275" y="2994463"/>
                  <a:ext cx="775409" cy="0"/>
                </a:xfrm>
                <a:prstGeom prst="line">
                  <a:avLst/>
                </a:prstGeom>
                <a:noFill/>
                <a:ln w="1587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0" name="TextBox 31"/>
                <p:cNvSpPr txBox="1">
                  <a:spLocks noChangeArrowheads="1"/>
                </p:cNvSpPr>
                <p:nvPr/>
              </p:nvSpPr>
              <p:spPr bwMode="auto">
                <a:xfrm>
                  <a:off x="625917" y="2554656"/>
                  <a:ext cx="1905000" cy="246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US" sz="1000" dirty="0"/>
                    <a:t>for ( …… ) {</a:t>
                  </a:r>
                </a:p>
              </p:txBody>
            </p:sp>
            <p:sp>
              <p:nvSpPr>
                <p:cNvPr id="41" name="TextBox 32"/>
                <p:cNvSpPr txBox="1">
                  <a:spLocks noChangeArrowheads="1"/>
                </p:cNvSpPr>
                <p:nvPr/>
              </p:nvSpPr>
              <p:spPr bwMode="auto">
                <a:xfrm>
                  <a:off x="662049" y="2944342"/>
                  <a:ext cx="945828" cy="246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US" sz="1000" dirty="0"/>
                    <a:t>}</a:t>
                  </a:r>
                </a:p>
              </p:txBody>
            </p:sp>
            <p:sp>
              <p:nvSpPr>
                <p:cNvPr id="42" name="Rounded Rectangle 33"/>
                <p:cNvSpPr>
                  <a:spLocks noChangeArrowheads="1"/>
                </p:cNvSpPr>
                <p:nvPr/>
              </p:nvSpPr>
              <p:spPr bwMode="auto">
                <a:xfrm>
                  <a:off x="609600" y="2588742"/>
                  <a:ext cx="998277" cy="558799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>
                    <a:alpha val="59999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/>
                  <a:endParaRPr lang="en-US" dirty="0"/>
                </a:p>
              </p:txBody>
            </p:sp>
          </p:grpSp>
          <p:sp>
            <p:nvSpPr>
              <p:cNvPr id="36" name="Freeform 34"/>
              <p:cNvSpPr>
                <a:spLocks/>
              </p:cNvSpPr>
              <p:nvPr/>
            </p:nvSpPr>
            <p:spPr bwMode="auto">
              <a:xfrm>
                <a:off x="4122477" y="2042094"/>
                <a:ext cx="194274" cy="572902"/>
              </a:xfrm>
              <a:custGeom>
                <a:avLst/>
                <a:gdLst>
                  <a:gd name="T0" fmla="*/ 0 w 1187461"/>
                  <a:gd name="T1" fmla="*/ 0 h 3671838"/>
                  <a:gd name="T2" fmla="*/ 0 w 1187461"/>
                  <a:gd name="T3" fmla="*/ 0 h 3671838"/>
                  <a:gd name="T4" fmla="*/ 0 w 1187461"/>
                  <a:gd name="T5" fmla="*/ 0 h 3671838"/>
                  <a:gd name="T6" fmla="*/ 0 w 1187461"/>
                  <a:gd name="T7" fmla="*/ 0 h 3671838"/>
                  <a:gd name="T8" fmla="*/ 0 w 1187461"/>
                  <a:gd name="T9" fmla="*/ 0 h 36718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87461"/>
                  <a:gd name="T16" fmla="*/ 0 h 3671838"/>
                  <a:gd name="T17" fmla="*/ 1187461 w 1187461"/>
                  <a:gd name="T18" fmla="*/ 3671838 h 36718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87461" h="3671838">
                    <a:moveTo>
                      <a:pt x="0" y="3038100"/>
                    </a:moveTo>
                    <a:cubicBezTo>
                      <a:pt x="297656" y="3344487"/>
                      <a:pt x="643141" y="3671838"/>
                      <a:pt x="838200" y="3504825"/>
                    </a:cubicBezTo>
                    <a:cubicBezTo>
                      <a:pt x="1033259" y="3337813"/>
                      <a:pt x="1153249" y="2585022"/>
                      <a:pt x="1170355" y="2036025"/>
                    </a:cubicBezTo>
                    <a:cubicBezTo>
                      <a:pt x="1187461" y="1487028"/>
                      <a:pt x="1135896" y="421682"/>
                      <a:pt x="940837" y="210841"/>
                    </a:cubicBezTo>
                    <a:cubicBezTo>
                      <a:pt x="745778" y="0"/>
                      <a:pt x="451644" y="420933"/>
                      <a:pt x="0" y="770977"/>
                    </a:cubicBezTo>
                  </a:path>
                </a:pathLst>
              </a:cu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cxnSp>
          <p:nvCxnSpPr>
            <p:cNvPr id="43" name="Straight Arrow Connector 42"/>
            <p:cNvCxnSpPr/>
            <p:nvPr/>
          </p:nvCxnSpPr>
          <p:spPr bwMode="auto">
            <a:xfrm flipV="1">
              <a:off x="4687175" y="2177053"/>
              <a:ext cx="2170825" cy="118691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ys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4" name="Straight Arrow Connector 43"/>
            <p:cNvCxnSpPr>
              <a:endCxn id="42" idx="1"/>
            </p:cNvCxnSpPr>
            <p:nvPr/>
          </p:nvCxnSpPr>
          <p:spPr bwMode="auto">
            <a:xfrm flipV="1">
              <a:off x="2971800" y="2050597"/>
              <a:ext cx="3886200" cy="9974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ys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4038600" y="2126878"/>
              <a:ext cx="2819400" cy="123708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ys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8" name="Straight Arrow Connector 47"/>
            <p:cNvCxnSpPr/>
            <p:nvPr/>
          </p:nvCxnSpPr>
          <p:spPr bwMode="auto">
            <a:xfrm flipV="1">
              <a:off x="2362200" y="1983261"/>
              <a:ext cx="4495800" cy="91233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ysDash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54" name="Rectangle 53"/>
          <p:cNvSpPr/>
          <p:nvPr/>
        </p:nvSpPr>
        <p:spPr>
          <a:xfrm>
            <a:off x="1365335" y="2693564"/>
            <a:ext cx="25394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Small fraction of </a:t>
            </a:r>
            <a:r>
              <a:rPr lang="en-US" sz="1100" dirty="0" err="1" smtClean="0"/>
              <a:t>mul</a:t>
            </a:r>
            <a:r>
              <a:rPr lang="en-US" sz="1100" dirty="0" smtClean="0"/>
              <a:t>/</a:t>
            </a:r>
            <a:r>
              <a:rPr lang="en-US" sz="1100" dirty="0" err="1" smtClean="0"/>
              <a:t>mem</a:t>
            </a:r>
            <a:r>
              <a:rPr lang="en-US" sz="1100" dirty="0" smtClean="0"/>
              <a:t> instructions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8511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5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41434</TotalTime>
  <Words>1383</Words>
  <Application>Microsoft Office PowerPoint</Application>
  <PresentationFormat>On-screen Show (4:3)</PresentationFormat>
  <Paragraphs>519</Paragraphs>
  <Slides>23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Design</vt:lpstr>
      <vt:lpstr>Libra:Tailoring SIMD Execution using Heterogeneous Hardware and Dynamic Configurability</vt:lpstr>
      <vt:lpstr>Convergence of Functionalities</vt:lpstr>
      <vt:lpstr>Current Mobile Solutions &amp; Challenges</vt:lpstr>
      <vt:lpstr>Traditional Homogeneous SIMD</vt:lpstr>
      <vt:lpstr>Exploration of Low Resource Utilization</vt:lpstr>
      <vt:lpstr>Additional Flexibility on SIMD</vt:lpstr>
      <vt:lpstr>Additional Flexibility on SIMD</vt:lpstr>
      <vt:lpstr>Looks Good, but Too Expensive!</vt:lpstr>
      <vt:lpstr>Opportunity: Resource Utilization</vt:lpstr>
      <vt:lpstr>Adapting Heterogeneity  (Homogeneous SIMD)</vt:lpstr>
      <vt:lpstr>Adapting Heterogeneity  (Heterogeneous SIMD)</vt:lpstr>
      <vt:lpstr>Adapting Heterogeneity  (Heterogeneous SIMD + Flexibility)</vt:lpstr>
      <vt:lpstr>Libra: Loop-adaptive SIMD Accelerator</vt:lpstr>
      <vt:lpstr>Libra Hardware Implementation</vt:lpstr>
      <vt:lpstr>Resource Sharing @ Full DLP Mode</vt:lpstr>
      <vt:lpstr>Compilation Overview</vt:lpstr>
      <vt:lpstr>Experimental Setup</vt:lpstr>
      <vt:lpstr>Performance with Heterogeneous Hardware</vt:lpstr>
      <vt:lpstr>Scalability with Heterogeneous Hardware</vt:lpstr>
      <vt:lpstr>Homogeneous SIMD vs. Heterogeneous Libra</vt:lpstr>
      <vt:lpstr>Mode Selection</vt:lpstr>
      <vt:lpstr>Conclusion</vt:lpstr>
      <vt:lpstr>Questions?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Compiler-directed Synthesis of Multifunction Loop Accelerators</dc:title>
  <dc:creator>fank</dc:creator>
  <cp:lastModifiedBy>yongjun park</cp:lastModifiedBy>
  <cp:revision>1344</cp:revision>
  <cp:lastPrinted>2012-11-30T15:27:44Z</cp:lastPrinted>
  <dcterms:created xsi:type="dcterms:W3CDTF">2005-02-22T05:43:51Z</dcterms:created>
  <dcterms:modified xsi:type="dcterms:W3CDTF">2012-12-04T19:45:46Z</dcterms:modified>
</cp:coreProperties>
</file>