
<file path=[Content_Types].xml><?xml version="1.0" encoding="utf-8"?>
<Types xmlns="http://schemas.openxmlformats.org/package/2006/content-types">
  <Default Extension="png" ContentType="image/png"/>
  <Default Extension="pdf" ContentType="application/pd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62" r:id="rId3"/>
    <p:sldId id="263" r:id="rId4"/>
    <p:sldId id="264" r:id="rId5"/>
    <p:sldId id="281" r:id="rId6"/>
    <p:sldId id="292" r:id="rId7"/>
    <p:sldId id="265" r:id="rId8"/>
    <p:sldId id="293" r:id="rId9"/>
    <p:sldId id="282" r:id="rId10"/>
    <p:sldId id="267" r:id="rId11"/>
    <p:sldId id="268" r:id="rId12"/>
    <p:sldId id="283" r:id="rId13"/>
    <p:sldId id="269" r:id="rId14"/>
    <p:sldId id="287" r:id="rId15"/>
    <p:sldId id="286" r:id="rId16"/>
    <p:sldId id="271" r:id="rId17"/>
    <p:sldId id="272" r:id="rId18"/>
    <p:sldId id="273" r:id="rId19"/>
    <p:sldId id="274" r:id="rId20"/>
    <p:sldId id="275" r:id="rId21"/>
    <p:sldId id="276" r:id="rId22"/>
    <p:sldId id="284" r:id="rId23"/>
    <p:sldId id="288" r:id="rId24"/>
    <p:sldId id="285" r:id="rId2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FFCC00"/>
    <a:srgbClr val="990000"/>
    <a:srgbClr val="B7DEE8"/>
    <a:srgbClr val="000000"/>
    <a:srgbClr val="CCC1DA"/>
    <a:srgbClr val="E6B9B8"/>
    <a:srgbClr val="953735"/>
    <a:srgbClr val="4A7EBB"/>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1" autoAdjust="0"/>
    <p:restoredTop sz="58804" autoAdjust="0"/>
  </p:normalViewPr>
  <p:slideViewPr>
    <p:cSldViewPr snapToGrid="0" snapToObjects="1">
      <p:cViewPr>
        <p:scale>
          <a:sx n="87" d="100"/>
          <a:sy n="87" d="100"/>
        </p:scale>
        <p:origin x="-888"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00_Research\2011_ReliableGPGPU\data\mask\active_thread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Hyeran\AppData\Roaming\Microsoft\Excel\active_threads%20(version%201).xlsb"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Hyeran\AppData\Roaming\Microsoft\Excel\active_threads%20(version%201).xlsb"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4338843609461094E-2"/>
          <c:y val="4.7907312556804187E-2"/>
          <c:w val="0.78022112427093493"/>
          <c:h val="0.6584597831552077"/>
        </c:manualLayout>
      </c:layout>
      <c:barChart>
        <c:barDir val="col"/>
        <c:grouping val="percentStacked"/>
        <c:varyColors val="0"/>
        <c:ser>
          <c:idx val="1"/>
          <c:order val="0"/>
          <c:tx>
            <c:strRef>
              <c:f>Analysis!$A$3</c:f>
              <c:strCache>
                <c:ptCount val="1"/>
                <c:pt idx="0">
                  <c:v>1</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(Analysis!$B$3:$K$3,Analysis!$L$3)</c:f>
              <c:numCache>
                <c:formatCode>General</c:formatCode>
                <c:ptCount val="11"/>
                <c:pt idx="0">
                  <c:v>96</c:v>
                </c:pt>
                <c:pt idx="1">
                  <c:v>1053</c:v>
                </c:pt>
                <c:pt idx="2">
                  <c:v>3934981</c:v>
                </c:pt>
                <c:pt idx="3">
                  <c:v>5376759</c:v>
                </c:pt>
                <c:pt idx="4">
                  <c:v>1</c:v>
                </c:pt>
                <c:pt idx="5">
                  <c:v>60452</c:v>
                </c:pt>
                <c:pt idx="6">
                  <c:v>0</c:v>
                </c:pt>
                <c:pt idx="7">
                  <c:v>9140122</c:v>
                </c:pt>
                <c:pt idx="8">
                  <c:v>1001</c:v>
                </c:pt>
                <c:pt idx="9">
                  <c:v>0</c:v>
                </c:pt>
                <c:pt idx="10">
                  <c:v>0</c:v>
                </c:pt>
              </c:numCache>
            </c:numRef>
          </c:val>
        </c:ser>
        <c:ser>
          <c:idx val="2"/>
          <c:order val="1"/>
          <c:tx>
            <c:strRef>
              <c:f>Analysis!$A$4</c:f>
              <c:strCache>
                <c:ptCount val="1"/>
                <c:pt idx="0">
                  <c:v>2</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(Analysis!$B$4:$K$4,Analysis!$L$4)</c:f>
              <c:numCache>
                <c:formatCode>General</c:formatCode>
                <c:ptCount val="11"/>
                <c:pt idx="0">
                  <c:v>59</c:v>
                </c:pt>
                <c:pt idx="1">
                  <c:v>540</c:v>
                </c:pt>
                <c:pt idx="2">
                  <c:v>1498177</c:v>
                </c:pt>
                <c:pt idx="3">
                  <c:v>3679536</c:v>
                </c:pt>
                <c:pt idx="4">
                  <c:v>14</c:v>
                </c:pt>
                <c:pt idx="5">
                  <c:v>0</c:v>
                </c:pt>
                <c:pt idx="6">
                  <c:v>0</c:v>
                </c:pt>
                <c:pt idx="7">
                  <c:v>661675</c:v>
                </c:pt>
                <c:pt idx="8">
                  <c:v>11635</c:v>
                </c:pt>
                <c:pt idx="9">
                  <c:v>0</c:v>
                </c:pt>
                <c:pt idx="10">
                  <c:v>0</c:v>
                </c:pt>
              </c:numCache>
            </c:numRef>
          </c:val>
        </c:ser>
        <c:ser>
          <c:idx val="3"/>
          <c:order val="2"/>
          <c:tx>
            <c:strRef>
              <c:f>Analysis!$A$5</c:f>
              <c:strCache>
                <c:ptCount val="1"/>
                <c:pt idx="0">
                  <c:v>3</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(Analysis!$B$5:$K$5,Analysis!$L$5)</c:f>
              <c:numCache>
                <c:formatCode>General</c:formatCode>
                <c:ptCount val="11"/>
                <c:pt idx="0">
                  <c:v>39</c:v>
                </c:pt>
                <c:pt idx="1">
                  <c:v>150</c:v>
                </c:pt>
                <c:pt idx="2">
                  <c:v>908991</c:v>
                </c:pt>
                <c:pt idx="3">
                  <c:v>0</c:v>
                </c:pt>
                <c:pt idx="4">
                  <c:v>40</c:v>
                </c:pt>
                <c:pt idx="5">
                  <c:v>215939</c:v>
                </c:pt>
                <c:pt idx="6">
                  <c:v>0</c:v>
                </c:pt>
                <c:pt idx="7">
                  <c:v>514580</c:v>
                </c:pt>
                <c:pt idx="8">
                  <c:v>0</c:v>
                </c:pt>
                <c:pt idx="9">
                  <c:v>0</c:v>
                </c:pt>
                <c:pt idx="10">
                  <c:v>0</c:v>
                </c:pt>
              </c:numCache>
            </c:numRef>
          </c:val>
        </c:ser>
        <c:ser>
          <c:idx val="4"/>
          <c:order val="3"/>
          <c:tx>
            <c:strRef>
              <c:f>Analysis!$A$6</c:f>
              <c:strCache>
                <c:ptCount val="1"/>
                <c:pt idx="0">
                  <c:v>4</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(Analysis!$B$6:$K$6,Analysis!$L$6)</c:f>
              <c:numCache>
                <c:formatCode>General</c:formatCode>
                <c:ptCount val="11"/>
                <c:pt idx="0">
                  <c:v>0</c:v>
                </c:pt>
                <c:pt idx="1">
                  <c:v>458</c:v>
                </c:pt>
                <c:pt idx="2">
                  <c:v>616153</c:v>
                </c:pt>
                <c:pt idx="3">
                  <c:v>3673068</c:v>
                </c:pt>
                <c:pt idx="4">
                  <c:v>66</c:v>
                </c:pt>
                <c:pt idx="5">
                  <c:v>249065</c:v>
                </c:pt>
                <c:pt idx="6">
                  <c:v>0</c:v>
                </c:pt>
                <c:pt idx="7">
                  <c:v>11679</c:v>
                </c:pt>
                <c:pt idx="8">
                  <c:v>0</c:v>
                </c:pt>
                <c:pt idx="9">
                  <c:v>0</c:v>
                </c:pt>
                <c:pt idx="10">
                  <c:v>0</c:v>
                </c:pt>
              </c:numCache>
            </c:numRef>
          </c:val>
        </c:ser>
        <c:ser>
          <c:idx val="5"/>
          <c:order val="4"/>
          <c:tx>
            <c:strRef>
              <c:f>Analysis!$A$7</c:f>
              <c:strCache>
                <c:ptCount val="1"/>
                <c:pt idx="0">
                  <c:v>5</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(Analysis!$B$7:$K$7,Analysis!$L$7)</c:f>
              <c:numCache>
                <c:formatCode>General</c:formatCode>
                <c:ptCount val="11"/>
                <c:pt idx="0">
                  <c:v>0</c:v>
                </c:pt>
                <c:pt idx="1">
                  <c:v>293</c:v>
                </c:pt>
                <c:pt idx="2">
                  <c:v>452723</c:v>
                </c:pt>
                <c:pt idx="3">
                  <c:v>0</c:v>
                </c:pt>
                <c:pt idx="4">
                  <c:v>53</c:v>
                </c:pt>
                <c:pt idx="5">
                  <c:v>4821</c:v>
                </c:pt>
                <c:pt idx="6">
                  <c:v>0</c:v>
                </c:pt>
                <c:pt idx="7">
                  <c:v>133666</c:v>
                </c:pt>
                <c:pt idx="8">
                  <c:v>0</c:v>
                </c:pt>
                <c:pt idx="9">
                  <c:v>0</c:v>
                </c:pt>
                <c:pt idx="10">
                  <c:v>0</c:v>
                </c:pt>
              </c:numCache>
            </c:numRef>
          </c:val>
        </c:ser>
        <c:ser>
          <c:idx val="6"/>
          <c:order val="5"/>
          <c:tx>
            <c:strRef>
              <c:f>Analysis!$A$8</c:f>
              <c:strCache>
                <c:ptCount val="1"/>
                <c:pt idx="0">
                  <c:v>6</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(Analysis!$B$8:$K$8,Analysis!$L$8)</c:f>
              <c:numCache>
                <c:formatCode>General</c:formatCode>
                <c:ptCount val="11"/>
                <c:pt idx="0">
                  <c:v>35</c:v>
                </c:pt>
                <c:pt idx="1">
                  <c:v>187</c:v>
                </c:pt>
                <c:pt idx="2">
                  <c:v>340592</c:v>
                </c:pt>
                <c:pt idx="3">
                  <c:v>0</c:v>
                </c:pt>
                <c:pt idx="4">
                  <c:v>46</c:v>
                </c:pt>
                <c:pt idx="5">
                  <c:v>55455</c:v>
                </c:pt>
                <c:pt idx="6">
                  <c:v>0</c:v>
                </c:pt>
                <c:pt idx="7">
                  <c:v>8315</c:v>
                </c:pt>
                <c:pt idx="8">
                  <c:v>908</c:v>
                </c:pt>
                <c:pt idx="9">
                  <c:v>0</c:v>
                </c:pt>
                <c:pt idx="10">
                  <c:v>0</c:v>
                </c:pt>
              </c:numCache>
            </c:numRef>
          </c:val>
        </c:ser>
        <c:ser>
          <c:idx val="7"/>
          <c:order val="6"/>
          <c:tx>
            <c:strRef>
              <c:f>Analysis!$A$9</c:f>
              <c:strCache>
                <c:ptCount val="1"/>
                <c:pt idx="0">
                  <c:v>7</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(Analysis!$B$9:$K$9,Analysis!$L$9)</c:f>
              <c:numCache>
                <c:formatCode>General</c:formatCode>
                <c:ptCount val="11"/>
                <c:pt idx="0">
                  <c:v>0</c:v>
                </c:pt>
                <c:pt idx="1">
                  <c:v>276</c:v>
                </c:pt>
                <c:pt idx="2">
                  <c:v>265345</c:v>
                </c:pt>
                <c:pt idx="3">
                  <c:v>0</c:v>
                </c:pt>
                <c:pt idx="4">
                  <c:v>44</c:v>
                </c:pt>
                <c:pt idx="5">
                  <c:v>0</c:v>
                </c:pt>
                <c:pt idx="6">
                  <c:v>0</c:v>
                </c:pt>
                <c:pt idx="7">
                  <c:v>5841</c:v>
                </c:pt>
                <c:pt idx="8">
                  <c:v>0</c:v>
                </c:pt>
                <c:pt idx="9">
                  <c:v>0</c:v>
                </c:pt>
                <c:pt idx="10">
                  <c:v>0</c:v>
                </c:pt>
              </c:numCache>
            </c:numRef>
          </c:val>
        </c:ser>
        <c:ser>
          <c:idx val="8"/>
          <c:order val="7"/>
          <c:tx>
            <c:strRef>
              <c:f>Analysis!$A$10</c:f>
              <c:strCache>
                <c:ptCount val="1"/>
                <c:pt idx="0">
                  <c:v>8</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(Analysis!$B$10:$K$10,Analysis!$L$10)</c:f>
              <c:numCache>
                <c:formatCode>General</c:formatCode>
                <c:ptCount val="11"/>
                <c:pt idx="0">
                  <c:v>0</c:v>
                </c:pt>
                <c:pt idx="1">
                  <c:v>537</c:v>
                </c:pt>
                <c:pt idx="2">
                  <c:v>203681</c:v>
                </c:pt>
                <c:pt idx="3">
                  <c:v>3673068</c:v>
                </c:pt>
                <c:pt idx="4">
                  <c:v>689</c:v>
                </c:pt>
                <c:pt idx="5">
                  <c:v>0</c:v>
                </c:pt>
                <c:pt idx="6">
                  <c:v>0</c:v>
                </c:pt>
                <c:pt idx="7">
                  <c:v>83796</c:v>
                </c:pt>
                <c:pt idx="8">
                  <c:v>0</c:v>
                </c:pt>
                <c:pt idx="9">
                  <c:v>0</c:v>
                </c:pt>
                <c:pt idx="10">
                  <c:v>1308</c:v>
                </c:pt>
              </c:numCache>
            </c:numRef>
          </c:val>
        </c:ser>
        <c:ser>
          <c:idx val="9"/>
          <c:order val="8"/>
          <c:tx>
            <c:strRef>
              <c:f>Analysis!$A$11</c:f>
              <c:strCache>
                <c:ptCount val="1"/>
                <c:pt idx="0">
                  <c:v>9</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(Analysis!$B$11:$K$11,Analysis!$L$11)</c:f>
              <c:numCache>
                <c:formatCode>General</c:formatCode>
                <c:ptCount val="11"/>
                <c:pt idx="0">
                  <c:v>0</c:v>
                </c:pt>
                <c:pt idx="1">
                  <c:v>324</c:v>
                </c:pt>
                <c:pt idx="2">
                  <c:v>149960</c:v>
                </c:pt>
                <c:pt idx="3">
                  <c:v>0</c:v>
                </c:pt>
                <c:pt idx="4">
                  <c:v>44</c:v>
                </c:pt>
                <c:pt idx="5">
                  <c:v>0</c:v>
                </c:pt>
                <c:pt idx="6">
                  <c:v>0</c:v>
                </c:pt>
                <c:pt idx="7">
                  <c:v>84635</c:v>
                </c:pt>
                <c:pt idx="8">
                  <c:v>0</c:v>
                </c:pt>
                <c:pt idx="9">
                  <c:v>0</c:v>
                </c:pt>
                <c:pt idx="10">
                  <c:v>0</c:v>
                </c:pt>
              </c:numCache>
            </c:numRef>
          </c:val>
        </c:ser>
        <c:ser>
          <c:idx val="10"/>
          <c:order val="9"/>
          <c:tx>
            <c:strRef>
              <c:f>Analysis!$A$12</c:f>
              <c:strCache>
                <c:ptCount val="1"/>
                <c:pt idx="0">
                  <c:v>10</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(Analysis!$B$12:$K$12,Analysis!$L$12)</c:f>
              <c:numCache>
                <c:formatCode>General</c:formatCode>
                <c:ptCount val="11"/>
                <c:pt idx="0">
                  <c:v>0</c:v>
                </c:pt>
                <c:pt idx="1">
                  <c:v>360</c:v>
                </c:pt>
                <c:pt idx="2">
                  <c:v>108231</c:v>
                </c:pt>
                <c:pt idx="3">
                  <c:v>0</c:v>
                </c:pt>
                <c:pt idx="4">
                  <c:v>25</c:v>
                </c:pt>
                <c:pt idx="5">
                  <c:v>4820</c:v>
                </c:pt>
                <c:pt idx="6">
                  <c:v>0</c:v>
                </c:pt>
                <c:pt idx="7">
                  <c:v>103997</c:v>
                </c:pt>
                <c:pt idx="8">
                  <c:v>0</c:v>
                </c:pt>
                <c:pt idx="9">
                  <c:v>0</c:v>
                </c:pt>
                <c:pt idx="10">
                  <c:v>0</c:v>
                </c:pt>
              </c:numCache>
            </c:numRef>
          </c:val>
        </c:ser>
        <c:ser>
          <c:idx val="11"/>
          <c:order val="10"/>
          <c:tx>
            <c:strRef>
              <c:f>Analysis!$A$13</c:f>
              <c:strCache>
                <c:ptCount val="1"/>
                <c:pt idx="0">
                  <c:v>11</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(Analysis!$B$13:$K$13,Analysis!$L$13)</c:f>
              <c:numCache>
                <c:formatCode>General</c:formatCode>
                <c:ptCount val="11"/>
                <c:pt idx="0">
                  <c:v>0</c:v>
                </c:pt>
                <c:pt idx="1">
                  <c:v>230</c:v>
                </c:pt>
                <c:pt idx="2">
                  <c:v>79945</c:v>
                </c:pt>
                <c:pt idx="3">
                  <c:v>0</c:v>
                </c:pt>
                <c:pt idx="4">
                  <c:v>13</c:v>
                </c:pt>
                <c:pt idx="5">
                  <c:v>0</c:v>
                </c:pt>
                <c:pt idx="6">
                  <c:v>0</c:v>
                </c:pt>
                <c:pt idx="7">
                  <c:v>62979</c:v>
                </c:pt>
                <c:pt idx="8">
                  <c:v>0</c:v>
                </c:pt>
                <c:pt idx="9">
                  <c:v>0</c:v>
                </c:pt>
                <c:pt idx="10">
                  <c:v>0</c:v>
                </c:pt>
              </c:numCache>
            </c:numRef>
          </c:val>
        </c:ser>
        <c:ser>
          <c:idx val="12"/>
          <c:order val="11"/>
          <c:tx>
            <c:strRef>
              <c:f>Analysis!$A$14</c:f>
              <c:strCache>
                <c:ptCount val="1"/>
                <c:pt idx="0">
                  <c:v>12</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(Analysis!$B$14:$K$14,Analysis!$L$14)</c:f>
              <c:numCache>
                <c:formatCode>General</c:formatCode>
                <c:ptCount val="11"/>
                <c:pt idx="0">
                  <c:v>0</c:v>
                </c:pt>
                <c:pt idx="1">
                  <c:v>343</c:v>
                </c:pt>
                <c:pt idx="2">
                  <c:v>64775</c:v>
                </c:pt>
                <c:pt idx="3">
                  <c:v>0</c:v>
                </c:pt>
                <c:pt idx="4">
                  <c:v>6</c:v>
                </c:pt>
                <c:pt idx="5">
                  <c:v>60896</c:v>
                </c:pt>
                <c:pt idx="6">
                  <c:v>0</c:v>
                </c:pt>
                <c:pt idx="7">
                  <c:v>11334</c:v>
                </c:pt>
                <c:pt idx="8">
                  <c:v>0</c:v>
                </c:pt>
                <c:pt idx="9">
                  <c:v>0</c:v>
                </c:pt>
                <c:pt idx="10">
                  <c:v>0</c:v>
                </c:pt>
              </c:numCache>
            </c:numRef>
          </c:val>
        </c:ser>
        <c:ser>
          <c:idx val="13"/>
          <c:order val="12"/>
          <c:tx>
            <c:strRef>
              <c:f>Analysis!$A$15</c:f>
              <c:strCache>
                <c:ptCount val="1"/>
                <c:pt idx="0">
                  <c:v>13</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(Analysis!$B$15:$K$15,Analysis!$L$15)</c:f>
              <c:numCache>
                <c:formatCode>General</c:formatCode>
                <c:ptCount val="11"/>
                <c:pt idx="0">
                  <c:v>0</c:v>
                </c:pt>
                <c:pt idx="1">
                  <c:v>307</c:v>
                </c:pt>
                <c:pt idx="2">
                  <c:v>59145</c:v>
                </c:pt>
                <c:pt idx="3">
                  <c:v>0</c:v>
                </c:pt>
                <c:pt idx="4">
                  <c:v>4</c:v>
                </c:pt>
                <c:pt idx="5">
                  <c:v>0</c:v>
                </c:pt>
                <c:pt idx="6">
                  <c:v>0</c:v>
                </c:pt>
                <c:pt idx="7">
                  <c:v>3026</c:v>
                </c:pt>
                <c:pt idx="8">
                  <c:v>0</c:v>
                </c:pt>
                <c:pt idx="9">
                  <c:v>0</c:v>
                </c:pt>
                <c:pt idx="10">
                  <c:v>0</c:v>
                </c:pt>
              </c:numCache>
            </c:numRef>
          </c:val>
        </c:ser>
        <c:ser>
          <c:idx val="14"/>
          <c:order val="13"/>
          <c:tx>
            <c:strRef>
              <c:f>Analysis!$A$16</c:f>
              <c:strCache>
                <c:ptCount val="1"/>
                <c:pt idx="0">
                  <c:v>14</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(Analysis!$B$16:$K$16,Analysis!$L$16)</c:f>
              <c:numCache>
                <c:formatCode>General</c:formatCode>
                <c:ptCount val="11"/>
                <c:pt idx="0">
                  <c:v>0</c:v>
                </c:pt>
                <c:pt idx="1">
                  <c:v>122</c:v>
                </c:pt>
                <c:pt idx="2">
                  <c:v>57077</c:v>
                </c:pt>
                <c:pt idx="3">
                  <c:v>0</c:v>
                </c:pt>
                <c:pt idx="4">
                  <c:v>8</c:v>
                </c:pt>
                <c:pt idx="5">
                  <c:v>0</c:v>
                </c:pt>
                <c:pt idx="6">
                  <c:v>0</c:v>
                </c:pt>
                <c:pt idx="7">
                  <c:v>2379</c:v>
                </c:pt>
                <c:pt idx="8">
                  <c:v>0</c:v>
                </c:pt>
                <c:pt idx="9">
                  <c:v>0</c:v>
                </c:pt>
                <c:pt idx="10">
                  <c:v>0</c:v>
                </c:pt>
              </c:numCache>
            </c:numRef>
          </c:val>
        </c:ser>
        <c:ser>
          <c:idx val="15"/>
          <c:order val="14"/>
          <c:tx>
            <c:strRef>
              <c:f>Analysis!$A$17</c:f>
              <c:strCache>
                <c:ptCount val="1"/>
                <c:pt idx="0">
                  <c:v>15</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(Analysis!$B$17:$K$17,Analysis!$L$17)</c:f>
              <c:numCache>
                <c:formatCode>General</c:formatCode>
                <c:ptCount val="11"/>
                <c:pt idx="0">
                  <c:v>0</c:v>
                </c:pt>
                <c:pt idx="1">
                  <c:v>57</c:v>
                </c:pt>
                <c:pt idx="2">
                  <c:v>61849</c:v>
                </c:pt>
                <c:pt idx="3">
                  <c:v>0</c:v>
                </c:pt>
                <c:pt idx="4">
                  <c:v>2</c:v>
                </c:pt>
                <c:pt idx="5">
                  <c:v>0</c:v>
                </c:pt>
                <c:pt idx="6">
                  <c:v>0</c:v>
                </c:pt>
                <c:pt idx="7">
                  <c:v>1386</c:v>
                </c:pt>
                <c:pt idx="8">
                  <c:v>0</c:v>
                </c:pt>
                <c:pt idx="9">
                  <c:v>0</c:v>
                </c:pt>
                <c:pt idx="10">
                  <c:v>0</c:v>
                </c:pt>
              </c:numCache>
            </c:numRef>
          </c:val>
        </c:ser>
        <c:ser>
          <c:idx val="16"/>
          <c:order val="15"/>
          <c:tx>
            <c:strRef>
              <c:f>Analysis!$A$18</c:f>
              <c:strCache>
                <c:ptCount val="1"/>
                <c:pt idx="0">
                  <c:v>16</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(Analysis!$B$18:$K$18,Analysis!$L$18)</c:f>
              <c:numCache>
                <c:formatCode>General</c:formatCode>
                <c:ptCount val="11"/>
                <c:pt idx="0">
                  <c:v>0</c:v>
                </c:pt>
                <c:pt idx="1">
                  <c:v>333</c:v>
                </c:pt>
                <c:pt idx="2">
                  <c:v>68775</c:v>
                </c:pt>
                <c:pt idx="3">
                  <c:v>3673068</c:v>
                </c:pt>
                <c:pt idx="4">
                  <c:v>4722</c:v>
                </c:pt>
                <c:pt idx="5">
                  <c:v>0</c:v>
                </c:pt>
                <c:pt idx="6">
                  <c:v>0</c:v>
                </c:pt>
                <c:pt idx="7">
                  <c:v>2535140</c:v>
                </c:pt>
                <c:pt idx="8">
                  <c:v>0</c:v>
                </c:pt>
                <c:pt idx="9">
                  <c:v>0</c:v>
                </c:pt>
                <c:pt idx="10">
                  <c:v>0</c:v>
                </c:pt>
              </c:numCache>
            </c:numRef>
          </c:val>
        </c:ser>
        <c:ser>
          <c:idx val="17"/>
          <c:order val="16"/>
          <c:tx>
            <c:strRef>
              <c:f>Analysis!$A$19</c:f>
              <c:strCache>
                <c:ptCount val="1"/>
                <c:pt idx="0">
                  <c:v>17</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(Analysis!$B$19:$K$19,Analysis!$L$19)</c:f>
              <c:numCache>
                <c:formatCode>General</c:formatCode>
                <c:ptCount val="11"/>
                <c:pt idx="0">
                  <c:v>0</c:v>
                </c:pt>
                <c:pt idx="1">
                  <c:v>18</c:v>
                </c:pt>
                <c:pt idx="2">
                  <c:v>70413</c:v>
                </c:pt>
                <c:pt idx="3">
                  <c:v>0</c:v>
                </c:pt>
                <c:pt idx="4">
                  <c:v>1</c:v>
                </c:pt>
                <c:pt idx="5">
                  <c:v>0</c:v>
                </c:pt>
                <c:pt idx="6">
                  <c:v>0</c:v>
                </c:pt>
                <c:pt idx="7">
                  <c:v>0</c:v>
                </c:pt>
                <c:pt idx="8">
                  <c:v>0</c:v>
                </c:pt>
                <c:pt idx="9">
                  <c:v>0</c:v>
                </c:pt>
                <c:pt idx="10">
                  <c:v>0</c:v>
                </c:pt>
              </c:numCache>
            </c:numRef>
          </c:val>
        </c:ser>
        <c:ser>
          <c:idx val="18"/>
          <c:order val="17"/>
          <c:tx>
            <c:strRef>
              <c:f>Analysis!$A$20</c:f>
              <c:strCache>
                <c:ptCount val="1"/>
                <c:pt idx="0">
                  <c:v>18</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(Analysis!$B$20:$K$20,Analysis!$L$20)</c:f>
              <c:numCache>
                <c:formatCode>General</c:formatCode>
                <c:ptCount val="11"/>
                <c:pt idx="0">
                  <c:v>0</c:v>
                </c:pt>
                <c:pt idx="1">
                  <c:v>0</c:v>
                </c:pt>
                <c:pt idx="2">
                  <c:v>70382</c:v>
                </c:pt>
                <c:pt idx="3">
                  <c:v>0</c:v>
                </c:pt>
                <c:pt idx="4">
                  <c:v>1</c:v>
                </c:pt>
                <c:pt idx="5">
                  <c:v>0</c:v>
                </c:pt>
                <c:pt idx="6">
                  <c:v>0</c:v>
                </c:pt>
                <c:pt idx="7">
                  <c:v>0</c:v>
                </c:pt>
                <c:pt idx="8">
                  <c:v>0</c:v>
                </c:pt>
                <c:pt idx="9">
                  <c:v>0</c:v>
                </c:pt>
                <c:pt idx="10">
                  <c:v>0</c:v>
                </c:pt>
              </c:numCache>
            </c:numRef>
          </c:val>
        </c:ser>
        <c:ser>
          <c:idx val="19"/>
          <c:order val="18"/>
          <c:tx>
            <c:strRef>
              <c:f>Analysis!$A$21</c:f>
              <c:strCache>
                <c:ptCount val="1"/>
                <c:pt idx="0">
                  <c:v>19</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(Analysis!$B$21:$K$21,Analysis!$L$21)</c:f>
              <c:numCache>
                <c:formatCode>General</c:formatCode>
                <c:ptCount val="11"/>
                <c:pt idx="0">
                  <c:v>0</c:v>
                </c:pt>
                <c:pt idx="1">
                  <c:v>0</c:v>
                </c:pt>
                <c:pt idx="2">
                  <c:v>69844</c:v>
                </c:pt>
                <c:pt idx="3">
                  <c:v>0</c:v>
                </c:pt>
                <c:pt idx="4">
                  <c:v>3</c:v>
                </c:pt>
                <c:pt idx="5">
                  <c:v>0</c:v>
                </c:pt>
                <c:pt idx="6">
                  <c:v>0</c:v>
                </c:pt>
                <c:pt idx="7">
                  <c:v>0</c:v>
                </c:pt>
                <c:pt idx="8">
                  <c:v>0</c:v>
                </c:pt>
                <c:pt idx="9">
                  <c:v>0</c:v>
                </c:pt>
                <c:pt idx="10">
                  <c:v>0</c:v>
                </c:pt>
              </c:numCache>
            </c:numRef>
          </c:val>
        </c:ser>
        <c:ser>
          <c:idx val="20"/>
          <c:order val="19"/>
          <c:tx>
            <c:strRef>
              <c:f>Analysis!$A$22</c:f>
              <c:strCache>
                <c:ptCount val="1"/>
                <c:pt idx="0">
                  <c:v>20</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(Analysis!$B$22:$K$22,Analysis!$L$22)</c:f>
              <c:numCache>
                <c:formatCode>General</c:formatCode>
                <c:ptCount val="11"/>
                <c:pt idx="0">
                  <c:v>0</c:v>
                </c:pt>
                <c:pt idx="1">
                  <c:v>18</c:v>
                </c:pt>
                <c:pt idx="2">
                  <c:v>64633</c:v>
                </c:pt>
                <c:pt idx="3">
                  <c:v>0</c:v>
                </c:pt>
                <c:pt idx="4">
                  <c:v>1</c:v>
                </c:pt>
                <c:pt idx="5">
                  <c:v>469</c:v>
                </c:pt>
                <c:pt idx="6">
                  <c:v>0</c:v>
                </c:pt>
                <c:pt idx="7">
                  <c:v>0</c:v>
                </c:pt>
                <c:pt idx="8">
                  <c:v>0</c:v>
                </c:pt>
                <c:pt idx="9">
                  <c:v>0</c:v>
                </c:pt>
                <c:pt idx="10">
                  <c:v>0</c:v>
                </c:pt>
              </c:numCache>
            </c:numRef>
          </c:val>
        </c:ser>
        <c:ser>
          <c:idx val="21"/>
          <c:order val="20"/>
          <c:tx>
            <c:strRef>
              <c:f>Analysis!$A$23</c:f>
              <c:strCache>
                <c:ptCount val="1"/>
                <c:pt idx="0">
                  <c:v>21</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(Analysis!$B$23:$K$23,Analysis!$L$23)</c:f>
              <c:numCache>
                <c:formatCode>General</c:formatCode>
                <c:ptCount val="11"/>
                <c:pt idx="0">
                  <c:v>0</c:v>
                </c:pt>
                <c:pt idx="1">
                  <c:v>700</c:v>
                </c:pt>
                <c:pt idx="2">
                  <c:v>57716</c:v>
                </c:pt>
                <c:pt idx="3">
                  <c:v>0</c:v>
                </c:pt>
                <c:pt idx="4">
                  <c:v>0</c:v>
                </c:pt>
                <c:pt idx="5">
                  <c:v>0</c:v>
                </c:pt>
                <c:pt idx="6">
                  <c:v>0</c:v>
                </c:pt>
                <c:pt idx="7">
                  <c:v>0</c:v>
                </c:pt>
                <c:pt idx="8">
                  <c:v>0</c:v>
                </c:pt>
                <c:pt idx="9">
                  <c:v>0</c:v>
                </c:pt>
                <c:pt idx="10">
                  <c:v>0</c:v>
                </c:pt>
              </c:numCache>
            </c:numRef>
          </c:val>
        </c:ser>
        <c:ser>
          <c:idx val="22"/>
          <c:order val="21"/>
          <c:tx>
            <c:strRef>
              <c:f>Analysis!$A$24</c:f>
              <c:strCache>
                <c:ptCount val="1"/>
                <c:pt idx="0">
                  <c:v>22</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(Analysis!$B$24:$K$24,Analysis!$L$24)</c:f>
              <c:numCache>
                <c:formatCode>General</c:formatCode>
                <c:ptCount val="11"/>
                <c:pt idx="0">
                  <c:v>0</c:v>
                </c:pt>
                <c:pt idx="1">
                  <c:v>0</c:v>
                </c:pt>
                <c:pt idx="2">
                  <c:v>50391</c:v>
                </c:pt>
                <c:pt idx="3">
                  <c:v>0</c:v>
                </c:pt>
                <c:pt idx="4">
                  <c:v>1</c:v>
                </c:pt>
                <c:pt idx="5">
                  <c:v>0</c:v>
                </c:pt>
                <c:pt idx="6">
                  <c:v>0</c:v>
                </c:pt>
                <c:pt idx="7">
                  <c:v>0</c:v>
                </c:pt>
                <c:pt idx="8">
                  <c:v>0</c:v>
                </c:pt>
                <c:pt idx="9">
                  <c:v>0</c:v>
                </c:pt>
                <c:pt idx="10">
                  <c:v>0</c:v>
                </c:pt>
              </c:numCache>
            </c:numRef>
          </c:val>
        </c:ser>
        <c:ser>
          <c:idx val="23"/>
          <c:order val="22"/>
          <c:tx>
            <c:strRef>
              <c:f>Analysis!$A$25</c:f>
              <c:strCache>
                <c:ptCount val="1"/>
                <c:pt idx="0">
                  <c:v>23</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(Analysis!$B$25:$K$25,Analysis!$L$25)</c:f>
              <c:numCache>
                <c:formatCode>General</c:formatCode>
                <c:ptCount val="11"/>
                <c:pt idx="0">
                  <c:v>0</c:v>
                </c:pt>
                <c:pt idx="1">
                  <c:v>0</c:v>
                </c:pt>
                <c:pt idx="2">
                  <c:v>42518</c:v>
                </c:pt>
                <c:pt idx="3">
                  <c:v>0</c:v>
                </c:pt>
                <c:pt idx="4">
                  <c:v>0</c:v>
                </c:pt>
                <c:pt idx="5">
                  <c:v>0</c:v>
                </c:pt>
                <c:pt idx="6">
                  <c:v>0</c:v>
                </c:pt>
                <c:pt idx="7">
                  <c:v>0</c:v>
                </c:pt>
                <c:pt idx="8">
                  <c:v>0</c:v>
                </c:pt>
                <c:pt idx="9">
                  <c:v>0</c:v>
                </c:pt>
                <c:pt idx="10">
                  <c:v>0</c:v>
                </c:pt>
              </c:numCache>
            </c:numRef>
          </c:val>
        </c:ser>
        <c:ser>
          <c:idx val="24"/>
          <c:order val="23"/>
          <c:tx>
            <c:strRef>
              <c:f>Analysis!$A$26</c:f>
              <c:strCache>
                <c:ptCount val="1"/>
                <c:pt idx="0">
                  <c:v>24</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(Analysis!$B$26:$K$26,Analysis!$L$26)</c:f>
              <c:numCache>
                <c:formatCode>General</c:formatCode>
                <c:ptCount val="11"/>
                <c:pt idx="0">
                  <c:v>0</c:v>
                </c:pt>
                <c:pt idx="1">
                  <c:v>0</c:v>
                </c:pt>
                <c:pt idx="2">
                  <c:v>33379</c:v>
                </c:pt>
                <c:pt idx="3">
                  <c:v>0</c:v>
                </c:pt>
                <c:pt idx="4">
                  <c:v>1</c:v>
                </c:pt>
                <c:pt idx="5">
                  <c:v>0</c:v>
                </c:pt>
                <c:pt idx="6">
                  <c:v>0</c:v>
                </c:pt>
                <c:pt idx="7">
                  <c:v>0</c:v>
                </c:pt>
                <c:pt idx="8">
                  <c:v>0</c:v>
                </c:pt>
                <c:pt idx="9">
                  <c:v>0</c:v>
                </c:pt>
                <c:pt idx="10">
                  <c:v>20</c:v>
                </c:pt>
              </c:numCache>
            </c:numRef>
          </c:val>
        </c:ser>
        <c:ser>
          <c:idx val="25"/>
          <c:order val="24"/>
          <c:tx>
            <c:strRef>
              <c:f>Analysis!$A$27</c:f>
              <c:strCache>
                <c:ptCount val="1"/>
                <c:pt idx="0">
                  <c:v>25</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(Analysis!$B$27:$K$27,Analysis!$L$27)</c:f>
              <c:numCache>
                <c:formatCode>General</c:formatCode>
                <c:ptCount val="11"/>
                <c:pt idx="0">
                  <c:v>0</c:v>
                </c:pt>
                <c:pt idx="1">
                  <c:v>0</c:v>
                </c:pt>
                <c:pt idx="2">
                  <c:v>27303</c:v>
                </c:pt>
                <c:pt idx="3">
                  <c:v>0</c:v>
                </c:pt>
                <c:pt idx="4">
                  <c:v>1</c:v>
                </c:pt>
                <c:pt idx="5">
                  <c:v>0</c:v>
                </c:pt>
                <c:pt idx="6">
                  <c:v>0</c:v>
                </c:pt>
                <c:pt idx="7">
                  <c:v>0</c:v>
                </c:pt>
                <c:pt idx="8">
                  <c:v>0</c:v>
                </c:pt>
                <c:pt idx="9">
                  <c:v>0</c:v>
                </c:pt>
                <c:pt idx="10">
                  <c:v>0</c:v>
                </c:pt>
              </c:numCache>
            </c:numRef>
          </c:val>
        </c:ser>
        <c:ser>
          <c:idx val="26"/>
          <c:order val="25"/>
          <c:tx>
            <c:strRef>
              <c:f>Analysis!$A$28</c:f>
              <c:strCache>
                <c:ptCount val="1"/>
                <c:pt idx="0">
                  <c:v>26</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(Analysis!$B$28:$K$28,Analysis!$L$28)</c:f>
              <c:numCache>
                <c:formatCode>General</c:formatCode>
                <c:ptCount val="11"/>
                <c:pt idx="0">
                  <c:v>0</c:v>
                </c:pt>
                <c:pt idx="1">
                  <c:v>0</c:v>
                </c:pt>
                <c:pt idx="2">
                  <c:v>23840</c:v>
                </c:pt>
                <c:pt idx="3">
                  <c:v>0</c:v>
                </c:pt>
                <c:pt idx="4">
                  <c:v>0</c:v>
                </c:pt>
                <c:pt idx="5">
                  <c:v>0</c:v>
                </c:pt>
                <c:pt idx="6">
                  <c:v>0</c:v>
                </c:pt>
                <c:pt idx="7">
                  <c:v>0</c:v>
                </c:pt>
                <c:pt idx="8">
                  <c:v>1171</c:v>
                </c:pt>
                <c:pt idx="9">
                  <c:v>0</c:v>
                </c:pt>
                <c:pt idx="10">
                  <c:v>0</c:v>
                </c:pt>
              </c:numCache>
            </c:numRef>
          </c:val>
        </c:ser>
        <c:ser>
          <c:idx val="27"/>
          <c:order val="26"/>
          <c:tx>
            <c:strRef>
              <c:f>Analysis!$A$29</c:f>
              <c:strCache>
                <c:ptCount val="1"/>
                <c:pt idx="0">
                  <c:v>27</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(Analysis!$B$29:$K$29,Analysis!$L$29)</c:f>
              <c:numCache>
                <c:formatCode>General</c:formatCode>
                <c:ptCount val="11"/>
                <c:pt idx="0">
                  <c:v>0</c:v>
                </c:pt>
                <c:pt idx="1">
                  <c:v>0</c:v>
                </c:pt>
                <c:pt idx="2">
                  <c:v>25549</c:v>
                </c:pt>
                <c:pt idx="3">
                  <c:v>0</c:v>
                </c:pt>
                <c:pt idx="4">
                  <c:v>1</c:v>
                </c:pt>
                <c:pt idx="5">
                  <c:v>0</c:v>
                </c:pt>
                <c:pt idx="6">
                  <c:v>0</c:v>
                </c:pt>
                <c:pt idx="7">
                  <c:v>0</c:v>
                </c:pt>
                <c:pt idx="8">
                  <c:v>0</c:v>
                </c:pt>
                <c:pt idx="9">
                  <c:v>0</c:v>
                </c:pt>
                <c:pt idx="10">
                  <c:v>0</c:v>
                </c:pt>
              </c:numCache>
            </c:numRef>
          </c:val>
        </c:ser>
        <c:ser>
          <c:idx val="28"/>
          <c:order val="27"/>
          <c:tx>
            <c:strRef>
              <c:f>Analysis!$A$30</c:f>
              <c:strCache>
                <c:ptCount val="1"/>
                <c:pt idx="0">
                  <c:v>28</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(Analysis!$B$30:$K$30,Analysis!$L$30)</c:f>
              <c:numCache>
                <c:formatCode>General</c:formatCode>
                <c:ptCount val="11"/>
                <c:pt idx="0">
                  <c:v>0</c:v>
                </c:pt>
                <c:pt idx="1">
                  <c:v>0</c:v>
                </c:pt>
                <c:pt idx="2">
                  <c:v>33437</c:v>
                </c:pt>
                <c:pt idx="3">
                  <c:v>0</c:v>
                </c:pt>
                <c:pt idx="4">
                  <c:v>1</c:v>
                </c:pt>
                <c:pt idx="5">
                  <c:v>0</c:v>
                </c:pt>
                <c:pt idx="6">
                  <c:v>0</c:v>
                </c:pt>
                <c:pt idx="7">
                  <c:v>179011</c:v>
                </c:pt>
                <c:pt idx="8">
                  <c:v>0</c:v>
                </c:pt>
                <c:pt idx="9">
                  <c:v>0</c:v>
                </c:pt>
                <c:pt idx="10">
                  <c:v>585</c:v>
                </c:pt>
              </c:numCache>
            </c:numRef>
          </c:val>
        </c:ser>
        <c:ser>
          <c:idx val="29"/>
          <c:order val="28"/>
          <c:tx>
            <c:strRef>
              <c:f>Analysis!$A$31</c:f>
              <c:strCache>
                <c:ptCount val="1"/>
                <c:pt idx="0">
                  <c:v>29</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(Analysis!$B$31:$K$31,Analysis!$L$31)</c:f>
              <c:numCache>
                <c:formatCode>General</c:formatCode>
                <c:ptCount val="11"/>
                <c:pt idx="0">
                  <c:v>0</c:v>
                </c:pt>
                <c:pt idx="1">
                  <c:v>0</c:v>
                </c:pt>
                <c:pt idx="2">
                  <c:v>49525</c:v>
                </c:pt>
                <c:pt idx="3">
                  <c:v>0</c:v>
                </c:pt>
                <c:pt idx="4">
                  <c:v>0</c:v>
                </c:pt>
                <c:pt idx="5">
                  <c:v>0</c:v>
                </c:pt>
                <c:pt idx="6">
                  <c:v>0</c:v>
                </c:pt>
                <c:pt idx="7">
                  <c:v>119469</c:v>
                </c:pt>
                <c:pt idx="8">
                  <c:v>0</c:v>
                </c:pt>
                <c:pt idx="9">
                  <c:v>0</c:v>
                </c:pt>
                <c:pt idx="10">
                  <c:v>0</c:v>
                </c:pt>
              </c:numCache>
            </c:numRef>
          </c:val>
        </c:ser>
        <c:ser>
          <c:idx val="30"/>
          <c:order val="29"/>
          <c:tx>
            <c:strRef>
              <c:f>Analysis!$A$32</c:f>
              <c:strCache>
                <c:ptCount val="1"/>
                <c:pt idx="0">
                  <c:v>30</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(Analysis!$B$32:$K$32,Analysis!$L$32)</c:f>
              <c:numCache>
                <c:formatCode>General</c:formatCode>
                <c:ptCount val="11"/>
                <c:pt idx="0">
                  <c:v>0</c:v>
                </c:pt>
                <c:pt idx="1">
                  <c:v>0</c:v>
                </c:pt>
                <c:pt idx="2">
                  <c:v>65284</c:v>
                </c:pt>
                <c:pt idx="3">
                  <c:v>66</c:v>
                </c:pt>
                <c:pt idx="4">
                  <c:v>1</c:v>
                </c:pt>
                <c:pt idx="5">
                  <c:v>0</c:v>
                </c:pt>
                <c:pt idx="6">
                  <c:v>0</c:v>
                </c:pt>
                <c:pt idx="7">
                  <c:v>1934</c:v>
                </c:pt>
                <c:pt idx="8">
                  <c:v>1</c:v>
                </c:pt>
                <c:pt idx="9">
                  <c:v>0</c:v>
                </c:pt>
                <c:pt idx="10">
                  <c:v>0</c:v>
                </c:pt>
              </c:numCache>
            </c:numRef>
          </c:val>
        </c:ser>
        <c:ser>
          <c:idx val="31"/>
          <c:order val="30"/>
          <c:tx>
            <c:strRef>
              <c:f>Analysis!$A$33</c:f>
              <c:strCache>
                <c:ptCount val="1"/>
                <c:pt idx="0">
                  <c:v>31</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(Analysis!$B$33:$K$33,Analysis!$L$33)</c:f>
              <c:numCache>
                <c:formatCode>General</c:formatCode>
                <c:ptCount val="11"/>
                <c:pt idx="0">
                  <c:v>0</c:v>
                </c:pt>
                <c:pt idx="1">
                  <c:v>0</c:v>
                </c:pt>
                <c:pt idx="2">
                  <c:v>72042</c:v>
                </c:pt>
                <c:pt idx="3">
                  <c:v>0</c:v>
                </c:pt>
                <c:pt idx="4">
                  <c:v>2</c:v>
                </c:pt>
                <c:pt idx="5">
                  <c:v>235999</c:v>
                </c:pt>
                <c:pt idx="6">
                  <c:v>0</c:v>
                </c:pt>
                <c:pt idx="7">
                  <c:v>427528</c:v>
                </c:pt>
                <c:pt idx="8">
                  <c:v>0</c:v>
                </c:pt>
                <c:pt idx="9">
                  <c:v>0</c:v>
                </c:pt>
                <c:pt idx="10">
                  <c:v>0</c:v>
                </c:pt>
              </c:numCache>
            </c:numRef>
          </c:val>
        </c:ser>
        <c:ser>
          <c:idx val="32"/>
          <c:order val="31"/>
          <c:tx>
            <c:strRef>
              <c:f>Analysis!$A$34</c:f>
              <c:strCache>
                <c:ptCount val="1"/>
                <c:pt idx="0">
                  <c:v>32</c:v>
                </c:pt>
              </c:strCache>
            </c:strRef>
          </c:tx>
          <c:invertIfNegative val="0"/>
          <c:cat>
            <c:strRef>
              <c:f>(Analysis!$B$1:$K$1,Analysis!$L$1)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CUFFT</c:v>
                </c:pt>
              </c:strCache>
            </c:strRef>
          </c:cat>
          <c:val>
            <c:numRef>
              <c:f>(Analysis!$B$34:$K$34,Analysis!$L$34)</c:f>
              <c:numCache>
                <c:formatCode>General</c:formatCode>
                <c:ptCount val="11"/>
                <c:pt idx="0">
                  <c:v>0</c:v>
                </c:pt>
                <c:pt idx="1">
                  <c:v>36343</c:v>
                </c:pt>
                <c:pt idx="2">
                  <c:v>1163371</c:v>
                </c:pt>
                <c:pt idx="3">
                  <c:v>239376972</c:v>
                </c:pt>
                <c:pt idx="4">
                  <c:v>8316</c:v>
                </c:pt>
                <c:pt idx="5">
                  <c:v>1677592</c:v>
                </c:pt>
                <c:pt idx="6">
                  <c:v>58553</c:v>
                </c:pt>
                <c:pt idx="7">
                  <c:v>227441829</c:v>
                </c:pt>
                <c:pt idx="8">
                  <c:v>29601360</c:v>
                </c:pt>
                <c:pt idx="9">
                  <c:v>21382416</c:v>
                </c:pt>
                <c:pt idx="10">
                  <c:v>2582</c:v>
                </c:pt>
              </c:numCache>
            </c:numRef>
          </c:val>
        </c:ser>
        <c:dLbls>
          <c:showLegendKey val="0"/>
          <c:showVal val="0"/>
          <c:showCatName val="0"/>
          <c:showSerName val="0"/>
          <c:showPercent val="0"/>
          <c:showBubbleSize val="0"/>
        </c:dLbls>
        <c:gapWidth val="150"/>
        <c:overlap val="100"/>
        <c:axId val="36228096"/>
        <c:axId val="81776576"/>
      </c:barChart>
      <c:catAx>
        <c:axId val="36228096"/>
        <c:scaling>
          <c:orientation val="minMax"/>
        </c:scaling>
        <c:delete val="0"/>
        <c:axPos val="b"/>
        <c:majorTickMark val="out"/>
        <c:minorTickMark val="none"/>
        <c:tickLblPos val="nextTo"/>
        <c:txPr>
          <a:bodyPr/>
          <a:lstStyle/>
          <a:p>
            <a:pPr>
              <a:defRPr sz="1100" b="1">
                <a:latin typeface="Arial" pitchFamily="34" charset="0"/>
                <a:cs typeface="Arial" pitchFamily="34" charset="0"/>
              </a:defRPr>
            </a:pPr>
            <a:endParaRPr lang="en-US"/>
          </a:p>
        </c:txPr>
        <c:crossAx val="81776576"/>
        <c:crosses val="autoZero"/>
        <c:auto val="1"/>
        <c:lblAlgn val="ctr"/>
        <c:lblOffset val="100"/>
        <c:noMultiLvlLbl val="0"/>
      </c:catAx>
      <c:valAx>
        <c:axId val="81776576"/>
        <c:scaling>
          <c:orientation val="minMax"/>
        </c:scaling>
        <c:delete val="0"/>
        <c:axPos val="l"/>
        <c:majorGridlines/>
        <c:numFmt formatCode="0%" sourceLinked="1"/>
        <c:majorTickMark val="out"/>
        <c:minorTickMark val="none"/>
        <c:tickLblPos val="nextTo"/>
        <c:txPr>
          <a:bodyPr/>
          <a:lstStyle/>
          <a:p>
            <a:pPr>
              <a:defRPr sz="1100" b="1">
                <a:latin typeface="Arial" pitchFamily="34" charset="0"/>
                <a:cs typeface="Arial" pitchFamily="34" charset="0"/>
              </a:defRPr>
            </a:pPr>
            <a:endParaRPr lang="en-US"/>
          </a:p>
        </c:txPr>
        <c:crossAx val="36228096"/>
        <c:crosses val="autoZero"/>
        <c:crossBetween val="between"/>
      </c:valAx>
    </c:plotArea>
    <c:legend>
      <c:legendPos val="r"/>
      <c:layout>
        <c:manualLayout>
          <c:xMode val="edge"/>
          <c:yMode val="edge"/>
          <c:x val="0.85614211704422261"/>
          <c:y val="7.0847794511122997E-2"/>
          <c:w val="8.6577688855291463E-2"/>
          <c:h val="0.89300192314670335"/>
        </c:manualLayout>
      </c:layout>
      <c:overlay val="0"/>
      <c:txPr>
        <a:bodyPr/>
        <a:lstStyle/>
        <a:p>
          <a:pPr>
            <a:defRPr sz="1100" b="1">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41591320072332"/>
          <c:y val="8.0336134453781516E-2"/>
          <c:w val="0.87859634634278305"/>
          <c:h val="0.6509544762787004"/>
        </c:manualLayout>
      </c:layout>
      <c:barChart>
        <c:barDir val="col"/>
        <c:grouping val="clustered"/>
        <c:varyColors val="0"/>
        <c:ser>
          <c:idx val="1"/>
          <c:order val="0"/>
          <c:tx>
            <c:strRef>
              <c:f>Analysis!$A$45</c:f>
              <c:strCache>
                <c:ptCount val="1"/>
                <c:pt idx="0">
                  <c:v>with 4core cluster</c:v>
                </c:pt>
              </c:strCache>
            </c:strRef>
          </c:tx>
          <c:invertIfNegative val="0"/>
          <c:dLbls>
            <c:dLbl>
              <c:idx val="10"/>
              <c:layout>
                <c:manualLayout>
                  <c:x val="-1.4466546112115732E-2"/>
                  <c:y val="4.6218487394957986E-2"/>
                </c:manualLayout>
              </c:layout>
              <c:numFmt formatCode="#,##0.00" sourceLinked="0"/>
              <c:spPr/>
              <c:txPr>
                <a:bodyPr/>
                <a:lstStyle/>
                <a:p>
                  <a:pPr>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(Analysis!$B$1:$K$1,Analysis!$M$1)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Average</c:v>
                </c:pt>
              </c:strCache>
            </c:strRef>
          </c:cat>
          <c:val>
            <c:numRef>
              <c:f>(Analysis!$B$45:$K$45,Analysis!$M$45)</c:f>
              <c:numCache>
                <c:formatCode>General</c:formatCode>
                <c:ptCount val="11"/>
                <c:pt idx="0">
                  <c:v>86.507936507936506</c:v>
                </c:pt>
                <c:pt idx="1">
                  <c:v>89.784462448522106</c:v>
                </c:pt>
                <c:pt idx="2">
                  <c:v>96.733287781927714</c:v>
                </c:pt>
                <c:pt idx="3">
                  <c:v>92.726921775514285</c:v>
                </c:pt>
                <c:pt idx="4">
                  <c:v>79.953080179747317</c:v>
                </c:pt>
                <c:pt idx="5">
                  <c:v>68.123893072643043</c:v>
                </c:pt>
                <c:pt idx="6">
                  <c:v>100</c:v>
                </c:pt>
                <c:pt idx="7">
                  <c:v>94.777595516747624</c:v>
                </c:pt>
                <c:pt idx="8">
                  <c:v>99.950310770407256</c:v>
                </c:pt>
                <c:pt idx="9">
                  <c:v>100</c:v>
                </c:pt>
                <c:pt idx="10">
                  <c:v>89.600157772874127</c:v>
                </c:pt>
              </c:numCache>
            </c:numRef>
          </c:val>
        </c:ser>
        <c:ser>
          <c:idx val="0"/>
          <c:order val="1"/>
          <c:tx>
            <c:strRef>
              <c:f>Analysis!$A$43</c:f>
              <c:strCache>
                <c:ptCount val="1"/>
                <c:pt idx="0">
                  <c:v>with 8core cluster</c:v>
                </c:pt>
              </c:strCache>
            </c:strRef>
          </c:tx>
          <c:invertIfNegative val="0"/>
          <c:dLbls>
            <c:dLbl>
              <c:idx val="10"/>
              <c:layout>
                <c:manualLayout>
                  <c:x val="-9.0415913200723331E-3"/>
                  <c:y val="8.4033613445378148E-3"/>
                </c:manualLayout>
              </c:layout>
              <c:numFmt formatCode="#,##0.00" sourceLinked="0"/>
              <c:spPr/>
              <c:txPr>
                <a:bodyPr/>
                <a:lstStyle/>
                <a:p>
                  <a:pPr>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(Analysis!$B$1:$K$1,Analysis!$M$1)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Average</c:v>
                </c:pt>
              </c:strCache>
            </c:strRef>
          </c:cat>
          <c:val>
            <c:numRef>
              <c:f>(Analysis!$B$43:$K$43,Analysis!$M$43)</c:f>
              <c:numCache>
                <c:formatCode>General</c:formatCode>
                <c:ptCount val="11"/>
                <c:pt idx="0">
                  <c:v>90.594059405940598</c:v>
                </c:pt>
                <c:pt idx="1">
                  <c:v>92.063288905938123</c:v>
                </c:pt>
                <c:pt idx="2">
                  <c:v>96.733287781927714</c:v>
                </c:pt>
                <c:pt idx="3">
                  <c:v>93.559769184485106</c:v>
                </c:pt>
                <c:pt idx="4">
                  <c:v>87.859877767083447</c:v>
                </c:pt>
                <c:pt idx="5">
                  <c:v>73.912172659638671</c:v>
                </c:pt>
                <c:pt idx="6">
                  <c:v>100</c:v>
                </c:pt>
                <c:pt idx="7">
                  <c:v>95.350847709250772</c:v>
                </c:pt>
                <c:pt idx="8">
                  <c:v>99.950310770407256</c:v>
                </c:pt>
                <c:pt idx="9">
                  <c:v>100</c:v>
                </c:pt>
                <c:pt idx="10">
                  <c:v>91.905698467143452</c:v>
                </c:pt>
              </c:numCache>
            </c:numRef>
          </c:val>
        </c:ser>
        <c:ser>
          <c:idx val="2"/>
          <c:order val="2"/>
          <c:tx>
            <c:strRef>
              <c:f>Analysis!$A$41</c:f>
              <c:strCache>
                <c:ptCount val="1"/>
                <c:pt idx="0">
                  <c:v>cross mapping</c:v>
                </c:pt>
              </c:strCache>
            </c:strRef>
          </c:tx>
          <c:invertIfNegative val="0"/>
          <c:dLbls>
            <c:dLbl>
              <c:idx val="10"/>
              <c:layout/>
              <c:numFmt formatCode="#,##0.00" sourceLinked="0"/>
              <c:spPr/>
              <c:txPr>
                <a:bodyPr/>
                <a:lstStyle/>
                <a:p>
                  <a:pPr>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(Analysis!$B$1:$K$1,Analysis!$M$1)</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Average</c:v>
                </c:pt>
              </c:strCache>
            </c:strRef>
          </c:cat>
          <c:val>
            <c:numRef>
              <c:f>(Analysis!$B$41:$K$41,Analysis!$M$41)</c:f>
              <c:numCache>
                <c:formatCode>General</c:formatCode>
                <c:ptCount val="11"/>
                <c:pt idx="0">
                  <c:v>100</c:v>
                </c:pt>
                <c:pt idx="1">
                  <c:v>98.952815252768914</c:v>
                </c:pt>
                <c:pt idx="2">
                  <c:v>96.733287781927714</c:v>
                </c:pt>
                <c:pt idx="3">
                  <c:v>100</c:v>
                </c:pt>
                <c:pt idx="4">
                  <c:v>98.738434187547753</c:v>
                </c:pt>
                <c:pt idx="5">
                  <c:v>82.591026034058871</c:v>
                </c:pt>
                <c:pt idx="6">
                  <c:v>100</c:v>
                </c:pt>
                <c:pt idx="7">
                  <c:v>100</c:v>
                </c:pt>
                <c:pt idx="8">
                  <c:v>99.950310770407256</c:v>
                </c:pt>
                <c:pt idx="9">
                  <c:v>100</c:v>
                </c:pt>
                <c:pt idx="10">
                  <c:v>96.431553701671561</c:v>
                </c:pt>
              </c:numCache>
            </c:numRef>
          </c:val>
        </c:ser>
        <c:dLbls>
          <c:showLegendKey val="0"/>
          <c:showVal val="0"/>
          <c:showCatName val="0"/>
          <c:showSerName val="0"/>
          <c:showPercent val="0"/>
          <c:showBubbleSize val="0"/>
        </c:dLbls>
        <c:gapWidth val="150"/>
        <c:axId val="110238720"/>
        <c:axId val="33868608"/>
      </c:barChart>
      <c:catAx>
        <c:axId val="110238720"/>
        <c:scaling>
          <c:orientation val="minMax"/>
        </c:scaling>
        <c:delete val="0"/>
        <c:axPos val="b"/>
        <c:numFmt formatCode="General" sourceLinked="1"/>
        <c:majorTickMark val="none"/>
        <c:minorTickMark val="none"/>
        <c:tickLblPos val="nextTo"/>
        <c:txPr>
          <a:bodyPr/>
          <a:lstStyle/>
          <a:p>
            <a:pPr>
              <a:defRPr sz="1100" b="1">
                <a:latin typeface="Arial" pitchFamily="34" charset="0"/>
                <a:cs typeface="Arial" pitchFamily="34" charset="0"/>
              </a:defRPr>
            </a:pPr>
            <a:endParaRPr lang="en-US"/>
          </a:p>
        </c:txPr>
        <c:crossAx val="33868608"/>
        <c:crosses val="autoZero"/>
        <c:auto val="1"/>
        <c:lblAlgn val="ctr"/>
        <c:lblOffset val="100"/>
        <c:noMultiLvlLbl val="0"/>
      </c:catAx>
      <c:valAx>
        <c:axId val="33868608"/>
        <c:scaling>
          <c:orientation val="minMax"/>
        </c:scaling>
        <c:delete val="0"/>
        <c:axPos val="l"/>
        <c:majorGridlines/>
        <c:title>
          <c:tx>
            <c:rich>
              <a:bodyPr/>
              <a:lstStyle/>
              <a:p>
                <a:pPr>
                  <a:defRPr sz="1100">
                    <a:latin typeface="Arial" pitchFamily="34" charset="0"/>
                    <a:cs typeface="Arial" pitchFamily="34" charset="0"/>
                  </a:defRPr>
                </a:pPr>
                <a:r>
                  <a:rPr lang="en-US" sz="1100">
                    <a:latin typeface="Arial" pitchFamily="34" charset="0"/>
                    <a:cs typeface="Arial" pitchFamily="34" charset="0"/>
                  </a:rPr>
                  <a:t>Error Coverage (%)</a:t>
                </a:r>
              </a:p>
            </c:rich>
          </c:tx>
          <c:layout/>
          <c:overlay val="0"/>
        </c:title>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110238720"/>
        <c:crosses val="autoZero"/>
        <c:crossBetween val="between"/>
      </c:valAx>
    </c:plotArea>
    <c:legend>
      <c:legendPos val="r"/>
      <c:layout>
        <c:manualLayout>
          <c:xMode val="edge"/>
          <c:yMode val="edge"/>
          <c:x val="0.11825276587262037"/>
          <c:y val="0.63965129358830142"/>
          <c:w val="0.58879967535703603"/>
          <c:h val="6.933203202540858E-2"/>
        </c:manualLayout>
      </c:layout>
      <c:overlay val="0"/>
      <c:spPr>
        <a:solidFill>
          <a:schemeClr val="bg1"/>
        </a:solidFill>
        <a:ln>
          <a:solidFill>
            <a:sysClr val="windowText" lastClr="000000"/>
          </a:solidFill>
        </a:ln>
      </c:spPr>
      <c:txPr>
        <a:bodyPr/>
        <a:lstStyle/>
        <a:p>
          <a:pPr>
            <a:defRPr sz="1100" b="1">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81692573402423E-2"/>
          <c:y val="4.71744522516193E-2"/>
          <c:w val="0.89082738362367919"/>
          <c:h val="0.68299352014115577"/>
        </c:manualLayout>
      </c:layout>
      <c:barChart>
        <c:barDir val="col"/>
        <c:grouping val="clustered"/>
        <c:varyColors val="0"/>
        <c:ser>
          <c:idx val="4"/>
          <c:order val="0"/>
          <c:tx>
            <c:strRef>
              <c:f>'execution time'!$A$75</c:f>
              <c:strCache>
                <c:ptCount val="1"/>
                <c:pt idx="0">
                  <c:v>0</c:v>
                </c:pt>
              </c:strCache>
            </c:strRef>
          </c:tx>
          <c:invertIfNegative val="0"/>
          <c:dLbls>
            <c:dLbl>
              <c:idx val="10"/>
              <c:layout>
                <c:manualLayout>
                  <c:x val="-1.5544041450777202E-2"/>
                  <c:y val="0"/>
                </c:manualLayout>
              </c:layout>
              <c:showLegendKey val="0"/>
              <c:showVal val="1"/>
              <c:showCatName val="0"/>
              <c:showSerName val="0"/>
              <c:showPercent val="0"/>
              <c:showBubbleSize val="0"/>
            </c:dLbl>
            <c:numFmt formatCode="#,##0.00" sourceLinked="0"/>
            <c:showLegendKey val="0"/>
            <c:showVal val="0"/>
            <c:showCatName val="0"/>
            <c:showSerName val="0"/>
            <c:showPercent val="0"/>
            <c:showBubbleSize val="0"/>
          </c:dLbls>
          <c:cat>
            <c:strRef>
              <c:f>('execution time'!$B$100,'execution time'!$D$100,'execution time'!$F$100,'execution time'!$J$100,'execution time'!$L$100,'execution time'!$N$100,'execution time'!$P$100,'execution time'!$R$100,'execution time'!$T$100,'execution time'!$V$100,'execution time'!$Z$100)</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Average</c:v>
                </c:pt>
              </c:strCache>
            </c:strRef>
          </c:cat>
          <c:val>
            <c:numRef>
              <c:f>('execution time'!$C$75,'execution time'!$E$75,'execution time'!$G$75,'execution time'!$I$75,'execution time'!$K$75,'execution time'!$M$75,'execution time'!$O$75,'execution time'!$Q$75,'execution time'!$S$75,'execution time'!$U$75,'execution time'!$X$75)</c:f>
              <c:numCache>
                <c:formatCode>General</c:formatCode>
                <c:ptCount val="11"/>
                <c:pt idx="0">
                  <c:v>1</c:v>
                </c:pt>
                <c:pt idx="1">
                  <c:v>1.1436855670103092</c:v>
                </c:pt>
                <c:pt idx="2">
                  <c:v>1.3730092996472547</c:v>
                </c:pt>
                <c:pt idx="3">
                  <c:v>1.5792195335550527</c:v>
                </c:pt>
                <c:pt idx="4">
                  <c:v>1.4882709622098365</c:v>
                </c:pt>
                <c:pt idx="5">
                  <c:v>1.6660546502358768</c:v>
                </c:pt>
                <c:pt idx="6">
                  <c:v>1.7266934942991281</c:v>
                </c:pt>
                <c:pt idx="7">
                  <c:v>1.6458713364951965</c:v>
                </c:pt>
                <c:pt idx="8">
                  <c:v>1.2283826918153111</c:v>
                </c:pt>
                <c:pt idx="9">
                  <c:v>1.6903702856489291</c:v>
                </c:pt>
                <c:pt idx="10">
                  <c:v>1.4143121487961301</c:v>
                </c:pt>
              </c:numCache>
            </c:numRef>
          </c:val>
        </c:ser>
        <c:ser>
          <c:idx val="3"/>
          <c:order val="1"/>
          <c:tx>
            <c:strRef>
              <c:f>'execution time'!$A$79</c:f>
              <c:strCache>
                <c:ptCount val="1"/>
                <c:pt idx="0">
                  <c:v>1</c:v>
                </c:pt>
              </c:strCache>
            </c:strRef>
          </c:tx>
          <c:invertIfNegative val="0"/>
          <c:dLbls>
            <c:dLbl>
              <c:idx val="10"/>
              <c:layout/>
              <c:showLegendKey val="0"/>
              <c:showVal val="1"/>
              <c:showCatName val="0"/>
              <c:showSerName val="0"/>
              <c:showPercent val="0"/>
              <c:showBubbleSize val="0"/>
            </c:dLbl>
            <c:numFmt formatCode="#,##0.00" sourceLinked="0"/>
            <c:showLegendKey val="0"/>
            <c:showVal val="0"/>
            <c:showCatName val="0"/>
            <c:showSerName val="0"/>
            <c:showPercent val="0"/>
            <c:showBubbleSize val="0"/>
          </c:dLbls>
          <c:cat>
            <c:strRef>
              <c:f>('execution time'!$B$100,'execution time'!$D$100,'execution time'!$F$100,'execution time'!$J$100,'execution time'!$L$100,'execution time'!$N$100,'execution time'!$P$100,'execution time'!$R$100,'execution time'!$T$100,'execution time'!$V$100,'execution time'!$Z$100)</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Average</c:v>
                </c:pt>
              </c:strCache>
            </c:strRef>
          </c:cat>
          <c:val>
            <c:numRef>
              <c:f>('execution time'!$C$79,'execution time'!$E$79,'execution time'!$G$79,'execution time'!$I$79,'execution time'!$K$79,'execution time'!$M$79,'execution time'!$O$79,'execution time'!$Q$79,'execution time'!$S$79,'execution time'!$U$79,'execution time'!$X$79)</c:f>
              <c:numCache>
                <c:formatCode>General</c:formatCode>
                <c:ptCount val="11"/>
                <c:pt idx="0">
                  <c:v>1</c:v>
                </c:pt>
                <c:pt idx="1">
                  <c:v>1.1372744845360825</c:v>
                </c:pt>
                <c:pt idx="2">
                  <c:v>1.3178389785215043</c:v>
                </c:pt>
                <c:pt idx="3">
                  <c:v>1.5550111033497711</c:v>
                </c:pt>
                <c:pt idx="4">
                  <c:v>1.232314570956085</c:v>
                </c:pt>
                <c:pt idx="5">
                  <c:v>1.5670452020961019</c:v>
                </c:pt>
                <c:pt idx="6">
                  <c:v>1.64822266934943</c:v>
                </c:pt>
                <c:pt idx="7">
                  <c:v>1.4039401678219627</c:v>
                </c:pt>
                <c:pt idx="8">
                  <c:v>1.1708969872834343</c:v>
                </c:pt>
                <c:pt idx="9">
                  <c:v>1.5209504474880622</c:v>
                </c:pt>
                <c:pt idx="10">
                  <c:v>1.3233817244028994</c:v>
                </c:pt>
              </c:numCache>
            </c:numRef>
          </c:val>
        </c:ser>
        <c:ser>
          <c:idx val="2"/>
          <c:order val="2"/>
          <c:tx>
            <c:strRef>
              <c:f>'execution time'!$A$78</c:f>
              <c:strCache>
                <c:ptCount val="1"/>
                <c:pt idx="0">
                  <c:v>5</c:v>
                </c:pt>
              </c:strCache>
            </c:strRef>
          </c:tx>
          <c:invertIfNegative val="0"/>
          <c:dLbls>
            <c:dLbl>
              <c:idx val="10"/>
              <c:layout>
                <c:manualLayout>
                  <c:x val="6.9084628670120895E-3"/>
                  <c:y val="3.3862445148504818E-2"/>
                </c:manualLayout>
              </c:layout>
              <c:showLegendKey val="0"/>
              <c:showVal val="1"/>
              <c:showCatName val="0"/>
              <c:showSerName val="0"/>
              <c:showPercent val="0"/>
              <c:showBubbleSize val="0"/>
            </c:dLbl>
            <c:numFmt formatCode="#,##0.00" sourceLinked="0"/>
            <c:showLegendKey val="0"/>
            <c:showVal val="0"/>
            <c:showCatName val="0"/>
            <c:showSerName val="0"/>
            <c:showPercent val="0"/>
            <c:showBubbleSize val="0"/>
          </c:dLbls>
          <c:cat>
            <c:strRef>
              <c:f>('execution time'!$B$100,'execution time'!$D$100,'execution time'!$F$100,'execution time'!$J$100,'execution time'!$L$100,'execution time'!$N$100,'execution time'!$P$100,'execution time'!$R$100,'execution time'!$T$100,'execution time'!$V$100,'execution time'!$Z$100)</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Average</c:v>
                </c:pt>
              </c:strCache>
            </c:strRef>
          </c:cat>
          <c:val>
            <c:numRef>
              <c:f>('execution time'!$C$78,'execution time'!$E$78,'execution time'!$G$78,'execution time'!$I$78,'execution time'!$K$78,'execution time'!$M$78,'execution time'!$O$78,'execution time'!$Q$78,'execution time'!$S$78,'execution time'!$U$78,'execution time'!$X$78)</c:f>
              <c:numCache>
                <c:formatCode>General</c:formatCode>
                <c:ptCount val="11"/>
                <c:pt idx="0">
                  <c:v>1</c:v>
                </c:pt>
                <c:pt idx="1">
                  <c:v>1.0279639175257731</c:v>
                </c:pt>
                <c:pt idx="2">
                  <c:v>1.1418642741137406</c:v>
                </c:pt>
                <c:pt idx="3">
                  <c:v>1.4585683455487557</c:v>
                </c:pt>
                <c:pt idx="4">
                  <c:v>1.174741226189747</c:v>
                </c:pt>
                <c:pt idx="5">
                  <c:v>1.4632724801693608</c:v>
                </c:pt>
                <c:pt idx="6">
                  <c:v>1.4636150234741785</c:v>
                </c:pt>
                <c:pt idx="7">
                  <c:v>1.3477076492764197</c:v>
                </c:pt>
                <c:pt idx="8">
                  <c:v>1.135065289749936</c:v>
                </c:pt>
                <c:pt idx="9">
                  <c:v>1.473027764275298</c:v>
                </c:pt>
                <c:pt idx="10">
                  <c:v>1.2444442249837597</c:v>
                </c:pt>
              </c:numCache>
            </c:numRef>
          </c:val>
        </c:ser>
        <c:ser>
          <c:idx val="0"/>
          <c:order val="3"/>
          <c:tx>
            <c:strRef>
              <c:f>'execution time'!$A$77</c:f>
              <c:strCache>
                <c:ptCount val="1"/>
                <c:pt idx="0">
                  <c:v>10</c:v>
                </c:pt>
              </c:strCache>
            </c:strRef>
          </c:tx>
          <c:invertIfNegative val="0"/>
          <c:dLbls>
            <c:dLbl>
              <c:idx val="10"/>
              <c:layout>
                <c:manualLayout>
                  <c:x val="1.5544041450777202E-2"/>
                  <c:y val="7.1957695940572705E-2"/>
                </c:manualLayout>
              </c:layout>
              <c:numFmt formatCode="#,##0.00" sourceLinked="0"/>
              <c:spPr/>
              <c:txPr>
                <a:bodyPr/>
                <a:lstStyle/>
                <a:p>
                  <a:pPr>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('execution time'!$B$100,'execution time'!$D$100,'execution time'!$F$100,'execution time'!$J$100,'execution time'!$L$100,'execution time'!$N$100,'execution time'!$P$100,'execution time'!$R$100,'execution time'!$T$100,'execution time'!$V$100,'execution time'!$Z$100)</c:f>
              <c:strCache>
                <c:ptCount val="11"/>
                <c:pt idx="0">
                  <c:v>BFS</c:v>
                </c:pt>
                <c:pt idx="1">
                  <c:v>Nqueen</c:v>
                </c:pt>
                <c:pt idx="2">
                  <c:v>MUM</c:v>
                </c:pt>
                <c:pt idx="3">
                  <c:v>SCAN</c:v>
                </c:pt>
                <c:pt idx="4">
                  <c:v>BitonicSort</c:v>
                </c:pt>
                <c:pt idx="5">
                  <c:v>Laplace</c:v>
                </c:pt>
                <c:pt idx="6">
                  <c:v>MatrixMul</c:v>
                </c:pt>
                <c:pt idx="7">
                  <c:v>RadixSort</c:v>
                </c:pt>
                <c:pt idx="8">
                  <c:v>SHA</c:v>
                </c:pt>
                <c:pt idx="9">
                  <c:v>Libor</c:v>
                </c:pt>
                <c:pt idx="10">
                  <c:v>Average</c:v>
                </c:pt>
              </c:strCache>
            </c:strRef>
          </c:cat>
          <c:val>
            <c:numRef>
              <c:f>('execution time'!$C$77,'execution time'!$E$77,'execution time'!$G$77,'execution time'!$I$77,'execution time'!$K$77,'execution time'!$M$77,'execution time'!$O$77,'execution time'!$Q$77,'execution time'!$S$77,'execution time'!$U$77,'execution time'!$X$77)</c:f>
              <c:numCache>
                <c:formatCode>General</c:formatCode>
                <c:ptCount val="11"/>
                <c:pt idx="0">
                  <c:v>1</c:v>
                </c:pt>
                <c:pt idx="1">
                  <c:v>1.0270940721649484</c:v>
                </c:pt>
                <c:pt idx="2">
                  <c:v>1.0691946167559161</c:v>
                </c:pt>
                <c:pt idx="3">
                  <c:v>1.2590677356464444</c:v>
                </c:pt>
                <c:pt idx="4">
                  <c:v>1.0610644943957861</c:v>
                </c:pt>
                <c:pt idx="5">
                  <c:v>1.3981678710975785</c:v>
                </c:pt>
                <c:pt idx="6">
                  <c:v>1.1291079812206573</c:v>
                </c:pt>
                <c:pt idx="7">
                  <c:v>1.2870728444606592</c:v>
                </c:pt>
                <c:pt idx="8">
                  <c:v>1.0861585730135701</c:v>
                </c:pt>
                <c:pt idx="9">
                  <c:v>1.4180619334915505</c:v>
                </c:pt>
                <c:pt idx="10">
                  <c:v>1.1579877644448895</c:v>
                </c:pt>
              </c:numCache>
            </c:numRef>
          </c:val>
        </c:ser>
        <c:dLbls>
          <c:showLegendKey val="0"/>
          <c:showVal val="0"/>
          <c:showCatName val="0"/>
          <c:showSerName val="0"/>
          <c:showPercent val="0"/>
          <c:showBubbleSize val="0"/>
        </c:dLbls>
        <c:gapWidth val="150"/>
        <c:axId val="110675968"/>
        <c:axId val="110436352"/>
      </c:barChart>
      <c:catAx>
        <c:axId val="110675968"/>
        <c:scaling>
          <c:orientation val="minMax"/>
        </c:scaling>
        <c:delete val="0"/>
        <c:axPos val="b"/>
        <c:majorTickMark val="none"/>
        <c:minorTickMark val="none"/>
        <c:tickLblPos val="nextTo"/>
        <c:txPr>
          <a:bodyPr/>
          <a:lstStyle/>
          <a:p>
            <a:pPr>
              <a:defRPr sz="1100" b="1">
                <a:latin typeface="Arial" pitchFamily="34" charset="0"/>
                <a:cs typeface="Arial" pitchFamily="34" charset="0"/>
              </a:defRPr>
            </a:pPr>
            <a:endParaRPr lang="en-US"/>
          </a:p>
        </c:txPr>
        <c:crossAx val="110436352"/>
        <c:crosses val="autoZero"/>
        <c:auto val="1"/>
        <c:lblAlgn val="ctr"/>
        <c:lblOffset val="100"/>
        <c:noMultiLvlLbl val="0"/>
      </c:catAx>
      <c:valAx>
        <c:axId val="110436352"/>
        <c:scaling>
          <c:orientation val="minMax"/>
          <c:max val="2"/>
        </c:scaling>
        <c:delete val="0"/>
        <c:axPos val="l"/>
        <c:majorGridlines/>
        <c:title>
          <c:tx>
            <c:rich>
              <a:bodyPr/>
              <a:lstStyle/>
              <a:p>
                <a:pPr>
                  <a:defRPr sz="1100">
                    <a:latin typeface="Arial" pitchFamily="34" charset="0"/>
                    <a:cs typeface="Arial" pitchFamily="34" charset="0"/>
                  </a:defRPr>
                </a:pPr>
                <a:r>
                  <a:rPr lang="en-US" sz="1100">
                    <a:latin typeface="Arial" pitchFamily="34" charset="0"/>
                    <a:cs typeface="Arial" pitchFamily="34" charset="0"/>
                  </a:rPr>
                  <a:t>Normalized Simulation Cycles</a:t>
                </a:r>
              </a:p>
            </c:rich>
          </c:tx>
          <c:layout/>
          <c:overlay val="0"/>
        </c:title>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110675968"/>
        <c:crosses val="autoZero"/>
        <c:crossBetween val="between"/>
      </c:valAx>
    </c:plotArea>
    <c:legend>
      <c:legendPos val="r"/>
      <c:layout>
        <c:manualLayout>
          <c:xMode val="edge"/>
          <c:yMode val="edge"/>
          <c:x val="0.73868576013490528"/>
          <c:y val="0.6001735117022079"/>
          <c:w val="0.14905171827614813"/>
          <c:h val="0.10018217728856471"/>
        </c:manualLayout>
      </c:layout>
      <c:overlay val="0"/>
      <c:spPr>
        <a:solidFill>
          <a:schemeClr val="bg1"/>
        </a:solidFill>
        <a:ln>
          <a:solidFill>
            <a:sysClr val="windowText" lastClr="000000"/>
          </a:solidFill>
        </a:ln>
      </c:spPr>
      <c:txPr>
        <a:bodyPr/>
        <a:lstStyle/>
        <a:p>
          <a:pPr>
            <a:defRPr sz="1100" b="1">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F405293-AABE-498D-AA91-E94F910E3547}" type="datetimeFigureOut">
              <a:rPr lang="en-US" smtClean="0"/>
              <a:t>12/4/2012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01C520B-BE60-44A1-B250-CB5077855A2B}" type="slidenum">
              <a:rPr lang="en-US" smtClean="0"/>
              <a:t>‹#›</a:t>
            </a:fld>
            <a:endParaRPr lang="en-US"/>
          </a:p>
        </p:txBody>
      </p:sp>
    </p:spTree>
    <p:extLst>
      <p:ext uri="{BB962C8B-B14F-4D97-AF65-F5344CB8AC3E}">
        <p14:creationId xmlns:p14="http://schemas.microsoft.com/office/powerpoint/2010/main" val="3577463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61C8C65-F8DF-44F8-89FF-3010A195639B}" type="datetimeFigureOut">
              <a:rPr lang="en-US" smtClean="0"/>
              <a:t>12/4/2012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0AEE06A-71BC-4E34-998D-7C1E0F6ABF72}" type="slidenum">
              <a:rPr lang="en-US" smtClean="0"/>
              <a:t>‹#›</a:t>
            </a:fld>
            <a:endParaRPr lang="en-US"/>
          </a:p>
        </p:txBody>
      </p:sp>
    </p:spTree>
    <p:extLst>
      <p:ext uri="{BB962C8B-B14F-4D97-AF65-F5344CB8AC3E}">
        <p14:creationId xmlns:p14="http://schemas.microsoft.com/office/powerpoint/2010/main" val="151225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everybody, I’m </a:t>
            </a:r>
            <a:r>
              <a:rPr lang="en-US" baseline="0" dirty="0" err="1" smtClean="0"/>
              <a:t>Hyeran</a:t>
            </a:r>
            <a:r>
              <a:rPr lang="en-US" baseline="0" dirty="0" smtClean="0"/>
              <a:t> </a:t>
            </a:r>
            <a:r>
              <a:rPr lang="en-US" baseline="0" dirty="0" err="1" smtClean="0"/>
              <a:t>Jeon</a:t>
            </a:r>
            <a:r>
              <a:rPr lang="en-US" baseline="0" dirty="0" smtClean="0"/>
              <a:t> and from university of southern </a:t>
            </a:r>
            <a:r>
              <a:rPr lang="en-US" baseline="0" dirty="0" err="1" smtClean="0"/>
              <a:t>california</a:t>
            </a:r>
            <a:endParaRPr lang="en-US" baseline="0" dirty="0" smtClean="0"/>
          </a:p>
          <a:p>
            <a:r>
              <a:rPr lang="en-US" baseline="0" dirty="0" smtClean="0"/>
              <a:t>My advisor is </a:t>
            </a:r>
            <a:r>
              <a:rPr lang="en-US" baseline="0" dirty="0" err="1" smtClean="0"/>
              <a:t>murali</a:t>
            </a:r>
            <a:r>
              <a:rPr lang="en-US" baseline="0" dirty="0" smtClean="0"/>
              <a:t> </a:t>
            </a:r>
            <a:r>
              <a:rPr lang="en-US" baseline="0" dirty="0" err="1" smtClean="0"/>
              <a:t>annavaram</a:t>
            </a:r>
            <a:r>
              <a:rPr lang="en-US" baseline="0" dirty="0" smtClean="0"/>
              <a:t>.</a:t>
            </a:r>
          </a:p>
          <a:p>
            <a:r>
              <a:rPr lang="en-US" baseline="0" dirty="0" smtClean="0"/>
              <a:t>I’m going to introduce our work, Warped-DMR: the light weight error detection for GPGPU</a:t>
            </a:r>
            <a:endParaRPr lang="en-US" dirty="0"/>
          </a:p>
        </p:txBody>
      </p:sp>
      <p:sp>
        <p:nvSpPr>
          <p:cNvPr id="4" name="Slide Number Placeholder 3"/>
          <p:cNvSpPr>
            <a:spLocks noGrp="1"/>
          </p:cNvSpPr>
          <p:nvPr>
            <p:ph type="sldNum" sz="quarter" idx="10"/>
          </p:nvPr>
        </p:nvSpPr>
        <p:spPr/>
        <p:txBody>
          <a:bodyPr/>
          <a:lstStyle/>
          <a:p>
            <a:fld id="{40AEE06A-71BC-4E34-998D-7C1E0F6ABF72}" type="slidenum">
              <a:rPr lang="en-US" smtClean="0"/>
              <a:t>1</a:t>
            </a:fld>
            <a:endParaRPr lang="en-US"/>
          </a:p>
        </p:txBody>
      </p:sp>
    </p:spTree>
    <p:extLst>
      <p:ext uri="{BB962C8B-B14F-4D97-AF65-F5344CB8AC3E}">
        <p14:creationId xmlns:p14="http://schemas.microsoft.com/office/powerpoint/2010/main" val="327361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Intra warp </a:t>
            </a:r>
            <a:r>
              <a:rPr lang="en-US" dirty="0" err="1" smtClean="0"/>
              <a:t>dmr</a:t>
            </a:r>
            <a:r>
              <a:rPr lang="en-US" baseline="0" dirty="0" smtClean="0"/>
              <a:t> is to reuse the resources idled due to underutilization among homogeneous units.</a:t>
            </a:r>
          </a:p>
          <a:p>
            <a:r>
              <a:rPr lang="en-US" baseline="0" dirty="0" smtClean="0"/>
              <a:t>For any underutilized warps, the inactive threads within the warp duplicate the active threads execution.</a:t>
            </a:r>
          </a:p>
          <a:p>
            <a:r>
              <a:rPr lang="en-US" baseline="0" dirty="0" smtClean="0"/>
              <a:t>And then, the computation results are compared at the end of the execution stage.</a:t>
            </a:r>
          </a:p>
          <a:p>
            <a:endParaRPr lang="en-US" baseline="0" dirty="0" smtClean="0"/>
          </a:p>
          <a:p>
            <a:r>
              <a:rPr lang="en-US" b="1" baseline="0" dirty="0" smtClean="0"/>
              <a:t>In the similar example as previous</a:t>
            </a:r>
            <a:r>
              <a:rPr lang="en-US" baseline="0" dirty="0" smtClean="0"/>
              <a:t>, let us see what is changed.</a:t>
            </a:r>
          </a:p>
          <a:p>
            <a:r>
              <a:rPr lang="en-US" baseline="0" dirty="0" smtClean="0"/>
              <a:t>Assume we have two SPs and a warp has two threads. First if clause is executed on SP1 by thread 1 and </a:t>
            </a:r>
          </a:p>
          <a:p>
            <a:r>
              <a:rPr lang="en-US" baseline="0" dirty="0" smtClean="0"/>
              <a:t>The second if clause will be executed on SP2 by thread 2.</a:t>
            </a:r>
          </a:p>
          <a:p>
            <a:r>
              <a:rPr lang="en-US" baseline="0" dirty="0" smtClean="0"/>
              <a:t>The normal execution looks like this. </a:t>
            </a:r>
          </a:p>
          <a:p>
            <a:r>
              <a:rPr lang="en-US" baseline="0" dirty="0" smtClean="0"/>
              <a:t>SP2 is idle in the second cycle and SP1 becomes idle in the third cycle.</a:t>
            </a:r>
          </a:p>
          <a:p>
            <a:r>
              <a:rPr lang="en-US" baseline="0" dirty="0" smtClean="0"/>
              <a:t>But, with intra-warp </a:t>
            </a:r>
            <a:r>
              <a:rPr lang="en-US" baseline="0" dirty="0" err="1" smtClean="0"/>
              <a:t>dmr</a:t>
            </a:r>
            <a:r>
              <a:rPr lang="en-US" baseline="0" dirty="0" smtClean="0"/>
              <a:t>, SP2 is used to do DMR of SP1’s execution.</a:t>
            </a:r>
          </a:p>
          <a:p>
            <a:r>
              <a:rPr lang="en-US" baseline="0" dirty="0" smtClean="0"/>
              <a:t>The results are compared at the end of the execution stage.</a:t>
            </a:r>
          </a:p>
          <a:p>
            <a:r>
              <a:rPr lang="en-US" baseline="0" dirty="0" smtClean="0"/>
              <a:t>Likely, in the third cycle, SP1 is used to do DMR of SP2’s execution.</a:t>
            </a:r>
          </a:p>
          <a:p>
            <a:r>
              <a:rPr lang="en-US" baseline="0" dirty="0" smtClean="0"/>
              <a:t>If the results are different, we can think that one of the two SPs have some fault and then the proper error handling can be done quickly.</a:t>
            </a:r>
          </a:p>
          <a:p>
            <a:r>
              <a:rPr lang="en-US" baseline="0" dirty="0" smtClean="0"/>
              <a:t>Error handling is out of the scope of our work but one option will be flush the next instructions and redo the previous instruction again.</a:t>
            </a:r>
          </a:p>
          <a:p>
            <a:r>
              <a:rPr lang="en-US" b="1" baseline="0" dirty="0" smtClean="0"/>
              <a:t>As Intra-Warp DMR reuses existing</a:t>
            </a:r>
            <a:r>
              <a:rPr lang="en-US" baseline="0" dirty="0" smtClean="0"/>
              <a:t> execution units, the area overhead is negligible. </a:t>
            </a:r>
          </a:p>
          <a:p>
            <a:r>
              <a:rPr lang="en-US" baseline="0" dirty="0" smtClean="0"/>
              <a:t>Only the comparator and some data forwarding units will be added. These will be explained later.</a:t>
            </a:r>
          </a:p>
          <a:p>
            <a:r>
              <a:rPr lang="en-US" baseline="0" dirty="0" smtClean="0"/>
              <a:t>(click)</a:t>
            </a:r>
          </a:p>
          <a:p>
            <a:r>
              <a:rPr lang="en-US" baseline="0" dirty="0" smtClean="0"/>
              <a:t>Intra-warp </a:t>
            </a:r>
            <a:r>
              <a:rPr lang="en-US" baseline="0" dirty="0" err="1" smtClean="0"/>
              <a:t>dmr</a:t>
            </a:r>
            <a:r>
              <a:rPr lang="en-US" baseline="0" dirty="0" smtClean="0"/>
              <a:t> works well for underutilized warps but what if warps are full and we don’t have any idle resources within the warp?</a:t>
            </a:r>
          </a:p>
        </p:txBody>
      </p:sp>
      <p:sp>
        <p:nvSpPr>
          <p:cNvPr id="4" name="Slide Number Placeholder 3"/>
          <p:cNvSpPr>
            <a:spLocks noGrp="1"/>
          </p:cNvSpPr>
          <p:nvPr>
            <p:ph type="sldNum" sz="quarter" idx="10"/>
          </p:nvPr>
        </p:nvSpPr>
        <p:spPr/>
        <p:txBody>
          <a:bodyPr/>
          <a:lstStyle/>
          <a:p>
            <a:fld id="{20E4C6EC-6CC7-4447-A676-5A6C7A5DE997}" type="slidenum">
              <a:rPr lang="en-US" smtClean="0"/>
              <a:t>10</a:t>
            </a:fld>
            <a:endParaRPr lang="en-US"/>
          </a:p>
        </p:txBody>
      </p:sp>
    </p:spTree>
    <p:extLst>
      <p:ext uri="{BB962C8B-B14F-4D97-AF65-F5344CB8AC3E}">
        <p14:creationId xmlns:p14="http://schemas.microsoft.com/office/powerpoint/2010/main" val="232655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verify</a:t>
            </a:r>
            <a:r>
              <a:rPr lang="en-US" baseline="0" dirty="0" smtClean="0"/>
              <a:t> the execution results of fully utilized warps, we propose inter-warp </a:t>
            </a:r>
            <a:r>
              <a:rPr lang="en-US" baseline="0" dirty="0" err="1" smtClean="0"/>
              <a:t>dmr</a:t>
            </a:r>
            <a:r>
              <a:rPr lang="en-US" baseline="0" dirty="0" smtClean="0"/>
              <a:t>.</a:t>
            </a:r>
            <a:endParaRPr lang="en-US" dirty="0" smtClean="0"/>
          </a:p>
          <a:p>
            <a:r>
              <a:rPr lang="en-US" dirty="0" smtClean="0"/>
              <a:t>Inter warp </a:t>
            </a:r>
            <a:r>
              <a:rPr lang="en-US" dirty="0" err="1" smtClean="0"/>
              <a:t>dmr</a:t>
            </a:r>
            <a:r>
              <a:rPr lang="en-US" baseline="0" dirty="0" smtClean="0"/>
              <a:t> is to reuse the resources idled due to underutilization among heterogeneous units.</a:t>
            </a:r>
          </a:p>
          <a:p>
            <a:r>
              <a:rPr lang="en-US" baseline="0" dirty="0" smtClean="0"/>
              <a:t>For any fully utilized warps, the unused execute units among the three different type execution units conduct DMR of </a:t>
            </a:r>
          </a:p>
          <a:p>
            <a:r>
              <a:rPr lang="en-US" baseline="0" dirty="0" smtClean="0"/>
              <a:t>One of the unverified previous warps’ execution.</a:t>
            </a:r>
          </a:p>
          <a:p>
            <a:r>
              <a:rPr lang="en-US" baseline="0" dirty="0" smtClean="0"/>
              <a:t>And then, the computation result and the stored previous execution result are compared.</a:t>
            </a:r>
          </a:p>
          <a:p>
            <a:endParaRPr lang="en-US" baseline="0" dirty="0" smtClean="0"/>
          </a:p>
          <a:p>
            <a:r>
              <a:rPr lang="en-US" baseline="0" dirty="0" smtClean="0"/>
              <a:t>In the similar example as previous, let us see what is changed.</a:t>
            </a:r>
          </a:p>
          <a:p>
            <a:r>
              <a:rPr lang="en-US" baseline="0" dirty="0" smtClean="0"/>
              <a:t>Assume all these six instructions are executed by all 32 threads within the warps.</a:t>
            </a:r>
          </a:p>
          <a:p>
            <a:r>
              <a:rPr lang="en-US" baseline="0" dirty="0" smtClean="0"/>
              <a:t>(click)</a:t>
            </a:r>
          </a:p>
          <a:p>
            <a:r>
              <a:rPr lang="en-US" baseline="0" dirty="0" smtClean="0"/>
              <a:t>The normal execution looks like this. At any point of time, maximum of two execution units are activated. We also assume that SFU takes 4x cycles to execute an instruction compared to the other two execution units.</a:t>
            </a:r>
          </a:p>
          <a:p>
            <a:r>
              <a:rPr lang="en-US" baseline="0" dirty="0" smtClean="0"/>
              <a:t>(clickx3)</a:t>
            </a:r>
          </a:p>
          <a:p>
            <a:r>
              <a:rPr lang="en-US" baseline="0" dirty="0" smtClean="0"/>
              <a:t>But, with inter-warp </a:t>
            </a:r>
            <a:r>
              <a:rPr lang="en-US" baseline="0" dirty="0" err="1" smtClean="0"/>
              <a:t>dmr</a:t>
            </a:r>
            <a:r>
              <a:rPr lang="en-US" baseline="0" dirty="0" smtClean="0"/>
              <a:t>, at the cycle three when add is issued to SP, LD/ST unit does the DMR of the previous </a:t>
            </a:r>
            <a:r>
              <a:rPr lang="en-US" baseline="0" dirty="0" err="1" smtClean="0"/>
              <a:t>ld</a:t>
            </a:r>
            <a:r>
              <a:rPr lang="en-US" baseline="0" dirty="0" smtClean="0"/>
              <a:t> instruction.</a:t>
            </a:r>
          </a:p>
          <a:p>
            <a:r>
              <a:rPr lang="en-US" baseline="0" dirty="0" smtClean="0"/>
              <a:t>(click)</a:t>
            </a:r>
          </a:p>
          <a:p>
            <a:r>
              <a:rPr lang="en-US" baseline="0" dirty="0" smtClean="0"/>
              <a:t>Likely, add instruction also can be </a:t>
            </a:r>
            <a:r>
              <a:rPr lang="en-US" baseline="0" dirty="0" err="1" smtClean="0"/>
              <a:t>DMRed</a:t>
            </a:r>
            <a:r>
              <a:rPr lang="en-US" baseline="0" dirty="0" smtClean="0"/>
              <a:t> at cycle 4 and the sin instruction is verified one cycle later than the original execution finishes.</a:t>
            </a:r>
          </a:p>
          <a:p>
            <a:r>
              <a:rPr lang="en-US" baseline="0" dirty="0" smtClean="0"/>
              <a:t>(</a:t>
            </a:r>
            <a:r>
              <a:rPr lang="en-US" baseline="0" dirty="0" err="1" smtClean="0"/>
              <a:t>clickx</a:t>
            </a:r>
            <a:r>
              <a:rPr lang="en-US" baseline="0" dirty="0" smtClean="0"/>
              <a:t>)</a:t>
            </a:r>
          </a:p>
          <a:p>
            <a:r>
              <a:rPr lang="en-US" baseline="0" dirty="0" smtClean="0"/>
              <a:t>In this example, </a:t>
            </a:r>
            <a:r>
              <a:rPr lang="en-US" baseline="0" dirty="0" err="1" smtClean="0"/>
              <a:t>luckly</a:t>
            </a:r>
            <a:r>
              <a:rPr lang="en-US" baseline="0" dirty="0" smtClean="0"/>
              <a:t>, all the instructions could be verified right after the original execution as different type instructions are </a:t>
            </a:r>
            <a:r>
              <a:rPr lang="en-US" baseline="0" dirty="0" err="1" smtClean="0"/>
              <a:t>interleavingly</a:t>
            </a:r>
            <a:r>
              <a:rPr lang="en-US" baseline="0" dirty="0" smtClean="0"/>
              <a:t> scheduled.</a:t>
            </a:r>
          </a:p>
          <a:p>
            <a:r>
              <a:rPr lang="en-US" baseline="0" dirty="0" smtClean="0"/>
              <a:t>However, there is a possibility that the same type instructions are issued for several cycles in a row.</a:t>
            </a:r>
          </a:p>
          <a:p>
            <a:r>
              <a:rPr lang="en-US" baseline="0" dirty="0" smtClean="0"/>
              <a:t>In that case, instead of stalling the pipeline to verify the instruction, we store the unverified instructions to a buffer so that they can be verified anytime later when the corresponding execution unit becomes idle.</a:t>
            </a:r>
          </a:p>
          <a:p>
            <a:endParaRPr lang="en-US" baseline="0" dirty="0" smtClean="0"/>
          </a:p>
          <a:p>
            <a:r>
              <a:rPr lang="en-US" b="1" baseline="0" dirty="0" smtClean="0"/>
              <a:t>Inter-Warp DMR reuses</a:t>
            </a:r>
            <a:r>
              <a:rPr lang="en-US" baseline="0" dirty="0" smtClean="0"/>
              <a:t> existing execution units like in Intra-warp </a:t>
            </a:r>
            <a:r>
              <a:rPr lang="en-US" baseline="0" dirty="0" err="1" smtClean="0"/>
              <a:t>dmr</a:t>
            </a:r>
            <a:r>
              <a:rPr lang="en-US" baseline="0" dirty="0" smtClean="0"/>
              <a:t> so the area overhead is small except the buffer to store the unverified instructions. </a:t>
            </a:r>
          </a:p>
          <a:p>
            <a:r>
              <a:rPr lang="en-US" baseline="0" dirty="0" smtClean="0"/>
              <a:t>But, we will show later that only with small size buffer, the stall cycles can be reduced quite well.</a:t>
            </a:r>
          </a:p>
          <a:p>
            <a:endParaRPr lang="en-US" dirty="0"/>
          </a:p>
        </p:txBody>
      </p:sp>
      <p:sp>
        <p:nvSpPr>
          <p:cNvPr id="4" name="Slide Number Placeholder 3"/>
          <p:cNvSpPr>
            <a:spLocks noGrp="1"/>
          </p:cNvSpPr>
          <p:nvPr>
            <p:ph type="sldNum" sz="quarter" idx="10"/>
          </p:nvPr>
        </p:nvSpPr>
        <p:spPr/>
        <p:txBody>
          <a:bodyPr/>
          <a:lstStyle/>
          <a:p>
            <a:fld id="{20E4C6EC-6CC7-4447-A676-5A6C7A5DE997}" type="slidenum">
              <a:rPr lang="en-US" smtClean="0"/>
              <a:t>11</a:t>
            </a:fld>
            <a:endParaRPr lang="en-US"/>
          </a:p>
        </p:txBody>
      </p:sp>
    </p:spTree>
    <p:extLst>
      <p:ext uri="{BB962C8B-B14F-4D97-AF65-F5344CB8AC3E}">
        <p14:creationId xmlns:p14="http://schemas.microsoft.com/office/powerpoint/2010/main" val="27638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Now that we explored</a:t>
            </a:r>
            <a:r>
              <a:rPr lang="en-US" dirty="0" smtClean="0"/>
              <a:t> the</a:t>
            </a:r>
            <a:r>
              <a:rPr lang="en-US" baseline="0" dirty="0" smtClean="0"/>
              <a:t> idea of warped </a:t>
            </a:r>
            <a:r>
              <a:rPr lang="en-US" baseline="0" dirty="0" err="1" smtClean="0"/>
              <a:t>dmr</a:t>
            </a:r>
            <a:r>
              <a:rPr lang="en-US" baseline="0" dirty="0" smtClean="0"/>
              <a:t>, let us see the architectural supports needed to realize the idea.</a:t>
            </a:r>
            <a:endParaRPr lang="en-US" dirty="0"/>
          </a:p>
        </p:txBody>
      </p:sp>
      <p:sp>
        <p:nvSpPr>
          <p:cNvPr id="4" name="Slide Number Placeholder 3"/>
          <p:cNvSpPr>
            <a:spLocks noGrp="1"/>
          </p:cNvSpPr>
          <p:nvPr>
            <p:ph type="sldNum" sz="quarter" idx="10"/>
          </p:nvPr>
        </p:nvSpPr>
        <p:spPr/>
        <p:txBody>
          <a:bodyPr/>
          <a:lstStyle/>
          <a:p>
            <a:fld id="{40AEE06A-71BC-4E34-998D-7C1E0F6ABF72}" type="slidenum">
              <a:rPr lang="en-US" smtClean="0"/>
              <a:t>12</a:t>
            </a:fld>
            <a:endParaRPr lang="en-US"/>
          </a:p>
        </p:txBody>
      </p:sp>
    </p:spTree>
    <p:extLst>
      <p:ext uri="{BB962C8B-B14F-4D97-AF65-F5344CB8AC3E}">
        <p14:creationId xmlns:p14="http://schemas.microsoft.com/office/powerpoint/2010/main" val="100662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borrowed</a:t>
            </a:r>
            <a:r>
              <a:rPr lang="en-US" baseline="0" dirty="0" smtClean="0"/>
              <a:t> the baseline architecture model of </a:t>
            </a:r>
            <a:r>
              <a:rPr lang="en-US" b="1" baseline="0" dirty="0" smtClean="0"/>
              <a:t>Mark </a:t>
            </a:r>
            <a:r>
              <a:rPr lang="en-US" b="1" baseline="0" dirty="0" err="1" smtClean="0"/>
              <a:t>Gebhart</a:t>
            </a:r>
            <a:r>
              <a:rPr lang="en-US" baseline="0" dirty="0" err="1" smtClean="0"/>
              <a:t>’s</a:t>
            </a:r>
            <a:r>
              <a:rPr lang="en-US" baseline="0" dirty="0" smtClean="0"/>
              <a:t> paper of ISCA 2011. </a:t>
            </a:r>
          </a:p>
          <a:p>
            <a:r>
              <a:rPr lang="en-US" baseline="0" dirty="0" smtClean="0"/>
              <a:t>A SM has 8 SIMT Clusters and each SIMT cluster consists of 4 128bit register banks and 4 SIMT lanes.</a:t>
            </a:r>
          </a:p>
          <a:p>
            <a:r>
              <a:rPr lang="en-US" baseline="0" dirty="0" smtClean="0"/>
              <a:t>Each entry of a register bank has 4 32bit registers of the 4 SIMT lanes having the same name.</a:t>
            </a:r>
          </a:p>
          <a:p>
            <a:r>
              <a:rPr lang="en-US" baseline="0" dirty="0" smtClean="0"/>
              <a:t>We tweaked the design a little bit for simplification that each SIMT cluster has four copies for all three different execution units.</a:t>
            </a:r>
          </a:p>
          <a:p>
            <a:r>
              <a:rPr lang="en-US" baseline="0" dirty="0" smtClean="0"/>
              <a:t>Actual commercial GPGPUs have smaller number of SFU as showed in the previous simulation.</a:t>
            </a:r>
          </a:p>
          <a:p>
            <a:endParaRPr lang="en-US" baseline="0" dirty="0" smtClean="0"/>
          </a:p>
        </p:txBody>
      </p:sp>
      <p:sp>
        <p:nvSpPr>
          <p:cNvPr id="4" name="Slide Number Placeholder 3"/>
          <p:cNvSpPr>
            <a:spLocks noGrp="1"/>
          </p:cNvSpPr>
          <p:nvPr>
            <p:ph type="sldNum" sz="quarter" idx="10"/>
          </p:nvPr>
        </p:nvSpPr>
        <p:spPr/>
        <p:txBody>
          <a:bodyPr/>
          <a:lstStyle/>
          <a:p>
            <a:fld id="{20E4C6EC-6CC7-4447-A676-5A6C7A5DE997}" type="slidenum">
              <a:rPr lang="en-US" smtClean="0"/>
              <a:t>13</a:t>
            </a:fld>
            <a:endParaRPr lang="en-US"/>
          </a:p>
        </p:txBody>
      </p:sp>
    </p:spTree>
    <p:extLst>
      <p:ext uri="{BB962C8B-B14F-4D97-AF65-F5344CB8AC3E}">
        <p14:creationId xmlns:p14="http://schemas.microsoft.com/office/powerpoint/2010/main" val="220666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do Intra-warp DMR, the operands of active threads should be forwarded to inactive threads.</a:t>
            </a:r>
          </a:p>
          <a:p>
            <a:r>
              <a:rPr lang="en-US" baseline="0" dirty="0" smtClean="0"/>
              <a:t>As </a:t>
            </a:r>
            <a:r>
              <a:rPr lang="en-US" b="1" baseline="0" dirty="0" smtClean="0"/>
              <a:t>adding more ports and wires are quite expensive</a:t>
            </a:r>
            <a:r>
              <a:rPr lang="en-US" baseline="0" dirty="0" smtClean="0"/>
              <a:t>, it is believed that the execution units of a SIMT lane is wired </a:t>
            </a:r>
            <a:r>
              <a:rPr lang="en-US" b="1" baseline="0" dirty="0" smtClean="0"/>
              <a:t>only to the sub portion</a:t>
            </a:r>
            <a:r>
              <a:rPr lang="en-US" baseline="0" dirty="0" smtClean="0"/>
              <a:t> of the register bank.</a:t>
            </a:r>
          </a:p>
          <a:p>
            <a:r>
              <a:rPr lang="en-US" baseline="0" dirty="0" smtClean="0"/>
              <a:t>Which means, SP in the SIMT lane 0 should have </a:t>
            </a:r>
            <a:r>
              <a:rPr lang="en-US" b="1" baseline="0" dirty="0" smtClean="0"/>
              <a:t>32 bit channel</a:t>
            </a:r>
            <a:r>
              <a:rPr lang="en-US" baseline="0" dirty="0" smtClean="0"/>
              <a:t> only between the </a:t>
            </a:r>
            <a:r>
              <a:rPr lang="en-US" b="1" baseline="0" dirty="0" smtClean="0"/>
              <a:t>bit lines having</a:t>
            </a:r>
            <a:r>
              <a:rPr lang="en-US" baseline="0" dirty="0" smtClean="0"/>
              <a:t> thread 0’s registers. </a:t>
            </a:r>
          </a:p>
          <a:p>
            <a:endParaRPr lang="en-US" baseline="0" dirty="0" smtClean="0"/>
          </a:p>
          <a:p>
            <a:r>
              <a:rPr lang="en-US" baseline="0" dirty="0" smtClean="0"/>
              <a:t>To reduce the </a:t>
            </a:r>
            <a:r>
              <a:rPr lang="en-US" b="1" baseline="0" dirty="0" smtClean="0"/>
              <a:t>wiring cost</a:t>
            </a:r>
            <a:r>
              <a:rPr lang="en-US" baseline="0" dirty="0" smtClean="0"/>
              <a:t>, instead of wiring all the bit lines to all the SIMT lanes, we put register forwarding unit at the end of each register bank.</a:t>
            </a:r>
          </a:p>
          <a:p>
            <a:endParaRPr lang="en-US" baseline="0" dirty="0" smtClean="0"/>
          </a:p>
        </p:txBody>
      </p:sp>
      <p:sp>
        <p:nvSpPr>
          <p:cNvPr id="4" name="Slide Number Placeholder 3"/>
          <p:cNvSpPr>
            <a:spLocks noGrp="1"/>
          </p:cNvSpPr>
          <p:nvPr>
            <p:ph type="sldNum" sz="quarter" idx="10"/>
          </p:nvPr>
        </p:nvSpPr>
        <p:spPr/>
        <p:txBody>
          <a:bodyPr/>
          <a:lstStyle/>
          <a:p>
            <a:fld id="{20E4C6EC-6CC7-4447-A676-5A6C7A5DE997}" type="slidenum">
              <a:rPr lang="en-US" smtClean="0"/>
              <a:t>14</a:t>
            </a:fld>
            <a:endParaRPr lang="en-US"/>
          </a:p>
        </p:txBody>
      </p:sp>
    </p:spTree>
    <p:extLst>
      <p:ext uri="{BB962C8B-B14F-4D97-AF65-F5344CB8AC3E}">
        <p14:creationId xmlns:p14="http://schemas.microsoft.com/office/powerpoint/2010/main" val="154734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a:t>
            </a:r>
            <a:r>
              <a:rPr lang="en-US" baseline="0" dirty="0" smtClean="0"/>
              <a:t> forwarding unit has four 4 32bit input priority based </a:t>
            </a:r>
            <a:r>
              <a:rPr lang="en-US" baseline="0" dirty="0" err="1" smtClean="0"/>
              <a:t>MUXes</a:t>
            </a:r>
            <a:r>
              <a:rPr lang="en-US" baseline="0" dirty="0" smtClean="0"/>
              <a:t>.</a:t>
            </a:r>
          </a:p>
          <a:p>
            <a:r>
              <a:rPr lang="en-US" baseline="0" dirty="0" smtClean="0"/>
              <a:t>Active mask is used as a selector.</a:t>
            </a:r>
          </a:p>
          <a:p>
            <a:r>
              <a:rPr lang="en-US" baseline="0" dirty="0" smtClean="0"/>
              <a:t>(click)</a:t>
            </a:r>
          </a:p>
          <a:p>
            <a:r>
              <a:rPr lang="en-US" baseline="0" dirty="0" smtClean="0"/>
              <a:t>When active mask is 1100 which means thread 3 and 2 is active and 1 and 0 is inactive for the given instruction,</a:t>
            </a:r>
            <a:endParaRPr lang="en-US" baseline="0" dirty="0"/>
          </a:p>
          <a:p>
            <a:r>
              <a:rPr lang="en-US" baseline="0" dirty="0" smtClean="0"/>
              <a:t>(click)</a:t>
            </a:r>
          </a:p>
          <a:p>
            <a:r>
              <a:rPr lang="en-US" baseline="0" dirty="0" smtClean="0"/>
              <a:t>The </a:t>
            </a:r>
            <a:r>
              <a:rPr lang="en-US" baseline="0" dirty="0" err="1" smtClean="0"/>
              <a:t>MUXes</a:t>
            </a:r>
            <a:r>
              <a:rPr lang="en-US" baseline="0" dirty="0" smtClean="0"/>
              <a:t> in the active SIMT lane propagate its own register value and</a:t>
            </a:r>
          </a:p>
          <a:p>
            <a:r>
              <a:rPr lang="en-US" baseline="0" dirty="0" smtClean="0"/>
              <a:t>The </a:t>
            </a:r>
            <a:r>
              <a:rPr lang="en-US" baseline="0" dirty="0" err="1" smtClean="0"/>
              <a:t>MUXes</a:t>
            </a:r>
            <a:r>
              <a:rPr lang="en-US" baseline="0" dirty="0" smtClean="0"/>
              <a:t> in the inactive SIMT lane forwards one of the active lane’s value instead of its own.</a:t>
            </a:r>
          </a:p>
          <a:p>
            <a:endParaRPr lang="en-US" baseline="0" dirty="0" smtClean="0"/>
          </a:p>
          <a:p>
            <a:r>
              <a:rPr lang="en-US" baseline="0" dirty="0" smtClean="0"/>
              <a:t>So, the SIMT lane 0 and 1 can get the operands of SIMT lane 2 and 3.</a:t>
            </a:r>
          </a:p>
          <a:p>
            <a:r>
              <a:rPr lang="en-US" baseline="0" dirty="0" smtClean="0"/>
              <a:t>With the same operand, the inactive SIMT lane can do DMR of the active lane and the results are fed to a comparator to be compared.</a:t>
            </a:r>
          </a:p>
          <a:p>
            <a:endParaRPr lang="en-US" baseline="0" dirty="0" smtClean="0"/>
          </a:p>
        </p:txBody>
      </p:sp>
      <p:sp>
        <p:nvSpPr>
          <p:cNvPr id="4" name="Slide Number Placeholder 3"/>
          <p:cNvSpPr>
            <a:spLocks noGrp="1"/>
          </p:cNvSpPr>
          <p:nvPr>
            <p:ph type="sldNum" sz="quarter" idx="10"/>
          </p:nvPr>
        </p:nvSpPr>
        <p:spPr/>
        <p:txBody>
          <a:bodyPr/>
          <a:lstStyle/>
          <a:p>
            <a:fld id="{20E4C6EC-6CC7-4447-A676-5A6C7A5DE997}" type="slidenum">
              <a:rPr lang="en-US" smtClean="0"/>
              <a:t>15</a:t>
            </a:fld>
            <a:endParaRPr lang="en-US"/>
          </a:p>
        </p:txBody>
      </p:sp>
    </p:spTree>
    <p:extLst>
      <p:ext uri="{BB962C8B-B14F-4D97-AF65-F5344CB8AC3E}">
        <p14:creationId xmlns:p14="http://schemas.microsoft.com/office/powerpoint/2010/main" val="1547349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out experiments, we found that warps are likely to have unbalanced active thread distribution.</a:t>
            </a:r>
          </a:p>
          <a:p>
            <a:r>
              <a:rPr lang="en-US" dirty="0" smtClean="0"/>
              <a:t>As Intra-warp</a:t>
            </a:r>
            <a:r>
              <a:rPr lang="en-US" baseline="0" dirty="0" smtClean="0"/>
              <a:t> DMR is done only within a SIMT Cluster, if active threads are consolidated to some of the SIMT clusters, </a:t>
            </a:r>
          </a:p>
          <a:p>
            <a:r>
              <a:rPr lang="en-US" baseline="0" dirty="0" smtClean="0"/>
              <a:t>Some clusters might not be able to do Intra-warp DMR.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It is believed that in the current GPU designs the threads are mapped to cores in order: for example, thread 0 is always executed on core 0, thread 1 is mapped to core 1 and so on.</a:t>
            </a:r>
            <a:r>
              <a:rPr lang="en-US" sz="1200" b="0" i="0" u="none" strike="noStrike" kern="1200" baseline="0" dirty="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this mapping method, as you can see, the first SIMT Cluster and the last SIMT Cluster will have 0 error coverage as they are packed with all active or all inactive threads even though the warp has equal number of active and inactive threads.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 instead, we assigned threads in round robin fashion like the first thread is assigned to the first SIMT cluster and the second thread is assigned to the second SIMT cluster and so 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clickx</a:t>
            </a:r>
            <a:r>
              <a:rPr lang="en-US"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This can be done in warp scheduler</a:t>
            </a:r>
            <a:r>
              <a:rPr lang="en-US" sz="1200" b="0" i="0" u="none" strike="noStrike" kern="1200" baseline="0" dirty="0" smtClean="0">
                <a:solidFill>
                  <a:schemeClr val="tx1"/>
                </a:solidFill>
                <a:latin typeface="+mn-lt"/>
                <a:ea typeface="+mn-ea"/>
                <a:cs typeface="+mn-cs"/>
              </a:rPr>
              <a:t> without adding extra logic to the architecture.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We’ll show you the effectiveness of this thread-core remapping later.</a:t>
            </a:r>
          </a:p>
        </p:txBody>
      </p:sp>
      <p:sp>
        <p:nvSpPr>
          <p:cNvPr id="4" name="Slide Number Placeholder 3"/>
          <p:cNvSpPr>
            <a:spLocks noGrp="1"/>
          </p:cNvSpPr>
          <p:nvPr>
            <p:ph type="sldNum" sz="quarter" idx="10"/>
          </p:nvPr>
        </p:nvSpPr>
        <p:spPr/>
        <p:txBody>
          <a:bodyPr/>
          <a:lstStyle/>
          <a:p>
            <a:fld id="{20E4C6EC-6CC7-4447-A676-5A6C7A5DE997}" type="slidenum">
              <a:rPr lang="en-US" smtClean="0"/>
              <a:t>16</a:t>
            </a:fld>
            <a:endParaRPr lang="en-US"/>
          </a:p>
        </p:txBody>
      </p:sp>
    </p:spTree>
    <p:extLst>
      <p:ext uri="{BB962C8B-B14F-4D97-AF65-F5344CB8AC3E}">
        <p14:creationId xmlns:p14="http://schemas.microsoft.com/office/powerpoint/2010/main" val="373050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do inter warp </a:t>
            </a:r>
            <a:r>
              <a:rPr lang="en-US" baseline="0" dirty="0" err="1" smtClean="0"/>
              <a:t>dmr</a:t>
            </a:r>
            <a:r>
              <a:rPr lang="en-US" baseline="0" dirty="0" smtClean="0"/>
              <a:t>, the instruction type should be checked to find if the instruction can be </a:t>
            </a:r>
            <a:r>
              <a:rPr lang="en-US" baseline="0" dirty="0" err="1" smtClean="0"/>
              <a:t>dmred</a:t>
            </a:r>
            <a:r>
              <a:rPr lang="en-US" baseline="0" dirty="0" smtClean="0"/>
              <a:t> right after the original execution.</a:t>
            </a:r>
          </a:p>
          <a:p>
            <a:r>
              <a:rPr lang="en-US" baseline="0" dirty="0" smtClean="0"/>
              <a:t>A replay checker is triggered when the warp in the register file stage is fully utilized.</a:t>
            </a:r>
          </a:p>
          <a:p>
            <a:r>
              <a:rPr lang="en-US" baseline="0" dirty="0" smtClean="0"/>
              <a:t>(click)</a:t>
            </a:r>
          </a:p>
          <a:p>
            <a:r>
              <a:rPr lang="en-US" baseline="0" dirty="0" smtClean="0"/>
              <a:t>Then, it checks the type of the instructions in the register file stage and the following instruction.</a:t>
            </a:r>
          </a:p>
          <a:p>
            <a:r>
              <a:rPr lang="en-US" baseline="0" dirty="0" smtClean="0"/>
              <a:t>(click)</a:t>
            </a:r>
          </a:p>
          <a:p>
            <a:r>
              <a:rPr lang="en-US" baseline="0" dirty="0" smtClean="0"/>
              <a:t>If the instructions have different type, it commands replay to the execution unit associated with the instruction that was in the register file stage instead of letting it become idle.</a:t>
            </a:r>
          </a:p>
          <a:p>
            <a:r>
              <a:rPr lang="en-US" baseline="0" dirty="0" smtClean="0"/>
              <a:t>As the operands are still remained in the pipeline, the DMR can be done easily</a:t>
            </a:r>
          </a:p>
        </p:txBody>
      </p:sp>
      <p:sp>
        <p:nvSpPr>
          <p:cNvPr id="4" name="Slide Number Placeholder 3"/>
          <p:cNvSpPr>
            <a:spLocks noGrp="1"/>
          </p:cNvSpPr>
          <p:nvPr>
            <p:ph type="sldNum" sz="quarter" idx="10"/>
          </p:nvPr>
        </p:nvSpPr>
        <p:spPr/>
        <p:txBody>
          <a:bodyPr/>
          <a:lstStyle/>
          <a:p>
            <a:fld id="{20E4C6EC-6CC7-4447-A676-5A6C7A5DE997}" type="slidenum">
              <a:rPr lang="en-US" smtClean="0"/>
              <a:t>17</a:t>
            </a:fld>
            <a:endParaRPr lang="en-US"/>
          </a:p>
        </p:txBody>
      </p:sp>
    </p:spTree>
    <p:extLst>
      <p:ext uri="{BB962C8B-B14F-4D97-AF65-F5344CB8AC3E}">
        <p14:creationId xmlns:p14="http://schemas.microsoft.com/office/powerpoint/2010/main" val="1055159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same type</a:t>
            </a:r>
            <a:r>
              <a:rPr lang="en-US" baseline="0" dirty="0" smtClean="0"/>
              <a:t> instructions are issued consecutively, the instruction can not be verified in the following cycle so </a:t>
            </a:r>
          </a:p>
          <a:p>
            <a:r>
              <a:rPr lang="en-US" baseline="0" dirty="0" smtClean="0"/>
              <a:t>We use </a:t>
            </a:r>
            <a:r>
              <a:rPr lang="en-US" baseline="0" dirty="0" err="1" smtClean="0"/>
              <a:t>replayQ</a:t>
            </a:r>
            <a:r>
              <a:rPr lang="en-US" baseline="0" dirty="0" smtClean="0"/>
              <a:t> to store the unverified instruction </a:t>
            </a:r>
            <a:r>
              <a:rPr lang="en-US" b="1" baseline="0" dirty="0" smtClean="0"/>
              <a:t>so that it can be verified anytime later</a:t>
            </a:r>
            <a:r>
              <a:rPr lang="en-US" baseline="0" dirty="0" smtClean="0"/>
              <a:t> when the corresponding execution unit becomes idle.</a:t>
            </a:r>
          </a:p>
          <a:p>
            <a:r>
              <a:rPr lang="en-US" baseline="0" dirty="0" smtClean="0"/>
              <a:t>(click)</a:t>
            </a:r>
          </a:p>
          <a:p>
            <a:r>
              <a:rPr lang="en-US" baseline="0" dirty="0" smtClean="0"/>
              <a:t>In this example, replay checker checks the instruction type and then finds the instruction types are the same.</a:t>
            </a:r>
          </a:p>
          <a:p>
            <a:r>
              <a:rPr lang="en-US" baseline="0" dirty="0" smtClean="0"/>
              <a:t>(click)</a:t>
            </a:r>
          </a:p>
          <a:p>
            <a:r>
              <a:rPr lang="en-US" baseline="0" dirty="0" smtClean="0"/>
              <a:t>So it searches the </a:t>
            </a:r>
            <a:r>
              <a:rPr lang="en-US" baseline="0" dirty="0" err="1" smtClean="0"/>
              <a:t>replayQ</a:t>
            </a:r>
            <a:r>
              <a:rPr lang="en-US" baseline="0" dirty="0" smtClean="0"/>
              <a:t> to find instruction that has different type. </a:t>
            </a:r>
          </a:p>
          <a:p>
            <a:r>
              <a:rPr lang="en-US" baseline="0" dirty="0" smtClean="0"/>
              <a:t>If there’s any, it is </a:t>
            </a:r>
            <a:r>
              <a:rPr lang="en-US" baseline="0" dirty="0" err="1" smtClean="0"/>
              <a:t>dequeued</a:t>
            </a:r>
            <a:r>
              <a:rPr lang="en-US" baseline="0" dirty="0" smtClean="0"/>
              <a:t> from the </a:t>
            </a:r>
            <a:r>
              <a:rPr lang="en-US" baseline="0" dirty="0" err="1" smtClean="0"/>
              <a:t>replayQ</a:t>
            </a:r>
            <a:r>
              <a:rPr lang="en-US" baseline="0" dirty="0" smtClean="0"/>
              <a:t> and co-executed with the instruction SP2 and the unverified instruction,SP1 is </a:t>
            </a:r>
            <a:r>
              <a:rPr lang="en-US" baseline="0" dirty="0" err="1" smtClean="0"/>
              <a:t>enqueued</a:t>
            </a:r>
            <a:r>
              <a:rPr lang="en-US" baseline="0" dirty="0" smtClean="0"/>
              <a:t> to the </a:t>
            </a:r>
            <a:r>
              <a:rPr lang="en-US" baseline="0" dirty="0" err="1" smtClean="0"/>
              <a:t>replayQ</a:t>
            </a:r>
            <a:endParaRPr lang="en-US" baseline="0" dirty="0" smtClean="0"/>
          </a:p>
        </p:txBody>
      </p:sp>
      <p:sp>
        <p:nvSpPr>
          <p:cNvPr id="4" name="Slide Number Placeholder 3"/>
          <p:cNvSpPr>
            <a:spLocks noGrp="1"/>
          </p:cNvSpPr>
          <p:nvPr>
            <p:ph type="sldNum" sz="quarter" idx="10"/>
          </p:nvPr>
        </p:nvSpPr>
        <p:spPr/>
        <p:txBody>
          <a:bodyPr/>
          <a:lstStyle/>
          <a:p>
            <a:fld id="{20E4C6EC-6CC7-4447-A676-5A6C7A5DE997}" type="slidenum">
              <a:rPr lang="en-US" smtClean="0"/>
              <a:t>18</a:t>
            </a:fld>
            <a:endParaRPr lang="en-US"/>
          </a:p>
        </p:txBody>
      </p:sp>
    </p:spTree>
    <p:extLst>
      <p:ext uri="{BB962C8B-B14F-4D97-AF65-F5344CB8AC3E}">
        <p14:creationId xmlns:p14="http://schemas.microsoft.com/office/powerpoint/2010/main" val="1648031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determine the effective </a:t>
            </a:r>
            <a:r>
              <a:rPr lang="en-US" dirty="0" err="1" smtClean="0"/>
              <a:t>replayQ</a:t>
            </a:r>
            <a:r>
              <a:rPr lang="en-US" dirty="0" smtClean="0"/>
              <a:t> size, we </a:t>
            </a:r>
            <a:r>
              <a:rPr lang="en-US" b="1" dirty="0" smtClean="0"/>
              <a:t>focused on two key</a:t>
            </a:r>
            <a:r>
              <a:rPr lang="en-US" b="1" baseline="0" dirty="0" smtClean="0"/>
              <a:t> factors</a:t>
            </a:r>
            <a:r>
              <a:rPr lang="en-US" baseline="0" dirty="0" smtClean="0"/>
              <a:t>: raw dependency distance among registers and instruction type switching distance.</a:t>
            </a:r>
          </a:p>
          <a:p>
            <a:r>
              <a:rPr lang="en-US" baseline="0" dirty="0" smtClean="0"/>
              <a:t>The </a:t>
            </a:r>
            <a:r>
              <a:rPr lang="en-US" baseline="0" dirty="0" err="1" smtClean="0"/>
              <a:t>replayq</a:t>
            </a:r>
            <a:r>
              <a:rPr lang="en-US" baseline="0" dirty="0" smtClean="0"/>
              <a:t> </a:t>
            </a:r>
            <a:r>
              <a:rPr lang="en-US" b="1" baseline="0" dirty="0" smtClean="0"/>
              <a:t>only maintains the</a:t>
            </a:r>
            <a:r>
              <a:rPr lang="en-US" baseline="0" dirty="0" smtClean="0"/>
              <a:t> instructions </a:t>
            </a:r>
            <a:r>
              <a:rPr lang="en-US" b="1" baseline="0" dirty="0" smtClean="0"/>
              <a:t>until when it doesn’t cause</a:t>
            </a:r>
            <a:r>
              <a:rPr lang="en-US" baseline="0" dirty="0" smtClean="0"/>
              <a:t> any dependency issues.</a:t>
            </a:r>
          </a:p>
          <a:p>
            <a:r>
              <a:rPr lang="en-US" baseline="0" dirty="0" smtClean="0"/>
              <a:t>Whenever there is a raw dependency between the instructions within the </a:t>
            </a:r>
            <a:r>
              <a:rPr lang="en-US" baseline="0" dirty="0" err="1" smtClean="0"/>
              <a:t>replayQ</a:t>
            </a:r>
            <a:r>
              <a:rPr lang="en-US" baseline="0" dirty="0" smtClean="0"/>
              <a:t> and the instruction that is to be issued, pipeline is stalled and the instruction in </a:t>
            </a:r>
          </a:p>
          <a:p>
            <a:r>
              <a:rPr lang="en-US" baseline="0" dirty="0" smtClean="0"/>
              <a:t>the </a:t>
            </a:r>
            <a:r>
              <a:rPr lang="en-US" baseline="0" dirty="0" err="1" smtClean="0"/>
              <a:t>replayq</a:t>
            </a:r>
            <a:r>
              <a:rPr lang="en-US" baseline="0" dirty="0" smtClean="0"/>
              <a:t> is firstly verified. </a:t>
            </a:r>
          </a:p>
          <a:p>
            <a:r>
              <a:rPr lang="en-US" baseline="0" dirty="0" smtClean="0"/>
              <a:t>Therefore, even though </a:t>
            </a:r>
            <a:r>
              <a:rPr lang="en-US" baseline="0" dirty="0" err="1" smtClean="0"/>
              <a:t>replayq</a:t>
            </a:r>
            <a:r>
              <a:rPr lang="en-US" baseline="0" dirty="0" smtClean="0"/>
              <a:t> </a:t>
            </a:r>
            <a:r>
              <a:rPr lang="en-US" b="1" baseline="0" dirty="0" smtClean="0"/>
              <a:t>can afford more instructions, we cannot store more instructions than</a:t>
            </a:r>
            <a:r>
              <a:rPr lang="en-US" baseline="0" dirty="0" smtClean="0"/>
              <a:t> the raw dependency distance. </a:t>
            </a:r>
          </a:p>
          <a:p>
            <a:r>
              <a:rPr lang="en-US" baseline="0" dirty="0" smtClean="0"/>
              <a:t>And hence a </a:t>
            </a:r>
            <a:r>
              <a:rPr lang="en-US" baseline="0" dirty="0" err="1" smtClean="0"/>
              <a:t>replayq</a:t>
            </a:r>
            <a:r>
              <a:rPr lang="en-US" baseline="0" dirty="0" smtClean="0"/>
              <a:t> which is bigger than </a:t>
            </a:r>
            <a:r>
              <a:rPr lang="en-US" baseline="0" dirty="0" err="1" smtClean="0"/>
              <a:t>rdd</a:t>
            </a:r>
            <a:r>
              <a:rPr lang="en-US" baseline="0" dirty="0" smtClean="0"/>
              <a:t> is waste of resource.</a:t>
            </a:r>
          </a:p>
          <a:p>
            <a:endParaRPr lang="en-US" baseline="0" dirty="0" smtClean="0"/>
          </a:p>
          <a:p>
            <a:r>
              <a:rPr lang="en-US" baseline="0" dirty="0" smtClean="0"/>
              <a:t>Also, </a:t>
            </a:r>
            <a:r>
              <a:rPr lang="en-US" baseline="0" dirty="0" err="1" smtClean="0"/>
              <a:t>ReplayQ</a:t>
            </a:r>
            <a:r>
              <a:rPr lang="en-US" baseline="0" dirty="0" smtClean="0"/>
              <a:t> should be able to </a:t>
            </a:r>
            <a:r>
              <a:rPr lang="en-US" baseline="0" dirty="0" err="1" smtClean="0"/>
              <a:t>enqueue</a:t>
            </a:r>
            <a:r>
              <a:rPr lang="en-US" baseline="0" dirty="0" smtClean="0"/>
              <a:t> the instructions at least until different type instruction is issued. </a:t>
            </a:r>
          </a:p>
          <a:p>
            <a:r>
              <a:rPr lang="en-US" baseline="0" dirty="0" smtClean="0"/>
              <a:t>So, </a:t>
            </a:r>
            <a:r>
              <a:rPr lang="en-US" baseline="0" dirty="0" err="1" smtClean="0"/>
              <a:t>replayq</a:t>
            </a:r>
            <a:r>
              <a:rPr lang="en-US" baseline="0" dirty="0" smtClean="0"/>
              <a:t> should be bigger than the instruction type switching distance.</a:t>
            </a:r>
          </a:p>
          <a:p>
            <a:endParaRPr lang="en-US" baseline="0" dirty="0" smtClean="0"/>
          </a:p>
          <a:p>
            <a:r>
              <a:rPr lang="en-US" baseline="0" dirty="0" smtClean="0"/>
              <a:t>(click)</a:t>
            </a:r>
          </a:p>
          <a:p>
            <a:r>
              <a:rPr lang="en-US" baseline="0" dirty="0" smtClean="0"/>
              <a:t>So, the effective </a:t>
            </a:r>
            <a:r>
              <a:rPr lang="en-US" baseline="0" dirty="0" err="1" smtClean="0"/>
              <a:t>replayQ</a:t>
            </a:r>
            <a:r>
              <a:rPr lang="en-US" baseline="0" dirty="0" smtClean="0"/>
              <a:t> size should be </a:t>
            </a:r>
            <a:r>
              <a:rPr lang="en-US" baseline="0" dirty="0" err="1" smtClean="0"/>
              <a:t>inbetween</a:t>
            </a:r>
            <a:r>
              <a:rPr lang="en-US" baseline="0" dirty="0" smtClean="0"/>
              <a:t> these two distances.</a:t>
            </a:r>
          </a:p>
          <a:p>
            <a:r>
              <a:rPr lang="en-US" baseline="0" dirty="0" smtClean="0"/>
              <a:t>From our experiments, the benchmarks that we used has average of 8 to 100 cycles of </a:t>
            </a:r>
            <a:r>
              <a:rPr lang="en-US" baseline="0" dirty="0" err="1" smtClean="0"/>
              <a:t>rdd</a:t>
            </a:r>
            <a:r>
              <a:rPr lang="en-US" baseline="0" dirty="0" smtClean="0"/>
              <a:t> and around 6 cycles of </a:t>
            </a:r>
            <a:r>
              <a:rPr lang="en-US" baseline="0" dirty="0" err="1" smtClean="0"/>
              <a:t>itsd</a:t>
            </a:r>
            <a:r>
              <a:rPr lang="en-US" baseline="0" dirty="0" smtClean="0"/>
              <a:t>.</a:t>
            </a:r>
          </a:p>
          <a:p>
            <a:r>
              <a:rPr lang="en-US" baseline="0" dirty="0" smtClean="0"/>
              <a:t>The effective </a:t>
            </a:r>
            <a:r>
              <a:rPr lang="en-US" baseline="0" dirty="0" err="1" smtClean="0"/>
              <a:t>replayq</a:t>
            </a:r>
            <a:r>
              <a:rPr lang="en-US" baseline="0" dirty="0" smtClean="0"/>
              <a:t> should be </a:t>
            </a:r>
            <a:r>
              <a:rPr lang="en-US" baseline="0" dirty="0" err="1" smtClean="0"/>
              <a:t>inbetween</a:t>
            </a:r>
            <a:r>
              <a:rPr lang="en-US" baseline="0" dirty="0" smtClean="0"/>
              <a:t> these two values.</a:t>
            </a:r>
          </a:p>
          <a:p>
            <a:r>
              <a:rPr lang="en-US" baseline="0" dirty="0" smtClean="0"/>
              <a:t>We used 10 entries in our </a:t>
            </a:r>
            <a:r>
              <a:rPr lang="en-US" baseline="0" dirty="0" err="1" smtClean="0"/>
              <a:t>expriments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0E4C6EC-6CC7-4447-A676-5A6C7A5DE997}" type="slidenum">
              <a:rPr lang="en-US" smtClean="0"/>
              <a:t>19</a:t>
            </a:fld>
            <a:endParaRPr lang="en-US"/>
          </a:p>
        </p:txBody>
      </p:sp>
    </p:spTree>
    <p:extLst>
      <p:ext uri="{BB962C8B-B14F-4D97-AF65-F5344CB8AC3E}">
        <p14:creationId xmlns:p14="http://schemas.microsoft.com/office/powerpoint/2010/main" val="335969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p>
          <a:p>
            <a:r>
              <a:rPr lang="en-US" dirty="0" smtClean="0"/>
              <a:t>Recent</a:t>
            </a:r>
            <a:r>
              <a:rPr lang="en-US" baseline="0" dirty="0" smtClean="0"/>
              <a:t> few years, we could find many of the top ranked supercomputers in the world are powered by GPU.</a:t>
            </a:r>
          </a:p>
          <a:p>
            <a:r>
              <a:rPr lang="en-US" baseline="0" dirty="0" smtClean="0"/>
              <a:t>Actually, as of November, </a:t>
            </a:r>
            <a:r>
              <a:rPr lang="en-US" b="1" baseline="0" dirty="0" smtClean="0"/>
              <a:t>the world number one</a:t>
            </a:r>
            <a:r>
              <a:rPr lang="en-US" baseline="0" dirty="0" smtClean="0"/>
              <a:t> supercomputer, Titan is powered by NVIDIA K20 GPU.</a:t>
            </a:r>
          </a:p>
          <a:p>
            <a:r>
              <a:rPr lang="en-US" baseline="0" dirty="0" smtClean="0"/>
              <a:t>(click)</a:t>
            </a:r>
          </a:p>
          <a:p>
            <a:r>
              <a:rPr lang="en-US" baseline="0" dirty="0" smtClean="0"/>
              <a:t>These supercomputers are using GPUs to run scientific computing by leveraging the general purpose computing ability of GPU.</a:t>
            </a:r>
          </a:p>
          <a:p>
            <a:r>
              <a:rPr lang="en-US" baseline="0" dirty="0" smtClean="0"/>
              <a:t>Traditionally, GPU hasn’t had error protection feature because some pixel errors in the graphics applications are acceptable if it is not perceivable by human eye.</a:t>
            </a:r>
          </a:p>
          <a:p>
            <a:r>
              <a:rPr lang="en-US" baseline="0" dirty="0" smtClean="0"/>
              <a:t>However, in the scientific or financial </a:t>
            </a:r>
            <a:r>
              <a:rPr lang="en-US" baseline="0" dirty="0" err="1" smtClean="0"/>
              <a:t>computings</a:t>
            </a:r>
            <a:r>
              <a:rPr lang="en-US" baseline="0" dirty="0" smtClean="0"/>
              <a:t>, even small calculation error is not forgivable. </a:t>
            </a:r>
          </a:p>
          <a:p>
            <a:r>
              <a:rPr lang="en-US" baseline="0" dirty="0" smtClean="0"/>
              <a:t>Unsurprisingly, some GPU vendors started to add memory protection schemes like ECC to the latest GPU.</a:t>
            </a:r>
          </a:p>
          <a:p>
            <a:r>
              <a:rPr lang="en-US" baseline="0" dirty="0" smtClean="0"/>
              <a:t>(click)</a:t>
            </a:r>
          </a:p>
          <a:p>
            <a:r>
              <a:rPr lang="en-US" baseline="0" dirty="0" smtClean="0"/>
              <a:t>But, what about the execution units?</a:t>
            </a:r>
          </a:p>
          <a:p>
            <a:r>
              <a:rPr lang="en-US" baseline="0" dirty="0" smtClean="0"/>
              <a:t>As you can see in the pictures of some GPU dies, the area of execution units is </a:t>
            </a:r>
            <a:r>
              <a:rPr lang="en-US" b="1" baseline="0" dirty="0" smtClean="0"/>
              <a:t>fairly large</a:t>
            </a:r>
            <a:r>
              <a:rPr lang="en-US" baseline="0" dirty="0" smtClean="0"/>
              <a:t> which has </a:t>
            </a:r>
            <a:r>
              <a:rPr lang="en-US" b="1" baseline="0" dirty="0" smtClean="0"/>
              <a:t>high possibility of errors</a:t>
            </a:r>
            <a:r>
              <a:rPr lang="en-US" baseline="0" dirty="0" smtClean="0"/>
              <a:t>. </a:t>
            </a:r>
          </a:p>
        </p:txBody>
      </p:sp>
      <p:sp>
        <p:nvSpPr>
          <p:cNvPr id="4" name="Slide Number Placeholder 3"/>
          <p:cNvSpPr>
            <a:spLocks noGrp="1"/>
          </p:cNvSpPr>
          <p:nvPr>
            <p:ph type="sldNum" sz="quarter" idx="10"/>
          </p:nvPr>
        </p:nvSpPr>
        <p:spPr/>
        <p:txBody>
          <a:bodyPr/>
          <a:lstStyle/>
          <a:p>
            <a:fld id="{20E4C6EC-6CC7-4447-A676-5A6C7A5DE997}" type="slidenum">
              <a:rPr lang="en-US" smtClean="0"/>
              <a:t>2</a:t>
            </a:fld>
            <a:endParaRPr lang="en-US"/>
          </a:p>
        </p:txBody>
      </p:sp>
    </p:spTree>
    <p:extLst>
      <p:ext uri="{BB962C8B-B14F-4D97-AF65-F5344CB8AC3E}">
        <p14:creationId xmlns:p14="http://schemas.microsoft.com/office/powerpoint/2010/main" val="4119649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our focus is to enhance computing correctness in scientific computing, we collected workloads from three different benchmark suites that are categorized into 6 main scientific and </a:t>
            </a:r>
            <a:r>
              <a:rPr lang="en-US" baseline="0" dirty="0" err="1" smtClean="0"/>
              <a:t>finantial</a:t>
            </a:r>
            <a:r>
              <a:rPr lang="en-US" baseline="0" dirty="0" smtClean="0"/>
              <a:t> applications.</a:t>
            </a:r>
          </a:p>
          <a:p>
            <a:r>
              <a:rPr lang="en-US" baseline="0" dirty="0" smtClean="0"/>
              <a:t>GPGPU </a:t>
            </a:r>
            <a:r>
              <a:rPr lang="en-US" baseline="0" dirty="0" err="1" smtClean="0"/>
              <a:t>sim</a:t>
            </a:r>
            <a:r>
              <a:rPr lang="en-US" baseline="0" dirty="0" smtClean="0"/>
              <a:t> is used.</a:t>
            </a:r>
            <a:endParaRPr lang="en-US" dirty="0"/>
          </a:p>
        </p:txBody>
      </p:sp>
      <p:sp>
        <p:nvSpPr>
          <p:cNvPr id="4" name="Slide Number Placeholder 3"/>
          <p:cNvSpPr>
            <a:spLocks noGrp="1"/>
          </p:cNvSpPr>
          <p:nvPr>
            <p:ph type="sldNum" sz="quarter" idx="10"/>
          </p:nvPr>
        </p:nvSpPr>
        <p:spPr/>
        <p:txBody>
          <a:bodyPr/>
          <a:lstStyle/>
          <a:p>
            <a:fld id="{20E4C6EC-6CC7-4447-A676-5A6C7A5DE997}" type="slidenum">
              <a:rPr lang="en-US" smtClean="0"/>
              <a:t>20</a:t>
            </a:fld>
            <a:endParaRPr lang="en-US"/>
          </a:p>
        </p:txBody>
      </p:sp>
    </p:spTree>
    <p:extLst>
      <p:ext uri="{BB962C8B-B14F-4D97-AF65-F5344CB8AC3E}">
        <p14:creationId xmlns:p14="http://schemas.microsoft.com/office/powerpoint/2010/main" val="9911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firstly measured error coverage by varying SIMT</a:t>
            </a:r>
            <a:r>
              <a:rPr lang="en-US" baseline="0" dirty="0" smtClean="0"/>
              <a:t> cluster configuration and thread-core mapping.</a:t>
            </a:r>
          </a:p>
          <a:p>
            <a:r>
              <a:rPr lang="en-US" baseline="0" dirty="0" smtClean="0"/>
              <a:t>We found that the proposed thread-to-core mapping enhances the error coverage by 5% even compared to 8 core SIMT cluster configuration.</a:t>
            </a:r>
            <a:endParaRPr lang="en-US" dirty="0"/>
          </a:p>
        </p:txBody>
      </p:sp>
      <p:sp>
        <p:nvSpPr>
          <p:cNvPr id="4" name="Slide Number Placeholder 3"/>
          <p:cNvSpPr>
            <a:spLocks noGrp="1"/>
          </p:cNvSpPr>
          <p:nvPr>
            <p:ph type="sldNum" sz="quarter" idx="10"/>
          </p:nvPr>
        </p:nvSpPr>
        <p:spPr/>
        <p:txBody>
          <a:bodyPr/>
          <a:lstStyle/>
          <a:p>
            <a:fld id="{20E4C6EC-6CC7-4447-A676-5A6C7A5DE997}" type="slidenum">
              <a:rPr lang="en-US" smtClean="0"/>
              <a:t>21</a:t>
            </a:fld>
            <a:endParaRPr lang="en-US"/>
          </a:p>
        </p:txBody>
      </p:sp>
    </p:spTree>
    <p:extLst>
      <p:ext uri="{BB962C8B-B14F-4D97-AF65-F5344CB8AC3E}">
        <p14:creationId xmlns:p14="http://schemas.microsoft.com/office/powerpoint/2010/main" val="462939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measured the kernel simulation cycles by varying the </a:t>
            </a:r>
            <a:r>
              <a:rPr lang="en-US" dirty="0" err="1" smtClean="0"/>
              <a:t>replayq</a:t>
            </a:r>
            <a:r>
              <a:rPr lang="en-US" dirty="0" smtClean="0"/>
              <a:t> size.</a:t>
            </a:r>
          </a:p>
          <a:p>
            <a:r>
              <a:rPr lang="en-US" dirty="0" smtClean="0"/>
              <a:t>In some applications like BFS which doesn’t have fully utilized warp at all, the timing overhead is almost zero as all the active thread’s execution can be verified</a:t>
            </a:r>
            <a:r>
              <a:rPr lang="en-US" baseline="0" dirty="0" smtClean="0"/>
              <a:t> </a:t>
            </a:r>
          </a:p>
          <a:p>
            <a:r>
              <a:rPr lang="en-US" baseline="0" dirty="0" smtClean="0"/>
              <a:t>By the inactive thread while active thread’s are executing.</a:t>
            </a:r>
          </a:p>
          <a:p>
            <a:endParaRPr lang="en-US" baseline="0" dirty="0" smtClean="0"/>
          </a:p>
          <a:p>
            <a:r>
              <a:rPr lang="en-US" baseline="0" dirty="0" smtClean="0"/>
              <a:t>But, some applications like </a:t>
            </a:r>
            <a:r>
              <a:rPr lang="en-US" baseline="0" dirty="0" err="1" smtClean="0"/>
              <a:t>laplace</a:t>
            </a:r>
            <a:r>
              <a:rPr lang="en-US" baseline="0" dirty="0" smtClean="0"/>
              <a:t> and matrix multiply showed quite a large overhead up to 70% but we could find that the </a:t>
            </a:r>
            <a:r>
              <a:rPr lang="en-US" baseline="0" dirty="0" err="1" smtClean="0"/>
              <a:t>replayq</a:t>
            </a:r>
            <a:r>
              <a:rPr lang="en-US" baseline="0" dirty="0" smtClean="0"/>
              <a:t> effectively reduces the timing overhead.</a:t>
            </a:r>
            <a:endParaRPr lang="en-US" dirty="0"/>
          </a:p>
        </p:txBody>
      </p:sp>
      <p:sp>
        <p:nvSpPr>
          <p:cNvPr id="4" name="Slide Number Placeholder 3"/>
          <p:cNvSpPr>
            <a:spLocks noGrp="1"/>
          </p:cNvSpPr>
          <p:nvPr>
            <p:ph type="sldNum" sz="quarter" idx="10"/>
          </p:nvPr>
        </p:nvSpPr>
        <p:spPr/>
        <p:txBody>
          <a:bodyPr/>
          <a:lstStyle/>
          <a:p>
            <a:fld id="{20E4C6EC-6CC7-4447-A676-5A6C7A5DE997}" type="slidenum">
              <a:rPr lang="en-US" smtClean="0"/>
              <a:t>22</a:t>
            </a:fld>
            <a:endParaRPr lang="en-US"/>
          </a:p>
        </p:txBody>
      </p:sp>
    </p:spTree>
    <p:extLst>
      <p:ext uri="{BB962C8B-B14F-4D97-AF65-F5344CB8AC3E}">
        <p14:creationId xmlns:p14="http://schemas.microsoft.com/office/powerpoint/2010/main" val="462939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conclusion,</a:t>
            </a:r>
            <a:r>
              <a:rPr lang="en-US" baseline="0" dirty="0" smtClean="0"/>
              <a:t> we claimed the reliability is critical for GPGPU due to their wide-usage in scientific computing</a:t>
            </a:r>
          </a:p>
          <a:p>
            <a:r>
              <a:rPr lang="en-US" baseline="0" dirty="0" smtClean="0"/>
              <a:t>Firstly, we explored two main reasons of resource underutilization in GPGPU computing</a:t>
            </a:r>
          </a:p>
          <a:p>
            <a:r>
              <a:rPr lang="en-US" baseline="0" dirty="0" smtClean="0"/>
              <a:t>And designed two different DMR schemes to leverage the idle resources due to the underutilizations.</a:t>
            </a:r>
          </a:p>
          <a:p>
            <a:r>
              <a:rPr lang="en-US" baseline="0" dirty="0" smtClean="0"/>
              <a:t>For the underutilized warps, Intra-Warp DMR is designed to use the inactive threads to verify the active threads’ execution</a:t>
            </a:r>
          </a:p>
          <a:p>
            <a:r>
              <a:rPr lang="en-US" baseline="0" dirty="0" smtClean="0"/>
              <a:t>For the fully utilized warps, Inter-Warp DMR is designed to use the idle execution units to verify unverified previous warps’ execution</a:t>
            </a:r>
          </a:p>
          <a:p>
            <a:r>
              <a:rPr lang="en-US" baseline="0" dirty="0" smtClean="0"/>
              <a:t>As a result, Warped-DMR covers 96% of computations with 16% performance overhead without extra execution units</a:t>
            </a:r>
            <a:endParaRPr lang="en-US" dirty="0"/>
          </a:p>
        </p:txBody>
      </p:sp>
      <p:sp>
        <p:nvSpPr>
          <p:cNvPr id="4" name="Slide Number Placeholder 3"/>
          <p:cNvSpPr>
            <a:spLocks noGrp="1"/>
          </p:cNvSpPr>
          <p:nvPr>
            <p:ph type="sldNum" sz="quarter" idx="10"/>
          </p:nvPr>
        </p:nvSpPr>
        <p:spPr/>
        <p:txBody>
          <a:bodyPr/>
          <a:lstStyle/>
          <a:p>
            <a:fld id="{40AEE06A-71BC-4E34-998D-7C1E0F6ABF72}" type="slidenum">
              <a:rPr lang="en-US" smtClean="0"/>
              <a:t>23</a:t>
            </a:fld>
            <a:endParaRPr lang="en-US"/>
          </a:p>
        </p:txBody>
      </p:sp>
    </p:spTree>
    <p:extLst>
      <p:ext uri="{BB962C8B-B14F-4D97-AF65-F5344CB8AC3E}">
        <p14:creationId xmlns:p14="http://schemas.microsoft.com/office/powerpoint/2010/main" val="235791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EE06A-71BC-4E34-998D-7C1E0F6ABF72}" type="slidenum">
              <a:rPr lang="en-US" smtClean="0"/>
              <a:t>24</a:t>
            </a:fld>
            <a:endParaRPr lang="en-US"/>
          </a:p>
        </p:txBody>
      </p:sp>
    </p:spTree>
    <p:extLst>
      <p:ext uri="{BB962C8B-B14F-4D97-AF65-F5344CB8AC3E}">
        <p14:creationId xmlns:p14="http://schemas.microsoft.com/office/powerpoint/2010/main" val="365236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our goal is to design error detection method for GPGPU processing cores but in a light-weight way.</a:t>
            </a:r>
          </a:p>
          <a:p>
            <a:r>
              <a:rPr lang="en-US" baseline="0" dirty="0" smtClean="0"/>
              <a:t>You know, GPU is mainly </a:t>
            </a:r>
            <a:r>
              <a:rPr lang="en-US" b="1" baseline="0" dirty="0" smtClean="0"/>
              <a:t>used in high performance computing</a:t>
            </a:r>
            <a:r>
              <a:rPr lang="en-US" baseline="0" dirty="0" smtClean="0"/>
              <a:t> so performance </a:t>
            </a:r>
            <a:r>
              <a:rPr lang="en-US" b="1" baseline="0" dirty="0" smtClean="0"/>
              <a:t>degradation</a:t>
            </a:r>
            <a:r>
              <a:rPr lang="en-US" baseline="0" dirty="0" smtClean="0"/>
              <a:t> due to reliability issue would</a:t>
            </a:r>
            <a:r>
              <a:rPr lang="en-US" b="1" baseline="0" dirty="0" smtClean="0"/>
              <a:t> not be acceptable</a:t>
            </a:r>
            <a:r>
              <a:rPr lang="en-US" baseline="0" dirty="0" smtClean="0"/>
              <a:t>.</a:t>
            </a:r>
          </a:p>
          <a:p>
            <a:r>
              <a:rPr lang="en-US" baseline="0" dirty="0" smtClean="0"/>
              <a:t>(click)</a:t>
            </a:r>
          </a:p>
          <a:p>
            <a:r>
              <a:rPr lang="en-US" baseline="0" dirty="0" smtClean="0"/>
              <a:t>Our </a:t>
            </a:r>
            <a:r>
              <a:rPr lang="en-US" b="1" baseline="0" dirty="0" smtClean="0"/>
              <a:t>baseline approach</a:t>
            </a:r>
            <a:r>
              <a:rPr lang="en-US" baseline="0" dirty="0" smtClean="0"/>
              <a:t> is to use dual modular redundancy but without adding extra processing cores unlikely to the traditional DMR.</a:t>
            </a:r>
          </a:p>
          <a:p>
            <a:endParaRPr lang="en-US" baseline="0" dirty="0" smtClean="0"/>
          </a:p>
          <a:p>
            <a:r>
              <a:rPr lang="en-US" baseline="0" dirty="0" smtClean="0"/>
              <a:t>We found that </a:t>
            </a:r>
            <a:r>
              <a:rPr lang="en-US" b="1" baseline="0" dirty="0" smtClean="0"/>
              <a:t>there are already hundreds of processing</a:t>
            </a:r>
            <a:r>
              <a:rPr lang="en-US" baseline="0" dirty="0" smtClean="0"/>
              <a:t> cores in the GPGPU and </a:t>
            </a:r>
            <a:r>
              <a:rPr lang="en-US" b="1" baseline="0" dirty="0" smtClean="0"/>
              <a:t>not all of them are always fully utilized</a:t>
            </a:r>
            <a:r>
              <a:rPr lang="en-US" baseline="0" dirty="0" smtClean="0"/>
              <a:t>.</a:t>
            </a:r>
          </a:p>
          <a:p>
            <a:r>
              <a:rPr lang="en-US" baseline="0" dirty="0" smtClean="0"/>
              <a:t>By exploiting these underutilized resources, we could reduce the overhead in both area and performance perspective.</a:t>
            </a:r>
          </a:p>
          <a:p>
            <a:r>
              <a:rPr lang="en-US" baseline="0" dirty="0" smtClean="0"/>
              <a:t>We</a:t>
            </a:r>
            <a:r>
              <a:rPr lang="en-US" b="1" baseline="0" dirty="0" smtClean="0"/>
              <a:t> explored the underutilization within warp as well as</a:t>
            </a:r>
            <a:r>
              <a:rPr lang="en-US" baseline="0" dirty="0" smtClean="0"/>
              <a:t> between warps and call each of them, Intra warp DMR and Inter warp DMR and together, Warped-DMR.</a:t>
            </a:r>
          </a:p>
        </p:txBody>
      </p:sp>
      <p:sp>
        <p:nvSpPr>
          <p:cNvPr id="4" name="Slide Number Placeholder 3"/>
          <p:cNvSpPr>
            <a:spLocks noGrp="1"/>
          </p:cNvSpPr>
          <p:nvPr>
            <p:ph type="sldNum" sz="quarter" idx="10"/>
          </p:nvPr>
        </p:nvSpPr>
        <p:spPr/>
        <p:txBody>
          <a:bodyPr/>
          <a:lstStyle/>
          <a:p>
            <a:fld id="{40AEE06A-71BC-4E34-998D-7C1E0F6ABF72}" type="slidenum">
              <a:rPr lang="en-US" smtClean="0"/>
              <a:t>3</a:t>
            </a:fld>
            <a:endParaRPr lang="en-US"/>
          </a:p>
        </p:txBody>
      </p:sp>
    </p:spTree>
    <p:extLst>
      <p:ext uri="{BB962C8B-B14F-4D97-AF65-F5344CB8AC3E}">
        <p14:creationId xmlns:p14="http://schemas.microsoft.com/office/powerpoint/2010/main" val="33791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motivation, we collected </a:t>
            </a:r>
            <a:r>
              <a:rPr lang="en-US" baseline="0" dirty="0" smtClean="0"/>
              <a:t>the number of active threads during the scientific application’s execution.</a:t>
            </a:r>
          </a:p>
          <a:p>
            <a:r>
              <a:rPr lang="en-US" baseline="0" dirty="0" smtClean="0"/>
              <a:t>As you know, NVIDIA GPU executes instructions </a:t>
            </a:r>
            <a:r>
              <a:rPr lang="en-US" b="1" baseline="0" dirty="0" smtClean="0"/>
              <a:t>in a warp unit which has 32 threads</a:t>
            </a:r>
            <a:r>
              <a:rPr lang="en-US" baseline="0" dirty="0" smtClean="0"/>
              <a:t>.</a:t>
            </a:r>
            <a:endParaRPr lang="en-US" dirty="0" smtClean="0"/>
          </a:p>
          <a:p>
            <a:r>
              <a:rPr lang="en-US" baseline="0" dirty="0" smtClean="0"/>
              <a:t>But, not all the 32 threads are activated all the time.</a:t>
            </a:r>
          </a:p>
          <a:p>
            <a:r>
              <a:rPr lang="en-US" baseline="0" dirty="0" smtClean="0"/>
              <a:t>(click)</a:t>
            </a:r>
          </a:p>
          <a:p>
            <a:r>
              <a:rPr lang="en-US" baseline="0" dirty="0" smtClean="0"/>
              <a:t>40% of BFS’s execution is run by single thread, which means the rest 31 threads are inactive and the associative resources are wasted.</a:t>
            </a:r>
          </a:p>
          <a:p>
            <a:r>
              <a:rPr lang="en-US" baseline="0" dirty="0" smtClean="0"/>
              <a:t>(click)</a:t>
            </a:r>
          </a:p>
          <a:p>
            <a:r>
              <a:rPr lang="en-US" baseline="0" dirty="0" smtClean="0"/>
              <a:t>Also, in the </a:t>
            </a:r>
            <a:r>
              <a:rPr lang="en-US" baseline="0" dirty="0" err="1" smtClean="0"/>
              <a:t>BitonicSort</a:t>
            </a:r>
            <a:r>
              <a:rPr lang="en-US" baseline="0" dirty="0" smtClean="0"/>
              <a:t>, over 30% of execution time is spent by only 16 threads, which manes, during that time, half of the resources are not used.</a:t>
            </a:r>
          </a:p>
          <a:p>
            <a:r>
              <a:rPr lang="en-US" baseline="0" dirty="0" smtClean="0"/>
              <a:t>(click)</a:t>
            </a:r>
          </a:p>
          <a:p>
            <a:r>
              <a:rPr lang="en-US" baseline="0" dirty="0" smtClean="0"/>
              <a:t>We </a:t>
            </a:r>
            <a:r>
              <a:rPr lang="en-US" b="1" baseline="0" dirty="0" smtClean="0"/>
              <a:t>tried to find a way to leverage</a:t>
            </a:r>
            <a:r>
              <a:rPr lang="en-US" baseline="0" dirty="0" smtClean="0"/>
              <a:t> these idle resources</a:t>
            </a:r>
          </a:p>
        </p:txBody>
      </p:sp>
      <p:sp>
        <p:nvSpPr>
          <p:cNvPr id="4" name="Slide Number Placeholder 3"/>
          <p:cNvSpPr>
            <a:spLocks noGrp="1"/>
          </p:cNvSpPr>
          <p:nvPr>
            <p:ph type="sldNum" sz="quarter" idx="10"/>
          </p:nvPr>
        </p:nvSpPr>
        <p:spPr/>
        <p:txBody>
          <a:bodyPr/>
          <a:lstStyle/>
          <a:p>
            <a:fld id="{20E4C6EC-6CC7-4447-A676-5A6C7A5DE997}" type="slidenum">
              <a:rPr lang="en-US" smtClean="0"/>
              <a:t>4</a:t>
            </a:fld>
            <a:endParaRPr lang="en-US"/>
          </a:p>
        </p:txBody>
      </p:sp>
    </p:spTree>
    <p:extLst>
      <p:ext uri="{BB962C8B-B14F-4D97-AF65-F5344CB8AC3E}">
        <p14:creationId xmlns:p14="http://schemas.microsoft.com/office/powerpoint/2010/main" val="316404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b="1" dirty="0" smtClean="0"/>
              <a:t>categorized the main</a:t>
            </a:r>
            <a:r>
              <a:rPr lang="en-US" b="1" baseline="0" dirty="0" smtClean="0"/>
              <a:t> reasons </a:t>
            </a:r>
            <a:r>
              <a:rPr lang="en-US" baseline="0" dirty="0" smtClean="0"/>
              <a:t>of underutilization in current GPGPU design into two.</a:t>
            </a:r>
            <a:endParaRPr lang="en-US" dirty="0"/>
          </a:p>
        </p:txBody>
      </p:sp>
      <p:sp>
        <p:nvSpPr>
          <p:cNvPr id="4" name="Slide Number Placeholder 3"/>
          <p:cNvSpPr>
            <a:spLocks noGrp="1"/>
          </p:cNvSpPr>
          <p:nvPr>
            <p:ph type="sldNum" sz="quarter" idx="10"/>
          </p:nvPr>
        </p:nvSpPr>
        <p:spPr/>
        <p:txBody>
          <a:bodyPr/>
          <a:lstStyle/>
          <a:p>
            <a:fld id="{40AEE06A-71BC-4E34-998D-7C1E0F6ABF72}" type="slidenum">
              <a:rPr lang="en-US" smtClean="0"/>
              <a:t>5</a:t>
            </a:fld>
            <a:endParaRPr lang="en-US"/>
          </a:p>
        </p:txBody>
      </p:sp>
    </p:spTree>
    <p:extLst>
      <p:ext uri="{BB962C8B-B14F-4D97-AF65-F5344CB8AC3E}">
        <p14:creationId xmlns:p14="http://schemas.microsoft.com/office/powerpoint/2010/main" val="202329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starting, let us briefly explore</a:t>
            </a:r>
            <a:r>
              <a:rPr lang="en-US" baseline="0" dirty="0" smtClean="0"/>
              <a:t> the unique architecture and execution model of current GPU</a:t>
            </a:r>
          </a:p>
          <a:p>
            <a:r>
              <a:rPr lang="en-US" baseline="0" dirty="0" smtClean="0"/>
              <a:t>First of all, Instructions are executed in a batch of threads unit.</a:t>
            </a:r>
          </a:p>
          <a:p>
            <a:r>
              <a:rPr lang="en-US" baseline="0" dirty="0" smtClean="0"/>
              <a:t>We call it either warp or </a:t>
            </a:r>
            <a:r>
              <a:rPr lang="en-US" baseline="0" dirty="0" err="1" smtClean="0"/>
              <a:t>wavefront</a:t>
            </a:r>
            <a:r>
              <a:rPr lang="en-US" baseline="0" dirty="0" smtClean="0"/>
              <a:t>.</a:t>
            </a:r>
          </a:p>
          <a:p>
            <a:r>
              <a:rPr lang="en-US" baseline="0" dirty="0" smtClean="0"/>
              <a:t>Threads within a warp are executing in lock-stepping manner by sharing PC value</a:t>
            </a:r>
          </a:p>
          <a:p>
            <a:endParaRPr lang="en-US" baseline="0" dirty="0" smtClean="0"/>
          </a:p>
          <a:p>
            <a:r>
              <a:rPr lang="en-US" baseline="0" dirty="0" smtClean="0"/>
              <a:t>Second of all, for computation efficiency, instructions are categorized into 3 types and executed on the corresponding execution units</a:t>
            </a:r>
          </a:p>
          <a:p>
            <a:r>
              <a:rPr lang="en-US" baseline="0" dirty="0" smtClean="0"/>
              <a:t>For example, arithmetic operations are assigned to SP, Memory operations are executed on LD/ST units, and some special functions are given to SFU</a:t>
            </a:r>
          </a:p>
          <a:p>
            <a:endParaRPr lang="en-US" baseline="0" dirty="0" smtClean="0"/>
          </a:p>
          <a:p>
            <a:r>
              <a:rPr lang="en-US" b="1" baseline="0" dirty="0" smtClean="0"/>
              <a:t>With this background knowledge</a:t>
            </a:r>
            <a:r>
              <a:rPr lang="en-US" baseline="0" dirty="0" smtClean="0"/>
              <a:t>, let us explore the</a:t>
            </a:r>
            <a:r>
              <a:rPr lang="en-US" b="1" baseline="0" dirty="0" smtClean="0"/>
              <a:t> two reasons </a:t>
            </a:r>
            <a:r>
              <a:rPr lang="en-US" baseline="0" dirty="0" smtClean="0"/>
              <a:t>of underutilization in GPGPU computing</a:t>
            </a:r>
            <a:endParaRPr lang="en-US" dirty="0"/>
          </a:p>
        </p:txBody>
      </p:sp>
      <p:sp>
        <p:nvSpPr>
          <p:cNvPr id="4" name="Slide Number Placeholder 3"/>
          <p:cNvSpPr>
            <a:spLocks noGrp="1"/>
          </p:cNvSpPr>
          <p:nvPr>
            <p:ph type="sldNum" sz="quarter" idx="10"/>
          </p:nvPr>
        </p:nvSpPr>
        <p:spPr/>
        <p:txBody>
          <a:bodyPr/>
          <a:lstStyle/>
          <a:p>
            <a:fld id="{40AEE06A-71BC-4E34-998D-7C1E0F6ABF72}" type="slidenum">
              <a:rPr lang="en-US" smtClean="0"/>
              <a:t>6</a:t>
            </a:fld>
            <a:endParaRPr lang="en-US"/>
          </a:p>
        </p:txBody>
      </p:sp>
    </p:spTree>
    <p:extLst>
      <p:ext uri="{BB962C8B-B14F-4D97-AF65-F5344CB8AC3E}">
        <p14:creationId xmlns:p14="http://schemas.microsoft.com/office/powerpoint/2010/main" val="43729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underutilization that we focused on was among homogeneous units.</a:t>
            </a:r>
          </a:p>
          <a:p>
            <a:r>
              <a:rPr lang="en-US" baseline="0" dirty="0" smtClean="0"/>
              <a:t>As threads within a warp share a PC value, when a branch divergence is encountered, all the possible control flows should be </a:t>
            </a:r>
            <a:r>
              <a:rPr lang="en-US" b="1" baseline="0" dirty="0" smtClean="0"/>
              <a:t>explored sequentially</a:t>
            </a:r>
            <a:r>
              <a:rPr lang="en-US" baseline="0" dirty="0" smtClean="0"/>
              <a:t>. </a:t>
            </a:r>
          </a:p>
          <a:p>
            <a:r>
              <a:rPr lang="en-US" b="1" baseline="0" dirty="0" smtClean="0"/>
              <a:t>Threads within the warp can be activated </a:t>
            </a:r>
            <a:r>
              <a:rPr lang="en-US" baseline="0" dirty="0" smtClean="0"/>
              <a:t>only when the current PC Is within the range of their own control flow.</a:t>
            </a:r>
          </a:p>
          <a:p>
            <a:r>
              <a:rPr lang="en-US" baseline="0" dirty="0" smtClean="0"/>
              <a:t>Now, let’s see an example.</a:t>
            </a:r>
          </a:p>
          <a:p>
            <a:endParaRPr lang="en-US" baseline="0" dirty="0" smtClean="0"/>
          </a:p>
          <a:p>
            <a:r>
              <a:rPr lang="en-US" baseline="0" dirty="0" smtClean="0"/>
              <a:t>(click)</a:t>
            </a:r>
          </a:p>
          <a:p>
            <a:r>
              <a:rPr lang="en-US" baseline="0" dirty="0" smtClean="0"/>
              <a:t>First, the if statement will be executed by all threads and the utilization is 100%.</a:t>
            </a:r>
          </a:p>
          <a:p>
            <a:r>
              <a:rPr lang="en-US" baseline="0" dirty="0" smtClean="0"/>
              <a:t>(click)</a:t>
            </a:r>
          </a:p>
          <a:p>
            <a:r>
              <a:rPr lang="en-US" baseline="0" dirty="0" smtClean="0"/>
              <a:t>But in the first diverged flow, only the even numbered threads are activated. </a:t>
            </a:r>
          </a:p>
          <a:p>
            <a:r>
              <a:rPr lang="en-US" b="1" baseline="0" dirty="0" smtClean="0"/>
              <a:t>To control this, GPU uses active mask </a:t>
            </a:r>
            <a:r>
              <a:rPr lang="en-US" baseline="0" dirty="0" smtClean="0"/>
              <a:t>which contains as many bits as the number of threads within a warp. </a:t>
            </a:r>
          </a:p>
          <a:p>
            <a:r>
              <a:rPr lang="en-US" baseline="0" dirty="0" smtClean="0"/>
              <a:t>When a thread has 1 in its position, the thread executes the instruction. Otherwise, the thread becomes inactive.</a:t>
            </a:r>
          </a:p>
          <a:p>
            <a:r>
              <a:rPr lang="en-US" baseline="0" dirty="0" smtClean="0"/>
              <a:t>So, it has only 50% of utilization.</a:t>
            </a:r>
          </a:p>
          <a:p>
            <a:r>
              <a:rPr lang="en-US" baseline="0" dirty="0" smtClean="0"/>
              <a:t>(click)</a:t>
            </a:r>
          </a:p>
          <a:p>
            <a:r>
              <a:rPr lang="en-US" baseline="0" dirty="0" smtClean="0"/>
              <a:t>Likely, in the second diverged flow, only odd threads execute the instruction so again, the utilization is only 50%.</a:t>
            </a:r>
          </a:p>
          <a:p>
            <a:r>
              <a:rPr lang="en-US" baseline="0" dirty="0" smtClean="0"/>
              <a:t>(click)</a:t>
            </a:r>
          </a:p>
          <a:p>
            <a:r>
              <a:rPr lang="en-US" baseline="0" dirty="0" smtClean="0"/>
              <a:t>When the flows are merged, the utilization becomes 100% again.</a:t>
            </a:r>
          </a:p>
          <a:p>
            <a:endParaRPr lang="en-US" baseline="0" dirty="0" smtClean="0"/>
          </a:p>
          <a:p>
            <a:r>
              <a:rPr lang="en-US" baseline="0" dirty="0" smtClean="0"/>
              <a:t>As a result, in cycle 2 and 3, half of the processing cores are wasted</a:t>
            </a:r>
          </a:p>
        </p:txBody>
      </p:sp>
      <p:sp>
        <p:nvSpPr>
          <p:cNvPr id="4" name="Slide Number Placeholder 3"/>
          <p:cNvSpPr>
            <a:spLocks noGrp="1"/>
          </p:cNvSpPr>
          <p:nvPr>
            <p:ph type="sldNum" sz="quarter" idx="10"/>
          </p:nvPr>
        </p:nvSpPr>
        <p:spPr/>
        <p:txBody>
          <a:bodyPr/>
          <a:lstStyle/>
          <a:p>
            <a:fld id="{20E4C6EC-6CC7-4447-A676-5A6C7A5DE997}" type="slidenum">
              <a:rPr lang="en-US" smtClean="0"/>
              <a:t>7</a:t>
            </a:fld>
            <a:endParaRPr lang="en-US"/>
          </a:p>
        </p:txBody>
      </p:sp>
    </p:spTree>
    <p:extLst>
      <p:ext uri="{BB962C8B-B14F-4D97-AF65-F5344CB8AC3E}">
        <p14:creationId xmlns:p14="http://schemas.microsoft.com/office/powerpoint/2010/main" val="219435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reason of underutilization in current GPU designs we found is among heterogeneous units.</a:t>
            </a:r>
          </a:p>
          <a:p>
            <a:r>
              <a:rPr lang="en-US" baseline="0" dirty="0" smtClean="0"/>
              <a:t>As mentioned earlier, GPU has 3 different type execution units. </a:t>
            </a:r>
          </a:p>
          <a:p>
            <a:r>
              <a:rPr lang="en-US" baseline="0" dirty="0" smtClean="0"/>
              <a:t>As a </a:t>
            </a:r>
            <a:r>
              <a:rPr lang="en-US" b="1" baseline="0" dirty="0" smtClean="0"/>
              <a:t>dispatcher can issue </a:t>
            </a:r>
            <a:r>
              <a:rPr lang="en-US" baseline="0" dirty="0" smtClean="0"/>
              <a:t>an instruction to one of the three type execution units, in </a:t>
            </a:r>
            <a:r>
              <a:rPr lang="en-US" b="1" baseline="0" dirty="0" smtClean="0"/>
              <a:t>worst case, two of the three execution units should be idle</a:t>
            </a:r>
            <a:r>
              <a:rPr lang="en-US" baseline="0" dirty="0" smtClean="0"/>
              <a:t>.</a:t>
            </a:r>
          </a:p>
          <a:p>
            <a:r>
              <a:rPr lang="en-US" b="1" baseline="0" dirty="0" smtClean="0"/>
              <a:t>Some </a:t>
            </a:r>
            <a:r>
              <a:rPr lang="en-US" b="1" baseline="0" dirty="0" err="1" smtClean="0"/>
              <a:t>lastest</a:t>
            </a:r>
            <a:r>
              <a:rPr lang="en-US" b="1" baseline="0" dirty="0" smtClean="0"/>
              <a:t> GPUs </a:t>
            </a:r>
            <a:r>
              <a:rPr lang="en-US" baseline="0" dirty="0" smtClean="0"/>
              <a:t>have </a:t>
            </a:r>
            <a:r>
              <a:rPr lang="en-US" b="1" baseline="0" dirty="0" smtClean="0"/>
              <a:t>multiple schedulers </a:t>
            </a:r>
            <a:r>
              <a:rPr lang="en-US" baseline="0" dirty="0" smtClean="0"/>
              <a:t>that can issue multiple instructions so the percentage of the </a:t>
            </a:r>
            <a:r>
              <a:rPr lang="en-US" b="1" baseline="0" dirty="0" smtClean="0"/>
              <a:t>underutilization</a:t>
            </a:r>
            <a:r>
              <a:rPr lang="en-US" baseline="0" dirty="0" smtClean="0"/>
              <a:t> among heterogeneous units </a:t>
            </a:r>
            <a:r>
              <a:rPr lang="en-US" b="1" baseline="0" dirty="0" smtClean="0"/>
              <a:t>might be reduced</a:t>
            </a:r>
            <a:r>
              <a:rPr lang="en-US" baseline="0" dirty="0" smtClean="0"/>
              <a:t>. However, </a:t>
            </a:r>
            <a:r>
              <a:rPr lang="en-US" b="1" baseline="0" dirty="0" smtClean="0"/>
              <a:t>in that case also</a:t>
            </a:r>
            <a:r>
              <a:rPr lang="en-US" baseline="0" dirty="0" smtClean="0"/>
              <a:t>, due to data dependencies among instructions, there still is a possibility of underutilization.</a:t>
            </a:r>
          </a:p>
          <a:p>
            <a:endParaRPr lang="en-US" baseline="0" dirty="0" smtClean="0"/>
          </a:p>
          <a:p>
            <a:r>
              <a:rPr lang="en-US" baseline="0" dirty="0" smtClean="0"/>
              <a:t>Let us see an example of a code execution.</a:t>
            </a:r>
          </a:p>
          <a:p>
            <a:r>
              <a:rPr lang="en-US" baseline="0" dirty="0" smtClean="0"/>
              <a:t>We have 6 instructions to execute. As noted, Sin will be executed on SFU, LD and ST will be given to LD/ST unit, and the rest operations will be given to SP.</a:t>
            </a:r>
          </a:p>
          <a:p>
            <a:r>
              <a:rPr lang="en-US" baseline="0" dirty="0" smtClean="0"/>
              <a:t>Since current GPUs have less number of SFUs than the other units, we assume that SFU has one forth as many cores as the number of the other two execution unit types.</a:t>
            </a:r>
            <a:r>
              <a:rPr lang="en-US" baseline="0" dirty="0"/>
              <a:t> </a:t>
            </a:r>
            <a:r>
              <a:rPr lang="en-US" baseline="0" dirty="0" smtClean="0"/>
              <a:t>So, SFU will take 4x cycles to finish the execution compared to the other execution units.</a:t>
            </a:r>
          </a:p>
          <a:p>
            <a:r>
              <a:rPr lang="en-US" baseline="0" dirty="0" smtClean="0"/>
              <a:t>(click)</a:t>
            </a:r>
          </a:p>
          <a:p>
            <a:r>
              <a:rPr lang="en-US" baseline="0" dirty="0" smtClean="0"/>
              <a:t>When Sin is issued, SP and LD/ST units become idle and only SFUs are utilized.</a:t>
            </a:r>
          </a:p>
          <a:p>
            <a:r>
              <a:rPr lang="en-US" baseline="0" dirty="0" smtClean="0"/>
              <a:t>(click)</a:t>
            </a:r>
          </a:p>
          <a:p>
            <a:r>
              <a:rPr lang="en-US" baseline="0" dirty="0" smtClean="0"/>
              <a:t>In the next cycle, LD/ST units become active to execute LD instruction while SFU is still executing the sin instruction.</a:t>
            </a:r>
          </a:p>
          <a:p>
            <a:r>
              <a:rPr lang="en-US" baseline="0" dirty="0" smtClean="0"/>
              <a:t>(click)</a:t>
            </a:r>
          </a:p>
          <a:p>
            <a:r>
              <a:rPr lang="en-US" baseline="0" dirty="0" smtClean="0"/>
              <a:t>In the next cycle, SP becomes active to execute Floating point ADD instruction while LD/ST unit becomes idle as the LD instruction is finished.</a:t>
            </a:r>
          </a:p>
          <a:p>
            <a:r>
              <a:rPr lang="en-US" baseline="0" dirty="0" smtClean="0"/>
              <a:t>(click)</a:t>
            </a:r>
          </a:p>
          <a:p>
            <a:r>
              <a:rPr lang="en-US" baseline="0" dirty="0" smtClean="0"/>
              <a:t>Next cycle is the same. At cycle 5, SFU becomes also idle as it consumed all 4 cycles to finish sin instruction.</a:t>
            </a:r>
          </a:p>
          <a:p>
            <a:r>
              <a:rPr lang="en-US" baseline="0" dirty="0" smtClean="0"/>
              <a:t>(click)</a:t>
            </a:r>
          </a:p>
          <a:p>
            <a:r>
              <a:rPr lang="en-US" baseline="0" dirty="0" smtClean="0"/>
              <a:t>In the last cycle, to execute Store instruction, LD/ST units become active and the others become idle.</a:t>
            </a:r>
          </a:p>
          <a:p>
            <a:endParaRPr lang="en-US" baseline="0" dirty="0" smtClean="0"/>
          </a:p>
          <a:p>
            <a:r>
              <a:rPr lang="en-US" baseline="0" dirty="0" smtClean="0"/>
              <a:t>As a result, in this simple example, there is not a case that all the execution units are utilized. </a:t>
            </a:r>
          </a:p>
          <a:p>
            <a:r>
              <a:rPr lang="en-US" baseline="0" dirty="0" smtClean="0"/>
              <a:t>And we can see that during the half of the cycles, more than half of the processing cores are idled.</a:t>
            </a:r>
          </a:p>
        </p:txBody>
      </p:sp>
      <p:sp>
        <p:nvSpPr>
          <p:cNvPr id="4" name="Slide Number Placeholder 3"/>
          <p:cNvSpPr>
            <a:spLocks noGrp="1"/>
          </p:cNvSpPr>
          <p:nvPr>
            <p:ph type="sldNum" sz="quarter" idx="10"/>
          </p:nvPr>
        </p:nvSpPr>
        <p:spPr/>
        <p:txBody>
          <a:bodyPr/>
          <a:lstStyle/>
          <a:p>
            <a:fld id="{20E4C6EC-6CC7-4447-A676-5A6C7A5DE997}" type="slidenum">
              <a:rPr lang="en-US" smtClean="0"/>
              <a:t>8</a:t>
            </a:fld>
            <a:endParaRPr lang="en-US"/>
          </a:p>
        </p:txBody>
      </p:sp>
    </p:spTree>
    <p:extLst>
      <p:ext uri="{BB962C8B-B14F-4D97-AF65-F5344CB8AC3E}">
        <p14:creationId xmlns:p14="http://schemas.microsoft.com/office/powerpoint/2010/main" val="19162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Based</a:t>
            </a:r>
            <a:r>
              <a:rPr lang="en-US" b="1" baseline="0" dirty="0" smtClean="0"/>
              <a:t> on the observations</a:t>
            </a:r>
            <a:r>
              <a:rPr lang="en-US" baseline="0" dirty="0" smtClean="0"/>
              <a:t>, we propose warped </a:t>
            </a:r>
            <a:r>
              <a:rPr lang="en-US" baseline="0" dirty="0" err="1" smtClean="0"/>
              <a:t>dmr</a:t>
            </a:r>
            <a:r>
              <a:rPr lang="en-US" baseline="0" dirty="0" smtClean="0"/>
              <a:t> which exploits the two kinds of underutilization for computation error detection.</a:t>
            </a:r>
          </a:p>
          <a:p>
            <a:r>
              <a:rPr lang="en-US" baseline="0" dirty="0" smtClean="0"/>
              <a:t>Warped-DMR consists of two kinds of </a:t>
            </a:r>
            <a:r>
              <a:rPr lang="en-US" baseline="0" dirty="0" err="1" smtClean="0"/>
              <a:t>dmrs</a:t>
            </a:r>
            <a:r>
              <a:rPr lang="en-US" baseline="0" dirty="0" smtClean="0"/>
              <a:t>: intra-warp </a:t>
            </a:r>
            <a:r>
              <a:rPr lang="en-US" baseline="0" dirty="0" err="1" smtClean="0"/>
              <a:t>dmr</a:t>
            </a:r>
            <a:r>
              <a:rPr lang="en-US" baseline="0" dirty="0" smtClean="0"/>
              <a:t> and inter-warp </a:t>
            </a:r>
            <a:r>
              <a:rPr lang="en-US" baseline="0" dirty="0" err="1" smtClean="0"/>
              <a:t>dmr</a:t>
            </a:r>
            <a:endParaRPr lang="en-US" baseline="0" dirty="0" smtClean="0"/>
          </a:p>
          <a:p>
            <a:r>
              <a:rPr lang="en-US" baseline="0" dirty="0" smtClean="0"/>
              <a:t>Let me explain intra-warp </a:t>
            </a:r>
            <a:r>
              <a:rPr lang="en-US" baseline="0" dirty="0" err="1" smtClean="0"/>
              <a:t>dmr</a:t>
            </a:r>
            <a:r>
              <a:rPr lang="en-US" baseline="0" dirty="0" smtClean="0"/>
              <a:t> first.</a:t>
            </a:r>
          </a:p>
        </p:txBody>
      </p:sp>
      <p:sp>
        <p:nvSpPr>
          <p:cNvPr id="4" name="Slide Number Placeholder 3"/>
          <p:cNvSpPr>
            <a:spLocks noGrp="1"/>
          </p:cNvSpPr>
          <p:nvPr>
            <p:ph type="sldNum" sz="quarter" idx="10"/>
          </p:nvPr>
        </p:nvSpPr>
        <p:spPr/>
        <p:txBody>
          <a:bodyPr/>
          <a:lstStyle/>
          <a:p>
            <a:fld id="{40AEE06A-71BC-4E34-998D-7C1E0F6ABF72}" type="slidenum">
              <a:rPr lang="en-US" smtClean="0"/>
              <a:t>9</a:t>
            </a:fld>
            <a:endParaRPr lang="en-US"/>
          </a:p>
        </p:txBody>
      </p:sp>
    </p:spTree>
    <p:extLst>
      <p:ext uri="{BB962C8B-B14F-4D97-AF65-F5344CB8AC3E}">
        <p14:creationId xmlns:p14="http://schemas.microsoft.com/office/powerpoint/2010/main" val="148473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399" y="32240"/>
            <a:ext cx="8140505" cy="762000"/>
          </a:xfrm>
          <a:prstGeom prst="rect">
            <a:avLst/>
          </a:prstGeo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152400" y="822376"/>
            <a:ext cx="8763000" cy="55022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1800">
                <a:solidFill>
                  <a:schemeClr val="bg1"/>
                </a:solidFill>
              </a:defRPr>
            </a:lvl1pPr>
          </a:lstStyle>
          <a:p>
            <a:fld id="{A3CC9592-B17C-4497-80E2-511F6300EC87}" type="slidenum">
              <a:rPr lang="en-US" smtClean="0"/>
              <a:pPr/>
              <a:t>‹#›</a:t>
            </a:fld>
            <a:endParaRPr lang="en-US"/>
          </a:p>
        </p:txBody>
      </p:sp>
    </p:spTree>
    <p:extLst>
      <p:ext uri="{BB962C8B-B14F-4D97-AF65-F5344CB8AC3E}">
        <p14:creationId xmlns:p14="http://schemas.microsoft.com/office/powerpoint/2010/main" val="7712302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2864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df"/><Relationship Id="rId11" Type="http://schemas.openxmlformats.org/officeDocument/2006/relationships/image" Target="../media/image4.pdf"/><Relationship Id="rId5" Type="http://schemas.openxmlformats.org/officeDocument/2006/relationships/theme" Target="../theme/theme1.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2.pd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803900"/>
            <a:ext cx="9144000" cy="10527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p:cNvSpPr/>
          <p:nvPr/>
        </p:nvSpPr>
        <p:spPr>
          <a:xfrm flipV="1">
            <a:off x="0" y="5778500"/>
            <a:ext cx="9144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1" name="Picture 10" descr="Small Use Shield_GoldOnTrans.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8201027" y="238127"/>
            <a:ext cx="748239" cy="748239"/>
          </a:xfrm>
          <a:prstGeom prst="rect">
            <a:avLst/>
          </a:prstGeom>
        </p:spPr>
      </p:pic>
      <p:pic>
        <p:nvPicPr>
          <p:cNvPr id="9" name="Picture 8" descr="1-lineWordmark_GoldOnCard_NoBG.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6997700" y="6462029"/>
            <a:ext cx="1822126" cy="154821"/>
          </a:xfrm>
          <a:prstGeom prst="rect">
            <a:avLst/>
          </a:prstGeom>
        </p:spPr>
      </p:pic>
      <p:pic>
        <p:nvPicPr>
          <p:cNvPr id="12" name="Picture 11" descr="Formal_Viterbi_GoldOnCard_NoBG.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292102" y="6138309"/>
            <a:ext cx="1741688" cy="470075"/>
          </a:xfrm>
          <a:prstGeom prst="rect">
            <a:avLst/>
          </a:prstGeom>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C9592-B17C-4497-80E2-511F6300EC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 id="2147483667"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8.gif"/><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7350" y="1338793"/>
            <a:ext cx="9129299" cy="2200275"/>
          </a:xfrm>
          <a:prstGeom prst="rect">
            <a:avLst/>
          </a:prstGeom>
        </p:spPr>
        <p:txBody>
          <a:bodyPr vert="horz" lIns="91440" tIns="45720" rIns="91440" bIns="45720" rtlCol="0" anchor="ctr">
            <a:normAutofit/>
          </a:bodyPr>
          <a:lstStyle/>
          <a:p>
            <a:pPr lvl="0" algn="ctr">
              <a:spcBef>
                <a:spcPct val="0"/>
              </a:spcBef>
              <a:defRPr/>
            </a:pPr>
            <a:r>
              <a:rPr lang="en-US" sz="3200" b="1" dirty="0">
                <a:solidFill>
                  <a:schemeClr val="tx2"/>
                </a:solidFill>
                <a:latin typeface="Arial"/>
                <a:ea typeface="+mj-ea"/>
                <a:cs typeface="Arial"/>
              </a:rPr>
              <a:t>Warped-DMR</a:t>
            </a:r>
            <a:r>
              <a:rPr kumimoji="0" lang="en-US" sz="4400" u="none" strike="noStrike" kern="1200" cap="none" spc="0" normalizeH="0" baseline="0" noProof="0" dirty="0" smtClean="0">
                <a:ln>
                  <a:noFill/>
                </a:ln>
                <a:solidFill>
                  <a:schemeClr val="tx2"/>
                </a:solidFill>
                <a:effectLst/>
                <a:uLnTx/>
                <a:uFillTx/>
                <a:latin typeface="Arial"/>
                <a:ea typeface="+mj-ea"/>
                <a:cs typeface="Arial"/>
              </a:rPr>
              <a:t/>
            </a:r>
            <a:br>
              <a:rPr kumimoji="0" lang="en-US" sz="4400" u="none" strike="noStrike" kern="1200" cap="none" spc="0" normalizeH="0" baseline="0" noProof="0" dirty="0" smtClean="0">
                <a:ln>
                  <a:noFill/>
                </a:ln>
                <a:solidFill>
                  <a:schemeClr val="tx2"/>
                </a:solidFill>
                <a:effectLst/>
                <a:uLnTx/>
                <a:uFillTx/>
                <a:latin typeface="Arial"/>
                <a:ea typeface="+mj-ea"/>
                <a:cs typeface="Arial"/>
              </a:rPr>
            </a:br>
            <a:r>
              <a:rPr lang="en-US" sz="2750" dirty="0">
                <a:solidFill>
                  <a:schemeClr val="tx2"/>
                </a:solidFill>
                <a:latin typeface="Arial"/>
                <a:ea typeface="+mj-ea"/>
                <a:cs typeface="Arial"/>
              </a:rPr>
              <a:t>Light-weight Error detection for GPGPU</a:t>
            </a:r>
            <a:endParaRPr kumimoji="0" lang="en-US" sz="2750" u="none" strike="noStrike" kern="1200" cap="none" spc="0" normalizeH="0" baseline="0" noProof="0" dirty="0" smtClean="0">
              <a:ln>
                <a:noFill/>
              </a:ln>
              <a:solidFill>
                <a:schemeClr val="tx2"/>
              </a:solidFill>
              <a:effectLst/>
              <a:uLnTx/>
              <a:uFillTx/>
              <a:latin typeface="Arial"/>
              <a:ea typeface="+mj-ea"/>
              <a:cs typeface="Arial"/>
            </a:endParaRPr>
          </a:p>
        </p:txBody>
      </p:sp>
      <p:sp>
        <p:nvSpPr>
          <p:cNvPr id="52" name="Subtitle 2"/>
          <p:cNvSpPr txBox="1">
            <a:spLocks/>
          </p:cNvSpPr>
          <p:nvPr/>
        </p:nvSpPr>
        <p:spPr>
          <a:xfrm>
            <a:off x="7349" y="3390899"/>
            <a:ext cx="9129299" cy="749301"/>
          </a:xfrm>
          <a:prstGeom prst="rect">
            <a:avLst/>
          </a:prstGeom>
        </p:spPr>
        <p:txBody>
          <a:bodyPr vert="horz" lIns="91440" tIns="45720" rIns="91440" bIns="45720" rtlCol="0">
            <a:normAutofit fontScale="92500" lnSpcReduction="20000"/>
          </a:bodyPr>
          <a:lstStyle/>
          <a:p>
            <a:pPr lvl="0" algn="ctr">
              <a:spcBef>
                <a:spcPct val="20000"/>
              </a:spcBef>
              <a:defRPr/>
            </a:pPr>
            <a:r>
              <a:rPr lang="en-US" sz="2400" b="1" i="1" dirty="0" err="1">
                <a:latin typeface="Times New Roman"/>
                <a:cs typeface="Times New Roman"/>
              </a:rPr>
              <a:t>Hyeran</a:t>
            </a:r>
            <a:r>
              <a:rPr lang="en-US" sz="2400" b="1" i="1" dirty="0">
                <a:latin typeface="Times New Roman"/>
                <a:cs typeface="Times New Roman"/>
              </a:rPr>
              <a:t> </a:t>
            </a:r>
            <a:r>
              <a:rPr lang="en-US" sz="2400" b="1" i="1" dirty="0" err="1">
                <a:latin typeface="Times New Roman"/>
                <a:cs typeface="Times New Roman"/>
              </a:rPr>
              <a:t>Jeon</a:t>
            </a:r>
            <a:r>
              <a:rPr lang="en-US" sz="2400" b="1" i="1" dirty="0">
                <a:latin typeface="Times New Roman"/>
                <a:cs typeface="Times New Roman"/>
              </a:rPr>
              <a:t> and </a:t>
            </a:r>
            <a:r>
              <a:rPr lang="en-US" sz="2400" b="1" i="1" dirty="0" err="1">
                <a:latin typeface="Times New Roman"/>
                <a:cs typeface="Times New Roman"/>
              </a:rPr>
              <a:t>Murali</a:t>
            </a:r>
            <a:r>
              <a:rPr lang="en-US" sz="2400" b="1" i="1" dirty="0">
                <a:latin typeface="Times New Roman"/>
                <a:cs typeface="Times New Roman"/>
              </a:rPr>
              <a:t> </a:t>
            </a:r>
            <a:r>
              <a:rPr lang="en-US" sz="2400" b="1" i="1" dirty="0" err="1">
                <a:latin typeface="Times New Roman"/>
                <a:cs typeface="Times New Roman"/>
              </a:rPr>
              <a:t>Annavaram</a:t>
            </a:r>
            <a:endParaRPr lang="en-US" sz="2400" b="1" i="1" dirty="0">
              <a:latin typeface="Times New Roman"/>
              <a:cs typeface="Times New Roman"/>
            </a:endParaRPr>
          </a:p>
          <a:p>
            <a:pPr lvl="0" algn="ctr">
              <a:spcBef>
                <a:spcPct val="20000"/>
              </a:spcBef>
              <a:defRPr/>
            </a:pPr>
            <a:r>
              <a:rPr lang="en-US" sz="2400" b="1" i="1" dirty="0">
                <a:latin typeface="Times New Roman"/>
                <a:cs typeface="Times New Roman"/>
              </a:rPr>
              <a:t>University of Southern California</a:t>
            </a:r>
          </a:p>
        </p:txBody>
      </p:sp>
      <p:sp>
        <p:nvSpPr>
          <p:cNvPr id="6" name="TextBox 1"/>
          <p:cNvSpPr txBox="1"/>
          <p:nvPr/>
        </p:nvSpPr>
        <p:spPr>
          <a:xfrm>
            <a:off x="145352" y="100788"/>
            <a:ext cx="954107"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schemeClr val="tx2">
                    <a:lumMod val="75000"/>
                  </a:schemeClr>
                </a:solidFill>
                <a:cs typeface="Times New Roman"/>
              </a:rPr>
              <a:t>S</a:t>
            </a:r>
            <a:r>
              <a:rPr lang="en-US" sz="1100" smtClean="0">
                <a:solidFill>
                  <a:schemeClr val="tx2">
                    <a:lumMod val="75000"/>
                  </a:schemeClr>
                </a:solidFill>
                <a:cs typeface="Times New Roman"/>
              </a:rPr>
              <a:t>upported </a:t>
            </a:r>
            <a:r>
              <a:rPr lang="en-US" sz="1100" dirty="0" smtClean="0">
                <a:solidFill>
                  <a:schemeClr val="tx2">
                    <a:lumMod val="75000"/>
                  </a:schemeClr>
                </a:solidFill>
                <a:cs typeface="Times New Roman"/>
              </a:rPr>
              <a:t>by</a:t>
            </a:r>
            <a:endParaRPr lang="en-US" sz="1100" dirty="0">
              <a:solidFill>
                <a:schemeClr val="tx2">
                  <a:lumMod val="75000"/>
                </a:schemeClr>
              </a:solidFill>
              <a:cs typeface="Times New Roman"/>
            </a:endParaRPr>
          </a:p>
        </p:txBody>
      </p:sp>
      <p:pic>
        <p:nvPicPr>
          <p:cNvPr id="7" name="Picture 6" descr="nsf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52" y="341853"/>
            <a:ext cx="641637" cy="6453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676" y="456864"/>
            <a:ext cx="756019" cy="4153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83"/>
    </mc:Choice>
    <mc:Fallback xmlns="">
      <p:transition spd="slow" advTm="248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Intra-Warp DMR: </a:t>
            </a:r>
            <a:r>
              <a:rPr lang="en-US" sz="2800" dirty="0" smtClean="0"/>
              <a:t>Exploiting underutilized resources </a:t>
            </a:r>
            <a:r>
              <a:rPr lang="en-US" sz="2800" b="1" dirty="0" smtClean="0"/>
              <a:t>among homogeneous units</a:t>
            </a:r>
            <a:endParaRPr lang="en-US" sz="2800" b="1" dirty="0"/>
          </a:p>
        </p:txBody>
      </p:sp>
      <p:sp>
        <p:nvSpPr>
          <p:cNvPr id="3" name="Content Placeholder 2"/>
          <p:cNvSpPr>
            <a:spLocks noGrp="1"/>
          </p:cNvSpPr>
          <p:nvPr>
            <p:ph idx="1"/>
          </p:nvPr>
        </p:nvSpPr>
        <p:spPr>
          <a:xfrm>
            <a:off x="228600" y="914400"/>
            <a:ext cx="8534400" cy="5410200"/>
          </a:xfrm>
        </p:spPr>
        <p:txBody>
          <a:bodyPr/>
          <a:lstStyle/>
          <a:p>
            <a:r>
              <a:rPr lang="en-US" sz="2400" dirty="0" smtClean="0"/>
              <a:t>For </a:t>
            </a:r>
            <a:r>
              <a:rPr lang="en-US" sz="2400" dirty="0"/>
              <a:t>any </a:t>
            </a:r>
            <a:r>
              <a:rPr lang="en-US" sz="2400" dirty="0" smtClean="0"/>
              <a:t>underutilized warps, </a:t>
            </a:r>
            <a:r>
              <a:rPr lang="en-US" sz="2400" dirty="0"/>
              <a:t>the inactive threads within </a:t>
            </a:r>
            <a:r>
              <a:rPr lang="en-US" sz="2400" dirty="0" smtClean="0"/>
              <a:t>the </a:t>
            </a:r>
            <a:r>
              <a:rPr lang="en-US" sz="2400" dirty="0"/>
              <a:t>warp </a:t>
            </a:r>
            <a:r>
              <a:rPr lang="en-US" sz="2400" dirty="0" smtClean="0"/>
              <a:t>duplicate </a:t>
            </a:r>
            <a:r>
              <a:rPr lang="en-US" sz="2400" dirty="0"/>
              <a:t>the active threads’ execution</a:t>
            </a:r>
          </a:p>
          <a:p>
            <a:pPr lvl="1"/>
            <a:r>
              <a:rPr lang="en-US" sz="2200" i="1" dirty="0" smtClean="0"/>
              <a:t>Active mask gives a hint for duplication selection</a:t>
            </a:r>
            <a:endParaRPr lang="en-US" sz="2200" i="1" dirty="0"/>
          </a:p>
          <a:p>
            <a:r>
              <a:rPr lang="en-US" sz="2400" dirty="0" smtClean="0"/>
              <a:t>If </a:t>
            </a:r>
            <a:r>
              <a:rPr lang="en-US" sz="2400" dirty="0"/>
              <a:t>the result of the inactive and active </a:t>
            </a:r>
            <a:r>
              <a:rPr lang="en-US" sz="2400" dirty="0" smtClean="0"/>
              <a:t>thread mismatches </a:t>
            </a:r>
            <a:r>
              <a:rPr lang="en-US" sz="2400" dirty="0" smtClean="0">
                <a:sym typeface="Wingdings" pitchFamily="2" charset="2"/>
              </a:rPr>
              <a:t> ERROR detected!!</a:t>
            </a:r>
            <a:endParaRPr lang="en-US" sz="2400" dirty="0"/>
          </a:p>
        </p:txBody>
      </p:sp>
      <p:sp>
        <p:nvSpPr>
          <p:cNvPr id="263" name="Rounded Rectangle 262"/>
          <p:cNvSpPr/>
          <p:nvPr/>
        </p:nvSpPr>
        <p:spPr>
          <a:xfrm>
            <a:off x="5306969" y="2754088"/>
            <a:ext cx="753187" cy="2660890"/>
          </a:xfrm>
          <a:prstGeom prst="roundRect">
            <a:avLst/>
          </a:prstGeom>
          <a:solidFill>
            <a:schemeClr val="bg2">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solidFill>
                  <a:srgbClr val="002060"/>
                </a:solidFill>
              </a:rPr>
              <a:t>SP 2</a:t>
            </a:r>
            <a:endParaRPr lang="en-US" sz="1400" dirty="0">
              <a:solidFill>
                <a:srgbClr val="002060"/>
              </a:solidFill>
            </a:endParaRPr>
          </a:p>
        </p:txBody>
      </p:sp>
      <p:sp>
        <p:nvSpPr>
          <p:cNvPr id="70" name="Rounded Rectangle 69"/>
          <p:cNvSpPr/>
          <p:nvPr/>
        </p:nvSpPr>
        <p:spPr>
          <a:xfrm>
            <a:off x="4417736" y="2754089"/>
            <a:ext cx="770148" cy="2660890"/>
          </a:xfrm>
          <a:prstGeom prst="roundRect">
            <a:avLst/>
          </a:prstGeom>
          <a:solidFill>
            <a:schemeClr val="bg2">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solidFill>
                  <a:srgbClr val="002060"/>
                </a:solidFill>
              </a:rPr>
              <a:t>SP 1</a:t>
            </a:r>
            <a:endParaRPr lang="en-US" sz="1400" dirty="0">
              <a:solidFill>
                <a:srgbClr val="002060"/>
              </a:solidFill>
            </a:endParaRPr>
          </a:p>
        </p:txBody>
      </p:sp>
      <p:sp>
        <p:nvSpPr>
          <p:cNvPr id="13" name="TextBox 12"/>
          <p:cNvSpPr txBox="1"/>
          <p:nvPr/>
        </p:nvSpPr>
        <p:spPr>
          <a:xfrm>
            <a:off x="1663374" y="3069039"/>
            <a:ext cx="1222701" cy="1754326"/>
          </a:xfrm>
          <a:prstGeom prst="rect">
            <a:avLst/>
          </a:prstGeom>
          <a:solidFill>
            <a:schemeClr val="accent1">
              <a:lumMod val="40000"/>
              <a:lumOff val="60000"/>
            </a:schemeClr>
          </a:solidFill>
          <a:ln>
            <a:noFill/>
          </a:ln>
        </p:spPr>
        <p:txBody>
          <a:bodyPr wrap="square" rtlCol="0">
            <a:spAutoFit/>
          </a:bodyPr>
          <a:lstStyle/>
          <a:p>
            <a:r>
              <a:rPr lang="en-US" dirty="0" smtClean="0">
                <a:solidFill>
                  <a:srgbClr val="002060"/>
                </a:solidFill>
                <a:cs typeface="Courier New" pitchFamily="49" charset="0"/>
              </a:rPr>
              <a:t>If(</a:t>
            </a:r>
            <a:r>
              <a:rPr lang="en-US" dirty="0" err="1" smtClean="0">
                <a:solidFill>
                  <a:srgbClr val="002060"/>
                </a:solidFill>
                <a:cs typeface="Courier New" pitchFamily="49" charset="0"/>
              </a:rPr>
              <a:t>cond</a:t>
            </a:r>
            <a:r>
              <a:rPr lang="en-US" dirty="0" smtClean="0">
                <a:solidFill>
                  <a:srgbClr val="002060"/>
                </a:solidFill>
                <a:cs typeface="Courier New" pitchFamily="49" charset="0"/>
              </a:rPr>
              <a:t>) { </a:t>
            </a:r>
            <a:endParaRPr lang="en-US" dirty="0">
              <a:solidFill>
                <a:srgbClr val="002060"/>
              </a:solidFill>
              <a:cs typeface="Courier New" pitchFamily="49" charset="0"/>
            </a:endParaRPr>
          </a:p>
          <a:p>
            <a:r>
              <a:rPr lang="en-US" dirty="0">
                <a:solidFill>
                  <a:srgbClr val="002060"/>
                </a:solidFill>
                <a:cs typeface="Courier New" pitchFamily="49" charset="0"/>
              </a:rPr>
              <a:t> </a:t>
            </a:r>
            <a:r>
              <a:rPr lang="en-US" dirty="0" smtClean="0">
                <a:solidFill>
                  <a:srgbClr val="002060"/>
                </a:solidFill>
                <a:cs typeface="Courier New" pitchFamily="49" charset="0"/>
              </a:rPr>
              <a:t>   b++; </a:t>
            </a:r>
            <a:endParaRPr lang="en-US" dirty="0">
              <a:solidFill>
                <a:srgbClr val="002060"/>
              </a:solidFill>
              <a:cs typeface="Courier New" pitchFamily="49" charset="0"/>
            </a:endParaRPr>
          </a:p>
          <a:p>
            <a:r>
              <a:rPr lang="en-US" dirty="0">
                <a:solidFill>
                  <a:srgbClr val="002060"/>
                </a:solidFill>
                <a:cs typeface="Courier New" pitchFamily="49" charset="0"/>
              </a:rPr>
              <a:t>} </a:t>
            </a:r>
            <a:r>
              <a:rPr lang="en-US" dirty="0" smtClean="0">
                <a:solidFill>
                  <a:srgbClr val="002060"/>
                </a:solidFill>
                <a:cs typeface="Courier New" pitchFamily="49" charset="0"/>
              </a:rPr>
              <a:t>else { </a:t>
            </a:r>
            <a:endParaRPr lang="en-US" dirty="0">
              <a:solidFill>
                <a:srgbClr val="002060"/>
              </a:solidFill>
              <a:cs typeface="Courier New" pitchFamily="49" charset="0"/>
            </a:endParaRPr>
          </a:p>
          <a:p>
            <a:r>
              <a:rPr lang="en-US" dirty="0" smtClean="0">
                <a:solidFill>
                  <a:srgbClr val="002060"/>
                </a:solidFill>
                <a:cs typeface="Courier New" pitchFamily="49" charset="0"/>
              </a:rPr>
              <a:t>    b--; </a:t>
            </a:r>
            <a:endParaRPr lang="en-US" dirty="0">
              <a:solidFill>
                <a:srgbClr val="002060"/>
              </a:solidFill>
              <a:cs typeface="Courier New" pitchFamily="49" charset="0"/>
            </a:endParaRPr>
          </a:p>
          <a:p>
            <a:r>
              <a:rPr lang="en-US" dirty="0">
                <a:solidFill>
                  <a:srgbClr val="002060"/>
                </a:solidFill>
                <a:cs typeface="Courier New" pitchFamily="49" charset="0"/>
              </a:rPr>
              <a:t>} </a:t>
            </a:r>
          </a:p>
          <a:p>
            <a:r>
              <a:rPr lang="en-US" dirty="0">
                <a:solidFill>
                  <a:srgbClr val="002060"/>
                </a:solidFill>
                <a:cs typeface="Courier New" pitchFamily="49" charset="0"/>
              </a:rPr>
              <a:t>a = b; </a:t>
            </a:r>
          </a:p>
        </p:txBody>
      </p:sp>
      <p:cxnSp>
        <p:nvCxnSpPr>
          <p:cNvPr id="9" name="Straight Arrow Connector 8"/>
          <p:cNvCxnSpPr/>
          <p:nvPr/>
        </p:nvCxnSpPr>
        <p:spPr>
          <a:xfrm>
            <a:off x="6176551" y="2971800"/>
            <a:ext cx="0" cy="161359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00351" y="2971800"/>
            <a:ext cx="461665" cy="521938"/>
          </a:xfrm>
          <a:prstGeom prst="rect">
            <a:avLst/>
          </a:prstGeom>
          <a:noFill/>
          <a:ln>
            <a:noFill/>
          </a:ln>
        </p:spPr>
        <p:txBody>
          <a:bodyPr vert="eaVert" wrap="none" rtlCol="0">
            <a:spAutoFit/>
          </a:bodyPr>
          <a:lstStyle/>
          <a:p>
            <a:r>
              <a:rPr lang="en-US" dirty="0" smtClean="0">
                <a:solidFill>
                  <a:srgbClr val="002060"/>
                </a:solidFill>
              </a:rPr>
              <a:t>time</a:t>
            </a:r>
            <a:endParaRPr lang="en-US" dirty="0">
              <a:solidFill>
                <a:srgbClr val="002060"/>
              </a:solidFill>
            </a:endParaRPr>
          </a:p>
        </p:txBody>
      </p:sp>
      <p:sp>
        <p:nvSpPr>
          <p:cNvPr id="17" name="TextBox 16"/>
          <p:cNvSpPr txBox="1"/>
          <p:nvPr/>
        </p:nvSpPr>
        <p:spPr>
          <a:xfrm>
            <a:off x="3546955" y="5824568"/>
            <a:ext cx="5597045" cy="307777"/>
          </a:xfrm>
          <a:prstGeom prst="rect">
            <a:avLst/>
          </a:prstGeom>
          <a:noFill/>
        </p:spPr>
        <p:txBody>
          <a:bodyPr wrap="none" rtlCol="0">
            <a:spAutoFit/>
          </a:bodyPr>
          <a:lstStyle/>
          <a:p>
            <a:pPr marL="0" lvl="1"/>
            <a:r>
              <a:rPr lang="en-US" sz="1400" dirty="0">
                <a:solidFill>
                  <a:schemeClr val="bg1"/>
                </a:solidFill>
              </a:rPr>
              <a:t>Assume we have 2 threads in a </a:t>
            </a:r>
            <a:r>
              <a:rPr lang="en-US" sz="1400" dirty="0" smtClean="0">
                <a:solidFill>
                  <a:schemeClr val="bg1"/>
                </a:solidFill>
              </a:rPr>
              <a:t>warp, </a:t>
            </a:r>
            <a:r>
              <a:rPr lang="en-US" sz="1400" dirty="0">
                <a:solidFill>
                  <a:schemeClr val="bg1"/>
                </a:solidFill>
              </a:rPr>
              <a:t>each </a:t>
            </a:r>
            <a:r>
              <a:rPr lang="en-US" sz="1400" dirty="0" smtClean="0">
                <a:solidFill>
                  <a:schemeClr val="bg1"/>
                </a:solidFill>
              </a:rPr>
              <a:t>runs </a:t>
            </a:r>
            <a:r>
              <a:rPr lang="en-US" sz="1400" dirty="0">
                <a:solidFill>
                  <a:schemeClr val="bg1"/>
                </a:solidFill>
              </a:rPr>
              <a:t>on it’s own dedicated </a:t>
            </a:r>
            <a:r>
              <a:rPr lang="en-US" sz="1400" dirty="0" smtClean="0">
                <a:solidFill>
                  <a:schemeClr val="bg1"/>
                </a:solidFill>
              </a:rPr>
              <a:t>core</a:t>
            </a:r>
            <a:endParaRPr lang="en-US" sz="1400" dirty="0">
              <a:solidFill>
                <a:schemeClr val="bg1"/>
              </a:solidFill>
            </a:endParaRPr>
          </a:p>
        </p:txBody>
      </p:sp>
      <p:grpSp>
        <p:nvGrpSpPr>
          <p:cNvPr id="34" name="Group 33"/>
          <p:cNvGrpSpPr/>
          <p:nvPr/>
        </p:nvGrpSpPr>
        <p:grpSpPr>
          <a:xfrm>
            <a:off x="4393620" y="3097572"/>
            <a:ext cx="1680605" cy="1839686"/>
            <a:chOff x="2539870" y="3766730"/>
            <a:chExt cx="1680605" cy="1839686"/>
          </a:xfrm>
        </p:grpSpPr>
        <p:grpSp>
          <p:nvGrpSpPr>
            <p:cNvPr id="14" name="Group 13"/>
            <p:cNvGrpSpPr/>
            <p:nvPr/>
          </p:nvGrpSpPr>
          <p:grpSpPr>
            <a:xfrm>
              <a:off x="2539870" y="3766730"/>
              <a:ext cx="1680605" cy="1839686"/>
              <a:chOff x="1905000" y="3581400"/>
              <a:chExt cx="1659367" cy="1839686"/>
            </a:xfrm>
          </p:grpSpPr>
          <p:sp>
            <p:nvSpPr>
              <p:cNvPr id="100" name="Rectangle 99"/>
              <p:cNvSpPr/>
              <p:nvPr/>
            </p:nvSpPr>
            <p:spPr>
              <a:xfrm>
                <a:off x="1905000" y="4117612"/>
                <a:ext cx="776725" cy="315686"/>
              </a:xfrm>
              <a:prstGeom prst="rect">
                <a:avLst/>
              </a:pr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101" name="Rectangle 100"/>
              <p:cNvSpPr/>
              <p:nvPr/>
            </p:nvSpPr>
            <p:spPr>
              <a:xfrm>
                <a:off x="2787642" y="4598897"/>
                <a:ext cx="776725" cy="315686"/>
              </a:xfrm>
              <a:prstGeom prst="rect">
                <a:avLst/>
              </a:pr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a:t>
                </a:r>
                <a:endParaRPr lang="en-US" dirty="0">
                  <a:solidFill>
                    <a:schemeClr val="bg1"/>
                  </a:solidFill>
                </a:endParaRPr>
              </a:p>
            </p:txBody>
          </p:sp>
          <p:cxnSp>
            <p:nvCxnSpPr>
              <p:cNvPr id="102" name="Straight Arrow Connector 101"/>
              <p:cNvCxnSpPr>
                <a:stCxn id="103" idx="2"/>
                <a:endCxn id="100" idx="0"/>
              </p:cNvCxnSpPr>
              <p:nvPr/>
            </p:nvCxnSpPr>
            <p:spPr>
              <a:xfrm flipH="1">
                <a:off x="2293363" y="3897086"/>
                <a:ext cx="441321" cy="220526"/>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905000" y="3581400"/>
                <a:ext cx="1659367" cy="315686"/>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Cond?</a:t>
                </a:r>
                <a:endParaRPr lang="en-US" dirty="0">
                  <a:solidFill>
                    <a:srgbClr val="002060"/>
                  </a:solidFill>
                </a:endParaRPr>
              </a:p>
            </p:txBody>
          </p:sp>
          <p:sp>
            <p:nvSpPr>
              <p:cNvPr id="104" name="Rectangle 103"/>
              <p:cNvSpPr/>
              <p:nvPr/>
            </p:nvSpPr>
            <p:spPr>
              <a:xfrm>
                <a:off x="2787642" y="4124098"/>
                <a:ext cx="776725" cy="315686"/>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05" name="Rectangle 104"/>
              <p:cNvSpPr/>
              <p:nvPr/>
            </p:nvSpPr>
            <p:spPr>
              <a:xfrm>
                <a:off x="1922652" y="4608195"/>
                <a:ext cx="776725" cy="315686"/>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06" name="Rectangle 105"/>
              <p:cNvSpPr/>
              <p:nvPr/>
            </p:nvSpPr>
            <p:spPr>
              <a:xfrm>
                <a:off x="1922652" y="5105400"/>
                <a:ext cx="1641714" cy="315686"/>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 = b</a:t>
                </a:r>
                <a:endParaRPr lang="en-US" dirty="0">
                  <a:solidFill>
                    <a:srgbClr val="002060"/>
                  </a:solidFill>
                </a:endParaRPr>
              </a:p>
            </p:txBody>
          </p:sp>
          <p:cxnSp>
            <p:nvCxnSpPr>
              <p:cNvPr id="107" name="Straight Arrow Connector 106"/>
              <p:cNvCxnSpPr>
                <a:stCxn id="101" idx="2"/>
                <a:endCxn id="106" idx="0"/>
              </p:cNvCxnSpPr>
              <p:nvPr/>
            </p:nvCxnSpPr>
            <p:spPr>
              <a:xfrm flipH="1">
                <a:off x="2743510" y="4914582"/>
                <a:ext cx="432495" cy="190817"/>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 name="Straight Arrow Connector 4"/>
            <p:cNvCxnSpPr>
              <a:stCxn id="100" idx="2"/>
              <a:endCxn id="101" idx="0"/>
            </p:cNvCxnSpPr>
            <p:nvPr/>
          </p:nvCxnSpPr>
          <p:spPr>
            <a:xfrm>
              <a:off x="2933203" y="4618628"/>
              <a:ext cx="893939" cy="165599"/>
            </a:xfrm>
            <a:prstGeom prst="straightConnector1">
              <a:avLst/>
            </a:prstGeom>
            <a:ln w="15875">
              <a:solidFill>
                <a:srgbClr val="00206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115" name="Rectangle 114"/>
          <p:cNvSpPr/>
          <p:nvPr/>
        </p:nvSpPr>
        <p:spPr>
          <a:xfrm>
            <a:off x="4395423" y="3048963"/>
            <a:ext cx="1695333" cy="32356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Cond?</a:t>
            </a:r>
            <a:endParaRPr lang="en-US" dirty="0">
              <a:solidFill>
                <a:srgbClr val="002060"/>
              </a:solidFill>
            </a:endParaRPr>
          </a:p>
        </p:txBody>
      </p:sp>
      <p:sp>
        <p:nvSpPr>
          <p:cNvPr id="116" name="Rectangle 115"/>
          <p:cNvSpPr/>
          <p:nvPr/>
        </p:nvSpPr>
        <p:spPr>
          <a:xfrm>
            <a:off x="4386234" y="4995620"/>
            <a:ext cx="1677297" cy="32356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 = b</a:t>
            </a:r>
            <a:endParaRPr lang="en-US" dirty="0">
              <a:solidFill>
                <a:srgbClr val="002060"/>
              </a:solidFill>
            </a:endParaRPr>
          </a:p>
        </p:txBody>
      </p:sp>
      <p:grpSp>
        <p:nvGrpSpPr>
          <p:cNvPr id="46" name="Group 45"/>
          <p:cNvGrpSpPr/>
          <p:nvPr/>
        </p:nvGrpSpPr>
        <p:grpSpPr>
          <a:xfrm>
            <a:off x="4384323" y="3372523"/>
            <a:ext cx="1883232" cy="509591"/>
            <a:chOff x="4384323" y="6125170"/>
            <a:chExt cx="1883232" cy="509591"/>
          </a:xfrm>
        </p:grpSpPr>
        <p:sp>
          <p:nvSpPr>
            <p:cNvPr id="111" name="Rectangle 110"/>
            <p:cNvSpPr/>
            <p:nvPr/>
          </p:nvSpPr>
          <p:spPr>
            <a:xfrm>
              <a:off x="4384323" y="6301613"/>
              <a:ext cx="793560" cy="323560"/>
            </a:xfrm>
            <a:prstGeom prst="rect">
              <a:avLst/>
            </a:prstGeom>
            <a:solidFill>
              <a:srgbClr val="00206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a:t>
              </a:r>
              <a:endParaRPr lang="en-US" dirty="0">
                <a:solidFill>
                  <a:schemeClr val="bg1"/>
                </a:solidFill>
              </a:endParaRPr>
            </a:p>
          </p:txBody>
        </p:sp>
        <p:cxnSp>
          <p:nvCxnSpPr>
            <p:cNvPr id="113" name="Straight Arrow Connector 112"/>
            <p:cNvCxnSpPr>
              <a:stCxn id="115" idx="2"/>
              <a:endCxn id="111" idx="0"/>
            </p:cNvCxnSpPr>
            <p:nvPr/>
          </p:nvCxnSpPr>
          <p:spPr>
            <a:xfrm flipH="1">
              <a:off x="4781103" y="6125170"/>
              <a:ext cx="461987" cy="176443"/>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5" idx="2"/>
              <a:endCxn id="123" idx="0"/>
            </p:cNvCxnSpPr>
            <p:nvPr/>
          </p:nvCxnSpPr>
          <p:spPr>
            <a:xfrm>
              <a:off x="5243090" y="6125170"/>
              <a:ext cx="434108" cy="18603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5280418" y="6311201"/>
              <a:ext cx="793560" cy="323560"/>
            </a:xfrm>
            <a:prstGeom prst="rect">
              <a:avLst/>
            </a:prstGeom>
            <a:solidFill>
              <a:srgbClr val="990000"/>
            </a:solidFill>
            <a:ln w="6350" cmpd="dbl">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121" name="TextBox 120"/>
            <p:cNvSpPr txBox="1"/>
            <p:nvPr/>
          </p:nvSpPr>
          <p:spPr>
            <a:xfrm>
              <a:off x="5762288" y="6311201"/>
              <a:ext cx="505267"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1000" b="1" dirty="0" smtClean="0">
                  <a:solidFill>
                    <a:srgbClr val="008000"/>
                  </a:solidFill>
                  <a:latin typeface="Arial Black" pitchFamily="34" charset="0"/>
                </a:rPr>
                <a:t>DMR</a:t>
              </a:r>
              <a:endParaRPr lang="en-US" sz="1000" b="1" dirty="0">
                <a:solidFill>
                  <a:srgbClr val="008000"/>
                </a:solidFill>
                <a:latin typeface="Arial Black" pitchFamily="34" charset="0"/>
              </a:endParaRPr>
            </a:p>
          </p:txBody>
        </p:sp>
        <p:sp>
          <p:nvSpPr>
            <p:cNvPr id="125" name="TextBox 124"/>
            <p:cNvSpPr txBox="1"/>
            <p:nvPr/>
          </p:nvSpPr>
          <p:spPr>
            <a:xfrm rot="1341846">
              <a:off x="5653456" y="6151180"/>
              <a:ext cx="364202"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dirty="0" smtClean="0">
                  <a:solidFill>
                    <a:srgbClr val="008000"/>
                  </a:solidFill>
                  <a:latin typeface="Arial Black" pitchFamily="34" charset="0"/>
                </a:rPr>
                <a:t>V</a:t>
              </a:r>
              <a:endParaRPr lang="en-US" dirty="0">
                <a:solidFill>
                  <a:srgbClr val="008000"/>
                </a:solidFill>
                <a:latin typeface="Arial Black" pitchFamily="34" charset="0"/>
              </a:endParaRPr>
            </a:p>
          </p:txBody>
        </p:sp>
      </p:grpSp>
      <p:grpSp>
        <p:nvGrpSpPr>
          <p:cNvPr id="87" name="Group 86"/>
          <p:cNvGrpSpPr/>
          <p:nvPr/>
        </p:nvGrpSpPr>
        <p:grpSpPr>
          <a:xfrm>
            <a:off x="4380557" y="4084412"/>
            <a:ext cx="1696038" cy="482058"/>
            <a:chOff x="4380557" y="4084412"/>
            <a:chExt cx="1696038" cy="482058"/>
          </a:xfrm>
        </p:grpSpPr>
        <p:grpSp>
          <p:nvGrpSpPr>
            <p:cNvPr id="48" name="Group 47"/>
            <p:cNvGrpSpPr/>
            <p:nvPr/>
          </p:nvGrpSpPr>
          <p:grpSpPr>
            <a:xfrm>
              <a:off x="4380557" y="4228288"/>
              <a:ext cx="1696038" cy="338182"/>
              <a:chOff x="4380557" y="6980935"/>
              <a:chExt cx="1696038" cy="338182"/>
            </a:xfrm>
          </p:grpSpPr>
          <p:sp>
            <p:nvSpPr>
              <p:cNvPr id="112" name="Rectangle 111"/>
              <p:cNvSpPr/>
              <p:nvPr/>
            </p:nvSpPr>
            <p:spPr>
              <a:xfrm>
                <a:off x="5283035" y="6980935"/>
                <a:ext cx="793560" cy="323560"/>
              </a:xfrm>
              <a:prstGeom prst="rect">
                <a:avLst/>
              </a:prstGeom>
              <a:solidFill>
                <a:srgbClr val="00206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124" name="Rectangle 123"/>
              <p:cNvSpPr/>
              <p:nvPr/>
            </p:nvSpPr>
            <p:spPr>
              <a:xfrm>
                <a:off x="4380557" y="6995557"/>
                <a:ext cx="793560" cy="323560"/>
              </a:xfrm>
              <a:prstGeom prst="rect">
                <a:avLst/>
              </a:prstGeom>
              <a:solidFill>
                <a:srgbClr val="990000"/>
              </a:solid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122" name="TextBox 121"/>
              <p:cNvSpPr txBox="1"/>
              <p:nvPr/>
            </p:nvSpPr>
            <p:spPr>
              <a:xfrm>
                <a:off x="4891792" y="7022820"/>
                <a:ext cx="505267"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1000" b="1" dirty="0" smtClean="0">
                    <a:solidFill>
                      <a:srgbClr val="008000"/>
                    </a:solidFill>
                    <a:latin typeface="Arial Black" pitchFamily="34" charset="0"/>
                  </a:rPr>
                  <a:t>DMR</a:t>
                </a:r>
                <a:endParaRPr lang="en-US" sz="1000" b="1" dirty="0">
                  <a:solidFill>
                    <a:srgbClr val="008000"/>
                  </a:solidFill>
                  <a:latin typeface="Arial Black" pitchFamily="34" charset="0"/>
                </a:endParaRPr>
              </a:p>
            </p:txBody>
          </p:sp>
        </p:grpSp>
        <p:sp>
          <p:nvSpPr>
            <p:cNvPr id="126" name="TextBox 125"/>
            <p:cNvSpPr txBox="1"/>
            <p:nvPr/>
          </p:nvSpPr>
          <p:spPr>
            <a:xfrm rot="1341846">
              <a:off x="4806407" y="4084412"/>
              <a:ext cx="364202"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dirty="0" smtClean="0">
                  <a:solidFill>
                    <a:srgbClr val="008000"/>
                  </a:solidFill>
                  <a:latin typeface="Arial Black" pitchFamily="34" charset="0"/>
                </a:rPr>
                <a:t>V</a:t>
              </a:r>
              <a:endParaRPr lang="en-US" dirty="0">
                <a:solidFill>
                  <a:srgbClr val="008000"/>
                </a:solidFill>
                <a:latin typeface="Arial Black" pitchFamily="34" charset="0"/>
              </a:endParaRPr>
            </a:p>
          </p:txBody>
        </p:sp>
      </p:grpSp>
      <p:cxnSp>
        <p:nvCxnSpPr>
          <p:cNvPr id="119" name="Straight Arrow Connector 118"/>
          <p:cNvCxnSpPr>
            <a:stCxn id="123" idx="2"/>
            <a:endCxn id="112" idx="0"/>
          </p:cNvCxnSpPr>
          <p:nvPr/>
        </p:nvCxnSpPr>
        <p:spPr>
          <a:xfrm>
            <a:off x="5677198" y="3882114"/>
            <a:ext cx="2617" cy="346175"/>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1" idx="2"/>
            <a:endCxn id="124" idx="0"/>
          </p:cNvCxnSpPr>
          <p:nvPr/>
        </p:nvCxnSpPr>
        <p:spPr>
          <a:xfrm flipH="1">
            <a:off x="4777338" y="3872527"/>
            <a:ext cx="3766" cy="370384"/>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4777337" y="3882113"/>
            <a:ext cx="2594548" cy="346174"/>
            <a:chOff x="4777337" y="3882113"/>
            <a:chExt cx="2594548" cy="346174"/>
          </a:xfrm>
        </p:grpSpPr>
        <p:sp>
          <p:nvSpPr>
            <p:cNvPr id="24" name="Oval 23"/>
            <p:cNvSpPr/>
            <p:nvPr/>
          </p:nvSpPr>
          <p:spPr>
            <a:xfrm>
              <a:off x="6488884" y="3882113"/>
              <a:ext cx="883001" cy="346174"/>
            </a:xfrm>
            <a:prstGeom prst="ellipse">
              <a:avLst/>
            </a:prstGeom>
            <a:solidFill>
              <a:schemeClr val="accent2"/>
            </a:solidFill>
            <a:ln>
              <a:solidFill>
                <a:srgbClr val="99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smtClean="0"/>
                <a:t>COMP</a:t>
              </a:r>
              <a:endParaRPr lang="en-US" b="1" dirty="0"/>
            </a:p>
          </p:txBody>
        </p:sp>
        <p:cxnSp>
          <p:nvCxnSpPr>
            <p:cNvPr id="26" name="Straight Arrow Connector 25"/>
            <p:cNvCxnSpPr>
              <a:endCxn id="24" idx="2"/>
            </p:cNvCxnSpPr>
            <p:nvPr/>
          </p:nvCxnSpPr>
          <p:spPr>
            <a:xfrm>
              <a:off x="5677198" y="3978555"/>
              <a:ext cx="811686" cy="76645"/>
            </a:xfrm>
            <a:prstGeom prst="straightConnector1">
              <a:avLst/>
            </a:prstGeom>
            <a:ln w="15875">
              <a:solidFill>
                <a:srgbClr val="002060"/>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24" idx="2"/>
            </p:cNvCxnSpPr>
            <p:nvPr/>
          </p:nvCxnSpPr>
          <p:spPr>
            <a:xfrm flipV="1">
              <a:off x="4777337" y="4055200"/>
              <a:ext cx="1711547" cy="34423"/>
            </a:xfrm>
            <a:prstGeom prst="straightConnector1">
              <a:avLst/>
            </a:prstGeom>
            <a:ln w="15875">
              <a:solidFill>
                <a:srgbClr val="002060"/>
              </a:solidFill>
              <a:headEnd type="oval"/>
              <a:tailEnd type="triangle"/>
            </a:ln>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a:off x="7258050" y="3730905"/>
            <a:ext cx="684803" cy="338554"/>
            <a:chOff x="7258050" y="3730905"/>
            <a:chExt cx="684803" cy="338554"/>
          </a:xfrm>
        </p:grpSpPr>
        <p:sp>
          <p:nvSpPr>
            <p:cNvPr id="43" name="TextBox 42"/>
            <p:cNvSpPr txBox="1"/>
            <p:nvPr/>
          </p:nvSpPr>
          <p:spPr>
            <a:xfrm>
              <a:off x="7258050" y="3730905"/>
              <a:ext cx="628698" cy="338554"/>
            </a:xfrm>
            <a:prstGeom prst="rect">
              <a:avLst/>
            </a:prstGeom>
            <a:noFill/>
          </p:spPr>
          <p:txBody>
            <a:bodyPr wrap="none" rtlCol="0">
              <a:spAutoFit/>
            </a:bodyPr>
            <a:lstStyle/>
            <a:p>
              <a:r>
                <a:rPr lang="en-US" sz="1600" dirty="0" smtClean="0"/>
                <a:t>same</a:t>
              </a:r>
              <a:endParaRPr lang="en-US" sz="1600" dirty="0"/>
            </a:p>
          </p:txBody>
        </p:sp>
        <p:cxnSp>
          <p:nvCxnSpPr>
            <p:cNvPr id="42" name="Straight Arrow Connector 41"/>
            <p:cNvCxnSpPr>
              <a:stCxn id="24" idx="6"/>
            </p:cNvCxnSpPr>
            <p:nvPr/>
          </p:nvCxnSpPr>
          <p:spPr>
            <a:xfrm>
              <a:off x="7371885" y="4055200"/>
              <a:ext cx="570968" cy="0"/>
            </a:xfrm>
            <a:prstGeom prst="straightConnector1">
              <a:avLst/>
            </a:prstGeom>
            <a:ln w="15875">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sp>
        <p:nvSpPr>
          <p:cNvPr id="83" name="TextBox 82"/>
          <p:cNvSpPr txBox="1"/>
          <p:nvPr/>
        </p:nvSpPr>
        <p:spPr>
          <a:xfrm>
            <a:off x="7896225" y="3845205"/>
            <a:ext cx="457176" cy="369332"/>
          </a:xfrm>
          <a:prstGeom prst="rect">
            <a:avLst/>
          </a:prstGeom>
          <a:noFill/>
        </p:spPr>
        <p:txBody>
          <a:bodyPr wrap="none" rtlCol="0">
            <a:spAutoFit/>
          </a:bodyPr>
          <a:lstStyle/>
          <a:p>
            <a:r>
              <a:rPr lang="en-US" dirty="0" smtClean="0"/>
              <a:t>OK</a:t>
            </a:r>
            <a:endParaRPr lang="en-US" dirty="0"/>
          </a:p>
        </p:txBody>
      </p:sp>
      <p:cxnSp>
        <p:nvCxnSpPr>
          <p:cNvPr id="30" name="Elbow Connector 29"/>
          <p:cNvCxnSpPr>
            <a:stCxn id="124" idx="2"/>
            <a:endCxn id="116" idx="0"/>
          </p:cNvCxnSpPr>
          <p:nvPr/>
        </p:nvCxnSpPr>
        <p:spPr>
          <a:xfrm rot="16200000" flipH="1">
            <a:off x="4786535" y="4557272"/>
            <a:ext cx="429150" cy="447546"/>
          </a:xfrm>
          <a:prstGeom prst="bentConnector3">
            <a:avLst/>
          </a:prstGeom>
          <a:ln w="15875">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12" idx="2"/>
            <a:endCxn id="116" idx="0"/>
          </p:cNvCxnSpPr>
          <p:nvPr/>
        </p:nvCxnSpPr>
        <p:spPr>
          <a:xfrm rot="5400000">
            <a:off x="5230463" y="4546268"/>
            <a:ext cx="443772" cy="454932"/>
          </a:xfrm>
          <a:prstGeom prst="bentConnector3">
            <a:avLst>
              <a:gd name="adj1" fmla="val 52145"/>
            </a:avLst>
          </a:prstGeom>
          <a:ln w="15875">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nvGrpSpPr>
          <p:cNvPr id="91" name="Group 90"/>
          <p:cNvGrpSpPr/>
          <p:nvPr/>
        </p:nvGrpSpPr>
        <p:grpSpPr>
          <a:xfrm>
            <a:off x="4786044" y="4543970"/>
            <a:ext cx="2594548" cy="346174"/>
            <a:chOff x="4786044" y="4543970"/>
            <a:chExt cx="2594548" cy="346174"/>
          </a:xfrm>
        </p:grpSpPr>
        <p:sp>
          <p:nvSpPr>
            <p:cNvPr id="68" name="Oval 67"/>
            <p:cNvSpPr/>
            <p:nvPr/>
          </p:nvSpPr>
          <p:spPr>
            <a:xfrm>
              <a:off x="6497591" y="4543970"/>
              <a:ext cx="883001" cy="346174"/>
            </a:xfrm>
            <a:prstGeom prst="ellipse">
              <a:avLst/>
            </a:prstGeom>
            <a:solidFill>
              <a:schemeClr val="accent2"/>
            </a:solidFill>
            <a:ln>
              <a:solidFill>
                <a:srgbClr val="99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smtClean="0"/>
                <a:t>COMP</a:t>
              </a:r>
              <a:endParaRPr lang="en-US" b="1" dirty="0"/>
            </a:p>
          </p:txBody>
        </p:sp>
        <p:cxnSp>
          <p:nvCxnSpPr>
            <p:cNvPr id="69" name="Straight Arrow Connector 68"/>
            <p:cNvCxnSpPr>
              <a:endCxn id="68" idx="2"/>
            </p:cNvCxnSpPr>
            <p:nvPr/>
          </p:nvCxnSpPr>
          <p:spPr>
            <a:xfrm>
              <a:off x="5685905" y="4640412"/>
              <a:ext cx="811686" cy="76645"/>
            </a:xfrm>
            <a:prstGeom prst="straightConnector1">
              <a:avLst/>
            </a:prstGeom>
            <a:ln w="15875">
              <a:solidFill>
                <a:srgbClr val="002060"/>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68" idx="2"/>
            </p:cNvCxnSpPr>
            <p:nvPr/>
          </p:nvCxnSpPr>
          <p:spPr>
            <a:xfrm flipV="1">
              <a:off x="4786044" y="4717057"/>
              <a:ext cx="1711547" cy="34423"/>
            </a:xfrm>
            <a:prstGeom prst="straightConnector1">
              <a:avLst/>
            </a:prstGeom>
            <a:ln w="15875">
              <a:solidFill>
                <a:srgbClr val="002060"/>
              </a:solidFill>
              <a:headEnd type="oval"/>
              <a:tailEnd type="triangle"/>
            </a:ln>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7239000" y="4397655"/>
            <a:ext cx="905504" cy="338554"/>
            <a:chOff x="7239000" y="4397655"/>
            <a:chExt cx="905504" cy="338554"/>
          </a:xfrm>
        </p:grpSpPr>
        <p:sp>
          <p:nvSpPr>
            <p:cNvPr id="84" name="TextBox 83"/>
            <p:cNvSpPr txBox="1"/>
            <p:nvPr/>
          </p:nvSpPr>
          <p:spPr>
            <a:xfrm>
              <a:off x="7239000" y="4397655"/>
              <a:ext cx="905504" cy="338554"/>
            </a:xfrm>
            <a:prstGeom prst="rect">
              <a:avLst/>
            </a:prstGeom>
            <a:noFill/>
          </p:spPr>
          <p:txBody>
            <a:bodyPr wrap="none" rtlCol="0">
              <a:spAutoFit/>
            </a:bodyPr>
            <a:lstStyle/>
            <a:p>
              <a:r>
                <a:rPr lang="en-US" sz="1600" dirty="0" smtClean="0"/>
                <a:t>different</a:t>
              </a:r>
              <a:endParaRPr lang="en-US" sz="1600" dirty="0"/>
            </a:p>
          </p:txBody>
        </p:sp>
        <p:cxnSp>
          <p:nvCxnSpPr>
            <p:cNvPr id="85" name="Straight Arrow Connector 84"/>
            <p:cNvCxnSpPr/>
            <p:nvPr/>
          </p:nvCxnSpPr>
          <p:spPr>
            <a:xfrm>
              <a:off x="7390935" y="4721950"/>
              <a:ext cx="570968" cy="0"/>
            </a:xfrm>
            <a:prstGeom prst="straightConnector1">
              <a:avLst/>
            </a:prstGeom>
            <a:ln w="15875">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sp>
        <p:nvSpPr>
          <p:cNvPr id="86" name="TextBox 85"/>
          <p:cNvSpPr txBox="1"/>
          <p:nvPr/>
        </p:nvSpPr>
        <p:spPr>
          <a:xfrm>
            <a:off x="7915275" y="4511955"/>
            <a:ext cx="972702" cy="369332"/>
          </a:xfrm>
          <a:prstGeom prst="rect">
            <a:avLst/>
          </a:prstGeom>
          <a:noFill/>
        </p:spPr>
        <p:txBody>
          <a:bodyPr wrap="none" rtlCol="0">
            <a:spAutoFit/>
          </a:bodyPr>
          <a:lstStyle/>
          <a:p>
            <a:r>
              <a:rPr lang="en-US" dirty="0" smtClean="0"/>
              <a:t>ERROR!!</a:t>
            </a:r>
            <a:endParaRPr lang="en-US" dirty="0"/>
          </a:p>
        </p:txBody>
      </p:sp>
      <p:sp>
        <p:nvSpPr>
          <p:cNvPr id="58" name="Rounded Rectangle 57"/>
          <p:cNvSpPr/>
          <p:nvPr/>
        </p:nvSpPr>
        <p:spPr>
          <a:xfrm>
            <a:off x="4334800" y="4150796"/>
            <a:ext cx="1837916" cy="459293"/>
          </a:xfrm>
          <a:prstGeom prst="roundRect">
            <a:avLst/>
          </a:prstGeom>
          <a:noFill/>
          <a:ln w="57150">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57" name="Rounded Rectangle 56"/>
          <p:cNvSpPr/>
          <p:nvPr/>
        </p:nvSpPr>
        <p:spPr>
          <a:xfrm>
            <a:off x="4311282" y="3486909"/>
            <a:ext cx="1837916" cy="459293"/>
          </a:xfrm>
          <a:prstGeom prst="roundRect">
            <a:avLst/>
          </a:prstGeom>
          <a:noFill/>
          <a:ln w="57150">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cxnSp>
        <p:nvCxnSpPr>
          <p:cNvPr id="8" name="Straight Connector 7"/>
          <p:cNvCxnSpPr/>
          <p:nvPr/>
        </p:nvCxnSpPr>
        <p:spPr>
          <a:xfrm flipV="1">
            <a:off x="4411498" y="5019343"/>
            <a:ext cx="1648658" cy="299837"/>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6149199" y="4881286"/>
            <a:ext cx="2462175" cy="568446"/>
            <a:chOff x="6149199" y="4881286"/>
            <a:chExt cx="2462175" cy="568446"/>
          </a:xfrm>
        </p:grpSpPr>
        <p:cxnSp>
          <p:nvCxnSpPr>
            <p:cNvPr id="6" name="Curved Connector 5"/>
            <p:cNvCxnSpPr>
              <a:stCxn id="86" idx="2"/>
            </p:cNvCxnSpPr>
            <p:nvPr/>
          </p:nvCxnSpPr>
          <p:spPr>
            <a:xfrm rot="5400000">
              <a:off x="7137356" y="3893129"/>
              <a:ext cx="276113" cy="2252428"/>
            </a:xfrm>
            <a:prstGeom prst="curvedConnector2">
              <a:avLst/>
            </a:prstGeom>
            <a:ln w="19050">
              <a:solidFill>
                <a:srgbClr val="C0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312860" y="5080400"/>
              <a:ext cx="2298514" cy="369332"/>
            </a:xfrm>
            <a:prstGeom prst="rect">
              <a:avLst/>
            </a:prstGeom>
            <a:noFill/>
          </p:spPr>
          <p:txBody>
            <a:bodyPr wrap="none" rtlCol="0">
              <a:spAutoFit/>
            </a:bodyPr>
            <a:lstStyle/>
            <a:p>
              <a:r>
                <a:rPr lang="en-US" dirty="0" smtClean="0"/>
                <a:t>Flush &amp; Error Handling</a:t>
              </a:r>
              <a:endParaRPr lang="en-US" dirty="0"/>
            </a:p>
          </p:txBody>
        </p:sp>
      </p:grpSp>
      <p:sp>
        <p:nvSpPr>
          <p:cNvPr id="88" name="TextBox 87"/>
          <p:cNvSpPr txBox="1"/>
          <p:nvPr/>
        </p:nvSpPr>
        <p:spPr>
          <a:xfrm>
            <a:off x="2093530" y="2971189"/>
            <a:ext cx="4635936" cy="2246769"/>
          </a:xfrm>
          <a:prstGeom prst="rect">
            <a:avLst/>
          </a:prstGeom>
          <a:solidFill>
            <a:srgbClr val="002060"/>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Intra-Warp DMR works well for underutilized warps. </a:t>
            </a:r>
          </a:p>
          <a:p>
            <a:pPr algn="ctr"/>
            <a:endParaRPr lang="en-US" sz="2800" b="1" dirty="0">
              <a:solidFill>
                <a:schemeClr val="bg1"/>
              </a:solidFill>
              <a:effectLst>
                <a:outerShdw blurRad="38100" dist="38100" dir="2700000" algn="tl">
                  <a:srgbClr val="000000">
                    <a:alpha val="43137"/>
                  </a:srgbClr>
                </a:outerShdw>
              </a:effectLst>
            </a:endParaRPr>
          </a:p>
          <a:p>
            <a:pPr algn="ctr"/>
            <a:r>
              <a:rPr lang="en-US" sz="2800" b="1" dirty="0" smtClean="0">
                <a:solidFill>
                  <a:schemeClr val="bg1"/>
                </a:solidFill>
                <a:effectLst>
                  <a:outerShdw blurRad="38100" dist="38100" dir="2700000" algn="tl">
                    <a:srgbClr val="000000">
                      <a:alpha val="43137"/>
                    </a:srgbClr>
                  </a:outerShdw>
                </a:effectLst>
              </a:rPr>
              <a:t>BUT, </a:t>
            </a:r>
          </a:p>
          <a:p>
            <a:pPr algn="ctr"/>
            <a:r>
              <a:rPr lang="en-US" sz="2800" b="1" dirty="0" smtClean="0">
                <a:solidFill>
                  <a:schemeClr val="bg1"/>
                </a:solidFill>
                <a:effectLst>
                  <a:outerShdw blurRad="38100" dist="38100" dir="2700000" algn="tl">
                    <a:srgbClr val="000000">
                      <a:alpha val="43137"/>
                    </a:srgbClr>
                  </a:outerShdw>
                </a:effectLst>
              </a:rPr>
              <a:t>What if warps are full?</a:t>
            </a:r>
            <a:endParaRPr lang="en-US" sz="2800"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3CC9592-B17C-4497-80E2-511F6300EC87}" type="slidenum">
              <a:rPr lang="en-US" smtClean="0"/>
              <a:pPr/>
              <a:t>10</a:t>
            </a:fld>
            <a:r>
              <a:rPr lang="en-US" dirty="0" smtClean="0"/>
              <a:t>/23</a:t>
            </a:r>
            <a:endParaRPr lang="en-US" dirty="0"/>
          </a:p>
        </p:txBody>
      </p:sp>
    </p:spTree>
    <p:custDataLst>
      <p:tags r:id="rId1"/>
    </p:custDataLst>
    <p:extLst>
      <p:ext uri="{BB962C8B-B14F-4D97-AF65-F5344CB8AC3E}">
        <p14:creationId xmlns:p14="http://schemas.microsoft.com/office/powerpoint/2010/main" val="1078875949"/>
      </p:ext>
    </p:extLst>
  </p:cSld>
  <p:clrMapOvr>
    <a:masterClrMapping/>
  </p:clrMapOvr>
  <mc:AlternateContent xmlns:mc="http://schemas.openxmlformats.org/markup-compatibility/2006" xmlns:p14="http://schemas.microsoft.com/office/powerpoint/2010/main">
    <mc:Choice Requires="p14">
      <p:transition spd="slow" p14:dur="2000" advTm="177514"/>
    </mc:Choice>
    <mc:Fallback xmlns="">
      <p:transition spd="slow" advTm="1775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grpId="1" nodeType="afterEffect">
                                  <p:stCondLst>
                                    <p:cond delay="500"/>
                                  </p:stCondLst>
                                  <p:childTnLst>
                                    <p:set>
                                      <p:cBhvr>
                                        <p:cTn id="21" dur="1" fill="hold">
                                          <p:stCondLst>
                                            <p:cond delay="0"/>
                                          </p:stCondLst>
                                        </p:cTn>
                                        <p:tgtEl>
                                          <p:spTgt spid="5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left)">
                                      <p:cBhvr>
                                        <p:cTn id="26" dur="500"/>
                                        <p:tgtEl>
                                          <p:spTgt spid="89"/>
                                        </p:tgtEl>
                                      </p:cBhvr>
                                    </p:animEffect>
                                  </p:childTnLst>
                                </p:cTn>
                              </p:par>
                              <p:par>
                                <p:cTn id="27" presetID="1" presetClass="entr" presetSubtype="0"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childTnLst>
                          </p:cTn>
                        </p:par>
                        <p:par>
                          <p:cTn id="31" fill="hold">
                            <p:stCondLst>
                              <p:cond delay="500"/>
                            </p:stCondLst>
                            <p:childTnLst>
                              <p:par>
                                <p:cTn id="32" presetID="22" presetClass="entr" presetSubtype="8" fill="hold" nodeType="afterEffect">
                                  <p:stCondLst>
                                    <p:cond delay="300"/>
                                  </p:stCondLst>
                                  <p:childTnLst>
                                    <p:set>
                                      <p:cBhvr>
                                        <p:cTn id="33" dur="1" fill="hold">
                                          <p:stCondLst>
                                            <p:cond delay="0"/>
                                          </p:stCondLst>
                                        </p:cTn>
                                        <p:tgtEl>
                                          <p:spTgt spid="90"/>
                                        </p:tgtEl>
                                        <p:attrNameLst>
                                          <p:attrName>style.visibility</p:attrName>
                                        </p:attrNameLst>
                                      </p:cBhvr>
                                      <p:to>
                                        <p:strVal val="visible"/>
                                      </p:to>
                                    </p:set>
                                    <p:animEffect transition="in" filter="wipe(left)">
                                      <p:cBhvr>
                                        <p:cTn id="34" dur="500"/>
                                        <p:tgtEl>
                                          <p:spTgt spid="90"/>
                                        </p:tgtEl>
                                      </p:cBhvr>
                                    </p:animEffect>
                                  </p:childTnLst>
                                </p:cTn>
                              </p:par>
                            </p:childTnLst>
                          </p:cTn>
                        </p:par>
                        <p:par>
                          <p:cTn id="35" fill="hold">
                            <p:stCondLst>
                              <p:cond delay="1300"/>
                            </p:stCondLst>
                            <p:childTnLst>
                              <p:par>
                                <p:cTn id="36" presetID="1" presetClass="entr" presetSubtype="0" fill="hold" grpId="0" nodeType="afterEffect">
                                  <p:stCondLst>
                                    <p:cond delay="300"/>
                                  </p:stCondLst>
                                  <p:childTnLst>
                                    <p:set>
                                      <p:cBhvr>
                                        <p:cTn id="37" dur="1" fill="hold">
                                          <p:stCondLst>
                                            <p:cond delay="0"/>
                                          </p:stCondLst>
                                        </p:cTn>
                                        <p:tgtEl>
                                          <p:spTgt spid="83"/>
                                        </p:tgtEl>
                                        <p:attrNameLst>
                                          <p:attrName>style.visibility</p:attrName>
                                        </p:attrNameLst>
                                      </p:cBhvr>
                                      <p:to>
                                        <p:strVal val="visible"/>
                                      </p:to>
                                    </p:set>
                                  </p:childTnLst>
                                </p:cTn>
                              </p:par>
                            </p:childTnLst>
                          </p:cTn>
                        </p:par>
                        <p:par>
                          <p:cTn id="38" fill="hold">
                            <p:stCondLst>
                              <p:cond delay="1600"/>
                            </p:stCondLst>
                            <p:childTnLst>
                              <p:par>
                                <p:cTn id="39" presetID="1" presetClass="entr" presetSubtype="0" fill="hold" nodeType="afterEffect">
                                  <p:stCondLst>
                                    <p:cond delay="1000"/>
                                  </p:stCondLst>
                                  <p:childTnLst>
                                    <p:set>
                                      <p:cBhvr>
                                        <p:cTn id="40" dur="1" fill="hold">
                                          <p:stCondLst>
                                            <p:cond delay="0"/>
                                          </p:stCondLst>
                                        </p:cTn>
                                        <p:tgtEl>
                                          <p:spTgt spid="87"/>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58"/>
                                        </p:tgtEl>
                                        <p:attrNameLst>
                                          <p:attrName>style.visibility</p:attrName>
                                        </p:attrNameLst>
                                      </p:cBhvr>
                                      <p:to>
                                        <p:strVal val="visible"/>
                                      </p:to>
                                    </p:set>
                                  </p:childTnLst>
                                </p:cTn>
                              </p:par>
                            </p:childTnLst>
                          </p:cTn>
                        </p:par>
                        <p:par>
                          <p:cTn id="43" fill="hold">
                            <p:stCondLst>
                              <p:cond delay="2600"/>
                            </p:stCondLst>
                            <p:childTnLst>
                              <p:par>
                                <p:cTn id="44" presetID="1" presetClass="exit" presetSubtype="0" fill="hold" grpId="1" nodeType="afterEffect">
                                  <p:stCondLst>
                                    <p:cond delay="500"/>
                                  </p:stCondLst>
                                  <p:childTnLst>
                                    <p:set>
                                      <p:cBhvr>
                                        <p:cTn id="45" dur="1" fill="hold">
                                          <p:stCondLst>
                                            <p:cond delay="0"/>
                                          </p:stCondLst>
                                        </p:cTn>
                                        <p:tgtEl>
                                          <p:spTgt spid="5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par>
                          <p:cTn id="52" fill="hold">
                            <p:stCondLst>
                              <p:cond delay="0"/>
                            </p:stCondLst>
                            <p:childTnLst>
                              <p:par>
                                <p:cTn id="53" presetID="22" presetClass="entr" presetSubtype="8" fill="hold" nodeType="after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left)">
                                      <p:cBhvr>
                                        <p:cTn id="55" dur="500"/>
                                        <p:tgtEl>
                                          <p:spTgt spid="91"/>
                                        </p:tgtEl>
                                      </p:cBhvr>
                                    </p:animEffect>
                                  </p:childTnLst>
                                </p:cTn>
                              </p:par>
                            </p:childTnLst>
                          </p:cTn>
                        </p:par>
                        <p:par>
                          <p:cTn id="56" fill="hold">
                            <p:stCondLst>
                              <p:cond delay="500"/>
                            </p:stCondLst>
                            <p:childTnLst>
                              <p:par>
                                <p:cTn id="57" presetID="22" presetClass="entr" presetSubtype="8" fill="hold" nodeType="afterEffect">
                                  <p:stCondLst>
                                    <p:cond delay="300"/>
                                  </p:stCondLst>
                                  <p:childTnLst>
                                    <p:set>
                                      <p:cBhvr>
                                        <p:cTn id="58" dur="1" fill="hold">
                                          <p:stCondLst>
                                            <p:cond delay="0"/>
                                          </p:stCondLst>
                                        </p:cTn>
                                        <p:tgtEl>
                                          <p:spTgt spid="92"/>
                                        </p:tgtEl>
                                        <p:attrNameLst>
                                          <p:attrName>style.visibility</p:attrName>
                                        </p:attrNameLst>
                                      </p:cBhvr>
                                      <p:to>
                                        <p:strVal val="visible"/>
                                      </p:to>
                                    </p:set>
                                    <p:animEffect transition="in" filter="wipe(left)">
                                      <p:cBhvr>
                                        <p:cTn id="59" dur="500"/>
                                        <p:tgtEl>
                                          <p:spTgt spid="92"/>
                                        </p:tgtEl>
                                      </p:cBhvr>
                                    </p:animEffect>
                                  </p:childTnLst>
                                </p:cTn>
                              </p:par>
                            </p:childTnLst>
                          </p:cTn>
                        </p:par>
                        <p:par>
                          <p:cTn id="60" fill="hold">
                            <p:stCondLst>
                              <p:cond delay="1300"/>
                            </p:stCondLst>
                            <p:childTnLst>
                              <p:par>
                                <p:cTn id="61" presetID="1" presetClass="entr" presetSubtype="0" fill="hold" grpId="0" nodeType="afterEffect">
                                  <p:stCondLst>
                                    <p:cond delay="300"/>
                                  </p:stCondLst>
                                  <p:childTnLst>
                                    <p:set>
                                      <p:cBhvr>
                                        <p:cTn id="62" dur="1" fill="hold">
                                          <p:stCondLst>
                                            <p:cond delay="0"/>
                                          </p:stCondLst>
                                        </p:cTn>
                                        <p:tgtEl>
                                          <p:spTgt spid="86"/>
                                        </p:tgtEl>
                                        <p:attrNameLst>
                                          <p:attrName>style.visibility</p:attrName>
                                        </p:attrNameLst>
                                      </p:cBhvr>
                                      <p:to>
                                        <p:strVal val="visible"/>
                                      </p:to>
                                    </p:set>
                                  </p:childTnLst>
                                </p:cTn>
                              </p:par>
                            </p:childTnLst>
                          </p:cTn>
                        </p:par>
                        <p:par>
                          <p:cTn id="63" fill="hold">
                            <p:stCondLst>
                              <p:cond delay="1600"/>
                            </p:stCondLst>
                            <p:childTnLst>
                              <p:par>
                                <p:cTn id="64" presetID="1" presetClass="entr" presetSubtype="0" fill="hold" grpId="0" nodeType="afterEffect">
                                  <p:stCondLst>
                                    <p:cond delay="1000"/>
                                  </p:stCondLst>
                                  <p:childTnLst>
                                    <p:set>
                                      <p:cBhvr>
                                        <p:cTn id="65" dur="1" fill="hold">
                                          <p:stCondLst>
                                            <p:cond delay="0"/>
                                          </p:stCondLst>
                                        </p:cTn>
                                        <p:tgtEl>
                                          <p:spTgt spid="11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right)">
                                      <p:cBhvr>
                                        <p:cTn id="70" dur="500"/>
                                        <p:tgtEl>
                                          <p:spTgt spid="12"/>
                                        </p:tgtEl>
                                      </p:cBhvr>
                                    </p:animEffect>
                                  </p:childTnLst>
                                </p:cTn>
                              </p:par>
                            </p:childTnLst>
                          </p:cTn>
                        </p:par>
                        <p:par>
                          <p:cTn id="71" fill="hold">
                            <p:stCondLst>
                              <p:cond delay="500"/>
                            </p:stCondLst>
                            <p:childTnLst>
                              <p:par>
                                <p:cTn id="72" presetID="1" presetClass="entr" presetSubtype="0"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88"/>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8">
                                            <p:txEl>
                                              <p:pRg st="2" end="2"/>
                                            </p:txEl>
                                          </p:spTgt>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nodeType="afterEffect">
                                  <p:stCondLst>
                                    <p:cond delay="500"/>
                                  </p:stCondLst>
                                  <p:childTnLst>
                                    <p:set>
                                      <p:cBhvr>
                                        <p:cTn id="86"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83" grpId="0"/>
      <p:bldP spid="86" grpId="0"/>
      <p:bldP spid="58" grpId="0" animBg="1"/>
      <p:bldP spid="58" grpId="1" animBg="1"/>
      <p:bldP spid="57" grpId="0" animBg="1"/>
      <p:bldP spid="57" grpId="1"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990000"/>
                </a:solidFill>
              </a:rPr>
              <a:t>Inter-Warp </a:t>
            </a:r>
            <a:r>
              <a:rPr lang="en-US" sz="2800" b="1" dirty="0">
                <a:solidFill>
                  <a:srgbClr val="990000"/>
                </a:solidFill>
              </a:rPr>
              <a:t>DMR: </a:t>
            </a:r>
            <a:r>
              <a:rPr lang="en-US" sz="2800" dirty="0">
                <a:solidFill>
                  <a:srgbClr val="990000"/>
                </a:solidFill>
              </a:rPr>
              <a:t>Exploiting underutilized resources </a:t>
            </a:r>
            <a:r>
              <a:rPr lang="en-US" sz="2800" b="1" dirty="0" smtClean="0">
                <a:solidFill>
                  <a:srgbClr val="990000"/>
                </a:solidFill>
              </a:rPr>
              <a:t>among heterogeneous </a:t>
            </a:r>
            <a:r>
              <a:rPr lang="en-US" sz="2800" b="1" dirty="0">
                <a:solidFill>
                  <a:srgbClr val="990000"/>
                </a:solidFill>
              </a:rPr>
              <a:t>units</a:t>
            </a:r>
            <a:endParaRPr lang="en-US" dirty="0"/>
          </a:p>
        </p:txBody>
      </p:sp>
      <p:sp>
        <p:nvSpPr>
          <p:cNvPr id="118" name="Content Placeholder 2"/>
          <p:cNvSpPr>
            <a:spLocks noGrp="1"/>
          </p:cNvSpPr>
          <p:nvPr>
            <p:ph idx="1"/>
          </p:nvPr>
        </p:nvSpPr>
        <p:spPr>
          <a:xfrm>
            <a:off x="228600" y="914400"/>
            <a:ext cx="8534400" cy="5410200"/>
          </a:xfrm>
        </p:spPr>
        <p:txBody>
          <a:bodyPr/>
          <a:lstStyle/>
          <a:p>
            <a:r>
              <a:rPr lang="en-US" sz="2400" dirty="0" smtClean="0"/>
              <a:t>In </a:t>
            </a:r>
            <a:r>
              <a:rPr lang="en-US" sz="2400" dirty="0"/>
              <a:t>any fully utilized warps, the unused execution </a:t>
            </a:r>
            <a:r>
              <a:rPr lang="en-US" sz="2400" dirty="0" smtClean="0"/>
              <a:t>units </a:t>
            </a:r>
            <a:r>
              <a:rPr lang="en-US" sz="2400" dirty="0"/>
              <a:t>conduct DMR of </a:t>
            </a:r>
            <a:r>
              <a:rPr lang="en-US" sz="2400" dirty="0" smtClean="0"/>
              <a:t>an unverified </a:t>
            </a:r>
            <a:r>
              <a:rPr lang="en-US" sz="2400" dirty="0"/>
              <a:t>previous warp’s </a:t>
            </a:r>
            <a:r>
              <a:rPr lang="en-US" sz="2400" dirty="0" smtClean="0"/>
              <a:t>instruction that has the corresponding instruction type</a:t>
            </a:r>
          </a:p>
          <a:p>
            <a:r>
              <a:rPr lang="en-US" sz="2400" dirty="0" smtClean="0"/>
              <a:t>If </a:t>
            </a:r>
            <a:r>
              <a:rPr lang="en-US" sz="2400" dirty="0"/>
              <a:t>the result of the </a:t>
            </a:r>
            <a:r>
              <a:rPr lang="en-US" sz="2400" dirty="0" smtClean="0"/>
              <a:t>stored original execution and the new result mismatches  </a:t>
            </a:r>
            <a:r>
              <a:rPr lang="en-US" sz="2400" dirty="0">
                <a:sym typeface="Wingdings" pitchFamily="2" charset="2"/>
              </a:rPr>
              <a:t> ERROR detected!!</a:t>
            </a:r>
            <a:endParaRPr lang="en-US" sz="2400" dirty="0"/>
          </a:p>
          <a:p>
            <a:pPr lvl="1"/>
            <a:endParaRPr lang="en-US" b="0" i="0" dirty="0"/>
          </a:p>
        </p:txBody>
      </p:sp>
      <p:grpSp>
        <p:nvGrpSpPr>
          <p:cNvPr id="4" name="Group 3"/>
          <p:cNvGrpSpPr/>
          <p:nvPr/>
        </p:nvGrpSpPr>
        <p:grpSpPr>
          <a:xfrm>
            <a:off x="457200" y="3119433"/>
            <a:ext cx="3931920" cy="905845"/>
            <a:chOff x="234266" y="3186489"/>
            <a:chExt cx="3846266" cy="905845"/>
          </a:xfrm>
          <a:effectLst/>
        </p:grpSpPr>
        <p:sp>
          <p:nvSpPr>
            <p:cNvPr id="194" name="Rectangle 193"/>
            <p:cNvSpPr/>
            <p:nvPr/>
          </p:nvSpPr>
          <p:spPr>
            <a:xfrm>
              <a:off x="240052" y="3370240"/>
              <a:ext cx="3840480" cy="182880"/>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smtClean="0">
                  <a:solidFill>
                    <a:srgbClr val="002060"/>
                  </a:solidFill>
                </a:rPr>
                <a:t>warp2:	add.f32 		%f16, %f14, %f15</a:t>
              </a:r>
              <a:endParaRPr lang="en-US" sz="1600" dirty="0">
                <a:solidFill>
                  <a:srgbClr val="002060"/>
                </a:solidFill>
              </a:endParaRPr>
            </a:p>
          </p:txBody>
        </p:sp>
        <p:sp>
          <p:nvSpPr>
            <p:cNvPr id="195" name="Rectangle 194"/>
            <p:cNvSpPr/>
            <p:nvPr/>
          </p:nvSpPr>
          <p:spPr>
            <a:xfrm>
              <a:off x="235566" y="3545875"/>
              <a:ext cx="3840480" cy="182880"/>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a:solidFill>
                    <a:srgbClr val="002060"/>
                  </a:solidFill>
                </a:rPr>
                <a:t>w</a:t>
              </a:r>
              <a:r>
                <a:rPr lang="en-US" sz="1600" dirty="0" smtClean="0">
                  <a:solidFill>
                    <a:srgbClr val="002060"/>
                  </a:solidFill>
                </a:rPr>
                <a:t>arp1:	ld.shared.f32 	%f21, [%r99+956]</a:t>
              </a:r>
              <a:endParaRPr lang="en-US" sz="1600" dirty="0">
                <a:solidFill>
                  <a:srgbClr val="002060"/>
                </a:solidFill>
              </a:endParaRPr>
            </a:p>
          </p:txBody>
        </p:sp>
        <p:sp>
          <p:nvSpPr>
            <p:cNvPr id="196" name="Rectangle 195"/>
            <p:cNvSpPr/>
            <p:nvPr/>
          </p:nvSpPr>
          <p:spPr>
            <a:xfrm>
              <a:off x="240052" y="3725720"/>
              <a:ext cx="3840480" cy="182880"/>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a:solidFill>
                    <a:srgbClr val="002060"/>
                  </a:solidFill>
                </a:rPr>
                <a:t>w</a:t>
              </a:r>
              <a:r>
                <a:rPr lang="en-US" sz="1600" dirty="0" smtClean="0">
                  <a:solidFill>
                    <a:srgbClr val="002060"/>
                  </a:solidFill>
                </a:rPr>
                <a:t>arp2:	add.f32 		%f18, %f12, %f17</a:t>
              </a:r>
              <a:endParaRPr lang="en-US" sz="1600" dirty="0">
                <a:solidFill>
                  <a:srgbClr val="002060"/>
                </a:solidFill>
              </a:endParaRPr>
            </a:p>
          </p:txBody>
        </p:sp>
        <p:sp>
          <p:nvSpPr>
            <p:cNvPr id="197" name="Rectangle 196"/>
            <p:cNvSpPr/>
            <p:nvPr/>
          </p:nvSpPr>
          <p:spPr>
            <a:xfrm>
              <a:off x="234266" y="3909454"/>
              <a:ext cx="3840480" cy="182880"/>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smtClean="0">
                  <a:solidFill>
                    <a:srgbClr val="002060"/>
                  </a:solidFill>
                </a:rPr>
                <a:t>warp3:	ld.shared.f32	%f2, [%r70+4]</a:t>
              </a:r>
              <a:endParaRPr lang="en-US" sz="1600" dirty="0">
                <a:solidFill>
                  <a:srgbClr val="002060"/>
                </a:solidFill>
              </a:endParaRPr>
            </a:p>
          </p:txBody>
        </p:sp>
        <p:sp>
          <p:nvSpPr>
            <p:cNvPr id="199" name="Rectangle 198"/>
            <p:cNvSpPr/>
            <p:nvPr/>
          </p:nvSpPr>
          <p:spPr>
            <a:xfrm>
              <a:off x="240052" y="3186489"/>
              <a:ext cx="3840480" cy="18288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smtClean="0">
                  <a:solidFill>
                    <a:srgbClr val="002060"/>
                  </a:solidFill>
                </a:rPr>
                <a:t>warp1: 	ld.shared.f32 	%f20,[%r99+824] </a:t>
              </a:r>
              <a:endParaRPr lang="en-US" sz="1600" dirty="0">
                <a:solidFill>
                  <a:srgbClr val="002060"/>
                </a:solidFill>
              </a:endParaRPr>
            </a:p>
          </p:txBody>
        </p:sp>
      </p:grpSp>
      <p:grpSp>
        <p:nvGrpSpPr>
          <p:cNvPr id="473" name="Group 472"/>
          <p:cNvGrpSpPr/>
          <p:nvPr/>
        </p:nvGrpSpPr>
        <p:grpSpPr>
          <a:xfrm>
            <a:off x="457200" y="3127458"/>
            <a:ext cx="3931920" cy="905845"/>
            <a:chOff x="234266" y="3186489"/>
            <a:chExt cx="3846266" cy="905845"/>
          </a:xfrm>
          <a:effectLst/>
        </p:grpSpPr>
        <p:sp>
          <p:nvSpPr>
            <p:cNvPr id="474" name="Rectangle 473"/>
            <p:cNvSpPr/>
            <p:nvPr/>
          </p:nvSpPr>
          <p:spPr>
            <a:xfrm>
              <a:off x="240052" y="3370240"/>
              <a:ext cx="3840480" cy="18288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smtClean="0">
                  <a:solidFill>
                    <a:schemeClr val="bg1"/>
                  </a:solidFill>
                </a:rPr>
                <a:t>warp2:	add.f32 		%f16, %f14, %f15</a:t>
              </a:r>
              <a:endParaRPr lang="en-US" sz="1600" dirty="0">
                <a:solidFill>
                  <a:schemeClr val="bg1"/>
                </a:solidFill>
              </a:endParaRPr>
            </a:p>
          </p:txBody>
        </p:sp>
        <p:sp>
          <p:nvSpPr>
            <p:cNvPr id="475" name="Rectangle 474"/>
            <p:cNvSpPr/>
            <p:nvPr/>
          </p:nvSpPr>
          <p:spPr>
            <a:xfrm>
              <a:off x="235566" y="3545875"/>
              <a:ext cx="3840480" cy="18288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a:solidFill>
                    <a:schemeClr val="bg1"/>
                  </a:solidFill>
                </a:rPr>
                <a:t>w</a:t>
              </a:r>
              <a:r>
                <a:rPr lang="en-US" sz="1600" dirty="0" smtClean="0">
                  <a:solidFill>
                    <a:schemeClr val="bg1"/>
                  </a:solidFill>
                </a:rPr>
                <a:t>arp1:	ld.shared.f32 	%f21, [%r99+956]</a:t>
              </a:r>
              <a:endParaRPr lang="en-US" sz="1600" dirty="0">
                <a:solidFill>
                  <a:schemeClr val="bg1"/>
                </a:solidFill>
              </a:endParaRPr>
            </a:p>
          </p:txBody>
        </p:sp>
        <p:sp>
          <p:nvSpPr>
            <p:cNvPr id="476" name="Rectangle 475"/>
            <p:cNvSpPr/>
            <p:nvPr/>
          </p:nvSpPr>
          <p:spPr>
            <a:xfrm>
              <a:off x="240052" y="3725720"/>
              <a:ext cx="3840480" cy="18288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a:solidFill>
                    <a:schemeClr val="bg1"/>
                  </a:solidFill>
                </a:rPr>
                <a:t>w</a:t>
              </a:r>
              <a:r>
                <a:rPr lang="en-US" sz="1600" dirty="0" smtClean="0">
                  <a:solidFill>
                    <a:schemeClr val="bg1"/>
                  </a:solidFill>
                </a:rPr>
                <a:t>arp2:	add.f32 		%f18, %f12, %f17</a:t>
              </a:r>
              <a:endParaRPr lang="en-US" sz="1600" dirty="0">
                <a:solidFill>
                  <a:schemeClr val="bg1"/>
                </a:solidFill>
              </a:endParaRPr>
            </a:p>
          </p:txBody>
        </p:sp>
        <p:sp>
          <p:nvSpPr>
            <p:cNvPr id="477" name="Rectangle 476"/>
            <p:cNvSpPr/>
            <p:nvPr/>
          </p:nvSpPr>
          <p:spPr>
            <a:xfrm>
              <a:off x="234266" y="3909454"/>
              <a:ext cx="3840480" cy="18288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smtClean="0">
                  <a:solidFill>
                    <a:schemeClr val="bg1"/>
                  </a:solidFill>
                </a:rPr>
                <a:t>warp3:	ld.shared.f32	%f2, [%r70+4]</a:t>
              </a:r>
              <a:endParaRPr lang="en-US" sz="1600" dirty="0">
                <a:solidFill>
                  <a:schemeClr val="bg1"/>
                </a:solidFill>
              </a:endParaRPr>
            </a:p>
          </p:txBody>
        </p:sp>
        <p:sp>
          <p:nvSpPr>
            <p:cNvPr id="478" name="Rectangle 477"/>
            <p:cNvSpPr/>
            <p:nvPr/>
          </p:nvSpPr>
          <p:spPr>
            <a:xfrm>
              <a:off x="240052" y="3186489"/>
              <a:ext cx="3840480" cy="18288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smtClean="0">
                  <a:solidFill>
                    <a:schemeClr val="bg1"/>
                  </a:solidFill>
                </a:rPr>
                <a:t>warp1: 	ld.shared.f32 	%f20,[%r99+824] </a:t>
              </a:r>
              <a:endParaRPr lang="en-US" sz="1600" dirty="0">
                <a:solidFill>
                  <a:schemeClr val="bg1"/>
                </a:solidFill>
              </a:endParaRPr>
            </a:p>
          </p:txBody>
        </p:sp>
      </p:grpSp>
      <p:sp>
        <p:nvSpPr>
          <p:cNvPr id="317" name="Rectangle 316"/>
          <p:cNvSpPr/>
          <p:nvPr/>
        </p:nvSpPr>
        <p:spPr>
          <a:xfrm>
            <a:off x="457200" y="2957820"/>
            <a:ext cx="3931920" cy="18288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smtClean="0">
                <a:solidFill>
                  <a:srgbClr val="002060"/>
                </a:solidFill>
              </a:rPr>
              <a:t>warp4:	sin.f32		%f3, %f1</a:t>
            </a:r>
            <a:endParaRPr lang="en-US" sz="1600" dirty="0">
              <a:solidFill>
                <a:srgbClr val="002060"/>
              </a:solidFill>
            </a:endParaRPr>
          </a:p>
        </p:txBody>
      </p:sp>
      <p:sp>
        <p:nvSpPr>
          <p:cNvPr id="322" name="Rectangle 321"/>
          <p:cNvSpPr/>
          <p:nvPr/>
        </p:nvSpPr>
        <p:spPr>
          <a:xfrm>
            <a:off x="457200" y="3138683"/>
            <a:ext cx="3931920" cy="18288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smtClean="0">
                <a:solidFill>
                  <a:srgbClr val="002060"/>
                </a:solidFill>
              </a:rPr>
              <a:t>warp1: 	ld.shared.f32 	%f20,[%r99+824] </a:t>
            </a:r>
            <a:endParaRPr lang="en-US" sz="1600" dirty="0">
              <a:solidFill>
                <a:srgbClr val="002060"/>
              </a:solidFill>
            </a:endParaRPr>
          </a:p>
        </p:txBody>
      </p:sp>
      <p:sp>
        <p:nvSpPr>
          <p:cNvPr id="318" name="Rectangle 317"/>
          <p:cNvSpPr/>
          <p:nvPr/>
        </p:nvSpPr>
        <p:spPr>
          <a:xfrm>
            <a:off x="457200" y="3316326"/>
            <a:ext cx="3931920" cy="18288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smtClean="0">
                <a:solidFill>
                  <a:srgbClr val="002060"/>
                </a:solidFill>
              </a:rPr>
              <a:t>warp2:	add.f32 		%f16, %f14, %f15</a:t>
            </a:r>
            <a:endParaRPr lang="en-US" sz="1600" dirty="0">
              <a:solidFill>
                <a:srgbClr val="002060"/>
              </a:solidFill>
            </a:endParaRPr>
          </a:p>
        </p:txBody>
      </p:sp>
      <p:sp>
        <p:nvSpPr>
          <p:cNvPr id="319" name="Rectangle 318"/>
          <p:cNvSpPr/>
          <p:nvPr/>
        </p:nvSpPr>
        <p:spPr>
          <a:xfrm>
            <a:off x="457200" y="3493207"/>
            <a:ext cx="3931920" cy="18288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a:solidFill>
                  <a:srgbClr val="002060"/>
                </a:solidFill>
              </a:rPr>
              <a:t>w</a:t>
            </a:r>
            <a:r>
              <a:rPr lang="en-US" sz="1600" dirty="0" smtClean="0">
                <a:solidFill>
                  <a:srgbClr val="002060"/>
                </a:solidFill>
              </a:rPr>
              <a:t>arp1:	ld.shared.f32 	%f21, [%r99+956]</a:t>
            </a:r>
            <a:endParaRPr lang="en-US" sz="1600" dirty="0">
              <a:solidFill>
                <a:srgbClr val="002060"/>
              </a:solidFill>
            </a:endParaRPr>
          </a:p>
        </p:txBody>
      </p:sp>
      <p:sp>
        <p:nvSpPr>
          <p:cNvPr id="320" name="Rectangle 319"/>
          <p:cNvSpPr/>
          <p:nvPr/>
        </p:nvSpPr>
        <p:spPr>
          <a:xfrm>
            <a:off x="457200" y="3666824"/>
            <a:ext cx="3931920" cy="18288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a:solidFill>
                  <a:srgbClr val="002060"/>
                </a:solidFill>
              </a:rPr>
              <a:t>w</a:t>
            </a:r>
            <a:r>
              <a:rPr lang="en-US" sz="1600" dirty="0" smtClean="0">
                <a:solidFill>
                  <a:srgbClr val="002060"/>
                </a:solidFill>
              </a:rPr>
              <a:t>arp2:	add.f32 		%f18, %f12, %f17</a:t>
            </a:r>
            <a:endParaRPr lang="en-US" sz="1600" dirty="0">
              <a:solidFill>
                <a:srgbClr val="002060"/>
              </a:solidFill>
            </a:endParaRPr>
          </a:p>
        </p:txBody>
      </p:sp>
      <p:sp>
        <p:nvSpPr>
          <p:cNvPr id="321" name="Rectangle 320"/>
          <p:cNvSpPr/>
          <p:nvPr/>
        </p:nvSpPr>
        <p:spPr>
          <a:xfrm>
            <a:off x="457200" y="3845583"/>
            <a:ext cx="3931920" cy="18288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smtClean="0">
                <a:solidFill>
                  <a:srgbClr val="002060"/>
                </a:solidFill>
              </a:rPr>
              <a:t>warp3:	ld.shared.f32	%f2, [%r70+4]</a:t>
            </a:r>
            <a:endParaRPr lang="en-US" sz="1600" dirty="0">
              <a:solidFill>
                <a:srgbClr val="002060"/>
              </a:solidFill>
            </a:endParaRPr>
          </a:p>
        </p:txBody>
      </p:sp>
      <p:cxnSp>
        <p:nvCxnSpPr>
          <p:cNvPr id="9" name="Straight Connector 8"/>
          <p:cNvCxnSpPr/>
          <p:nvPr/>
        </p:nvCxnSpPr>
        <p:spPr>
          <a:xfrm>
            <a:off x="5221776" y="2715072"/>
            <a:ext cx="0" cy="2642041"/>
          </a:xfrm>
          <a:prstGeom prst="line">
            <a:avLst/>
          </a:prstGeom>
          <a:ln w="15875">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a:off x="5858970" y="2715072"/>
            <a:ext cx="0" cy="2642041"/>
          </a:xfrm>
          <a:prstGeom prst="line">
            <a:avLst/>
          </a:prstGeom>
          <a:ln w="15875">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a:off x="6495578" y="2715072"/>
            <a:ext cx="0" cy="2642041"/>
          </a:xfrm>
          <a:prstGeom prst="line">
            <a:avLst/>
          </a:prstGeom>
          <a:ln w="15875">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a:off x="7131122" y="2715072"/>
            <a:ext cx="0" cy="2642041"/>
          </a:xfrm>
          <a:prstGeom prst="line">
            <a:avLst/>
          </a:prstGeom>
          <a:ln w="15875">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420" name="TextBox 419"/>
          <p:cNvSpPr txBox="1"/>
          <p:nvPr/>
        </p:nvSpPr>
        <p:spPr>
          <a:xfrm>
            <a:off x="5299965" y="2545795"/>
            <a:ext cx="461986" cy="338554"/>
          </a:xfrm>
          <a:prstGeom prst="rect">
            <a:avLst/>
          </a:prstGeom>
          <a:noFill/>
        </p:spPr>
        <p:txBody>
          <a:bodyPr wrap="none" rtlCol="0">
            <a:spAutoFit/>
          </a:bodyPr>
          <a:lstStyle/>
          <a:p>
            <a:r>
              <a:rPr lang="en-US" sz="1600" dirty="0" smtClean="0">
                <a:solidFill>
                  <a:srgbClr val="002060"/>
                </a:solidFill>
              </a:rPr>
              <a:t>SPs</a:t>
            </a:r>
            <a:endParaRPr lang="en-US" sz="1600" dirty="0">
              <a:solidFill>
                <a:srgbClr val="002060"/>
              </a:solidFill>
            </a:endParaRPr>
          </a:p>
        </p:txBody>
      </p:sp>
      <p:sp>
        <p:nvSpPr>
          <p:cNvPr id="421" name="TextBox 420"/>
          <p:cNvSpPr txBox="1"/>
          <p:nvPr/>
        </p:nvSpPr>
        <p:spPr>
          <a:xfrm>
            <a:off x="5830099" y="2545795"/>
            <a:ext cx="733791" cy="338554"/>
          </a:xfrm>
          <a:prstGeom prst="rect">
            <a:avLst/>
          </a:prstGeom>
          <a:noFill/>
        </p:spPr>
        <p:txBody>
          <a:bodyPr wrap="none" rtlCol="0">
            <a:spAutoFit/>
          </a:bodyPr>
          <a:lstStyle/>
          <a:p>
            <a:r>
              <a:rPr lang="en-US" sz="1600" dirty="0" smtClean="0">
                <a:solidFill>
                  <a:srgbClr val="002060"/>
                </a:solidFill>
              </a:rPr>
              <a:t>LD/STs</a:t>
            </a:r>
            <a:endParaRPr lang="en-US" sz="1600" dirty="0">
              <a:solidFill>
                <a:srgbClr val="002060"/>
              </a:solidFill>
            </a:endParaRPr>
          </a:p>
        </p:txBody>
      </p:sp>
      <p:sp>
        <p:nvSpPr>
          <p:cNvPr id="422" name="TextBox 421"/>
          <p:cNvSpPr txBox="1"/>
          <p:nvPr/>
        </p:nvSpPr>
        <p:spPr>
          <a:xfrm>
            <a:off x="6505634" y="2545795"/>
            <a:ext cx="585417" cy="338554"/>
          </a:xfrm>
          <a:prstGeom prst="rect">
            <a:avLst/>
          </a:prstGeom>
          <a:noFill/>
        </p:spPr>
        <p:txBody>
          <a:bodyPr wrap="none" rtlCol="0">
            <a:spAutoFit/>
          </a:bodyPr>
          <a:lstStyle/>
          <a:p>
            <a:r>
              <a:rPr lang="en-US" sz="1600" dirty="0" smtClean="0">
                <a:solidFill>
                  <a:srgbClr val="002060"/>
                </a:solidFill>
              </a:rPr>
              <a:t>SFUs</a:t>
            </a:r>
            <a:endParaRPr lang="en-US" sz="1600" dirty="0">
              <a:solidFill>
                <a:srgbClr val="002060"/>
              </a:solidFill>
            </a:endParaRPr>
          </a:p>
        </p:txBody>
      </p:sp>
      <p:sp>
        <p:nvSpPr>
          <p:cNvPr id="10" name="Rounded Rectangle 9"/>
          <p:cNvSpPr/>
          <p:nvPr/>
        </p:nvSpPr>
        <p:spPr>
          <a:xfrm>
            <a:off x="6492240" y="3003106"/>
            <a:ext cx="635544" cy="81345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sin</a:t>
            </a:r>
            <a:endParaRPr lang="en-US" sz="1600" dirty="0">
              <a:solidFill>
                <a:schemeClr val="bg1"/>
              </a:solidFill>
            </a:endParaRPr>
          </a:p>
        </p:txBody>
      </p:sp>
      <p:sp>
        <p:nvSpPr>
          <p:cNvPr id="423" name="Rounded Rectangle 422"/>
          <p:cNvSpPr/>
          <p:nvPr/>
        </p:nvSpPr>
        <p:spPr>
          <a:xfrm>
            <a:off x="5852160" y="3214881"/>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err="1" smtClean="0">
                <a:solidFill>
                  <a:schemeClr val="bg1"/>
                </a:solidFill>
              </a:rPr>
              <a:t>ld</a:t>
            </a:r>
            <a:endParaRPr lang="en-US" sz="1600" dirty="0">
              <a:solidFill>
                <a:schemeClr val="bg1"/>
              </a:solidFill>
            </a:endParaRPr>
          </a:p>
        </p:txBody>
      </p:sp>
      <p:sp>
        <p:nvSpPr>
          <p:cNvPr id="424" name="Rounded Rectangle 423"/>
          <p:cNvSpPr/>
          <p:nvPr/>
        </p:nvSpPr>
        <p:spPr>
          <a:xfrm>
            <a:off x="5212080" y="3428631"/>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add</a:t>
            </a:r>
            <a:endParaRPr lang="en-US" sz="1600" dirty="0">
              <a:solidFill>
                <a:schemeClr val="bg1"/>
              </a:solidFill>
            </a:endParaRPr>
          </a:p>
        </p:txBody>
      </p:sp>
      <p:sp>
        <p:nvSpPr>
          <p:cNvPr id="425" name="Rounded Rectangle 424"/>
          <p:cNvSpPr/>
          <p:nvPr/>
        </p:nvSpPr>
        <p:spPr>
          <a:xfrm>
            <a:off x="5852160" y="3628531"/>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err="1" smtClean="0">
                <a:solidFill>
                  <a:schemeClr val="bg1"/>
                </a:solidFill>
              </a:rPr>
              <a:t>ld</a:t>
            </a:r>
            <a:endParaRPr lang="en-US" sz="1600" dirty="0">
              <a:solidFill>
                <a:schemeClr val="bg1"/>
              </a:solidFill>
            </a:endParaRPr>
          </a:p>
        </p:txBody>
      </p:sp>
      <p:sp>
        <p:nvSpPr>
          <p:cNvPr id="426" name="Rounded Rectangle 425"/>
          <p:cNvSpPr/>
          <p:nvPr/>
        </p:nvSpPr>
        <p:spPr>
          <a:xfrm>
            <a:off x="5212080" y="3806656"/>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add</a:t>
            </a:r>
            <a:endParaRPr lang="en-US" sz="1600" dirty="0">
              <a:solidFill>
                <a:schemeClr val="bg1"/>
              </a:solidFill>
            </a:endParaRPr>
          </a:p>
        </p:txBody>
      </p:sp>
      <p:sp>
        <p:nvSpPr>
          <p:cNvPr id="427" name="Rounded Rectangle 426"/>
          <p:cNvSpPr/>
          <p:nvPr/>
        </p:nvSpPr>
        <p:spPr>
          <a:xfrm>
            <a:off x="5852160" y="4006556"/>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err="1" smtClean="0">
                <a:solidFill>
                  <a:schemeClr val="bg1"/>
                </a:solidFill>
              </a:rPr>
              <a:t>ld</a:t>
            </a:r>
            <a:endParaRPr lang="en-US" sz="1600" dirty="0">
              <a:solidFill>
                <a:schemeClr val="bg1"/>
              </a:solidFill>
            </a:endParaRPr>
          </a:p>
        </p:txBody>
      </p:sp>
      <p:sp>
        <p:nvSpPr>
          <p:cNvPr id="11" name="TextBox 10"/>
          <p:cNvSpPr txBox="1"/>
          <p:nvPr/>
        </p:nvSpPr>
        <p:spPr>
          <a:xfrm rot="5400000">
            <a:off x="6958955" y="4774412"/>
            <a:ext cx="614271" cy="369332"/>
          </a:xfrm>
          <a:prstGeom prst="rect">
            <a:avLst/>
          </a:prstGeom>
          <a:noFill/>
        </p:spPr>
        <p:txBody>
          <a:bodyPr wrap="none" rtlCol="0">
            <a:spAutoFit/>
          </a:bodyPr>
          <a:lstStyle/>
          <a:p>
            <a:r>
              <a:rPr lang="en-US" dirty="0" smtClean="0">
                <a:solidFill>
                  <a:srgbClr val="002060"/>
                </a:solidFill>
              </a:rPr>
              <a:t>time</a:t>
            </a:r>
            <a:endParaRPr lang="en-US" dirty="0">
              <a:solidFill>
                <a:srgbClr val="002060"/>
              </a:solidFill>
            </a:endParaRPr>
          </a:p>
        </p:txBody>
      </p:sp>
      <p:sp>
        <p:nvSpPr>
          <p:cNvPr id="431" name="Rounded Rectangle 430"/>
          <p:cNvSpPr/>
          <p:nvPr/>
        </p:nvSpPr>
        <p:spPr>
          <a:xfrm>
            <a:off x="5852160" y="3426656"/>
            <a:ext cx="635544" cy="182880"/>
          </a:xfrm>
          <a:prstGeom prst="roundRect">
            <a:avLst/>
          </a:prstGeom>
          <a:solidFill>
            <a:srgbClr val="9900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err="1" smtClean="0">
                <a:solidFill>
                  <a:schemeClr val="bg1"/>
                </a:solidFill>
              </a:rPr>
              <a:t>ld</a:t>
            </a:r>
            <a:endParaRPr lang="en-US" sz="1600" dirty="0">
              <a:solidFill>
                <a:schemeClr val="bg1"/>
              </a:solidFill>
            </a:endParaRPr>
          </a:p>
        </p:txBody>
      </p:sp>
      <p:sp>
        <p:nvSpPr>
          <p:cNvPr id="432" name="Rounded Rectangle 431"/>
          <p:cNvSpPr/>
          <p:nvPr/>
        </p:nvSpPr>
        <p:spPr>
          <a:xfrm>
            <a:off x="5212080" y="3628531"/>
            <a:ext cx="635544" cy="182880"/>
          </a:xfrm>
          <a:prstGeom prst="roundRect">
            <a:avLst/>
          </a:prstGeom>
          <a:solidFill>
            <a:srgbClr val="9900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add</a:t>
            </a:r>
            <a:endParaRPr lang="en-US" sz="1600" dirty="0">
              <a:solidFill>
                <a:schemeClr val="bg1"/>
              </a:solidFill>
            </a:endParaRPr>
          </a:p>
        </p:txBody>
      </p:sp>
      <p:sp>
        <p:nvSpPr>
          <p:cNvPr id="433" name="Rounded Rectangle 432"/>
          <p:cNvSpPr/>
          <p:nvPr/>
        </p:nvSpPr>
        <p:spPr>
          <a:xfrm>
            <a:off x="5852160" y="3816556"/>
            <a:ext cx="635544" cy="182880"/>
          </a:xfrm>
          <a:prstGeom prst="roundRect">
            <a:avLst/>
          </a:prstGeom>
          <a:solidFill>
            <a:srgbClr val="9900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err="1" smtClean="0">
                <a:solidFill>
                  <a:schemeClr val="bg1"/>
                </a:solidFill>
              </a:rPr>
              <a:t>ld</a:t>
            </a:r>
            <a:endParaRPr lang="en-US" sz="1600" dirty="0">
              <a:solidFill>
                <a:schemeClr val="bg1"/>
              </a:solidFill>
            </a:endParaRPr>
          </a:p>
        </p:txBody>
      </p:sp>
      <p:sp>
        <p:nvSpPr>
          <p:cNvPr id="434" name="Rounded Rectangle 433"/>
          <p:cNvSpPr/>
          <p:nvPr/>
        </p:nvSpPr>
        <p:spPr>
          <a:xfrm>
            <a:off x="5212080" y="4006556"/>
            <a:ext cx="635544" cy="182880"/>
          </a:xfrm>
          <a:prstGeom prst="roundRect">
            <a:avLst/>
          </a:prstGeom>
          <a:solidFill>
            <a:srgbClr val="9900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add</a:t>
            </a:r>
            <a:endParaRPr lang="en-US" sz="1600" dirty="0">
              <a:solidFill>
                <a:schemeClr val="bg1"/>
              </a:solidFill>
            </a:endParaRPr>
          </a:p>
        </p:txBody>
      </p:sp>
      <p:sp>
        <p:nvSpPr>
          <p:cNvPr id="435" name="Rounded Rectangle 434"/>
          <p:cNvSpPr/>
          <p:nvPr/>
        </p:nvSpPr>
        <p:spPr>
          <a:xfrm>
            <a:off x="5852160" y="4206456"/>
            <a:ext cx="635544" cy="182880"/>
          </a:xfrm>
          <a:prstGeom prst="roundRect">
            <a:avLst/>
          </a:prstGeom>
          <a:solidFill>
            <a:srgbClr val="9900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err="1" smtClean="0">
                <a:solidFill>
                  <a:schemeClr val="bg1"/>
                </a:solidFill>
              </a:rPr>
              <a:t>ld</a:t>
            </a:r>
            <a:endParaRPr lang="en-US" sz="1600" dirty="0">
              <a:solidFill>
                <a:schemeClr val="bg1"/>
              </a:solidFill>
            </a:endParaRPr>
          </a:p>
        </p:txBody>
      </p:sp>
      <p:sp>
        <p:nvSpPr>
          <p:cNvPr id="441" name="Rounded Rectangle 440"/>
          <p:cNvSpPr/>
          <p:nvPr/>
        </p:nvSpPr>
        <p:spPr>
          <a:xfrm>
            <a:off x="6496349" y="3799731"/>
            <a:ext cx="635544" cy="813450"/>
          </a:xfrm>
          <a:prstGeom prst="roundRect">
            <a:avLst/>
          </a:prstGeom>
          <a:solidFill>
            <a:srgbClr val="9900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sin</a:t>
            </a:r>
            <a:endParaRPr lang="en-US" sz="1600" dirty="0">
              <a:solidFill>
                <a:schemeClr val="bg1"/>
              </a:solidFill>
            </a:endParaRPr>
          </a:p>
        </p:txBody>
      </p:sp>
      <p:sp>
        <p:nvSpPr>
          <p:cNvPr id="442" name="TextBox 441"/>
          <p:cNvSpPr txBox="1"/>
          <p:nvPr/>
        </p:nvSpPr>
        <p:spPr>
          <a:xfrm>
            <a:off x="732780" y="5414979"/>
            <a:ext cx="5619423" cy="369332"/>
          </a:xfrm>
          <a:prstGeom prst="rect">
            <a:avLst/>
          </a:prstGeom>
          <a:noFill/>
        </p:spPr>
        <p:txBody>
          <a:bodyPr wrap="none" rtlCol="0">
            <a:spAutoFit/>
          </a:bodyPr>
          <a:lstStyle/>
          <a:p>
            <a:pPr marL="0" lvl="1"/>
            <a:r>
              <a:rPr lang="en-US" dirty="0"/>
              <a:t>Assume </a:t>
            </a:r>
            <a:r>
              <a:rPr lang="en-US" dirty="0" smtClean="0"/>
              <a:t>4x cycles are taken to execute instructions on SFU</a:t>
            </a:r>
            <a:endParaRPr lang="en-US" dirty="0"/>
          </a:p>
        </p:txBody>
      </p:sp>
      <p:sp>
        <p:nvSpPr>
          <p:cNvPr id="443" name="Rounded Rectangle 442"/>
          <p:cNvSpPr/>
          <p:nvPr/>
        </p:nvSpPr>
        <p:spPr>
          <a:xfrm>
            <a:off x="6505634" y="3014981"/>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sin</a:t>
            </a:r>
            <a:endParaRPr lang="en-US" sz="1600" dirty="0">
              <a:solidFill>
                <a:schemeClr val="bg1"/>
              </a:solidFill>
            </a:endParaRPr>
          </a:p>
        </p:txBody>
      </p:sp>
      <p:sp>
        <p:nvSpPr>
          <p:cNvPr id="444" name="Rounded Rectangle 443"/>
          <p:cNvSpPr/>
          <p:nvPr/>
        </p:nvSpPr>
        <p:spPr>
          <a:xfrm>
            <a:off x="6492240" y="3012512"/>
            <a:ext cx="635544" cy="370697"/>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sin</a:t>
            </a:r>
            <a:endParaRPr lang="en-US" sz="1600" dirty="0">
              <a:solidFill>
                <a:schemeClr val="bg1"/>
              </a:solidFill>
            </a:endParaRPr>
          </a:p>
        </p:txBody>
      </p:sp>
      <p:sp>
        <p:nvSpPr>
          <p:cNvPr id="445" name="Rounded Rectangle 444"/>
          <p:cNvSpPr/>
          <p:nvPr/>
        </p:nvSpPr>
        <p:spPr>
          <a:xfrm>
            <a:off x="6487704" y="3012512"/>
            <a:ext cx="635544" cy="560893"/>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sin</a:t>
            </a:r>
            <a:endParaRPr lang="en-US" sz="1600" dirty="0">
              <a:solidFill>
                <a:schemeClr val="bg1"/>
              </a:solidFill>
            </a:endParaRPr>
          </a:p>
        </p:txBody>
      </p:sp>
      <p:grpSp>
        <p:nvGrpSpPr>
          <p:cNvPr id="14" name="Group 13"/>
          <p:cNvGrpSpPr/>
          <p:nvPr/>
        </p:nvGrpSpPr>
        <p:grpSpPr>
          <a:xfrm>
            <a:off x="5818224" y="3175630"/>
            <a:ext cx="733791" cy="459293"/>
            <a:chOff x="5818224" y="3044998"/>
            <a:chExt cx="733791" cy="459293"/>
          </a:xfrm>
        </p:grpSpPr>
        <p:sp>
          <p:nvSpPr>
            <p:cNvPr id="12" name="Rounded Rectangle 11"/>
            <p:cNvSpPr/>
            <p:nvPr/>
          </p:nvSpPr>
          <p:spPr>
            <a:xfrm>
              <a:off x="5818224" y="3044998"/>
              <a:ext cx="733791" cy="459293"/>
            </a:xfrm>
            <a:prstGeom prst="roundRect">
              <a:avLst/>
            </a:prstGeom>
            <a:noFill/>
            <a:ln w="57150">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nvGrpSpPr>
            <p:cNvPr id="13" name="Group 12"/>
            <p:cNvGrpSpPr/>
            <p:nvPr/>
          </p:nvGrpSpPr>
          <p:grpSpPr>
            <a:xfrm>
              <a:off x="6253715" y="3057098"/>
              <a:ext cx="224091" cy="415438"/>
              <a:chOff x="7875919" y="3708184"/>
              <a:chExt cx="224091" cy="415438"/>
            </a:xfrm>
          </p:grpSpPr>
          <p:sp>
            <p:nvSpPr>
              <p:cNvPr id="446" name="TextBox 445"/>
              <p:cNvSpPr txBox="1"/>
              <p:nvPr/>
            </p:nvSpPr>
            <p:spPr>
              <a:xfrm>
                <a:off x="7915279" y="3877401"/>
                <a:ext cx="184731"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sz="1000" b="1" dirty="0">
                  <a:solidFill>
                    <a:srgbClr val="008000"/>
                  </a:solidFill>
                  <a:latin typeface="Arial Black" pitchFamily="34" charset="0"/>
                </a:endParaRPr>
              </a:p>
            </p:txBody>
          </p:sp>
          <p:sp>
            <p:nvSpPr>
              <p:cNvPr id="447" name="TextBox 446"/>
              <p:cNvSpPr txBox="1"/>
              <p:nvPr/>
            </p:nvSpPr>
            <p:spPr>
              <a:xfrm rot="1341846">
                <a:off x="7875919" y="3708184"/>
                <a:ext cx="184731"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dirty="0">
                  <a:solidFill>
                    <a:srgbClr val="008000"/>
                  </a:solidFill>
                  <a:latin typeface="Arial Black" pitchFamily="34" charset="0"/>
                </a:endParaRPr>
              </a:p>
            </p:txBody>
          </p:sp>
        </p:grpSp>
      </p:grpSp>
      <p:grpSp>
        <p:nvGrpSpPr>
          <p:cNvPr id="448" name="Group 447"/>
          <p:cNvGrpSpPr/>
          <p:nvPr/>
        </p:nvGrpSpPr>
        <p:grpSpPr>
          <a:xfrm>
            <a:off x="5162920" y="3383209"/>
            <a:ext cx="733791" cy="459293"/>
            <a:chOff x="5818224" y="3044998"/>
            <a:chExt cx="733791" cy="459293"/>
          </a:xfrm>
        </p:grpSpPr>
        <p:sp>
          <p:nvSpPr>
            <p:cNvPr id="449" name="Rounded Rectangle 448"/>
            <p:cNvSpPr/>
            <p:nvPr/>
          </p:nvSpPr>
          <p:spPr>
            <a:xfrm>
              <a:off x="5818224" y="3044998"/>
              <a:ext cx="733791" cy="459293"/>
            </a:xfrm>
            <a:prstGeom prst="roundRect">
              <a:avLst/>
            </a:prstGeom>
            <a:noFill/>
            <a:ln w="57150">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nvGrpSpPr>
            <p:cNvPr id="450" name="Group 449"/>
            <p:cNvGrpSpPr/>
            <p:nvPr/>
          </p:nvGrpSpPr>
          <p:grpSpPr>
            <a:xfrm>
              <a:off x="6253715" y="3057098"/>
              <a:ext cx="224091" cy="415438"/>
              <a:chOff x="7875919" y="3708184"/>
              <a:chExt cx="224091" cy="415438"/>
            </a:xfrm>
          </p:grpSpPr>
          <p:sp>
            <p:nvSpPr>
              <p:cNvPr id="451" name="TextBox 450"/>
              <p:cNvSpPr txBox="1"/>
              <p:nvPr/>
            </p:nvSpPr>
            <p:spPr>
              <a:xfrm>
                <a:off x="7915279" y="3877401"/>
                <a:ext cx="184731"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sz="1000" b="1" dirty="0">
                  <a:solidFill>
                    <a:srgbClr val="008000"/>
                  </a:solidFill>
                  <a:latin typeface="Arial Black" pitchFamily="34" charset="0"/>
                </a:endParaRPr>
              </a:p>
            </p:txBody>
          </p:sp>
          <p:sp>
            <p:nvSpPr>
              <p:cNvPr id="452" name="TextBox 451"/>
              <p:cNvSpPr txBox="1"/>
              <p:nvPr/>
            </p:nvSpPr>
            <p:spPr>
              <a:xfrm rot="1341846">
                <a:off x="7875919" y="3708184"/>
                <a:ext cx="184731"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dirty="0">
                  <a:solidFill>
                    <a:srgbClr val="008000"/>
                  </a:solidFill>
                  <a:latin typeface="Arial Black" pitchFamily="34" charset="0"/>
                </a:endParaRPr>
              </a:p>
            </p:txBody>
          </p:sp>
        </p:grpSp>
      </p:grpSp>
      <p:grpSp>
        <p:nvGrpSpPr>
          <p:cNvPr id="453" name="Group 452"/>
          <p:cNvGrpSpPr/>
          <p:nvPr/>
        </p:nvGrpSpPr>
        <p:grpSpPr>
          <a:xfrm>
            <a:off x="5813921" y="3595811"/>
            <a:ext cx="733791" cy="459293"/>
            <a:chOff x="5818224" y="3044998"/>
            <a:chExt cx="733791" cy="459293"/>
          </a:xfrm>
        </p:grpSpPr>
        <p:sp>
          <p:nvSpPr>
            <p:cNvPr id="454" name="Rounded Rectangle 453"/>
            <p:cNvSpPr/>
            <p:nvPr/>
          </p:nvSpPr>
          <p:spPr>
            <a:xfrm>
              <a:off x="5818224" y="3044998"/>
              <a:ext cx="733791" cy="459293"/>
            </a:xfrm>
            <a:prstGeom prst="roundRect">
              <a:avLst/>
            </a:prstGeom>
            <a:noFill/>
            <a:ln w="57150">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nvGrpSpPr>
            <p:cNvPr id="455" name="Group 454"/>
            <p:cNvGrpSpPr/>
            <p:nvPr/>
          </p:nvGrpSpPr>
          <p:grpSpPr>
            <a:xfrm>
              <a:off x="6253715" y="3057098"/>
              <a:ext cx="224091" cy="415438"/>
              <a:chOff x="7875919" y="3708184"/>
              <a:chExt cx="224091" cy="415438"/>
            </a:xfrm>
          </p:grpSpPr>
          <p:sp>
            <p:nvSpPr>
              <p:cNvPr id="456" name="TextBox 455"/>
              <p:cNvSpPr txBox="1"/>
              <p:nvPr/>
            </p:nvSpPr>
            <p:spPr>
              <a:xfrm>
                <a:off x="7915279" y="3877401"/>
                <a:ext cx="184731"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sz="1000" b="1" dirty="0">
                  <a:solidFill>
                    <a:srgbClr val="008000"/>
                  </a:solidFill>
                  <a:latin typeface="Arial Black" pitchFamily="34" charset="0"/>
                </a:endParaRPr>
              </a:p>
            </p:txBody>
          </p:sp>
          <p:sp>
            <p:nvSpPr>
              <p:cNvPr id="457" name="TextBox 456"/>
              <p:cNvSpPr txBox="1"/>
              <p:nvPr/>
            </p:nvSpPr>
            <p:spPr>
              <a:xfrm rot="1341846">
                <a:off x="7875919" y="3708184"/>
                <a:ext cx="184731"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dirty="0">
                  <a:solidFill>
                    <a:srgbClr val="008000"/>
                  </a:solidFill>
                  <a:latin typeface="Arial Black" pitchFamily="34" charset="0"/>
                </a:endParaRPr>
              </a:p>
            </p:txBody>
          </p:sp>
        </p:grpSp>
      </p:grpSp>
      <p:grpSp>
        <p:nvGrpSpPr>
          <p:cNvPr id="458" name="Group 457"/>
          <p:cNvGrpSpPr/>
          <p:nvPr/>
        </p:nvGrpSpPr>
        <p:grpSpPr>
          <a:xfrm>
            <a:off x="5810253" y="3962836"/>
            <a:ext cx="733791" cy="459293"/>
            <a:chOff x="5818224" y="3044998"/>
            <a:chExt cx="733791" cy="459293"/>
          </a:xfrm>
        </p:grpSpPr>
        <p:sp>
          <p:nvSpPr>
            <p:cNvPr id="459" name="Rounded Rectangle 458"/>
            <p:cNvSpPr/>
            <p:nvPr/>
          </p:nvSpPr>
          <p:spPr>
            <a:xfrm>
              <a:off x="5818224" y="3044998"/>
              <a:ext cx="733791" cy="459293"/>
            </a:xfrm>
            <a:prstGeom prst="roundRect">
              <a:avLst/>
            </a:prstGeom>
            <a:noFill/>
            <a:ln w="57150">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nvGrpSpPr>
            <p:cNvPr id="460" name="Group 459"/>
            <p:cNvGrpSpPr/>
            <p:nvPr/>
          </p:nvGrpSpPr>
          <p:grpSpPr>
            <a:xfrm>
              <a:off x="6253715" y="3057098"/>
              <a:ext cx="224091" cy="415438"/>
              <a:chOff x="7875919" y="3708184"/>
              <a:chExt cx="224091" cy="415438"/>
            </a:xfrm>
          </p:grpSpPr>
          <p:sp>
            <p:nvSpPr>
              <p:cNvPr id="461" name="TextBox 460"/>
              <p:cNvSpPr txBox="1"/>
              <p:nvPr/>
            </p:nvSpPr>
            <p:spPr>
              <a:xfrm>
                <a:off x="7915279" y="3877401"/>
                <a:ext cx="184731"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sz="1000" b="1" dirty="0">
                  <a:solidFill>
                    <a:srgbClr val="008000"/>
                  </a:solidFill>
                  <a:latin typeface="Arial Black" pitchFamily="34" charset="0"/>
                </a:endParaRPr>
              </a:p>
            </p:txBody>
          </p:sp>
          <p:sp>
            <p:nvSpPr>
              <p:cNvPr id="462" name="TextBox 461"/>
              <p:cNvSpPr txBox="1"/>
              <p:nvPr/>
            </p:nvSpPr>
            <p:spPr>
              <a:xfrm rot="1341846">
                <a:off x="7875919" y="3708184"/>
                <a:ext cx="184731"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dirty="0">
                  <a:solidFill>
                    <a:srgbClr val="008000"/>
                  </a:solidFill>
                  <a:latin typeface="Arial Black" pitchFamily="34" charset="0"/>
                </a:endParaRPr>
              </a:p>
            </p:txBody>
          </p:sp>
        </p:grpSp>
      </p:grpSp>
      <p:grpSp>
        <p:nvGrpSpPr>
          <p:cNvPr id="463" name="Group 462"/>
          <p:cNvGrpSpPr/>
          <p:nvPr/>
        </p:nvGrpSpPr>
        <p:grpSpPr>
          <a:xfrm>
            <a:off x="5170664" y="3759684"/>
            <a:ext cx="733791" cy="459293"/>
            <a:chOff x="5818224" y="3044998"/>
            <a:chExt cx="733791" cy="459293"/>
          </a:xfrm>
        </p:grpSpPr>
        <p:sp>
          <p:nvSpPr>
            <p:cNvPr id="464" name="Rounded Rectangle 463"/>
            <p:cNvSpPr/>
            <p:nvPr/>
          </p:nvSpPr>
          <p:spPr>
            <a:xfrm>
              <a:off x="5818224" y="3044998"/>
              <a:ext cx="733791" cy="459293"/>
            </a:xfrm>
            <a:prstGeom prst="roundRect">
              <a:avLst/>
            </a:prstGeom>
            <a:noFill/>
            <a:ln w="57150">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nvGrpSpPr>
            <p:cNvPr id="465" name="Group 464"/>
            <p:cNvGrpSpPr/>
            <p:nvPr/>
          </p:nvGrpSpPr>
          <p:grpSpPr>
            <a:xfrm>
              <a:off x="6253715" y="3057098"/>
              <a:ext cx="224091" cy="415438"/>
              <a:chOff x="7875919" y="3708184"/>
              <a:chExt cx="224091" cy="415438"/>
            </a:xfrm>
          </p:grpSpPr>
          <p:sp>
            <p:nvSpPr>
              <p:cNvPr id="466" name="TextBox 465"/>
              <p:cNvSpPr txBox="1"/>
              <p:nvPr/>
            </p:nvSpPr>
            <p:spPr>
              <a:xfrm>
                <a:off x="7915279" y="3877401"/>
                <a:ext cx="184731"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sz="1000" b="1" dirty="0">
                  <a:solidFill>
                    <a:srgbClr val="008000"/>
                  </a:solidFill>
                  <a:latin typeface="Arial Black" pitchFamily="34" charset="0"/>
                </a:endParaRPr>
              </a:p>
            </p:txBody>
          </p:sp>
          <p:sp>
            <p:nvSpPr>
              <p:cNvPr id="467" name="TextBox 466"/>
              <p:cNvSpPr txBox="1"/>
              <p:nvPr/>
            </p:nvSpPr>
            <p:spPr>
              <a:xfrm rot="1341846">
                <a:off x="7875919" y="3708184"/>
                <a:ext cx="184731"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dirty="0">
                  <a:solidFill>
                    <a:srgbClr val="008000"/>
                  </a:solidFill>
                  <a:latin typeface="Arial Black" pitchFamily="34" charset="0"/>
                </a:endParaRPr>
              </a:p>
            </p:txBody>
          </p:sp>
        </p:grpSp>
      </p:grpSp>
      <p:grpSp>
        <p:nvGrpSpPr>
          <p:cNvPr id="468" name="Group 467"/>
          <p:cNvGrpSpPr/>
          <p:nvPr/>
        </p:nvGrpSpPr>
        <p:grpSpPr>
          <a:xfrm>
            <a:off x="6436265" y="3003106"/>
            <a:ext cx="733791" cy="1610075"/>
            <a:chOff x="5818224" y="2266572"/>
            <a:chExt cx="733791" cy="1610075"/>
          </a:xfrm>
        </p:grpSpPr>
        <p:sp>
          <p:nvSpPr>
            <p:cNvPr id="469" name="Rounded Rectangle 468"/>
            <p:cNvSpPr/>
            <p:nvPr/>
          </p:nvSpPr>
          <p:spPr>
            <a:xfrm>
              <a:off x="5818224" y="2266572"/>
              <a:ext cx="733791" cy="1610075"/>
            </a:xfrm>
            <a:prstGeom prst="roundRect">
              <a:avLst/>
            </a:prstGeom>
            <a:noFill/>
            <a:ln w="57150">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nvGrpSpPr>
            <p:cNvPr id="470" name="Group 469"/>
            <p:cNvGrpSpPr/>
            <p:nvPr/>
          </p:nvGrpSpPr>
          <p:grpSpPr>
            <a:xfrm>
              <a:off x="6253715" y="3057098"/>
              <a:ext cx="224091" cy="415438"/>
              <a:chOff x="7875919" y="3708184"/>
              <a:chExt cx="224091" cy="415438"/>
            </a:xfrm>
          </p:grpSpPr>
          <p:sp>
            <p:nvSpPr>
              <p:cNvPr id="471" name="TextBox 470"/>
              <p:cNvSpPr txBox="1"/>
              <p:nvPr/>
            </p:nvSpPr>
            <p:spPr>
              <a:xfrm>
                <a:off x="7915279" y="3877401"/>
                <a:ext cx="184731"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sz="1000" b="1" dirty="0">
                  <a:solidFill>
                    <a:srgbClr val="008000"/>
                  </a:solidFill>
                  <a:latin typeface="Arial Black" pitchFamily="34" charset="0"/>
                </a:endParaRPr>
              </a:p>
            </p:txBody>
          </p:sp>
          <p:sp>
            <p:nvSpPr>
              <p:cNvPr id="472" name="TextBox 471"/>
              <p:cNvSpPr txBox="1"/>
              <p:nvPr/>
            </p:nvSpPr>
            <p:spPr>
              <a:xfrm rot="1341846">
                <a:off x="7875919" y="3708184"/>
                <a:ext cx="184731"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endParaRPr lang="en-US" dirty="0">
                  <a:solidFill>
                    <a:srgbClr val="008000"/>
                  </a:solidFill>
                  <a:latin typeface="Arial Black" pitchFamily="34" charset="0"/>
                </a:endParaRPr>
              </a:p>
            </p:txBody>
          </p:sp>
        </p:grpSp>
      </p:grpSp>
      <p:grpSp>
        <p:nvGrpSpPr>
          <p:cNvPr id="5" name="Group 4"/>
          <p:cNvGrpSpPr/>
          <p:nvPr/>
        </p:nvGrpSpPr>
        <p:grpSpPr>
          <a:xfrm>
            <a:off x="6758145" y="3738008"/>
            <a:ext cx="634362" cy="415438"/>
            <a:chOff x="8129588" y="3906263"/>
            <a:chExt cx="634362" cy="415438"/>
          </a:xfrm>
        </p:grpSpPr>
        <p:sp>
          <p:nvSpPr>
            <p:cNvPr id="79" name="TextBox 78"/>
            <p:cNvSpPr txBox="1"/>
            <p:nvPr/>
          </p:nvSpPr>
          <p:spPr>
            <a:xfrm>
              <a:off x="8258683" y="4075480"/>
              <a:ext cx="505267"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1000" b="1" dirty="0" smtClean="0">
                  <a:solidFill>
                    <a:srgbClr val="008000"/>
                  </a:solidFill>
                  <a:latin typeface="Arial Black" pitchFamily="34" charset="0"/>
                </a:rPr>
                <a:t>DMR</a:t>
              </a:r>
              <a:endParaRPr lang="en-US" sz="1000" b="1" dirty="0">
                <a:solidFill>
                  <a:srgbClr val="008000"/>
                </a:solidFill>
                <a:latin typeface="Arial Black" pitchFamily="34" charset="0"/>
              </a:endParaRPr>
            </a:p>
          </p:txBody>
        </p:sp>
        <p:sp>
          <p:nvSpPr>
            <p:cNvPr id="80" name="TextBox 79"/>
            <p:cNvSpPr txBox="1"/>
            <p:nvPr/>
          </p:nvSpPr>
          <p:spPr>
            <a:xfrm rot="1341846">
              <a:off x="8129588" y="3906263"/>
              <a:ext cx="364202"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dirty="0" smtClean="0">
                  <a:solidFill>
                    <a:srgbClr val="008000"/>
                  </a:solidFill>
                  <a:latin typeface="Arial Black" pitchFamily="34" charset="0"/>
                </a:rPr>
                <a:t>V</a:t>
              </a:r>
              <a:endParaRPr lang="en-US" dirty="0">
                <a:solidFill>
                  <a:srgbClr val="008000"/>
                </a:solidFill>
                <a:latin typeface="Arial Black" pitchFamily="34" charset="0"/>
              </a:endParaRPr>
            </a:p>
          </p:txBody>
        </p:sp>
      </p:grpSp>
      <p:grpSp>
        <p:nvGrpSpPr>
          <p:cNvPr id="82" name="Group 81"/>
          <p:cNvGrpSpPr/>
          <p:nvPr/>
        </p:nvGrpSpPr>
        <p:grpSpPr>
          <a:xfrm>
            <a:off x="6068259" y="3232034"/>
            <a:ext cx="634362" cy="415438"/>
            <a:chOff x="8129588" y="3906263"/>
            <a:chExt cx="634362" cy="415438"/>
          </a:xfrm>
        </p:grpSpPr>
        <p:sp>
          <p:nvSpPr>
            <p:cNvPr id="83" name="TextBox 82"/>
            <p:cNvSpPr txBox="1"/>
            <p:nvPr/>
          </p:nvSpPr>
          <p:spPr>
            <a:xfrm>
              <a:off x="8258683" y="4075480"/>
              <a:ext cx="505267"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1000" b="1" dirty="0" smtClean="0">
                  <a:solidFill>
                    <a:srgbClr val="008000"/>
                  </a:solidFill>
                  <a:latin typeface="Arial Black" pitchFamily="34" charset="0"/>
                </a:rPr>
                <a:t>DMR</a:t>
              </a:r>
              <a:endParaRPr lang="en-US" sz="1000" b="1" dirty="0">
                <a:solidFill>
                  <a:srgbClr val="008000"/>
                </a:solidFill>
                <a:latin typeface="Arial Black" pitchFamily="34" charset="0"/>
              </a:endParaRPr>
            </a:p>
          </p:txBody>
        </p:sp>
        <p:sp>
          <p:nvSpPr>
            <p:cNvPr id="84" name="TextBox 83"/>
            <p:cNvSpPr txBox="1"/>
            <p:nvPr/>
          </p:nvSpPr>
          <p:spPr>
            <a:xfrm rot="1341846">
              <a:off x="8129588" y="3906263"/>
              <a:ext cx="364202"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dirty="0" smtClean="0">
                  <a:solidFill>
                    <a:srgbClr val="008000"/>
                  </a:solidFill>
                  <a:latin typeface="Arial Black" pitchFamily="34" charset="0"/>
                </a:rPr>
                <a:t>V</a:t>
              </a:r>
              <a:endParaRPr lang="en-US" dirty="0">
                <a:solidFill>
                  <a:srgbClr val="008000"/>
                </a:solidFill>
                <a:latin typeface="Arial Black" pitchFamily="34" charset="0"/>
              </a:endParaRPr>
            </a:p>
          </p:txBody>
        </p:sp>
      </p:grpSp>
      <p:grpSp>
        <p:nvGrpSpPr>
          <p:cNvPr id="86" name="Group 85"/>
          <p:cNvGrpSpPr/>
          <p:nvPr/>
        </p:nvGrpSpPr>
        <p:grpSpPr>
          <a:xfrm>
            <a:off x="6061361" y="3648594"/>
            <a:ext cx="634362" cy="415438"/>
            <a:chOff x="8129588" y="3906263"/>
            <a:chExt cx="634362" cy="415438"/>
          </a:xfrm>
        </p:grpSpPr>
        <p:sp>
          <p:nvSpPr>
            <p:cNvPr id="87" name="TextBox 86"/>
            <p:cNvSpPr txBox="1"/>
            <p:nvPr/>
          </p:nvSpPr>
          <p:spPr>
            <a:xfrm>
              <a:off x="8258683" y="4075480"/>
              <a:ext cx="505267"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1000" b="1" dirty="0" smtClean="0">
                  <a:solidFill>
                    <a:srgbClr val="008000"/>
                  </a:solidFill>
                  <a:latin typeface="Arial Black" pitchFamily="34" charset="0"/>
                </a:rPr>
                <a:t>DMR</a:t>
              </a:r>
              <a:endParaRPr lang="en-US" sz="1000" b="1" dirty="0">
                <a:solidFill>
                  <a:srgbClr val="008000"/>
                </a:solidFill>
                <a:latin typeface="Arial Black" pitchFamily="34" charset="0"/>
              </a:endParaRPr>
            </a:p>
          </p:txBody>
        </p:sp>
        <p:sp>
          <p:nvSpPr>
            <p:cNvPr id="88" name="TextBox 87"/>
            <p:cNvSpPr txBox="1"/>
            <p:nvPr/>
          </p:nvSpPr>
          <p:spPr>
            <a:xfrm rot="1341846">
              <a:off x="8129588" y="3906263"/>
              <a:ext cx="364202"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dirty="0" smtClean="0">
                  <a:solidFill>
                    <a:srgbClr val="008000"/>
                  </a:solidFill>
                  <a:latin typeface="Arial Black" pitchFamily="34" charset="0"/>
                </a:rPr>
                <a:t>V</a:t>
              </a:r>
              <a:endParaRPr lang="en-US" dirty="0">
                <a:solidFill>
                  <a:srgbClr val="008000"/>
                </a:solidFill>
                <a:latin typeface="Arial Black" pitchFamily="34" charset="0"/>
              </a:endParaRPr>
            </a:p>
          </p:txBody>
        </p:sp>
      </p:grpSp>
      <p:grpSp>
        <p:nvGrpSpPr>
          <p:cNvPr id="89" name="Group 88"/>
          <p:cNvGrpSpPr/>
          <p:nvPr/>
        </p:nvGrpSpPr>
        <p:grpSpPr>
          <a:xfrm>
            <a:off x="6065773" y="4006556"/>
            <a:ext cx="634362" cy="415438"/>
            <a:chOff x="8129588" y="3906263"/>
            <a:chExt cx="634362" cy="415438"/>
          </a:xfrm>
        </p:grpSpPr>
        <p:sp>
          <p:nvSpPr>
            <p:cNvPr id="90" name="TextBox 89"/>
            <p:cNvSpPr txBox="1"/>
            <p:nvPr/>
          </p:nvSpPr>
          <p:spPr>
            <a:xfrm>
              <a:off x="8258683" y="4075480"/>
              <a:ext cx="505267"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1000" b="1" dirty="0" smtClean="0">
                  <a:solidFill>
                    <a:srgbClr val="008000"/>
                  </a:solidFill>
                  <a:latin typeface="Arial Black" pitchFamily="34" charset="0"/>
                </a:rPr>
                <a:t>DMR</a:t>
              </a:r>
              <a:endParaRPr lang="en-US" sz="1000" b="1" dirty="0">
                <a:solidFill>
                  <a:srgbClr val="008000"/>
                </a:solidFill>
                <a:latin typeface="Arial Black" pitchFamily="34" charset="0"/>
              </a:endParaRPr>
            </a:p>
          </p:txBody>
        </p:sp>
        <p:sp>
          <p:nvSpPr>
            <p:cNvPr id="91" name="TextBox 90"/>
            <p:cNvSpPr txBox="1"/>
            <p:nvPr/>
          </p:nvSpPr>
          <p:spPr>
            <a:xfrm rot="1341846">
              <a:off x="8129588" y="3906263"/>
              <a:ext cx="364202"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dirty="0" smtClean="0">
                  <a:solidFill>
                    <a:srgbClr val="008000"/>
                  </a:solidFill>
                  <a:latin typeface="Arial Black" pitchFamily="34" charset="0"/>
                </a:rPr>
                <a:t>V</a:t>
              </a:r>
              <a:endParaRPr lang="en-US" dirty="0">
                <a:solidFill>
                  <a:srgbClr val="008000"/>
                </a:solidFill>
                <a:latin typeface="Arial Black" pitchFamily="34" charset="0"/>
              </a:endParaRPr>
            </a:p>
          </p:txBody>
        </p:sp>
      </p:grpSp>
      <p:grpSp>
        <p:nvGrpSpPr>
          <p:cNvPr id="92" name="Group 91"/>
          <p:cNvGrpSpPr/>
          <p:nvPr/>
        </p:nvGrpSpPr>
        <p:grpSpPr>
          <a:xfrm>
            <a:off x="5418768" y="3815232"/>
            <a:ext cx="634362" cy="415438"/>
            <a:chOff x="8129588" y="3906263"/>
            <a:chExt cx="634362" cy="415438"/>
          </a:xfrm>
        </p:grpSpPr>
        <p:sp>
          <p:nvSpPr>
            <p:cNvPr id="93" name="TextBox 92"/>
            <p:cNvSpPr txBox="1"/>
            <p:nvPr/>
          </p:nvSpPr>
          <p:spPr>
            <a:xfrm>
              <a:off x="8258683" y="4075480"/>
              <a:ext cx="505267"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1000" b="1" dirty="0" smtClean="0">
                  <a:solidFill>
                    <a:srgbClr val="008000"/>
                  </a:solidFill>
                  <a:latin typeface="Arial Black" pitchFamily="34" charset="0"/>
                </a:rPr>
                <a:t>DMR</a:t>
              </a:r>
              <a:endParaRPr lang="en-US" sz="1000" b="1" dirty="0">
                <a:solidFill>
                  <a:srgbClr val="008000"/>
                </a:solidFill>
                <a:latin typeface="Arial Black" pitchFamily="34" charset="0"/>
              </a:endParaRPr>
            </a:p>
          </p:txBody>
        </p:sp>
        <p:sp>
          <p:nvSpPr>
            <p:cNvPr id="94" name="TextBox 93"/>
            <p:cNvSpPr txBox="1"/>
            <p:nvPr/>
          </p:nvSpPr>
          <p:spPr>
            <a:xfrm rot="1341846">
              <a:off x="8129588" y="3906263"/>
              <a:ext cx="364202"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dirty="0" smtClean="0">
                  <a:solidFill>
                    <a:srgbClr val="008000"/>
                  </a:solidFill>
                  <a:latin typeface="Arial Black" pitchFamily="34" charset="0"/>
                </a:rPr>
                <a:t>V</a:t>
              </a:r>
              <a:endParaRPr lang="en-US" dirty="0">
                <a:solidFill>
                  <a:srgbClr val="008000"/>
                </a:solidFill>
                <a:latin typeface="Arial Black" pitchFamily="34" charset="0"/>
              </a:endParaRPr>
            </a:p>
          </p:txBody>
        </p:sp>
      </p:grpSp>
      <p:grpSp>
        <p:nvGrpSpPr>
          <p:cNvPr id="95" name="Group 94"/>
          <p:cNvGrpSpPr/>
          <p:nvPr/>
        </p:nvGrpSpPr>
        <p:grpSpPr>
          <a:xfrm>
            <a:off x="5423531" y="3431321"/>
            <a:ext cx="634362" cy="415438"/>
            <a:chOff x="8129588" y="3906263"/>
            <a:chExt cx="634362" cy="415438"/>
          </a:xfrm>
        </p:grpSpPr>
        <p:sp>
          <p:nvSpPr>
            <p:cNvPr id="96" name="TextBox 95"/>
            <p:cNvSpPr txBox="1"/>
            <p:nvPr/>
          </p:nvSpPr>
          <p:spPr>
            <a:xfrm>
              <a:off x="8258683" y="4075480"/>
              <a:ext cx="505267"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1000" b="1" dirty="0" smtClean="0">
                  <a:solidFill>
                    <a:srgbClr val="008000"/>
                  </a:solidFill>
                  <a:latin typeface="Arial Black" pitchFamily="34" charset="0"/>
                </a:rPr>
                <a:t>DMR</a:t>
              </a:r>
              <a:endParaRPr lang="en-US" sz="1000" b="1" dirty="0">
                <a:solidFill>
                  <a:srgbClr val="008000"/>
                </a:solidFill>
                <a:latin typeface="Arial Black" pitchFamily="34" charset="0"/>
              </a:endParaRPr>
            </a:p>
          </p:txBody>
        </p:sp>
        <p:sp>
          <p:nvSpPr>
            <p:cNvPr id="97" name="TextBox 96"/>
            <p:cNvSpPr txBox="1"/>
            <p:nvPr/>
          </p:nvSpPr>
          <p:spPr>
            <a:xfrm rot="1341846">
              <a:off x="8129588" y="3906263"/>
              <a:ext cx="364202"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dirty="0" smtClean="0">
                  <a:solidFill>
                    <a:srgbClr val="008000"/>
                  </a:solidFill>
                  <a:latin typeface="Arial Black" pitchFamily="34" charset="0"/>
                </a:rPr>
                <a:t>V</a:t>
              </a:r>
              <a:endParaRPr lang="en-US" dirty="0">
                <a:solidFill>
                  <a:srgbClr val="008000"/>
                </a:solidFill>
                <a:latin typeface="Arial Black" pitchFamily="34" charset="0"/>
              </a:endParaRPr>
            </a:p>
          </p:txBody>
        </p:sp>
      </p:grpSp>
      <p:grpSp>
        <p:nvGrpSpPr>
          <p:cNvPr id="3" name="Group 2"/>
          <p:cNvGrpSpPr/>
          <p:nvPr/>
        </p:nvGrpSpPr>
        <p:grpSpPr>
          <a:xfrm>
            <a:off x="5216189" y="3007373"/>
            <a:ext cx="1915704" cy="1186330"/>
            <a:chOff x="2811780" y="4097996"/>
            <a:chExt cx="1915704" cy="1186330"/>
          </a:xfrm>
        </p:grpSpPr>
        <p:sp>
          <p:nvSpPr>
            <p:cNvPr id="104" name="Rounded Rectangle 103"/>
            <p:cNvSpPr/>
            <p:nvPr/>
          </p:nvSpPr>
          <p:spPr>
            <a:xfrm>
              <a:off x="4091940" y="4097996"/>
              <a:ext cx="635544" cy="81345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sin</a:t>
              </a:r>
              <a:endParaRPr lang="en-US" sz="1600" dirty="0">
                <a:solidFill>
                  <a:schemeClr val="bg1"/>
                </a:solidFill>
              </a:endParaRPr>
            </a:p>
          </p:txBody>
        </p:sp>
        <p:sp>
          <p:nvSpPr>
            <p:cNvPr id="105" name="Rounded Rectangle 104"/>
            <p:cNvSpPr/>
            <p:nvPr/>
          </p:nvSpPr>
          <p:spPr>
            <a:xfrm>
              <a:off x="3451860" y="4309771"/>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err="1" smtClean="0">
                  <a:solidFill>
                    <a:schemeClr val="bg1"/>
                  </a:solidFill>
                </a:rPr>
                <a:t>ld</a:t>
              </a:r>
              <a:endParaRPr lang="en-US" sz="1600" dirty="0">
                <a:solidFill>
                  <a:schemeClr val="bg1"/>
                </a:solidFill>
              </a:endParaRPr>
            </a:p>
          </p:txBody>
        </p:sp>
        <p:sp>
          <p:nvSpPr>
            <p:cNvPr id="106" name="Rounded Rectangle 105"/>
            <p:cNvSpPr/>
            <p:nvPr/>
          </p:nvSpPr>
          <p:spPr>
            <a:xfrm>
              <a:off x="2811780" y="4523521"/>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add</a:t>
              </a:r>
              <a:endParaRPr lang="en-US" sz="1600" dirty="0">
                <a:solidFill>
                  <a:schemeClr val="bg1"/>
                </a:solidFill>
              </a:endParaRPr>
            </a:p>
          </p:txBody>
        </p:sp>
        <p:sp>
          <p:nvSpPr>
            <p:cNvPr id="107" name="Rounded Rectangle 106"/>
            <p:cNvSpPr/>
            <p:nvPr/>
          </p:nvSpPr>
          <p:spPr>
            <a:xfrm>
              <a:off x="3451860" y="4723421"/>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err="1" smtClean="0">
                  <a:solidFill>
                    <a:schemeClr val="bg1"/>
                  </a:solidFill>
                </a:rPr>
                <a:t>ld</a:t>
              </a:r>
              <a:endParaRPr lang="en-US" sz="1600" dirty="0">
                <a:solidFill>
                  <a:schemeClr val="bg1"/>
                </a:solidFill>
              </a:endParaRPr>
            </a:p>
          </p:txBody>
        </p:sp>
        <p:sp>
          <p:nvSpPr>
            <p:cNvPr id="108" name="Rounded Rectangle 107"/>
            <p:cNvSpPr/>
            <p:nvPr/>
          </p:nvSpPr>
          <p:spPr>
            <a:xfrm>
              <a:off x="2811780" y="4901546"/>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chemeClr val="bg1"/>
                  </a:solidFill>
                </a:rPr>
                <a:t>add</a:t>
              </a:r>
              <a:endParaRPr lang="en-US" sz="1600" dirty="0">
                <a:solidFill>
                  <a:schemeClr val="bg1"/>
                </a:solidFill>
              </a:endParaRPr>
            </a:p>
          </p:txBody>
        </p:sp>
        <p:sp>
          <p:nvSpPr>
            <p:cNvPr id="109" name="Rounded Rectangle 108"/>
            <p:cNvSpPr/>
            <p:nvPr/>
          </p:nvSpPr>
          <p:spPr>
            <a:xfrm>
              <a:off x="3451860" y="5101446"/>
              <a:ext cx="635544" cy="182880"/>
            </a:xfrm>
            <a:prstGeom prst="roundRect">
              <a:avLst/>
            </a:prstGeom>
            <a:solidFill>
              <a:srgbClr val="00206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err="1" smtClean="0">
                  <a:solidFill>
                    <a:schemeClr val="bg1"/>
                  </a:solidFill>
                </a:rPr>
                <a:t>ld</a:t>
              </a:r>
              <a:endParaRPr lang="en-US" sz="1600" dirty="0">
                <a:solidFill>
                  <a:schemeClr val="bg1"/>
                </a:solidFill>
              </a:endParaRPr>
            </a:p>
          </p:txBody>
        </p:sp>
      </p:grpSp>
      <p:sp>
        <p:nvSpPr>
          <p:cNvPr id="6" name="Slide Number Placeholder 5"/>
          <p:cNvSpPr>
            <a:spLocks noGrp="1"/>
          </p:cNvSpPr>
          <p:nvPr>
            <p:ph type="sldNum" sz="quarter" idx="10"/>
          </p:nvPr>
        </p:nvSpPr>
        <p:spPr/>
        <p:txBody>
          <a:bodyPr/>
          <a:lstStyle/>
          <a:p>
            <a:fld id="{A3CC9592-B17C-4497-80E2-511F6300EC87}" type="slidenum">
              <a:rPr lang="en-US" smtClean="0"/>
              <a:pPr/>
              <a:t>11</a:t>
            </a:fld>
            <a:r>
              <a:rPr lang="en-US" dirty="0" smtClean="0"/>
              <a:t>/23</a:t>
            </a:r>
            <a:endParaRPr lang="en-US" dirty="0"/>
          </a:p>
        </p:txBody>
      </p:sp>
    </p:spTree>
    <p:custDataLst>
      <p:tags r:id="rId1"/>
    </p:custDataLst>
    <p:extLst>
      <p:ext uri="{BB962C8B-B14F-4D97-AF65-F5344CB8AC3E}">
        <p14:creationId xmlns:p14="http://schemas.microsoft.com/office/powerpoint/2010/main" val="883963215"/>
      </p:ext>
    </p:extLst>
  </p:cSld>
  <p:clrMapOvr>
    <a:masterClrMapping/>
  </p:clrMapOvr>
  <mc:AlternateContent xmlns:mc="http://schemas.openxmlformats.org/markup-compatibility/2006" xmlns:p14="http://schemas.microsoft.com/office/powerpoint/2010/main">
    <mc:Choice Requires="p14">
      <p:transition spd="slow" p14:dur="2000" advTm="201744"/>
    </mc:Choice>
    <mc:Fallback xmlns="">
      <p:transition spd="slow" advTm="2017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4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4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par>
                          <p:cTn id="45" fill="hold">
                            <p:stCondLst>
                              <p:cond delay="0"/>
                            </p:stCondLst>
                            <p:childTnLst>
                              <p:par>
                                <p:cTn id="46" presetID="1" presetClass="exit" presetSubtype="0" fill="hold" nodeType="afterEffect">
                                  <p:stCondLst>
                                    <p:cond delay="1000"/>
                                  </p:stCondLst>
                                  <p:childTnLst>
                                    <p:set>
                                      <p:cBhvr>
                                        <p:cTn id="47" dur="1" fill="hold">
                                          <p:stCondLst>
                                            <p:cond delay="0"/>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45"/>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3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2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4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1000"/>
                                  </p:stCondLst>
                                  <p:childTnLst>
                                    <p:set>
                                      <p:cBhvr>
                                        <p:cTn id="66" dur="1" fill="hold">
                                          <p:stCondLst>
                                            <p:cond delay="0"/>
                                          </p:stCondLst>
                                        </p:cTn>
                                        <p:tgtEl>
                                          <p:spTgt spid="44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6"/>
                                        </p:tgtEl>
                                        <p:attrNameLst>
                                          <p:attrName>style.visibility</p:attrName>
                                        </p:attrNameLst>
                                      </p:cBhvr>
                                      <p:to>
                                        <p:strVal val="visible"/>
                                      </p:to>
                                    </p:set>
                                  </p:childTnLst>
                                </p:cTn>
                              </p:par>
                            </p:childTnLst>
                          </p:cTn>
                        </p:par>
                        <p:par>
                          <p:cTn id="81" fill="hold">
                            <p:stCondLst>
                              <p:cond delay="0"/>
                            </p:stCondLst>
                            <p:childTnLst>
                              <p:par>
                                <p:cTn id="82" presetID="1" presetClass="exit" presetSubtype="0" fill="hold" nodeType="afterEffect">
                                  <p:stCondLst>
                                    <p:cond delay="1000"/>
                                  </p:stCondLst>
                                  <p:childTnLst>
                                    <p:set>
                                      <p:cBhvr>
                                        <p:cTn id="83" dur="1" fill="hold">
                                          <p:stCondLst>
                                            <p:cond delay="0"/>
                                          </p:stCondLst>
                                        </p:cTn>
                                        <p:tgtEl>
                                          <p:spTgt spid="468"/>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320"/>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453"/>
                                        </p:tgtEl>
                                        <p:attrNameLst>
                                          <p:attrName>style.visibility</p:attrName>
                                        </p:attrNameLst>
                                      </p:cBhvr>
                                      <p:to>
                                        <p:strVal val="visible"/>
                                      </p:to>
                                    </p:set>
                                  </p:childTnLst>
                                </p:cTn>
                              </p:par>
                            </p:childTnLst>
                          </p:cTn>
                        </p:par>
                        <p:par>
                          <p:cTn id="88" fill="hold">
                            <p:stCondLst>
                              <p:cond delay="1000"/>
                            </p:stCondLst>
                            <p:childTnLst>
                              <p:par>
                                <p:cTn id="89" presetID="1" presetClass="exit" presetSubtype="0" fill="hold" nodeType="afterEffect">
                                  <p:stCondLst>
                                    <p:cond delay="0"/>
                                  </p:stCondLst>
                                  <p:childTnLst>
                                    <p:set>
                                      <p:cBhvr>
                                        <p:cTn id="90" dur="1" fill="hold">
                                          <p:stCondLst>
                                            <p:cond delay="0"/>
                                          </p:stCondLst>
                                        </p:cTn>
                                        <p:tgtEl>
                                          <p:spTgt spid="45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2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2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6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2"/>
                                        </p:tgtEl>
                                        <p:attrNameLst>
                                          <p:attrName>style.visibility</p:attrName>
                                        </p:attrNameLst>
                                      </p:cBhvr>
                                      <p:to>
                                        <p:strVal val="visible"/>
                                      </p:to>
                                    </p:set>
                                  </p:childTnLst>
                                </p:cTn>
                              </p:par>
                            </p:childTnLst>
                          </p:cTn>
                        </p:par>
                        <p:par>
                          <p:cTn id="103" fill="hold">
                            <p:stCondLst>
                              <p:cond delay="0"/>
                            </p:stCondLst>
                            <p:childTnLst>
                              <p:par>
                                <p:cTn id="104" presetID="1" presetClass="exit" presetSubtype="0" fill="hold" nodeType="afterEffect">
                                  <p:stCondLst>
                                    <p:cond delay="1000"/>
                                  </p:stCondLst>
                                  <p:childTnLst>
                                    <p:set>
                                      <p:cBhvr>
                                        <p:cTn id="105" dur="1" fill="hold">
                                          <p:stCondLst>
                                            <p:cond delay="0"/>
                                          </p:stCondLst>
                                        </p:cTn>
                                        <p:tgtEl>
                                          <p:spTgt spid="46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35"/>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4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9"/>
                                        </p:tgtEl>
                                        <p:attrNameLst>
                                          <p:attrName>style.visibility</p:attrName>
                                        </p:attrNameLst>
                                      </p:cBhvr>
                                      <p:to>
                                        <p:strVal val="visible"/>
                                      </p:to>
                                    </p:set>
                                  </p:childTnLst>
                                </p:cTn>
                              </p:par>
                            </p:childTnLst>
                          </p:cTn>
                        </p:par>
                        <p:par>
                          <p:cTn id="114" fill="hold">
                            <p:stCondLst>
                              <p:cond delay="0"/>
                            </p:stCondLst>
                            <p:childTnLst>
                              <p:par>
                                <p:cTn id="115" presetID="1" presetClass="exit" presetSubtype="0" fill="hold" nodeType="afterEffect">
                                  <p:stCondLst>
                                    <p:cond delay="1000"/>
                                  </p:stCondLst>
                                  <p:childTnLst>
                                    <p:set>
                                      <p:cBhvr>
                                        <p:cTn id="116" dur="1" fill="hold">
                                          <p:stCondLst>
                                            <p:cond delay="0"/>
                                          </p:stCondLst>
                                        </p:cTn>
                                        <p:tgtEl>
                                          <p:spTgt spid="458"/>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4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P spid="318" grpId="0" animBg="1"/>
      <p:bldP spid="319" grpId="0" animBg="1"/>
      <p:bldP spid="320" grpId="0" animBg="1"/>
      <p:bldP spid="321" grpId="0" animBg="1"/>
      <p:bldP spid="10" grpId="0" animBg="1"/>
      <p:bldP spid="423" grpId="0" animBg="1"/>
      <p:bldP spid="424" grpId="0" animBg="1"/>
      <p:bldP spid="425" grpId="0" animBg="1"/>
      <p:bldP spid="426" grpId="0" animBg="1"/>
      <p:bldP spid="427" grpId="0" animBg="1"/>
      <p:bldP spid="431" grpId="0" animBg="1"/>
      <p:bldP spid="432" grpId="0" animBg="1"/>
      <p:bldP spid="433" grpId="0" animBg="1"/>
      <p:bldP spid="434" grpId="0" animBg="1"/>
      <p:bldP spid="435" grpId="0" animBg="1"/>
      <p:bldP spid="441" grpId="0" animBg="1"/>
      <p:bldP spid="443" grpId="0" animBg="1"/>
      <p:bldP spid="443" grpId="1" animBg="1"/>
      <p:bldP spid="444" grpId="0" animBg="1"/>
      <p:bldP spid="444" grpId="1" animBg="1"/>
      <p:bldP spid="445" grpId="0" animBg="1"/>
      <p:bldP spid="44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90000"/>
                </a:solidFill>
              </a:rPr>
              <a:t>Architectural support</a:t>
            </a:r>
            <a:endParaRPr lang="en-US" dirty="0">
              <a:solidFill>
                <a:srgbClr val="990000"/>
              </a:solidFill>
            </a:endParaRPr>
          </a:p>
        </p:txBody>
      </p:sp>
      <p:sp>
        <p:nvSpPr>
          <p:cNvPr id="5" name="Text Placeholder 4"/>
          <p:cNvSpPr>
            <a:spLocks noGrp="1"/>
          </p:cNvSpPr>
          <p:nvPr>
            <p:ph type="body" idx="1"/>
          </p:nvPr>
        </p:nvSpPr>
        <p:spPr/>
        <p:txBody>
          <a:bodyPr/>
          <a:lstStyle/>
          <a:p>
            <a:endParaRPr lang="en-US" dirty="0">
              <a:solidFill>
                <a:srgbClr val="FFC000"/>
              </a:solidFill>
            </a:endParaRPr>
          </a:p>
        </p:txBody>
      </p:sp>
      <p:sp>
        <p:nvSpPr>
          <p:cNvPr id="6" name="Slide Number Placeholder 9"/>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3CC9592-B17C-4497-80E2-511F6300EC87}" type="slidenum">
              <a:rPr lang="en-US" smtClean="0">
                <a:solidFill>
                  <a:schemeClr val="bg1"/>
                </a:solidFill>
              </a:rPr>
              <a:pPr algn="r"/>
              <a:t>12</a:t>
            </a:fld>
            <a:r>
              <a:rPr lang="en-US" smtClean="0">
                <a:solidFill>
                  <a:schemeClr val="bg1"/>
                </a:solidFill>
              </a:rPr>
              <a:t>/23</a:t>
            </a:r>
            <a:endParaRPr lang="en-US" dirty="0">
              <a:solidFill>
                <a:schemeClr val="bg1"/>
              </a:solidFill>
            </a:endParaRPr>
          </a:p>
        </p:txBody>
      </p:sp>
    </p:spTree>
    <p:extLst>
      <p:ext uri="{BB962C8B-B14F-4D97-AF65-F5344CB8AC3E}">
        <p14:creationId xmlns:p14="http://schemas.microsoft.com/office/powerpoint/2010/main" val="53463750"/>
      </p:ext>
    </p:extLst>
  </p:cSld>
  <p:clrMapOvr>
    <a:masterClrMapping/>
  </p:clrMapOvr>
  <mc:AlternateContent xmlns:mc="http://schemas.openxmlformats.org/markup-compatibility/2006" xmlns:p14="http://schemas.microsoft.com/office/powerpoint/2010/main">
    <mc:Choice Requires="p14">
      <p:transition spd="slow" p14:dur="2000" advTm="20376"/>
    </mc:Choice>
    <mc:Fallback xmlns="">
      <p:transition spd="slow" advTm="2037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6660682" y="3416970"/>
            <a:ext cx="2021305" cy="943436"/>
          </a:xfrm>
          <a:prstGeom prst="rect">
            <a:avLst/>
          </a:prstGeom>
          <a:solidFill>
            <a:schemeClr val="accent6">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 name="Title 1"/>
          <p:cNvSpPr>
            <a:spLocks noGrp="1"/>
          </p:cNvSpPr>
          <p:nvPr>
            <p:ph type="title"/>
          </p:nvPr>
        </p:nvSpPr>
        <p:spPr/>
        <p:txBody>
          <a:bodyPr/>
          <a:lstStyle/>
          <a:p>
            <a:r>
              <a:rPr lang="en-US" dirty="0" smtClean="0"/>
              <a:t>Baseline Architecture</a:t>
            </a:r>
            <a:endParaRPr lang="en-US" dirty="0"/>
          </a:p>
        </p:txBody>
      </p:sp>
      <p:sp>
        <p:nvSpPr>
          <p:cNvPr id="193" name="Content Placeholder 2"/>
          <p:cNvSpPr>
            <a:spLocks noGrp="1"/>
          </p:cNvSpPr>
          <p:nvPr>
            <p:ph idx="1"/>
          </p:nvPr>
        </p:nvSpPr>
        <p:spPr>
          <a:xfrm>
            <a:off x="228600" y="914400"/>
            <a:ext cx="8534400" cy="5410200"/>
          </a:xfrm>
        </p:spPr>
        <p:txBody>
          <a:bodyPr/>
          <a:lstStyle/>
          <a:p>
            <a:r>
              <a:rPr lang="en-US" sz="2400" dirty="0" smtClean="0"/>
              <a:t>An SM has</a:t>
            </a:r>
          </a:p>
          <a:p>
            <a:pPr lvl="1"/>
            <a:r>
              <a:rPr lang="en-US" sz="2000" i="0" dirty="0" smtClean="0"/>
              <a:t>32x128-bit Banked register file</a:t>
            </a:r>
          </a:p>
          <a:p>
            <a:pPr lvl="2"/>
            <a:r>
              <a:rPr lang="en-US" sz="1800" i="1" dirty="0" smtClean="0"/>
              <a:t>each bank consists of 4 32bit registers of 4 SIMT lanes having the same name</a:t>
            </a:r>
          </a:p>
          <a:p>
            <a:pPr lvl="1"/>
            <a:r>
              <a:rPr lang="en-US" sz="2000" i="0" dirty="0" smtClean="0"/>
              <a:t>8 SIMT Clusters</a:t>
            </a:r>
          </a:p>
          <a:p>
            <a:pPr lvl="2"/>
            <a:r>
              <a:rPr lang="en-US" sz="1800" i="1" dirty="0" smtClean="0"/>
              <a:t>Each consists of 4 register banks and (3 types x 4 each)* execution units</a:t>
            </a:r>
          </a:p>
          <a:p>
            <a:pPr lvl="1"/>
            <a:endParaRPr lang="en-US" sz="2000" b="0" i="0" dirty="0"/>
          </a:p>
        </p:txBody>
      </p:sp>
      <p:sp>
        <p:nvSpPr>
          <p:cNvPr id="6" name="Rectangle 5"/>
          <p:cNvSpPr/>
          <p:nvPr/>
        </p:nvSpPr>
        <p:spPr>
          <a:xfrm>
            <a:off x="3808452" y="3180930"/>
            <a:ext cx="2305050" cy="2527889"/>
          </a:xfrm>
          <a:prstGeom prst="rect">
            <a:avLst/>
          </a:prstGeom>
          <a:solidFill>
            <a:schemeClr val="accent3">
              <a:lumMod val="75000"/>
            </a:schemeClr>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grpSp>
        <p:nvGrpSpPr>
          <p:cNvPr id="33" name="Group 32"/>
          <p:cNvGrpSpPr/>
          <p:nvPr/>
        </p:nvGrpSpPr>
        <p:grpSpPr>
          <a:xfrm>
            <a:off x="3874777" y="3234716"/>
            <a:ext cx="2177649" cy="806774"/>
            <a:chOff x="5650402" y="1868602"/>
            <a:chExt cx="2078604" cy="1021913"/>
          </a:xfrm>
        </p:grpSpPr>
        <p:sp>
          <p:nvSpPr>
            <p:cNvPr id="8" name="Rectangle 7"/>
            <p:cNvSpPr/>
            <p:nvPr/>
          </p:nvSpPr>
          <p:spPr>
            <a:xfrm>
              <a:off x="5650402" y="1868602"/>
              <a:ext cx="506230" cy="1021913"/>
            </a:xfrm>
            <a:prstGeom prst="rect">
              <a:avLst/>
            </a:prstGeom>
            <a:solidFill>
              <a:schemeClr val="accent6">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bg2">
                    <a:lumMod val="10000"/>
                  </a:schemeClr>
                </a:solidFill>
              </a:endParaRPr>
            </a:p>
          </p:txBody>
        </p:sp>
        <p:sp>
          <p:nvSpPr>
            <p:cNvPr id="9" name="Rectangle 8"/>
            <p:cNvSpPr/>
            <p:nvPr/>
          </p:nvSpPr>
          <p:spPr>
            <a:xfrm>
              <a:off x="6179597" y="1868602"/>
              <a:ext cx="506230" cy="1021913"/>
            </a:xfrm>
            <a:prstGeom prst="rect">
              <a:avLst/>
            </a:prstGeom>
            <a:solidFill>
              <a:schemeClr val="accent6">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bg2">
                    <a:lumMod val="10000"/>
                  </a:schemeClr>
                </a:solidFill>
              </a:endParaRPr>
            </a:p>
          </p:txBody>
        </p:sp>
        <p:sp>
          <p:nvSpPr>
            <p:cNvPr id="10" name="Rectangle 9"/>
            <p:cNvSpPr/>
            <p:nvPr/>
          </p:nvSpPr>
          <p:spPr>
            <a:xfrm>
              <a:off x="6701187" y="1868602"/>
              <a:ext cx="506230" cy="1021913"/>
            </a:xfrm>
            <a:prstGeom prst="rect">
              <a:avLst/>
            </a:prstGeom>
            <a:solidFill>
              <a:schemeClr val="accent6">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bg2">
                    <a:lumMod val="10000"/>
                  </a:schemeClr>
                </a:solidFill>
              </a:endParaRPr>
            </a:p>
          </p:txBody>
        </p:sp>
        <p:sp>
          <p:nvSpPr>
            <p:cNvPr id="11" name="Rectangle 10"/>
            <p:cNvSpPr/>
            <p:nvPr/>
          </p:nvSpPr>
          <p:spPr>
            <a:xfrm>
              <a:off x="7222776" y="1868602"/>
              <a:ext cx="506230" cy="1021913"/>
            </a:xfrm>
            <a:prstGeom prst="rect">
              <a:avLst/>
            </a:prstGeom>
            <a:solidFill>
              <a:schemeClr val="accent6">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bg2">
                    <a:lumMod val="10000"/>
                  </a:schemeClr>
                </a:solidFill>
              </a:endParaRPr>
            </a:p>
          </p:txBody>
        </p:sp>
      </p:grpSp>
      <p:sp>
        <p:nvSpPr>
          <p:cNvPr id="16" name="Rectangle 15"/>
          <p:cNvSpPr/>
          <p:nvPr/>
        </p:nvSpPr>
        <p:spPr>
          <a:xfrm>
            <a:off x="3857478" y="4267303"/>
            <a:ext cx="2217924" cy="188246"/>
          </a:xfrm>
          <a:prstGeom prst="rect">
            <a:avLst/>
          </a:prstGeom>
          <a:solidFill>
            <a:schemeClr val="bg2">
              <a:lumMod val="1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Operand buffering</a:t>
            </a:r>
          </a:p>
        </p:txBody>
      </p:sp>
      <p:sp>
        <p:nvSpPr>
          <p:cNvPr id="25" name="Rectangle 24"/>
          <p:cNvSpPr/>
          <p:nvPr/>
        </p:nvSpPr>
        <p:spPr>
          <a:xfrm>
            <a:off x="4241952" y="3345080"/>
            <a:ext cx="1406662" cy="5916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lumMod val="10000"/>
                  </a:schemeClr>
                </a:solidFill>
              </a:rPr>
              <a:t>Register File</a:t>
            </a:r>
          </a:p>
          <a:p>
            <a:pPr algn="ctr"/>
            <a:r>
              <a:rPr lang="en-US" sz="1200" b="1" dirty="0" smtClean="0">
                <a:solidFill>
                  <a:schemeClr val="bg2">
                    <a:lumMod val="10000"/>
                  </a:schemeClr>
                </a:solidFill>
              </a:rPr>
              <a:t>4x128-bit Banks</a:t>
            </a:r>
          </a:p>
          <a:p>
            <a:pPr algn="ctr"/>
            <a:r>
              <a:rPr lang="en-US" sz="1200" b="1" dirty="0" smtClean="0">
                <a:solidFill>
                  <a:schemeClr val="bg2">
                    <a:lumMod val="10000"/>
                  </a:schemeClr>
                </a:solidFill>
              </a:rPr>
              <a:t>(1R1W)</a:t>
            </a:r>
            <a:endParaRPr lang="en-US" sz="1050" b="1" dirty="0" smtClean="0">
              <a:solidFill>
                <a:schemeClr val="bg2">
                  <a:lumMod val="10000"/>
                </a:schemeClr>
              </a:solidFill>
            </a:endParaRPr>
          </a:p>
        </p:txBody>
      </p:sp>
      <p:sp>
        <p:nvSpPr>
          <p:cNvPr id="12" name="Rectangle 11"/>
          <p:cNvSpPr/>
          <p:nvPr/>
        </p:nvSpPr>
        <p:spPr>
          <a:xfrm>
            <a:off x="3894178" y="4681728"/>
            <a:ext cx="219456" cy="949556"/>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13" name="Rectangle 12"/>
          <p:cNvSpPr/>
          <p:nvPr/>
        </p:nvSpPr>
        <p:spPr>
          <a:xfrm>
            <a:off x="4132955" y="4681728"/>
            <a:ext cx="219456" cy="949556"/>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14" name="Rectangle 13"/>
          <p:cNvSpPr/>
          <p:nvPr/>
        </p:nvSpPr>
        <p:spPr>
          <a:xfrm>
            <a:off x="4371733" y="4681728"/>
            <a:ext cx="219456" cy="949556"/>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15" name="Rectangle 14"/>
          <p:cNvSpPr/>
          <p:nvPr/>
        </p:nvSpPr>
        <p:spPr>
          <a:xfrm>
            <a:off x="4607983" y="4681728"/>
            <a:ext cx="219456" cy="950976"/>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26" name="Rectangle 25"/>
          <p:cNvSpPr/>
          <p:nvPr/>
        </p:nvSpPr>
        <p:spPr>
          <a:xfrm>
            <a:off x="4085578" y="4931803"/>
            <a:ext cx="567886" cy="3730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lumMod val="10000"/>
                  </a:schemeClr>
                </a:solidFill>
              </a:rPr>
              <a:t>SPs</a:t>
            </a:r>
          </a:p>
        </p:txBody>
      </p:sp>
      <p:sp>
        <p:nvSpPr>
          <p:cNvPr id="27" name="Rectangle 26"/>
          <p:cNvSpPr/>
          <p:nvPr/>
        </p:nvSpPr>
        <p:spPr>
          <a:xfrm>
            <a:off x="5182139" y="4681728"/>
            <a:ext cx="128016" cy="950294"/>
          </a:xfrm>
          <a:prstGeom prst="rect">
            <a:avLst/>
          </a:prstGeom>
          <a:solidFill>
            <a:srgbClr val="FF99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141" name="Rectangle 140"/>
          <p:cNvSpPr/>
          <p:nvPr/>
        </p:nvSpPr>
        <p:spPr>
          <a:xfrm>
            <a:off x="5325014" y="4681728"/>
            <a:ext cx="128016" cy="950294"/>
          </a:xfrm>
          <a:prstGeom prst="rect">
            <a:avLst/>
          </a:prstGeom>
          <a:solidFill>
            <a:srgbClr val="FF99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273" name="Rectangle 272"/>
          <p:cNvSpPr/>
          <p:nvPr/>
        </p:nvSpPr>
        <p:spPr>
          <a:xfrm>
            <a:off x="4894302" y="4681728"/>
            <a:ext cx="128016" cy="950294"/>
          </a:xfrm>
          <a:prstGeom prst="rect">
            <a:avLst/>
          </a:prstGeom>
          <a:solidFill>
            <a:srgbClr val="FF99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274" name="Rectangle 273"/>
          <p:cNvSpPr/>
          <p:nvPr/>
        </p:nvSpPr>
        <p:spPr>
          <a:xfrm>
            <a:off x="5037177" y="4681728"/>
            <a:ext cx="128016" cy="950294"/>
          </a:xfrm>
          <a:prstGeom prst="rect">
            <a:avLst/>
          </a:prstGeom>
          <a:solidFill>
            <a:srgbClr val="FF99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169" name="Rectangle 168"/>
          <p:cNvSpPr/>
          <p:nvPr/>
        </p:nvSpPr>
        <p:spPr>
          <a:xfrm>
            <a:off x="4935268" y="4928463"/>
            <a:ext cx="492434" cy="37443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smtClean="0">
                <a:solidFill>
                  <a:schemeClr val="bg2">
                    <a:lumMod val="10000"/>
                  </a:schemeClr>
                </a:solidFill>
              </a:rPr>
              <a:t>SFUs</a:t>
            </a:r>
          </a:p>
        </p:txBody>
      </p:sp>
      <p:sp>
        <p:nvSpPr>
          <p:cNvPr id="277" name="Rectangle 276"/>
          <p:cNvSpPr/>
          <p:nvPr/>
        </p:nvSpPr>
        <p:spPr>
          <a:xfrm>
            <a:off x="5780352" y="4681728"/>
            <a:ext cx="128016" cy="950294"/>
          </a:xfrm>
          <a:prstGeom prst="rect">
            <a:avLst/>
          </a:prstGeom>
          <a:solidFill>
            <a:schemeClr val="accent5">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278" name="Rectangle 277"/>
          <p:cNvSpPr/>
          <p:nvPr/>
        </p:nvSpPr>
        <p:spPr>
          <a:xfrm>
            <a:off x="5923227" y="4681728"/>
            <a:ext cx="128016" cy="950294"/>
          </a:xfrm>
          <a:prstGeom prst="rect">
            <a:avLst/>
          </a:prstGeom>
          <a:solidFill>
            <a:schemeClr val="accent5">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281" name="Rectangle 280"/>
          <p:cNvSpPr/>
          <p:nvPr/>
        </p:nvSpPr>
        <p:spPr>
          <a:xfrm>
            <a:off x="5502140" y="4681728"/>
            <a:ext cx="128016" cy="950294"/>
          </a:xfrm>
          <a:prstGeom prst="rect">
            <a:avLst/>
          </a:prstGeom>
          <a:solidFill>
            <a:schemeClr val="accent5">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282" name="Rectangle 281"/>
          <p:cNvSpPr/>
          <p:nvPr/>
        </p:nvSpPr>
        <p:spPr>
          <a:xfrm>
            <a:off x="5645015" y="4681728"/>
            <a:ext cx="128016" cy="950294"/>
          </a:xfrm>
          <a:prstGeom prst="rect">
            <a:avLst/>
          </a:prstGeom>
          <a:solidFill>
            <a:schemeClr val="accent5">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285" name="Rectangle 284"/>
          <p:cNvSpPr/>
          <p:nvPr/>
        </p:nvSpPr>
        <p:spPr>
          <a:xfrm>
            <a:off x="5543106" y="4926910"/>
            <a:ext cx="492434" cy="37443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smtClean="0">
                <a:solidFill>
                  <a:schemeClr val="bg2">
                    <a:lumMod val="10000"/>
                  </a:schemeClr>
                </a:solidFill>
              </a:rPr>
              <a:t>LD/STs</a:t>
            </a:r>
          </a:p>
        </p:txBody>
      </p:sp>
      <p:sp>
        <p:nvSpPr>
          <p:cNvPr id="194" name="TextBox 193"/>
          <p:cNvSpPr txBox="1"/>
          <p:nvPr/>
        </p:nvSpPr>
        <p:spPr>
          <a:xfrm>
            <a:off x="2027361" y="5986046"/>
            <a:ext cx="7240059" cy="338554"/>
          </a:xfrm>
          <a:prstGeom prst="rect">
            <a:avLst/>
          </a:prstGeom>
          <a:noFill/>
        </p:spPr>
        <p:txBody>
          <a:bodyPr wrap="none" rtlCol="0">
            <a:spAutoFit/>
          </a:bodyPr>
          <a:lstStyle/>
          <a:p>
            <a:r>
              <a:rPr lang="en-US" sz="1600" dirty="0" smtClean="0">
                <a:solidFill>
                  <a:schemeClr val="bg1"/>
                </a:solidFill>
              </a:rPr>
              <a:t>The baseline architecture is borrowed and simplified* from </a:t>
            </a:r>
            <a:r>
              <a:rPr lang="en-US" sz="1600" dirty="0" err="1" smtClean="0">
                <a:solidFill>
                  <a:schemeClr val="bg1"/>
                </a:solidFill>
              </a:rPr>
              <a:t>M.Gebhart</a:t>
            </a:r>
            <a:r>
              <a:rPr lang="en-US" sz="1600" dirty="0" smtClean="0">
                <a:solidFill>
                  <a:schemeClr val="bg1"/>
                </a:solidFill>
              </a:rPr>
              <a:t> et.al., ISCA’11</a:t>
            </a:r>
            <a:endParaRPr lang="en-US" sz="1600" dirty="0">
              <a:solidFill>
                <a:schemeClr val="bg1"/>
              </a:solidFill>
            </a:endParaRPr>
          </a:p>
        </p:txBody>
      </p:sp>
      <p:grpSp>
        <p:nvGrpSpPr>
          <p:cNvPr id="29" name="Group 28"/>
          <p:cNvGrpSpPr/>
          <p:nvPr/>
        </p:nvGrpSpPr>
        <p:grpSpPr>
          <a:xfrm>
            <a:off x="767027" y="3254206"/>
            <a:ext cx="2333315" cy="1528015"/>
            <a:chOff x="1447800" y="2819400"/>
            <a:chExt cx="3984623" cy="3124201"/>
          </a:xfrm>
        </p:grpSpPr>
        <p:sp>
          <p:nvSpPr>
            <p:cNvPr id="4" name="Rectangle 3"/>
            <p:cNvSpPr/>
            <p:nvPr/>
          </p:nvSpPr>
          <p:spPr>
            <a:xfrm>
              <a:off x="1447800" y="2819400"/>
              <a:ext cx="3984623" cy="3124201"/>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7" name="Rectangle 36"/>
            <p:cNvSpPr/>
            <p:nvPr/>
          </p:nvSpPr>
          <p:spPr>
            <a:xfrm>
              <a:off x="1611311" y="5277864"/>
              <a:ext cx="3657600" cy="589536"/>
            </a:xfrm>
            <a:prstGeom prst="rect">
              <a:avLst/>
            </a:prstGeom>
            <a:solidFill>
              <a:srgbClr val="FFFF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Shared Memory</a:t>
              </a:r>
            </a:p>
          </p:txBody>
        </p:sp>
        <p:sp>
          <p:nvSpPr>
            <p:cNvPr id="195" name="Rounded Rectangle 194"/>
            <p:cNvSpPr/>
            <p:nvPr/>
          </p:nvSpPr>
          <p:spPr>
            <a:xfrm>
              <a:off x="1543941" y="2896347"/>
              <a:ext cx="432175" cy="2203403"/>
            </a:xfrm>
            <a:prstGeom prst="roundRect">
              <a:avLst>
                <a:gd name="adj" fmla="val 10215"/>
              </a:avLst>
            </a:prstGeom>
            <a:solidFill>
              <a:schemeClr val="accent3">
                <a:lumMod val="75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98" name="Rounded Rectangle 197"/>
            <p:cNvSpPr/>
            <p:nvPr/>
          </p:nvSpPr>
          <p:spPr>
            <a:xfrm>
              <a:off x="2018790" y="2896347"/>
              <a:ext cx="432175" cy="2203403"/>
            </a:xfrm>
            <a:prstGeom prst="roundRect">
              <a:avLst>
                <a:gd name="adj" fmla="val 10215"/>
              </a:avLst>
            </a:prstGeom>
            <a:solidFill>
              <a:schemeClr val="accent3">
                <a:lumMod val="75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200" name="Rounded Rectangle 199"/>
            <p:cNvSpPr/>
            <p:nvPr/>
          </p:nvSpPr>
          <p:spPr>
            <a:xfrm>
              <a:off x="2500107" y="2896347"/>
              <a:ext cx="432175" cy="2203403"/>
            </a:xfrm>
            <a:prstGeom prst="roundRect">
              <a:avLst>
                <a:gd name="adj" fmla="val 10215"/>
              </a:avLst>
            </a:prstGeom>
            <a:solidFill>
              <a:schemeClr val="accent3">
                <a:lumMod val="75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201" name="Rounded Rectangle 200"/>
            <p:cNvSpPr/>
            <p:nvPr/>
          </p:nvSpPr>
          <p:spPr>
            <a:xfrm>
              <a:off x="2984583" y="2896347"/>
              <a:ext cx="432175" cy="2203403"/>
            </a:xfrm>
            <a:prstGeom prst="roundRect">
              <a:avLst>
                <a:gd name="adj" fmla="val 10215"/>
              </a:avLst>
            </a:prstGeom>
            <a:solidFill>
              <a:schemeClr val="accent3">
                <a:lumMod val="75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202" name="Rounded Rectangle 201"/>
            <p:cNvSpPr/>
            <p:nvPr/>
          </p:nvSpPr>
          <p:spPr>
            <a:xfrm>
              <a:off x="3456276" y="2896347"/>
              <a:ext cx="432175" cy="2203403"/>
            </a:xfrm>
            <a:prstGeom prst="roundRect">
              <a:avLst>
                <a:gd name="adj" fmla="val 10215"/>
              </a:avLst>
            </a:prstGeom>
            <a:solidFill>
              <a:schemeClr val="accent3">
                <a:lumMod val="75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207" name="Rounded Rectangle 206"/>
            <p:cNvSpPr/>
            <p:nvPr/>
          </p:nvSpPr>
          <p:spPr>
            <a:xfrm>
              <a:off x="3931125" y="2896347"/>
              <a:ext cx="432175" cy="2203403"/>
            </a:xfrm>
            <a:prstGeom prst="roundRect">
              <a:avLst>
                <a:gd name="adj" fmla="val 10215"/>
              </a:avLst>
            </a:prstGeom>
            <a:solidFill>
              <a:schemeClr val="accent3">
                <a:lumMod val="75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208" name="Rounded Rectangle 207"/>
            <p:cNvSpPr/>
            <p:nvPr/>
          </p:nvSpPr>
          <p:spPr>
            <a:xfrm>
              <a:off x="4417175" y="2896347"/>
              <a:ext cx="432175" cy="2203403"/>
            </a:xfrm>
            <a:prstGeom prst="roundRect">
              <a:avLst>
                <a:gd name="adj" fmla="val 10215"/>
              </a:avLst>
            </a:prstGeom>
            <a:solidFill>
              <a:schemeClr val="accent3">
                <a:lumMod val="75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209" name="Rounded Rectangle 208"/>
            <p:cNvSpPr/>
            <p:nvPr/>
          </p:nvSpPr>
          <p:spPr>
            <a:xfrm>
              <a:off x="4892025" y="2896347"/>
              <a:ext cx="432175" cy="2203403"/>
            </a:xfrm>
            <a:prstGeom prst="roundRect">
              <a:avLst>
                <a:gd name="adj" fmla="val 10215"/>
              </a:avLst>
            </a:prstGeom>
            <a:solidFill>
              <a:schemeClr val="accent3">
                <a:lumMod val="75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grpSp>
      <p:sp>
        <p:nvSpPr>
          <p:cNvPr id="30" name="TextBox 29"/>
          <p:cNvSpPr txBox="1"/>
          <p:nvPr/>
        </p:nvSpPr>
        <p:spPr>
          <a:xfrm>
            <a:off x="1112493" y="3652942"/>
            <a:ext cx="1646413" cy="369332"/>
          </a:xfrm>
          <a:prstGeom prst="rect">
            <a:avLst/>
          </a:prstGeom>
          <a:noFill/>
        </p:spPr>
        <p:txBody>
          <a:bodyPr wrap="none" rtlCol="0">
            <a:spAutoFit/>
          </a:bodyPr>
          <a:lstStyle/>
          <a:p>
            <a:r>
              <a:rPr lang="en-US" b="1" dirty="0" smtClean="0">
                <a:solidFill>
                  <a:schemeClr val="bg2">
                    <a:lumMod val="10000"/>
                  </a:schemeClr>
                </a:solidFill>
              </a:rPr>
              <a:t>8 SIMT Clusters</a:t>
            </a:r>
            <a:endParaRPr lang="en-US" b="1" dirty="0">
              <a:solidFill>
                <a:schemeClr val="bg2">
                  <a:lumMod val="10000"/>
                </a:schemeClr>
              </a:solidFill>
            </a:endParaRPr>
          </a:p>
        </p:txBody>
      </p:sp>
      <p:cxnSp>
        <p:nvCxnSpPr>
          <p:cNvPr id="39" name="Straight Arrow Connector 38"/>
          <p:cNvCxnSpPr/>
          <p:nvPr/>
        </p:nvCxnSpPr>
        <p:spPr>
          <a:xfrm>
            <a:off x="2793704" y="4360643"/>
            <a:ext cx="1014748" cy="1348176"/>
          </a:xfrm>
          <a:prstGeom prst="straightConnector1">
            <a:avLst/>
          </a:prstGeom>
          <a:ln w="19050">
            <a:solidFill>
              <a:schemeClr val="bg2">
                <a:lumMod val="1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036969" y="3180931"/>
            <a:ext cx="820509" cy="117846"/>
          </a:xfrm>
          <a:prstGeom prst="line">
            <a:avLst/>
          </a:prstGeom>
          <a:ln w="19050">
            <a:solidFill>
              <a:schemeClr val="bg2">
                <a:lumMod val="1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02036" y="4808991"/>
            <a:ext cx="688009" cy="369332"/>
          </a:xfrm>
          <a:prstGeom prst="rect">
            <a:avLst/>
          </a:prstGeom>
          <a:noFill/>
        </p:spPr>
        <p:txBody>
          <a:bodyPr wrap="none" rtlCol="0">
            <a:spAutoFit/>
          </a:bodyPr>
          <a:lstStyle/>
          <a:p>
            <a:r>
              <a:rPr lang="en-US" b="1" dirty="0" smtClean="0">
                <a:solidFill>
                  <a:schemeClr val="bg2">
                    <a:lumMod val="10000"/>
                  </a:schemeClr>
                </a:solidFill>
              </a:rPr>
              <a:t>A SM</a:t>
            </a:r>
            <a:endParaRPr lang="en-US" b="1" dirty="0">
              <a:solidFill>
                <a:schemeClr val="bg2">
                  <a:lumMod val="10000"/>
                </a:schemeClr>
              </a:solidFill>
            </a:endParaRPr>
          </a:p>
        </p:txBody>
      </p:sp>
      <p:sp>
        <p:nvSpPr>
          <p:cNvPr id="287" name="TextBox 286"/>
          <p:cNvSpPr txBox="1"/>
          <p:nvPr/>
        </p:nvSpPr>
        <p:spPr>
          <a:xfrm>
            <a:off x="3791239" y="5709147"/>
            <a:ext cx="1580304" cy="369332"/>
          </a:xfrm>
          <a:prstGeom prst="rect">
            <a:avLst/>
          </a:prstGeom>
          <a:noFill/>
        </p:spPr>
        <p:txBody>
          <a:bodyPr wrap="none" rtlCol="0">
            <a:spAutoFit/>
          </a:bodyPr>
          <a:lstStyle/>
          <a:p>
            <a:r>
              <a:rPr lang="en-US" b="1" dirty="0" smtClean="0">
                <a:solidFill>
                  <a:schemeClr val="bg2">
                    <a:lumMod val="10000"/>
                  </a:schemeClr>
                </a:solidFill>
              </a:rPr>
              <a:t>A SIMT Cluster</a:t>
            </a:r>
            <a:endParaRPr lang="en-US" b="1" dirty="0">
              <a:solidFill>
                <a:schemeClr val="bg2">
                  <a:lumMod val="10000"/>
                </a:schemeClr>
              </a:solidFill>
            </a:endParaRPr>
          </a:p>
        </p:txBody>
      </p:sp>
      <p:sp>
        <p:nvSpPr>
          <p:cNvPr id="42" name="Rectangle 41"/>
          <p:cNvSpPr/>
          <p:nvPr/>
        </p:nvSpPr>
        <p:spPr>
          <a:xfrm>
            <a:off x="6747309" y="3484345"/>
            <a:ext cx="448056" cy="792583"/>
          </a:xfrm>
          <a:prstGeom prst="rect">
            <a:avLst/>
          </a:prstGeom>
          <a:solidFill>
            <a:schemeClr val="accent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schemeClr val="bg1"/>
                </a:solidFill>
              </a:rPr>
              <a:t>th3.r0</a:t>
            </a:r>
          </a:p>
          <a:p>
            <a:pPr algn="ctr"/>
            <a:r>
              <a:rPr lang="en-US" sz="1050" b="1" dirty="0" smtClean="0">
                <a:solidFill>
                  <a:prstClr val="white"/>
                </a:solidFill>
              </a:rPr>
              <a:t>th3.r1</a:t>
            </a:r>
          </a:p>
          <a:p>
            <a:pPr algn="ctr"/>
            <a:r>
              <a:rPr lang="en-US" sz="1050" b="1" dirty="0" smtClean="0">
                <a:solidFill>
                  <a:prstClr val="white"/>
                </a:solidFill>
              </a:rPr>
              <a:t>.</a:t>
            </a:r>
          </a:p>
          <a:p>
            <a:pPr algn="ctr"/>
            <a:r>
              <a:rPr lang="en-US" sz="1050" b="1" dirty="0" smtClean="0">
                <a:solidFill>
                  <a:prstClr val="white"/>
                </a:solidFill>
              </a:rPr>
              <a:t>.</a:t>
            </a:r>
          </a:p>
          <a:p>
            <a:pPr algn="ctr"/>
            <a:endParaRPr lang="en-US" sz="1000" b="1" dirty="0">
              <a:solidFill>
                <a:schemeClr val="bg1"/>
              </a:solidFill>
            </a:endParaRPr>
          </a:p>
        </p:txBody>
      </p:sp>
      <p:sp>
        <p:nvSpPr>
          <p:cNvPr id="288" name="Rectangle 287"/>
          <p:cNvSpPr/>
          <p:nvPr/>
        </p:nvSpPr>
        <p:spPr>
          <a:xfrm>
            <a:off x="7209322" y="3484396"/>
            <a:ext cx="448056" cy="79258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prstClr val="white"/>
                </a:solidFill>
              </a:rPr>
              <a:t>th2.r0</a:t>
            </a:r>
          </a:p>
          <a:p>
            <a:pPr algn="ctr"/>
            <a:r>
              <a:rPr lang="en-US" sz="1050" b="1" dirty="0" smtClean="0">
                <a:solidFill>
                  <a:prstClr val="white"/>
                </a:solidFill>
              </a:rPr>
              <a:t>th2.r1</a:t>
            </a:r>
          </a:p>
          <a:p>
            <a:pPr algn="ctr"/>
            <a:r>
              <a:rPr lang="en-US" sz="1050" b="1" dirty="0" smtClean="0">
                <a:solidFill>
                  <a:prstClr val="white"/>
                </a:solidFill>
              </a:rPr>
              <a:t>.</a:t>
            </a:r>
          </a:p>
          <a:p>
            <a:pPr algn="ctr"/>
            <a:r>
              <a:rPr lang="en-US" sz="1050" b="1" dirty="0">
                <a:solidFill>
                  <a:prstClr val="white"/>
                </a:solidFill>
              </a:rPr>
              <a:t>.</a:t>
            </a:r>
            <a:endParaRPr lang="en-US" dirty="0">
              <a:solidFill>
                <a:srgbClr val="002060"/>
              </a:solidFill>
            </a:endParaRPr>
          </a:p>
        </p:txBody>
      </p:sp>
      <p:sp>
        <p:nvSpPr>
          <p:cNvPr id="289" name="Rectangle 288"/>
          <p:cNvSpPr/>
          <p:nvPr/>
        </p:nvSpPr>
        <p:spPr>
          <a:xfrm>
            <a:off x="7671335" y="3484344"/>
            <a:ext cx="448056" cy="792583"/>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prstClr val="white"/>
                </a:solidFill>
              </a:rPr>
              <a:t>th1.r0</a:t>
            </a:r>
          </a:p>
          <a:p>
            <a:pPr algn="ctr"/>
            <a:r>
              <a:rPr lang="en-US" sz="1050" b="1" dirty="0" smtClean="0">
                <a:solidFill>
                  <a:prstClr val="white"/>
                </a:solidFill>
              </a:rPr>
              <a:t>th1.r1</a:t>
            </a:r>
          </a:p>
          <a:p>
            <a:pPr algn="ctr"/>
            <a:r>
              <a:rPr lang="en-US" sz="1050" b="1" dirty="0" smtClean="0">
                <a:solidFill>
                  <a:prstClr val="white"/>
                </a:solidFill>
              </a:rPr>
              <a:t>.</a:t>
            </a:r>
          </a:p>
          <a:p>
            <a:pPr algn="ctr"/>
            <a:r>
              <a:rPr lang="en-US" sz="1050" b="1" dirty="0">
                <a:solidFill>
                  <a:prstClr val="white"/>
                </a:solidFill>
              </a:rPr>
              <a:t>.</a:t>
            </a:r>
            <a:endParaRPr lang="en-US" sz="1600" dirty="0">
              <a:solidFill>
                <a:srgbClr val="002060"/>
              </a:solidFill>
            </a:endParaRPr>
          </a:p>
        </p:txBody>
      </p:sp>
      <p:sp>
        <p:nvSpPr>
          <p:cNvPr id="290" name="Rectangle 289"/>
          <p:cNvSpPr/>
          <p:nvPr/>
        </p:nvSpPr>
        <p:spPr>
          <a:xfrm>
            <a:off x="8133348" y="3484395"/>
            <a:ext cx="448056" cy="792583"/>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prstClr val="white"/>
                </a:solidFill>
              </a:rPr>
              <a:t>th0.r0</a:t>
            </a:r>
          </a:p>
          <a:p>
            <a:pPr algn="ctr"/>
            <a:r>
              <a:rPr lang="en-US" sz="1050" b="1" dirty="0" smtClean="0">
                <a:solidFill>
                  <a:prstClr val="white"/>
                </a:solidFill>
              </a:rPr>
              <a:t>th0.r1</a:t>
            </a:r>
          </a:p>
          <a:p>
            <a:pPr algn="ctr"/>
            <a:r>
              <a:rPr lang="en-US" sz="1050" b="1" dirty="0" smtClean="0">
                <a:solidFill>
                  <a:prstClr val="white"/>
                </a:solidFill>
              </a:rPr>
              <a:t>.</a:t>
            </a:r>
          </a:p>
          <a:p>
            <a:pPr algn="ctr"/>
            <a:r>
              <a:rPr lang="en-US" sz="1050" b="1" dirty="0">
                <a:solidFill>
                  <a:prstClr val="white"/>
                </a:solidFill>
              </a:rPr>
              <a:t>.</a:t>
            </a:r>
            <a:endParaRPr lang="en-US" sz="1600" dirty="0">
              <a:solidFill>
                <a:srgbClr val="002060"/>
              </a:solidFill>
            </a:endParaRPr>
          </a:p>
        </p:txBody>
      </p:sp>
      <p:cxnSp>
        <p:nvCxnSpPr>
          <p:cNvPr id="44" name="Straight Arrow Connector 43"/>
          <p:cNvCxnSpPr>
            <a:stCxn id="8" idx="2"/>
          </p:cNvCxnSpPr>
          <p:nvPr/>
        </p:nvCxnSpPr>
        <p:spPr>
          <a:xfrm>
            <a:off x="4139953" y="404149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1" name="Straight Arrow Connector 290"/>
          <p:cNvCxnSpPr/>
          <p:nvPr/>
        </p:nvCxnSpPr>
        <p:spPr>
          <a:xfrm>
            <a:off x="4686978" y="4049515"/>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2" name="Straight Arrow Connector 291"/>
          <p:cNvCxnSpPr/>
          <p:nvPr/>
        </p:nvCxnSpPr>
        <p:spPr>
          <a:xfrm>
            <a:off x="5216353" y="4049515"/>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3" name="Straight Arrow Connector 292"/>
          <p:cNvCxnSpPr/>
          <p:nvPr/>
        </p:nvCxnSpPr>
        <p:spPr>
          <a:xfrm>
            <a:off x="5774603" y="4049515"/>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4" name="Straight Arrow Connector 293"/>
          <p:cNvCxnSpPr/>
          <p:nvPr/>
        </p:nvCxnSpPr>
        <p:spPr>
          <a:xfrm>
            <a:off x="4032478"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5" name="Straight Arrow Connector 294"/>
          <p:cNvCxnSpPr/>
          <p:nvPr/>
        </p:nvCxnSpPr>
        <p:spPr>
          <a:xfrm>
            <a:off x="4253853"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6" name="Straight Arrow Connector 295"/>
          <p:cNvCxnSpPr/>
          <p:nvPr/>
        </p:nvCxnSpPr>
        <p:spPr>
          <a:xfrm>
            <a:off x="4484853"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7" name="Straight Arrow Connector 296"/>
          <p:cNvCxnSpPr/>
          <p:nvPr/>
        </p:nvCxnSpPr>
        <p:spPr>
          <a:xfrm>
            <a:off x="4734872"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8" name="Straight Arrow Connector 297"/>
          <p:cNvCxnSpPr/>
          <p:nvPr/>
        </p:nvCxnSpPr>
        <p:spPr>
          <a:xfrm>
            <a:off x="4975327"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9" name="Straight Arrow Connector 298"/>
          <p:cNvCxnSpPr/>
          <p:nvPr/>
        </p:nvCxnSpPr>
        <p:spPr>
          <a:xfrm>
            <a:off x="5108452"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0" name="Straight Arrow Connector 299"/>
          <p:cNvCxnSpPr/>
          <p:nvPr/>
        </p:nvCxnSpPr>
        <p:spPr>
          <a:xfrm>
            <a:off x="5254452"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1" name="Straight Arrow Connector 300"/>
          <p:cNvCxnSpPr/>
          <p:nvPr/>
        </p:nvCxnSpPr>
        <p:spPr>
          <a:xfrm>
            <a:off x="5388971"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p:nvPr/>
        </p:nvCxnSpPr>
        <p:spPr>
          <a:xfrm>
            <a:off x="5572502"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a:off x="5705627"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4" name="Straight Arrow Connector 303"/>
          <p:cNvCxnSpPr/>
          <p:nvPr/>
        </p:nvCxnSpPr>
        <p:spPr>
          <a:xfrm>
            <a:off x="5851627"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5" name="Straight Arrow Connector 304"/>
          <p:cNvCxnSpPr/>
          <p:nvPr/>
        </p:nvCxnSpPr>
        <p:spPr>
          <a:xfrm>
            <a:off x="5986146" y="4434840"/>
            <a:ext cx="0" cy="225812"/>
          </a:xfrm>
          <a:prstGeom prst="straightConnector1">
            <a:avLst/>
          </a:prstGeom>
          <a:ln>
            <a:solidFill>
              <a:schemeClr val="bg2">
                <a:lumMod val="1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075402" y="3234716"/>
            <a:ext cx="2606585" cy="182253"/>
          </a:xfrm>
          <a:prstGeom prst="line">
            <a:avLst/>
          </a:prstGeom>
          <a:ln w="15875">
            <a:solidFill>
              <a:schemeClr val="bg2">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543106" y="4049515"/>
            <a:ext cx="1117576" cy="319987"/>
          </a:xfrm>
          <a:prstGeom prst="line">
            <a:avLst/>
          </a:prstGeom>
          <a:ln w="15875">
            <a:solidFill>
              <a:schemeClr val="bg2">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306" name="TextBox 305"/>
          <p:cNvSpPr txBox="1"/>
          <p:nvPr/>
        </p:nvSpPr>
        <p:spPr>
          <a:xfrm>
            <a:off x="6732724" y="4360405"/>
            <a:ext cx="1677895" cy="369332"/>
          </a:xfrm>
          <a:prstGeom prst="rect">
            <a:avLst/>
          </a:prstGeom>
          <a:noFill/>
        </p:spPr>
        <p:txBody>
          <a:bodyPr wrap="none" rtlCol="0">
            <a:spAutoFit/>
          </a:bodyPr>
          <a:lstStyle/>
          <a:p>
            <a:r>
              <a:rPr lang="en-US" b="1" dirty="0" smtClean="0">
                <a:solidFill>
                  <a:schemeClr val="bg2">
                    <a:lumMod val="10000"/>
                  </a:schemeClr>
                </a:solidFill>
              </a:rPr>
              <a:t>A Register Bank</a:t>
            </a:r>
            <a:endParaRPr lang="en-US" b="1" dirty="0">
              <a:solidFill>
                <a:schemeClr val="bg2">
                  <a:lumMod val="10000"/>
                </a:schemeClr>
              </a:solidFill>
            </a:endParaRPr>
          </a:p>
        </p:txBody>
      </p:sp>
      <p:sp>
        <p:nvSpPr>
          <p:cNvPr id="307" name="TextBox 306"/>
          <p:cNvSpPr txBox="1"/>
          <p:nvPr/>
        </p:nvSpPr>
        <p:spPr>
          <a:xfrm>
            <a:off x="2255309" y="2641775"/>
            <a:ext cx="5579220" cy="307777"/>
          </a:xfrm>
          <a:prstGeom prst="rect">
            <a:avLst/>
          </a:prstGeom>
          <a:noFill/>
        </p:spPr>
        <p:txBody>
          <a:bodyPr wrap="none" rtlCol="0">
            <a:spAutoFit/>
          </a:bodyPr>
          <a:lstStyle/>
          <a:p>
            <a:r>
              <a:rPr lang="en-US" sz="1400" dirty="0" smtClean="0">
                <a:solidFill>
                  <a:srgbClr val="990000"/>
                </a:solidFill>
              </a:rPr>
              <a:t>* Simplified configuration : actual commercial GPGPUs have fewer SFUs</a:t>
            </a:r>
            <a:endParaRPr lang="en-US" sz="1400" dirty="0">
              <a:solidFill>
                <a:srgbClr val="990000"/>
              </a:solidFill>
            </a:endParaRPr>
          </a:p>
        </p:txBody>
      </p:sp>
      <p:sp>
        <p:nvSpPr>
          <p:cNvPr id="3" name="Slide Number Placeholder 2"/>
          <p:cNvSpPr>
            <a:spLocks noGrp="1"/>
          </p:cNvSpPr>
          <p:nvPr>
            <p:ph type="sldNum" sz="quarter" idx="10"/>
          </p:nvPr>
        </p:nvSpPr>
        <p:spPr/>
        <p:txBody>
          <a:bodyPr/>
          <a:lstStyle/>
          <a:p>
            <a:fld id="{A3CC9592-B17C-4497-80E2-511F6300EC87}" type="slidenum">
              <a:rPr lang="en-US" smtClean="0"/>
              <a:pPr/>
              <a:t>13</a:t>
            </a:fld>
            <a:r>
              <a:rPr lang="en-US" dirty="0" smtClean="0"/>
              <a:t>/23</a:t>
            </a:r>
            <a:endParaRPr lang="en-US" dirty="0"/>
          </a:p>
        </p:txBody>
      </p:sp>
    </p:spTree>
    <p:extLst>
      <p:ext uri="{BB962C8B-B14F-4D97-AF65-F5344CB8AC3E}">
        <p14:creationId xmlns:p14="http://schemas.microsoft.com/office/powerpoint/2010/main" val="400762325"/>
      </p:ext>
    </p:extLst>
  </p:cSld>
  <p:clrMapOvr>
    <a:masterClrMapping/>
  </p:clrMapOvr>
  <mc:AlternateContent xmlns:mc="http://schemas.openxmlformats.org/markup-compatibility/2006" xmlns:p14="http://schemas.microsoft.com/office/powerpoint/2010/main">
    <mc:Choice Requires="p14">
      <p:transition spd="slow" p14:dur="2000" advTm="82515"/>
    </mc:Choice>
    <mc:Fallback xmlns="">
      <p:transition spd="slow" advTm="8251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460675" y="3464730"/>
            <a:ext cx="1422901" cy="822960"/>
            <a:chOff x="1616897" y="4476564"/>
            <a:chExt cx="1422901" cy="822960"/>
          </a:xfrm>
        </p:grpSpPr>
        <p:cxnSp>
          <p:nvCxnSpPr>
            <p:cNvPr id="149" name="Straight Arrow Connector 148"/>
            <p:cNvCxnSpPr/>
            <p:nvPr/>
          </p:nvCxnSpPr>
          <p:spPr>
            <a:xfrm flipH="1">
              <a:off x="1616897" y="44765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H="1">
              <a:off x="2086922" y="44765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flipH="1">
              <a:off x="2568172" y="44765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H="1">
              <a:off x="3039797" y="44765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11" name="Straight Arrow Connector 10"/>
          <p:cNvCxnSpPr/>
          <p:nvPr/>
        </p:nvCxnSpPr>
        <p:spPr>
          <a:xfrm flipH="1">
            <a:off x="1464497" y="43241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H="1">
            <a:off x="1934522" y="43241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H="1">
            <a:off x="2415772" y="43241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H="1">
            <a:off x="2887397" y="43241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9" name="Content Placeholder 2"/>
          <p:cNvSpPr>
            <a:spLocks noGrp="1"/>
          </p:cNvSpPr>
          <p:nvPr>
            <p:ph idx="1"/>
          </p:nvPr>
        </p:nvSpPr>
        <p:spPr>
          <a:xfrm>
            <a:off x="228600" y="914400"/>
            <a:ext cx="8534400" cy="5410200"/>
          </a:xfrm>
        </p:spPr>
        <p:txBody>
          <a:bodyPr/>
          <a:lstStyle/>
          <a:p>
            <a:r>
              <a:rPr lang="en-US" sz="2400" dirty="0" smtClean="0"/>
              <a:t>To have the pair of active and inactive threads use the same operands, RFU forwards active thread’s register value </a:t>
            </a:r>
            <a:r>
              <a:rPr lang="en-US" sz="2400" dirty="0"/>
              <a:t>to inactive </a:t>
            </a:r>
            <a:r>
              <a:rPr lang="en-US" sz="2400" dirty="0" smtClean="0"/>
              <a:t>thread according to active mask</a:t>
            </a:r>
            <a:endParaRPr lang="en-US" sz="2400" dirty="0"/>
          </a:p>
          <a:p>
            <a:pPr lvl="1"/>
            <a:r>
              <a:rPr lang="en-US" sz="2000" i="1" dirty="0" smtClean="0"/>
              <a:t>Overhead : 0.08ns and 390um</a:t>
            </a:r>
            <a:r>
              <a:rPr lang="en-US" sz="2000" i="1" baseline="30000" dirty="0" smtClean="0"/>
              <a:t>2</a:t>
            </a:r>
            <a:r>
              <a:rPr lang="en-US" sz="2000" i="1" dirty="0" smtClean="0"/>
              <a:t> @ Synopsis Design Compiler</a:t>
            </a:r>
          </a:p>
          <a:p>
            <a:pPr lvl="1"/>
            <a:endParaRPr lang="en-US" b="0" i="0" dirty="0"/>
          </a:p>
        </p:txBody>
      </p:sp>
      <p:sp>
        <p:nvSpPr>
          <p:cNvPr id="2" name="Title 1"/>
          <p:cNvSpPr>
            <a:spLocks noGrp="1"/>
          </p:cNvSpPr>
          <p:nvPr>
            <p:ph type="title"/>
          </p:nvPr>
        </p:nvSpPr>
        <p:spPr/>
        <p:txBody>
          <a:bodyPr/>
          <a:lstStyle/>
          <a:p>
            <a:r>
              <a:rPr lang="en-US" sz="2800" dirty="0" smtClean="0"/>
              <a:t>	Intra-Warp DMR: 1) Register Forwarding Unit</a:t>
            </a:r>
            <a:endParaRPr lang="en-US" sz="2800" dirty="0"/>
          </a:p>
        </p:txBody>
      </p:sp>
      <p:sp>
        <p:nvSpPr>
          <p:cNvPr id="107" name="Rectangle 106"/>
          <p:cNvSpPr/>
          <p:nvPr/>
        </p:nvSpPr>
        <p:spPr>
          <a:xfrm>
            <a:off x="1437677" y="2676401"/>
            <a:ext cx="2021305" cy="943436"/>
          </a:xfrm>
          <a:prstGeom prst="rect">
            <a:avLst/>
          </a:prstGeom>
          <a:solidFill>
            <a:schemeClr val="accent6">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09" name="Rectangle 108"/>
          <p:cNvSpPr/>
          <p:nvPr/>
        </p:nvSpPr>
        <p:spPr>
          <a:xfrm>
            <a:off x="1337886" y="2732866"/>
            <a:ext cx="2021305" cy="943436"/>
          </a:xfrm>
          <a:prstGeom prst="rect">
            <a:avLst/>
          </a:prstGeom>
          <a:solidFill>
            <a:schemeClr val="accent6">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10" name="Rectangle 109"/>
          <p:cNvSpPr/>
          <p:nvPr/>
        </p:nvSpPr>
        <p:spPr>
          <a:xfrm>
            <a:off x="1239876" y="2780916"/>
            <a:ext cx="2021305" cy="943436"/>
          </a:xfrm>
          <a:prstGeom prst="rect">
            <a:avLst/>
          </a:prstGeom>
          <a:solidFill>
            <a:schemeClr val="accent6">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nvGrpSpPr>
          <p:cNvPr id="3" name="Group 2"/>
          <p:cNvGrpSpPr/>
          <p:nvPr/>
        </p:nvGrpSpPr>
        <p:grpSpPr>
          <a:xfrm>
            <a:off x="1163767" y="2836899"/>
            <a:ext cx="2021305" cy="943436"/>
            <a:chOff x="1211892" y="2711774"/>
            <a:chExt cx="2021305" cy="943436"/>
          </a:xfrm>
        </p:grpSpPr>
        <p:sp>
          <p:nvSpPr>
            <p:cNvPr id="102" name="Rectangle 101"/>
            <p:cNvSpPr/>
            <p:nvPr/>
          </p:nvSpPr>
          <p:spPr>
            <a:xfrm>
              <a:off x="1211892" y="2711774"/>
              <a:ext cx="2021305" cy="943436"/>
            </a:xfrm>
            <a:prstGeom prst="rect">
              <a:avLst/>
            </a:prstGeom>
            <a:solidFill>
              <a:schemeClr val="accent6">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03" name="Rectangle 102"/>
            <p:cNvSpPr/>
            <p:nvPr/>
          </p:nvSpPr>
          <p:spPr>
            <a:xfrm>
              <a:off x="1298519" y="2779149"/>
              <a:ext cx="448056" cy="792583"/>
            </a:xfrm>
            <a:prstGeom prst="rect">
              <a:avLst/>
            </a:prstGeom>
            <a:solidFill>
              <a:schemeClr val="accent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schemeClr val="bg1"/>
                  </a:solidFill>
                </a:rPr>
                <a:t>th3.r0</a:t>
              </a:r>
            </a:p>
            <a:p>
              <a:pPr algn="ctr"/>
              <a:r>
                <a:rPr lang="en-US" sz="1050" b="1" dirty="0" smtClean="0">
                  <a:solidFill>
                    <a:prstClr val="white"/>
                  </a:solidFill>
                </a:rPr>
                <a:t>th3.r1</a:t>
              </a:r>
            </a:p>
            <a:p>
              <a:pPr algn="ctr"/>
              <a:r>
                <a:rPr lang="en-US" sz="1050" b="1" dirty="0" smtClean="0">
                  <a:solidFill>
                    <a:prstClr val="white"/>
                  </a:solidFill>
                </a:rPr>
                <a:t>.</a:t>
              </a:r>
            </a:p>
            <a:p>
              <a:pPr algn="ctr"/>
              <a:r>
                <a:rPr lang="en-US" sz="1050" b="1" dirty="0" smtClean="0">
                  <a:solidFill>
                    <a:prstClr val="white"/>
                  </a:solidFill>
                </a:rPr>
                <a:t>.</a:t>
              </a:r>
            </a:p>
            <a:p>
              <a:pPr algn="ctr"/>
              <a:endParaRPr lang="en-US" sz="1000" b="1" dirty="0">
                <a:solidFill>
                  <a:schemeClr val="bg1"/>
                </a:solidFill>
              </a:endParaRPr>
            </a:p>
          </p:txBody>
        </p:sp>
        <p:sp>
          <p:nvSpPr>
            <p:cNvPr id="104" name="Rectangle 103"/>
            <p:cNvSpPr/>
            <p:nvPr/>
          </p:nvSpPr>
          <p:spPr>
            <a:xfrm>
              <a:off x="1760532" y="2779200"/>
              <a:ext cx="448056" cy="79258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prstClr val="white"/>
                  </a:solidFill>
                </a:rPr>
                <a:t>th2.r0</a:t>
              </a:r>
            </a:p>
            <a:p>
              <a:pPr algn="ctr"/>
              <a:r>
                <a:rPr lang="en-US" sz="1050" b="1" dirty="0" smtClean="0">
                  <a:solidFill>
                    <a:prstClr val="white"/>
                  </a:solidFill>
                </a:rPr>
                <a:t>th2.r1</a:t>
              </a:r>
            </a:p>
            <a:p>
              <a:pPr algn="ctr"/>
              <a:r>
                <a:rPr lang="en-US" sz="1050" b="1" dirty="0" smtClean="0">
                  <a:solidFill>
                    <a:prstClr val="white"/>
                  </a:solidFill>
                </a:rPr>
                <a:t>.</a:t>
              </a:r>
            </a:p>
            <a:p>
              <a:pPr algn="ctr"/>
              <a:r>
                <a:rPr lang="en-US" sz="1050" b="1" dirty="0">
                  <a:solidFill>
                    <a:prstClr val="white"/>
                  </a:solidFill>
                </a:rPr>
                <a:t>.</a:t>
              </a:r>
              <a:endParaRPr lang="en-US" dirty="0">
                <a:solidFill>
                  <a:srgbClr val="002060"/>
                </a:solidFill>
              </a:endParaRPr>
            </a:p>
          </p:txBody>
        </p:sp>
        <p:sp>
          <p:nvSpPr>
            <p:cNvPr id="105" name="Rectangle 104"/>
            <p:cNvSpPr/>
            <p:nvPr/>
          </p:nvSpPr>
          <p:spPr>
            <a:xfrm>
              <a:off x="2222545" y="2779148"/>
              <a:ext cx="448056" cy="792583"/>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prstClr val="white"/>
                  </a:solidFill>
                </a:rPr>
                <a:t>th1.r0</a:t>
              </a:r>
            </a:p>
            <a:p>
              <a:pPr algn="ctr"/>
              <a:r>
                <a:rPr lang="en-US" sz="1050" b="1" dirty="0" smtClean="0">
                  <a:solidFill>
                    <a:prstClr val="white"/>
                  </a:solidFill>
                </a:rPr>
                <a:t>th1.r1</a:t>
              </a:r>
            </a:p>
            <a:p>
              <a:pPr algn="ctr"/>
              <a:r>
                <a:rPr lang="en-US" sz="1050" b="1" dirty="0" smtClean="0">
                  <a:solidFill>
                    <a:prstClr val="white"/>
                  </a:solidFill>
                </a:rPr>
                <a:t>.</a:t>
              </a:r>
            </a:p>
            <a:p>
              <a:pPr algn="ctr"/>
              <a:r>
                <a:rPr lang="en-US" sz="1050" b="1" dirty="0">
                  <a:solidFill>
                    <a:prstClr val="white"/>
                  </a:solidFill>
                </a:rPr>
                <a:t>.</a:t>
              </a:r>
              <a:endParaRPr lang="en-US" sz="1600" dirty="0">
                <a:solidFill>
                  <a:srgbClr val="002060"/>
                </a:solidFill>
              </a:endParaRPr>
            </a:p>
          </p:txBody>
        </p:sp>
        <p:sp>
          <p:nvSpPr>
            <p:cNvPr id="106" name="Rectangle 105"/>
            <p:cNvSpPr/>
            <p:nvPr/>
          </p:nvSpPr>
          <p:spPr>
            <a:xfrm>
              <a:off x="2684558" y="2779199"/>
              <a:ext cx="448056" cy="792583"/>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prstClr val="white"/>
                  </a:solidFill>
                </a:rPr>
                <a:t>th0.r0</a:t>
              </a:r>
            </a:p>
            <a:p>
              <a:pPr algn="ctr"/>
              <a:r>
                <a:rPr lang="en-US" sz="1050" b="1" dirty="0" smtClean="0">
                  <a:solidFill>
                    <a:prstClr val="white"/>
                  </a:solidFill>
                </a:rPr>
                <a:t>th0.r1</a:t>
              </a:r>
            </a:p>
            <a:p>
              <a:pPr algn="ctr"/>
              <a:r>
                <a:rPr lang="en-US" sz="1050" b="1" dirty="0" smtClean="0">
                  <a:solidFill>
                    <a:prstClr val="white"/>
                  </a:solidFill>
                </a:rPr>
                <a:t>.</a:t>
              </a:r>
            </a:p>
            <a:p>
              <a:pPr algn="ctr"/>
              <a:r>
                <a:rPr lang="en-US" sz="1050" b="1" dirty="0">
                  <a:solidFill>
                    <a:prstClr val="white"/>
                  </a:solidFill>
                </a:rPr>
                <a:t>.</a:t>
              </a:r>
              <a:endParaRPr lang="en-US" sz="1600" dirty="0">
                <a:solidFill>
                  <a:srgbClr val="002060"/>
                </a:solidFill>
              </a:endParaRPr>
            </a:p>
          </p:txBody>
        </p:sp>
      </p:grpSp>
      <p:grpSp>
        <p:nvGrpSpPr>
          <p:cNvPr id="4" name="Group 3"/>
          <p:cNvGrpSpPr/>
          <p:nvPr/>
        </p:nvGrpSpPr>
        <p:grpSpPr>
          <a:xfrm>
            <a:off x="1310177" y="4436988"/>
            <a:ext cx="1727750" cy="457827"/>
            <a:chOff x="6692079" y="4594154"/>
            <a:chExt cx="1156375" cy="950976"/>
          </a:xfrm>
        </p:grpSpPr>
        <p:sp>
          <p:nvSpPr>
            <p:cNvPr id="111" name="Rectangle 110"/>
            <p:cNvSpPr/>
            <p:nvPr/>
          </p:nvSpPr>
          <p:spPr>
            <a:xfrm>
              <a:off x="6692079" y="4594154"/>
              <a:ext cx="219456" cy="949555"/>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SP</a:t>
              </a:r>
            </a:p>
          </p:txBody>
        </p:sp>
        <p:sp>
          <p:nvSpPr>
            <p:cNvPr id="112" name="Rectangle 111"/>
            <p:cNvSpPr/>
            <p:nvPr/>
          </p:nvSpPr>
          <p:spPr>
            <a:xfrm>
              <a:off x="6997699" y="4594154"/>
              <a:ext cx="219456" cy="949555"/>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dirty="0" smtClean="0">
                  <a:solidFill>
                    <a:prstClr val="white"/>
                  </a:solidFill>
                </a:rPr>
                <a:t>SP</a:t>
              </a:r>
              <a:endParaRPr lang="en-US" sz="1100" b="1" dirty="0">
                <a:solidFill>
                  <a:prstClr val="white"/>
                </a:solidFill>
              </a:endParaRPr>
            </a:p>
          </p:txBody>
        </p:sp>
        <p:sp>
          <p:nvSpPr>
            <p:cNvPr id="117" name="Rectangle 116"/>
            <p:cNvSpPr/>
            <p:nvPr/>
          </p:nvSpPr>
          <p:spPr>
            <a:xfrm>
              <a:off x="7313021" y="4594154"/>
              <a:ext cx="219456" cy="949555"/>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dirty="0" smtClean="0">
                  <a:solidFill>
                    <a:prstClr val="white"/>
                  </a:solidFill>
                </a:rPr>
                <a:t>SP</a:t>
              </a:r>
              <a:endParaRPr lang="en-US" sz="1100" b="1" dirty="0">
                <a:solidFill>
                  <a:prstClr val="white"/>
                </a:solidFill>
              </a:endParaRPr>
            </a:p>
          </p:txBody>
        </p:sp>
        <p:sp>
          <p:nvSpPr>
            <p:cNvPr id="118" name="Rectangle 117"/>
            <p:cNvSpPr/>
            <p:nvPr/>
          </p:nvSpPr>
          <p:spPr>
            <a:xfrm>
              <a:off x="7628998" y="4594154"/>
              <a:ext cx="219456" cy="950976"/>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dirty="0" smtClean="0">
                  <a:solidFill>
                    <a:prstClr val="white"/>
                  </a:solidFill>
                </a:rPr>
                <a:t>SP</a:t>
              </a:r>
              <a:endParaRPr lang="en-US" sz="1100" b="1" dirty="0">
                <a:solidFill>
                  <a:prstClr val="white"/>
                </a:solidFill>
              </a:endParaRPr>
            </a:p>
          </p:txBody>
        </p:sp>
      </p:grpSp>
      <p:sp>
        <p:nvSpPr>
          <p:cNvPr id="8" name="Rectangle 7"/>
          <p:cNvSpPr/>
          <p:nvPr/>
        </p:nvSpPr>
        <p:spPr>
          <a:xfrm>
            <a:off x="1005840" y="4281122"/>
            <a:ext cx="2536651" cy="4571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19" name="Rectangle 118"/>
          <p:cNvSpPr/>
          <p:nvPr/>
        </p:nvSpPr>
        <p:spPr>
          <a:xfrm>
            <a:off x="1005840" y="5136147"/>
            <a:ext cx="2536651" cy="4571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9" name="TextBox 8"/>
          <p:cNvSpPr txBox="1"/>
          <p:nvPr/>
        </p:nvSpPr>
        <p:spPr>
          <a:xfrm>
            <a:off x="505286" y="3742513"/>
            <a:ext cx="391454" cy="338554"/>
          </a:xfrm>
          <a:prstGeom prst="rect">
            <a:avLst/>
          </a:prstGeom>
          <a:noFill/>
        </p:spPr>
        <p:txBody>
          <a:bodyPr wrap="none" rtlCol="0">
            <a:spAutoFit/>
          </a:bodyPr>
          <a:lstStyle/>
          <a:p>
            <a:r>
              <a:rPr lang="en-US" sz="1600" b="1" dirty="0" smtClean="0">
                <a:solidFill>
                  <a:schemeClr val="bg2">
                    <a:lumMod val="10000"/>
                  </a:schemeClr>
                </a:solidFill>
                <a:effectLst>
                  <a:outerShdw blurRad="38100" dist="38100" dir="2700000" algn="tl">
                    <a:srgbClr val="000000">
                      <a:alpha val="43137"/>
                    </a:srgbClr>
                  </a:outerShdw>
                </a:effectLst>
              </a:rPr>
              <a:t>RF</a:t>
            </a:r>
            <a:endParaRPr lang="en-US" sz="1600" b="1" dirty="0">
              <a:solidFill>
                <a:schemeClr val="bg2">
                  <a:lumMod val="10000"/>
                </a:schemeClr>
              </a:solidFill>
              <a:effectLst>
                <a:outerShdw blurRad="38100" dist="38100" dir="2700000" algn="tl">
                  <a:srgbClr val="000000">
                    <a:alpha val="43137"/>
                  </a:srgbClr>
                </a:outerShdw>
              </a:effectLst>
            </a:endParaRPr>
          </a:p>
        </p:txBody>
      </p:sp>
      <p:sp>
        <p:nvSpPr>
          <p:cNvPr id="121" name="TextBox 120"/>
          <p:cNvSpPr txBox="1"/>
          <p:nvPr/>
        </p:nvSpPr>
        <p:spPr>
          <a:xfrm>
            <a:off x="452387" y="4496282"/>
            <a:ext cx="497252" cy="338554"/>
          </a:xfrm>
          <a:prstGeom prst="rect">
            <a:avLst/>
          </a:prstGeom>
          <a:noFill/>
        </p:spPr>
        <p:txBody>
          <a:bodyPr wrap="none" rtlCol="0">
            <a:spAutoFit/>
          </a:bodyPr>
          <a:lstStyle/>
          <a:p>
            <a:r>
              <a:rPr lang="en-US" sz="1600" b="1" dirty="0" smtClean="0">
                <a:solidFill>
                  <a:schemeClr val="bg2">
                    <a:lumMod val="10000"/>
                  </a:schemeClr>
                </a:solidFill>
                <a:effectLst>
                  <a:outerShdw blurRad="38100" dist="38100" dir="2700000" algn="tl">
                    <a:srgbClr val="000000">
                      <a:alpha val="43137"/>
                    </a:srgbClr>
                  </a:outerShdw>
                </a:effectLst>
              </a:rPr>
              <a:t>EXE</a:t>
            </a:r>
            <a:endParaRPr lang="en-US" sz="1600" b="1" dirty="0">
              <a:solidFill>
                <a:schemeClr val="bg2">
                  <a:lumMod val="10000"/>
                </a:schemeClr>
              </a:solidFill>
              <a:effectLst>
                <a:outerShdw blurRad="38100" dist="38100" dir="2700000" algn="tl">
                  <a:srgbClr val="000000">
                    <a:alpha val="43137"/>
                  </a:srgbClr>
                </a:outerShdw>
              </a:effectLst>
            </a:endParaRPr>
          </a:p>
        </p:txBody>
      </p:sp>
      <p:sp>
        <p:nvSpPr>
          <p:cNvPr id="122" name="TextBox 121"/>
          <p:cNvSpPr txBox="1"/>
          <p:nvPr/>
        </p:nvSpPr>
        <p:spPr>
          <a:xfrm>
            <a:off x="457998" y="5206576"/>
            <a:ext cx="486030" cy="338554"/>
          </a:xfrm>
          <a:prstGeom prst="rect">
            <a:avLst/>
          </a:prstGeom>
          <a:noFill/>
        </p:spPr>
        <p:txBody>
          <a:bodyPr wrap="none" rtlCol="0">
            <a:spAutoFit/>
          </a:bodyPr>
          <a:lstStyle/>
          <a:p>
            <a:r>
              <a:rPr lang="en-US" sz="1600" b="1" dirty="0" smtClean="0">
                <a:solidFill>
                  <a:schemeClr val="bg2">
                    <a:lumMod val="10000"/>
                  </a:schemeClr>
                </a:solidFill>
                <a:effectLst>
                  <a:outerShdw blurRad="38100" dist="38100" dir="2700000" algn="tl">
                    <a:srgbClr val="000000">
                      <a:alpha val="43137"/>
                    </a:srgbClr>
                  </a:outerShdw>
                </a:effectLst>
              </a:rPr>
              <a:t>WB</a:t>
            </a:r>
            <a:endParaRPr lang="en-US" sz="1600" b="1" dirty="0">
              <a:solidFill>
                <a:schemeClr val="bg2">
                  <a:lumMod val="10000"/>
                </a:schemeClr>
              </a:solidFill>
              <a:effectLst>
                <a:outerShdw blurRad="38100" dist="38100" dir="2700000" algn="tl">
                  <a:srgbClr val="000000">
                    <a:alpha val="43137"/>
                  </a:srgbClr>
                </a:outerShdw>
              </a:effectLst>
            </a:endParaRPr>
          </a:p>
        </p:txBody>
      </p:sp>
      <p:sp>
        <p:nvSpPr>
          <p:cNvPr id="12" name="Rounded Rectangle 11"/>
          <p:cNvSpPr/>
          <p:nvPr/>
        </p:nvSpPr>
        <p:spPr>
          <a:xfrm>
            <a:off x="1213927" y="4933032"/>
            <a:ext cx="2047254" cy="127952"/>
          </a:xfrm>
          <a:prstGeom prst="roundRect">
            <a:avLst/>
          </a:prstGeom>
          <a:noFill/>
          <a:ln>
            <a:solidFill>
              <a:srgbClr val="990000"/>
            </a:solidFill>
            <a:prstDash val="dash"/>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29" name="Rounded Rectangle 128"/>
          <p:cNvSpPr/>
          <p:nvPr/>
        </p:nvSpPr>
        <p:spPr>
          <a:xfrm>
            <a:off x="3642863" y="4869559"/>
            <a:ext cx="1147607" cy="252086"/>
          </a:xfrm>
          <a:prstGeom prst="roundRect">
            <a:avLst/>
          </a:prstGeom>
          <a:solidFill>
            <a:srgbClr val="002060"/>
          </a:solidFill>
          <a:ln w="952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dirty="0" smtClean="0">
                <a:solidFill>
                  <a:schemeClr val="bg1"/>
                </a:solidFill>
              </a:rPr>
              <a:t>Comparator</a:t>
            </a:r>
            <a:endParaRPr lang="en-US" sz="1600" b="1" dirty="0">
              <a:solidFill>
                <a:schemeClr val="bg1"/>
              </a:solidFill>
            </a:endParaRPr>
          </a:p>
        </p:txBody>
      </p:sp>
      <p:cxnSp>
        <p:nvCxnSpPr>
          <p:cNvPr id="14" name="Straight Arrow Connector 13"/>
          <p:cNvCxnSpPr>
            <a:stCxn id="12" idx="3"/>
            <a:endCxn id="129" idx="1"/>
          </p:cNvCxnSpPr>
          <p:nvPr/>
        </p:nvCxnSpPr>
        <p:spPr>
          <a:xfrm flipV="1">
            <a:off x="3261181" y="4995602"/>
            <a:ext cx="381682" cy="1406"/>
          </a:xfrm>
          <a:prstGeom prst="straightConnector1">
            <a:avLst/>
          </a:prstGeom>
          <a:ln w="19050">
            <a:solidFill>
              <a:srgbClr val="99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719863" y="4348697"/>
            <a:ext cx="993248" cy="308191"/>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solidFill>
                  <a:srgbClr val="002060"/>
                </a:solidFill>
              </a:rPr>
              <a:t>a</a:t>
            </a:r>
            <a:r>
              <a:rPr lang="en-US" sz="1400" b="1" dirty="0" smtClean="0">
                <a:solidFill>
                  <a:srgbClr val="002060"/>
                </a:solidFill>
              </a:rPr>
              <a:t>ctive mask</a:t>
            </a:r>
            <a:endParaRPr lang="en-US" sz="1400" b="1" dirty="0">
              <a:solidFill>
                <a:srgbClr val="002060"/>
              </a:solidFill>
            </a:endParaRPr>
          </a:p>
        </p:txBody>
      </p:sp>
      <p:cxnSp>
        <p:nvCxnSpPr>
          <p:cNvPr id="17" name="Elbow Connector 16"/>
          <p:cNvCxnSpPr>
            <a:stCxn id="15" idx="1"/>
            <a:endCxn id="7" idx="3"/>
          </p:cNvCxnSpPr>
          <p:nvPr/>
        </p:nvCxnSpPr>
        <p:spPr>
          <a:xfrm rot="10800000">
            <a:off x="3458983" y="4037833"/>
            <a:ext cx="260881" cy="464960"/>
          </a:xfrm>
          <a:prstGeom prst="bentConnector3">
            <a:avLst>
              <a:gd name="adj1" fmla="val 50000"/>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15" idx="2"/>
            <a:endCxn id="129" idx="0"/>
          </p:cNvCxnSpPr>
          <p:nvPr/>
        </p:nvCxnSpPr>
        <p:spPr>
          <a:xfrm rot="16200000" flipH="1">
            <a:off x="4110242" y="4763133"/>
            <a:ext cx="212671" cy="180"/>
          </a:xfrm>
          <a:prstGeom prst="bentConnector3">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V="1">
            <a:off x="4809206" y="5003627"/>
            <a:ext cx="381682" cy="1406"/>
          </a:xfrm>
          <a:prstGeom prst="straightConnector1">
            <a:avLst/>
          </a:prstGeom>
          <a:ln w="19050">
            <a:solidFill>
              <a:srgbClr val="99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182836" y="4864717"/>
            <a:ext cx="811312" cy="307777"/>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rPr>
              <a:t>ERROR!!</a:t>
            </a:r>
            <a:endParaRPr lang="en-US" sz="1400" b="1" dirty="0">
              <a:effectLst>
                <a:outerShdw blurRad="38100" dist="38100" dir="2700000" algn="tl">
                  <a:srgbClr val="000000">
                    <a:alpha val="43137"/>
                  </a:srgbClr>
                </a:outerShdw>
              </a:effectLst>
            </a:endParaRPr>
          </a:p>
        </p:txBody>
      </p:sp>
      <p:sp>
        <p:nvSpPr>
          <p:cNvPr id="7" name="Rounded Rectangle 6"/>
          <p:cNvSpPr/>
          <p:nvPr/>
        </p:nvSpPr>
        <p:spPr>
          <a:xfrm>
            <a:off x="1163767" y="3911790"/>
            <a:ext cx="2295215" cy="252086"/>
          </a:xfrm>
          <a:prstGeom prst="round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dirty="0" smtClean="0">
                <a:solidFill>
                  <a:schemeClr val="bg1"/>
                </a:solidFill>
              </a:rPr>
              <a:t>Register Forwarding Unit</a:t>
            </a:r>
            <a:endParaRPr lang="en-US" sz="1600" b="1" dirty="0">
              <a:solidFill>
                <a:schemeClr val="bg1"/>
              </a:solidFill>
            </a:endParaRPr>
          </a:p>
        </p:txBody>
      </p:sp>
      <p:cxnSp>
        <p:nvCxnSpPr>
          <p:cNvPr id="26" name="Elbow Connector 25"/>
          <p:cNvCxnSpPr>
            <a:stCxn id="119" idx="2"/>
            <a:endCxn id="102" idx="1"/>
          </p:cNvCxnSpPr>
          <p:nvPr/>
        </p:nvCxnSpPr>
        <p:spPr>
          <a:xfrm rot="5400000" flipH="1">
            <a:off x="782342" y="3690043"/>
            <a:ext cx="1873249" cy="1110399"/>
          </a:xfrm>
          <a:prstGeom prst="bentConnector4">
            <a:avLst>
              <a:gd name="adj1" fmla="val -12203"/>
              <a:gd name="adj2" fmla="val 12094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0"/>
          </p:nvPr>
        </p:nvSpPr>
        <p:spPr/>
        <p:txBody>
          <a:bodyPr/>
          <a:lstStyle/>
          <a:p>
            <a:fld id="{A3CC9592-B17C-4497-80E2-511F6300EC87}" type="slidenum">
              <a:rPr lang="en-US" smtClean="0"/>
              <a:pPr/>
              <a:t>14</a:t>
            </a:fld>
            <a:r>
              <a:rPr lang="en-US" dirty="0" smtClean="0"/>
              <a:t>/23</a:t>
            </a:r>
            <a:endParaRPr lang="en-US" dirty="0"/>
          </a:p>
        </p:txBody>
      </p:sp>
    </p:spTree>
    <p:extLst>
      <p:ext uri="{BB962C8B-B14F-4D97-AF65-F5344CB8AC3E}">
        <p14:creationId xmlns:p14="http://schemas.microsoft.com/office/powerpoint/2010/main" val="2286573604"/>
      </p:ext>
    </p:extLst>
  </p:cSld>
  <p:clrMapOvr>
    <a:masterClrMapping/>
  </p:clrMapOvr>
  <mc:AlternateContent xmlns:mc="http://schemas.openxmlformats.org/markup-compatibility/2006" xmlns:p14="http://schemas.microsoft.com/office/powerpoint/2010/main">
    <mc:Choice Requires="p14">
      <p:transition spd="slow" p14:dur="2000" advTm="71777"/>
    </mc:Choice>
    <mc:Fallback xmlns="">
      <p:transition spd="slow" advTm="7177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5182836" y="3055277"/>
            <a:ext cx="3507583" cy="687236"/>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nvGrpSpPr>
          <p:cNvPr id="23" name="Group 22"/>
          <p:cNvGrpSpPr/>
          <p:nvPr/>
        </p:nvGrpSpPr>
        <p:grpSpPr>
          <a:xfrm>
            <a:off x="1460675" y="3464730"/>
            <a:ext cx="1422901" cy="822960"/>
            <a:chOff x="1616897" y="4476564"/>
            <a:chExt cx="1422901" cy="822960"/>
          </a:xfrm>
        </p:grpSpPr>
        <p:cxnSp>
          <p:nvCxnSpPr>
            <p:cNvPr id="149" name="Straight Arrow Connector 148"/>
            <p:cNvCxnSpPr/>
            <p:nvPr/>
          </p:nvCxnSpPr>
          <p:spPr>
            <a:xfrm flipH="1">
              <a:off x="1616897" y="44765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H="1">
              <a:off x="2086922" y="44765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flipH="1">
              <a:off x="2568172" y="44765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H="1">
              <a:off x="3039797" y="44765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11" name="Straight Arrow Connector 10"/>
          <p:cNvCxnSpPr/>
          <p:nvPr/>
        </p:nvCxnSpPr>
        <p:spPr>
          <a:xfrm flipH="1">
            <a:off x="1464497" y="43241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H="1">
            <a:off x="1934522" y="43241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H="1">
            <a:off x="2415772" y="43241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H="1">
            <a:off x="2887397" y="4324164"/>
            <a:ext cx="1" cy="82296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9" name="Content Placeholder 2"/>
          <p:cNvSpPr>
            <a:spLocks noGrp="1"/>
          </p:cNvSpPr>
          <p:nvPr>
            <p:ph idx="1"/>
          </p:nvPr>
        </p:nvSpPr>
        <p:spPr>
          <a:xfrm>
            <a:off x="228600" y="914400"/>
            <a:ext cx="8534400" cy="5410200"/>
          </a:xfrm>
        </p:spPr>
        <p:txBody>
          <a:bodyPr/>
          <a:lstStyle/>
          <a:p>
            <a:r>
              <a:rPr lang="en-US" sz="2400" dirty="0" smtClean="0"/>
              <a:t>To </a:t>
            </a:r>
            <a:r>
              <a:rPr lang="en-US" sz="2400" dirty="0"/>
              <a:t>have the pair of active and inactive threads use the same operands, RFU forwards active thread’s register value to inactive thread according to active mask</a:t>
            </a:r>
          </a:p>
          <a:p>
            <a:pPr lvl="1"/>
            <a:r>
              <a:rPr lang="en-US" sz="2000" i="1" dirty="0" smtClean="0"/>
              <a:t>Overhead : 0.08ns and 390um</a:t>
            </a:r>
            <a:r>
              <a:rPr lang="en-US" sz="2000" i="1" baseline="30000" dirty="0" smtClean="0"/>
              <a:t>2</a:t>
            </a:r>
            <a:r>
              <a:rPr lang="en-US" sz="2000" i="1" dirty="0" smtClean="0"/>
              <a:t> @ Synopsis Design Compiler</a:t>
            </a:r>
          </a:p>
          <a:p>
            <a:pPr lvl="1"/>
            <a:endParaRPr lang="en-US" b="0" i="0" dirty="0"/>
          </a:p>
        </p:txBody>
      </p:sp>
      <p:cxnSp>
        <p:nvCxnSpPr>
          <p:cNvPr id="185" name="Straight Connector 184"/>
          <p:cNvCxnSpPr/>
          <p:nvPr/>
        </p:nvCxnSpPr>
        <p:spPr>
          <a:xfrm flipV="1">
            <a:off x="3425368" y="3107357"/>
            <a:ext cx="1757468" cy="816338"/>
          </a:xfrm>
          <a:prstGeom prst="line">
            <a:avLst/>
          </a:prstGeom>
          <a:ln>
            <a:solidFill>
              <a:srgbClr val="00206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425368" y="3742513"/>
            <a:ext cx="5107955" cy="367652"/>
          </a:xfrm>
          <a:prstGeom prst="line">
            <a:avLst/>
          </a:prstGeom>
          <a:ln>
            <a:solidFill>
              <a:srgbClr val="00206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437677" y="2676401"/>
            <a:ext cx="2021305" cy="943436"/>
          </a:xfrm>
          <a:prstGeom prst="rect">
            <a:avLst/>
          </a:prstGeom>
          <a:solidFill>
            <a:schemeClr val="accent6">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09" name="Rectangle 108"/>
          <p:cNvSpPr/>
          <p:nvPr/>
        </p:nvSpPr>
        <p:spPr>
          <a:xfrm>
            <a:off x="1337886" y="2732866"/>
            <a:ext cx="2021305" cy="943436"/>
          </a:xfrm>
          <a:prstGeom prst="rect">
            <a:avLst/>
          </a:prstGeom>
          <a:solidFill>
            <a:schemeClr val="accent6">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10" name="Rectangle 109"/>
          <p:cNvSpPr/>
          <p:nvPr/>
        </p:nvSpPr>
        <p:spPr>
          <a:xfrm>
            <a:off x="1239876" y="2780916"/>
            <a:ext cx="2021305" cy="943436"/>
          </a:xfrm>
          <a:prstGeom prst="rect">
            <a:avLst/>
          </a:prstGeom>
          <a:solidFill>
            <a:schemeClr val="accent6">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nvGrpSpPr>
          <p:cNvPr id="3" name="Group 2"/>
          <p:cNvGrpSpPr/>
          <p:nvPr/>
        </p:nvGrpSpPr>
        <p:grpSpPr>
          <a:xfrm>
            <a:off x="1163767" y="2836899"/>
            <a:ext cx="2021305" cy="943436"/>
            <a:chOff x="1211892" y="2711774"/>
            <a:chExt cx="2021305" cy="943436"/>
          </a:xfrm>
        </p:grpSpPr>
        <p:sp>
          <p:nvSpPr>
            <p:cNvPr id="102" name="Rectangle 101"/>
            <p:cNvSpPr/>
            <p:nvPr/>
          </p:nvSpPr>
          <p:spPr>
            <a:xfrm>
              <a:off x="1211892" y="2711774"/>
              <a:ext cx="2021305" cy="943436"/>
            </a:xfrm>
            <a:prstGeom prst="rect">
              <a:avLst/>
            </a:prstGeom>
            <a:solidFill>
              <a:schemeClr val="accent6">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03" name="Rectangle 102"/>
            <p:cNvSpPr/>
            <p:nvPr/>
          </p:nvSpPr>
          <p:spPr>
            <a:xfrm>
              <a:off x="1298519" y="2779149"/>
              <a:ext cx="448056" cy="792583"/>
            </a:xfrm>
            <a:prstGeom prst="rect">
              <a:avLst/>
            </a:prstGeom>
            <a:solidFill>
              <a:schemeClr val="accent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schemeClr val="bg1"/>
                  </a:solidFill>
                </a:rPr>
                <a:t>th3.r0</a:t>
              </a:r>
            </a:p>
            <a:p>
              <a:pPr algn="ctr"/>
              <a:r>
                <a:rPr lang="en-US" sz="1050" b="1" dirty="0" smtClean="0">
                  <a:solidFill>
                    <a:prstClr val="white"/>
                  </a:solidFill>
                </a:rPr>
                <a:t>th3.r1</a:t>
              </a:r>
            </a:p>
            <a:p>
              <a:pPr algn="ctr"/>
              <a:r>
                <a:rPr lang="en-US" sz="1050" b="1" dirty="0" smtClean="0">
                  <a:solidFill>
                    <a:prstClr val="white"/>
                  </a:solidFill>
                </a:rPr>
                <a:t>.</a:t>
              </a:r>
            </a:p>
            <a:p>
              <a:pPr algn="ctr"/>
              <a:r>
                <a:rPr lang="en-US" sz="1050" b="1" dirty="0" smtClean="0">
                  <a:solidFill>
                    <a:prstClr val="white"/>
                  </a:solidFill>
                </a:rPr>
                <a:t>.</a:t>
              </a:r>
            </a:p>
            <a:p>
              <a:pPr algn="ctr"/>
              <a:endParaRPr lang="en-US" sz="1000" b="1" dirty="0">
                <a:solidFill>
                  <a:schemeClr val="bg1"/>
                </a:solidFill>
              </a:endParaRPr>
            </a:p>
          </p:txBody>
        </p:sp>
        <p:sp>
          <p:nvSpPr>
            <p:cNvPr id="104" name="Rectangle 103"/>
            <p:cNvSpPr/>
            <p:nvPr/>
          </p:nvSpPr>
          <p:spPr>
            <a:xfrm>
              <a:off x="1760532" y="2779200"/>
              <a:ext cx="448056" cy="79258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prstClr val="white"/>
                  </a:solidFill>
                </a:rPr>
                <a:t>th2.r0</a:t>
              </a:r>
            </a:p>
            <a:p>
              <a:pPr algn="ctr"/>
              <a:r>
                <a:rPr lang="en-US" sz="1050" b="1" dirty="0" smtClean="0">
                  <a:solidFill>
                    <a:prstClr val="white"/>
                  </a:solidFill>
                </a:rPr>
                <a:t>th2.r1</a:t>
              </a:r>
            </a:p>
            <a:p>
              <a:pPr algn="ctr"/>
              <a:r>
                <a:rPr lang="en-US" sz="1050" b="1" dirty="0" smtClean="0">
                  <a:solidFill>
                    <a:prstClr val="white"/>
                  </a:solidFill>
                </a:rPr>
                <a:t>.</a:t>
              </a:r>
            </a:p>
            <a:p>
              <a:pPr algn="ctr"/>
              <a:r>
                <a:rPr lang="en-US" sz="1050" b="1" dirty="0">
                  <a:solidFill>
                    <a:prstClr val="white"/>
                  </a:solidFill>
                </a:rPr>
                <a:t>.</a:t>
              </a:r>
              <a:endParaRPr lang="en-US" dirty="0">
                <a:solidFill>
                  <a:srgbClr val="002060"/>
                </a:solidFill>
              </a:endParaRPr>
            </a:p>
          </p:txBody>
        </p:sp>
        <p:sp>
          <p:nvSpPr>
            <p:cNvPr id="105" name="Rectangle 104"/>
            <p:cNvSpPr/>
            <p:nvPr/>
          </p:nvSpPr>
          <p:spPr>
            <a:xfrm>
              <a:off x="2222545" y="2779148"/>
              <a:ext cx="448056" cy="792583"/>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prstClr val="white"/>
                  </a:solidFill>
                </a:rPr>
                <a:t>th1.r0</a:t>
              </a:r>
            </a:p>
            <a:p>
              <a:pPr algn="ctr"/>
              <a:r>
                <a:rPr lang="en-US" sz="1050" b="1" dirty="0" smtClean="0">
                  <a:solidFill>
                    <a:prstClr val="white"/>
                  </a:solidFill>
                </a:rPr>
                <a:t>th1.r1</a:t>
              </a:r>
            </a:p>
            <a:p>
              <a:pPr algn="ctr"/>
              <a:r>
                <a:rPr lang="en-US" sz="1050" b="1" dirty="0" smtClean="0">
                  <a:solidFill>
                    <a:prstClr val="white"/>
                  </a:solidFill>
                </a:rPr>
                <a:t>.</a:t>
              </a:r>
            </a:p>
            <a:p>
              <a:pPr algn="ctr"/>
              <a:r>
                <a:rPr lang="en-US" sz="1050" b="1" dirty="0">
                  <a:solidFill>
                    <a:prstClr val="white"/>
                  </a:solidFill>
                </a:rPr>
                <a:t>.</a:t>
              </a:r>
              <a:endParaRPr lang="en-US" sz="1600" dirty="0">
                <a:solidFill>
                  <a:srgbClr val="002060"/>
                </a:solidFill>
              </a:endParaRPr>
            </a:p>
          </p:txBody>
        </p:sp>
        <p:sp>
          <p:nvSpPr>
            <p:cNvPr id="106" name="Rectangle 105"/>
            <p:cNvSpPr/>
            <p:nvPr/>
          </p:nvSpPr>
          <p:spPr>
            <a:xfrm>
              <a:off x="2684558" y="2779199"/>
              <a:ext cx="448056" cy="792583"/>
            </a:xfrm>
            <a:prstGeom prst="rect">
              <a:avLst/>
            </a:prstGeom>
            <a:solidFill>
              <a:schemeClr val="accent4">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sz="1050" b="1" dirty="0" smtClean="0">
                  <a:solidFill>
                    <a:prstClr val="white"/>
                  </a:solidFill>
                </a:rPr>
                <a:t>th0.r0</a:t>
              </a:r>
            </a:p>
            <a:p>
              <a:pPr algn="ctr"/>
              <a:r>
                <a:rPr lang="en-US" sz="1050" b="1" dirty="0" smtClean="0">
                  <a:solidFill>
                    <a:prstClr val="white"/>
                  </a:solidFill>
                </a:rPr>
                <a:t>th0.r1</a:t>
              </a:r>
            </a:p>
            <a:p>
              <a:pPr algn="ctr"/>
              <a:r>
                <a:rPr lang="en-US" sz="1050" b="1" dirty="0" smtClean="0">
                  <a:solidFill>
                    <a:prstClr val="white"/>
                  </a:solidFill>
                </a:rPr>
                <a:t>.</a:t>
              </a:r>
            </a:p>
            <a:p>
              <a:pPr algn="ctr"/>
              <a:r>
                <a:rPr lang="en-US" sz="1050" b="1" dirty="0">
                  <a:solidFill>
                    <a:prstClr val="white"/>
                  </a:solidFill>
                </a:rPr>
                <a:t>.</a:t>
              </a:r>
              <a:endParaRPr lang="en-US" sz="1600" dirty="0">
                <a:solidFill>
                  <a:srgbClr val="002060"/>
                </a:solidFill>
              </a:endParaRPr>
            </a:p>
          </p:txBody>
        </p:sp>
      </p:grpSp>
      <p:grpSp>
        <p:nvGrpSpPr>
          <p:cNvPr id="4" name="Group 3"/>
          <p:cNvGrpSpPr/>
          <p:nvPr/>
        </p:nvGrpSpPr>
        <p:grpSpPr>
          <a:xfrm>
            <a:off x="1310177" y="4436988"/>
            <a:ext cx="1727750" cy="457827"/>
            <a:chOff x="6692079" y="4594154"/>
            <a:chExt cx="1156375" cy="950976"/>
          </a:xfrm>
        </p:grpSpPr>
        <p:sp>
          <p:nvSpPr>
            <p:cNvPr id="111" name="Rectangle 110"/>
            <p:cNvSpPr/>
            <p:nvPr/>
          </p:nvSpPr>
          <p:spPr>
            <a:xfrm>
              <a:off x="6692079" y="4594154"/>
              <a:ext cx="219456" cy="949555"/>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SP</a:t>
              </a:r>
            </a:p>
          </p:txBody>
        </p:sp>
        <p:sp>
          <p:nvSpPr>
            <p:cNvPr id="112" name="Rectangle 111"/>
            <p:cNvSpPr/>
            <p:nvPr/>
          </p:nvSpPr>
          <p:spPr>
            <a:xfrm>
              <a:off x="6997699" y="4594154"/>
              <a:ext cx="219456" cy="949555"/>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dirty="0" smtClean="0">
                  <a:solidFill>
                    <a:prstClr val="white"/>
                  </a:solidFill>
                </a:rPr>
                <a:t>SP</a:t>
              </a:r>
              <a:endParaRPr lang="en-US" sz="1100" b="1" dirty="0">
                <a:solidFill>
                  <a:prstClr val="white"/>
                </a:solidFill>
              </a:endParaRPr>
            </a:p>
          </p:txBody>
        </p:sp>
        <p:sp>
          <p:nvSpPr>
            <p:cNvPr id="117" name="Rectangle 116"/>
            <p:cNvSpPr/>
            <p:nvPr/>
          </p:nvSpPr>
          <p:spPr>
            <a:xfrm>
              <a:off x="7313021" y="4594154"/>
              <a:ext cx="219456" cy="949555"/>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dirty="0" smtClean="0">
                  <a:solidFill>
                    <a:prstClr val="white"/>
                  </a:solidFill>
                </a:rPr>
                <a:t>SP</a:t>
              </a:r>
              <a:endParaRPr lang="en-US" sz="1100" b="1" dirty="0">
                <a:solidFill>
                  <a:prstClr val="white"/>
                </a:solidFill>
              </a:endParaRPr>
            </a:p>
          </p:txBody>
        </p:sp>
        <p:sp>
          <p:nvSpPr>
            <p:cNvPr id="118" name="Rectangle 117"/>
            <p:cNvSpPr/>
            <p:nvPr/>
          </p:nvSpPr>
          <p:spPr>
            <a:xfrm>
              <a:off x="7628998" y="4594154"/>
              <a:ext cx="219456" cy="950976"/>
            </a:xfrm>
            <a:prstGeom prst="rect">
              <a:avLst/>
            </a:prstGeom>
            <a:solidFill>
              <a:schemeClr val="tx1">
                <a:lumMod val="60000"/>
                <a:lumOff val="4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dirty="0" smtClean="0">
                  <a:solidFill>
                    <a:prstClr val="white"/>
                  </a:solidFill>
                </a:rPr>
                <a:t>SP</a:t>
              </a:r>
              <a:endParaRPr lang="en-US" sz="1100" b="1" dirty="0">
                <a:solidFill>
                  <a:prstClr val="white"/>
                </a:solidFill>
              </a:endParaRPr>
            </a:p>
          </p:txBody>
        </p:sp>
      </p:grpSp>
      <p:sp>
        <p:nvSpPr>
          <p:cNvPr id="8" name="Rectangle 7"/>
          <p:cNvSpPr/>
          <p:nvPr/>
        </p:nvSpPr>
        <p:spPr>
          <a:xfrm>
            <a:off x="1005840" y="4281122"/>
            <a:ext cx="2536651" cy="4571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19" name="Rectangle 118"/>
          <p:cNvSpPr/>
          <p:nvPr/>
        </p:nvSpPr>
        <p:spPr>
          <a:xfrm>
            <a:off x="1005840" y="5136147"/>
            <a:ext cx="2536651" cy="4571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9" name="TextBox 8"/>
          <p:cNvSpPr txBox="1"/>
          <p:nvPr/>
        </p:nvSpPr>
        <p:spPr>
          <a:xfrm>
            <a:off x="505286" y="3742513"/>
            <a:ext cx="391454" cy="338554"/>
          </a:xfrm>
          <a:prstGeom prst="rect">
            <a:avLst/>
          </a:prstGeom>
          <a:noFill/>
        </p:spPr>
        <p:txBody>
          <a:bodyPr wrap="none" rtlCol="0">
            <a:spAutoFit/>
          </a:bodyPr>
          <a:lstStyle/>
          <a:p>
            <a:r>
              <a:rPr lang="en-US" sz="1600" b="1" dirty="0" smtClean="0">
                <a:solidFill>
                  <a:schemeClr val="bg2">
                    <a:lumMod val="10000"/>
                  </a:schemeClr>
                </a:solidFill>
                <a:effectLst>
                  <a:outerShdw blurRad="38100" dist="38100" dir="2700000" algn="tl">
                    <a:srgbClr val="000000">
                      <a:alpha val="43137"/>
                    </a:srgbClr>
                  </a:outerShdw>
                </a:effectLst>
              </a:rPr>
              <a:t>RF</a:t>
            </a:r>
            <a:endParaRPr lang="en-US" sz="1600" b="1" dirty="0">
              <a:solidFill>
                <a:schemeClr val="bg2">
                  <a:lumMod val="10000"/>
                </a:schemeClr>
              </a:solidFill>
              <a:effectLst>
                <a:outerShdw blurRad="38100" dist="38100" dir="2700000" algn="tl">
                  <a:srgbClr val="000000">
                    <a:alpha val="43137"/>
                  </a:srgbClr>
                </a:outerShdw>
              </a:effectLst>
            </a:endParaRPr>
          </a:p>
        </p:txBody>
      </p:sp>
      <p:sp>
        <p:nvSpPr>
          <p:cNvPr id="121" name="TextBox 120"/>
          <p:cNvSpPr txBox="1"/>
          <p:nvPr/>
        </p:nvSpPr>
        <p:spPr>
          <a:xfrm>
            <a:off x="452387" y="4496282"/>
            <a:ext cx="497252" cy="338554"/>
          </a:xfrm>
          <a:prstGeom prst="rect">
            <a:avLst/>
          </a:prstGeom>
          <a:noFill/>
        </p:spPr>
        <p:txBody>
          <a:bodyPr wrap="none" rtlCol="0">
            <a:spAutoFit/>
          </a:bodyPr>
          <a:lstStyle/>
          <a:p>
            <a:r>
              <a:rPr lang="en-US" sz="1600" b="1" dirty="0" smtClean="0">
                <a:solidFill>
                  <a:schemeClr val="bg2">
                    <a:lumMod val="10000"/>
                  </a:schemeClr>
                </a:solidFill>
                <a:effectLst>
                  <a:outerShdw blurRad="38100" dist="38100" dir="2700000" algn="tl">
                    <a:srgbClr val="000000">
                      <a:alpha val="43137"/>
                    </a:srgbClr>
                  </a:outerShdw>
                </a:effectLst>
              </a:rPr>
              <a:t>EXE</a:t>
            </a:r>
            <a:endParaRPr lang="en-US" sz="1600" b="1" dirty="0">
              <a:solidFill>
                <a:schemeClr val="bg2">
                  <a:lumMod val="10000"/>
                </a:schemeClr>
              </a:solidFill>
              <a:effectLst>
                <a:outerShdw blurRad="38100" dist="38100" dir="2700000" algn="tl">
                  <a:srgbClr val="000000">
                    <a:alpha val="43137"/>
                  </a:srgbClr>
                </a:outerShdw>
              </a:effectLst>
            </a:endParaRPr>
          </a:p>
        </p:txBody>
      </p:sp>
      <p:sp>
        <p:nvSpPr>
          <p:cNvPr id="122" name="TextBox 121"/>
          <p:cNvSpPr txBox="1"/>
          <p:nvPr/>
        </p:nvSpPr>
        <p:spPr>
          <a:xfrm>
            <a:off x="457998" y="5206576"/>
            <a:ext cx="486030" cy="338554"/>
          </a:xfrm>
          <a:prstGeom prst="rect">
            <a:avLst/>
          </a:prstGeom>
          <a:noFill/>
        </p:spPr>
        <p:txBody>
          <a:bodyPr wrap="none" rtlCol="0">
            <a:spAutoFit/>
          </a:bodyPr>
          <a:lstStyle/>
          <a:p>
            <a:r>
              <a:rPr lang="en-US" sz="1600" b="1" dirty="0" smtClean="0">
                <a:solidFill>
                  <a:schemeClr val="bg2">
                    <a:lumMod val="10000"/>
                  </a:schemeClr>
                </a:solidFill>
                <a:effectLst>
                  <a:outerShdw blurRad="38100" dist="38100" dir="2700000" algn="tl">
                    <a:srgbClr val="000000">
                      <a:alpha val="43137"/>
                    </a:srgbClr>
                  </a:outerShdw>
                </a:effectLst>
              </a:rPr>
              <a:t>WB</a:t>
            </a:r>
            <a:endParaRPr lang="en-US" sz="1600" b="1" dirty="0">
              <a:solidFill>
                <a:schemeClr val="bg2">
                  <a:lumMod val="10000"/>
                </a:schemeClr>
              </a:solidFill>
              <a:effectLst>
                <a:outerShdw blurRad="38100" dist="38100" dir="2700000" algn="tl">
                  <a:srgbClr val="000000">
                    <a:alpha val="43137"/>
                  </a:srgbClr>
                </a:outerShdw>
              </a:effectLst>
            </a:endParaRPr>
          </a:p>
        </p:txBody>
      </p:sp>
      <p:sp>
        <p:nvSpPr>
          <p:cNvPr id="12" name="Rounded Rectangle 11"/>
          <p:cNvSpPr/>
          <p:nvPr/>
        </p:nvSpPr>
        <p:spPr>
          <a:xfrm>
            <a:off x="1213927" y="4933032"/>
            <a:ext cx="2047254" cy="127952"/>
          </a:xfrm>
          <a:prstGeom prst="roundRect">
            <a:avLst/>
          </a:prstGeom>
          <a:noFill/>
          <a:ln>
            <a:solidFill>
              <a:srgbClr val="990000"/>
            </a:solidFill>
            <a:prstDash val="dash"/>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29" name="Rounded Rectangle 128"/>
          <p:cNvSpPr/>
          <p:nvPr/>
        </p:nvSpPr>
        <p:spPr>
          <a:xfrm>
            <a:off x="3642863" y="4869559"/>
            <a:ext cx="1147607" cy="252086"/>
          </a:xfrm>
          <a:prstGeom prst="roundRect">
            <a:avLst/>
          </a:prstGeom>
          <a:solidFill>
            <a:srgbClr val="002060"/>
          </a:solidFill>
          <a:ln w="952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dirty="0" smtClean="0">
                <a:solidFill>
                  <a:schemeClr val="bg1"/>
                </a:solidFill>
              </a:rPr>
              <a:t>Comparator</a:t>
            </a:r>
            <a:endParaRPr lang="en-US" sz="1600" b="1" dirty="0">
              <a:solidFill>
                <a:schemeClr val="bg1"/>
              </a:solidFill>
            </a:endParaRPr>
          </a:p>
        </p:txBody>
      </p:sp>
      <p:cxnSp>
        <p:nvCxnSpPr>
          <p:cNvPr id="14" name="Straight Arrow Connector 13"/>
          <p:cNvCxnSpPr>
            <a:stCxn id="12" idx="3"/>
            <a:endCxn id="129" idx="1"/>
          </p:cNvCxnSpPr>
          <p:nvPr/>
        </p:nvCxnSpPr>
        <p:spPr>
          <a:xfrm flipV="1">
            <a:off x="3261181" y="4995602"/>
            <a:ext cx="381682" cy="1406"/>
          </a:xfrm>
          <a:prstGeom prst="straightConnector1">
            <a:avLst/>
          </a:prstGeom>
          <a:ln w="19050">
            <a:solidFill>
              <a:srgbClr val="99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719863" y="4348697"/>
            <a:ext cx="993248" cy="308191"/>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solidFill>
                  <a:srgbClr val="002060"/>
                </a:solidFill>
              </a:rPr>
              <a:t>a</a:t>
            </a:r>
            <a:r>
              <a:rPr lang="en-US" sz="1400" b="1" dirty="0" smtClean="0">
                <a:solidFill>
                  <a:srgbClr val="002060"/>
                </a:solidFill>
              </a:rPr>
              <a:t>ctive mask</a:t>
            </a:r>
            <a:endParaRPr lang="en-US" sz="1400" b="1" dirty="0">
              <a:solidFill>
                <a:srgbClr val="002060"/>
              </a:solidFill>
            </a:endParaRPr>
          </a:p>
        </p:txBody>
      </p:sp>
      <p:cxnSp>
        <p:nvCxnSpPr>
          <p:cNvPr id="17" name="Elbow Connector 16"/>
          <p:cNvCxnSpPr>
            <a:stCxn id="15" idx="1"/>
            <a:endCxn id="7" idx="3"/>
          </p:cNvCxnSpPr>
          <p:nvPr/>
        </p:nvCxnSpPr>
        <p:spPr>
          <a:xfrm rot="10800000">
            <a:off x="3458983" y="4037833"/>
            <a:ext cx="260881" cy="464960"/>
          </a:xfrm>
          <a:prstGeom prst="bentConnector3">
            <a:avLst>
              <a:gd name="adj1" fmla="val 50000"/>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15" idx="2"/>
            <a:endCxn id="129" idx="0"/>
          </p:cNvCxnSpPr>
          <p:nvPr/>
        </p:nvCxnSpPr>
        <p:spPr>
          <a:xfrm rot="16200000" flipH="1">
            <a:off x="4110242" y="4763133"/>
            <a:ext cx="212671" cy="180"/>
          </a:xfrm>
          <a:prstGeom prst="bentConnector3">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V="1">
            <a:off x="4809206" y="5003627"/>
            <a:ext cx="381682" cy="1406"/>
          </a:xfrm>
          <a:prstGeom prst="straightConnector1">
            <a:avLst/>
          </a:prstGeom>
          <a:ln w="19050">
            <a:solidFill>
              <a:srgbClr val="99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182836" y="4864717"/>
            <a:ext cx="811312" cy="307777"/>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rPr>
              <a:t>ERROR!!</a:t>
            </a:r>
            <a:endParaRPr lang="en-US" sz="1400" b="1" dirty="0">
              <a:effectLst>
                <a:outerShdw blurRad="38100" dist="38100" dir="2700000" algn="tl">
                  <a:srgbClr val="000000">
                    <a:alpha val="43137"/>
                  </a:srgbClr>
                </a:outerShdw>
              </a:effectLst>
            </a:endParaRPr>
          </a:p>
        </p:txBody>
      </p:sp>
      <p:sp>
        <p:nvSpPr>
          <p:cNvPr id="7" name="Rounded Rectangle 6"/>
          <p:cNvSpPr/>
          <p:nvPr/>
        </p:nvSpPr>
        <p:spPr>
          <a:xfrm>
            <a:off x="1163767" y="3911790"/>
            <a:ext cx="2295215" cy="252086"/>
          </a:xfrm>
          <a:prstGeom prst="round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dirty="0" smtClean="0">
                <a:solidFill>
                  <a:schemeClr val="bg1"/>
                </a:solidFill>
              </a:rPr>
              <a:t>Register Forwarding Unit</a:t>
            </a:r>
            <a:endParaRPr lang="en-US" sz="1600" b="1" dirty="0">
              <a:solidFill>
                <a:schemeClr val="bg1"/>
              </a:solidFill>
            </a:endParaRPr>
          </a:p>
        </p:txBody>
      </p:sp>
      <p:cxnSp>
        <p:nvCxnSpPr>
          <p:cNvPr id="26" name="Elbow Connector 25"/>
          <p:cNvCxnSpPr>
            <a:stCxn id="119" idx="2"/>
            <a:endCxn id="102" idx="1"/>
          </p:cNvCxnSpPr>
          <p:nvPr/>
        </p:nvCxnSpPr>
        <p:spPr>
          <a:xfrm rot="5400000" flipH="1">
            <a:off x="782342" y="3690043"/>
            <a:ext cx="1873249" cy="1110399"/>
          </a:xfrm>
          <a:prstGeom prst="bentConnector4">
            <a:avLst>
              <a:gd name="adj1" fmla="val -12203"/>
              <a:gd name="adj2" fmla="val 12094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5372378" y="3445680"/>
            <a:ext cx="482371" cy="114555"/>
            <a:chOff x="5429274" y="3447795"/>
            <a:chExt cx="357442" cy="114555"/>
          </a:xfrm>
        </p:grpSpPr>
        <p:sp>
          <p:nvSpPr>
            <p:cNvPr id="29" name="Rectangle 28"/>
            <p:cNvSpPr/>
            <p:nvPr/>
          </p:nvSpPr>
          <p:spPr>
            <a:xfrm>
              <a:off x="5429274" y="3447811"/>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60" name="Rectangle 159"/>
            <p:cNvSpPr/>
            <p:nvPr/>
          </p:nvSpPr>
          <p:spPr>
            <a:xfrm>
              <a:off x="5519755"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61" name="Rectangle 160"/>
            <p:cNvSpPr/>
            <p:nvPr/>
          </p:nvSpPr>
          <p:spPr>
            <a:xfrm>
              <a:off x="5610252"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62" name="Rectangle 161"/>
            <p:cNvSpPr/>
            <p:nvPr/>
          </p:nvSpPr>
          <p:spPr>
            <a:xfrm>
              <a:off x="5700749"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grpSp>
        <p:nvGrpSpPr>
          <p:cNvPr id="235" name="Group 234"/>
          <p:cNvGrpSpPr/>
          <p:nvPr/>
        </p:nvGrpSpPr>
        <p:grpSpPr>
          <a:xfrm>
            <a:off x="6297880" y="3440813"/>
            <a:ext cx="482371" cy="114555"/>
            <a:chOff x="5429274" y="3447795"/>
            <a:chExt cx="357442" cy="114555"/>
          </a:xfrm>
        </p:grpSpPr>
        <p:sp>
          <p:nvSpPr>
            <p:cNvPr id="236" name="Rectangle 235"/>
            <p:cNvSpPr/>
            <p:nvPr/>
          </p:nvSpPr>
          <p:spPr>
            <a:xfrm>
              <a:off x="5429274" y="3447811"/>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37" name="Rectangle 236"/>
            <p:cNvSpPr/>
            <p:nvPr/>
          </p:nvSpPr>
          <p:spPr>
            <a:xfrm>
              <a:off x="5519755"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38" name="Rectangle 237"/>
            <p:cNvSpPr/>
            <p:nvPr/>
          </p:nvSpPr>
          <p:spPr>
            <a:xfrm>
              <a:off x="5610252"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39" name="Rectangle 238"/>
            <p:cNvSpPr/>
            <p:nvPr/>
          </p:nvSpPr>
          <p:spPr>
            <a:xfrm>
              <a:off x="5700749"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grpSp>
        <p:nvGrpSpPr>
          <p:cNvPr id="240" name="Group 239"/>
          <p:cNvGrpSpPr/>
          <p:nvPr/>
        </p:nvGrpSpPr>
        <p:grpSpPr>
          <a:xfrm>
            <a:off x="7153609" y="3433799"/>
            <a:ext cx="482371" cy="114555"/>
            <a:chOff x="5429274" y="3447795"/>
            <a:chExt cx="357442" cy="114555"/>
          </a:xfrm>
        </p:grpSpPr>
        <p:sp>
          <p:nvSpPr>
            <p:cNvPr id="241" name="Rectangle 240"/>
            <p:cNvSpPr/>
            <p:nvPr/>
          </p:nvSpPr>
          <p:spPr>
            <a:xfrm>
              <a:off x="5429274" y="3447811"/>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42" name="Rectangle 241"/>
            <p:cNvSpPr/>
            <p:nvPr/>
          </p:nvSpPr>
          <p:spPr>
            <a:xfrm>
              <a:off x="5519755"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43" name="Rectangle 242"/>
            <p:cNvSpPr/>
            <p:nvPr/>
          </p:nvSpPr>
          <p:spPr>
            <a:xfrm>
              <a:off x="5610252"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44" name="Rectangle 243"/>
            <p:cNvSpPr/>
            <p:nvPr/>
          </p:nvSpPr>
          <p:spPr>
            <a:xfrm>
              <a:off x="5700749"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grpSp>
        <p:nvGrpSpPr>
          <p:cNvPr id="245" name="Group 244"/>
          <p:cNvGrpSpPr/>
          <p:nvPr/>
        </p:nvGrpSpPr>
        <p:grpSpPr>
          <a:xfrm>
            <a:off x="7987799" y="3433783"/>
            <a:ext cx="482371" cy="114555"/>
            <a:chOff x="5429274" y="3447795"/>
            <a:chExt cx="357442" cy="114555"/>
          </a:xfrm>
        </p:grpSpPr>
        <p:sp>
          <p:nvSpPr>
            <p:cNvPr id="246" name="Rectangle 245"/>
            <p:cNvSpPr/>
            <p:nvPr/>
          </p:nvSpPr>
          <p:spPr>
            <a:xfrm>
              <a:off x="5429274" y="3447811"/>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47" name="Rectangle 246"/>
            <p:cNvSpPr/>
            <p:nvPr/>
          </p:nvSpPr>
          <p:spPr>
            <a:xfrm>
              <a:off x="5519755"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48" name="Rectangle 247"/>
            <p:cNvSpPr/>
            <p:nvPr/>
          </p:nvSpPr>
          <p:spPr>
            <a:xfrm>
              <a:off x="5610252"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49" name="Rectangle 248"/>
            <p:cNvSpPr/>
            <p:nvPr/>
          </p:nvSpPr>
          <p:spPr>
            <a:xfrm>
              <a:off x="5700749" y="3447795"/>
              <a:ext cx="85967" cy="114539"/>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grpSp>
      <p:sp>
        <p:nvSpPr>
          <p:cNvPr id="31" name="Oval 30"/>
          <p:cNvSpPr/>
          <p:nvPr/>
        </p:nvSpPr>
        <p:spPr>
          <a:xfrm>
            <a:off x="5563618" y="2732866"/>
            <a:ext cx="86123" cy="480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50" name="Oval 249"/>
          <p:cNvSpPr/>
          <p:nvPr/>
        </p:nvSpPr>
        <p:spPr>
          <a:xfrm>
            <a:off x="6503730" y="2732866"/>
            <a:ext cx="86123" cy="480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51" name="Oval 250"/>
          <p:cNvSpPr/>
          <p:nvPr/>
        </p:nvSpPr>
        <p:spPr>
          <a:xfrm>
            <a:off x="7335706" y="2736435"/>
            <a:ext cx="86123" cy="480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52" name="Oval 251"/>
          <p:cNvSpPr/>
          <p:nvPr/>
        </p:nvSpPr>
        <p:spPr>
          <a:xfrm>
            <a:off x="8139794" y="2732866"/>
            <a:ext cx="86123" cy="48050"/>
          </a:xfrm>
          <a:prstGeom prst="ellipse">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cxnSp>
        <p:nvCxnSpPr>
          <p:cNvPr id="33" name="Elbow Connector 32"/>
          <p:cNvCxnSpPr>
            <a:stCxn id="31" idx="4"/>
            <a:endCxn id="29" idx="0"/>
          </p:cNvCxnSpPr>
          <p:nvPr/>
        </p:nvCxnSpPr>
        <p:spPr>
          <a:xfrm rot="5400000">
            <a:off x="5186143" y="3025159"/>
            <a:ext cx="664780" cy="176295"/>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31" idx="4"/>
            <a:endCxn id="236" idx="0"/>
          </p:cNvCxnSpPr>
          <p:nvPr/>
        </p:nvCxnSpPr>
        <p:spPr>
          <a:xfrm rot="16200000" flipH="1">
            <a:off x="5651327" y="2736268"/>
            <a:ext cx="659913" cy="749207"/>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31" idx="4"/>
            <a:endCxn id="241" idx="0"/>
          </p:cNvCxnSpPr>
          <p:nvPr/>
        </p:nvCxnSpPr>
        <p:spPr>
          <a:xfrm rot="16200000" flipH="1">
            <a:off x="6082699" y="2304897"/>
            <a:ext cx="652899" cy="1604936"/>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31" idx="4"/>
            <a:endCxn id="246" idx="0"/>
          </p:cNvCxnSpPr>
          <p:nvPr/>
        </p:nvCxnSpPr>
        <p:spPr>
          <a:xfrm rot="16200000" flipH="1">
            <a:off x="6499802" y="1887794"/>
            <a:ext cx="652883" cy="2439126"/>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50" name="Elbow Connector 49"/>
          <p:cNvCxnSpPr/>
          <p:nvPr/>
        </p:nvCxnSpPr>
        <p:spPr>
          <a:xfrm rot="5400000">
            <a:off x="6182444" y="3133733"/>
            <a:ext cx="659897" cy="68800"/>
          </a:xfrm>
          <a:prstGeom prst="bentConnector3">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rot="16200000" flipH="1" flipV="1">
            <a:off x="5693234" y="2649391"/>
            <a:ext cx="712814" cy="994302"/>
          </a:xfrm>
          <a:prstGeom prst="bentConnector3">
            <a:avLst>
              <a:gd name="adj1" fmla="val 53450"/>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rot="16200000" flipH="1">
            <a:off x="6589789" y="2747137"/>
            <a:ext cx="700933" cy="786929"/>
          </a:xfrm>
          <a:prstGeom prst="bentConnector3">
            <a:avLst>
              <a:gd name="adj1" fmla="val 52997"/>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Elbow Connector 58"/>
          <p:cNvCxnSpPr/>
          <p:nvPr/>
        </p:nvCxnSpPr>
        <p:spPr>
          <a:xfrm rot="16200000" flipH="1">
            <a:off x="7006892" y="2330034"/>
            <a:ext cx="700917" cy="1621119"/>
          </a:xfrm>
          <a:prstGeom prst="bentConnector3">
            <a:avLst>
              <a:gd name="adj1" fmla="val 53678"/>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2" name="Elbow Connector 61"/>
          <p:cNvCxnSpPr/>
          <p:nvPr/>
        </p:nvCxnSpPr>
        <p:spPr>
          <a:xfrm rot="5400000">
            <a:off x="6188841" y="2368323"/>
            <a:ext cx="661195" cy="1704152"/>
          </a:xfrm>
          <a:prstGeom prst="bentConnector3">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4" name="Elbow Connector 63"/>
          <p:cNvCxnSpPr/>
          <p:nvPr/>
        </p:nvCxnSpPr>
        <p:spPr>
          <a:xfrm rot="5400000">
            <a:off x="6654025" y="2828641"/>
            <a:ext cx="656328" cy="778650"/>
          </a:xfrm>
          <a:prstGeom prst="bentConnector3">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7" name="Elbow Connector 66"/>
          <p:cNvCxnSpPr/>
          <p:nvPr/>
        </p:nvCxnSpPr>
        <p:spPr>
          <a:xfrm rot="16200000" flipH="1">
            <a:off x="7085396" y="3175919"/>
            <a:ext cx="649314" cy="77079"/>
          </a:xfrm>
          <a:prstGeom prst="bentConnector3">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Elbow Connector 71"/>
          <p:cNvCxnSpPr/>
          <p:nvPr/>
        </p:nvCxnSpPr>
        <p:spPr>
          <a:xfrm rot="16200000" flipH="1">
            <a:off x="7502499" y="2758816"/>
            <a:ext cx="649298" cy="911269"/>
          </a:xfrm>
          <a:prstGeom prst="bentConnector3">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rot="5400000">
            <a:off x="6661560" y="2093619"/>
            <a:ext cx="664764" cy="2386113"/>
          </a:xfrm>
          <a:prstGeom prst="bentConnector3">
            <a:avLst/>
          </a:prstGeom>
          <a:ln>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7" name="Elbow Connector 76"/>
          <p:cNvCxnSpPr/>
          <p:nvPr/>
        </p:nvCxnSpPr>
        <p:spPr>
          <a:xfrm rot="5400000">
            <a:off x="7126745" y="2553936"/>
            <a:ext cx="659897" cy="1460611"/>
          </a:xfrm>
          <a:prstGeom prst="bentConnector3">
            <a:avLst/>
          </a:prstGeom>
          <a:ln>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9" name="Elbow Connector 78"/>
          <p:cNvCxnSpPr/>
          <p:nvPr/>
        </p:nvCxnSpPr>
        <p:spPr>
          <a:xfrm rot="5400000">
            <a:off x="7558116" y="2978293"/>
            <a:ext cx="652883" cy="604882"/>
          </a:xfrm>
          <a:prstGeom prst="bentConnector3">
            <a:avLst/>
          </a:prstGeom>
          <a:ln>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3" name="Elbow Connector 82"/>
          <p:cNvCxnSpPr/>
          <p:nvPr/>
        </p:nvCxnSpPr>
        <p:spPr>
          <a:xfrm rot="16200000" flipH="1">
            <a:off x="7975219" y="3166072"/>
            <a:ext cx="652867" cy="229308"/>
          </a:xfrm>
          <a:prstGeom prst="bentConnector3">
            <a:avLst/>
          </a:prstGeom>
          <a:ln>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5200661" y="2676401"/>
            <a:ext cx="3432685" cy="277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cxnSp>
        <p:nvCxnSpPr>
          <p:cNvPr id="88" name="Straight Arrow Connector 87"/>
          <p:cNvCxnSpPr>
            <a:endCxn id="191" idx="3"/>
          </p:cNvCxnSpPr>
          <p:nvPr/>
        </p:nvCxnSpPr>
        <p:spPr>
          <a:xfrm flipV="1">
            <a:off x="5000047" y="3546899"/>
            <a:ext cx="2945019" cy="1423"/>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56" name="Rectangle 255"/>
          <p:cNvSpPr/>
          <p:nvPr/>
        </p:nvSpPr>
        <p:spPr>
          <a:xfrm>
            <a:off x="4006799" y="3391600"/>
            <a:ext cx="993248" cy="308191"/>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smtClean="0">
                <a:solidFill>
                  <a:srgbClr val="002060"/>
                </a:solidFill>
              </a:rPr>
              <a:t>1100</a:t>
            </a:r>
            <a:endParaRPr lang="en-US" sz="1400" b="1" dirty="0">
              <a:solidFill>
                <a:srgbClr val="002060"/>
              </a:solidFill>
            </a:endParaRPr>
          </a:p>
        </p:txBody>
      </p:sp>
      <p:sp>
        <p:nvSpPr>
          <p:cNvPr id="260" name="Oval 259"/>
          <p:cNvSpPr/>
          <p:nvPr/>
        </p:nvSpPr>
        <p:spPr>
          <a:xfrm>
            <a:off x="5571643" y="3834665"/>
            <a:ext cx="86123" cy="4805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61" name="Oval 260"/>
          <p:cNvSpPr/>
          <p:nvPr/>
        </p:nvSpPr>
        <p:spPr>
          <a:xfrm>
            <a:off x="6497466" y="3834665"/>
            <a:ext cx="86123" cy="4805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62" name="Oval 261"/>
          <p:cNvSpPr/>
          <p:nvPr/>
        </p:nvSpPr>
        <p:spPr>
          <a:xfrm>
            <a:off x="7343731" y="3838234"/>
            <a:ext cx="86123" cy="4805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63" name="Oval 262"/>
          <p:cNvSpPr/>
          <p:nvPr/>
        </p:nvSpPr>
        <p:spPr>
          <a:xfrm>
            <a:off x="8185923" y="3834665"/>
            <a:ext cx="86123" cy="4805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cxnSp>
        <p:nvCxnSpPr>
          <p:cNvPr id="94" name="Straight Connector 93"/>
          <p:cNvCxnSpPr>
            <a:stCxn id="206" idx="0"/>
            <a:endCxn id="260" idx="0"/>
          </p:cNvCxnSpPr>
          <p:nvPr/>
        </p:nvCxnSpPr>
        <p:spPr>
          <a:xfrm>
            <a:off x="5613378" y="3677073"/>
            <a:ext cx="1327" cy="15759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204" idx="0"/>
            <a:endCxn id="261" idx="0"/>
          </p:cNvCxnSpPr>
          <p:nvPr/>
        </p:nvCxnSpPr>
        <p:spPr>
          <a:xfrm>
            <a:off x="6539066" y="3666141"/>
            <a:ext cx="1462" cy="16852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205" idx="0"/>
            <a:endCxn id="262" idx="0"/>
          </p:cNvCxnSpPr>
          <p:nvPr/>
        </p:nvCxnSpPr>
        <p:spPr>
          <a:xfrm flipH="1">
            <a:off x="7386793" y="3666141"/>
            <a:ext cx="1762" cy="1720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191" idx="0"/>
            <a:endCxn id="263" idx="0"/>
          </p:cNvCxnSpPr>
          <p:nvPr/>
        </p:nvCxnSpPr>
        <p:spPr>
          <a:xfrm>
            <a:off x="8224289" y="3666141"/>
            <a:ext cx="4696" cy="16852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6" name="Elbow Connector 285"/>
          <p:cNvCxnSpPr/>
          <p:nvPr/>
        </p:nvCxnSpPr>
        <p:spPr>
          <a:xfrm rot="16200000" flipH="1">
            <a:off x="6082604" y="2301563"/>
            <a:ext cx="652899" cy="1604936"/>
          </a:xfrm>
          <a:prstGeom prst="bentConnector3">
            <a:avLst/>
          </a:prstGeom>
          <a:ln>
            <a:solidFill>
              <a:srgbClr val="990000"/>
            </a:solidFill>
          </a:ln>
        </p:spPr>
        <p:style>
          <a:lnRef idx="2">
            <a:schemeClr val="accent1"/>
          </a:lnRef>
          <a:fillRef idx="0">
            <a:schemeClr val="accent1"/>
          </a:fillRef>
          <a:effectRef idx="1">
            <a:schemeClr val="accent1"/>
          </a:effectRef>
          <a:fontRef idx="minor">
            <a:schemeClr val="tx1"/>
          </a:fontRef>
        </p:style>
      </p:cxnSp>
      <p:cxnSp>
        <p:nvCxnSpPr>
          <p:cNvPr id="287" name="Elbow Connector 286"/>
          <p:cNvCxnSpPr/>
          <p:nvPr/>
        </p:nvCxnSpPr>
        <p:spPr>
          <a:xfrm rot="5400000">
            <a:off x="5186047" y="3023360"/>
            <a:ext cx="664780" cy="176295"/>
          </a:xfrm>
          <a:prstGeom prst="bentConnector3">
            <a:avLst/>
          </a:prstGeom>
          <a:ln>
            <a:solidFill>
              <a:srgbClr val="990000"/>
            </a:solidFill>
          </a:ln>
        </p:spPr>
        <p:style>
          <a:lnRef idx="2">
            <a:schemeClr val="accent1"/>
          </a:lnRef>
          <a:fillRef idx="0">
            <a:schemeClr val="accent1"/>
          </a:fillRef>
          <a:effectRef idx="1">
            <a:schemeClr val="accent1"/>
          </a:effectRef>
          <a:fontRef idx="minor">
            <a:schemeClr val="tx1"/>
          </a:fontRef>
        </p:style>
      </p:cxnSp>
      <p:cxnSp>
        <p:nvCxnSpPr>
          <p:cNvPr id="288" name="Elbow Connector 287"/>
          <p:cNvCxnSpPr/>
          <p:nvPr/>
        </p:nvCxnSpPr>
        <p:spPr>
          <a:xfrm rot="5400000">
            <a:off x="6181698" y="3140282"/>
            <a:ext cx="659897" cy="68800"/>
          </a:xfrm>
          <a:prstGeom prst="bentConnector3">
            <a:avLst/>
          </a:prstGeom>
          <a:ln>
            <a:solidFill>
              <a:srgbClr val="990000"/>
            </a:solidFill>
          </a:ln>
        </p:spPr>
        <p:style>
          <a:lnRef idx="2">
            <a:schemeClr val="accent1"/>
          </a:lnRef>
          <a:fillRef idx="0">
            <a:schemeClr val="accent1"/>
          </a:fillRef>
          <a:effectRef idx="1">
            <a:schemeClr val="accent1"/>
          </a:effectRef>
          <a:fontRef idx="minor">
            <a:schemeClr val="tx1"/>
          </a:fontRef>
        </p:style>
      </p:cxnSp>
      <p:cxnSp>
        <p:nvCxnSpPr>
          <p:cNvPr id="289" name="Elbow Connector 288"/>
          <p:cNvCxnSpPr/>
          <p:nvPr/>
        </p:nvCxnSpPr>
        <p:spPr>
          <a:xfrm rot="16200000" flipH="1">
            <a:off x="7006148" y="2330458"/>
            <a:ext cx="700917" cy="1621119"/>
          </a:xfrm>
          <a:prstGeom prst="bentConnector3">
            <a:avLst>
              <a:gd name="adj1" fmla="val 53678"/>
            </a:avLst>
          </a:prstGeom>
          <a:ln>
            <a:solidFill>
              <a:srgbClr val="990000"/>
            </a:solidFill>
          </a:ln>
        </p:spPr>
        <p:style>
          <a:lnRef idx="2">
            <a:schemeClr val="accent1"/>
          </a:lnRef>
          <a:fillRef idx="0">
            <a:schemeClr val="accent1"/>
          </a:fillRef>
          <a:effectRef idx="1">
            <a:schemeClr val="accent1"/>
          </a:effectRef>
          <a:fontRef idx="minor">
            <a:schemeClr val="tx1"/>
          </a:fontRef>
        </p:style>
      </p:cxnSp>
      <p:sp>
        <p:nvSpPr>
          <p:cNvPr id="191" name="Trapezoid 190"/>
          <p:cNvSpPr/>
          <p:nvPr/>
        </p:nvSpPr>
        <p:spPr>
          <a:xfrm rot="10800000">
            <a:off x="7915256" y="3427658"/>
            <a:ext cx="618067" cy="238483"/>
          </a:xfrm>
          <a:prstGeom prst="trapezoid">
            <a:avLst/>
          </a:prstGeom>
          <a:solidFill>
            <a:schemeClr val="accent3">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002060"/>
              </a:solidFill>
            </a:endParaRPr>
          </a:p>
        </p:txBody>
      </p:sp>
      <p:sp>
        <p:nvSpPr>
          <p:cNvPr id="204" name="Trapezoid 203"/>
          <p:cNvSpPr/>
          <p:nvPr/>
        </p:nvSpPr>
        <p:spPr>
          <a:xfrm rot="10800000">
            <a:off x="6230033" y="3427658"/>
            <a:ext cx="618067" cy="238483"/>
          </a:xfrm>
          <a:prstGeom prst="trapezoid">
            <a:avLst/>
          </a:prstGeom>
          <a:solidFill>
            <a:schemeClr val="accent3">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002060"/>
              </a:solidFill>
            </a:endParaRPr>
          </a:p>
        </p:txBody>
      </p:sp>
      <p:sp>
        <p:nvSpPr>
          <p:cNvPr id="205" name="Trapezoid 204"/>
          <p:cNvSpPr/>
          <p:nvPr/>
        </p:nvSpPr>
        <p:spPr>
          <a:xfrm rot="10800000">
            <a:off x="7079522" y="3427658"/>
            <a:ext cx="618067" cy="238483"/>
          </a:xfrm>
          <a:prstGeom prst="trapezoid">
            <a:avLst/>
          </a:prstGeom>
          <a:solidFill>
            <a:schemeClr val="accent3">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002060"/>
              </a:solidFill>
            </a:endParaRPr>
          </a:p>
        </p:txBody>
      </p:sp>
      <p:sp>
        <p:nvSpPr>
          <p:cNvPr id="206" name="Trapezoid 205"/>
          <p:cNvSpPr/>
          <p:nvPr/>
        </p:nvSpPr>
        <p:spPr>
          <a:xfrm rot="10800000">
            <a:off x="5304345" y="3438590"/>
            <a:ext cx="618067" cy="238483"/>
          </a:xfrm>
          <a:prstGeom prst="trapezoid">
            <a:avLst/>
          </a:prstGeom>
          <a:solidFill>
            <a:schemeClr val="accent3">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002060"/>
              </a:solidFill>
            </a:endParaRPr>
          </a:p>
        </p:txBody>
      </p:sp>
      <p:sp>
        <p:nvSpPr>
          <p:cNvPr id="135" name="Rectangle 134"/>
          <p:cNvSpPr/>
          <p:nvPr/>
        </p:nvSpPr>
        <p:spPr>
          <a:xfrm>
            <a:off x="5149481" y="2698910"/>
            <a:ext cx="914400" cy="2553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rgbClr val="002060"/>
                </a:solidFill>
              </a:rPr>
              <a:t>th3.r1</a:t>
            </a:r>
            <a:endParaRPr lang="en-US" sz="1600" dirty="0">
              <a:solidFill>
                <a:srgbClr val="002060"/>
              </a:solidFill>
            </a:endParaRPr>
          </a:p>
        </p:txBody>
      </p:sp>
      <p:sp>
        <p:nvSpPr>
          <p:cNvPr id="283" name="Rectangle 282"/>
          <p:cNvSpPr/>
          <p:nvPr/>
        </p:nvSpPr>
        <p:spPr>
          <a:xfrm>
            <a:off x="6055192" y="2698910"/>
            <a:ext cx="914400" cy="2553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rgbClr val="002060"/>
                </a:solidFill>
              </a:rPr>
              <a:t>th2.r1</a:t>
            </a:r>
            <a:endParaRPr lang="en-US" sz="1600" dirty="0">
              <a:solidFill>
                <a:srgbClr val="002060"/>
              </a:solidFill>
            </a:endParaRPr>
          </a:p>
        </p:txBody>
      </p:sp>
      <p:sp>
        <p:nvSpPr>
          <p:cNvPr id="284" name="Rectangle 283"/>
          <p:cNvSpPr/>
          <p:nvPr/>
        </p:nvSpPr>
        <p:spPr>
          <a:xfrm>
            <a:off x="6937819" y="2709208"/>
            <a:ext cx="914400" cy="2553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rgbClr val="002060"/>
                </a:solidFill>
              </a:rPr>
              <a:t>th1.r1</a:t>
            </a:r>
            <a:endParaRPr lang="en-US" sz="1600" dirty="0">
              <a:solidFill>
                <a:srgbClr val="002060"/>
              </a:solidFill>
            </a:endParaRPr>
          </a:p>
        </p:txBody>
      </p:sp>
      <p:sp>
        <p:nvSpPr>
          <p:cNvPr id="285" name="Rectangle 284"/>
          <p:cNvSpPr/>
          <p:nvPr/>
        </p:nvSpPr>
        <p:spPr>
          <a:xfrm>
            <a:off x="7766359" y="2698910"/>
            <a:ext cx="914400" cy="2553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rgbClr val="002060"/>
                </a:solidFill>
              </a:rPr>
              <a:t>th0.r1</a:t>
            </a:r>
            <a:endParaRPr lang="en-US" sz="1600" dirty="0">
              <a:solidFill>
                <a:srgbClr val="002060"/>
              </a:solidFill>
            </a:endParaRPr>
          </a:p>
        </p:txBody>
      </p:sp>
      <p:cxnSp>
        <p:nvCxnSpPr>
          <p:cNvPr id="290" name="Straight Connector 289"/>
          <p:cNvCxnSpPr/>
          <p:nvPr/>
        </p:nvCxnSpPr>
        <p:spPr>
          <a:xfrm>
            <a:off x="5616541" y="3680335"/>
            <a:ext cx="1327" cy="157592"/>
          </a:xfrm>
          <a:prstGeom prst="line">
            <a:avLst/>
          </a:prstGeom>
          <a:ln>
            <a:solidFill>
              <a:srgbClr val="990000"/>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6537466" y="3674166"/>
            <a:ext cx="1462" cy="168524"/>
          </a:xfrm>
          <a:prstGeom prst="line">
            <a:avLst/>
          </a:prstGeom>
          <a:ln>
            <a:solidFill>
              <a:srgbClr val="990000"/>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flipH="1">
            <a:off x="7385193" y="3674166"/>
            <a:ext cx="1762" cy="172093"/>
          </a:xfrm>
          <a:prstGeom prst="line">
            <a:avLst/>
          </a:prstGeom>
          <a:ln>
            <a:solidFill>
              <a:srgbClr val="99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a:off x="8222689" y="3674166"/>
            <a:ext cx="4696" cy="168524"/>
          </a:xfrm>
          <a:prstGeom prst="line">
            <a:avLst/>
          </a:prstGeom>
          <a:ln>
            <a:solidFill>
              <a:srgbClr val="990000"/>
            </a:solidFill>
          </a:ln>
        </p:spPr>
        <p:style>
          <a:lnRef idx="2">
            <a:schemeClr val="accent1"/>
          </a:lnRef>
          <a:fillRef idx="0">
            <a:schemeClr val="accent1"/>
          </a:fillRef>
          <a:effectRef idx="1">
            <a:schemeClr val="accent1"/>
          </a:effectRef>
          <a:fontRef idx="minor">
            <a:schemeClr val="tx1"/>
          </a:fontRef>
        </p:style>
      </p:cxnSp>
      <p:sp>
        <p:nvSpPr>
          <p:cNvPr id="329" name="Rectangle 328"/>
          <p:cNvSpPr/>
          <p:nvPr/>
        </p:nvSpPr>
        <p:spPr>
          <a:xfrm>
            <a:off x="5152156" y="3854783"/>
            <a:ext cx="914400" cy="2553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dirty="0" smtClean="0">
                <a:solidFill>
                  <a:srgbClr val="C00000"/>
                </a:solidFill>
                <a:effectLst>
                  <a:outerShdw blurRad="38100" dist="38100" dir="2700000" algn="tl">
                    <a:srgbClr val="000000">
                      <a:alpha val="43137"/>
                    </a:srgbClr>
                  </a:outerShdw>
                </a:effectLst>
              </a:rPr>
              <a:t>th3.r1</a:t>
            </a:r>
            <a:endParaRPr lang="en-US" sz="1600" b="1" dirty="0">
              <a:solidFill>
                <a:srgbClr val="C00000"/>
              </a:solidFill>
              <a:effectLst>
                <a:outerShdw blurRad="38100" dist="38100" dir="2700000" algn="tl">
                  <a:srgbClr val="000000">
                    <a:alpha val="43137"/>
                  </a:srgbClr>
                </a:outerShdw>
              </a:effectLst>
            </a:endParaRPr>
          </a:p>
        </p:txBody>
      </p:sp>
      <p:sp>
        <p:nvSpPr>
          <p:cNvPr id="330" name="Rectangle 329"/>
          <p:cNvSpPr/>
          <p:nvPr/>
        </p:nvSpPr>
        <p:spPr>
          <a:xfrm>
            <a:off x="6057867" y="3854783"/>
            <a:ext cx="914400" cy="2553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dirty="0" smtClean="0">
                <a:solidFill>
                  <a:srgbClr val="C00000"/>
                </a:solidFill>
                <a:effectLst>
                  <a:outerShdw blurRad="38100" dist="38100" dir="2700000" algn="tl">
                    <a:srgbClr val="000000">
                      <a:alpha val="43137"/>
                    </a:srgbClr>
                  </a:outerShdw>
                </a:effectLst>
              </a:rPr>
              <a:t>th2.r1</a:t>
            </a:r>
            <a:endParaRPr lang="en-US" sz="1600" b="1" dirty="0">
              <a:solidFill>
                <a:srgbClr val="C00000"/>
              </a:solidFill>
              <a:effectLst>
                <a:outerShdw blurRad="38100" dist="38100" dir="2700000" algn="tl">
                  <a:srgbClr val="000000">
                    <a:alpha val="43137"/>
                  </a:srgbClr>
                </a:outerShdw>
              </a:effectLst>
            </a:endParaRPr>
          </a:p>
        </p:txBody>
      </p:sp>
      <p:sp>
        <p:nvSpPr>
          <p:cNvPr id="331" name="Rectangle 330"/>
          <p:cNvSpPr/>
          <p:nvPr/>
        </p:nvSpPr>
        <p:spPr>
          <a:xfrm>
            <a:off x="6940494" y="3865081"/>
            <a:ext cx="914400" cy="2553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dirty="0" smtClean="0">
                <a:solidFill>
                  <a:srgbClr val="C00000"/>
                </a:solidFill>
                <a:effectLst>
                  <a:outerShdw blurRad="38100" dist="38100" dir="2700000" algn="tl">
                    <a:srgbClr val="000000">
                      <a:alpha val="43137"/>
                    </a:srgbClr>
                  </a:outerShdw>
                </a:effectLst>
              </a:rPr>
              <a:t>th3.r1</a:t>
            </a:r>
            <a:endParaRPr lang="en-US" sz="1600" b="1" dirty="0">
              <a:solidFill>
                <a:srgbClr val="C00000"/>
              </a:solidFill>
              <a:effectLst>
                <a:outerShdw blurRad="38100" dist="38100" dir="2700000" algn="tl">
                  <a:srgbClr val="000000">
                    <a:alpha val="43137"/>
                  </a:srgbClr>
                </a:outerShdw>
              </a:effectLst>
            </a:endParaRPr>
          </a:p>
        </p:txBody>
      </p:sp>
      <p:sp>
        <p:nvSpPr>
          <p:cNvPr id="332" name="Rectangle 331"/>
          <p:cNvSpPr/>
          <p:nvPr/>
        </p:nvSpPr>
        <p:spPr>
          <a:xfrm>
            <a:off x="7769034" y="3854783"/>
            <a:ext cx="914400" cy="2553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dirty="0" smtClean="0">
                <a:solidFill>
                  <a:srgbClr val="C00000"/>
                </a:solidFill>
                <a:effectLst>
                  <a:outerShdw blurRad="38100" dist="38100" dir="2700000" algn="tl">
                    <a:srgbClr val="000000">
                      <a:alpha val="43137"/>
                    </a:srgbClr>
                  </a:outerShdw>
                </a:effectLst>
              </a:rPr>
              <a:t>th2.r1</a:t>
            </a:r>
            <a:endParaRPr lang="en-US" sz="1600" b="1" dirty="0">
              <a:solidFill>
                <a:srgbClr val="C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0"/>
          </p:nvPr>
        </p:nvSpPr>
        <p:spPr/>
        <p:txBody>
          <a:bodyPr/>
          <a:lstStyle/>
          <a:p>
            <a:r>
              <a:rPr lang="en-US" dirty="0" smtClean="0"/>
              <a:t>14/23</a:t>
            </a:r>
            <a:endParaRPr lang="en-US" dirty="0"/>
          </a:p>
        </p:txBody>
      </p:sp>
      <p:sp>
        <p:nvSpPr>
          <p:cNvPr id="120" name="Title 1"/>
          <p:cNvSpPr>
            <a:spLocks noGrp="1"/>
          </p:cNvSpPr>
          <p:nvPr>
            <p:ph type="title"/>
          </p:nvPr>
        </p:nvSpPr>
        <p:spPr>
          <a:xfrm>
            <a:off x="152399" y="32240"/>
            <a:ext cx="8140505" cy="762000"/>
          </a:xfrm>
        </p:spPr>
        <p:txBody>
          <a:bodyPr/>
          <a:lstStyle/>
          <a:p>
            <a:r>
              <a:rPr lang="en-US" sz="2800" dirty="0" smtClean="0"/>
              <a:t>	Intra-Warp DMR: 1) Register Forwarding Unit</a:t>
            </a:r>
            <a:endParaRPr lang="en-US" sz="2800" dirty="0"/>
          </a:p>
        </p:txBody>
      </p:sp>
    </p:spTree>
    <p:custDataLst>
      <p:tags r:id="rId1"/>
    </p:custDataLst>
    <p:extLst>
      <p:ext uri="{BB962C8B-B14F-4D97-AF65-F5344CB8AC3E}">
        <p14:creationId xmlns:p14="http://schemas.microsoft.com/office/powerpoint/2010/main" val="997942225"/>
      </p:ext>
    </p:extLst>
  </p:cSld>
  <p:clrMapOvr>
    <a:masterClrMapping/>
  </p:clrMapOvr>
  <mc:AlternateContent xmlns:mc="http://schemas.openxmlformats.org/markup-compatibility/2006" xmlns:p14="http://schemas.microsoft.com/office/powerpoint/2010/main">
    <mc:Choice Requires="p14">
      <p:transition spd="slow" p14:dur="2000" advTm="70570"/>
    </mc:Choice>
    <mc:Fallback xmlns="">
      <p:transition spd="slow" advTm="705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up)">
                                      <p:cBhvr>
                                        <p:cTn id="19" dur="500"/>
                                        <p:tgtEl>
                                          <p:spTgt spid="286"/>
                                        </p:tgtEl>
                                      </p:cBhvr>
                                    </p:animEffect>
                                  </p:childTnLst>
                                </p:cTn>
                              </p:par>
                              <p:par>
                                <p:cTn id="20" presetID="22" presetClass="entr" presetSubtype="1" fill="hold" nodeType="withEffect">
                                  <p:stCondLst>
                                    <p:cond delay="0"/>
                                  </p:stCondLst>
                                  <p:childTnLst>
                                    <p:set>
                                      <p:cBhvr>
                                        <p:cTn id="21" dur="1" fill="hold">
                                          <p:stCondLst>
                                            <p:cond delay="0"/>
                                          </p:stCondLst>
                                        </p:cTn>
                                        <p:tgtEl>
                                          <p:spTgt spid="287"/>
                                        </p:tgtEl>
                                        <p:attrNameLst>
                                          <p:attrName>style.visibility</p:attrName>
                                        </p:attrNameLst>
                                      </p:cBhvr>
                                      <p:to>
                                        <p:strVal val="visible"/>
                                      </p:to>
                                    </p:set>
                                    <p:animEffect transition="in" filter="wipe(up)">
                                      <p:cBhvr>
                                        <p:cTn id="22" dur="500"/>
                                        <p:tgtEl>
                                          <p:spTgt spid="287"/>
                                        </p:tgtEl>
                                      </p:cBhvr>
                                    </p:animEffect>
                                  </p:childTnLst>
                                </p:cTn>
                              </p:par>
                              <p:par>
                                <p:cTn id="23" presetID="22" presetClass="entr" presetSubtype="1" fill="hold" nodeType="withEffect">
                                  <p:stCondLst>
                                    <p:cond delay="0"/>
                                  </p:stCondLst>
                                  <p:childTnLst>
                                    <p:set>
                                      <p:cBhvr>
                                        <p:cTn id="24" dur="1" fill="hold">
                                          <p:stCondLst>
                                            <p:cond delay="0"/>
                                          </p:stCondLst>
                                        </p:cTn>
                                        <p:tgtEl>
                                          <p:spTgt spid="288"/>
                                        </p:tgtEl>
                                        <p:attrNameLst>
                                          <p:attrName>style.visibility</p:attrName>
                                        </p:attrNameLst>
                                      </p:cBhvr>
                                      <p:to>
                                        <p:strVal val="visible"/>
                                      </p:to>
                                    </p:set>
                                    <p:animEffect transition="in" filter="wipe(up)">
                                      <p:cBhvr>
                                        <p:cTn id="25" dur="500"/>
                                        <p:tgtEl>
                                          <p:spTgt spid="288"/>
                                        </p:tgtEl>
                                      </p:cBhvr>
                                    </p:animEffect>
                                  </p:childTnLst>
                                </p:cTn>
                              </p:par>
                              <p:par>
                                <p:cTn id="26" presetID="22" presetClass="entr" presetSubtype="1" fill="hold" nodeType="withEffect">
                                  <p:stCondLst>
                                    <p:cond delay="0"/>
                                  </p:stCondLst>
                                  <p:childTnLst>
                                    <p:set>
                                      <p:cBhvr>
                                        <p:cTn id="27" dur="1" fill="hold">
                                          <p:stCondLst>
                                            <p:cond delay="0"/>
                                          </p:stCondLst>
                                        </p:cTn>
                                        <p:tgtEl>
                                          <p:spTgt spid="289"/>
                                        </p:tgtEl>
                                        <p:attrNameLst>
                                          <p:attrName>style.visibility</p:attrName>
                                        </p:attrNameLst>
                                      </p:cBhvr>
                                      <p:to>
                                        <p:strVal val="visible"/>
                                      </p:to>
                                    </p:set>
                                    <p:animEffect transition="in" filter="wipe(up)">
                                      <p:cBhvr>
                                        <p:cTn id="28" dur="500"/>
                                        <p:tgtEl>
                                          <p:spTgt spid="289"/>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290"/>
                                        </p:tgtEl>
                                        <p:attrNameLst>
                                          <p:attrName>style.visibility</p:attrName>
                                        </p:attrNameLst>
                                      </p:cBhvr>
                                      <p:to>
                                        <p:strVal val="visible"/>
                                      </p:to>
                                    </p:set>
                                    <p:animEffect transition="in" filter="wipe(up)">
                                      <p:cBhvr>
                                        <p:cTn id="32" dur="500"/>
                                        <p:tgtEl>
                                          <p:spTgt spid="290"/>
                                        </p:tgtEl>
                                      </p:cBhvr>
                                    </p:animEffect>
                                  </p:childTnLst>
                                </p:cTn>
                              </p:par>
                              <p:par>
                                <p:cTn id="33" presetID="22" presetClass="entr" presetSubtype="1" fill="hold" nodeType="withEffect">
                                  <p:stCondLst>
                                    <p:cond delay="0"/>
                                  </p:stCondLst>
                                  <p:childTnLst>
                                    <p:set>
                                      <p:cBhvr>
                                        <p:cTn id="34" dur="1" fill="hold">
                                          <p:stCondLst>
                                            <p:cond delay="0"/>
                                          </p:stCondLst>
                                        </p:cTn>
                                        <p:tgtEl>
                                          <p:spTgt spid="291"/>
                                        </p:tgtEl>
                                        <p:attrNameLst>
                                          <p:attrName>style.visibility</p:attrName>
                                        </p:attrNameLst>
                                      </p:cBhvr>
                                      <p:to>
                                        <p:strVal val="visible"/>
                                      </p:to>
                                    </p:set>
                                    <p:animEffect transition="in" filter="wipe(up)">
                                      <p:cBhvr>
                                        <p:cTn id="35" dur="500"/>
                                        <p:tgtEl>
                                          <p:spTgt spid="291"/>
                                        </p:tgtEl>
                                      </p:cBhvr>
                                    </p:animEffect>
                                  </p:childTnLst>
                                </p:cTn>
                              </p:par>
                              <p:par>
                                <p:cTn id="36" presetID="22" presetClass="entr" presetSubtype="1" fill="hold" nodeType="withEffect">
                                  <p:stCondLst>
                                    <p:cond delay="0"/>
                                  </p:stCondLst>
                                  <p:childTnLst>
                                    <p:set>
                                      <p:cBhvr>
                                        <p:cTn id="37" dur="1" fill="hold">
                                          <p:stCondLst>
                                            <p:cond delay="0"/>
                                          </p:stCondLst>
                                        </p:cTn>
                                        <p:tgtEl>
                                          <p:spTgt spid="292"/>
                                        </p:tgtEl>
                                        <p:attrNameLst>
                                          <p:attrName>style.visibility</p:attrName>
                                        </p:attrNameLst>
                                      </p:cBhvr>
                                      <p:to>
                                        <p:strVal val="visible"/>
                                      </p:to>
                                    </p:set>
                                    <p:animEffect transition="in" filter="wipe(up)">
                                      <p:cBhvr>
                                        <p:cTn id="38" dur="500"/>
                                        <p:tgtEl>
                                          <p:spTgt spid="292"/>
                                        </p:tgtEl>
                                      </p:cBhvr>
                                    </p:animEffect>
                                  </p:childTnLst>
                                </p:cTn>
                              </p:par>
                              <p:par>
                                <p:cTn id="39" presetID="22" presetClass="entr" presetSubtype="1" fill="hold" nodeType="withEffect">
                                  <p:stCondLst>
                                    <p:cond delay="0"/>
                                  </p:stCondLst>
                                  <p:childTnLst>
                                    <p:set>
                                      <p:cBhvr>
                                        <p:cTn id="40" dur="1" fill="hold">
                                          <p:stCondLst>
                                            <p:cond delay="0"/>
                                          </p:stCondLst>
                                        </p:cTn>
                                        <p:tgtEl>
                                          <p:spTgt spid="327"/>
                                        </p:tgtEl>
                                        <p:attrNameLst>
                                          <p:attrName>style.visibility</p:attrName>
                                        </p:attrNameLst>
                                      </p:cBhvr>
                                      <p:to>
                                        <p:strVal val="visible"/>
                                      </p:to>
                                    </p:set>
                                    <p:animEffect transition="in" filter="wipe(up)">
                                      <p:cBhvr>
                                        <p:cTn id="41" dur="500"/>
                                        <p:tgtEl>
                                          <p:spTgt spid="327"/>
                                        </p:tgtEl>
                                      </p:cBhvr>
                                    </p:animEffec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331"/>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330"/>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329"/>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135" grpId="0" animBg="1"/>
      <p:bldP spid="283" grpId="0" animBg="1"/>
      <p:bldP spid="284" grpId="0" animBg="1"/>
      <p:bldP spid="285" grpId="0" animBg="1"/>
      <p:bldP spid="329" grpId="0"/>
      <p:bldP spid="330" grpId="0"/>
      <p:bldP spid="331" grpId="0"/>
      <p:bldP spid="3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i="0" dirty="0" smtClean="0"/>
              <a:t>For the warps having </a:t>
            </a:r>
            <a:r>
              <a:rPr lang="en-US" sz="2400" i="0" dirty="0"/>
              <a:t>unbalanced active thread </a:t>
            </a:r>
            <a:r>
              <a:rPr lang="en-US" sz="2400" i="0" dirty="0" smtClean="0"/>
              <a:t>distribution, the error coverage by Intra-Warp DMR might be limited(even impossible in some cases)</a:t>
            </a:r>
          </a:p>
          <a:p>
            <a:r>
              <a:rPr lang="en-US" sz="2400" i="0" dirty="0" smtClean="0"/>
              <a:t>Slight modification on thread-core affinity in scheduler improves the error coverage</a:t>
            </a:r>
            <a:endParaRPr lang="en-US" sz="2400" i="0" dirty="0"/>
          </a:p>
        </p:txBody>
      </p:sp>
      <p:sp>
        <p:nvSpPr>
          <p:cNvPr id="5" name="Rectangle 4"/>
          <p:cNvSpPr/>
          <p:nvPr/>
        </p:nvSpPr>
        <p:spPr>
          <a:xfrm>
            <a:off x="2514600" y="4112400"/>
            <a:ext cx="1066800" cy="381000"/>
          </a:xfrm>
          <a:prstGeom prst="rect">
            <a:avLst/>
          </a:prstGeom>
          <a:solidFill>
            <a:schemeClr val="accent5">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9" name="Oval 8"/>
          <p:cNvSpPr/>
          <p:nvPr/>
        </p:nvSpPr>
        <p:spPr>
          <a:xfrm>
            <a:off x="2537178"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10" name="Oval 9"/>
          <p:cNvSpPr/>
          <p:nvPr/>
        </p:nvSpPr>
        <p:spPr>
          <a:xfrm>
            <a:off x="28081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11" name="Oval 10"/>
          <p:cNvSpPr/>
          <p:nvPr/>
        </p:nvSpPr>
        <p:spPr>
          <a:xfrm>
            <a:off x="3090333"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12" name="Oval 11"/>
          <p:cNvSpPr/>
          <p:nvPr/>
        </p:nvSpPr>
        <p:spPr>
          <a:xfrm>
            <a:off x="33415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13" name="Rectangle 12"/>
          <p:cNvSpPr/>
          <p:nvPr/>
        </p:nvSpPr>
        <p:spPr>
          <a:xfrm>
            <a:off x="3657600" y="4112400"/>
            <a:ext cx="1066800" cy="381000"/>
          </a:xfrm>
          <a:prstGeom prst="rect">
            <a:avLst/>
          </a:prstGeom>
          <a:solidFill>
            <a:schemeClr val="accent5">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14" name="Oval 13"/>
          <p:cNvSpPr/>
          <p:nvPr/>
        </p:nvSpPr>
        <p:spPr>
          <a:xfrm>
            <a:off x="3680178"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15" name="Oval 14"/>
          <p:cNvSpPr/>
          <p:nvPr/>
        </p:nvSpPr>
        <p:spPr>
          <a:xfrm>
            <a:off x="39511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16" name="Oval 15"/>
          <p:cNvSpPr/>
          <p:nvPr/>
        </p:nvSpPr>
        <p:spPr>
          <a:xfrm>
            <a:off x="4233333"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17" name="Oval 16"/>
          <p:cNvSpPr/>
          <p:nvPr/>
        </p:nvSpPr>
        <p:spPr>
          <a:xfrm>
            <a:off x="44845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18" name="Rectangle 17"/>
          <p:cNvSpPr/>
          <p:nvPr/>
        </p:nvSpPr>
        <p:spPr>
          <a:xfrm>
            <a:off x="4800600" y="4112400"/>
            <a:ext cx="1066800" cy="381000"/>
          </a:xfrm>
          <a:prstGeom prst="rect">
            <a:avLst/>
          </a:prstGeom>
          <a:solidFill>
            <a:schemeClr val="accent5">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19" name="Oval 18"/>
          <p:cNvSpPr/>
          <p:nvPr/>
        </p:nvSpPr>
        <p:spPr>
          <a:xfrm>
            <a:off x="4823178"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20" name="Oval 19"/>
          <p:cNvSpPr/>
          <p:nvPr/>
        </p:nvSpPr>
        <p:spPr>
          <a:xfrm>
            <a:off x="50941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21" name="Oval 20"/>
          <p:cNvSpPr/>
          <p:nvPr/>
        </p:nvSpPr>
        <p:spPr>
          <a:xfrm>
            <a:off x="5376333"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22" name="Oval 21"/>
          <p:cNvSpPr/>
          <p:nvPr/>
        </p:nvSpPr>
        <p:spPr>
          <a:xfrm>
            <a:off x="56275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002060"/>
              </a:solidFill>
            </a:endParaRPr>
          </a:p>
        </p:txBody>
      </p:sp>
      <p:sp>
        <p:nvSpPr>
          <p:cNvPr id="50" name="Rectangle 49"/>
          <p:cNvSpPr/>
          <p:nvPr/>
        </p:nvSpPr>
        <p:spPr>
          <a:xfrm>
            <a:off x="5486400" y="3161156"/>
            <a:ext cx="311933" cy="381000"/>
          </a:xfrm>
          <a:prstGeom prst="rect">
            <a:avLst/>
          </a:prstGeom>
          <a:solidFill>
            <a:schemeClr val="accent5">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bg2">
                  <a:lumMod val="10000"/>
                </a:schemeClr>
              </a:solidFill>
            </a:endParaRPr>
          </a:p>
        </p:txBody>
      </p:sp>
      <p:sp>
        <p:nvSpPr>
          <p:cNvPr id="51" name="Oval 50"/>
          <p:cNvSpPr/>
          <p:nvPr/>
        </p:nvSpPr>
        <p:spPr>
          <a:xfrm>
            <a:off x="5562600" y="3694556"/>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bg2">
                  <a:lumMod val="10000"/>
                </a:schemeClr>
              </a:solidFill>
            </a:endParaRPr>
          </a:p>
        </p:txBody>
      </p:sp>
      <p:sp>
        <p:nvSpPr>
          <p:cNvPr id="52" name="TextBox 51"/>
          <p:cNvSpPr txBox="1"/>
          <p:nvPr/>
        </p:nvSpPr>
        <p:spPr>
          <a:xfrm>
            <a:off x="5791200" y="3206312"/>
            <a:ext cx="1123064" cy="307777"/>
          </a:xfrm>
          <a:prstGeom prst="rect">
            <a:avLst/>
          </a:prstGeom>
          <a:noFill/>
        </p:spPr>
        <p:txBody>
          <a:bodyPr wrap="none" rtlCol="0">
            <a:spAutoFit/>
          </a:bodyPr>
          <a:lstStyle/>
          <a:p>
            <a:r>
              <a:rPr lang="en-US" sz="1400" b="1" dirty="0" smtClean="0">
                <a:solidFill>
                  <a:srgbClr val="002060"/>
                </a:solidFill>
              </a:rPr>
              <a:t>SIMT Cluster</a:t>
            </a:r>
            <a:endParaRPr lang="en-US" sz="1400" b="1" dirty="0">
              <a:solidFill>
                <a:srgbClr val="002060"/>
              </a:solidFill>
            </a:endParaRPr>
          </a:p>
        </p:txBody>
      </p:sp>
      <p:sp>
        <p:nvSpPr>
          <p:cNvPr id="53" name="TextBox 52"/>
          <p:cNvSpPr txBox="1"/>
          <p:nvPr/>
        </p:nvSpPr>
        <p:spPr>
          <a:xfrm>
            <a:off x="5791200" y="3652223"/>
            <a:ext cx="527324" cy="307777"/>
          </a:xfrm>
          <a:prstGeom prst="rect">
            <a:avLst/>
          </a:prstGeom>
          <a:noFill/>
        </p:spPr>
        <p:txBody>
          <a:bodyPr wrap="none" rtlCol="0">
            <a:spAutoFit/>
          </a:bodyPr>
          <a:lstStyle/>
          <a:p>
            <a:r>
              <a:rPr lang="en-US" sz="1400" b="1" dirty="0" smtClean="0">
                <a:solidFill>
                  <a:srgbClr val="002060"/>
                </a:solidFill>
              </a:rPr>
              <a:t>Core</a:t>
            </a:r>
            <a:endParaRPr lang="en-US" sz="1400" b="1" dirty="0">
              <a:solidFill>
                <a:srgbClr val="002060"/>
              </a:solidFill>
            </a:endParaRPr>
          </a:p>
        </p:txBody>
      </p:sp>
      <p:grpSp>
        <p:nvGrpSpPr>
          <p:cNvPr id="79" name="Group 78"/>
          <p:cNvGrpSpPr/>
          <p:nvPr/>
        </p:nvGrpSpPr>
        <p:grpSpPr>
          <a:xfrm>
            <a:off x="2537178" y="4188600"/>
            <a:ext cx="3318933" cy="228600"/>
            <a:chOff x="2514600" y="4572000"/>
            <a:chExt cx="3318933" cy="228600"/>
          </a:xfrm>
          <a:effectLst>
            <a:outerShdw blurRad="50800" dist="38100" dir="2700000" algn="tl" rotWithShape="0">
              <a:prstClr val="black">
                <a:alpha val="40000"/>
              </a:prstClr>
            </a:outerShdw>
          </a:effectLst>
        </p:grpSpPr>
        <p:sp>
          <p:nvSpPr>
            <p:cNvPr id="55" name="Oval 54"/>
            <p:cNvSpPr/>
            <p:nvPr/>
          </p:nvSpPr>
          <p:spPr>
            <a:xfrm>
              <a:off x="2514600"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1</a:t>
              </a:r>
            </a:p>
          </p:txBody>
        </p:sp>
        <p:sp>
          <p:nvSpPr>
            <p:cNvPr id="56" name="Oval 55"/>
            <p:cNvSpPr/>
            <p:nvPr/>
          </p:nvSpPr>
          <p:spPr>
            <a:xfrm>
              <a:off x="2785533"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1</a:t>
              </a:r>
            </a:p>
          </p:txBody>
        </p:sp>
        <p:sp>
          <p:nvSpPr>
            <p:cNvPr id="57" name="Oval 56"/>
            <p:cNvSpPr/>
            <p:nvPr/>
          </p:nvSpPr>
          <p:spPr>
            <a:xfrm>
              <a:off x="3067755"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1</a:t>
              </a:r>
            </a:p>
          </p:txBody>
        </p:sp>
        <p:sp>
          <p:nvSpPr>
            <p:cNvPr id="58" name="Oval 57"/>
            <p:cNvSpPr/>
            <p:nvPr/>
          </p:nvSpPr>
          <p:spPr>
            <a:xfrm>
              <a:off x="3318933"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1</a:t>
              </a:r>
            </a:p>
          </p:txBody>
        </p:sp>
        <p:sp>
          <p:nvSpPr>
            <p:cNvPr id="59" name="Oval 58"/>
            <p:cNvSpPr/>
            <p:nvPr/>
          </p:nvSpPr>
          <p:spPr>
            <a:xfrm>
              <a:off x="3657600"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1</a:t>
              </a:r>
            </a:p>
          </p:txBody>
        </p:sp>
        <p:sp>
          <p:nvSpPr>
            <p:cNvPr id="60" name="Oval 59"/>
            <p:cNvSpPr/>
            <p:nvPr/>
          </p:nvSpPr>
          <p:spPr>
            <a:xfrm>
              <a:off x="3928533"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1</a:t>
              </a:r>
            </a:p>
          </p:txBody>
        </p:sp>
        <p:sp>
          <p:nvSpPr>
            <p:cNvPr id="61" name="Oval 60"/>
            <p:cNvSpPr/>
            <p:nvPr/>
          </p:nvSpPr>
          <p:spPr>
            <a:xfrm>
              <a:off x="4210755"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0</a:t>
              </a:r>
            </a:p>
          </p:txBody>
        </p:sp>
        <p:sp>
          <p:nvSpPr>
            <p:cNvPr id="62" name="Oval 61"/>
            <p:cNvSpPr/>
            <p:nvPr/>
          </p:nvSpPr>
          <p:spPr>
            <a:xfrm>
              <a:off x="4461933"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0</a:t>
              </a:r>
            </a:p>
          </p:txBody>
        </p:sp>
        <p:sp>
          <p:nvSpPr>
            <p:cNvPr id="63" name="Oval 62"/>
            <p:cNvSpPr/>
            <p:nvPr/>
          </p:nvSpPr>
          <p:spPr>
            <a:xfrm>
              <a:off x="4800600"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0</a:t>
              </a:r>
            </a:p>
          </p:txBody>
        </p:sp>
        <p:sp>
          <p:nvSpPr>
            <p:cNvPr id="64" name="Oval 63"/>
            <p:cNvSpPr/>
            <p:nvPr/>
          </p:nvSpPr>
          <p:spPr>
            <a:xfrm>
              <a:off x="5071533"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0</a:t>
              </a:r>
            </a:p>
          </p:txBody>
        </p:sp>
        <p:sp>
          <p:nvSpPr>
            <p:cNvPr id="65" name="Oval 64"/>
            <p:cNvSpPr/>
            <p:nvPr/>
          </p:nvSpPr>
          <p:spPr>
            <a:xfrm>
              <a:off x="5353755"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0</a:t>
              </a:r>
            </a:p>
          </p:txBody>
        </p:sp>
        <p:sp>
          <p:nvSpPr>
            <p:cNvPr id="66" name="Oval 65"/>
            <p:cNvSpPr/>
            <p:nvPr/>
          </p:nvSpPr>
          <p:spPr>
            <a:xfrm>
              <a:off x="5604933" y="4572000"/>
              <a:ext cx="228600" cy="228600"/>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0</a:t>
              </a:r>
            </a:p>
          </p:txBody>
        </p:sp>
      </p:grpSp>
      <p:sp>
        <p:nvSpPr>
          <p:cNvPr id="67" name="Oval 66"/>
          <p:cNvSpPr/>
          <p:nvPr/>
        </p:nvSpPr>
        <p:spPr>
          <a:xfrm>
            <a:off x="2537178"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1</a:t>
            </a:r>
          </a:p>
        </p:txBody>
      </p:sp>
      <p:sp>
        <p:nvSpPr>
          <p:cNvPr id="68" name="Oval 67"/>
          <p:cNvSpPr/>
          <p:nvPr/>
        </p:nvSpPr>
        <p:spPr>
          <a:xfrm>
            <a:off x="28081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1</a:t>
            </a:r>
          </a:p>
        </p:txBody>
      </p:sp>
      <p:sp>
        <p:nvSpPr>
          <p:cNvPr id="69" name="Oval 68"/>
          <p:cNvSpPr/>
          <p:nvPr/>
        </p:nvSpPr>
        <p:spPr>
          <a:xfrm>
            <a:off x="3090333"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2060"/>
                </a:solidFill>
              </a:rPr>
              <a:t>0</a:t>
            </a:r>
            <a:endParaRPr lang="en-US" sz="1200" b="1" dirty="0" smtClean="0">
              <a:solidFill>
                <a:srgbClr val="002060"/>
              </a:solidFill>
            </a:endParaRPr>
          </a:p>
        </p:txBody>
      </p:sp>
      <p:sp>
        <p:nvSpPr>
          <p:cNvPr id="70" name="Oval 69"/>
          <p:cNvSpPr/>
          <p:nvPr/>
        </p:nvSpPr>
        <p:spPr>
          <a:xfrm>
            <a:off x="33415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2060"/>
                </a:solidFill>
              </a:rPr>
              <a:t>0</a:t>
            </a:r>
            <a:endParaRPr lang="en-US" sz="1200" b="1" dirty="0" smtClean="0">
              <a:solidFill>
                <a:srgbClr val="002060"/>
              </a:solidFill>
            </a:endParaRPr>
          </a:p>
        </p:txBody>
      </p:sp>
      <p:sp>
        <p:nvSpPr>
          <p:cNvPr id="71" name="Oval 70"/>
          <p:cNvSpPr/>
          <p:nvPr/>
        </p:nvSpPr>
        <p:spPr>
          <a:xfrm>
            <a:off x="3680178"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1</a:t>
            </a:r>
          </a:p>
        </p:txBody>
      </p:sp>
      <p:sp>
        <p:nvSpPr>
          <p:cNvPr id="72" name="Oval 71"/>
          <p:cNvSpPr/>
          <p:nvPr/>
        </p:nvSpPr>
        <p:spPr>
          <a:xfrm>
            <a:off x="39511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1</a:t>
            </a:r>
          </a:p>
        </p:txBody>
      </p:sp>
      <p:sp>
        <p:nvSpPr>
          <p:cNvPr id="73" name="Oval 72"/>
          <p:cNvSpPr/>
          <p:nvPr/>
        </p:nvSpPr>
        <p:spPr>
          <a:xfrm>
            <a:off x="4233333"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0</a:t>
            </a:r>
          </a:p>
        </p:txBody>
      </p:sp>
      <p:sp>
        <p:nvSpPr>
          <p:cNvPr id="74" name="Oval 73"/>
          <p:cNvSpPr/>
          <p:nvPr/>
        </p:nvSpPr>
        <p:spPr>
          <a:xfrm>
            <a:off x="44845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0</a:t>
            </a:r>
          </a:p>
        </p:txBody>
      </p:sp>
      <p:sp>
        <p:nvSpPr>
          <p:cNvPr id="75" name="Oval 74"/>
          <p:cNvSpPr/>
          <p:nvPr/>
        </p:nvSpPr>
        <p:spPr>
          <a:xfrm>
            <a:off x="4823178"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2060"/>
                </a:solidFill>
              </a:rPr>
              <a:t>1</a:t>
            </a:r>
            <a:endParaRPr lang="en-US" sz="1200" b="1" dirty="0" smtClean="0">
              <a:solidFill>
                <a:srgbClr val="002060"/>
              </a:solidFill>
            </a:endParaRPr>
          </a:p>
        </p:txBody>
      </p:sp>
      <p:sp>
        <p:nvSpPr>
          <p:cNvPr id="76" name="Oval 75"/>
          <p:cNvSpPr/>
          <p:nvPr/>
        </p:nvSpPr>
        <p:spPr>
          <a:xfrm>
            <a:off x="50941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2060"/>
                </a:solidFill>
              </a:rPr>
              <a:t>1</a:t>
            </a:r>
            <a:endParaRPr lang="en-US" sz="1200" b="1" dirty="0" smtClean="0">
              <a:solidFill>
                <a:srgbClr val="002060"/>
              </a:solidFill>
            </a:endParaRPr>
          </a:p>
        </p:txBody>
      </p:sp>
      <p:sp>
        <p:nvSpPr>
          <p:cNvPr id="77" name="Oval 76"/>
          <p:cNvSpPr/>
          <p:nvPr/>
        </p:nvSpPr>
        <p:spPr>
          <a:xfrm>
            <a:off x="5376333"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0</a:t>
            </a:r>
          </a:p>
        </p:txBody>
      </p:sp>
      <p:sp>
        <p:nvSpPr>
          <p:cNvPr id="78" name="Oval 77"/>
          <p:cNvSpPr/>
          <p:nvPr/>
        </p:nvSpPr>
        <p:spPr>
          <a:xfrm>
            <a:off x="5627511" y="4188600"/>
            <a:ext cx="228600" cy="228600"/>
          </a:xfrm>
          <a:prstGeom prst="ellipse">
            <a:avLst/>
          </a:prstGeom>
          <a:solidFill>
            <a:srgbClr val="92D05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0</a:t>
            </a:r>
          </a:p>
        </p:txBody>
      </p:sp>
      <p:sp>
        <p:nvSpPr>
          <p:cNvPr id="104" name="TextBox 103"/>
          <p:cNvSpPr txBox="1"/>
          <p:nvPr/>
        </p:nvSpPr>
        <p:spPr>
          <a:xfrm>
            <a:off x="685800" y="4581268"/>
            <a:ext cx="6645987" cy="646331"/>
          </a:xfrm>
          <a:prstGeom prst="rect">
            <a:avLst/>
          </a:prstGeom>
          <a:noFill/>
        </p:spPr>
        <p:txBody>
          <a:bodyPr wrap="none" rtlCol="0">
            <a:spAutoFit/>
          </a:bodyPr>
          <a:lstStyle/>
          <a:p>
            <a:r>
              <a:rPr lang="en-US" b="1" dirty="0" smtClean="0">
                <a:solidFill>
                  <a:srgbClr val="002060"/>
                </a:solidFill>
              </a:rPr>
              <a:t>Error Coverage :            0/4               2/2               0/0         </a:t>
            </a:r>
            <a:r>
              <a:rPr lang="en-US" b="1" dirty="0" smtClean="0">
                <a:solidFill>
                  <a:srgbClr val="002060"/>
                </a:solidFill>
                <a:sym typeface="Wingdings" pitchFamily="2" charset="2"/>
              </a:rPr>
              <a:t> 2/6 = 25%</a:t>
            </a:r>
          </a:p>
          <a:p>
            <a:r>
              <a:rPr lang="en-US" b="1" dirty="0">
                <a:solidFill>
                  <a:schemeClr val="bg2">
                    <a:lumMod val="10000"/>
                  </a:schemeClr>
                </a:solidFill>
                <a:sym typeface="Wingdings" pitchFamily="2" charset="2"/>
              </a:rPr>
              <a:t> </a:t>
            </a:r>
            <a:r>
              <a:rPr lang="en-US" b="1" dirty="0" smtClean="0">
                <a:solidFill>
                  <a:schemeClr val="bg2">
                    <a:lumMod val="10000"/>
                  </a:schemeClr>
                </a:solidFill>
                <a:sym typeface="Wingdings" pitchFamily="2" charset="2"/>
              </a:rPr>
              <a:t>                                 </a:t>
            </a:r>
            <a:r>
              <a:rPr lang="en-US" b="1" dirty="0" smtClean="0">
                <a:solidFill>
                  <a:srgbClr val="C00000"/>
                </a:solidFill>
                <a:sym typeface="Wingdings" pitchFamily="2" charset="2"/>
              </a:rPr>
              <a:t> All Active                          All Inactive</a:t>
            </a:r>
            <a:endParaRPr lang="en-US" b="1" dirty="0">
              <a:solidFill>
                <a:srgbClr val="C00000"/>
              </a:solidFill>
            </a:endParaRPr>
          </a:p>
        </p:txBody>
      </p:sp>
      <p:sp>
        <p:nvSpPr>
          <p:cNvPr id="105" name="TextBox 104"/>
          <p:cNvSpPr txBox="1"/>
          <p:nvPr/>
        </p:nvSpPr>
        <p:spPr>
          <a:xfrm>
            <a:off x="685800" y="4588065"/>
            <a:ext cx="6763005" cy="369332"/>
          </a:xfrm>
          <a:prstGeom prst="rect">
            <a:avLst/>
          </a:prstGeom>
          <a:noFill/>
        </p:spPr>
        <p:txBody>
          <a:bodyPr wrap="none" rtlCol="0">
            <a:spAutoFit/>
          </a:bodyPr>
          <a:lstStyle/>
          <a:p>
            <a:r>
              <a:rPr lang="en-US" b="1" dirty="0" smtClean="0">
                <a:solidFill>
                  <a:srgbClr val="002060"/>
                </a:solidFill>
              </a:rPr>
              <a:t>Error Coverage :            2/2               2/2               2/2         </a:t>
            </a:r>
            <a:r>
              <a:rPr lang="en-US" b="1" dirty="0" smtClean="0">
                <a:solidFill>
                  <a:srgbClr val="002060"/>
                </a:solidFill>
                <a:sym typeface="Wingdings" pitchFamily="2" charset="2"/>
              </a:rPr>
              <a:t> 6/6 = 100%</a:t>
            </a:r>
            <a:endParaRPr lang="en-US" b="1" dirty="0">
              <a:solidFill>
                <a:srgbClr val="002060"/>
              </a:solidFill>
            </a:endParaRPr>
          </a:p>
        </p:txBody>
      </p:sp>
      <p:sp>
        <p:nvSpPr>
          <p:cNvPr id="106" name="TextBox 105"/>
          <p:cNvSpPr txBox="1"/>
          <p:nvPr/>
        </p:nvSpPr>
        <p:spPr>
          <a:xfrm>
            <a:off x="1277750" y="3426600"/>
            <a:ext cx="1208664" cy="338554"/>
          </a:xfrm>
          <a:prstGeom prst="rect">
            <a:avLst/>
          </a:prstGeom>
          <a:noFill/>
        </p:spPr>
        <p:txBody>
          <a:bodyPr wrap="none" rtlCol="0">
            <a:spAutoFit/>
          </a:bodyPr>
          <a:lstStyle/>
          <a:p>
            <a:r>
              <a:rPr lang="en-US" sz="1600" b="1" dirty="0" smtClean="0">
                <a:solidFill>
                  <a:srgbClr val="002060"/>
                </a:solidFill>
              </a:rPr>
              <a:t>Active mask</a:t>
            </a:r>
            <a:endParaRPr lang="en-US" b="1" dirty="0">
              <a:solidFill>
                <a:srgbClr val="002060"/>
              </a:solidFill>
            </a:endParaRPr>
          </a:p>
        </p:txBody>
      </p:sp>
      <p:sp>
        <p:nvSpPr>
          <p:cNvPr id="4" name="Title 3"/>
          <p:cNvSpPr>
            <a:spLocks noGrp="1"/>
          </p:cNvSpPr>
          <p:nvPr>
            <p:ph type="title"/>
          </p:nvPr>
        </p:nvSpPr>
        <p:spPr/>
        <p:txBody>
          <a:bodyPr/>
          <a:lstStyle/>
          <a:p>
            <a:r>
              <a:rPr lang="en-US" sz="2800" dirty="0">
                <a:solidFill>
                  <a:srgbClr val="990000"/>
                </a:solidFill>
              </a:rPr>
              <a:t>Intra-Warp DMR: </a:t>
            </a:r>
            <a:r>
              <a:rPr lang="en-US" sz="2800" dirty="0" smtClean="0">
                <a:solidFill>
                  <a:srgbClr val="990000"/>
                </a:solidFill>
              </a:rPr>
              <a:t>2) Thread-Core mapping</a:t>
            </a:r>
            <a:endParaRPr lang="en-US" dirty="0"/>
          </a:p>
        </p:txBody>
      </p:sp>
      <p:sp>
        <p:nvSpPr>
          <p:cNvPr id="80" name="TextBox 79"/>
          <p:cNvSpPr txBox="1"/>
          <p:nvPr/>
        </p:nvSpPr>
        <p:spPr>
          <a:xfrm>
            <a:off x="2514600"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1</a:t>
            </a:r>
            <a:endParaRPr lang="en-US" dirty="0">
              <a:solidFill>
                <a:schemeClr val="bg1"/>
              </a:solidFill>
            </a:endParaRPr>
          </a:p>
        </p:txBody>
      </p:sp>
      <p:sp>
        <p:nvSpPr>
          <p:cNvPr id="84" name="TextBox 83"/>
          <p:cNvSpPr txBox="1"/>
          <p:nvPr/>
        </p:nvSpPr>
        <p:spPr>
          <a:xfrm>
            <a:off x="2628500"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1</a:t>
            </a:r>
            <a:endParaRPr lang="en-US" dirty="0">
              <a:solidFill>
                <a:schemeClr val="bg1"/>
              </a:solidFill>
            </a:endParaRPr>
          </a:p>
        </p:txBody>
      </p:sp>
      <p:sp>
        <p:nvSpPr>
          <p:cNvPr id="85" name="TextBox 84"/>
          <p:cNvSpPr txBox="1"/>
          <p:nvPr/>
        </p:nvSpPr>
        <p:spPr>
          <a:xfrm>
            <a:off x="2744760"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1</a:t>
            </a:r>
            <a:endParaRPr lang="en-US" dirty="0">
              <a:solidFill>
                <a:schemeClr val="bg1"/>
              </a:solidFill>
            </a:endParaRPr>
          </a:p>
        </p:txBody>
      </p:sp>
      <p:sp>
        <p:nvSpPr>
          <p:cNvPr id="86" name="TextBox 85"/>
          <p:cNvSpPr txBox="1"/>
          <p:nvPr/>
        </p:nvSpPr>
        <p:spPr>
          <a:xfrm>
            <a:off x="2857017"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1</a:t>
            </a:r>
            <a:endParaRPr lang="en-US" dirty="0">
              <a:solidFill>
                <a:schemeClr val="bg1"/>
              </a:solidFill>
            </a:endParaRPr>
          </a:p>
        </p:txBody>
      </p:sp>
      <p:sp>
        <p:nvSpPr>
          <p:cNvPr id="87" name="TextBox 86"/>
          <p:cNvSpPr txBox="1"/>
          <p:nvPr/>
        </p:nvSpPr>
        <p:spPr>
          <a:xfrm>
            <a:off x="2973080"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1</a:t>
            </a:r>
            <a:endParaRPr lang="en-US" dirty="0">
              <a:solidFill>
                <a:schemeClr val="bg1"/>
              </a:solidFill>
            </a:endParaRPr>
          </a:p>
        </p:txBody>
      </p:sp>
      <p:sp>
        <p:nvSpPr>
          <p:cNvPr id="88" name="TextBox 87"/>
          <p:cNvSpPr txBox="1"/>
          <p:nvPr/>
        </p:nvSpPr>
        <p:spPr>
          <a:xfrm>
            <a:off x="3085570"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1</a:t>
            </a:r>
            <a:endParaRPr lang="en-US" dirty="0">
              <a:solidFill>
                <a:schemeClr val="bg1"/>
              </a:solidFill>
            </a:endParaRPr>
          </a:p>
        </p:txBody>
      </p:sp>
      <p:sp>
        <p:nvSpPr>
          <p:cNvPr id="89" name="TextBox 88"/>
          <p:cNvSpPr txBox="1"/>
          <p:nvPr/>
        </p:nvSpPr>
        <p:spPr>
          <a:xfrm>
            <a:off x="3202590"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0</a:t>
            </a:r>
            <a:endParaRPr lang="en-US" dirty="0">
              <a:solidFill>
                <a:schemeClr val="bg1"/>
              </a:solidFill>
            </a:endParaRPr>
          </a:p>
        </p:txBody>
      </p:sp>
      <p:sp>
        <p:nvSpPr>
          <p:cNvPr id="90" name="TextBox 89"/>
          <p:cNvSpPr txBox="1"/>
          <p:nvPr/>
        </p:nvSpPr>
        <p:spPr>
          <a:xfrm>
            <a:off x="3316490"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0</a:t>
            </a:r>
            <a:endParaRPr lang="en-US" dirty="0">
              <a:solidFill>
                <a:schemeClr val="bg1"/>
              </a:solidFill>
            </a:endParaRPr>
          </a:p>
        </p:txBody>
      </p:sp>
      <p:sp>
        <p:nvSpPr>
          <p:cNvPr id="91" name="TextBox 90"/>
          <p:cNvSpPr txBox="1"/>
          <p:nvPr/>
        </p:nvSpPr>
        <p:spPr>
          <a:xfrm>
            <a:off x="3427227"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0</a:t>
            </a:r>
            <a:endParaRPr lang="en-US" dirty="0">
              <a:solidFill>
                <a:schemeClr val="bg1"/>
              </a:solidFill>
            </a:endParaRPr>
          </a:p>
        </p:txBody>
      </p:sp>
      <p:sp>
        <p:nvSpPr>
          <p:cNvPr id="92" name="TextBox 91"/>
          <p:cNvSpPr txBox="1"/>
          <p:nvPr/>
        </p:nvSpPr>
        <p:spPr>
          <a:xfrm>
            <a:off x="3541127"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0</a:t>
            </a:r>
            <a:endParaRPr lang="en-US" dirty="0">
              <a:solidFill>
                <a:schemeClr val="bg1"/>
              </a:solidFill>
            </a:endParaRPr>
          </a:p>
        </p:txBody>
      </p:sp>
      <p:sp>
        <p:nvSpPr>
          <p:cNvPr id="93" name="TextBox 92"/>
          <p:cNvSpPr txBox="1"/>
          <p:nvPr/>
        </p:nvSpPr>
        <p:spPr>
          <a:xfrm>
            <a:off x="3659790"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0</a:t>
            </a:r>
            <a:endParaRPr lang="en-US" dirty="0">
              <a:solidFill>
                <a:schemeClr val="bg1"/>
              </a:solidFill>
            </a:endParaRPr>
          </a:p>
        </p:txBody>
      </p:sp>
      <p:sp>
        <p:nvSpPr>
          <p:cNvPr id="94" name="TextBox 93"/>
          <p:cNvSpPr txBox="1"/>
          <p:nvPr/>
        </p:nvSpPr>
        <p:spPr>
          <a:xfrm>
            <a:off x="3773690" y="3410712"/>
            <a:ext cx="117020" cy="369332"/>
          </a:xfrm>
          <a:prstGeom prst="rect">
            <a:avLst/>
          </a:prstGeom>
          <a:solidFill>
            <a:schemeClr val="accent1">
              <a:lumMod val="50000"/>
            </a:schemeClr>
          </a:solidFill>
        </p:spPr>
        <p:txBody>
          <a:bodyPr wrap="none" lIns="0" rIns="0" rtlCol="0">
            <a:spAutoFit/>
          </a:bodyPr>
          <a:lstStyle/>
          <a:p>
            <a:r>
              <a:rPr lang="en-US" dirty="0" smtClean="0">
                <a:solidFill>
                  <a:schemeClr val="bg1"/>
                </a:solidFill>
              </a:rPr>
              <a:t>0</a:t>
            </a:r>
            <a:endParaRPr lang="en-US" dirty="0">
              <a:solidFill>
                <a:schemeClr val="bg1"/>
              </a:solidFill>
            </a:endParaRPr>
          </a:p>
        </p:txBody>
      </p:sp>
      <p:sp>
        <p:nvSpPr>
          <p:cNvPr id="2" name="Slide Number Placeholder 1"/>
          <p:cNvSpPr>
            <a:spLocks noGrp="1"/>
          </p:cNvSpPr>
          <p:nvPr>
            <p:ph type="sldNum" sz="quarter" idx="10"/>
          </p:nvPr>
        </p:nvSpPr>
        <p:spPr/>
        <p:txBody>
          <a:bodyPr/>
          <a:lstStyle/>
          <a:p>
            <a:r>
              <a:rPr lang="en-US" dirty="0" smtClean="0"/>
              <a:t>15/23</a:t>
            </a:r>
            <a:endParaRPr lang="en-US" dirty="0"/>
          </a:p>
        </p:txBody>
      </p:sp>
    </p:spTree>
    <p:custDataLst>
      <p:tags r:id="rId1"/>
    </p:custDataLst>
    <p:extLst>
      <p:ext uri="{BB962C8B-B14F-4D97-AF65-F5344CB8AC3E}">
        <p14:creationId xmlns:p14="http://schemas.microsoft.com/office/powerpoint/2010/main" val="179893861"/>
      </p:ext>
    </p:extLst>
  </p:cSld>
  <p:clrMapOvr>
    <a:masterClrMapping/>
  </p:clrMapOvr>
  <mc:AlternateContent xmlns:mc="http://schemas.openxmlformats.org/markup-compatibility/2006" xmlns:p14="http://schemas.microsoft.com/office/powerpoint/2010/main">
    <mc:Choice Requires="p14">
      <p:transition spd="slow" p14:dur="2000" advTm="116647"/>
    </mc:Choice>
    <mc:Fallback xmlns="">
      <p:transition spd="slow" advTm="1166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3" presetClass="emph" presetSubtype="1" grpId="0" nodeType="withEffect">
                                  <p:stCondLst>
                                    <p:cond delay="0"/>
                                  </p:stCondLst>
                                  <p:childTnLst>
                                    <p:set>
                                      <p:cBhvr override="childStyle">
                                        <p:cTn id="20" dur="500"/>
                                        <p:tgtEl>
                                          <p:spTgt spid="80"/>
                                        </p:tgtEl>
                                        <p:attrNameLst>
                                          <p:attrName>style.color</p:attrName>
                                        </p:attrNameLst>
                                      </p:cBhvr>
                                      <p:to>
                                        <p:clrVal>
                                          <a:srgbClr val="FF9900"/>
                                        </p:clrVal>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3" presetClass="emph" presetSubtype="1" grpId="0" nodeType="withEffect">
                                  <p:stCondLst>
                                    <p:cond delay="0"/>
                                  </p:stCondLst>
                                  <p:childTnLst>
                                    <p:set>
                                      <p:cBhvr override="childStyle">
                                        <p:cTn id="26" dur="500"/>
                                        <p:tgtEl>
                                          <p:spTgt spid="84"/>
                                        </p:tgtEl>
                                        <p:attrNameLst>
                                          <p:attrName>style.color</p:attrName>
                                        </p:attrNameLst>
                                      </p:cBhvr>
                                      <p:to>
                                        <p:clrVal>
                                          <a:srgbClr val="FF9900"/>
                                        </p:clrVal>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3" presetClass="emph" presetSubtype="1" grpId="0" nodeType="withEffect">
                                  <p:stCondLst>
                                    <p:cond delay="0"/>
                                  </p:stCondLst>
                                  <p:childTnLst>
                                    <p:set>
                                      <p:cBhvr override="childStyle">
                                        <p:cTn id="32" dur="500"/>
                                        <p:tgtEl>
                                          <p:spTgt spid="85"/>
                                        </p:tgtEl>
                                        <p:attrNameLst>
                                          <p:attrName>style.color</p:attrName>
                                        </p:attrNameLst>
                                      </p:cBhvr>
                                      <p:to>
                                        <p:clrVal>
                                          <a:srgbClr val="FF9900"/>
                                        </p:clrVal>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3" presetClass="emph" presetSubtype="1" grpId="0" nodeType="withEffect">
                                  <p:stCondLst>
                                    <p:cond delay="0"/>
                                  </p:stCondLst>
                                  <p:childTnLst>
                                    <p:set>
                                      <p:cBhvr override="childStyle">
                                        <p:cTn id="38" dur="500"/>
                                        <p:tgtEl>
                                          <p:spTgt spid="86"/>
                                        </p:tgtEl>
                                        <p:attrNameLst>
                                          <p:attrName>style.color</p:attrName>
                                        </p:attrNameLst>
                                      </p:cBhvr>
                                      <p:to>
                                        <p:clrVal>
                                          <a:srgbClr val="FF9900"/>
                                        </p:clrVal>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3" presetClass="emph" presetSubtype="1" grpId="0" nodeType="withEffect">
                                  <p:stCondLst>
                                    <p:cond delay="0"/>
                                  </p:stCondLst>
                                  <p:childTnLst>
                                    <p:set>
                                      <p:cBhvr override="childStyle">
                                        <p:cTn id="44" dur="500"/>
                                        <p:tgtEl>
                                          <p:spTgt spid="87"/>
                                        </p:tgtEl>
                                        <p:attrNameLst>
                                          <p:attrName>style.color</p:attrName>
                                        </p:attrNameLst>
                                      </p:cBhvr>
                                      <p:to>
                                        <p:clrVal>
                                          <a:srgbClr val="FF9900"/>
                                        </p:clrVal>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3" presetClass="emph" presetSubtype="1" grpId="0" nodeType="withEffect">
                                  <p:stCondLst>
                                    <p:cond delay="0"/>
                                  </p:stCondLst>
                                  <p:childTnLst>
                                    <p:set>
                                      <p:cBhvr override="childStyle">
                                        <p:cTn id="50" dur="500"/>
                                        <p:tgtEl>
                                          <p:spTgt spid="88"/>
                                        </p:tgtEl>
                                        <p:attrNameLst>
                                          <p:attrName>style.color</p:attrName>
                                        </p:attrNameLst>
                                      </p:cBhvr>
                                      <p:to>
                                        <p:clrVal>
                                          <a:srgbClr val="FF9900"/>
                                        </p:clrVal>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3" presetClass="emph" presetSubtype="1" grpId="0" nodeType="withEffect">
                                  <p:stCondLst>
                                    <p:cond delay="0"/>
                                  </p:stCondLst>
                                  <p:childTnLst>
                                    <p:set>
                                      <p:cBhvr override="childStyle">
                                        <p:cTn id="56" dur="500"/>
                                        <p:tgtEl>
                                          <p:spTgt spid="89"/>
                                        </p:tgtEl>
                                        <p:attrNameLst>
                                          <p:attrName>style.color</p:attrName>
                                        </p:attrNameLst>
                                      </p:cBhvr>
                                      <p:to>
                                        <p:clrVal>
                                          <a:srgbClr val="FF9900"/>
                                        </p:clrVal>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3" presetClass="emph" presetSubtype="1" grpId="0" nodeType="withEffect">
                                  <p:stCondLst>
                                    <p:cond delay="0"/>
                                  </p:stCondLst>
                                  <p:childTnLst>
                                    <p:set>
                                      <p:cBhvr override="childStyle">
                                        <p:cTn id="62" dur="500"/>
                                        <p:tgtEl>
                                          <p:spTgt spid="90"/>
                                        </p:tgtEl>
                                        <p:attrNameLst>
                                          <p:attrName>style.color</p:attrName>
                                        </p:attrNameLst>
                                      </p:cBhvr>
                                      <p:to>
                                        <p:clrVal>
                                          <a:srgbClr val="FF9900"/>
                                        </p:clrVal>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par>
                                <p:cTn id="67" presetID="3" presetClass="emph" presetSubtype="1" grpId="0" nodeType="withEffect">
                                  <p:stCondLst>
                                    <p:cond delay="0"/>
                                  </p:stCondLst>
                                  <p:childTnLst>
                                    <p:set>
                                      <p:cBhvr override="childStyle">
                                        <p:cTn id="68" dur="500"/>
                                        <p:tgtEl>
                                          <p:spTgt spid="91"/>
                                        </p:tgtEl>
                                        <p:attrNameLst>
                                          <p:attrName>style.color</p:attrName>
                                        </p:attrNameLst>
                                      </p:cBhvr>
                                      <p:to>
                                        <p:clrVal>
                                          <a:srgbClr val="FF9900"/>
                                        </p:clrVal>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3" presetClass="emph" presetSubtype="1" grpId="0" nodeType="withEffect">
                                  <p:stCondLst>
                                    <p:cond delay="0"/>
                                  </p:stCondLst>
                                  <p:childTnLst>
                                    <p:set>
                                      <p:cBhvr override="childStyle">
                                        <p:cTn id="74" dur="500"/>
                                        <p:tgtEl>
                                          <p:spTgt spid="92"/>
                                        </p:tgtEl>
                                        <p:attrNameLst>
                                          <p:attrName>style.color</p:attrName>
                                        </p:attrNameLst>
                                      </p:cBhvr>
                                      <p:to>
                                        <p:clrVal>
                                          <a:srgbClr val="FF9900"/>
                                        </p:clrVal>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par>
                                <p:cTn id="79" presetID="3" presetClass="emph" presetSubtype="1" grpId="0" nodeType="withEffect">
                                  <p:stCondLst>
                                    <p:cond delay="0"/>
                                  </p:stCondLst>
                                  <p:childTnLst>
                                    <p:set>
                                      <p:cBhvr override="childStyle">
                                        <p:cTn id="80" dur="500"/>
                                        <p:tgtEl>
                                          <p:spTgt spid="93"/>
                                        </p:tgtEl>
                                        <p:attrNameLst>
                                          <p:attrName>style.color</p:attrName>
                                        </p:attrNameLst>
                                      </p:cBhvr>
                                      <p:to>
                                        <p:clrVal>
                                          <a:srgbClr val="FF9900"/>
                                        </p:clrVal>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3" presetClass="emph" presetSubtype="1" grpId="0" nodeType="withEffect">
                                  <p:stCondLst>
                                    <p:cond delay="0"/>
                                  </p:stCondLst>
                                  <p:childTnLst>
                                    <p:set>
                                      <p:cBhvr override="childStyle">
                                        <p:cTn id="86" dur="500"/>
                                        <p:tgtEl>
                                          <p:spTgt spid="94"/>
                                        </p:tgtEl>
                                        <p:attrNameLst>
                                          <p:attrName>style.color</p:attrName>
                                        </p:attrNameLst>
                                      </p:cBhvr>
                                      <p:to>
                                        <p:clrVal>
                                          <a:srgbClr val="FF9900"/>
                                        </p:clrVal>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104" grpId="0"/>
      <p:bldP spid="104" grpId="1"/>
      <p:bldP spid="105" grpId="0"/>
      <p:bldP spid="80"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348347" y="4781077"/>
            <a:ext cx="2866153" cy="806924"/>
            <a:chOff x="2348347" y="5299313"/>
            <a:chExt cx="2866153" cy="806924"/>
          </a:xfrm>
        </p:grpSpPr>
        <p:sp>
          <p:nvSpPr>
            <p:cNvPr id="42" name="Rectangle 41"/>
            <p:cNvSpPr/>
            <p:nvPr/>
          </p:nvSpPr>
          <p:spPr>
            <a:xfrm>
              <a:off x="2592838" y="5299313"/>
              <a:ext cx="1108364" cy="632917"/>
            </a:xfrm>
            <a:prstGeom prst="rect">
              <a:avLst/>
            </a:prstGeom>
            <a:solidFill>
              <a:schemeClr val="tx1">
                <a:lumMod val="60000"/>
                <a:lumOff val="4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CORE</a:t>
              </a:r>
            </a:p>
          </p:txBody>
        </p:sp>
        <p:sp>
          <p:nvSpPr>
            <p:cNvPr id="44" name="Rectangle 43"/>
            <p:cNvSpPr/>
            <p:nvPr/>
          </p:nvSpPr>
          <p:spPr>
            <a:xfrm>
              <a:off x="2486891" y="5386319"/>
              <a:ext cx="1108364" cy="632917"/>
            </a:xfrm>
            <a:prstGeom prst="rect">
              <a:avLst/>
            </a:prstGeom>
            <a:solidFill>
              <a:schemeClr val="tx1">
                <a:lumMod val="60000"/>
                <a:lumOff val="4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CORE</a:t>
              </a:r>
            </a:p>
          </p:txBody>
        </p:sp>
        <p:sp>
          <p:nvSpPr>
            <p:cNvPr id="45" name="Rectangle 44"/>
            <p:cNvSpPr/>
            <p:nvPr/>
          </p:nvSpPr>
          <p:spPr>
            <a:xfrm>
              <a:off x="2400300" y="5431811"/>
              <a:ext cx="1108364" cy="632917"/>
            </a:xfrm>
            <a:prstGeom prst="rect">
              <a:avLst/>
            </a:prstGeom>
            <a:solidFill>
              <a:schemeClr val="tx1">
                <a:lumMod val="60000"/>
                <a:lumOff val="4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CORE</a:t>
              </a:r>
            </a:p>
          </p:txBody>
        </p:sp>
        <p:sp>
          <p:nvSpPr>
            <p:cNvPr id="46" name="Rectangle 45"/>
            <p:cNvSpPr/>
            <p:nvPr/>
          </p:nvSpPr>
          <p:spPr>
            <a:xfrm>
              <a:off x="2348347" y="5473320"/>
              <a:ext cx="1108364" cy="632917"/>
            </a:xfrm>
            <a:prstGeom prst="rect">
              <a:avLst/>
            </a:prstGeom>
            <a:solidFill>
              <a:schemeClr val="tx1">
                <a:lumMod val="60000"/>
                <a:lumOff val="4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SP</a:t>
              </a:r>
            </a:p>
          </p:txBody>
        </p:sp>
        <p:sp>
          <p:nvSpPr>
            <p:cNvPr id="47" name="Rectangle 46"/>
            <p:cNvSpPr/>
            <p:nvPr/>
          </p:nvSpPr>
          <p:spPr>
            <a:xfrm>
              <a:off x="3921245" y="5390298"/>
              <a:ext cx="571500" cy="632917"/>
            </a:xfrm>
            <a:prstGeom prst="rect">
              <a:avLst/>
            </a:prstGeom>
            <a:solidFill>
              <a:srgbClr val="FFCC00"/>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2">
                    <a:lumMod val="10000"/>
                  </a:schemeClr>
                </a:solidFill>
              </a:endParaRPr>
            </a:p>
          </p:txBody>
        </p:sp>
        <p:sp>
          <p:nvSpPr>
            <p:cNvPr id="48" name="Rectangle 47"/>
            <p:cNvSpPr/>
            <p:nvPr/>
          </p:nvSpPr>
          <p:spPr>
            <a:xfrm>
              <a:off x="3872345" y="5449170"/>
              <a:ext cx="571500" cy="632917"/>
            </a:xfrm>
            <a:prstGeom prst="rect">
              <a:avLst/>
            </a:prstGeom>
            <a:solidFill>
              <a:srgbClr val="FFCC00"/>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MEM</a:t>
              </a:r>
            </a:p>
          </p:txBody>
        </p:sp>
        <p:sp>
          <p:nvSpPr>
            <p:cNvPr id="51" name="Rectangle 50"/>
            <p:cNvSpPr/>
            <p:nvPr/>
          </p:nvSpPr>
          <p:spPr>
            <a:xfrm>
              <a:off x="3820391" y="5473320"/>
              <a:ext cx="571500" cy="632917"/>
            </a:xfrm>
            <a:prstGeom prst="rect">
              <a:avLst/>
            </a:prstGeom>
            <a:solidFill>
              <a:srgbClr val="FFCC00"/>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bg2">
                      <a:lumMod val="10000"/>
                    </a:schemeClr>
                  </a:solidFill>
                </a:rPr>
                <a:t>MEM</a:t>
              </a:r>
            </a:p>
          </p:txBody>
        </p:sp>
        <p:sp>
          <p:nvSpPr>
            <p:cNvPr id="57" name="Rectangle 56"/>
            <p:cNvSpPr/>
            <p:nvPr/>
          </p:nvSpPr>
          <p:spPr>
            <a:xfrm>
              <a:off x="4643000" y="5397702"/>
              <a:ext cx="571500" cy="632917"/>
            </a:xfrm>
            <a:prstGeom prst="rect">
              <a:avLst/>
            </a:prstGeom>
            <a:solidFill>
              <a:srgbClr val="31859C"/>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2">
                    <a:lumMod val="10000"/>
                  </a:schemeClr>
                </a:solidFill>
              </a:endParaRPr>
            </a:p>
          </p:txBody>
        </p:sp>
        <p:sp>
          <p:nvSpPr>
            <p:cNvPr id="58" name="Rectangle 57"/>
            <p:cNvSpPr/>
            <p:nvPr/>
          </p:nvSpPr>
          <p:spPr>
            <a:xfrm>
              <a:off x="4594100" y="5456574"/>
              <a:ext cx="571500" cy="632917"/>
            </a:xfrm>
            <a:prstGeom prst="rect">
              <a:avLst/>
            </a:prstGeom>
            <a:solidFill>
              <a:srgbClr val="31859C"/>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MEM</a:t>
              </a:r>
            </a:p>
          </p:txBody>
        </p:sp>
        <p:sp>
          <p:nvSpPr>
            <p:cNvPr id="59" name="Rectangle 58"/>
            <p:cNvSpPr/>
            <p:nvPr/>
          </p:nvSpPr>
          <p:spPr>
            <a:xfrm>
              <a:off x="4547755" y="5473320"/>
              <a:ext cx="571500" cy="632917"/>
            </a:xfrm>
            <a:prstGeom prst="rect">
              <a:avLst/>
            </a:prstGeom>
            <a:solidFill>
              <a:srgbClr val="31859C"/>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SFU</a:t>
              </a:r>
            </a:p>
          </p:txBody>
        </p:sp>
      </p:grpSp>
      <p:sp>
        <p:nvSpPr>
          <p:cNvPr id="74" name="Rectangle 73"/>
          <p:cNvSpPr/>
          <p:nvPr/>
        </p:nvSpPr>
        <p:spPr>
          <a:xfrm>
            <a:off x="3782290" y="4389120"/>
            <a:ext cx="731440" cy="10668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8" name="Rectangle 67"/>
          <p:cNvSpPr/>
          <p:nvPr/>
        </p:nvSpPr>
        <p:spPr>
          <a:xfrm>
            <a:off x="1828800" y="4390107"/>
            <a:ext cx="1856511" cy="105693"/>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6" name="Rectangle 75"/>
          <p:cNvSpPr/>
          <p:nvPr/>
        </p:nvSpPr>
        <p:spPr>
          <a:xfrm>
            <a:off x="4602560" y="4396740"/>
            <a:ext cx="1112440" cy="10668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3" name="Content Placeholder 2"/>
          <p:cNvSpPr>
            <a:spLocks noGrp="1"/>
          </p:cNvSpPr>
          <p:nvPr>
            <p:ph idx="1"/>
          </p:nvPr>
        </p:nvSpPr>
        <p:spPr>
          <a:xfrm>
            <a:off x="228600" y="914400"/>
            <a:ext cx="8534400" cy="5410200"/>
          </a:xfrm>
        </p:spPr>
        <p:txBody>
          <a:bodyPr/>
          <a:lstStyle/>
          <a:p>
            <a:r>
              <a:rPr lang="en-US" sz="2400" i="0" dirty="0" smtClean="0"/>
              <a:t>To find availability of execution units for Inter-Warp DMR, Replay checker checks the instruction type in RF and Decode stage and commands replay if different</a:t>
            </a:r>
            <a:endParaRPr lang="en-US" sz="2400" i="0" dirty="0"/>
          </a:p>
        </p:txBody>
      </p:sp>
      <p:sp>
        <p:nvSpPr>
          <p:cNvPr id="65" name="TextBox 64"/>
          <p:cNvSpPr txBox="1"/>
          <p:nvPr/>
        </p:nvSpPr>
        <p:spPr>
          <a:xfrm rot="16200000">
            <a:off x="1738802" y="3723288"/>
            <a:ext cx="369012" cy="261610"/>
          </a:xfrm>
          <a:prstGeom prst="rect">
            <a:avLst/>
          </a:prstGeom>
          <a:noFill/>
        </p:spPr>
        <p:txBody>
          <a:bodyPr wrap="none" rtlCol="0">
            <a:spAutoFit/>
          </a:bodyPr>
          <a:lstStyle/>
          <a:p>
            <a:r>
              <a:rPr lang="en-US" sz="1100" b="1" dirty="0" smtClean="0"/>
              <a:t>RF</a:t>
            </a:r>
            <a:endParaRPr lang="en-US" sz="1100" b="1" dirty="0"/>
          </a:p>
        </p:txBody>
      </p:sp>
      <p:sp>
        <p:nvSpPr>
          <p:cNvPr id="66" name="TextBox 65"/>
          <p:cNvSpPr txBox="1"/>
          <p:nvPr/>
        </p:nvSpPr>
        <p:spPr>
          <a:xfrm rot="16200000">
            <a:off x="1699610" y="5052410"/>
            <a:ext cx="453970" cy="261610"/>
          </a:xfrm>
          <a:prstGeom prst="rect">
            <a:avLst/>
          </a:prstGeom>
          <a:noFill/>
        </p:spPr>
        <p:txBody>
          <a:bodyPr wrap="none" rtlCol="0">
            <a:spAutoFit/>
          </a:bodyPr>
          <a:lstStyle/>
          <a:p>
            <a:r>
              <a:rPr lang="en-US" sz="1100" b="1" dirty="0" smtClean="0"/>
              <a:t>EXE</a:t>
            </a:r>
            <a:endParaRPr lang="en-US" sz="1100" b="1" dirty="0"/>
          </a:p>
        </p:txBody>
      </p:sp>
      <p:sp>
        <p:nvSpPr>
          <p:cNvPr id="67" name="Rectangle 66"/>
          <p:cNvSpPr/>
          <p:nvPr/>
        </p:nvSpPr>
        <p:spPr>
          <a:xfrm>
            <a:off x="1828800" y="3236517"/>
            <a:ext cx="3886200" cy="105693"/>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9" name="TextBox 68"/>
          <p:cNvSpPr txBox="1"/>
          <p:nvPr/>
        </p:nvSpPr>
        <p:spPr>
          <a:xfrm rot="16200000">
            <a:off x="1691958" y="2610781"/>
            <a:ext cx="473206" cy="261610"/>
          </a:xfrm>
          <a:prstGeom prst="rect">
            <a:avLst/>
          </a:prstGeom>
          <a:noFill/>
        </p:spPr>
        <p:txBody>
          <a:bodyPr wrap="none" rtlCol="0">
            <a:spAutoFit/>
          </a:bodyPr>
          <a:lstStyle/>
          <a:p>
            <a:r>
              <a:rPr lang="en-US" sz="1100" b="1" dirty="0" smtClean="0"/>
              <a:t>DEC</a:t>
            </a:r>
            <a:endParaRPr lang="en-US" sz="1100" b="1" dirty="0"/>
          </a:p>
        </p:txBody>
      </p:sp>
      <p:sp>
        <p:nvSpPr>
          <p:cNvPr id="20" name="Flowchart: Connector 19"/>
          <p:cNvSpPr/>
          <p:nvPr/>
        </p:nvSpPr>
        <p:spPr>
          <a:xfrm>
            <a:off x="3609975" y="2504983"/>
            <a:ext cx="790575" cy="619217"/>
          </a:xfrm>
          <a:prstGeom prst="flowChartConnector">
            <a:avLst/>
          </a:prstGeom>
          <a:solidFill>
            <a:schemeClr val="tx1">
              <a:lumMod val="40000"/>
              <a:lumOff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SP</a:t>
            </a:r>
          </a:p>
        </p:txBody>
      </p:sp>
      <p:sp>
        <p:nvSpPr>
          <p:cNvPr id="22" name="TextBox 21"/>
          <p:cNvSpPr txBox="1"/>
          <p:nvPr/>
        </p:nvSpPr>
        <p:spPr>
          <a:xfrm>
            <a:off x="6850877" y="2931510"/>
            <a:ext cx="997068" cy="369332"/>
          </a:xfrm>
          <a:prstGeom prst="rect">
            <a:avLst/>
          </a:prstGeom>
          <a:noFill/>
        </p:spPr>
        <p:txBody>
          <a:bodyPr wrap="none" rtlCol="0">
            <a:spAutoFit/>
          </a:bodyPr>
          <a:lstStyle/>
          <a:p>
            <a:r>
              <a:rPr lang="en-US" dirty="0" smtClean="0"/>
              <a:t>different</a:t>
            </a:r>
            <a:endParaRPr lang="en-US" dirty="0"/>
          </a:p>
        </p:txBody>
      </p:sp>
      <p:cxnSp>
        <p:nvCxnSpPr>
          <p:cNvPr id="30" name="Straight Arrow Connector 29"/>
          <p:cNvCxnSpPr>
            <a:stCxn id="20" idx="6"/>
            <a:endCxn id="31" idx="1"/>
          </p:cNvCxnSpPr>
          <p:nvPr/>
        </p:nvCxnSpPr>
        <p:spPr>
          <a:xfrm>
            <a:off x="4400550" y="2814592"/>
            <a:ext cx="1587005" cy="361690"/>
          </a:xfrm>
          <a:prstGeom prst="straightConnector1">
            <a:avLst/>
          </a:prstGeom>
          <a:ln>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9" idx="4"/>
            <a:endCxn id="31" idx="3"/>
          </p:cNvCxnSpPr>
          <p:nvPr/>
        </p:nvCxnSpPr>
        <p:spPr>
          <a:xfrm flipV="1">
            <a:off x="4495799" y="3421064"/>
            <a:ext cx="1491756" cy="358052"/>
          </a:xfrm>
          <a:prstGeom prst="straightConnector1">
            <a:avLst/>
          </a:prstGeom>
          <a:ln>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sz="2800" dirty="0" smtClean="0">
                <a:solidFill>
                  <a:srgbClr val="990000"/>
                </a:solidFill>
              </a:rPr>
              <a:t>Inter-Warp </a:t>
            </a:r>
            <a:r>
              <a:rPr lang="en-US" sz="2800" dirty="0">
                <a:solidFill>
                  <a:srgbClr val="990000"/>
                </a:solidFill>
              </a:rPr>
              <a:t>DMR: </a:t>
            </a:r>
            <a:r>
              <a:rPr lang="en-US" sz="2800" dirty="0" smtClean="0">
                <a:solidFill>
                  <a:srgbClr val="990000"/>
                </a:solidFill>
              </a:rPr>
              <a:t>1) Replay Checker</a:t>
            </a:r>
            <a:endParaRPr lang="en-US" dirty="0"/>
          </a:p>
        </p:txBody>
      </p:sp>
      <p:grpSp>
        <p:nvGrpSpPr>
          <p:cNvPr id="5" name="Group 4"/>
          <p:cNvGrpSpPr/>
          <p:nvPr/>
        </p:nvGrpSpPr>
        <p:grpSpPr>
          <a:xfrm>
            <a:off x="3487271" y="3477465"/>
            <a:ext cx="1008529" cy="789735"/>
            <a:chOff x="3487271" y="3477465"/>
            <a:chExt cx="1008529" cy="789735"/>
          </a:xfrm>
        </p:grpSpPr>
        <p:sp>
          <p:nvSpPr>
            <p:cNvPr id="19" name="5-Point Star 18"/>
            <p:cNvSpPr/>
            <p:nvPr/>
          </p:nvSpPr>
          <p:spPr>
            <a:xfrm>
              <a:off x="3487271" y="3477465"/>
              <a:ext cx="1008529" cy="789735"/>
            </a:xfrm>
            <a:prstGeom prst="star5">
              <a:avLst/>
            </a:prstGeom>
            <a:solidFill>
              <a:srgbClr val="FFFF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smtClean="0">
                <a:solidFill>
                  <a:schemeClr val="tx1"/>
                </a:solidFill>
              </a:endParaRPr>
            </a:p>
          </p:txBody>
        </p:sp>
        <p:sp>
          <p:nvSpPr>
            <p:cNvPr id="4" name="TextBox 3"/>
            <p:cNvSpPr txBox="1"/>
            <p:nvPr/>
          </p:nvSpPr>
          <p:spPr>
            <a:xfrm>
              <a:off x="3600693" y="3693536"/>
              <a:ext cx="758541" cy="400110"/>
            </a:xfrm>
            <a:prstGeom prst="rect">
              <a:avLst/>
            </a:prstGeom>
            <a:noFill/>
            <a:ln>
              <a:noFill/>
            </a:ln>
          </p:spPr>
          <p:txBody>
            <a:bodyPr wrap="none" rtlCol="0">
              <a:spAutoFit/>
            </a:bodyPr>
            <a:lstStyle/>
            <a:p>
              <a:r>
                <a:rPr lang="en-US" sz="2000" b="1" dirty="0" smtClean="0"/>
                <a:t>MEM</a:t>
              </a:r>
              <a:endParaRPr lang="en-US" sz="2000" b="1" dirty="0"/>
            </a:p>
          </p:txBody>
        </p:sp>
      </p:grpSp>
      <p:sp>
        <p:nvSpPr>
          <p:cNvPr id="31" name="Oval 30"/>
          <p:cNvSpPr/>
          <p:nvPr/>
        </p:nvSpPr>
        <p:spPr>
          <a:xfrm>
            <a:off x="5800852" y="3125586"/>
            <a:ext cx="1274887" cy="346174"/>
          </a:xfrm>
          <a:prstGeom prst="ellipse">
            <a:avLst/>
          </a:prstGeom>
          <a:solidFill>
            <a:schemeClr val="accent2"/>
          </a:solidFill>
          <a:ln>
            <a:solidFill>
              <a:srgbClr val="99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smtClean="0"/>
              <a:t>CHECKER</a:t>
            </a:r>
            <a:endParaRPr lang="en-US" b="1" dirty="0"/>
          </a:p>
        </p:txBody>
      </p:sp>
      <p:grpSp>
        <p:nvGrpSpPr>
          <p:cNvPr id="6" name="Group 5"/>
          <p:cNvGrpSpPr/>
          <p:nvPr/>
        </p:nvGrpSpPr>
        <p:grpSpPr>
          <a:xfrm>
            <a:off x="3682645" y="4261828"/>
            <a:ext cx="1095910" cy="810306"/>
            <a:chOff x="6506135" y="4348834"/>
            <a:chExt cx="1095910" cy="810306"/>
          </a:xfrm>
        </p:grpSpPr>
        <p:grpSp>
          <p:nvGrpSpPr>
            <p:cNvPr id="32" name="Group 31"/>
            <p:cNvGrpSpPr/>
            <p:nvPr/>
          </p:nvGrpSpPr>
          <p:grpSpPr>
            <a:xfrm>
              <a:off x="6506135" y="4369405"/>
              <a:ext cx="1008529" cy="789735"/>
              <a:chOff x="3487271" y="3477465"/>
              <a:chExt cx="1008529" cy="789735"/>
            </a:xfrm>
          </p:grpSpPr>
          <p:sp>
            <p:nvSpPr>
              <p:cNvPr id="33" name="5-Point Star 32"/>
              <p:cNvSpPr/>
              <p:nvPr/>
            </p:nvSpPr>
            <p:spPr>
              <a:xfrm>
                <a:off x="3487271" y="3477465"/>
                <a:ext cx="1008529" cy="789735"/>
              </a:xfrm>
              <a:prstGeom prst="star5">
                <a:avLst/>
              </a:prstGeom>
              <a:solidFill>
                <a:srgbClr val="FFFF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smtClean="0">
                  <a:solidFill>
                    <a:schemeClr val="tx1"/>
                  </a:solidFill>
                </a:endParaRPr>
              </a:p>
            </p:txBody>
          </p:sp>
          <p:sp>
            <p:nvSpPr>
              <p:cNvPr id="34" name="TextBox 33"/>
              <p:cNvSpPr txBox="1"/>
              <p:nvPr/>
            </p:nvSpPr>
            <p:spPr>
              <a:xfrm>
                <a:off x="3600693" y="3693536"/>
                <a:ext cx="758541" cy="400110"/>
              </a:xfrm>
              <a:prstGeom prst="rect">
                <a:avLst/>
              </a:prstGeom>
              <a:noFill/>
              <a:ln>
                <a:noFill/>
              </a:ln>
            </p:spPr>
            <p:txBody>
              <a:bodyPr wrap="none" rtlCol="0">
                <a:spAutoFit/>
              </a:bodyPr>
              <a:lstStyle/>
              <a:p>
                <a:r>
                  <a:rPr lang="en-US" sz="2000" b="1" dirty="0" smtClean="0"/>
                  <a:t>MEM</a:t>
                </a:r>
                <a:endParaRPr lang="en-US" sz="2000" b="1" dirty="0"/>
              </a:p>
            </p:txBody>
          </p:sp>
        </p:grpSp>
        <p:sp>
          <p:nvSpPr>
            <p:cNvPr id="35" name="TextBox 34"/>
            <p:cNvSpPr txBox="1"/>
            <p:nvPr/>
          </p:nvSpPr>
          <p:spPr>
            <a:xfrm>
              <a:off x="7096778" y="4518051"/>
              <a:ext cx="505267"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1000" b="1" dirty="0" smtClean="0">
                  <a:solidFill>
                    <a:srgbClr val="008000"/>
                  </a:solidFill>
                  <a:latin typeface="Arial Black" pitchFamily="34" charset="0"/>
                </a:rPr>
                <a:t>DMR</a:t>
              </a:r>
              <a:endParaRPr lang="en-US" sz="1000" b="1" dirty="0">
                <a:solidFill>
                  <a:srgbClr val="008000"/>
                </a:solidFill>
                <a:latin typeface="Arial Black" pitchFamily="34" charset="0"/>
              </a:endParaRPr>
            </a:p>
          </p:txBody>
        </p:sp>
        <p:sp>
          <p:nvSpPr>
            <p:cNvPr id="36" name="TextBox 35"/>
            <p:cNvSpPr txBox="1"/>
            <p:nvPr/>
          </p:nvSpPr>
          <p:spPr>
            <a:xfrm rot="1341846">
              <a:off x="6967683" y="4348834"/>
              <a:ext cx="364202"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dirty="0" smtClean="0">
                  <a:solidFill>
                    <a:srgbClr val="008000"/>
                  </a:solidFill>
                  <a:latin typeface="Arial Black" pitchFamily="34" charset="0"/>
                </a:rPr>
                <a:t>V</a:t>
              </a:r>
              <a:endParaRPr lang="en-US" dirty="0">
                <a:solidFill>
                  <a:srgbClr val="008000"/>
                </a:solidFill>
                <a:latin typeface="Arial Black" pitchFamily="34" charset="0"/>
              </a:endParaRPr>
            </a:p>
          </p:txBody>
        </p:sp>
      </p:grpSp>
      <p:grpSp>
        <p:nvGrpSpPr>
          <p:cNvPr id="12" name="Group 11"/>
          <p:cNvGrpSpPr/>
          <p:nvPr/>
        </p:nvGrpSpPr>
        <p:grpSpPr>
          <a:xfrm>
            <a:off x="4148010" y="3471760"/>
            <a:ext cx="2290286" cy="917360"/>
            <a:chOff x="4148010" y="3471760"/>
            <a:chExt cx="2290286" cy="917360"/>
          </a:xfrm>
        </p:grpSpPr>
        <p:sp>
          <p:nvSpPr>
            <p:cNvPr id="41" name="TextBox 40"/>
            <p:cNvSpPr txBox="1"/>
            <p:nvPr/>
          </p:nvSpPr>
          <p:spPr>
            <a:xfrm>
              <a:off x="4635957" y="3890464"/>
              <a:ext cx="777457" cy="369332"/>
            </a:xfrm>
            <a:prstGeom prst="rect">
              <a:avLst/>
            </a:prstGeom>
            <a:noFill/>
          </p:spPr>
          <p:txBody>
            <a:bodyPr wrap="none" rtlCol="0">
              <a:spAutoFit/>
            </a:bodyPr>
            <a:lstStyle/>
            <a:p>
              <a:r>
                <a:rPr lang="en-US" b="1" dirty="0" smtClean="0"/>
                <a:t>replay</a:t>
              </a:r>
              <a:endParaRPr lang="en-US" b="1" dirty="0"/>
            </a:p>
          </p:txBody>
        </p:sp>
        <p:cxnSp>
          <p:nvCxnSpPr>
            <p:cNvPr id="9" name="Curved Connector 8"/>
            <p:cNvCxnSpPr>
              <a:stCxn id="31" idx="4"/>
              <a:endCxn id="74" idx="0"/>
            </p:cNvCxnSpPr>
            <p:nvPr/>
          </p:nvCxnSpPr>
          <p:spPr>
            <a:xfrm rot="5400000">
              <a:off x="4834473" y="2785297"/>
              <a:ext cx="917360" cy="2290286"/>
            </a:xfrm>
            <a:prstGeom prst="curvedConnector3">
              <a:avLst/>
            </a:prstGeom>
            <a:ln w="15875">
              <a:solidFill>
                <a:srgbClr val="990000"/>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0"/>
          </p:nvPr>
        </p:nvSpPr>
        <p:spPr/>
        <p:txBody>
          <a:bodyPr/>
          <a:lstStyle/>
          <a:p>
            <a:r>
              <a:rPr lang="en-US" dirty="0" smtClean="0"/>
              <a:t>16/23</a:t>
            </a:r>
            <a:endParaRPr lang="en-US" dirty="0"/>
          </a:p>
        </p:txBody>
      </p:sp>
    </p:spTree>
    <p:custDataLst>
      <p:tags r:id="rId1"/>
    </p:custDataLst>
    <p:extLst>
      <p:ext uri="{BB962C8B-B14F-4D97-AF65-F5344CB8AC3E}">
        <p14:creationId xmlns:p14="http://schemas.microsoft.com/office/powerpoint/2010/main" val="273586259"/>
      </p:ext>
    </p:extLst>
  </p:cSld>
  <p:clrMapOvr>
    <a:masterClrMapping/>
  </p:clrMapOvr>
  <mc:AlternateContent xmlns:mc="http://schemas.openxmlformats.org/markup-compatibility/2006" xmlns:p14="http://schemas.microsoft.com/office/powerpoint/2010/main">
    <mc:Choice Requires="p14">
      <p:transition spd="slow" p14:dur="2000" advTm="6993"/>
    </mc:Choice>
    <mc:Fallback xmlns="">
      <p:transition spd="slow" advTm="69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0"/>
                            </p:stCondLst>
                            <p:childTnLst>
                              <p:par>
                                <p:cTn id="20" presetID="22" presetClass="entr" presetSubtype="2" fill="hold" nodeType="afterEffect">
                                  <p:stCondLst>
                                    <p:cond delay="10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par>
                                <p:cTn id="23" presetID="42" presetClass="path" presetSubtype="0" accel="50000" decel="50000" fill="hold" grpId="0" nodeType="withEffect">
                                  <p:stCondLst>
                                    <p:cond delay="0"/>
                                  </p:stCondLst>
                                  <p:childTnLst>
                                    <p:animMotion origin="layout" path="M 0.00312 -0.00231 L -0.00157 0.15394 " pathEditMode="relative" rAng="0" ptsTypes="AA">
                                      <p:cBhvr>
                                        <p:cTn id="24" dur="2000" fill="hold"/>
                                        <p:tgtEl>
                                          <p:spTgt spid="20"/>
                                        </p:tgtEl>
                                        <p:attrNameLst>
                                          <p:attrName>ppt_x</p:attrName>
                                          <p:attrName>ppt_y</p:attrName>
                                        </p:attrNameLst>
                                      </p:cBhvr>
                                      <p:rCtr x="-243" y="7801"/>
                                    </p:animMotion>
                                  </p:childTnLst>
                                </p:cTn>
                              </p:par>
                              <p:par>
                                <p:cTn id="25" presetID="42" presetClass="path" presetSubtype="0" accel="50000" decel="50000" fill="hold" nodeType="withEffect">
                                  <p:stCondLst>
                                    <p:cond delay="0"/>
                                  </p:stCondLst>
                                  <p:childTnLst>
                                    <p:animMotion origin="layout" path="M 1.66667E-6 -0.00023 L 0.01302 0.20371 " pathEditMode="relative" rAng="0" ptsTypes="AA">
                                      <p:cBhvr>
                                        <p:cTn id="26" dur="2000" fill="hold"/>
                                        <p:tgtEl>
                                          <p:spTgt spid="5"/>
                                        </p:tgtEl>
                                        <p:attrNameLst>
                                          <p:attrName>ppt_x</p:attrName>
                                          <p:attrName>ppt_y</p:attrName>
                                        </p:attrNameLst>
                                      </p:cBhvr>
                                      <p:rCtr x="642" y="10185"/>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nodeType="afterEffect">
                                  <p:stCondLst>
                                    <p:cond delay="0"/>
                                  </p:stCondLst>
                                  <p:childTnLst>
                                    <p:animMotion origin="layout" path="M -3.61111E-6 4.44444E-6 L -0.01319 0.08773 " pathEditMode="relative" rAng="0" ptsTypes="AA">
                                      <p:cBhvr>
                                        <p:cTn id="36" dur="2000" fill="hold"/>
                                        <p:tgtEl>
                                          <p:spTgt spid="6"/>
                                        </p:tgtEl>
                                        <p:attrNameLst>
                                          <p:attrName>ppt_x</p:attrName>
                                          <p:attrName>ppt_y</p:attrName>
                                        </p:attrNameLst>
                                      </p:cBhvr>
                                      <p:rCtr x="-660" y="4375"/>
                                    </p:animMotion>
                                  </p:childTnLst>
                                </p:cTn>
                              </p:par>
                              <p:par>
                                <p:cTn id="37" presetID="42" presetClass="path" presetSubtype="0" accel="50000" decel="50000" fill="hold" grpId="1" nodeType="withEffect">
                                  <p:stCondLst>
                                    <p:cond delay="0"/>
                                  </p:stCondLst>
                                  <p:childTnLst>
                                    <p:animMotion origin="layout" path="M -0.00156 0.15393 L -0.12969 0.35625 " pathEditMode="relative" rAng="0" ptsTypes="AA">
                                      <p:cBhvr>
                                        <p:cTn id="38" dur="2000" fill="hold"/>
                                        <p:tgtEl>
                                          <p:spTgt spid="20"/>
                                        </p:tgtEl>
                                        <p:attrNameLst>
                                          <p:attrName>ppt_x</p:attrName>
                                          <p:attrName>ppt_y</p:attrName>
                                        </p:attrNameLst>
                                      </p:cBhvr>
                                      <p:rCtr x="-6406" y="10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2348347" y="4806478"/>
            <a:ext cx="2866153" cy="806924"/>
            <a:chOff x="2348347" y="5299313"/>
            <a:chExt cx="2866153" cy="806924"/>
          </a:xfrm>
        </p:grpSpPr>
        <p:sp>
          <p:nvSpPr>
            <p:cNvPr id="78" name="Rectangle 77"/>
            <p:cNvSpPr/>
            <p:nvPr/>
          </p:nvSpPr>
          <p:spPr>
            <a:xfrm>
              <a:off x="2592838" y="5299313"/>
              <a:ext cx="1108364" cy="632917"/>
            </a:xfrm>
            <a:prstGeom prst="rect">
              <a:avLst/>
            </a:prstGeom>
            <a:solidFill>
              <a:schemeClr val="tx1">
                <a:lumMod val="60000"/>
                <a:lumOff val="4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CORE</a:t>
              </a:r>
            </a:p>
          </p:txBody>
        </p:sp>
        <p:sp>
          <p:nvSpPr>
            <p:cNvPr id="79" name="Rectangle 78"/>
            <p:cNvSpPr/>
            <p:nvPr/>
          </p:nvSpPr>
          <p:spPr>
            <a:xfrm>
              <a:off x="2486891" y="5386319"/>
              <a:ext cx="1108364" cy="632917"/>
            </a:xfrm>
            <a:prstGeom prst="rect">
              <a:avLst/>
            </a:prstGeom>
            <a:solidFill>
              <a:schemeClr val="tx1">
                <a:lumMod val="60000"/>
                <a:lumOff val="4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CORE</a:t>
              </a:r>
            </a:p>
          </p:txBody>
        </p:sp>
        <p:sp>
          <p:nvSpPr>
            <p:cNvPr id="80" name="Rectangle 79"/>
            <p:cNvSpPr/>
            <p:nvPr/>
          </p:nvSpPr>
          <p:spPr>
            <a:xfrm>
              <a:off x="2400300" y="5431811"/>
              <a:ext cx="1108364" cy="632917"/>
            </a:xfrm>
            <a:prstGeom prst="rect">
              <a:avLst/>
            </a:prstGeom>
            <a:solidFill>
              <a:schemeClr val="tx1">
                <a:lumMod val="60000"/>
                <a:lumOff val="4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CORE</a:t>
              </a:r>
            </a:p>
          </p:txBody>
        </p:sp>
        <p:sp>
          <p:nvSpPr>
            <p:cNvPr id="81" name="Rectangle 80"/>
            <p:cNvSpPr/>
            <p:nvPr/>
          </p:nvSpPr>
          <p:spPr>
            <a:xfrm>
              <a:off x="2348347" y="5473320"/>
              <a:ext cx="1108364" cy="632917"/>
            </a:xfrm>
            <a:prstGeom prst="rect">
              <a:avLst/>
            </a:prstGeom>
            <a:solidFill>
              <a:schemeClr val="tx1">
                <a:lumMod val="60000"/>
                <a:lumOff val="4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SP</a:t>
              </a:r>
            </a:p>
          </p:txBody>
        </p:sp>
        <p:sp>
          <p:nvSpPr>
            <p:cNvPr id="82" name="Rectangle 81"/>
            <p:cNvSpPr/>
            <p:nvPr/>
          </p:nvSpPr>
          <p:spPr>
            <a:xfrm>
              <a:off x="3921245" y="5390298"/>
              <a:ext cx="571500" cy="632917"/>
            </a:xfrm>
            <a:prstGeom prst="rect">
              <a:avLst/>
            </a:prstGeom>
            <a:solidFill>
              <a:srgbClr val="FFCC00"/>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2">
                    <a:lumMod val="10000"/>
                  </a:schemeClr>
                </a:solidFill>
              </a:endParaRPr>
            </a:p>
          </p:txBody>
        </p:sp>
        <p:sp>
          <p:nvSpPr>
            <p:cNvPr id="83" name="Rectangle 82"/>
            <p:cNvSpPr/>
            <p:nvPr/>
          </p:nvSpPr>
          <p:spPr>
            <a:xfrm>
              <a:off x="3872345" y="5449170"/>
              <a:ext cx="571500" cy="632917"/>
            </a:xfrm>
            <a:prstGeom prst="rect">
              <a:avLst/>
            </a:prstGeom>
            <a:solidFill>
              <a:srgbClr val="FFCC00"/>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MEM</a:t>
              </a:r>
            </a:p>
          </p:txBody>
        </p:sp>
        <p:sp>
          <p:nvSpPr>
            <p:cNvPr id="84" name="Rectangle 83"/>
            <p:cNvSpPr/>
            <p:nvPr/>
          </p:nvSpPr>
          <p:spPr>
            <a:xfrm>
              <a:off x="3820391" y="5473320"/>
              <a:ext cx="571500" cy="632917"/>
            </a:xfrm>
            <a:prstGeom prst="rect">
              <a:avLst/>
            </a:prstGeom>
            <a:solidFill>
              <a:srgbClr val="FFCC00"/>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bg2">
                      <a:lumMod val="10000"/>
                    </a:schemeClr>
                  </a:solidFill>
                </a:rPr>
                <a:t>MEM</a:t>
              </a:r>
            </a:p>
          </p:txBody>
        </p:sp>
        <p:sp>
          <p:nvSpPr>
            <p:cNvPr id="85" name="Rectangle 84"/>
            <p:cNvSpPr/>
            <p:nvPr/>
          </p:nvSpPr>
          <p:spPr>
            <a:xfrm>
              <a:off x="4643000" y="5397702"/>
              <a:ext cx="571500" cy="632917"/>
            </a:xfrm>
            <a:prstGeom prst="rect">
              <a:avLst/>
            </a:prstGeom>
            <a:solidFill>
              <a:srgbClr val="31859C"/>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2">
                    <a:lumMod val="10000"/>
                  </a:schemeClr>
                </a:solidFill>
              </a:endParaRPr>
            </a:p>
          </p:txBody>
        </p:sp>
        <p:sp>
          <p:nvSpPr>
            <p:cNvPr id="86" name="Rectangle 85"/>
            <p:cNvSpPr/>
            <p:nvPr/>
          </p:nvSpPr>
          <p:spPr>
            <a:xfrm>
              <a:off x="4594100" y="5456574"/>
              <a:ext cx="571500" cy="632917"/>
            </a:xfrm>
            <a:prstGeom prst="rect">
              <a:avLst/>
            </a:prstGeom>
            <a:solidFill>
              <a:srgbClr val="31859C"/>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MEM</a:t>
              </a:r>
            </a:p>
          </p:txBody>
        </p:sp>
        <p:sp>
          <p:nvSpPr>
            <p:cNvPr id="87" name="Rectangle 86"/>
            <p:cNvSpPr/>
            <p:nvPr/>
          </p:nvSpPr>
          <p:spPr>
            <a:xfrm>
              <a:off x="4547755" y="5473320"/>
              <a:ext cx="571500" cy="632917"/>
            </a:xfrm>
            <a:prstGeom prst="rect">
              <a:avLst/>
            </a:prstGeom>
            <a:solidFill>
              <a:srgbClr val="31859C"/>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10000"/>
                    </a:schemeClr>
                  </a:solidFill>
                </a:rPr>
                <a:t>SFU</a:t>
              </a:r>
            </a:p>
          </p:txBody>
        </p:sp>
      </p:grpSp>
      <p:sp>
        <p:nvSpPr>
          <p:cNvPr id="43" name="Content Placeholder 2"/>
          <p:cNvSpPr>
            <a:spLocks noGrp="1"/>
          </p:cNvSpPr>
          <p:nvPr>
            <p:ph idx="1"/>
          </p:nvPr>
        </p:nvSpPr>
        <p:spPr>
          <a:xfrm>
            <a:off x="228600" y="914400"/>
            <a:ext cx="8743950" cy="5410200"/>
          </a:xfrm>
        </p:spPr>
        <p:txBody>
          <a:bodyPr/>
          <a:lstStyle/>
          <a:p>
            <a:r>
              <a:rPr lang="en-US" sz="2000" i="0" dirty="0" smtClean="0"/>
              <a:t>If the same type instructions are </a:t>
            </a:r>
            <a:r>
              <a:rPr lang="en-US" sz="2000" dirty="0" smtClean="0"/>
              <a:t>issued consecutively</a:t>
            </a:r>
            <a:r>
              <a:rPr lang="en-US" sz="2000" i="0" dirty="0" smtClean="0"/>
              <a:t>, </a:t>
            </a:r>
            <a:r>
              <a:rPr lang="en-US" sz="2000" dirty="0"/>
              <a:t>the information needed for future replay </a:t>
            </a:r>
            <a:r>
              <a:rPr lang="en-US" sz="2000" dirty="0" smtClean="0"/>
              <a:t>is </a:t>
            </a:r>
            <a:r>
              <a:rPr lang="en-US" sz="2000" dirty="0" err="1" smtClean="0"/>
              <a:t>enqueued</a:t>
            </a:r>
            <a:r>
              <a:rPr lang="en-US" sz="2000" dirty="0" smtClean="0"/>
              <a:t> </a:t>
            </a:r>
            <a:r>
              <a:rPr lang="en-US" sz="2000" i="0" dirty="0" smtClean="0"/>
              <a:t>to </a:t>
            </a:r>
            <a:r>
              <a:rPr lang="en-US" sz="2000" i="0" dirty="0" err="1" smtClean="0"/>
              <a:t>ReplayQ</a:t>
            </a:r>
            <a:endParaRPr lang="en-US" sz="2000" i="0" dirty="0" smtClean="0"/>
          </a:p>
          <a:p>
            <a:pPr lvl="1"/>
            <a:r>
              <a:rPr lang="en-US" sz="1600" i="1" dirty="0" err="1" smtClean="0"/>
              <a:t>Opcode</a:t>
            </a:r>
            <a:r>
              <a:rPr lang="en-US" sz="1600" i="1" dirty="0" smtClean="0"/>
              <a:t>, Operands, and Original execution result for 32 threads (around 500B for each entry)</a:t>
            </a:r>
          </a:p>
          <a:p>
            <a:r>
              <a:rPr lang="en-US" sz="2000" i="0" dirty="0" smtClean="0"/>
              <a:t>A different type instruction from </a:t>
            </a:r>
            <a:r>
              <a:rPr lang="en-US" sz="2000" i="0" dirty="0" err="1" smtClean="0"/>
              <a:t>ReplayQ</a:t>
            </a:r>
            <a:r>
              <a:rPr lang="en-US" sz="2000" i="0" dirty="0" smtClean="0"/>
              <a:t> is </a:t>
            </a:r>
            <a:r>
              <a:rPr lang="en-US" sz="2000" i="0" dirty="0" err="1" smtClean="0"/>
              <a:t>dequeued</a:t>
            </a:r>
            <a:r>
              <a:rPr lang="en-US" sz="2000" i="0" dirty="0" smtClean="0"/>
              <a:t> to be co-executed with the instruction in Decode stage</a:t>
            </a:r>
            <a:endParaRPr lang="en-US" sz="2000" dirty="0" smtClean="0"/>
          </a:p>
        </p:txBody>
      </p:sp>
      <p:sp>
        <p:nvSpPr>
          <p:cNvPr id="38" name="TextBox 37"/>
          <p:cNvSpPr txBox="1"/>
          <p:nvPr/>
        </p:nvSpPr>
        <p:spPr>
          <a:xfrm>
            <a:off x="7081398" y="5365691"/>
            <a:ext cx="1075551" cy="400110"/>
          </a:xfrm>
          <a:prstGeom prst="rect">
            <a:avLst/>
          </a:prstGeom>
          <a:solidFill>
            <a:schemeClr val="bg1"/>
          </a:solidFill>
          <a:ln>
            <a:noFill/>
          </a:ln>
        </p:spPr>
        <p:txBody>
          <a:bodyPr wrap="none" rtlCol="0">
            <a:spAutoFit/>
          </a:bodyPr>
          <a:lstStyle/>
          <a:p>
            <a:r>
              <a:rPr lang="en-US" sz="2000" b="1" dirty="0" err="1"/>
              <a:t>R</a:t>
            </a:r>
            <a:r>
              <a:rPr lang="en-US" sz="2000" b="1" dirty="0" err="1" smtClean="0"/>
              <a:t>eplayQ</a:t>
            </a:r>
            <a:endParaRPr lang="en-US" sz="1200" b="1" dirty="0"/>
          </a:p>
        </p:txBody>
      </p:sp>
      <p:sp>
        <p:nvSpPr>
          <p:cNvPr id="66" name="TextBox 65"/>
          <p:cNvSpPr txBox="1"/>
          <p:nvPr/>
        </p:nvSpPr>
        <p:spPr>
          <a:xfrm rot="16200000">
            <a:off x="1731120" y="5073986"/>
            <a:ext cx="453970" cy="261610"/>
          </a:xfrm>
          <a:prstGeom prst="rect">
            <a:avLst/>
          </a:prstGeom>
          <a:noFill/>
        </p:spPr>
        <p:txBody>
          <a:bodyPr wrap="none" rtlCol="0">
            <a:spAutoFit/>
          </a:bodyPr>
          <a:lstStyle/>
          <a:p>
            <a:r>
              <a:rPr lang="en-US" sz="1100" b="1" dirty="0" smtClean="0"/>
              <a:t>EXE</a:t>
            </a:r>
            <a:endParaRPr lang="en-US" sz="1100" b="1" dirty="0"/>
          </a:p>
        </p:txBody>
      </p:sp>
      <p:sp>
        <p:nvSpPr>
          <p:cNvPr id="40" name="Rectangle 39"/>
          <p:cNvSpPr/>
          <p:nvPr/>
        </p:nvSpPr>
        <p:spPr>
          <a:xfrm>
            <a:off x="1860310" y="4564083"/>
            <a:ext cx="1856511" cy="105693"/>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1" name="Rectangle 40"/>
          <p:cNvSpPr/>
          <p:nvPr/>
        </p:nvSpPr>
        <p:spPr>
          <a:xfrm>
            <a:off x="3824686" y="4563096"/>
            <a:ext cx="731440" cy="10668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2" name="Rectangle 41"/>
          <p:cNvSpPr/>
          <p:nvPr/>
        </p:nvSpPr>
        <p:spPr>
          <a:xfrm>
            <a:off x="4644956" y="4570716"/>
            <a:ext cx="1112440" cy="10668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7" name="TextBox 46"/>
          <p:cNvSpPr txBox="1"/>
          <p:nvPr/>
        </p:nvSpPr>
        <p:spPr>
          <a:xfrm rot="16200000">
            <a:off x="1770312" y="3897264"/>
            <a:ext cx="369012" cy="261610"/>
          </a:xfrm>
          <a:prstGeom prst="rect">
            <a:avLst/>
          </a:prstGeom>
          <a:noFill/>
        </p:spPr>
        <p:txBody>
          <a:bodyPr wrap="none" rtlCol="0">
            <a:spAutoFit/>
          </a:bodyPr>
          <a:lstStyle/>
          <a:p>
            <a:r>
              <a:rPr lang="en-US" sz="1100" b="1" dirty="0" smtClean="0"/>
              <a:t>RF</a:t>
            </a:r>
            <a:endParaRPr lang="en-US" sz="1100" b="1" dirty="0"/>
          </a:p>
        </p:txBody>
      </p:sp>
      <p:sp>
        <p:nvSpPr>
          <p:cNvPr id="48" name="Rectangle 47"/>
          <p:cNvSpPr/>
          <p:nvPr/>
        </p:nvSpPr>
        <p:spPr>
          <a:xfrm>
            <a:off x="1860310" y="3410493"/>
            <a:ext cx="3886200" cy="105693"/>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51" name="TextBox 50"/>
          <p:cNvSpPr txBox="1"/>
          <p:nvPr/>
        </p:nvSpPr>
        <p:spPr>
          <a:xfrm rot="16200000">
            <a:off x="1723468" y="2784757"/>
            <a:ext cx="473206" cy="261610"/>
          </a:xfrm>
          <a:prstGeom prst="rect">
            <a:avLst/>
          </a:prstGeom>
          <a:noFill/>
        </p:spPr>
        <p:txBody>
          <a:bodyPr wrap="none" rtlCol="0">
            <a:spAutoFit/>
          </a:bodyPr>
          <a:lstStyle/>
          <a:p>
            <a:r>
              <a:rPr lang="en-US" sz="1100" b="1" dirty="0" smtClean="0"/>
              <a:t>DEC</a:t>
            </a:r>
            <a:endParaRPr lang="en-US" sz="1100" b="1" dirty="0"/>
          </a:p>
        </p:txBody>
      </p:sp>
      <p:sp>
        <p:nvSpPr>
          <p:cNvPr id="71" name="Flowchart: Connector 70"/>
          <p:cNvSpPr/>
          <p:nvPr/>
        </p:nvSpPr>
        <p:spPr>
          <a:xfrm>
            <a:off x="3632826" y="2678958"/>
            <a:ext cx="790575" cy="619217"/>
          </a:xfrm>
          <a:prstGeom prst="flowChartConnector">
            <a:avLst/>
          </a:prstGeom>
          <a:solidFill>
            <a:schemeClr val="tx1">
              <a:lumMod val="40000"/>
              <a:lumOff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smtClean="0">
                <a:solidFill>
                  <a:srgbClr val="002060"/>
                </a:solidFill>
              </a:rPr>
              <a:t>SP</a:t>
            </a:r>
            <a:r>
              <a:rPr lang="en-US" sz="1100" b="1" dirty="0">
                <a:solidFill>
                  <a:srgbClr val="002060"/>
                </a:solidFill>
              </a:rPr>
              <a:t>2</a:t>
            </a:r>
            <a:endParaRPr lang="en-US" sz="2000" b="1" dirty="0" smtClean="0">
              <a:solidFill>
                <a:srgbClr val="002060"/>
              </a:solidFill>
            </a:endParaRPr>
          </a:p>
        </p:txBody>
      </p:sp>
      <p:sp>
        <p:nvSpPr>
          <p:cNvPr id="3" name="Title 2"/>
          <p:cNvSpPr>
            <a:spLocks noGrp="1"/>
          </p:cNvSpPr>
          <p:nvPr>
            <p:ph type="title"/>
          </p:nvPr>
        </p:nvSpPr>
        <p:spPr/>
        <p:txBody>
          <a:bodyPr/>
          <a:lstStyle/>
          <a:p>
            <a:r>
              <a:rPr lang="en-US" sz="2800" dirty="0" smtClean="0">
                <a:solidFill>
                  <a:srgbClr val="990000"/>
                </a:solidFill>
              </a:rPr>
              <a:t>Inter-Warp </a:t>
            </a:r>
            <a:r>
              <a:rPr lang="en-US" sz="2800" dirty="0">
                <a:solidFill>
                  <a:srgbClr val="990000"/>
                </a:solidFill>
              </a:rPr>
              <a:t>DMR: 2) </a:t>
            </a:r>
            <a:r>
              <a:rPr lang="en-US" sz="2800" dirty="0" err="1" smtClean="0">
                <a:solidFill>
                  <a:srgbClr val="990000"/>
                </a:solidFill>
              </a:rPr>
              <a:t>ReplayQ</a:t>
            </a:r>
            <a:endParaRPr lang="en-US" dirty="0"/>
          </a:p>
        </p:txBody>
      </p:sp>
      <p:sp>
        <p:nvSpPr>
          <p:cNvPr id="57" name="Oval 56"/>
          <p:cNvSpPr/>
          <p:nvPr/>
        </p:nvSpPr>
        <p:spPr>
          <a:xfrm>
            <a:off x="5800852" y="3268466"/>
            <a:ext cx="1274887" cy="346174"/>
          </a:xfrm>
          <a:prstGeom prst="ellipse">
            <a:avLst/>
          </a:prstGeom>
          <a:solidFill>
            <a:schemeClr val="accent2"/>
          </a:solidFill>
          <a:ln>
            <a:solidFill>
              <a:srgbClr val="99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smtClean="0"/>
              <a:t>CHECKER</a:t>
            </a:r>
            <a:endParaRPr lang="en-US" b="1" dirty="0"/>
          </a:p>
        </p:txBody>
      </p:sp>
      <p:sp>
        <p:nvSpPr>
          <p:cNvPr id="65" name="TextBox 64"/>
          <p:cNvSpPr txBox="1"/>
          <p:nvPr/>
        </p:nvSpPr>
        <p:spPr>
          <a:xfrm>
            <a:off x="6916193" y="3074390"/>
            <a:ext cx="684803" cy="369332"/>
          </a:xfrm>
          <a:prstGeom prst="rect">
            <a:avLst/>
          </a:prstGeom>
          <a:noFill/>
        </p:spPr>
        <p:txBody>
          <a:bodyPr wrap="none" rtlCol="0">
            <a:spAutoFit/>
          </a:bodyPr>
          <a:lstStyle/>
          <a:p>
            <a:r>
              <a:rPr lang="en-US" dirty="0" smtClean="0"/>
              <a:t>same</a:t>
            </a:r>
            <a:endParaRPr lang="en-US" dirty="0"/>
          </a:p>
        </p:txBody>
      </p:sp>
      <p:sp>
        <p:nvSpPr>
          <p:cNvPr id="6" name="Rounded Rectangle 5"/>
          <p:cNvSpPr/>
          <p:nvPr/>
        </p:nvSpPr>
        <p:spPr>
          <a:xfrm>
            <a:off x="7147643" y="3843563"/>
            <a:ext cx="943062" cy="150538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7" name="Rectangle 6"/>
          <p:cNvSpPr/>
          <p:nvPr/>
        </p:nvSpPr>
        <p:spPr>
          <a:xfrm>
            <a:off x="7147643" y="4366383"/>
            <a:ext cx="943062" cy="206829"/>
          </a:xfrm>
          <a:prstGeom prst="rect">
            <a:avLst/>
          </a:prstGeom>
          <a:solidFill>
            <a:schemeClr val="tx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b="1" dirty="0" smtClean="0">
                <a:solidFill>
                  <a:srgbClr val="002060"/>
                </a:solidFill>
              </a:rPr>
              <a:t>SP</a:t>
            </a:r>
            <a:r>
              <a:rPr lang="en-US" sz="1100" b="1" dirty="0" smtClean="0">
                <a:solidFill>
                  <a:srgbClr val="002060"/>
                </a:solidFill>
              </a:rPr>
              <a:t>0</a:t>
            </a:r>
            <a:endParaRPr lang="en-US" sz="2000" b="1" dirty="0">
              <a:solidFill>
                <a:srgbClr val="002060"/>
              </a:solidFill>
            </a:endParaRPr>
          </a:p>
        </p:txBody>
      </p:sp>
      <p:sp>
        <p:nvSpPr>
          <p:cNvPr id="67" name="Flowchart: Connector 66"/>
          <p:cNvSpPr/>
          <p:nvPr/>
        </p:nvSpPr>
        <p:spPr>
          <a:xfrm>
            <a:off x="3626765" y="3718460"/>
            <a:ext cx="790575" cy="619217"/>
          </a:xfrm>
          <a:prstGeom prst="flowChartConnector">
            <a:avLst/>
          </a:prstGeom>
          <a:solidFill>
            <a:schemeClr val="tx1">
              <a:lumMod val="40000"/>
              <a:lumOff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SP</a:t>
            </a:r>
            <a:r>
              <a:rPr lang="en-US" sz="1100" b="1" dirty="0" smtClean="0">
                <a:solidFill>
                  <a:srgbClr val="002060"/>
                </a:solidFill>
              </a:rPr>
              <a:t>1</a:t>
            </a:r>
            <a:endParaRPr lang="en-US" sz="2000" b="1" dirty="0" smtClean="0">
              <a:solidFill>
                <a:srgbClr val="002060"/>
              </a:solidFill>
            </a:endParaRPr>
          </a:p>
        </p:txBody>
      </p:sp>
      <p:cxnSp>
        <p:nvCxnSpPr>
          <p:cNvPr id="68" name="Straight Arrow Connector 67"/>
          <p:cNvCxnSpPr/>
          <p:nvPr/>
        </p:nvCxnSpPr>
        <p:spPr>
          <a:xfrm>
            <a:off x="4400550" y="2957472"/>
            <a:ext cx="1587005" cy="361690"/>
          </a:xfrm>
          <a:prstGeom prst="straightConnector1">
            <a:avLst/>
          </a:prstGeom>
          <a:ln>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6"/>
          </p:cNvCxnSpPr>
          <p:nvPr/>
        </p:nvCxnSpPr>
        <p:spPr>
          <a:xfrm flipV="1">
            <a:off x="4417340" y="3563944"/>
            <a:ext cx="1570215" cy="464125"/>
          </a:xfrm>
          <a:prstGeom prst="straightConnector1">
            <a:avLst/>
          </a:prstGeom>
          <a:ln>
            <a:solidFill>
              <a:srgbClr val="99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049566" y="3628928"/>
            <a:ext cx="1098076" cy="1060621"/>
            <a:chOff x="6049566" y="3486048"/>
            <a:chExt cx="1098076" cy="1060621"/>
          </a:xfrm>
        </p:grpSpPr>
        <p:cxnSp>
          <p:nvCxnSpPr>
            <p:cNvPr id="10" name="Curved Connector 9"/>
            <p:cNvCxnSpPr>
              <a:stCxn id="57" idx="4"/>
              <a:endCxn id="6" idx="1"/>
            </p:cNvCxnSpPr>
            <p:nvPr/>
          </p:nvCxnSpPr>
          <p:spPr>
            <a:xfrm rot="16200000" flipH="1">
              <a:off x="6302162" y="3622181"/>
              <a:ext cx="981614" cy="709347"/>
            </a:xfrm>
            <a:prstGeom prst="curvedConnector2">
              <a:avLst/>
            </a:prstGeom>
            <a:ln w="15875">
              <a:solidFill>
                <a:srgbClr val="99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049566" y="3900338"/>
              <a:ext cx="1024639" cy="646331"/>
            </a:xfrm>
            <a:prstGeom prst="rect">
              <a:avLst/>
            </a:prstGeom>
            <a:noFill/>
          </p:spPr>
          <p:txBody>
            <a:bodyPr wrap="none" rtlCol="0">
              <a:spAutoFit/>
            </a:bodyPr>
            <a:lstStyle/>
            <a:p>
              <a:r>
                <a:rPr lang="en-US" b="1" dirty="0" err="1"/>
                <a:t>e</a:t>
              </a:r>
              <a:r>
                <a:rPr lang="en-US" b="1" dirty="0" err="1" smtClean="0"/>
                <a:t>nqueue</a:t>
              </a:r>
              <a:endParaRPr lang="en-US" b="1" dirty="0" smtClean="0"/>
            </a:p>
            <a:p>
              <a:r>
                <a:rPr lang="en-US" b="1" dirty="0" smtClean="0"/>
                <a:t>&amp; search</a:t>
              </a:r>
              <a:endParaRPr lang="en-US" b="1" dirty="0"/>
            </a:p>
          </p:txBody>
        </p:sp>
      </p:grpSp>
      <p:sp>
        <p:nvSpPr>
          <p:cNvPr id="74" name="Rectangle 73"/>
          <p:cNvSpPr/>
          <p:nvPr/>
        </p:nvSpPr>
        <p:spPr>
          <a:xfrm>
            <a:off x="7150263" y="4148836"/>
            <a:ext cx="943062" cy="206829"/>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b="1" dirty="0" smtClean="0">
                <a:solidFill>
                  <a:schemeClr val="bg1"/>
                </a:solidFill>
              </a:rPr>
              <a:t>SFU</a:t>
            </a:r>
            <a:endParaRPr lang="en-US" sz="2000" b="1" dirty="0">
              <a:solidFill>
                <a:schemeClr val="bg1"/>
              </a:solidFill>
            </a:endParaRPr>
          </a:p>
        </p:txBody>
      </p:sp>
      <p:grpSp>
        <p:nvGrpSpPr>
          <p:cNvPr id="13" name="Group 12"/>
          <p:cNvGrpSpPr/>
          <p:nvPr/>
        </p:nvGrpSpPr>
        <p:grpSpPr>
          <a:xfrm>
            <a:off x="6739160" y="3674364"/>
            <a:ext cx="861836" cy="707407"/>
            <a:chOff x="7962652" y="2481190"/>
            <a:chExt cx="861836" cy="707407"/>
          </a:xfrm>
        </p:grpSpPr>
        <p:sp>
          <p:nvSpPr>
            <p:cNvPr id="4" name="Isosceles Triangle 3"/>
            <p:cNvSpPr/>
            <p:nvPr/>
          </p:nvSpPr>
          <p:spPr>
            <a:xfrm>
              <a:off x="7962652" y="2481190"/>
              <a:ext cx="819149" cy="707407"/>
            </a:xfrm>
            <a:prstGeom prst="triangle">
              <a:avLst/>
            </a:prstGeom>
            <a:solidFill>
              <a:srgbClr val="0020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smtClean="0">
                  <a:solidFill>
                    <a:schemeClr val="bg1"/>
                  </a:solidFill>
                </a:rPr>
                <a:t>SFU</a:t>
              </a:r>
            </a:p>
          </p:txBody>
        </p:sp>
        <p:grpSp>
          <p:nvGrpSpPr>
            <p:cNvPr id="12" name="Group 11"/>
            <p:cNvGrpSpPr/>
            <p:nvPr/>
          </p:nvGrpSpPr>
          <p:grpSpPr>
            <a:xfrm>
              <a:off x="8190126" y="2516072"/>
              <a:ext cx="634362" cy="415438"/>
              <a:chOff x="4144193" y="4261828"/>
              <a:chExt cx="634362" cy="415438"/>
            </a:xfrm>
          </p:grpSpPr>
          <p:sp>
            <p:nvSpPr>
              <p:cNvPr id="75" name="TextBox 74"/>
              <p:cNvSpPr txBox="1"/>
              <p:nvPr/>
            </p:nvSpPr>
            <p:spPr>
              <a:xfrm>
                <a:off x="4273288" y="4431045"/>
                <a:ext cx="505267" cy="246221"/>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1000" b="1" dirty="0" smtClean="0">
                    <a:solidFill>
                      <a:srgbClr val="008000"/>
                    </a:solidFill>
                    <a:latin typeface="Arial Black" pitchFamily="34" charset="0"/>
                  </a:rPr>
                  <a:t>DMR</a:t>
                </a:r>
                <a:endParaRPr lang="en-US" sz="1000" b="1" dirty="0">
                  <a:solidFill>
                    <a:srgbClr val="008000"/>
                  </a:solidFill>
                  <a:latin typeface="Arial Black" pitchFamily="34" charset="0"/>
                </a:endParaRPr>
              </a:p>
            </p:txBody>
          </p:sp>
          <p:sp>
            <p:nvSpPr>
              <p:cNvPr id="76" name="TextBox 75"/>
              <p:cNvSpPr txBox="1"/>
              <p:nvPr/>
            </p:nvSpPr>
            <p:spPr>
              <a:xfrm rot="1341846">
                <a:off x="4144193" y="4261828"/>
                <a:ext cx="364202" cy="369332"/>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dirty="0" smtClean="0">
                    <a:solidFill>
                      <a:srgbClr val="008000"/>
                    </a:solidFill>
                    <a:latin typeface="Arial Black" pitchFamily="34" charset="0"/>
                  </a:rPr>
                  <a:t>V</a:t>
                </a:r>
                <a:endParaRPr lang="en-US" dirty="0">
                  <a:solidFill>
                    <a:srgbClr val="008000"/>
                  </a:solidFill>
                  <a:latin typeface="Arial Black" pitchFamily="34" charset="0"/>
                </a:endParaRPr>
              </a:p>
            </p:txBody>
          </p:sp>
        </p:grpSp>
      </p:grpSp>
      <p:sp>
        <p:nvSpPr>
          <p:cNvPr id="77" name="Rectangle 76"/>
          <p:cNvSpPr/>
          <p:nvPr/>
        </p:nvSpPr>
        <p:spPr>
          <a:xfrm>
            <a:off x="7150263" y="4584867"/>
            <a:ext cx="943062" cy="206829"/>
          </a:xfrm>
          <a:prstGeom prst="rect">
            <a:avLst/>
          </a:prstGeom>
          <a:solidFill>
            <a:schemeClr val="tx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b="1" dirty="0" smtClean="0">
                <a:solidFill>
                  <a:srgbClr val="002060"/>
                </a:solidFill>
              </a:rPr>
              <a:t>SP</a:t>
            </a:r>
            <a:r>
              <a:rPr lang="en-US" sz="1100" b="1" dirty="0" smtClean="0">
                <a:solidFill>
                  <a:srgbClr val="002060"/>
                </a:solidFill>
              </a:rPr>
              <a:t>1</a:t>
            </a:r>
            <a:endParaRPr lang="en-US" sz="2000" b="1" dirty="0">
              <a:solidFill>
                <a:srgbClr val="002060"/>
              </a:solidFill>
            </a:endParaRPr>
          </a:p>
        </p:txBody>
      </p:sp>
      <p:sp>
        <p:nvSpPr>
          <p:cNvPr id="2" name="Slide Number Placeholder 1"/>
          <p:cNvSpPr>
            <a:spLocks noGrp="1"/>
          </p:cNvSpPr>
          <p:nvPr>
            <p:ph type="sldNum" sz="quarter" idx="10"/>
          </p:nvPr>
        </p:nvSpPr>
        <p:spPr/>
        <p:txBody>
          <a:bodyPr/>
          <a:lstStyle/>
          <a:p>
            <a:r>
              <a:rPr lang="en-US" dirty="0" smtClean="0"/>
              <a:t>17/23</a:t>
            </a:r>
            <a:endParaRPr lang="en-US" dirty="0"/>
          </a:p>
        </p:txBody>
      </p:sp>
    </p:spTree>
    <p:custDataLst>
      <p:tags r:id="rId1"/>
    </p:custDataLst>
    <p:extLst>
      <p:ext uri="{BB962C8B-B14F-4D97-AF65-F5344CB8AC3E}">
        <p14:creationId xmlns:p14="http://schemas.microsoft.com/office/powerpoint/2010/main" val="1074382012"/>
      </p:ext>
    </p:extLst>
  </p:cSld>
  <p:clrMapOvr>
    <a:masterClrMapping/>
  </p:clrMapOvr>
  <mc:AlternateContent xmlns:mc="http://schemas.openxmlformats.org/markup-compatibility/2006" xmlns:p14="http://schemas.microsoft.com/office/powerpoint/2010/main">
    <mc:Choice Requires="p14">
      <p:transition spd="slow" p14:dur="2000" advTm="3015"/>
    </mc:Choice>
    <mc:Fallback xmlns="">
      <p:transition spd="slow" advTm="3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par>
                                <p:cTn id="8" presetID="22" presetClass="entr" presetSubtype="8"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9"/>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42" presetClass="path" presetSubtype="0" accel="50000" decel="50000" fill="hold" grpId="0" nodeType="withEffect">
                                  <p:stCondLst>
                                    <p:cond delay="0"/>
                                  </p:stCondLst>
                                  <p:childTnLst>
                                    <p:animMotion origin="layout" path="M -1.38889E-6 3.7037E-6 L -1.38889E-6 0.15486 " pathEditMode="relative" rAng="0" ptsTypes="AA">
                                      <p:cBhvr>
                                        <p:cTn id="25" dur="2000" fill="hold"/>
                                        <p:tgtEl>
                                          <p:spTgt spid="71"/>
                                        </p:tgtEl>
                                        <p:attrNameLst>
                                          <p:attrName>ppt_x</p:attrName>
                                          <p:attrName>ppt_y</p:attrName>
                                        </p:attrNameLst>
                                      </p:cBhvr>
                                      <p:rCtr x="0" y="7731"/>
                                    </p:animMotion>
                                  </p:childTnLst>
                                </p:cTn>
                              </p:par>
                              <p:par>
                                <p:cTn id="26" presetID="42" presetClass="path" presetSubtype="0" accel="50000" decel="50000" fill="hold" grpId="0" nodeType="withEffect">
                                  <p:stCondLst>
                                    <p:cond delay="0"/>
                                  </p:stCondLst>
                                  <p:childTnLst>
                                    <p:animMotion origin="layout" path="M 0.00052 0.00348 L -0.11441 0.18935 " pathEditMode="relative" rAng="0" ptsTypes="AA">
                                      <p:cBhvr>
                                        <p:cTn id="27" dur="2000" fill="hold"/>
                                        <p:tgtEl>
                                          <p:spTgt spid="67"/>
                                        </p:tgtEl>
                                        <p:attrNameLst>
                                          <p:attrName>ppt_x</p:attrName>
                                          <p:attrName>ppt_y</p:attrName>
                                        </p:attrNameLst>
                                      </p:cBhvr>
                                      <p:rCtr x="-5747" y="9282"/>
                                    </p:animMotion>
                                  </p:childTnLst>
                                </p:cTn>
                              </p:par>
                              <p:par>
                                <p:cTn id="28" presetID="1" presetClass="exit" presetSubtype="0" fill="hold" grpId="0" nodeType="withEffect">
                                  <p:stCondLst>
                                    <p:cond delay="500"/>
                                  </p:stCondLst>
                                  <p:childTnLst>
                                    <p:set>
                                      <p:cBhvr>
                                        <p:cTn id="29" dur="1" fill="hold">
                                          <p:stCondLst>
                                            <p:cond delay="0"/>
                                          </p:stCondLst>
                                        </p:cTn>
                                        <p:tgtEl>
                                          <p:spTgt spid="74"/>
                                        </p:tgtEl>
                                        <p:attrNameLst>
                                          <p:attrName>style.visibility</p:attrName>
                                        </p:attrNameLst>
                                      </p:cBhvr>
                                      <p:to>
                                        <p:strVal val="hidden"/>
                                      </p:to>
                                    </p:set>
                                  </p:childTnLst>
                                </p:cTn>
                              </p:par>
                              <p:par>
                                <p:cTn id="30" presetID="1" presetClass="entr" presetSubtype="0" fill="hold" nodeType="withEffect">
                                  <p:stCondLst>
                                    <p:cond delay="50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0" presetClass="path" presetSubtype="0" accel="50000" decel="50000" fill="hold" grpId="1" nodeType="clickEffect">
                                  <p:stCondLst>
                                    <p:cond delay="0"/>
                                  </p:stCondLst>
                                  <p:childTnLst>
                                    <p:animMotion origin="layout" path="M -0.11441 0.18935 L 0.11129 0.18935 C 0.21267 0.18935 0.3375 0.17291 0.3375 0.15972 L 0.3375 0.13032 " pathEditMode="relative" rAng="0" ptsTypes="FfFF">
                                      <p:cBhvr>
                                        <p:cTn id="35" dur="2000" fill="hold"/>
                                        <p:tgtEl>
                                          <p:spTgt spid="67"/>
                                        </p:tgtEl>
                                        <p:attrNameLst>
                                          <p:attrName>ppt_x</p:attrName>
                                          <p:attrName>ppt_y</p:attrName>
                                        </p:attrNameLst>
                                      </p:cBhvr>
                                      <p:rCtr x="22587" y="-2963"/>
                                    </p:animMotion>
                                  </p:childTnLst>
                                </p:cTn>
                              </p:par>
                              <p:par>
                                <p:cTn id="36" presetID="42" presetClass="path" presetSubtype="0" accel="50000" decel="50000" fill="hold" grpId="1" nodeType="withEffect">
                                  <p:stCondLst>
                                    <p:cond delay="0"/>
                                  </p:stCondLst>
                                  <p:childTnLst>
                                    <p:animMotion origin="layout" path="M -1.38889E-6 0.15486 L -0.11493 0.34074 " pathEditMode="relative" rAng="0" ptsTypes="AA">
                                      <p:cBhvr>
                                        <p:cTn id="37" dur="2000" fill="hold"/>
                                        <p:tgtEl>
                                          <p:spTgt spid="71"/>
                                        </p:tgtEl>
                                        <p:attrNameLst>
                                          <p:attrName>ppt_x</p:attrName>
                                          <p:attrName>ppt_y</p:attrName>
                                        </p:attrNameLst>
                                      </p:cBhvr>
                                      <p:rCtr x="-5747" y="9282"/>
                                    </p:animMotion>
                                  </p:childTnLst>
                                </p:cTn>
                              </p:par>
                              <p:par>
                                <p:cTn id="38" presetID="50" presetClass="path" presetSubtype="0" accel="50000" decel="50000" fill="hold" nodeType="withEffect">
                                  <p:stCondLst>
                                    <p:cond delay="0"/>
                                  </p:stCondLst>
                                  <p:childTnLst>
                                    <p:animMotion origin="layout" path="M 2.22222E-6 4.81481E-6 L -0.12656 4.81481E-6 C -0.18351 4.81481E-6 -0.25313 0.05208 -0.25313 0.09467 L -0.25313 0.18935 " pathEditMode="relative" rAng="0" ptsTypes="FfFF">
                                      <p:cBhvr>
                                        <p:cTn id="39" dur="2000" fill="hold"/>
                                        <p:tgtEl>
                                          <p:spTgt spid="13"/>
                                        </p:tgtEl>
                                        <p:attrNameLst>
                                          <p:attrName>ppt_x</p:attrName>
                                          <p:attrName>ppt_y</p:attrName>
                                        </p:attrNameLst>
                                      </p:cBhvr>
                                      <p:rCtr x="-12656" y="9468"/>
                                    </p:animMotion>
                                  </p:childTnLst>
                                </p:cTn>
                              </p:par>
                            </p:childTnLst>
                          </p:cTn>
                        </p:par>
                        <p:par>
                          <p:cTn id="40" fill="hold">
                            <p:stCondLst>
                              <p:cond delay="2000"/>
                            </p:stCondLst>
                            <p:childTnLst>
                              <p:par>
                                <p:cTn id="41" presetID="1" presetClass="exit" presetSubtype="0" fill="hold" grpId="2" nodeType="afterEffect">
                                  <p:stCondLst>
                                    <p:cond delay="0"/>
                                  </p:stCondLst>
                                  <p:childTnLst>
                                    <p:set>
                                      <p:cBhvr>
                                        <p:cTn id="42" dur="1" fill="hold">
                                          <p:stCondLst>
                                            <p:cond delay="0"/>
                                          </p:stCondLst>
                                        </p:cTn>
                                        <p:tgtEl>
                                          <p:spTgt spid="67"/>
                                        </p:tgtEl>
                                        <p:attrNameLst>
                                          <p:attrName>style.visibility</p:attrName>
                                        </p:attrNameLst>
                                      </p:cBhvr>
                                      <p:to>
                                        <p:strVal val="hidden"/>
                                      </p:to>
                                    </p:set>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65" grpId="0"/>
      <p:bldP spid="67" grpId="0" animBg="1"/>
      <p:bldP spid="67" grpId="1" animBg="1"/>
      <p:bldP spid="67" grpId="2" animBg="1"/>
      <p:bldP spid="74"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228600" y="914400"/>
            <a:ext cx="8534400" cy="5410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RAW dependency distance among registers (RDD)</a:t>
            </a:r>
          </a:p>
          <a:p>
            <a:pPr lvl="1"/>
            <a:r>
              <a:rPr lang="en-US" sz="2000" i="1" dirty="0"/>
              <a:t>P</a:t>
            </a:r>
            <a:r>
              <a:rPr lang="en-US" sz="2000" i="1" dirty="0" smtClean="0"/>
              <a:t>ipeline is stalled whenever there is RAW dependency on the unverified instructions</a:t>
            </a:r>
          </a:p>
          <a:p>
            <a:pPr lvl="1"/>
            <a:r>
              <a:rPr lang="en-US" sz="2000" i="1" dirty="0" err="1" smtClean="0"/>
              <a:t>ReplayQ</a:t>
            </a:r>
            <a:r>
              <a:rPr lang="en-US" sz="2000" i="1" dirty="0" smtClean="0"/>
              <a:t> that is bigger than RDD is waste of resource</a:t>
            </a:r>
          </a:p>
          <a:p>
            <a:r>
              <a:rPr lang="en-US" sz="2400" dirty="0" smtClean="0"/>
              <a:t>Instruction type switching distance (ITSD)</a:t>
            </a:r>
          </a:p>
          <a:p>
            <a:pPr lvl="1"/>
            <a:r>
              <a:rPr lang="en-US" sz="2000" i="1" dirty="0" smtClean="0"/>
              <a:t>Instructions should be </a:t>
            </a:r>
            <a:r>
              <a:rPr lang="en-US" sz="2000" i="1" dirty="0" err="1" smtClean="0"/>
              <a:t>enqueued</a:t>
            </a:r>
            <a:r>
              <a:rPr lang="en-US" sz="2000" i="1" dirty="0" smtClean="0"/>
              <a:t> to </a:t>
            </a:r>
            <a:r>
              <a:rPr lang="en-US" sz="2000" i="1" dirty="0" err="1" smtClean="0"/>
              <a:t>ReplayQ</a:t>
            </a:r>
            <a:r>
              <a:rPr lang="en-US" sz="2000" i="1" dirty="0" smtClean="0"/>
              <a:t> until different type instruction is issued</a:t>
            </a:r>
          </a:p>
          <a:p>
            <a:pPr lvl="1"/>
            <a:r>
              <a:rPr lang="en-US" sz="2000" i="1" dirty="0" err="1" smtClean="0"/>
              <a:t>ReplayQ</a:t>
            </a:r>
            <a:r>
              <a:rPr lang="en-US" sz="2000" i="1" dirty="0" smtClean="0"/>
              <a:t> should afford at least the instructions within ITSD</a:t>
            </a:r>
            <a:endParaRPr lang="en-US" sz="2000" i="1" dirty="0"/>
          </a:p>
          <a:p>
            <a:pPr lvl="1"/>
            <a:endParaRPr lang="en-US" sz="2000" i="1" dirty="0" smtClean="0"/>
          </a:p>
        </p:txBody>
      </p:sp>
      <p:sp>
        <p:nvSpPr>
          <p:cNvPr id="6" name="Rounded Rectangle 5"/>
          <p:cNvSpPr/>
          <p:nvPr/>
        </p:nvSpPr>
        <p:spPr>
          <a:xfrm>
            <a:off x="591228" y="2627943"/>
            <a:ext cx="7809139" cy="572877"/>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b="1" dirty="0" smtClean="0">
                <a:solidFill>
                  <a:srgbClr val="002060"/>
                </a:solidFill>
              </a:rPr>
              <a:t>ITSD &lt; Effective </a:t>
            </a:r>
            <a:r>
              <a:rPr lang="en-US" sz="2000" b="1" dirty="0" err="1" smtClean="0">
                <a:solidFill>
                  <a:srgbClr val="002060"/>
                </a:solidFill>
              </a:rPr>
              <a:t>ReplayQ</a:t>
            </a:r>
            <a:r>
              <a:rPr lang="en-US" sz="2000" b="1" dirty="0" smtClean="0">
                <a:solidFill>
                  <a:srgbClr val="002060"/>
                </a:solidFill>
              </a:rPr>
              <a:t> size &lt; RDD</a:t>
            </a:r>
            <a:endParaRPr lang="en-US" sz="2000" b="1" dirty="0">
              <a:solidFill>
                <a:srgbClr val="002060"/>
              </a:solidFill>
            </a:endParaRPr>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805" t="1571" r="1107" b="1573"/>
          <a:stretch/>
        </p:blipFill>
        <p:spPr bwMode="auto">
          <a:xfrm>
            <a:off x="271463" y="3352852"/>
            <a:ext cx="4338638"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65370" y="5471802"/>
            <a:ext cx="3131563" cy="307777"/>
          </a:xfrm>
          <a:prstGeom prst="rect">
            <a:avLst/>
          </a:prstGeom>
          <a:noFill/>
        </p:spPr>
        <p:txBody>
          <a:bodyPr wrap="none" rtlCol="0">
            <a:spAutoFit/>
          </a:bodyPr>
          <a:lstStyle/>
          <a:p>
            <a:r>
              <a:rPr lang="en-US" sz="1400" b="1" dirty="0" smtClean="0">
                <a:solidFill>
                  <a:schemeClr val="bg2">
                    <a:lumMod val="10000"/>
                  </a:schemeClr>
                </a:solidFill>
              </a:rPr>
              <a:t>RDD of the registers of warp1 thread 32</a:t>
            </a:r>
            <a:endParaRPr lang="en-US" sz="1400" b="1" dirty="0">
              <a:solidFill>
                <a:schemeClr val="bg2">
                  <a:lumMod val="10000"/>
                </a:schemeClr>
              </a:solidFill>
            </a:endParaRPr>
          </a:p>
        </p:txBody>
      </p:sp>
      <p:sp>
        <p:nvSpPr>
          <p:cNvPr id="17" name="TextBox 16"/>
          <p:cNvSpPr txBox="1"/>
          <p:nvPr/>
        </p:nvSpPr>
        <p:spPr>
          <a:xfrm>
            <a:off x="6039165" y="5491216"/>
            <a:ext cx="2283061" cy="307777"/>
          </a:xfrm>
          <a:prstGeom prst="rect">
            <a:avLst/>
          </a:prstGeom>
          <a:noFill/>
        </p:spPr>
        <p:txBody>
          <a:bodyPr wrap="none" rtlCol="0">
            <a:spAutoFit/>
          </a:bodyPr>
          <a:lstStyle/>
          <a:p>
            <a:r>
              <a:rPr lang="en-US" sz="1400" b="1" dirty="0" smtClean="0">
                <a:solidFill>
                  <a:schemeClr val="bg2">
                    <a:lumMod val="10000"/>
                  </a:schemeClr>
                </a:solidFill>
              </a:rPr>
              <a:t>Avg. ITSD within 1000 cycles</a:t>
            </a:r>
            <a:endParaRPr lang="en-US" sz="1400" b="1" dirty="0">
              <a:solidFill>
                <a:schemeClr val="bg2">
                  <a:lumMod val="10000"/>
                </a:schemeClr>
              </a:solidFill>
            </a:endParaRPr>
          </a:p>
        </p:txBody>
      </p:sp>
      <p:pic>
        <p:nvPicPr>
          <p:cNvPr id="410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332" t="2135" r="1474" b="908"/>
          <a:stretch/>
        </p:blipFill>
        <p:spPr bwMode="auto">
          <a:xfrm>
            <a:off x="5253038" y="3398520"/>
            <a:ext cx="3457575" cy="207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865370" y="4435161"/>
            <a:ext cx="3744731" cy="546116"/>
            <a:chOff x="865370" y="4389441"/>
            <a:chExt cx="3744731" cy="546116"/>
          </a:xfrm>
        </p:grpSpPr>
        <p:sp>
          <p:nvSpPr>
            <p:cNvPr id="9" name="Rounded Rectangle 8"/>
            <p:cNvSpPr/>
            <p:nvPr/>
          </p:nvSpPr>
          <p:spPr>
            <a:xfrm>
              <a:off x="865370" y="4389441"/>
              <a:ext cx="3744731" cy="546116"/>
            </a:xfrm>
            <a:prstGeom prst="roundRect">
              <a:avLst/>
            </a:prstGeom>
            <a:noFill/>
            <a:ln w="28575">
              <a:solidFill>
                <a:srgbClr val="99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10" name="TextBox 9"/>
            <p:cNvSpPr txBox="1"/>
            <p:nvPr/>
          </p:nvSpPr>
          <p:spPr>
            <a:xfrm>
              <a:off x="1996859" y="4477833"/>
              <a:ext cx="1481752" cy="369332"/>
            </a:xfrm>
            <a:prstGeom prst="rect">
              <a:avLst/>
            </a:prstGeom>
            <a:noFill/>
          </p:spPr>
          <p:txBody>
            <a:bodyPr wrap="none" rtlCol="0">
              <a:spAutoFit/>
            </a:bodyPr>
            <a:lstStyle/>
            <a:p>
              <a:r>
                <a:rPr lang="en-US" b="1" dirty="0" smtClean="0"/>
                <a:t>8 ~ 100 cycles</a:t>
              </a:r>
              <a:endParaRPr lang="en-US" b="1" dirty="0"/>
            </a:p>
          </p:txBody>
        </p:sp>
      </p:grpSp>
      <p:grpSp>
        <p:nvGrpSpPr>
          <p:cNvPr id="23" name="Group 22"/>
          <p:cNvGrpSpPr/>
          <p:nvPr/>
        </p:nvGrpSpPr>
        <p:grpSpPr>
          <a:xfrm>
            <a:off x="5475383" y="4308231"/>
            <a:ext cx="3287617" cy="673046"/>
            <a:chOff x="1231294" y="4262511"/>
            <a:chExt cx="3287617" cy="673046"/>
          </a:xfrm>
        </p:grpSpPr>
        <p:sp>
          <p:nvSpPr>
            <p:cNvPr id="24" name="Rounded Rectangle 23"/>
            <p:cNvSpPr/>
            <p:nvPr/>
          </p:nvSpPr>
          <p:spPr>
            <a:xfrm>
              <a:off x="1231294" y="4262511"/>
              <a:ext cx="3287617" cy="673046"/>
            </a:xfrm>
            <a:prstGeom prst="roundRect">
              <a:avLst/>
            </a:prstGeom>
            <a:noFill/>
            <a:ln w="28575">
              <a:solidFill>
                <a:srgbClr val="99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5" name="TextBox 24"/>
            <p:cNvSpPr txBox="1"/>
            <p:nvPr/>
          </p:nvSpPr>
          <p:spPr>
            <a:xfrm>
              <a:off x="2332998" y="4477833"/>
              <a:ext cx="1084208" cy="369332"/>
            </a:xfrm>
            <a:prstGeom prst="rect">
              <a:avLst/>
            </a:prstGeom>
            <a:noFill/>
          </p:spPr>
          <p:txBody>
            <a:bodyPr wrap="none" rtlCol="0">
              <a:spAutoFit/>
            </a:bodyPr>
            <a:lstStyle/>
            <a:p>
              <a:r>
                <a:rPr lang="en-US" b="1" dirty="0" smtClean="0"/>
                <a:t>~ 6 cycles</a:t>
              </a:r>
              <a:endParaRPr lang="en-US" b="1" dirty="0"/>
            </a:p>
          </p:txBody>
        </p:sp>
      </p:grpSp>
      <p:sp>
        <p:nvSpPr>
          <p:cNvPr id="15" name="Title 3"/>
          <p:cNvSpPr txBox="1">
            <a:spLocks/>
          </p:cNvSpPr>
          <p:nvPr/>
        </p:nvSpPr>
        <p:spPr>
          <a:xfrm>
            <a:off x="152399" y="70340"/>
            <a:ext cx="8140505" cy="762000"/>
          </a:xfrm>
          <a:prstGeom prst="rect">
            <a:avLst/>
          </a:prstGeom>
        </p:spPr>
        <p:txBody>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z="2800" dirty="0" smtClean="0"/>
              <a:t>Key factors for effective </a:t>
            </a:r>
            <a:r>
              <a:rPr lang="en-US" sz="2800" dirty="0" err="1" smtClean="0"/>
              <a:t>ReplayQ</a:t>
            </a:r>
            <a:r>
              <a:rPr lang="en-US" sz="2800" dirty="0" smtClean="0"/>
              <a:t> size determination</a:t>
            </a:r>
            <a:endParaRPr lang="en-US" sz="2800" dirty="0"/>
          </a:p>
        </p:txBody>
      </p:sp>
      <p:sp>
        <p:nvSpPr>
          <p:cNvPr id="2" name="Slide Number Placeholder 1"/>
          <p:cNvSpPr>
            <a:spLocks noGrp="1"/>
          </p:cNvSpPr>
          <p:nvPr>
            <p:ph type="sldNum" sz="quarter" idx="10"/>
          </p:nvPr>
        </p:nvSpPr>
        <p:spPr/>
        <p:txBody>
          <a:bodyPr/>
          <a:lstStyle/>
          <a:p>
            <a:r>
              <a:rPr lang="en-US" dirty="0" smtClean="0"/>
              <a:t>18/23</a:t>
            </a:r>
            <a:endParaRPr lang="en-US" dirty="0"/>
          </a:p>
        </p:txBody>
      </p:sp>
    </p:spTree>
    <p:custDataLst>
      <p:tags r:id="rId1"/>
    </p:custDataLst>
    <p:extLst>
      <p:ext uri="{BB962C8B-B14F-4D97-AF65-F5344CB8AC3E}">
        <p14:creationId xmlns:p14="http://schemas.microsoft.com/office/powerpoint/2010/main" val="4141495254"/>
      </p:ext>
    </p:extLst>
  </p:cSld>
  <p:clrMapOvr>
    <a:masterClrMapping/>
  </p:clrMapOvr>
  <mc:AlternateContent xmlns:mc="http://schemas.openxmlformats.org/markup-compatibility/2006" xmlns:p14="http://schemas.microsoft.com/office/powerpoint/2010/main">
    <mc:Choice Requires="p14">
      <p:transition spd="slow" p14:dur="2000" advTm="3880"/>
    </mc:Choice>
    <mc:Fallback xmlns="">
      <p:transition spd="slow" advTm="38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Concern in GPGPU</a:t>
            </a:r>
            <a:endParaRPr lang="en-US" dirty="0"/>
          </a:p>
        </p:txBody>
      </p:sp>
      <p:sp>
        <p:nvSpPr>
          <p:cNvPr id="3" name="Content Placeholder 2"/>
          <p:cNvSpPr>
            <a:spLocks noGrp="1"/>
          </p:cNvSpPr>
          <p:nvPr>
            <p:ph idx="1"/>
          </p:nvPr>
        </p:nvSpPr>
        <p:spPr/>
        <p:txBody>
          <a:bodyPr/>
          <a:lstStyle/>
          <a:p>
            <a:pPr marL="342900" lvl="1" indent="-342900">
              <a:buClr>
                <a:srgbClr val="990000"/>
              </a:buClr>
              <a:buFont typeface="Arial" pitchFamily="34" charset="0"/>
              <a:buChar char="•"/>
            </a:pPr>
            <a:r>
              <a:rPr lang="en-US" sz="2200" dirty="0" smtClean="0"/>
              <a:t>Many </a:t>
            </a:r>
            <a:r>
              <a:rPr lang="en-US" sz="2200" dirty="0"/>
              <a:t>of the </a:t>
            </a:r>
            <a:r>
              <a:rPr lang="en-US" sz="2200" dirty="0" smtClean="0"/>
              <a:t>top-ranked supercomputers </a:t>
            </a:r>
            <a:r>
              <a:rPr lang="en-US" sz="2200" dirty="0"/>
              <a:t>are based on </a:t>
            </a:r>
            <a:r>
              <a:rPr lang="en-US" sz="2200" dirty="0" smtClean="0"/>
              <a:t>GPU</a:t>
            </a:r>
            <a:endParaRPr lang="en-US" sz="2200" dirty="0"/>
          </a:p>
          <a:p>
            <a:pPr lvl="1"/>
            <a:r>
              <a:rPr lang="en-US" sz="2200" dirty="0" smtClean="0"/>
              <a:t>The World #1 supercomputer, Titan(as of Nov. 12</a:t>
            </a:r>
            <a:r>
              <a:rPr lang="en-US" sz="2200" baseline="30000" dirty="0" smtClean="0"/>
              <a:t>th</a:t>
            </a:r>
            <a:r>
              <a:rPr lang="en-US" sz="2200" dirty="0" smtClean="0"/>
              <a:t>) is powered by NVIDIA K20 GPU</a:t>
            </a:r>
            <a:endParaRPr lang="en-US" sz="2200" dirty="0"/>
          </a:p>
          <a:p>
            <a:r>
              <a:rPr lang="en-US" sz="2400" dirty="0"/>
              <a:t>Scientific computing </a:t>
            </a:r>
            <a:r>
              <a:rPr lang="en-US" sz="2400" dirty="0" smtClean="0"/>
              <a:t>is different to multimedia</a:t>
            </a:r>
            <a:endParaRPr lang="en-US" sz="2400" dirty="0"/>
          </a:p>
          <a:p>
            <a:pPr lvl="1"/>
            <a:r>
              <a:rPr lang="en-US" sz="2200" dirty="0" smtClean="0"/>
              <a:t>Correctness matters</a:t>
            </a:r>
          </a:p>
          <a:p>
            <a:pPr lvl="1"/>
            <a:r>
              <a:rPr lang="en-US" sz="2200" dirty="0" smtClean="0"/>
              <a:t>Some vendors began to add memory protection schemes to GPU</a:t>
            </a:r>
            <a:endParaRPr lang="en-US" sz="2200" dirty="0"/>
          </a:p>
          <a:p>
            <a:r>
              <a:rPr lang="en-US" sz="2400" dirty="0" smtClean="0"/>
              <a:t>But what about the execution units?</a:t>
            </a:r>
          </a:p>
          <a:p>
            <a:pPr lvl="1"/>
            <a:r>
              <a:rPr lang="en-US" sz="2000" dirty="0" smtClean="0"/>
              <a:t>Large portion of die area is assigned to execution units in GPU</a:t>
            </a:r>
            <a:endParaRPr lang="en-US" sz="2000" dirty="0"/>
          </a:p>
          <a:p>
            <a:pPr lvl="1"/>
            <a:r>
              <a:rPr lang="en-US" sz="2000" dirty="0" smtClean="0"/>
              <a:t>Vast number of cores </a:t>
            </a:r>
            <a:r>
              <a:rPr lang="en-US" sz="2000" dirty="0" smtClean="0">
                <a:sym typeface="Wingdings" pitchFamily="2" charset="2"/>
              </a:rPr>
              <a:t> </a:t>
            </a:r>
            <a:r>
              <a:rPr lang="en-US" sz="2000" dirty="0" smtClean="0"/>
              <a:t>Higher probability of computation errors</a:t>
            </a:r>
            <a:endParaRPr lang="en-US" sz="2000" dirty="0"/>
          </a:p>
          <a:p>
            <a:pPr lvl="2"/>
            <a:endParaRPr lang="en-US" dirty="0" smtClean="0"/>
          </a:p>
          <a:p>
            <a:pPr lvl="1"/>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831" y="4762027"/>
            <a:ext cx="1829683" cy="1844320"/>
          </a:xfrm>
          <a:prstGeom prst="rect">
            <a:avLst/>
          </a:prstGeom>
        </p:spPr>
      </p:pic>
      <p:sp>
        <p:nvSpPr>
          <p:cNvPr id="6" name="TextBox 5"/>
          <p:cNvSpPr txBox="1"/>
          <p:nvPr/>
        </p:nvSpPr>
        <p:spPr>
          <a:xfrm>
            <a:off x="1744160" y="4762027"/>
            <a:ext cx="1243354" cy="307777"/>
          </a:xfrm>
          <a:prstGeom prst="rect">
            <a:avLst/>
          </a:prstGeom>
          <a:noFill/>
        </p:spPr>
        <p:txBody>
          <a:bodyPr wrap="none" rtlCol="0">
            <a:spAutoFit/>
          </a:bodyPr>
          <a:lstStyle/>
          <a:p>
            <a:r>
              <a:rPr lang="en-US" sz="1400" b="1" dirty="0" smtClean="0">
                <a:solidFill>
                  <a:schemeClr val="bg1"/>
                </a:solidFill>
              </a:rPr>
              <a:t>NVIDIA GT200</a:t>
            </a:r>
            <a:endParaRPr lang="en-US" sz="1400" b="1" dirty="0">
              <a:solidFill>
                <a:schemeClr val="bg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7953" y="4762027"/>
            <a:ext cx="1813767" cy="1844320"/>
          </a:xfrm>
          <a:prstGeom prst="rect">
            <a:avLst/>
          </a:prstGeom>
        </p:spPr>
      </p:pic>
      <p:sp>
        <p:nvSpPr>
          <p:cNvPr id="8" name="TextBox 7"/>
          <p:cNvSpPr txBox="1"/>
          <p:nvPr/>
        </p:nvSpPr>
        <p:spPr>
          <a:xfrm>
            <a:off x="4097851" y="4767922"/>
            <a:ext cx="1253869" cy="307777"/>
          </a:xfrm>
          <a:prstGeom prst="rect">
            <a:avLst/>
          </a:prstGeom>
          <a:noFill/>
        </p:spPr>
        <p:txBody>
          <a:bodyPr wrap="none" rtlCol="0">
            <a:spAutoFit/>
          </a:bodyPr>
          <a:lstStyle/>
          <a:p>
            <a:r>
              <a:rPr lang="en-US" sz="1400" b="1" dirty="0" smtClean="0">
                <a:solidFill>
                  <a:schemeClr val="bg1"/>
                </a:solidFill>
              </a:rPr>
              <a:t>NVIDIA GK110</a:t>
            </a:r>
            <a:endParaRPr lang="en-US" sz="1400" b="1" dirty="0">
              <a:solidFill>
                <a:schemeClr val="bg1"/>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1689" y="4767921"/>
            <a:ext cx="1880741" cy="1838425"/>
          </a:xfrm>
          <a:prstGeom prst="rect">
            <a:avLst/>
          </a:prstGeom>
        </p:spPr>
      </p:pic>
      <p:sp>
        <p:nvSpPr>
          <p:cNvPr id="9" name="TextBox 8"/>
          <p:cNvSpPr txBox="1"/>
          <p:nvPr/>
        </p:nvSpPr>
        <p:spPr>
          <a:xfrm>
            <a:off x="6607771" y="4763154"/>
            <a:ext cx="1083374" cy="307777"/>
          </a:xfrm>
          <a:prstGeom prst="rect">
            <a:avLst/>
          </a:prstGeom>
          <a:noFill/>
        </p:spPr>
        <p:txBody>
          <a:bodyPr wrap="none" rtlCol="0">
            <a:spAutoFit/>
          </a:bodyPr>
          <a:lstStyle/>
          <a:p>
            <a:r>
              <a:rPr lang="en-US" sz="1400" b="1" dirty="0" smtClean="0">
                <a:solidFill>
                  <a:schemeClr val="bg1"/>
                </a:solidFill>
              </a:rPr>
              <a:t>AMD RV770</a:t>
            </a:r>
            <a:endParaRPr lang="en-US" sz="1400" b="1" dirty="0">
              <a:solidFill>
                <a:schemeClr val="bg1"/>
              </a:solidFill>
            </a:endParaRPr>
          </a:p>
        </p:txBody>
      </p:sp>
      <p:sp>
        <p:nvSpPr>
          <p:cNvPr id="10" name="Slide Number Placeholder 9"/>
          <p:cNvSpPr>
            <a:spLocks noGrp="1"/>
          </p:cNvSpPr>
          <p:nvPr>
            <p:ph type="sldNum" sz="quarter" idx="10"/>
          </p:nvPr>
        </p:nvSpPr>
        <p:spPr/>
        <p:txBody>
          <a:bodyPr/>
          <a:lstStyle/>
          <a:p>
            <a:fld id="{A3CC9592-B17C-4497-80E2-511F6300EC87}" type="slidenum">
              <a:rPr lang="en-US" smtClean="0"/>
              <a:pPr/>
              <a:t>2</a:t>
            </a:fld>
            <a:r>
              <a:rPr lang="en-US" dirty="0" smtClean="0"/>
              <a:t>/23</a:t>
            </a:r>
            <a:endParaRPr lang="en-US" dirty="0"/>
          </a:p>
        </p:txBody>
      </p:sp>
    </p:spTree>
    <p:custDataLst>
      <p:tags r:id="rId1"/>
    </p:custDataLst>
    <p:extLst>
      <p:ext uri="{BB962C8B-B14F-4D97-AF65-F5344CB8AC3E}">
        <p14:creationId xmlns:p14="http://schemas.microsoft.com/office/powerpoint/2010/main" val="3490605576"/>
      </p:ext>
    </p:extLst>
  </p:cSld>
  <p:clrMapOvr>
    <a:masterClrMapping/>
  </p:clrMapOvr>
  <mc:AlternateContent xmlns:mc="http://schemas.openxmlformats.org/markup-compatibility/2006" xmlns:p14="http://schemas.microsoft.com/office/powerpoint/2010/main">
    <mc:Choice Requires="p14">
      <p:transition spd="slow" p14:dur="2000" advTm="1940"/>
    </mc:Choice>
    <mc:Fallback xmlns="">
      <p:transition spd="slow" advTm="19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228600" y="914400"/>
            <a:ext cx="8262257" cy="5410200"/>
          </a:xfrm>
        </p:spPr>
        <p:txBody>
          <a:bodyPr/>
          <a:lstStyle/>
          <a:p>
            <a:r>
              <a:rPr lang="en-US" sz="2400" dirty="0" smtClean="0"/>
              <a:t>Simulator : GPGPU-SIM v3.0.2</a:t>
            </a:r>
            <a:endParaRPr lang="en-US" sz="2000" dirty="0" smtClean="0"/>
          </a:p>
          <a:p>
            <a:r>
              <a:rPr lang="en-US" sz="2400" dirty="0" smtClean="0"/>
              <a:t>Workloads : Non-Graphics Applications from CUDA SDK, Parboil, </a:t>
            </a:r>
            <a:r>
              <a:rPr lang="en-US" sz="2400" dirty="0" err="1" smtClean="0"/>
              <a:t>ERCBench</a:t>
            </a:r>
            <a:endParaRPr lang="en-US" sz="2400"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64645408"/>
              </p:ext>
            </p:extLst>
          </p:nvPr>
        </p:nvGraphicFramePr>
        <p:xfrm>
          <a:off x="580221" y="2398262"/>
          <a:ext cx="8179373" cy="2674620"/>
        </p:xfrm>
        <a:graphic>
          <a:graphicData uri="http://schemas.openxmlformats.org/drawingml/2006/table">
            <a:tbl>
              <a:tblPr/>
              <a:tblGrid>
                <a:gridCol w="1951038"/>
                <a:gridCol w="1372172"/>
                <a:gridCol w="4856163"/>
              </a:tblGrid>
              <a:tr h="0">
                <a:tc>
                  <a:txBody>
                    <a:bodyPr/>
                    <a:lstStyle/>
                    <a:p>
                      <a:pPr algn="l" fontAlgn="b"/>
                      <a:r>
                        <a:rPr lang="en-US" sz="1400" b="0" i="0" u="none" strike="noStrike" dirty="0">
                          <a:solidFill>
                            <a:schemeClr val="bg1"/>
                          </a:solidFill>
                          <a:effectLst/>
                          <a:latin typeface="Calibri"/>
                        </a:rPr>
                        <a:t>Category</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en-US" sz="1400" b="0" i="0" u="none" strike="noStrike" dirty="0">
                          <a:solidFill>
                            <a:schemeClr val="bg1"/>
                          </a:solidFill>
                          <a:effectLst/>
                          <a:latin typeface="Calibri"/>
                        </a:rPr>
                        <a:t>Benchmark</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en-US" sz="1400" b="0" i="0" u="none" strike="noStrike" dirty="0" smtClean="0">
                          <a:solidFill>
                            <a:schemeClr val="bg1"/>
                          </a:solidFill>
                          <a:effectLst/>
                          <a:latin typeface="Calibri"/>
                        </a:rPr>
                        <a:t>Parameter</a:t>
                      </a:r>
                      <a:endParaRPr lang="en-US" sz="1400" b="0" i="0" u="none" strike="noStrike" dirty="0">
                        <a:solidFill>
                          <a:schemeClr val="bg1"/>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tr>
              <a:tr h="93330">
                <a:tc rowSpan="3">
                  <a:txBody>
                    <a:bodyPr/>
                    <a:lstStyle/>
                    <a:p>
                      <a:pPr algn="l" fontAlgn="t"/>
                      <a:r>
                        <a:rPr lang="en-US" sz="1400" b="1" i="1" u="none" strike="noStrike" dirty="0">
                          <a:solidFill>
                            <a:srgbClr val="000000"/>
                          </a:solidFill>
                          <a:effectLst/>
                          <a:latin typeface="Calibri"/>
                        </a:rPr>
                        <a:t>Scientific</a:t>
                      </a:r>
                    </a:p>
                  </a:txBody>
                  <a:tcPr marL="9525" marR="9525" marT="9525" marB="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Laplace Transform</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err="1" smtClean="0">
                          <a:solidFill>
                            <a:srgbClr val="000000"/>
                          </a:solidFill>
                          <a:effectLst/>
                          <a:latin typeface="+mn-lt"/>
                        </a:rPr>
                        <a:t>gridDim</a:t>
                      </a:r>
                      <a:r>
                        <a:rPr lang="en-US" sz="1400" b="0" i="1" u="none" strike="noStrike" dirty="0" smtClean="0">
                          <a:solidFill>
                            <a:srgbClr val="000000"/>
                          </a:solidFill>
                          <a:effectLst/>
                          <a:latin typeface="+mn-lt"/>
                        </a:rPr>
                        <a:t> = 25×4, </a:t>
                      </a:r>
                      <a:r>
                        <a:rPr lang="en-US" sz="1400" b="0" i="1" u="none" strike="noStrike" dirty="0" err="1" smtClean="0">
                          <a:solidFill>
                            <a:srgbClr val="000000"/>
                          </a:solidFill>
                          <a:effectLst/>
                          <a:latin typeface="+mn-lt"/>
                        </a:rPr>
                        <a:t>blockDim</a:t>
                      </a:r>
                      <a:r>
                        <a:rPr lang="en-US" sz="1400" b="0" i="1" u="none" strike="noStrike" dirty="0" smtClean="0">
                          <a:solidFill>
                            <a:srgbClr val="000000"/>
                          </a:solidFill>
                          <a:effectLst/>
                          <a:latin typeface="+mn-lt"/>
                        </a:rPr>
                        <a:t> = 32×4</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93330">
                <a:tc vMerge="1">
                  <a:txBody>
                    <a:bodyPr/>
                    <a:lstStyle/>
                    <a:p>
                      <a:endParaRPr lang="en-US"/>
                    </a:p>
                  </a:txBody>
                  <a:tcPr/>
                </a:tc>
                <a:tc>
                  <a:txBody>
                    <a:bodyPr/>
                    <a:lstStyle/>
                    <a:p>
                      <a:pPr algn="l" fontAlgn="b"/>
                      <a:r>
                        <a:rPr lang="en-US" sz="1400" b="0" i="0" u="none" strike="noStrike" dirty="0">
                          <a:solidFill>
                            <a:srgbClr val="000000"/>
                          </a:solidFill>
                          <a:effectLst/>
                          <a:latin typeface="Calibri"/>
                        </a:rPr>
                        <a:t>Mummer</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smtClean="0">
                          <a:solidFill>
                            <a:srgbClr val="000000"/>
                          </a:solidFill>
                          <a:effectLst/>
                          <a:latin typeface="+mn-lt"/>
                        </a:rPr>
                        <a:t>input f </a:t>
                      </a:r>
                      <a:r>
                        <a:rPr lang="en-US" sz="1400" b="0" i="1" u="none" strike="noStrike" dirty="0" err="1" smtClean="0">
                          <a:solidFill>
                            <a:srgbClr val="000000"/>
                          </a:solidFill>
                          <a:effectLst/>
                          <a:latin typeface="+mn-lt"/>
                        </a:rPr>
                        <a:t>iles</a:t>
                      </a:r>
                      <a:r>
                        <a:rPr lang="en-US" sz="1400" b="0" i="1" u="none" strike="noStrike" dirty="0" smtClean="0">
                          <a:solidFill>
                            <a:srgbClr val="000000"/>
                          </a:solidFill>
                          <a:effectLst/>
                          <a:latin typeface="+mn-lt"/>
                        </a:rPr>
                        <a:t> : NC_003997.20k. f </a:t>
                      </a:r>
                      <a:r>
                        <a:rPr lang="en-US" sz="1400" b="0" i="1" u="none" strike="noStrike" dirty="0" err="1" smtClean="0">
                          <a:solidFill>
                            <a:srgbClr val="000000"/>
                          </a:solidFill>
                          <a:effectLst/>
                          <a:latin typeface="+mn-lt"/>
                        </a:rPr>
                        <a:t>na</a:t>
                      </a:r>
                      <a:r>
                        <a:rPr lang="en-US" sz="1400" b="0" i="1" u="none" strike="noStrike" dirty="0" smtClean="0">
                          <a:solidFill>
                            <a:srgbClr val="000000"/>
                          </a:solidFill>
                          <a:effectLst/>
                          <a:latin typeface="+mn-lt"/>
                        </a:rPr>
                        <a:t> and NC_003997_q25bp.50k. f </a:t>
                      </a:r>
                      <a:r>
                        <a:rPr lang="en-US" sz="1400" b="0" i="1" u="none" strike="noStrike" dirty="0" err="1" smtClean="0">
                          <a:solidFill>
                            <a:srgbClr val="000000"/>
                          </a:solidFill>
                          <a:effectLst/>
                          <a:latin typeface="+mn-lt"/>
                        </a:rPr>
                        <a:t>na</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93330">
                <a:tc vMerge="1">
                  <a:txBody>
                    <a:bodyPr/>
                    <a:lstStyle/>
                    <a:p>
                      <a:endParaRPr lang="en-US"/>
                    </a:p>
                  </a:txBody>
                  <a:tcPr/>
                </a:tc>
                <a:tc>
                  <a:txBody>
                    <a:bodyPr/>
                    <a:lstStyle/>
                    <a:p>
                      <a:pPr algn="l" fontAlgn="b"/>
                      <a:r>
                        <a:rPr lang="en-US" sz="1400" b="0" i="0" u="none" strike="noStrike" dirty="0">
                          <a:solidFill>
                            <a:srgbClr val="000000"/>
                          </a:solidFill>
                          <a:effectLst/>
                          <a:latin typeface="Calibri"/>
                        </a:rPr>
                        <a:t>FFT</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err="1" smtClean="0">
                          <a:solidFill>
                            <a:srgbClr val="000000"/>
                          </a:solidFill>
                          <a:effectLst/>
                          <a:latin typeface="+mn-lt"/>
                        </a:rPr>
                        <a:t>gridDim</a:t>
                      </a:r>
                      <a:r>
                        <a:rPr lang="en-US" sz="1400" b="0" i="1" u="none" strike="noStrike" dirty="0" smtClean="0">
                          <a:solidFill>
                            <a:srgbClr val="000000"/>
                          </a:solidFill>
                          <a:effectLst/>
                          <a:latin typeface="+mn-lt"/>
                        </a:rPr>
                        <a:t> = 32, </a:t>
                      </a:r>
                      <a:r>
                        <a:rPr lang="en-US" sz="1400" b="0" i="1" u="none" strike="noStrike" dirty="0" err="1" smtClean="0">
                          <a:solidFill>
                            <a:srgbClr val="000000"/>
                          </a:solidFill>
                          <a:effectLst/>
                          <a:latin typeface="+mn-lt"/>
                        </a:rPr>
                        <a:t>blockDim</a:t>
                      </a:r>
                      <a:r>
                        <a:rPr lang="en-US" sz="1400" b="0" i="1" u="none" strike="noStrike" dirty="0" smtClean="0">
                          <a:solidFill>
                            <a:srgbClr val="000000"/>
                          </a:solidFill>
                          <a:effectLst/>
                          <a:latin typeface="+mn-lt"/>
                        </a:rPr>
                        <a:t> = 25</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93330">
                <a:tc rowSpan="3">
                  <a:txBody>
                    <a:bodyPr/>
                    <a:lstStyle/>
                    <a:p>
                      <a:pPr algn="l" fontAlgn="t"/>
                      <a:r>
                        <a:rPr lang="en-US" sz="1400" b="1" i="1" u="none" strike="noStrike">
                          <a:solidFill>
                            <a:srgbClr val="000000"/>
                          </a:solidFill>
                          <a:effectLst/>
                          <a:latin typeface="Calibri"/>
                        </a:rPr>
                        <a:t>Linear Algebra/Primitives</a:t>
                      </a:r>
                    </a:p>
                  </a:txBody>
                  <a:tcPr marL="9525" marR="9525" marT="9525" marB="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BFS</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smtClean="0">
                          <a:solidFill>
                            <a:srgbClr val="000000"/>
                          </a:solidFill>
                          <a:effectLst/>
                          <a:latin typeface="+mn-lt"/>
                        </a:rPr>
                        <a:t>input file : graph65536.txt, </a:t>
                      </a:r>
                      <a:r>
                        <a:rPr lang="en-US" sz="1400" b="0" i="1" u="none" strike="noStrike" dirty="0" err="1" smtClean="0">
                          <a:solidFill>
                            <a:srgbClr val="000000"/>
                          </a:solidFill>
                          <a:effectLst/>
                          <a:latin typeface="+mn-lt"/>
                        </a:rPr>
                        <a:t>gridDim</a:t>
                      </a:r>
                      <a:r>
                        <a:rPr lang="en-US" sz="1400" b="0" i="1" u="none" strike="noStrike" dirty="0" smtClean="0">
                          <a:solidFill>
                            <a:srgbClr val="000000"/>
                          </a:solidFill>
                          <a:effectLst/>
                          <a:latin typeface="+mn-lt"/>
                        </a:rPr>
                        <a:t> = 256, </a:t>
                      </a:r>
                      <a:r>
                        <a:rPr lang="en-US" sz="1400" b="0" i="1" u="none" strike="noStrike" dirty="0" err="1" smtClean="0">
                          <a:solidFill>
                            <a:srgbClr val="000000"/>
                          </a:solidFill>
                          <a:effectLst/>
                          <a:latin typeface="+mn-lt"/>
                        </a:rPr>
                        <a:t>blockDim</a:t>
                      </a:r>
                      <a:r>
                        <a:rPr lang="en-US" sz="1400" b="0" i="1" u="none" strike="noStrike" dirty="0" smtClean="0">
                          <a:solidFill>
                            <a:srgbClr val="000000"/>
                          </a:solidFill>
                          <a:effectLst/>
                          <a:latin typeface="+mn-lt"/>
                        </a:rPr>
                        <a:t> = 256</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93330">
                <a:tc vMerge="1">
                  <a:txBody>
                    <a:bodyPr/>
                    <a:lstStyle/>
                    <a:p>
                      <a:endParaRPr lang="en-US"/>
                    </a:p>
                  </a:txBody>
                  <a:tcPr/>
                </a:tc>
                <a:tc>
                  <a:txBody>
                    <a:bodyPr/>
                    <a:lstStyle/>
                    <a:p>
                      <a:pPr algn="l" fontAlgn="b"/>
                      <a:r>
                        <a:rPr lang="en-US" sz="1400" b="0" i="0" u="none" strike="noStrike" dirty="0">
                          <a:solidFill>
                            <a:srgbClr val="000000"/>
                          </a:solidFill>
                          <a:effectLst/>
                          <a:latin typeface="Calibri"/>
                        </a:rPr>
                        <a:t>Matrix Multiply</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err="1" smtClean="0">
                          <a:solidFill>
                            <a:srgbClr val="000000"/>
                          </a:solidFill>
                          <a:effectLst/>
                          <a:latin typeface="+mn-lt"/>
                        </a:rPr>
                        <a:t>gridDim</a:t>
                      </a:r>
                      <a:r>
                        <a:rPr lang="en-US" sz="1400" b="0" i="1" u="none" strike="noStrike" dirty="0" smtClean="0">
                          <a:solidFill>
                            <a:srgbClr val="000000"/>
                          </a:solidFill>
                          <a:effectLst/>
                          <a:latin typeface="+mn-lt"/>
                        </a:rPr>
                        <a:t> = 8×5, </a:t>
                      </a:r>
                      <a:r>
                        <a:rPr lang="en-US" sz="1400" b="0" i="1" u="none" strike="noStrike" dirty="0" err="1" smtClean="0">
                          <a:solidFill>
                            <a:srgbClr val="000000"/>
                          </a:solidFill>
                          <a:effectLst/>
                          <a:latin typeface="+mn-lt"/>
                        </a:rPr>
                        <a:t>blockDim</a:t>
                      </a:r>
                      <a:r>
                        <a:rPr lang="en-US" sz="1400" b="0" i="1" u="none" strike="noStrike" dirty="0" smtClean="0">
                          <a:solidFill>
                            <a:srgbClr val="000000"/>
                          </a:solidFill>
                          <a:effectLst/>
                          <a:latin typeface="+mn-lt"/>
                        </a:rPr>
                        <a:t> = 16×16</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93330">
                <a:tc vMerge="1">
                  <a:txBody>
                    <a:bodyPr/>
                    <a:lstStyle/>
                    <a:p>
                      <a:endParaRPr lang="en-US"/>
                    </a:p>
                  </a:txBody>
                  <a:tcPr/>
                </a:tc>
                <a:tc>
                  <a:txBody>
                    <a:bodyPr/>
                    <a:lstStyle/>
                    <a:p>
                      <a:pPr algn="l" fontAlgn="b"/>
                      <a:r>
                        <a:rPr lang="en-US" sz="1400" b="0" i="0" u="none" strike="noStrike" dirty="0">
                          <a:solidFill>
                            <a:srgbClr val="000000"/>
                          </a:solidFill>
                          <a:effectLst/>
                          <a:latin typeface="Calibri"/>
                        </a:rPr>
                        <a:t>Scan Array</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err="1" smtClean="0">
                          <a:solidFill>
                            <a:srgbClr val="000000"/>
                          </a:solidFill>
                          <a:effectLst/>
                          <a:latin typeface="+mn-lt"/>
                        </a:rPr>
                        <a:t>gridDim</a:t>
                      </a:r>
                      <a:r>
                        <a:rPr lang="en-US" sz="1400" b="0" i="1" u="none" strike="noStrike" dirty="0" smtClean="0">
                          <a:solidFill>
                            <a:srgbClr val="000000"/>
                          </a:solidFill>
                          <a:effectLst/>
                          <a:latin typeface="+mn-lt"/>
                        </a:rPr>
                        <a:t> = 10000, </a:t>
                      </a:r>
                      <a:r>
                        <a:rPr lang="en-US" sz="1400" b="0" i="1" u="none" strike="noStrike" dirty="0" err="1" smtClean="0">
                          <a:solidFill>
                            <a:srgbClr val="000000"/>
                          </a:solidFill>
                          <a:effectLst/>
                          <a:latin typeface="+mn-lt"/>
                        </a:rPr>
                        <a:t>blockDim</a:t>
                      </a:r>
                      <a:r>
                        <a:rPr lang="en-US" sz="1400" b="0" i="1" u="none" strike="noStrike" dirty="0" smtClean="0">
                          <a:solidFill>
                            <a:srgbClr val="000000"/>
                          </a:solidFill>
                          <a:effectLst/>
                          <a:latin typeface="+mn-lt"/>
                        </a:rPr>
                        <a:t> = 256</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93330">
                <a:tc>
                  <a:txBody>
                    <a:bodyPr/>
                    <a:lstStyle/>
                    <a:p>
                      <a:pPr algn="l" fontAlgn="b"/>
                      <a:r>
                        <a:rPr lang="en-US" sz="1400" b="1" i="1" u="none" strike="noStrike">
                          <a:solidFill>
                            <a:srgbClr val="000000"/>
                          </a:solidFill>
                          <a:effectLst/>
                          <a:latin typeface="Calibri"/>
                        </a:rPr>
                        <a:t>Financial</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Libor</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err="1" smtClean="0">
                          <a:solidFill>
                            <a:srgbClr val="000000"/>
                          </a:solidFill>
                          <a:effectLst/>
                          <a:latin typeface="+mn-lt"/>
                        </a:rPr>
                        <a:t>gridDim</a:t>
                      </a:r>
                      <a:r>
                        <a:rPr lang="en-US" sz="1400" b="0" i="1" u="none" strike="noStrike" dirty="0" smtClean="0">
                          <a:solidFill>
                            <a:srgbClr val="000000"/>
                          </a:solidFill>
                          <a:effectLst/>
                          <a:latin typeface="+mn-lt"/>
                        </a:rPr>
                        <a:t> = 64, </a:t>
                      </a:r>
                      <a:r>
                        <a:rPr lang="en-US" sz="1400" b="0" i="1" u="none" strike="noStrike" dirty="0" err="1" smtClean="0">
                          <a:solidFill>
                            <a:srgbClr val="000000"/>
                          </a:solidFill>
                          <a:effectLst/>
                          <a:latin typeface="+mn-lt"/>
                        </a:rPr>
                        <a:t>blockDim</a:t>
                      </a:r>
                      <a:r>
                        <a:rPr lang="en-US" sz="1400" b="0" i="1" u="none" strike="noStrike" dirty="0" smtClean="0">
                          <a:solidFill>
                            <a:srgbClr val="000000"/>
                          </a:solidFill>
                          <a:effectLst/>
                          <a:latin typeface="+mn-lt"/>
                        </a:rPr>
                        <a:t> = 64</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93330">
                <a:tc>
                  <a:txBody>
                    <a:bodyPr/>
                    <a:lstStyle/>
                    <a:p>
                      <a:pPr algn="l" fontAlgn="b"/>
                      <a:r>
                        <a:rPr lang="en-US" sz="1400" b="1" i="1" u="none" strike="noStrike">
                          <a:solidFill>
                            <a:srgbClr val="000000"/>
                          </a:solidFill>
                          <a:effectLst/>
                          <a:latin typeface="Calibri"/>
                        </a:rPr>
                        <a:t>Compressin/Encryption</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SHA</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err="1" smtClean="0">
                          <a:solidFill>
                            <a:srgbClr val="000000"/>
                          </a:solidFill>
                          <a:effectLst/>
                          <a:latin typeface="+mn-lt"/>
                        </a:rPr>
                        <a:t>directmode</a:t>
                      </a:r>
                      <a:r>
                        <a:rPr lang="en-US" sz="1400" b="0" i="1" u="none" strike="noStrike" dirty="0" smtClean="0">
                          <a:solidFill>
                            <a:srgbClr val="000000"/>
                          </a:solidFill>
                          <a:effectLst/>
                          <a:latin typeface="+mn-lt"/>
                        </a:rPr>
                        <a:t>, </a:t>
                      </a:r>
                      <a:r>
                        <a:rPr lang="en-US" sz="1400" b="0" i="1" u="none" strike="noStrike" dirty="0" err="1" smtClean="0">
                          <a:solidFill>
                            <a:srgbClr val="000000"/>
                          </a:solidFill>
                          <a:effectLst/>
                          <a:latin typeface="+mn-lt"/>
                        </a:rPr>
                        <a:t>inputsize</a:t>
                      </a:r>
                      <a:r>
                        <a:rPr lang="en-US" sz="1400" b="0" i="1" u="none" strike="noStrike" dirty="0" smtClean="0">
                          <a:solidFill>
                            <a:srgbClr val="000000"/>
                          </a:solidFill>
                          <a:effectLst/>
                          <a:latin typeface="+mn-lt"/>
                        </a:rPr>
                        <a:t> : 99614720, </a:t>
                      </a:r>
                      <a:r>
                        <a:rPr lang="en-US" sz="1400" b="0" i="1" u="none" strike="noStrike" dirty="0" err="1" smtClean="0">
                          <a:solidFill>
                            <a:srgbClr val="000000"/>
                          </a:solidFill>
                          <a:effectLst/>
                          <a:latin typeface="+mn-lt"/>
                        </a:rPr>
                        <a:t>gridDim</a:t>
                      </a:r>
                      <a:r>
                        <a:rPr lang="en-US" sz="1400" b="0" i="1" u="none" strike="noStrike" dirty="0" smtClean="0">
                          <a:solidFill>
                            <a:srgbClr val="000000"/>
                          </a:solidFill>
                          <a:effectLst/>
                          <a:latin typeface="+mn-lt"/>
                        </a:rPr>
                        <a:t> = 1539, </a:t>
                      </a:r>
                      <a:r>
                        <a:rPr lang="en-US" sz="1400" b="0" i="1" u="none" strike="noStrike" dirty="0" err="1" smtClean="0">
                          <a:solidFill>
                            <a:srgbClr val="000000"/>
                          </a:solidFill>
                          <a:effectLst/>
                          <a:latin typeface="+mn-lt"/>
                        </a:rPr>
                        <a:t>blockDim</a:t>
                      </a:r>
                      <a:r>
                        <a:rPr lang="en-US" sz="1400" b="0" i="1" u="none" strike="noStrike" dirty="0" smtClean="0">
                          <a:solidFill>
                            <a:srgbClr val="000000"/>
                          </a:solidFill>
                          <a:effectLst/>
                          <a:latin typeface="+mn-lt"/>
                        </a:rPr>
                        <a:t> = 64</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93330">
                <a:tc rowSpan="2">
                  <a:txBody>
                    <a:bodyPr/>
                    <a:lstStyle/>
                    <a:p>
                      <a:pPr algn="l" fontAlgn="t"/>
                      <a:r>
                        <a:rPr lang="en-US" sz="1400" b="1" i="1" u="none" strike="noStrike">
                          <a:solidFill>
                            <a:srgbClr val="000000"/>
                          </a:solidFill>
                          <a:effectLst/>
                          <a:latin typeface="Calibri"/>
                        </a:rPr>
                        <a:t>Sorting</a:t>
                      </a:r>
                    </a:p>
                  </a:txBody>
                  <a:tcPr marL="9525" marR="9525" marT="9525" marB="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Radix Sort</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smtClean="0">
                          <a:solidFill>
                            <a:srgbClr val="000000"/>
                          </a:solidFill>
                          <a:effectLst/>
                          <a:latin typeface="+mn-lt"/>
                        </a:rPr>
                        <a:t>–n = 4194304 –iterations = 1 –</a:t>
                      </a:r>
                      <a:r>
                        <a:rPr lang="en-US" sz="1400" b="0" i="1" u="none" strike="noStrike" dirty="0" err="1" smtClean="0">
                          <a:solidFill>
                            <a:srgbClr val="000000"/>
                          </a:solidFill>
                          <a:effectLst/>
                          <a:latin typeface="+mn-lt"/>
                        </a:rPr>
                        <a:t>keysonly</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93330">
                <a:tc vMerge="1">
                  <a:txBody>
                    <a:bodyPr/>
                    <a:lstStyle/>
                    <a:p>
                      <a:endParaRPr lang="en-US"/>
                    </a:p>
                  </a:txBody>
                  <a:tcPr/>
                </a:tc>
                <a:tc>
                  <a:txBody>
                    <a:bodyPr/>
                    <a:lstStyle/>
                    <a:p>
                      <a:pPr algn="l" fontAlgn="b"/>
                      <a:r>
                        <a:rPr lang="en-US" sz="1400" b="0" i="0" u="none" strike="noStrike" dirty="0" err="1">
                          <a:solidFill>
                            <a:srgbClr val="000000"/>
                          </a:solidFill>
                          <a:effectLst/>
                          <a:latin typeface="Calibri"/>
                        </a:rPr>
                        <a:t>Bitonic</a:t>
                      </a:r>
                      <a:r>
                        <a:rPr lang="en-US" sz="1400" b="0" i="0" u="none" strike="noStrike" dirty="0">
                          <a:solidFill>
                            <a:srgbClr val="000000"/>
                          </a:solidFill>
                          <a:effectLst/>
                          <a:latin typeface="Calibri"/>
                        </a:rPr>
                        <a:t> Sort</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err="1" smtClean="0">
                          <a:solidFill>
                            <a:srgbClr val="000000"/>
                          </a:solidFill>
                          <a:effectLst/>
                          <a:latin typeface="+mn-lt"/>
                        </a:rPr>
                        <a:t>gridDim</a:t>
                      </a:r>
                      <a:r>
                        <a:rPr lang="en-US" sz="1400" b="0" i="1" u="none" strike="noStrike" dirty="0" smtClean="0">
                          <a:solidFill>
                            <a:srgbClr val="000000"/>
                          </a:solidFill>
                          <a:effectLst/>
                          <a:latin typeface="+mn-lt"/>
                        </a:rPr>
                        <a:t> = 1, </a:t>
                      </a:r>
                      <a:r>
                        <a:rPr lang="en-US" sz="1400" b="0" i="1" u="none" strike="noStrike" dirty="0" err="1" smtClean="0">
                          <a:solidFill>
                            <a:srgbClr val="000000"/>
                          </a:solidFill>
                          <a:effectLst/>
                          <a:latin typeface="+mn-lt"/>
                        </a:rPr>
                        <a:t>blockDim</a:t>
                      </a:r>
                      <a:r>
                        <a:rPr lang="en-US" sz="1400" b="0" i="1" u="none" strike="noStrike" dirty="0" smtClean="0">
                          <a:solidFill>
                            <a:srgbClr val="000000"/>
                          </a:solidFill>
                          <a:effectLst/>
                          <a:latin typeface="+mn-lt"/>
                        </a:rPr>
                        <a:t> = 512</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93330">
                <a:tc>
                  <a:txBody>
                    <a:bodyPr/>
                    <a:lstStyle/>
                    <a:p>
                      <a:pPr algn="l" fontAlgn="b"/>
                      <a:r>
                        <a:rPr lang="en-US" sz="1400" b="1" i="1" u="none" strike="noStrike" dirty="0">
                          <a:solidFill>
                            <a:srgbClr val="000000"/>
                          </a:solidFill>
                          <a:effectLst/>
                          <a:latin typeface="Calibri"/>
                        </a:rPr>
                        <a:t>AI/Simulation</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0" u="none" strike="noStrike" dirty="0" err="1">
                          <a:solidFill>
                            <a:srgbClr val="000000"/>
                          </a:solidFill>
                          <a:effectLst/>
                          <a:latin typeface="Calibri"/>
                        </a:rPr>
                        <a:t>Nqueen</a:t>
                      </a:r>
                      <a:endParaRPr lang="en-US" sz="1400" b="0" i="0"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1400" b="0" i="1" u="none" strike="noStrike" dirty="0" err="1" smtClean="0">
                          <a:solidFill>
                            <a:srgbClr val="000000"/>
                          </a:solidFill>
                          <a:effectLst/>
                          <a:latin typeface="+mn-lt"/>
                        </a:rPr>
                        <a:t>gridDim</a:t>
                      </a:r>
                      <a:r>
                        <a:rPr lang="en-US" sz="1400" b="0" i="1" u="none" strike="noStrike" dirty="0" smtClean="0">
                          <a:solidFill>
                            <a:srgbClr val="000000"/>
                          </a:solidFill>
                          <a:effectLst/>
                          <a:latin typeface="+mn-lt"/>
                        </a:rPr>
                        <a:t> = 256, </a:t>
                      </a:r>
                      <a:r>
                        <a:rPr lang="en-US" sz="1400" b="0" i="1" u="none" strike="noStrike" dirty="0" err="1" smtClean="0">
                          <a:solidFill>
                            <a:srgbClr val="000000"/>
                          </a:solidFill>
                          <a:effectLst/>
                          <a:latin typeface="+mn-lt"/>
                        </a:rPr>
                        <a:t>blockDim</a:t>
                      </a:r>
                      <a:r>
                        <a:rPr lang="en-US" sz="1400" b="0" i="1" u="none" strike="noStrike" dirty="0" smtClean="0">
                          <a:solidFill>
                            <a:srgbClr val="000000"/>
                          </a:solidFill>
                          <a:effectLst/>
                          <a:latin typeface="+mn-lt"/>
                        </a:rPr>
                        <a:t> = 96</a:t>
                      </a:r>
                      <a:endParaRPr lang="en-US" sz="1400" b="0" i="1" u="none" strike="noStrike" dirty="0">
                        <a:solidFill>
                          <a:srgbClr val="000000"/>
                        </a:solidFill>
                        <a:effectLst/>
                        <a:latin typeface="Calibri"/>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r>
              <a:rPr lang="en-US" dirty="0" smtClean="0"/>
              <a:t>19/23</a:t>
            </a:r>
            <a:endParaRPr lang="en-US" dirty="0"/>
          </a:p>
        </p:txBody>
      </p:sp>
    </p:spTree>
    <p:extLst>
      <p:ext uri="{BB962C8B-B14F-4D97-AF65-F5344CB8AC3E}">
        <p14:creationId xmlns:p14="http://schemas.microsoft.com/office/powerpoint/2010/main" val="3612045326"/>
      </p:ext>
    </p:extLst>
  </p:cSld>
  <p:clrMapOvr>
    <a:masterClrMapping/>
  </p:clrMapOvr>
  <mc:AlternateContent xmlns:mc="http://schemas.openxmlformats.org/markup-compatibility/2006" xmlns:p14="http://schemas.microsoft.com/office/powerpoint/2010/main">
    <mc:Choice Requires="p14">
      <p:transition spd="slow" p14:dur="2000" advTm="193"/>
    </mc:Choice>
    <mc:Fallback xmlns="">
      <p:transition spd="slow" advTm="19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Coverage</a:t>
            </a:r>
            <a:endParaRPr lang="en-US" dirty="0"/>
          </a:p>
        </p:txBody>
      </p:sp>
      <p:sp>
        <p:nvSpPr>
          <p:cNvPr id="3" name="Content Placeholder 2"/>
          <p:cNvSpPr>
            <a:spLocks noGrp="1"/>
          </p:cNvSpPr>
          <p:nvPr>
            <p:ph idx="1"/>
          </p:nvPr>
        </p:nvSpPr>
        <p:spPr/>
        <p:txBody>
          <a:bodyPr/>
          <a:lstStyle/>
          <a:p>
            <a:r>
              <a:rPr lang="en-US" sz="2400" dirty="0" smtClean="0"/>
              <a:t>Percentage of instructions that are checked by Warped-DMR</a:t>
            </a:r>
          </a:p>
          <a:p>
            <a:r>
              <a:rPr lang="en-US" sz="2400" dirty="0" smtClean="0"/>
              <a:t>The coverage of [4 core SIMT cluster + Cross mapping] is higher(96%) than 8 core SIMT cluster configuration by 5%</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endParaRPr lang="en-US" dirty="0"/>
          </a:p>
        </p:txBody>
      </p:sp>
      <p:sp>
        <p:nvSpPr>
          <p:cNvPr id="10" name="TextBox 9"/>
          <p:cNvSpPr txBox="1"/>
          <p:nvPr/>
        </p:nvSpPr>
        <p:spPr>
          <a:xfrm>
            <a:off x="1580103" y="5395617"/>
            <a:ext cx="6503447" cy="307777"/>
          </a:xfrm>
          <a:prstGeom prst="rect">
            <a:avLst/>
          </a:prstGeom>
          <a:noFill/>
        </p:spPr>
        <p:txBody>
          <a:bodyPr wrap="none" rtlCol="0">
            <a:spAutoFit/>
          </a:bodyPr>
          <a:lstStyle/>
          <a:p>
            <a:r>
              <a:rPr lang="en-US" sz="1400" b="1" dirty="0" smtClean="0">
                <a:solidFill>
                  <a:schemeClr val="bg2">
                    <a:lumMod val="10000"/>
                  </a:schemeClr>
                </a:solidFill>
              </a:rPr>
              <a:t>Error coverage with respect to SIMT cluster organization and Thread to Core mapping</a:t>
            </a:r>
            <a:endParaRPr lang="en-US" sz="1400" b="1" dirty="0">
              <a:solidFill>
                <a:schemeClr val="bg2">
                  <a:lumMod val="10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3812080584"/>
              </p:ext>
            </p:extLst>
          </p:nvPr>
        </p:nvGraphicFramePr>
        <p:xfrm>
          <a:off x="1060450" y="2373017"/>
          <a:ext cx="7023100" cy="302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r>
              <a:rPr lang="en-US" dirty="0" smtClean="0"/>
              <a:t>20/23</a:t>
            </a:r>
            <a:endParaRPr lang="en-US" dirty="0"/>
          </a:p>
        </p:txBody>
      </p:sp>
    </p:spTree>
    <p:extLst>
      <p:ext uri="{BB962C8B-B14F-4D97-AF65-F5344CB8AC3E}">
        <p14:creationId xmlns:p14="http://schemas.microsoft.com/office/powerpoint/2010/main" val="499663132"/>
      </p:ext>
    </p:extLst>
  </p:cSld>
  <p:clrMapOvr>
    <a:masterClrMapping/>
  </p:clrMapOvr>
  <mc:AlternateContent xmlns:mc="http://schemas.openxmlformats.org/markup-compatibility/2006" xmlns:p14="http://schemas.microsoft.com/office/powerpoint/2010/main">
    <mc:Choice Requires="p14">
      <p:transition spd="slow" p14:dur="2000" advTm="482"/>
    </mc:Choice>
    <mc:Fallback xmlns="">
      <p:transition spd="slow" advTm="48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55448" y="822960"/>
            <a:ext cx="8686800" cy="5410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Normalized kernel simulation cycles when Warped-DMR is used </a:t>
            </a:r>
          </a:p>
          <a:p>
            <a:r>
              <a:rPr lang="en-US" sz="2400" dirty="0"/>
              <a:t>S</a:t>
            </a:r>
            <a:r>
              <a:rPr lang="en-US" sz="2400" dirty="0" smtClean="0"/>
              <a:t>mall number of </a:t>
            </a:r>
            <a:r>
              <a:rPr lang="en-US" sz="2400" dirty="0" err="1" smtClean="0"/>
              <a:t>ReplayQ</a:t>
            </a:r>
            <a:r>
              <a:rPr lang="en-US" sz="2400" dirty="0" smtClean="0"/>
              <a:t> entries can reduce the performance overhead effectively</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2" name="Title 1"/>
          <p:cNvSpPr>
            <a:spLocks noGrp="1"/>
          </p:cNvSpPr>
          <p:nvPr>
            <p:ph type="title"/>
          </p:nvPr>
        </p:nvSpPr>
        <p:spPr/>
        <p:txBody>
          <a:bodyPr/>
          <a:lstStyle/>
          <a:p>
            <a:r>
              <a:rPr lang="en-US" dirty="0" smtClean="0"/>
              <a:t>Overhead</a:t>
            </a:r>
            <a:endParaRPr lang="en-US" dirty="0"/>
          </a:p>
        </p:txBody>
      </p:sp>
      <p:sp>
        <p:nvSpPr>
          <p:cNvPr id="3" name="Content Placeholder 2"/>
          <p:cNvSpPr>
            <a:spLocks noGrp="1"/>
          </p:cNvSpPr>
          <p:nvPr>
            <p:ph idx="1"/>
          </p:nvPr>
        </p:nvSpPr>
        <p:spPr/>
        <p:txBody>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endParaRPr lang="en-US" dirty="0"/>
          </a:p>
        </p:txBody>
      </p:sp>
      <p:sp>
        <p:nvSpPr>
          <p:cNvPr id="9" name="TextBox 8"/>
          <p:cNvSpPr txBox="1"/>
          <p:nvPr/>
        </p:nvSpPr>
        <p:spPr>
          <a:xfrm>
            <a:off x="2329068" y="5395616"/>
            <a:ext cx="5043881" cy="307777"/>
          </a:xfrm>
          <a:prstGeom prst="rect">
            <a:avLst/>
          </a:prstGeom>
          <a:noFill/>
        </p:spPr>
        <p:txBody>
          <a:bodyPr wrap="none" rtlCol="0">
            <a:spAutoFit/>
          </a:bodyPr>
          <a:lstStyle/>
          <a:p>
            <a:r>
              <a:rPr lang="en-US" sz="1400" b="1" dirty="0" smtClean="0">
                <a:solidFill>
                  <a:schemeClr val="bg2">
                    <a:lumMod val="10000"/>
                  </a:schemeClr>
                </a:solidFill>
              </a:rPr>
              <a:t>Normalized Kernel Simulation Cycles with respect to </a:t>
            </a:r>
            <a:r>
              <a:rPr lang="en-US" sz="1400" b="1" dirty="0" err="1" smtClean="0">
                <a:solidFill>
                  <a:schemeClr val="bg2">
                    <a:lumMod val="10000"/>
                  </a:schemeClr>
                </a:solidFill>
              </a:rPr>
              <a:t>ReplayQ</a:t>
            </a:r>
            <a:r>
              <a:rPr lang="en-US" sz="1400" b="1" dirty="0" smtClean="0">
                <a:solidFill>
                  <a:schemeClr val="bg2">
                    <a:lumMod val="10000"/>
                  </a:schemeClr>
                </a:solidFill>
              </a:rPr>
              <a:t> size</a:t>
            </a:r>
            <a:endParaRPr lang="en-US" sz="1400" b="1" dirty="0">
              <a:solidFill>
                <a:schemeClr val="bg2">
                  <a:lumMod val="10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3500824299"/>
              </p:ext>
            </p:extLst>
          </p:nvPr>
        </p:nvGraphicFramePr>
        <p:xfrm>
          <a:off x="1047750" y="2395242"/>
          <a:ext cx="7353300" cy="300037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r>
              <a:rPr lang="en-US" dirty="0" smtClean="0"/>
              <a:t>21/23</a:t>
            </a:r>
            <a:endParaRPr lang="en-US" dirty="0"/>
          </a:p>
        </p:txBody>
      </p:sp>
    </p:spTree>
    <p:extLst>
      <p:ext uri="{BB962C8B-B14F-4D97-AF65-F5344CB8AC3E}">
        <p14:creationId xmlns:p14="http://schemas.microsoft.com/office/powerpoint/2010/main" val="2211269770"/>
      </p:ext>
    </p:extLst>
  </p:cSld>
  <p:clrMapOvr>
    <a:masterClrMapping/>
  </p:clrMapOvr>
  <mc:AlternateContent xmlns:mc="http://schemas.openxmlformats.org/markup-compatibility/2006" xmlns:p14="http://schemas.microsoft.com/office/powerpoint/2010/main">
    <mc:Choice Requires="p14">
      <p:transition spd="slow" p14:dur="2000" advTm="4982"/>
    </mc:Choice>
    <mc:Fallback xmlns="">
      <p:transition spd="slow" advTm="498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a:t>Reliability is critical for GPGPUs due to their wide-usage in scientific computing</a:t>
            </a:r>
            <a:endParaRPr lang="en-US" sz="2400" dirty="0" smtClean="0"/>
          </a:p>
          <a:p>
            <a:endParaRPr lang="en-US" sz="900" dirty="0" smtClean="0"/>
          </a:p>
          <a:p>
            <a:r>
              <a:rPr lang="en-US" sz="2400" dirty="0" smtClean="0"/>
              <a:t>Explored two main reasons of resource underutilization in GPGPU computing: among homogeneous units and among heterogeneous units</a:t>
            </a:r>
          </a:p>
          <a:p>
            <a:endParaRPr lang="en-US" sz="900" dirty="0" smtClean="0"/>
          </a:p>
          <a:p>
            <a:r>
              <a:rPr lang="en-US" sz="2400" dirty="0" smtClean="0"/>
              <a:t>Intra-Warp DMR exploits the idle resources of inactive threads within a warp to verify the active threads’ execution</a:t>
            </a:r>
          </a:p>
          <a:p>
            <a:endParaRPr lang="en-US" sz="900" dirty="0" smtClean="0"/>
          </a:p>
          <a:p>
            <a:r>
              <a:rPr lang="en-US" sz="2400" dirty="0" smtClean="0"/>
              <a:t>Inter-Warp DMR exploits the idle execution units among three different execution units to verify fully utilized warps</a:t>
            </a:r>
          </a:p>
          <a:p>
            <a:endParaRPr lang="en-US" sz="900" dirty="0" smtClean="0"/>
          </a:p>
          <a:p>
            <a:r>
              <a:rPr lang="en-US" sz="2400" dirty="0" smtClean="0"/>
              <a:t>Warped-DMR covers 96% of computations with 16% performance overhead without extra execution units</a:t>
            </a:r>
          </a:p>
        </p:txBody>
      </p:sp>
      <p:sp>
        <p:nvSpPr>
          <p:cNvPr id="4" name="Slide Number Placeholder 3"/>
          <p:cNvSpPr>
            <a:spLocks noGrp="1"/>
          </p:cNvSpPr>
          <p:nvPr>
            <p:ph type="sldNum" sz="quarter" idx="10"/>
          </p:nvPr>
        </p:nvSpPr>
        <p:spPr/>
        <p:txBody>
          <a:bodyPr/>
          <a:lstStyle/>
          <a:p>
            <a:r>
              <a:rPr lang="en-US" dirty="0" smtClean="0"/>
              <a:t>22/23</a:t>
            </a:r>
            <a:endParaRPr lang="en-US" dirty="0"/>
          </a:p>
        </p:txBody>
      </p:sp>
    </p:spTree>
    <p:extLst>
      <p:ext uri="{BB962C8B-B14F-4D97-AF65-F5344CB8AC3E}">
        <p14:creationId xmlns:p14="http://schemas.microsoft.com/office/powerpoint/2010/main" val="778050456"/>
      </p:ext>
    </p:extLst>
  </p:cSld>
  <p:clrMapOvr>
    <a:masterClrMapping/>
  </p:clrMapOvr>
  <mc:AlternateContent xmlns:mc="http://schemas.openxmlformats.org/markup-compatibility/2006" xmlns:p14="http://schemas.microsoft.com/office/powerpoint/2010/main">
    <mc:Choice Requires="p14">
      <p:transition spd="slow" p14:dur="2000" advTm="1127"/>
    </mc:Choice>
    <mc:Fallback xmlns="">
      <p:transition spd="slow" advTm="112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895600"/>
            <a:ext cx="7772400" cy="1362075"/>
          </a:xfrm>
        </p:spPr>
        <p:txBody>
          <a:bodyPr/>
          <a:lstStyle/>
          <a:p>
            <a:pPr algn="ctr"/>
            <a:r>
              <a:rPr lang="en-US" dirty="0" smtClean="0">
                <a:solidFill>
                  <a:schemeClr val="tx2"/>
                </a:solidFill>
              </a:rPr>
              <a:t>Thank you!</a:t>
            </a:r>
            <a:endParaRPr lang="en-US" dirty="0">
              <a:solidFill>
                <a:schemeClr val="tx2"/>
              </a:solidFill>
            </a:endParaRPr>
          </a:p>
        </p:txBody>
      </p:sp>
    </p:spTree>
    <p:extLst>
      <p:ext uri="{BB962C8B-B14F-4D97-AF65-F5344CB8AC3E}">
        <p14:creationId xmlns:p14="http://schemas.microsoft.com/office/powerpoint/2010/main" val="659909947"/>
      </p:ext>
    </p:extLst>
  </p:cSld>
  <p:clrMapOvr>
    <a:masterClrMapping/>
  </p:clrMapOvr>
  <mc:AlternateContent xmlns:mc="http://schemas.openxmlformats.org/markup-compatibility/2006" xmlns:p14="http://schemas.microsoft.com/office/powerpoint/2010/main">
    <mc:Choice Requires="p14">
      <p:transition spd="slow" p14:dur="2000" advTm="1297"/>
    </mc:Choice>
    <mc:Fallback xmlns="">
      <p:transition spd="slow" advTm="129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2621547"/>
            <a:ext cx="8686800" cy="1905000"/>
          </a:xfrm>
        </p:spPr>
        <p:txBody>
          <a:bodyPr/>
          <a:lstStyle/>
          <a:p>
            <a:pPr marL="0" indent="0" algn="ctr">
              <a:buNone/>
            </a:pPr>
            <a:r>
              <a:rPr lang="en-US" sz="2400" b="1" dirty="0" smtClean="0"/>
              <a:t>GOAL</a:t>
            </a:r>
            <a:r>
              <a:rPr lang="en-US" sz="2400" dirty="0" smtClean="0"/>
              <a:t> : </a:t>
            </a:r>
            <a:r>
              <a:rPr lang="en-US" sz="2400" b="1" dirty="0" smtClean="0"/>
              <a:t>Design a light weight Error Detection Method for GPGPU processing cores (SPs, LD/STs*, SFUs)</a:t>
            </a:r>
            <a:endParaRPr lang="en-US" sz="2000" b="1" i="0" dirty="0" smtClean="0"/>
          </a:p>
          <a:p>
            <a:pPr marL="457200" lvl="1" indent="0" algn="ctr">
              <a:buNone/>
            </a:pPr>
            <a:r>
              <a:rPr lang="en-US" sz="2000" i="0" dirty="0"/>
              <a:t>(</a:t>
            </a:r>
            <a:r>
              <a:rPr lang="en-US" sz="2000" i="0" dirty="0" smtClean="0"/>
              <a:t>Light-weight in both performance and resource addition)</a:t>
            </a:r>
          </a:p>
          <a:p>
            <a:pPr marL="457200" lvl="1" indent="0" algn="ctr">
              <a:buNone/>
            </a:pPr>
            <a:endParaRPr lang="en-US" sz="2000" dirty="0"/>
          </a:p>
          <a:p>
            <a:endParaRPr lang="en-US" dirty="0"/>
          </a:p>
        </p:txBody>
      </p:sp>
      <p:sp>
        <p:nvSpPr>
          <p:cNvPr id="4" name="TextBox 3"/>
          <p:cNvSpPr txBox="1"/>
          <p:nvPr/>
        </p:nvSpPr>
        <p:spPr>
          <a:xfrm>
            <a:off x="115640" y="2628156"/>
            <a:ext cx="8439149" cy="1446550"/>
          </a:xfrm>
          <a:prstGeom prst="rect">
            <a:avLst/>
          </a:prstGeom>
          <a:noFill/>
          <a:ln>
            <a:noFill/>
          </a:ln>
        </p:spPr>
        <p:txBody>
          <a:bodyPr wrap="square" rtlCol="0">
            <a:spAutoFit/>
          </a:bodyPr>
          <a:lstStyle>
            <a:defPPr>
              <a:defRPr lang="en-US"/>
            </a:defPPr>
            <a:lvl2pPr lvl="1" algn="ctr">
              <a:defRPr sz="2000"/>
            </a:lvl2pPr>
          </a:lstStyle>
          <a:p>
            <a:pPr lvl="1"/>
            <a:r>
              <a:rPr lang="en-US" sz="2400" b="1" dirty="0" smtClean="0"/>
              <a:t>IDEA</a:t>
            </a:r>
            <a:r>
              <a:rPr lang="en-US" sz="2400" dirty="0" smtClean="0"/>
              <a:t>: </a:t>
            </a:r>
            <a:r>
              <a:rPr lang="en-US" sz="2400" b="1" dirty="0"/>
              <a:t>Exploit under-utilized resources within a GPU for dual-modular redundant execution</a:t>
            </a:r>
          </a:p>
          <a:p>
            <a:pPr lvl="1"/>
            <a:r>
              <a:rPr lang="en-US" b="1" dirty="0" smtClean="0">
                <a:solidFill>
                  <a:srgbClr val="4F81BD"/>
                </a:solidFill>
                <a:effectLst>
                  <a:outerShdw blurRad="38100" dist="38100" dir="2700000" algn="tl">
                    <a:srgbClr val="000000">
                      <a:alpha val="43137"/>
                    </a:srgbClr>
                  </a:outerShdw>
                </a:effectLst>
              </a:rPr>
              <a:t>Warped-DMR </a:t>
            </a:r>
            <a:r>
              <a:rPr lang="en-US" b="1" dirty="0">
                <a:solidFill>
                  <a:srgbClr val="4F81BD"/>
                </a:solidFill>
                <a:effectLst>
                  <a:outerShdw blurRad="38100" dist="38100" dir="2700000" algn="tl">
                    <a:srgbClr val="000000">
                      <a:alpha val="43137"/>
                    </a:srgbClr>
                  </a:outerShdw>
                </a:effectLst>
              </a:rPr>
              <a:t>= Inter-Warp DMR + Intra-Warp </a:t>
            </a:r>
            <a:r>
              <a:rPr lang="en-US" b="1" dirty="0" smtClean="0">
                <a:solidFill>
                  <a:srgbClr val="4F81BD"/>
                </a:solidFill>
                <a:effectLst>
                  <a:outerShdw blurRad="38100" dist="38100" dir="2700000" algn="tl">
                    <a:srgbClr val="000000">
                      <a:alpha val="43137"/>
                    </a:srgbClr>
                  </a:outerShdw>
                </a:effectLst>
              </a:rPr>
              <a:t>DMR</a:t>
            </a:r>
          </a:p>
          <a:p>
            <a:pPr lvl="1"/>
            <a:endParaRPr lang="en-US" dirty="0"/>
          </a:p>
        </p:txBody>
      </p:sp>
      <p:sp>
        <p:nvSpPr>
          <p:cNvPr id="5" name="TextBox 4"/>
          <p:cNvSpPr txBox="1"/>
          <p:nvPr/>
        </p:nvSpPr>
        <p:spPr>
          <a:xfrm>
            <a:off x="5351646" y="5361272"/>
            <a:ext cx="3659143" cy="369332"/>
          </a:xfrm>
          <a:prstGeom prst="rect">
            <a:avLst/>
          </a:prstGeom>
          <a:noFill/>
        </p:spPr>
        <p:txBody>
          <a:bodyPr wrap="none" rtlCol="0">
            <a:spAutoFit/>
          </a:bodyPr>
          <a:lstStyle/>
          <a:p>
            <a:r>
              <a:rPr lang="en-US" dirty="0" smtClean="0"/>
              <a:t>*: only address calculation is covered</a:t>
            </a:r>
            <a:endParaRPr lang="en-US" dirty="0"/>
          </a:p>
        </p:txBody>
      </p:sp>
      <p:sp>
        <p:nvSpPr>
          <p:cNvPr id="6" name="Slide Number Placeholder 5"/>
          <p:cNvSpPr>
            <a:spLocks noGrp="1"/>
          </p:cNvSpPr>
          <p:nvPr>
            <p:ph type="sldNum" sz="quarter" idx="10"/>
          </p:nvPr>
        </p:nvSpPr>
        <p:spPr/>
        <p:txBody>
          <a:bodyPr/>
          <a:lstStyle/>
          <a:p>
            <a:fld id="{A3CC9592-B17C-4497-80E2-511F6300EC87}" type="slidenum">
              <a:rPr lang="en-US" smtClean="0"/>
              <a:pPr/>
              <a:t>3</a:t>
            </a:fld>
            <a:r>
              <a:rPr lang="en-US" dirty="0" smtClean="0"/>
              <a:t>/23</a:t>
            </a:r>
            <a:endParaRPr lang="en-US" dirty="0"/>
          </a:p>
        </p:txBody>
      </p:sp>
    </p:spTree>
    <p:custDataLst>
      <p:tags r:id="rId1"/>
    </p:custDataLst>
    <p:extLst>
      <p:ext uri="{BB962C8B-B14F-4D97-AF65-F5344CB8AC3E}">
        <p14:creationId xmlns:p14="http://schemas.microsoft.com/office/powerpoint/2010/main" val="1973029926"/>
      </p:ext>
    </p:extLst>
  </p:cSld>
  <p:clrMapOvr>
    <a:masterClrMapping/>
  </p:clrMapOvr>
  <mc:AlternateContent xmlns:mc="http://schemas.openxmlformats.org/markup-compatibility/2006" xmlns:p14="http://schemas.microsoft.com/office/powerpoint/2010/main">
    <mc:Choice Requires="p14">
      <p:transition spd="slow" p14:dur="2000" advTm="55534"/>
    </mc:Choice>
    <mc:Fallback xmlns="">
      <p:transition spd="slow" advTm="555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0.16998 L 4.16667E-6 3.01573E-6 " pathEditMode="relative" rAng="0" ptsTypes="AA">
                                      <p:cBhvr>
                                        <p:cTn id="6" dur="2000" spd="-100000" fill="hold"/>
                                        <p:tgtEl>
                                          <p:spTgt spid="3">
                                            <p:txEl>
                                              <p:pRg st="0" end="0"/>
                                            </p:txEl>
                                          </p:spTgt>
                                        </p:tgtEl>
                                        <p:attrNameLst>
                                          <p:attrName>ppt_x</p:attrName>
                                          <p:attrName>ppt_y</p:attrName>
                                        </p:attrNameLst>
                                      </p:cBhvr>
                                      <p:rCtr x="0" y="8488"/>
                                    </p:animMotion>
                                  </p:childTnLst>
                                </p:cTn>
                              </p:par>
                              <p:par>
                                <p:cTn id="7" presetID="42" presetClass="path" presetSubtype="0" accel="50000" decel="50000" fill="hold" grpId="0" nodeType="withEffect">
                                  <p:stCondLst>
                                    <p:cond delay="0"/>
                                  </p:stCondLst>
                                  <p:childTnLst>
                                    <p:animMotion origin="layout" path="M -1.38889E-6 -0.17993 L -1.38889E-6 4.51434E-6 " pathEditMode="relative" rAng="0" ptsTypes="AA">
                                      <p:cBhvr>
                                        <p:cTn id="8" dur="2000" spd="-100000" fill="hold"/>
                                        <p:tgtEl>
                                          <p:spTgt spid="3">
                                            <p:txEl>
                                              <p:pRg st="1" end="1"/>
                                            </p:txEl>
                                          </p:spTgt>
                                        </p:tgtEl>
                                        <p:attrNameLst>
                                          <p:attrName>ppt_x</p:attrName>
                                          <p:attrName>ppt_y</p:attrName>
                                        </p:attrNameLst>
                                      </p:cBhvr>
                                      <p:rCtr x="0" y="8996"/>
                                    </p:animMotion>
                                  </p:childTnLst>
                                </p:cTn>
                              </p:par>
                            </p:childTnLst>
                          </p:cTn>
                        </p:par>
                        <p:par>
                          <p:cTn id="9" fill="hold">
                            <p:stCondLst>
                              <p:cond delay="2000"/>
                            </p:stCondLst>
                            <p:childTnLst>
                              <p:par>
                                <p:cTn id="10" presetID="1" presetClass="entr" presetSubtype="0" fill="hold" grpId="1"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228600" y="914400"/>
            <a:ext cx="8686800" cy="5410200"/>
          </a:xfrm>
        </p:spPr>
        <p:txBody>
          <a:bodyPr/>
          <a:lstStyle/>
          <a:p>
            <a:pPr marL="342900" lvl="1" indent="-342900">
              <a:buClr>
                <a:srgbClr val="990000"/>
              </a:buClr>
              <a:buFont typeface="Arial" pitchFamily="34" charset="0"/>
              <a:buChar char="•"/>
            </a:pPr>
            <a:r>
              <a:rPr lang="en-US" sz="2000" dirty="0" smtClean="0"/>
              <a:t>In NVIDIA GPU, a batch of 32 threads execute an instruction in SIMT fashion</a:t>
            </a:r>
          </a:p>
          <a:p>
            <a:pPr marL="342900" lvl="1" indent="-342900">
              <a:buClr>
                <a:srgbClr val="990000"/>
              </a:buClr>
              <a:buFont typeface="Arial" pitchFamily="34" charset="0"/>
              <a:buChar char="•"/>
            </a:pPr>
            <a:r>
              <a:rPr lang="en-US" sz="2000" dirty="0" smtClean="0"/>
              <a:t>But, not all threads are active all the time</a:t>
            </a:r>
            <a:endParaRPr lang="en-US" sz="2400" dirty="0"/>
          </a:p>
        </p:txBody>
      </p:sp>
      <p:sp>
        <p:nvSpPr>
          <p:cNvPr id="2" name="Title 1"/>
          <p:cNvSpPr>
            <a:spLocks noGrp="1"/>
          </p:cNvSpPr>
          <p:nvPr>
            <p:ph type="title"/>
          </p:nvPr>
        </p:nvSpPr>
        <p:spPr>
          <a:xfrm>
            <a:off x="152400" y="-38100"/>
            <a:ext cx="7886700" cy="762000"/>
          </a:xfrm>
        </p:spPr>
        <p:txBody>
          <a:bodyPr/>
          <a:lstStyle/>
          <a:p>
            <a:r>
              <a:rPr lang="en-US" dirty="0" smtClean="0"/>
              <a:t>Underutilization of GPGPU Resources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280348152"/>
              </p:ext>
            </p:extLst>
          </p:nvPr>
        </p:nvGraphicFramePr>
        <p:xfrm>
          <a:off x="152400" y="1849868"/>
          <a:ext cx="8902700" cy="279241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543050" y="4567966"/>
            <a:ext cx="5796395" cy="307777"/>
          </a:xfrm>
          <a:prstGeom prst="rect">
            <a:avLst/>
          </a:prstGeom>
          <a:noFill/>
        </p:spPr>
        <p:txBody>
          <a:bodyPr wrap="none" rtlCol="0">
            <a:spAutoFit/>
          </a:bodyPr>
          <a:lstStyle/>
          <a:p>
            <a:r>
              <a:rPr lang="en-US" sz="1400" b="1" dirty="0" smtClean="0"/>
              <a:t>&lt; Execution time breakdown with respect to the number of active threads &gt;</a:t>
            </a:r>
            <a:endParaRPr lang="en-US" sz="1400" b="1" dirty="0"/>
          </a:p>
        </p:txBody>
      </p:sp>
      <p:grpSp>
        <p:nvGrpSpPr>
          <p:cNvPr id="14" name="Group 13"/>
          <p:cNvGrpSpPr/>
          <p:nvPr/>
        </p:nvGrpSpPr>
        <p:grpSpPr>
          <a:xfrm>
            <a:off x="857250" y="3051904"/>
            <a:ext cx="4773589" cy="2312432"/>
            <a:chOff x="933450" y="2457450"/>
            <a:chExt cx="4773589" cy="2312432"/>
          </a:xfrm>
        </p:grpSpPr>
        <p:sp>
          <p:nvSpPr>
            <p:cNvPr id="5" name="Left Brace 4"/>
            <p:cNvSpPr/>
            <p:nvPr/>
          </p:nvSpPr>
          <p:spPr>
            <a:xfrm>
              <a:off x="933450" y="2457450"/>
              <a:ext cx="114300" cy="771525"/>
            </a:xfrm>
            <a:prstGeom prst="leftBrace">
              <a:avLst/>
            </a:prstGeom>
            <a:ln w="158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047750" y="4400550"/>
              <a:ext cx="4659289" cy="369332"/>
            </a:xfrm>
            <a:prstGeom prst="rect">
              <a:avLst/>
            </a:prstGeom>
            <a:noFill/>
          </p:spPr>
          <p:txBody>
            <a:bodyPr wrap="none" rtlCol="0">
              <a:spAutoFit/>
            </a:bodyPr>
            <a:lstStyle/>
            <a:p>
              <a:r>
                <a:rPr lang="en-US" dirty="0" smtClean="0">
                  <a:solidFill>
                    <a:schemeClr val="tx2"/>
                  </a:solidFill>
                </a:rPr>
                <a:t>40% of execution time of BFS is run by 1 thread </a:t>
              </a:r>
              <a:endParaRPr lang="en-US" dirty="0">
                <a:solidFill>
                  <a:schemeClr val="tx2"/>
                </a:solidFill>
              </a:endParaRPr>
            </a:p>
          </p:txBody>
        </p:sp>
        <p:cxnSp>
          <p:nvCxnSpPr>
            <p:cNvPr id="10" name="Curved Connector 9"/>
            <p:cNvCxnSpPr>
              <a:stCxn id="5" idx="1"/>
              <a:endCxn id="7" idx="1"/>
            </p:cNvCxnSpPr>
            <p:nvPr/>
          </p:nvCxnSpPr>
          <p:spPr>
            <a:xfrm rot="10800000" flipH="1" flipV="1">
              <a:off x="933450" y="2843212"/>
              <a:ext cx="114300" cy="1742003"/>
            </a:xfrm>
            <a:prstGeom prst="curvedConnector3">
              <a:avLst>
                <a:gd name="adj1" fmla="val -200000"/>
              </a:avLst>
            </a:prstGeom>
            <a:ln w="15875">
              <a:tailEnd type="triangle"/>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2751345" y="3071154"/>
            <a:ext cx="6067110" cy="2748411"/>
            <a:chOff x="2751345" y="3071154"/>
            <a:chExt cx="6067110" cy="2748411"/>
          </a:xfrm>
        </p:grpSpPr>
        <p:grpSp>
          <p:nvGrpSpPr>
            <p:cNvPr id="9" name="Group 8"/>
            <p:cNvGrpSpPr/>
            <p:nvPr/>
          </p:nvGrpSpPr>
          <p:grpSpPr>
            <a:xfrm>
              <a:off x="2751345" y="3071154"/>
              <a:ext cx="6067110" cy="2748411"/>
              <a:chOff x="2827545" y="2476700"/>
              <a:chExt cx="6067110" cy="2748411"/>
            </a:xfrm>
          </p:grpSpPr>
          <p:sp>
            <p:nvSpPr>
              <p:cNvPr id="3" name="Right Brace 2"/>
              <p:cNvSpPr/>
              <p:nvPr/>
            </p:nvSpPr>
            <p:spPr>
              <a:xfrm>
                <a:off x="3899449" y="2476700"/>
                <a:ext cx="105103" cy="634573"/>
              </a:xfrm>
              <a:prstGeom prst="rightBrace">
                <a:avLst/>
              </a:prstGeom>
              <a:ln w="158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827545" y="4855779"/>
                <a:ext cx="6067110" cy="369332"/>
              </a:xfrm>
              <a:prstGeom prst="rect">
                <a:avLst/>
              </a:prstGeom>
              <a:noFill/>
            </p:spPr>
            <p:txBody>
              <a:bodyPr wrap="none" rtlCol="0">
                <a:spAutoFit/>
              </a:bodyPr>
              <a:lstStyle/>
              <a:p>
                <a:r>
                  <a:rPr lang="en-US" dirty="0" smtClean="0">
                    <a:solidFill>
                      <a:schemeClr val="tx2"/>
                    </a:solidFill>
                  </a:rPr>
                  <a:t>Over 30% of execution time of </a:t>
                </a:r>
                <a:r>
                  <a:rPr lang="en-US" dirty="0" err="1" smtClean="0">
                    <a:solidFill>
                      <a:schemeClr val="tx2"/>
                    </a:solidFill>
                  </a:rPr>
                  <a:t>BitonicSort</a:t>
                </a:r>
                <a:r>
                  <a:rPr lang="en-US" dirty="0" smtClean="0">
                    <a:solidFill>
                      <a:schemeClr val="tx2"/>
                    </a:solidFill>
                  </a:rPr>
                  <a:t> is run by 16 threads </a:t>
                </a:r>
                <a:endParaRPr lang="en-US" dirty="0">
                  <a:solidFill>
                    <a:schemeClr val="tx2"/>
                  </a:solidFill>
                </a:endParaRPr>
              </a:p>
            </p:txBody>
          </p:sp>
        </p:grpSp>
        <p:sp>
          <p:nvSpPr>
            <p:cNvPr id="18" name="Freeform 17"/>
            <p:cNvSpPr/>
            <p:nvPr/>
          </p:nvSpPr>
          <p:spPr>
            <a:xfrm>
              <a:off x="3898232" y="3378467"/>
              <a:ext cx="3603361" cy="2127184"/>
            </a:xfrm>
            <a:custGeom>
              <a:avLst/>
              <a:gdLst>
                <a:gd name="connsiteX0" fmla="*/ 0 w 3603361"/>
                <a:gd name="connsiteY0" fmla="*/ 0 h 2127184"/>
                <a:gd name="connsiteX1" fmla="*/ 2387065 w 3603361"/>
                <a:gd name="connsiteY1" fmla="*/ 182880 h 2127184"/>
                <a:gd name="connsiteX2" fmla="*/ 3513221 w 3603361"/>
                <a:gd name="connsiteY2" fmla="*/ 1097280 h 2127184"/>
                <a:gd name="connsiteX3" fmla="*/ 3532471 w 3603361"/>
                <a:gd name="connsiteY3" fmla="*/ 2127184 h 2127184"/>
                <a:gd name="connsiteX4" fmla="*/ 3532471 w 3603361"/>
                <a:gd name="connsiteY4" fmla="*/ 2127184 h 2127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361" h="2127184">
                  <a:moveTo>
                    <a:pt x="0" y="0"/>
                  </a:moveTo>
                  <a:cubicBezTo>
                    <a:pt x="900764" y="0"/>
                    <a:pt x="1801528" y="0"/>
                    <a:pt x="2387065" y="182880"/>
                  </a:cubicBezTo>
                  <a:cubicBezTo>
                    <a:pt x="2972602" y="365760"/>
                    <a:pt x="3322320" y="773229"/>
                    <a:pt x="3513221" y="1097280"/>
                  </a:cubicBezTo>
                  <a:cubicBezTo>
                    <a:pt x="3704122" y="1421331"/>
                    <a:pt x="3532471" y="2127184"/>
                    <a:pt x="3532471" y="2127184"/>
                  </a:cubicBezTo>
                  <a:lnTo>
                    <a:pt x="3532471" y="2127184"/>
                  </a:lnTo>
                </a:path>
              </a:pathLst>
            </a:custGeom>
            <a:noFill/>
            <a:ln w="15875">
              <a:solidFill>
                <a:srgbClr val="4F81BD"/>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rot="20495568">
            <a:off x="2052278" y="2995842"/>
            <a:ext cx="5085944" cy="523220"/>
          </a:xfrm>
          <a:prstGeom prst="rect">
            <a:avLst/>
          </a:prstGeom>
          <a:solidFill>
            <a:srgbClr val="002060"/>
          </a:solidFill>
          <a:ln>
            <a:solidFill>
              <a:schemeClr val="accent1"/>
            </a:solidFill>
          </a:ln>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Can we use these idle resources</a:t>
            </a:r>
            <a:r>
              <a:rPr lang="en-US" sz="2800" b="1" dirty="0" smtClean="0">
                <a:solidFill>
                  <a:schemeClr val="bg1"/>
                </a:solidFill>
                <a:effectLst>
                  <a:outerShdw blurRad="38100" dist="38100" dir="2700000" algn="tl">
                    <a:srgbClr val="000000">
                      <a:alpha val="43137"/>
                    </a:srgbClr>
                  </a:outerShdw>
                </a:effectLst>
              </a:rPr>
              <a:t>?</a:t>
            </a:r>
            <a:endParaRPr lang="en-US" sz="2800" b="1" dirty="0">
              <a:solidFill>
                <a:schemeClr val="bg1"/>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0"/>
          </p:nvPr>
        </p:nvSpPr>
        <p:spPr/>
        <p:txBody>
          <a:bodyPr/>
          <a:lstStyle/>
          <a:p>
            <a:fld id="{A3CC9592-B17C-4497-80E2-511F6300EC87}" type="slidenum">
              <a:rPr lang="en-US" smtClean="0"/>
              <a:pPr/>
              <a:t>4</a:t>
            </a:fld>
            <a:r>
              <a:rPr lang="en-US" dirty="0" smtClean="0"/>
              <a:t>/23</a:t>
            </a:r>
            <a:endParaRPr lang="en-US" dirty="0"/>
          </a:p>
        </p:txBody>
      </p:sp>
    </p:spTree>
    <p:custDataLst>
      <p:tags r:id="rId1"/>
    </p:custDataLst>
    <p:extLst>
      <p:ext uri="{BB962C8B-B14F-4D97-AF65-F5344CB8AC3E}">
        <p14:creationId xmlns:p14="http://schemas.microsoft.com/office/powerpoint/2010/main" val="2650169751"/>
      </p:ext>
    </p:extLst>
  </p:cSld>
  <p:clrMapOvr>
    <a:masterClrMapping/>
  </p:clrMapOvr>
  <mc:AlternateContent xmlns:mc="http://schemas.openxmlformats.org/markup-compatibility/2006" xmlns:p14="http://schemas.microsoft.com/office/powerpoint/2010/main">
    <mc:Choice Requires="p14">
      <p:transition spd="slow" p14:dur="2000" advTm="48446"/>
    </mc:Choice>
    <mc:Fallback xmlns="">
      <p:transition spd="slow" advTm="484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90000"/>
                </a:solidFill>
              </a:rPr>
              <a:t>Observations</a:t>
            </a:r>
            <a:endParaRPr lang="en-US" dirty="0">
              <a:solidFill>
                <a:srgbClr val="990000"/>
              </a:solidFill>
            </a:endParaRPr>
          </a:p>
        </p:txBody>
      </p:sp>
      <p:sp>
        <p:nvSpPr>
          <p:cNvPr id="5" name="Text Placeholder 4"/>
          <p:cNvSpPr>
            <a:spLocks noGrp="1"/>
          </p:cNvSpPr>
          <p:nvPr>
            <p:ph type="body" idx="1"/>
          </p:nvPr>
        </p:nvSpPr>
        <p:spPr/>
        <p:txBody>
          <a:bodyPr/>
          <a:lstStyle/>
          <a:p>
            <a:r>
              <a:rPr lang="en-US" dirty="0" smtClean="0">
                <a:solidFill>
                  <a:schemeClr val="tx2"/>
                </a:solidFill>
              </a:rPr>
              <a:t>TWO REASONS OF UNDERUTILIZATION IN GPGPU</a:t>
            </a:r>
            <a:endParaRPr lang="en-US" dirty="0">
              <a:solidFill>
                <a:schemeClr val="tx2"/>
              </a:solidFill>
            </a:endParaRPr>
          </a:p>
        </p:txBody>
      </p:sp>
      <p:sp>
        <p:nvSpPr>
          <p:cNvPr id="6" name="Slide Number Placeholder 9"/>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3CC9592-B17C-4497-80E2-511F6300EC87}" type="slidenum">
              <a:rPr lang="en-US" smtClean="0">
                <a:solidFill>
                  <a:schemeClr val="bg1"/>
                </a:solidFill>
              </a:rPr>
              <a:pPr algn="r"/>
              <a:t>5</a:t>
            </a:fld>
            <a:r>
              <a:rPr lang="en-US" dirty="0" smtClean="0">
                <a:solidFill>
                  <a:schemeClr val="bg1"/>
                </a:solidFill>
              </a:rPr>
              <a:t>/23</a:t>
            </a:r>
            <a:endParaRPr lang="en-US" dirty="0">
              <a:solidFill>
                <a:schemeClr val="bg1"/>
              </a:solidFill>
            </a:endParaRPr>
          </a:p>
        </p:txBody>
      </p:sp>
    </p:spTree>
    <p:extLst>
      <p:ext uri="{BB962C8B-B14F-4D97-AF65-F5344CB8AC3E}">
        <p14:creationId xmlns:p14="http://schemas.microsoft.com/office/powerpoint/2010/main" val="3150840228"/>
      </p:ext>
    </p:extLst>
  </p:cSld>
  <p:clrMapOvr>
    <a:masterClrMapping/>
  </p:clrMapOvr>
  <mc:AlternateContent xmlns:mc="http://schemas.openxmlformats.org/markup-compatibility/2006" xmlns:p14="http://schemas.microsoft.com/office/powerpoint/2010/main">
    <mc:Choice Requires="p14">
      <p:transition spd="slow" p14:dur="2000" advTm="10497"/>
    </mc:Choice>
    <mc:Fallback xmlns="">
      <p:transition spd="slow" advTm="1049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GPU’s unique Architecture and Execution model</a:t>
            </a:r>
            <a:endParaRPr lang="en-US" sz="3200" dirty="0"/>
          </a:p>
        </p:txBody>
      </p:sp>
      <p:sp>
        <p:nvSpPr>
          <p:cNvPr id="5" name="Content Placeholder 4"/>
          <p:cNvSpPr>
            <a:spLocks noGrp="1"/>
          </p:cNvSpPr>
          <p:nvPr>
            <p:ph idx="1"/>
          </p:nvPr>
        </p:nvSpPr>
        <p:spPr>
          <a:xfrm>
            <a:off x="152399" y="822376"/>
            <a:ext cx="8634549" cy="5502224"/>
          </a:xfrm>
        </p:spPr>
        <p:txBody>
          <a:bodyPr/>
          <a:lstStyle/>
          <a:p>
            <a:r>
              <a:rPr lang="en-US" sz="2000" dirty="0"/>
              <a:t>Instructions are executed in a batch of threads(warp or </a:t>
            </a:r>
            <a:r>
              <a:rPr lang="en-US" sz="2000" dirty="0" err="1"/>
              <a:t>wavefront</a:t>
            </a:r>
            <a:r>
              <a:rPr lang="en-US" sz="2000" dirty="0"/>
              <a:t>) unit</a:t>
            </a:r>
          </a:p>
          <a:p>
            <a:pPr lvl="1"/>
            <a:r>
              <a:rPr lang="en-US" sz="1600" i="1" dirty="0"/>
              <a:t>Threads </a:t>
            </a:r>
            <a:r>
              <a:rPr lang="en-US" sz="1600" i="1" dirty="0" smtClean="0"/>
              <a:t>within a warp are running in lock-step manner by sharing </a:t>
            </a:r>
            <a:r>
              <a:rPr lang="en-US" sz="1600" i="1" dirty="0"/>
              <a:t>a PC</a:t>
            </a:r>
          </a:p>
          <a:p>
            <a:r>
              <a:rPr lang="en-US" sz="2000" dirty="0" smtClean="0"/>
              <a:t>Instructions are categorized into 3 types and executed on the corresponding execution units </a:t>
            </a:r>
          </a:p>
          <a:p>
            <a:pPr lvl="1"/>
            <a:r>
              <a:rPr lang="en-US" sz="1600" i="1" dirty="0" smtClean="0"/>
              <a:t>Arithmetic operations </a:t>
            </a:r>
            <a:r>
              <a:rPr lang="en-US" sz="1600" i="1" dirty="0" smtClean="0">
                <a:sym typeface="Wingdings" pitchFamily="2" charset="2"/>
              </a:rPr>
              <a:t>on SP, Memory operations on LD/ST, </a:t>
            </a:r>
            <a:r>
              <a:rPr lang="en-US" sz="1600" i="1" dirty="0" smtClean="0"/>
              <a:t>Transcendental instructions(i.e. sin</a:t>
            </a:r>
            <a:r>
              <a:rPr lang="en-US" sz="1600" i="1" dirty="0"/>
              <a:t>, </a:t>
            </a:r>
            <a:r>
              <a:rPr lang="en-US" sz="1600" i="1" dirty="0" smtClean="0"/>
              <a:t>cosine) </a:t>
            </a:r>
            <a:r>
              <a:rPr lang="en-US" sz="1600" i="1" dirty="0" smtClean="0">
                <a:sym typeface="Wingdings" pitchFamily="2" charset="2"/>
              </a:rPr>
              <a:t>on SFU</a:t>
            </a:r>
          </a:p>
          <a:p>
            <a:endParaRPr lang="en-US" sz="2000" dirty="0"/>
          </a:p>
        </p:txBody>
      </p:sp>
      <p:grpSp>
        <p:nvGrpSpPr>
          <p:cNvPr id="207" name="Group 206"/>
          <p:cNvGrpSpPr/>
          <p:nvPr/>
        </p:nvGrpSpPr>
        <p:grpSpPr>
          <a:xfrm>
            <a:off x="3067352" y="2385335"/>
            <a:ext cx="5884562" cy="4288209"/>
            <a:chOff x="2505931" y="2325392"/>
            <a:chExt cx="5884562" cy="4288209"/>
          </a:xfrm>
        </p:grpSpPr>
        <p:grpSp>
          <p:nvGrpSpPr>
            <p:cNvPr id="70" name="Group 69"/>
            <p:cNvGrpSpPr/>
            <p:nvPr/>
          </p:nvGrpSpPr>
          <p:grpSpPr>
            <a:xfrm>
              <a:off x="2505931" y="3491660"/>
              <a:ext cx="4759783" cy="3121941"/>
              <a:chOff x="682485" y="1668350"/>
              <a:chExt cx="6850380" cy="4586764"/>
            </a:xfrm>
          </p:grpSpPr>
          <p:grpSp>
            <p:nvGrpSpPr>
              <p:cNvPr id="52" name="Group 51"/>
              <p:cNvGrpSpPr/>
              <p:nvPr/>
            </p:nvGrpSpPr>
            <p:grpSpPr>
              <a:xfrm>
                <a:off x="4957305" y="2033634"/>
                <a:ext cx="2575560" cy="4221480"/>
                <a:chOff x="2948940" y="1398242"/>
                <a:chExt cx="2575560" cy="4221480"/>
              </a:xfrm>
            </p:grpSpPr>
            <p:sp>
              <p:nvSpPr>
                <p:cNvPr id="51" name="Rectangle 50"/>
                <p:cNvSpPr/>
                <p:nvPr/>
              </p:nvSpPr>
              <p:spPr>
                <a:xfrm>
                  <a:off x="2948940" y="1398242"/>
                  <a:ext cx="2575560" cy="4221480"/>
                </a:xfrm>
                <a:prstGeom prst="rect">
                  <a:avLst/>
                </a:prstGeom>
                <a:solidFill>
                  <a:schemeClr val="accent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100" dirty="0">
                    <a:solidFill>
                      <a:srgbClr val="002060"/>
                    </a:solidFill>
                  </a:endParaRPr>
                </a:p>
              </p:txBody>
            </p:sp>
            <p:grpSp>
              <p:nvGrpSpPr>
                <p:cNvPr id="6" name="Group 5"/>
                <p:cNvGrpSpPr/>
                <p:nvPr/>
              </p:nvGrpSpPr>
              <p:grpSpPr>
                <a:xfrm>
                  <a:off x="4968035" y="2257934"/>
                  <a:ext cx="477370" cy="2779782"/>
                  <a:chOff x="7409308" y="1779493"/>
                  <a:chExt cx="477370" cy="3509683"/>
                </a:xfrm>
              </p:grpSpPr>
              <p:sp>
                <p:nvSpPr>
                  <p:cNvPr id="11" name="Rounded Rectangle 10"/>
                  <p:cNvSpPr/>
                  <p:nvPr/>
                </p:nvSpPr>
                <p:spPr>
                  <a:xfrm>
                    <a:off x="7409308" y="1779493"/>
                    <a:ext cx="477370" cy="3509683"/>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lIns="0" tIns="45720" rIns="0" rtlCol="0" anchor="t" anchorCtr="0"/>
                  <a:lstStyle/>
                  <a:p>
                    <a:pPr algn="ctr"/>
                    <a:r>
                      <a:rPr lang="en-US" sz="1200" dirty="0" smtClean="0">
                        <a:solidFill>
                          <a:schemeClr val="bg1"/>
                        </a:solidFill>
                      </a:rPr>
                      <a:t>SFU</a:t>
                    </a:r>
                    <a:endParaRPr lang="en-US" sz="1200" dirty="0">
                      <a:solidFill>
                        <a:schemeClr val="bg1"/>
                      </a:solidFill>
                    </a:endParaRPr>
                  </a:p>
                </p:txBody>
              </p:sp>
              <p:sp>
                <p:nvSpPr>
                  <p:cNvPr id="7" name="Rectangle 6"/>
                  <p:cNvSpPr/>
                  <p:nvPr/>
                </p:nvSpPr>
                <p:spPr>
                  <a:xfrm>
                    <a:off x="7458614" y="2335306"/>
                    <a:ext cx="349624" cy="309282"/>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8" name="Rectangle 7"/>
                  <p:cNvSpPr/>
                  <p:nvPr/>
                </p:nvSpPr>
                <p:spPr>
                  <a:xfrm>
                    <a:off x="7458614" y="3153333"/>
                    <a:ext cx="349624" cy="309282"/>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9" name="Rectangle 8"/>
                  <p:cNvSpPr/>
                  <p:nvPr/>
                </p:nvSpPr>
                <p:spPr>
                  <a:xfrm>
                    <a:off x="7458614" y="3957912"/>
                    <a:ext cx="349624" cy="309282"/>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0" name="Rectangle 9"/>
                  <p:cNvSpPr/>
                  <p:nvPr/>
                </p:nvSpPr>
                <p:spPr>
                  <a:xfrm>
                    <a:off x="7458614" y="4775939"/>
                    <a:ext cx="349624" cy="309282"/>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grpSp>
            <p:grpSp>
              <p:nvGrpSpPr>
                <p:cNvPr id="12" name="Group 11"/>
                <p:cNvGrpSpPr/>
                <p:nvPr/>
              </p:nvGrpSpPr>
              <p:grpSpPr>
                <a:xfrm>
                  <a:off x="3009430" y="2255354"/>
                  <a:ext cx="954741" cy="2779782"/>
                  <a:chOff x="5441562" y="1761563"/>
                  <a:chExt cx="954741" cy="3509683"/>
                </a:xfrm>
              </p:grpSpPr>
              <p:sp>
                <p:nvSpPr>
                  <p:cNvPr id="29" name="Rounded Rectangle 28"/>
                  <p:cNvSpPr/>
                  <p:nvPr/>
                </p:nvSpPr>
                <p:spPr>
                  <a:xfrm>
                    <a:off x="5441562" y="1761563"/>
                    <a:ext cx="954741" cy="3509683"/>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smtClean="0">
                        <a:solidFill>
                          <a:schemeClr val="bg1"/>
                        </a:solidFill>
                      </a:rPr>
                      <a:t>SP</a:t>
                    </a:r>
                    <a:endParaRPr lang="en-US" sz="1200" dirty="0">
                      <a:solidFill>
                        <a:schemeClr val="bg1"/>
                      </a:solidFill>
                    </a:endParaRPr>
                  </a:p>
                </p:txBody>
              </p:sp>
              <p:sp>
                <p:nvSpPr>
                  <p:cNvPr id="13" name="Rectangle 12"/>
                  <p:cNvSpPr/>
                  <p:nvPr/>
                </p:nvSpPr>
                <p:spPr>
                  <a:xfrm>
                    <a:off x="5535691" y="2326340"/>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4" name="Rectangle 13"/>
                  <p:cNvSpPr/>
                  <p:nvPr/>
                </p:nvSpPr>
                <p:spPr>
                  <a:xfrm>
                    <a:off x="5943584" y="2326340"/>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5" name="Rectangle 14"/>
                  <p:cNvSpPr/>
                  <p:nvPr/>
                </p:nvSpPr>
                <p:spPr>
                  <a:xfrm>
                    <a:off x="5535691" y="2673722"/>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6" name="Rectangle 15"/>
                  <p:cNvSpPr/>
                  <p:nvPr/>
                </p:nvSpPr>
                <p:spPr>
                  <a:xfrm>
                    <a:off x="5943584" y="2673722"/>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7" name="Rectangle 16"/>
                  <p:cNvSpPr/>
                  <p:nvPr/>
                </p:nvSpPr>
                <p:spPr>
                  <a:xfrm>
                    <a:off x="5535691" y="302110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8" name="Rectangle 17"/>
                  <p:cNvSpPr/>
                  <p:nvPr/>
                </p:nvSpPr>
                <p:spPr>
                  <a:xfrm>
                    <a:off x="5943584" y="302110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9" name="Rectangle 18"/>
                  <p:cNvSpPr/>
                  <p:nvPr/>
                </p:nvSpPr>
                <p:spPr>
                  <a:xfrm>
                    <a:off x="5535691" y="3368485"/>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20" name="Rectangle 19"/>
                  <p:cNvSpPr/>
                  <p:nvPr/>
                </p:nvSpPr>
                <p:spPr>
                  <a:xfrm>
                    <a:off x="5943584" y="3368485"/>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21" name="Rectangle 20"/>
                  <p:cNvSpPr/>
                  <p:nvPr/>
                </p:nvSpPr>
                <p:spPr>
                  <a:xfrm>
                    <a:off x="5540174" y="3729311"/>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22" name="Rectangle 21"/>
                  <p:cNvSpPr/>
                  <p:nvPr/>
                </p:nvSpPr>
                <p:spPr>
                  <a:xfrm>
                    <a:off x="5948067" y="3729311"/>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23" name="Rectangle 22"/>
                  <p:cNvSpPr/>
                  <p:nvPr/>
                </p:nvSpPr>
                <p:spPr>
                  <a:xfrm>
                    <a:off x="5540174" y="407669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24" name="Rectangle 23"/>
                  <p:cNvSpPr/>
                  <p:nvPr/>
                </p:nvSpPr>
                <p:spPr>
                  <a:xfrm>
                    <a:off x="5948067" y="407669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25" name="Rectangle 24"/>
                  <p:cNvSpPr/>
                  <p:nvPr/>
                </p:nvSpPr>
                <p:spPr>
                  <a:xfrm>
                    <a:off x="5540174" y="4424074"/>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26" name="Rectangle 25"/>
                  <p:cNvSpPr/>
                  <p:nvPr/>
                </p:nvSpPr>
                <p:spPr>
                  <a:xfrm>
                    <a:off x="5948067" y="4424074"/>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27" name="Rectangle 26"/>
                  <p:cNvSpPr/>
                  <p:nvPr/>
                </p:nvSpPr>
                <p:spPr>
                  <a:xfrm>
                    <a:off x="5540174" y="4771456"/>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28" name="Rectangle 27"/>
                  <p:cNvSpPr/>
                  <p:nvPr/>
                </p:nvSpPr>
                <p:spPr>
                  <a:xfrm>
                    <a:off x="5948067" y="4771456"/>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grpSp>
            <p:grpSp>
              <p:nvGrpSpPr>
                <p:cNvPr id="30" name="Group 29"/>
                <p:cNvGrpSpPr/>
                <p:nvPr/>
              </p:nvGrpSpPr>
              <p:grpSpPr>
                <a:xfrm>
                  <a:off x="3986447" y="2244871"/>
                  <a:ext cx="954741" cy="2779782"/>
                  <a:chOff x="6427676" y="1779493"/>
                  <a:chExt cx="954741" cy="3509683"/>
                </a:xfrm>
              </p:grpSpPr>
              <p:sp>
                <p:nvSpPr>
                  <p:cNvPr id="47" name="Rounded Rectangle 46"/>
                  <p:cNvSpPr/>
                  <p:nvPr/>
                </p:nvSpPr>
                <p:spPr>
                  <a:xfrm>
                    <a:off x="6427676" y="1779493"/>
                    <a:ext cx="954741" cy="3509683"/>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smtClean="0">
                        <a:solidFill>
                          <a:schemeClr val="bg1"/>
                        </a:solidFill>
                      </a:rPr>
                      <a:t>LD/ST</a:t>
                    </a:r>
                    <a:endParaRPr lang="en-US" sz="1200" dirty="0">
                      <a:solidFill>
                        <a:schemeClr val="bg1"/>
                      </a:solidFill>
                    </a:endParaRPr>
                  </a:p>
                </p:txBody>
              </p:sp>
              <p:sp>
                <p:nvSpPr>
                  <p:cNvPr id="31" name="Rectangle 30"/>
                  <p:cNvSpPr/>
                  <p:nvPr/>
                </p:nvSpPr>
                <p:spPr>
                  <a:xfrm>
                    <a:off x="6508358" y="2330822"/>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32" name="Rectangle 31"/>
                  <p:cNvSpPr/>
                  <p:nvPr/>
                </p:nvSpPr>
                <p:spPr>
                  <a:xfrm>
                    <a:off x="6916250" y="2330822"/>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33" name="Rectangle 32"/>
                  <p:cNvSpPr/>
                  <p:nvPr/>
                </p:nvSpPr>
                <p:spPr>
                  <a:xfrm>
                    <a:off x="6508358" y="267820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34" name="Rectangle 33"/>
                  <p:cNvSpPr/>
                  <p:nvPr/>
                </p:nvSpPr>
                <p:spPr>
                  <a:xfrm>
                    <a:off x="6916250" y="267820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35" name="Rectangle 34"/>
                  <p:cNvSpPr/>
                  <p:nvPr/>
                </p:nvSpPr>
                <p:spPr>
                  <a:xfrm>
                    <a:off x="6508358" y="3025585"/>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36" name="Rectangle 35"/>
                  <p:cNvSpPr/>
                  <p:nvPr/>
                </p:nvSpPr>
                <p:spPr>
                  <a:xfrm>
                    <a:off x="6916250" y="3025585"/>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37" name="Rectangle 36"/>
                  <p:cNvSpPr/>
                  <p:nvPr/>
                </p:nvSpPr>
                <p:spPr>
                  <a:xfrm>
                    <a:off x="6508358" y="3372967"/>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38" name="Rectangle 37"/>
                  <p:cNvSpPr/>
                  <p:nvPr/>
                </p:nvSpPr>
                <p:spPr>
                  <a:xfrm>
                    <a:off x="6916250" y="3372967"/>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39" name="Rectangle 38"/>
                  <p:cNvSpPr/>
                  <p:nvPr/>
                </p:nvSpPr>
                <p:spPr>
                  <a:xfrm>
                    <a:off x="6513065" y="3733794"/>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40" name="Rectangle 39"/>
                  <p:cNvSpPr/>
                  <p:nvPr/>
                </p:nvSpPr>
                <p:spPr>
                  <a:xfrm>
                    <a:off x="6920734" y="3733794"/>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41" name="Rectangle 40"/>
                  <p:cNvSpPr/>
                  <p:nvPr/>
                </p:nvSpPr>
                <p:spPr>
                  <a:xfrm>
                    <a:off x="6513065" y="4081175"/>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42" name="Rectangle 41"/>
                  <p:cNvSpPr/>
                  <p:nvPr/>
                </p:nvSpPr>
                <p:spPr>
                  <a:xfrm>
                    <a:off x="6920734" y="4081175"/>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43" name="Rectangle 42"/>
                  <p:cNvSpPr/>
                  <p:nvPr/>
                </p:nvSpPr>
                <p:spPr>
                  <a:xfrm>
                    <a:off x="6513065" y="4428557"/>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44" name="Rectangle 43"/>
                  <p:cNvSpPr/>
                  <p:nvPr/>
                </p:nvSpPr>
                <p:spPr>
                  <a:xfrm>
                    <a:off x="6920734" y="4428557"/>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45" name="Rectangle 44"/>
                  <p:cNvSpPr/>
                  <p:nvPr/>
                </p:nvSpPr>
                <p:spPr>
                  <a:xfrm>
                    <a:off x="6513065" y="4775939"/>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46" name="Rectangle 45"/>
                  <p:cNvSpPr/>
                  <p:nvPr/>
                </p:nvSpPr>
                <p:spPr>
                  <a:xfrm>
                    <a:off x="6920734" y="4775939"/>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grpSp>
            <p:sp>
              <p:nvSpPr>
                <p:cNvPr id="48" name="Rectangle 47"/>
                <p:cNvSpPr/>
                <p:nvPr/>
              </p:nvSpPr>
              <p:spPr>
                <a:xfrm>
                  <a:off x="3009430" y="5135880"/>
                  <a:ext cx="2435975" cy="40386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smtClean="0">
                      <a:solidFill>
                        <a:srgbClr val="002060"/>
                      </a:solidFill>
                    </a:rPr>
                    <a:t>Local Memory</a:t>
                  </a:r>
                  <a:endParaRPr lang="en-US" sz="1100" dirty="0">
                    <a:solidFill>
                      <a:srgbClr val="002060"/>
                    </a:solidFill>
                  </a:endParaRPr>
                </a:p>
              </p:txBody>
            </p:sp>
            <p:sp>
              <p:nvSpPr>
                <p:cNvPr id="49" name="Rectangle 48"/>
                <p:cNvSpPr/>
                <p:nvPr/>
              </p:nvSpPr>
              <p:spPr>
                <a:xfrm>
                  <a:off x="3009430" y="1463040"/>
                  <a:ext cx="2435975" cy="23241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smtClean="0">
                      <a:solidFill>
                        <a:schemeClr val="bg1"/>
                      </a:solidFill>
                    </a:rPr>
                    <a:t>Scheduler/Dispatcher</a:t>
                  </a:r>
                  <a:endParaRPr lang="en-US" sz="1100" dirty="0">
                    <a:solidFill>
                      <a:schemeClr val="bg1"/>
                    </a:solidFill>
                  </a:endParaRPr>
                </a:p>
              </p:txBody>
            </p:sp>
            <p:sp>
              <p:nvSpPr>
                <p:cNvPr id="50" name="Rectangle 49"/>
                <p:cNvSpPr/>
                <p:nvPr/>
              </p:nvSpPr>
              <p:spPr>
                <a:xfrm>
                  <a:off x="3006535" y="1741170"/>
                  <a:ext cx="2435975" cy="46482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smtClean="0">
                      <a:solidFill>
                        <a:srgbClr val="002060"/>
                      </a:solidFill>
                    </a:rPr>
                    <a:t>Register File</a:t>
                  </a:r>
                  <a:endParaRPr lang="en-US" sz="1100" dirty="0">
                    <a:solidFill>
                      <a:srgbClr val="002060"/>
                    </a:solidFill>
                  </a:endParaRPr>
                </a:p>
              </p:txBody>
            </p:sp>
          </p:grpSp>
          <p:sp>
            <p:nvSpPr>
              <p:cNvPr id="53" name="Rectangle 52"/>
              <p:cNvSpPr/>
              <p:nvPr/>
            </p:nvSpPr>
            <p:spPr>
              <a:xfrm>
                <a:off x="682485" y="2551794"/>
                <a:ext cx="3672840" cy="1162758"/>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100" dirty="0">
                  <a:solidFill>
                    <a:srgbClr val="002060"/>
                  </a:solidFill>
                </a:endParaRPr>
              </a:p>
            </p:txBody>
          </p:sp>
          <p:sp>
            <p:nvSpPr>
              <p:cNvPr id="54" name="Rectangle 53"/>
              <p:cNvSpPr/>
              <p:nvPr/>
            </p:nvSpPr>
            <p:spPr>
              <a:xfrm>
                <a:off x="781545" y="2608972"/>
                <a:ext cx="419100" cy="52420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smtClean="0">
                    <a:solidFill>
                      <a:srgbClr val="002060"/>
                    </a:solidFill>
                  </a:rPr>
                  <a:t>SM</a:t>
                </a:r>
                <a:endParaRPr lang="en-US" sz="1100" dirty="0">
                  <a:solidFill>
                    <a:srgbClr val="002060"/>
                  </a:solidFill>
                </a:endParaRPr>
              </a:p>
            </p:txBody>
          </p:sp>
          <p:sp>
            <p:nvSpPr>
              <p:cNvPr id="55" name="Rectangle 54"/>
              <p:cNvSpPr/>
              <p:nvPr/>
            </p:nvSpPr>
            <p:spPr>
              <a:xfrm>
                <a:off x="1223505" y="2608971"/>
                <a:ext cx="419100" cy="52420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100" dirty="0">
                  <a:solidFill>
                    <a:srgbClr val="002060"/>
                  </a:solidFill>
                </a:endParaRPr>
              </a:p>
            </p:txBody>
          </p:sp>
          <p:sp>
            <p:nvSpPr>
              <p:cNvPr id="56" name="Rectangle 55"/>
              <p:cNvSpPr/>
              <p:nvPr/>
            </p:nvSpPr>
            <p:spPr>
              <a:xfrm>
                <a:off x="1661655" y="2608971"/>
                <a:ext cx="419100" cy="52420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100" dirty="0">
                  <a:solidFill>
                    <a:srgbClr val="002060"/>
                  </a:solidFill>
                </a:endParaRPr>
              </a:p>
            </p:txBody>
          </p:sp>
          <p:sp>
            <p:nvSpPr>
              <p:cNvPr id="57" name="Rectangle 56"/>
              <p:cNvSpPr/>
              <p:nvPr/>
            </p:nvSpPr>
            <p:spPr>
              <a:xfrm>
                <a:off x="2103615" y="2608970"/>
                <a:ext cx="419100" cy="52420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100" dirty="0">
                  <a:solidFill>
                    <a:srgbClr val="002060"/>
                  </a:solidFill>
                </a:endParaRPr>
              </a:p>
            </p:txBody>
          </p:sp>
          <p:sp>
            <p:nvSpPr>
              <p:cNvPr id="58" name="Rectangle 57"/>
              <p:cNvSpPr/>
              <p:nvPr/>
            </p:nvSpPr>
            <p:spPr>
              <a:xfrm>
                <a:off x="2545575" y="2608970"/>
                <a:ext cx="419100" cy="52420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100" dirty="0">
                  <a:solidFill>
                    <a:srgbClr val="002060"/>
                  </a:solidFill>
                </a:endParaRPr>
              </a:p>
            </p:txBody>
          </p:sp>
          <p:sp>
            <p:nvSpPr>
              <p:cNvPr id="59" name="Rectangle 58"/>
              <p:cNvSpPr/>
              <p:nvPr/>
            </p:nvSpPr>
            <p:spPr>
              <a:xfrm>
                <a:off x="2987535" y="2608969"/>
                <a:ext cx="419100" cy="52420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100" dirty="0">
                  <a:solidFill>
                    <a:srgbClr val="002060"/>
                  </a:solidFill>
                </a:endParaRPr>
              </a:p>
            </p:txBody>
          </p:sp>
          <p:sp>
            <p:nvSpPr>
              <p:cNvPr id="60" name="Rectangle 59"/>
              <p:cNvSpPr/>
              <p:nvPr/>
            </p:nvSpPr>
            <p:spPr>
              <a:xfrm>
                <a:off x="3425685" y="2608969"/>
                <a:ext cx="419100" cy="52420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100" dirty="0">
                  <a:solidFill>
                    <a:srgbClr val="002060"/>
                  </a:solidFill>
                </a:endParaRPr>
              </a:p>
            </p:txBody>
          </p:sp>
          <p:sp>
            <p:nvSpPr>
              <p:cNvPr id="61" name="Rectangle 60"/>
              <p:cNvSpPr/>
              <p:nvPr/>
            </p:nvSpPr>
            <p:spPr>
              <a:xfrm>
                <a:off x="3867645" y="2608968"/>
                <a:ext cx="419100" cy="52420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100" dirty="0">
                  <a:solidFill>
                    <a:srgbClr val="002060"/>
                  </a:solidFill>
                </a:endParaRPr>
              </a:p>
            </p:txBody>
          </p:sp>
          <p:sp>
            <p:nvSpPr>
              <p:cNvPr id="62" name="Rectangle 61"/>
              <p:cNvSpPr/>
              <p:nvPr/>
            </p:nvSpPr>
            <p:spPr>
              <a:xfrm>
                <a:off x="819645" y="3316934"/>
                <a:ext cx="3436620" cy="296271"/>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smtClean="0">
                    <a:solidFill>
                      <a:schemeClr val="bg1"/>
                    </a:solidFill>
                  </a:rPr>
                  <a:t>Global Memory</a:t>
                </a:r>
                <a:endParaRPr lang="en-US" sz="1100" dirty="0">
                  <a:solidFill>
                    <a:schemeClr val="bg1"/>
                  </a:solidFill>
                </a:endParaRPr>
              </a:p>
            </p:txBody>
          </p:sp>
          <p:cxnSp>
            <p:nvCxnSpPr>
              <p:cNvPr id="64" name="Straight Connector 63"/>
              <p:cNvCxnSpPr/>
              <p:nvPr/>
            </p:nvCxnSpPr>
            <p:spPr>
              <a:xfrm flipV="1">
                <a:off x="3867645" y="2033634"/>
                <a:ext cx="1089660" cy="5753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867645" y="3133169"/>
                <a:ext cx="1089660" cy="312194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692775" y="3775043"/>
                <a:ext cx="664900" cy="406968"/>
              </a:xfrm>
              <a:prstGeom prst="rect">
                <a:avLst/>
              </a:prstGeom>
              <a:noFill/>
            </p:spPr>
            <p:txBody>
              <a:bodyPr wrap="none" rtlCol="0">
                <a:spAutoFit/>
              </a:bodyPr>
              <a:lstStyle/>
              <a:p>
                <a:r>
                  <a:rPr lang="en-US" sz="1200" b="1" dirty="0" smtClean="0">
                    <a:solidFill>
                      <a:schemeClr val="accent1">
                        <a:lumMod val="50000"/>
                      </a:schemeClr>
                    </a:solidFill>
                  </a:rPr>
                  <a:t>GPU</a:t>
                </a:r>
                <a:endParaRPr lang="en-US" sz="1200" b="1" dirty="0">
                  <a:solidFill>
                    <a:schemeClr val="accent1">
                      <a:lumMod val="50000"/>
                    </a:schemeClr>
                  </a:solidFill>
                </a:endParaRPr>
              </a:p>
            </p:txBody>
          </p:sp>
          <p:sp>
            <p:nvSpPr>
              <p:cNvPr id="69" name="TextBox 68"/>
              <p:cNvSpPr txBox="1"/>
              <p:nvPr/>
            </p:nvSpPr>
            <p:spPr>
              <a:xfrm>
                <a:off x="4954634" y="1668350"/>
                <a:ext cx="563389" cy="406968"/>
              </a:xfrm>
              <a:prstGeom prst="rect">
                <a:avLst/>
              </a:prstGeom>
              <a:noFill/>
            </p:spPr>
            <p:txBody>
              <a:bodyPr wrap="none" rtlCol="0">
                <a:spAutoFit/>
              </a:bodyPr>
              <a:lstStyle/>
              <a:p>
                <a:r>
                  <a:rPr lang="en-US" sz="1200" b="1" dirty="0" smtClean="0">
                    <a:solidFill>
                      <a:schemeClr val="accent1">
                        <a:lumMod val="50000"/>
                      </a:schemeClr>
                    </a:solidFill>
                  </a:rPr>
                  <a:t>SM</a:t>
                </a:r>
                <a:endParaRPr lang="en-US" sz="1200" b="1" dirty="0">
                  <a:solidFill>
                    <a:schemeClr val="accent1">
                      <a:lumMod val="50000"/>
                    </a:schemeClr>
                  </a:solidFill>
                </a:endParaRPr>
              </a:p>
            </p:txBody>
          </p:sp>
        </p:grpSp>
        <p:sp>
          <p:nvSpPr>
            <p:cNvPr id="133" name="직사각형 178"/>
            <p:cNvSpPr>
              <a:spLocks noChangeArrowheads="1"/>
            </p:cNvSpPr>
            <p:nvPr/>
          </p:nvSpPr>
          <p:spPr bwMode="auto">
            <a:xfrm>
              <a:off x="5188748" y="2576967"/>
              <a:ext cx="2122153" cy="694256"/>
            </a:xfrm>
            <a:prstGeom prst="rect">
              <a:avLst/>
            </a:prstGeom>
            <a:solidFill>
              <a:schemeClr val="tx2">
                <a:lumMod val="75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ko-KR" altLang="en-US" sz="1600" b="1">
                <a:ea typeface="굴림" pitchFamily="34" charset="-127"/>
              </a:endParaRPr>
            </a:p>
          </p:txBody>
        </p:sp>
        <p:sp>
          <p:nvSpPr>
            <p:cNvPr id="134" name="타원 122"/>
            <p:cNvSpPr>
              <a:spLocks noChangeArrowheads="1"/>
            </p:cNvSpPr>
            <p:nvPr/>
          </p:nvSpPr>
          <p:spPr bwMode="auto">
            <a:xfrm>
              <a:off x="6650963" y="2590993"/>
              <a:ext cx="601708" cy="631142"/>
            </a:xfrm>
            <a:prstGeom prst="ellipse">
              <a:avLst/>
            </a:prstGeom>
            <a:solidFill>
              <a:srgbClr val="D9D9D9"/>
            </a:solidFill>
            <a:ln w="19050" algn="ctr">
              <a:solidFill>
                <a:srgbClr val="FF0000"/>
              </a:solidFill>
              <a:prstDash val="dash"/>
              <a:round/>
              <a:headEnd/>
              <a:tailEnd/>
            </a:ln>
          </p:spPr>
          <p:txBody>
            <a:bodyPr/>
            <a:lstStyle/>
            <a:p>
              <a:pPr>
                <a:defRPr/>
              </a:pPr>
              <a:endParaRPr lang="ko-KR" altLang="en-US" sz="1600" b="1">
                <a:ea typeface="굴림" charset="-127"/>
                <a:cs typeface="+mn-cs"/>
              </a:endParaRPr>
            </a:p>
          </p:txBody>
        </p:sp>
        <p:sp>
          <p:nvSpPr>
            <p:cNvPr id="135" name="타원 95"/>
            <p:cNvSpPr/>
            <p:nvPr/>
          </p:nvSpPr>
          <p:spPr bwMode="auto">
            <a:xfrm>
              <a:off x="4623852" y="2843449"/>
              <a:ext cx="465839" cy="448812"/>
            </a:xfrm>
            <a:prstGeom prst="ellipse">
              <a:avLst/>
            </a:prstGeom>
            <a:solidFill>
              <a:srgbClr val="FFFFFF">
                <a:lumMod val="85000"/>
              </a:srgbClr>
            </a:solidFill>
            <a:ln w="9525" cap="flat" cmpd="sng" algn="ctr">
              <a:solidFill>
                <a:srgbClr val="FFFFFF">
                  <a:lumMod val="50000"/>
                </a:srgbClr>
              </a:solidFill>
              <a:prstDash val="dash"/>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600" b="1" i="0" u="none" strike="noStrike" kern="0" cap="none" spc="0" normalizeH="0" baseline="0" noProof="0">
                <a:ln>
                  <a:noFill/>
                </a:ln>
                <a:solidFill>
                  <a:sysClr val="windowText" lastClr="000000"/>
                </a:solidFill>
                <a:uLnTx/>
                <a:uFillTx/>
                <a:ea typeface="굴림" charset="-127"/>
                <a:cs typeface="+mn-cs"/>
              </a:endParaRPr>
            </a:p>
          </p:txBody>
        </p:sp>
        <p:sp>
          <p:nvSpPr>
            <p:cNvPr id="136" name="자유형 88"/>
            <p:cNvSpPr>
              <a:spLocks/>
            </p:cNvSpPr>
            <p:nvPr/>
          </p:nvSpPr>
          <p:spPr bwMode="auto">
            <a:xfrm>
              <a:off x="4803934" y="2913576"/>
              <a:ext cx="107833" cy="340116"/>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grpSp>
          <p:nvGrpSpPr>
            <p:cNvPr id="137" name="그룹 117"/>
            <p:cNvGrpSpPr>
              <a:grpSpLocks/>
            </p:cNvGrpSpPr>
            <p:nvPr/>
          </p:nvGrpSpPr>
          <p:grpSpPr bwMode="auto">
            <a:xfrm>
              <a:off x="5298738" y="2710208"/>
              <a:ext cx="465839" cy="448812"/>
              <a:chOff x="3200400" y="1981200"/>
              <a:chExt cx="685800" cy="609600"/>
            </a:xfrm>
          </p:grpSpPr>
          <p:sp>
            <p:nvSpPr>
              <p:cNvPr id="138" name="직사각형 116"/>
              <p:cNvSpPr>
                <a:spLocks noChangeArrowheads="1"/>
              </p:cNvSpPr>
              <p:nvPr/>
            </p:nvSpPr>
            <p:spPr bwMode="auto">
              <a:xfrm>
                <a:off x="3200400" y="1981200"/>
                <a:ext cx="685800" cy="609600"/>
              </a:xfrm>
              <a:prstGeom prst="rect">
                <a:avLst/>
              </a:prstGeom>
              <a:solidFill>
                <a:srgbClr val="FBDF53"/>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ysClr val="windowText" lastClr="000000"/>
                  </a:solidFill>
                  <a:uLnTx/>
                  <a:uFillTx/>
                  <a:ea typeface="굴림" pitchFamily="34" charset="-127"/>
                </a:endParaRPr>
              </a:p>
            </p:txBody>
          </p:sp>
          <p:sp>
            <p:nvSpPr>
              <p:cNvPr id="139" name="자유형 89"/>
              <p:cNvSpPr>
                <a:spLocks/>
              </p:cNvSpPr>
              <p:nvPr/>
            </p:nvSpPr>
            <p:spPr bwMode="auto">
              <a:xfrm>
                <a:off x="3651421"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40" name="자유형 90"/>
              <p:cNvSpPr>
                <a:spLocks/>
              </p:cNvSpPr>
              <p:nvPr/>
            </p:nvSpPr>
            <p:spPr bwMode="auto">
              <a:xfrm>
                <a:off x="3575221"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41" name="자유형 91"/>
              <p:cNvSpPr>
                <a:spLocks/>
              </p:cNvSpPr>
              <p:nvPr/>
            </p:nvSpPr>
            <p:spPr bwMode="auto">
              <a:xfrm>
                <a:off x="3486664" y="2073875"/>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42" name="자유형 92"/>
              <p:cNvSpPr>
                <a:spLocks/>
              </p:cNvSpPr>
              <p:nvPr/>
            </p:nvSpPr>
            <p:spPr bwMode="auto">
              <a:xfrm>
                <a:off x="3402227"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43" name="자유형 93"/>
              <p:cNvSpPr>
                <a:spLocks/>
              </p:cNvSpPr>
              <p:nvPr/>
            </p:nvSpPr>
            <p:spPr bwMode="auto">
              <a:xfrm>
                <a:off x="3315728"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44" name="자유형 94"/>
              <p:cNvSpPr>
                <a:spLocks/>
              </p:cNvSpPr>
              <p:nvPr/>
            </p:nvSpPr>
            <p:spPr bwMode="auto">
              <a:xfrm>
                <a:off x="3231292"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grpSp>
        <p:grpSp>
          <p:nvGrpSpPr>
            <p:cNvPr id="145" name="그룹 118"/>
            <p:cNvGrpSpPr>
              <a:grpSpLocks/>
            </p:cNvGrpSpPr>
            <p:nvPr/>
          </p:nvGrpSpPr>
          <p:grpSpPr bwMode="auto">
            <a:xfrm>
              <a:off x="5848686" y="2710208"/>
              <a:ext cx="465839" cy="448812"/>
              <a:chOff x="3200400" y="1981200"/>
              <a:chExt cx="685800" cy="609600"/>
            </a:xfrm>
          </p:grpSpPr>
          <p:sp>
            <p:nvSpPr>
              <p:cNvPr id="146" name="직사각형 119"/>
              <p:cNvSpPr>
                <a:spLocks noChangeArrowheads="1"/>
              </p:cNvSpPr>
              <p:nvPr/>
            </p:nvSpPr>
            <p:spPr bwMode="auto">
              <a:xfrm>
                <a:off x="3200400" y="1981200"/>
                <a:ext cx="685800" cy="609600"/>
              </a:xfrm>
              <a:prstGeom prst="rect">
                <a:avLst/>
              </a:prstGeom>
              <a:solidFill>
                <a:srgbClr val="FBDF53"/>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ysClr val="windowText" lastClr="000000"/>
                  </a:solidFill>
                  <a:uLnTx/>
                  <a:uFillTx/>
                  <a:ea typeface="굴림" pitchFamily="34" charset="-127"/>
                </a:endParaRPr>
              </a:p>
            </p:txBody>
          </p:sp>
          <p:sp>
            <p:nvSpPr>
              <p:cNvPr id="147" name="자유형 120"/>
              <p:cNvSpPr>
                <a:spLocks/>
              </p:cNvSpPr>
              <p:nvPr/>
            </p:nvSpPr>
            <p:spPr bwMode="auto">
              <a:xfrm>
                <a:off x="3651421"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48" name="자유형 121"/>
              <p:cNvSpPr>
                <a:spLocks/>
              </p:cNvSpPr>
              <p:nvPr/>
            </p:nvSpPr>
            <p:spPr bwMode="auto">
              <a:xfrm>
                <a:off x="3575221"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49" name="자유형 122"/>
              <p:cNvSpPr>
                <a:spLocks/>
              </p:cNvSpPr>
              <p:nvPr/>
            </p:nvSpPr>
            <p:spPr bwMode="auto">
              <a:xfrm>
                <a:off x="3486664" y="2073875"/>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50" name="자유형 123"/>
              <p:cNvSpPr>
                <a:spLocks/>
              </p:cNvSpPr>
              <p:nvPr/>
            </p:nvSpPr>
            <p:spPr bwMode="auto">
              <a:xfrm>
                <a:off x="3402227"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51" name="자유형 124"/>
              <p:cNvSpPr>
                <a:spLocks/>
              </p:cNvSpPr>
              <p:nvPr/>
            </p:nvSpPr>
            <p:spPr bwMode="auto">
              <a:xfrm>
                <a:off x="3315728"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52" name="자유형 125"/>
              <p:cNvSpPr>
                <a:spLocks/>
              </p:cNvSpPr>
              <p:nvPr/>
            </p:nvSpPr>
            <p:spPr bwMode="auto">
              <a:xfrm>
                <a:off x="3231292"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grpSp>
        <p:grpSp>
          <p:nvGrpSpPr>
            <p:cNvPr id="153" name="그룹 126"/>
            <p:cNvGrpSpPr>
              <a:grpSpLocks/>
            </p:cNvGrpSpPr>
            <p:nvPr/>
          </p:nvGrpSpPr>
          <p:grpSpPr bwMode="auto">
            <a:xfrm>
              <a:off x="6735073" y="2710208"/>
              <a:ext cx="465839" cy="448812"/>
              <a:chOff x="3200400" y="1981200"/>
              <a:chExt cx="685800" cy="609600"/>
            </a:xfrm>
          </p:grpSpPr>
          <p:sp>
            <p:nvSpPr>
              <p:cNvPr id="154" name="직사각형 127"/>
              <p:cNvSpPr>
                <a:spLocks noChangeArrowheads="1"/>
              </p:cNvSpPr>
              <p:nvPr/>
            </p:nvSpPr>
            <p:spPr bwMode="auto">
              <a:xfrm>
                <a:off x="3200400" y="1981200"/>
                <a:ext cx="685800" cy="609600"/>
              </a:xfrm>
              <a:prstGeom prst="rect">
                <a:avLst/>
              </a:prstGeom>
              <a:solidFill>
                <a:srgbClr val="FBDF53"/>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ysClr val="windowText" lastClr="000000"/>
                  </a:solidFill>
                  <a:uLnTx/>
                  <a:uFillTx/>
                  <a:ea typeface="굴림" pitchFamily="34" charset="-127"/>
                </a:endParaRPr>
              </a:p>
            </p:txBody>
          </p:sp>
          <p:sp>
            <p:nvSpPr>
              <p:cNvPr id="155" name="자유형 128"/>
              <p:cNvSpPr>
                <a:spLocks/>
              </p:cNvSpPr>
              <p:nvPr/>
            </p:nvSpPr>
            <p:spPr bwMode="auto">
              <a:xfrm>
                <a:off x="3651421"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56" name="자유형 129"/>
              <p:cNvSpPr>
                <a:spLocks/>
              </p:cNvSpPr>
              <p:nvPr/>
            </p:nvSpPr>
            <p:spPr bwMode="auto">
              <a:xfrm>
                <a:off x="3575221"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57" name="자유형 130"/>
              <p:cNvSpPr>
                <a:spLocks/>
              </p:cNvSpPr>
              <p:nvPr/>
            </p:nvSpPr>
            <p:spPr bwMode="auto">
              <a:xfrm>
                <a:off x="3486664" y="2073875"/>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58" name="자유형 131"/>
              <p:cNvSpPr>
                <a:spLocks/>
              </p:cNvSpPr>
              <p:nvPr/>
            </p:nvSpPr>
            <p:spPr bwMode="auto">
              <a:xfrm>
                <a:off x="3402227"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59" name="자유형 132"/>
              <p:cNvSpPr>
                <a:spLocks/>
              </p:cNvSpPr>
              <p:nvPr/>
            </p:nvSpPr>
            <p:spPr bwMode="auto">
              <a:xfrm>
                <a:off x="3315728"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60" name="자유형 133"/>
              <p:cNvSpPr>
                <a:spLocks/>
              </p:cNvSpPr>
              <p:nvPr/>
            </p:nvSpPr>
            <p:spPr bwMode="auto">
              <a:xfrm>
                <a:off x="3231292"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grpSp>
        <p:sp>
          <p:nvSpPr>
            <p:cNvPr id="161" name="TextBox 135"/>
            <p:cNvSpPr txBox="1">
              <a:spLocks noChangeArrowheads="1"/>
            </p:cNvSpPr>
            <p:nvPr/>
          </p:nvSpPr>
          <p:spPr bwMode="auto">
            <a:xfrm>
              <a:off x="6305568" y="2682157"/>
              <a:ext cx="333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ko-KR" b="1" dirty="0">
                  <a:solidFill>
                    <a:schemeClr val="accent1">
                      <a:lumMod val="50000"/>
                    </a:schemeClr>
                  </a:solidFill>
                  <a:latin typeface="+mn-lt"/>
                  <a:ea typeface="굴림" pitchFamily="34" charset="-127"/>
                </a:rPr>
                <a:t>...</a:t>
              </a:r>
              <a:endParaRPr lang="ko-KR" altLang="en-US" b="1" dirty="0">
                <a:solidFill>
                  <a:schemeClr val="accent1">
                    <a:lumMod val="50000"/>
                  </a:schemeClr>
                </a:solidFill>
                <a:latin typeface="+mn-lt"/>
                <a:ea typeface="굴림" pitchFamily="34" charset="-127"/>
              </a:endParaRPr>
            </a:p>
          </p:txBody>
        </p:sp>
        <p:sp>
          <p:nvSpPr>
            <p:cNvPr id="163" name="TextBox 143"/>
            <p:cNvSpPr txBox="1">
              <a:spLocks noChangeArrowheads="1"/>
            </p:cNvSpPr>
            <p:nvPr/>
          </p:nvSpPr>
          <p:spPr bwMode="auto">
            <a:xfrm>
              <a:off x="7375600" y="2571123"/>
              <a:ext cx="10148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ko-KR" sz="1200" b="1" dirty="0" smtClean="0">
                  <a:solidFill>
                    <a:schemeClr val="accent1">
                      <a:lumMod val="50000"/>
                    </a:schemeClr>
                  </a:solidFill>
                  <a:latin typeface="+mn-lt"/>
                  <a:ea typeface="굴림" pitchFamily="34" charset="-127"/>
                </a:rPr>
                <a:t>Thread Block</a:t>
              </a:r>
              <a:endParaRPr lang="en-US" altLang="ko-KR" sz="1200" b="1" dirty="0">
                <a:solidFill>
                  <a:schemeClr val="accent1">
                    <a:lumMod val="50000"/>
                  </a:schemeClr>
                </a:solidFill>
                <a:latin typeface="+mn-lt"/>
                <a:ea typeface="굴림" pitchFamily="34" charset="-127"/>
              </a:endParaRPr>
            </a:p>
          </p:txBody>
        </p:sp>
        <p:sp>
          <p:nvSpPr>
            <p:cNvPr id="164" name="직사각형 144"/>
            <p:cNvSpPr>
              <a:spLocks noChangeArrowheads="1"/>
            </p:cNvSpPr>
            <p:nvPr/>
          </p:nvSpPr>
          <p:spPr bwMode="auto">
            <a:xfrm>
              <a:off x="4185515" y="2543657"/>
              <a:ext cx="761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1200" b="1" dirty="0" smtClean="0">
                  <a:solidFill>
                    <a:schemeClr val="accent1">
                      <a:lumMod val="50000"/>
                    </a:schemeClr>
                  </a:solidFill>
                  <a:ea typeface="굴림" pitchFamily="34" charset="-127"/>
                </a:rPr>
                <a:t>A Thread</a:t>
              </a:r>
              <a:endParaRPr lang="en-US" altLang="ko-KR" sz="1400" b="1" dirty="0">
                <a:solidFill>
                  <a:schemeClr val="accent1">
                    <a:lumMod val="50000"/>
                  </a:schemeClr>
                </a:solidFill>
                <a:ea typeface="굴림" pitchFamily="34" charset="-127"/>
              </a:endParaRPr>
            </a:p>
          </p:txBody>
        </p:sp>
        <p:sp>
          <p:nvSpPr>
            <p:cNvPr id="166" name="TextBox 151"/>
            <p:cNvSpPr txBox="1">
              <a:spLocks noChangeArrowheads="1"/>
            </p:cNvSpPr>
            <p:nvPr/>
          </p:nvSpPr>
          <p:spPr bwMode="auto">
            <a:xfrm>
              <a:off x="5188746" y="2325392"/>
              <a:ext cx="9683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ko-KR" sz="1200" b="1" dirty="0">
                  <a:solidFill>
                    <a:schemeClr val="accent1">
                      <a:lumMod val="50000"/>
                    </a:schemeClr>
                  </a:solidFill>
                  <a:latin typeface="+mn-lt"/>
                  <a:ea typeface="굴림" pitchFamily="34" charset="-127"/>
                </a:rPr>
                <a:t>Kernel</a:t>
              </a:r>
              <a:endParaRPr lang="ko-KR" altLang="en-US" sz="1200" b="1" dirty="0">
                <a:solidFill>
                  <a:schemeClr val="accent1">
                    <a:lumMod val="50000"/>
                  </a:schemeClr>
                </a:solidFill>
                <a:latin typeface="+mn-lt"/>
                <a:ea typeface="굴림" pitchFamily="34" charset="-127"/>
              </a:endParaRPr>
            </a:p>
          </p:txBody>
        </p:sp>
        <p:grpSp>
          <p:nvGrpSpPr>
            <p:cNvPr id="167" name="그룹 152"/>
            <p:cNvGrpSpPr>
              <a:grpSpLocks/>
            </p:cNvGrpSpPr>
            <p:nvPr/>
          </p:nvGrpSpPr>
          <p:grpSpPr bwMode="auto">
            <a:xfrm>
              <a:off x="6702723" y="2668132"/>
              <a:ext cx="465839" cy="448812"/>
              <a:chOff x="3200400" y="1981200"/>
              <a:chExt cx="685800" cy="609600"/>
            </a:xfrm>
          </p:grpSpPr>
          <p:sp>
            <p:nvSpPr>
              <p:cNvPr id="168" name="직사각형 153"/>
              <p:cNvSpPr>
                <a:spLocks noChangeArrowheads="1"/>
              </p:cNvSpPr>
              <p:nvPr/>
            </p:nvSpPr>
            <p:spPr bwMode="auto">
              <a:xfrm>
                <a:off x="3200400" y="1981200"/>
                <a:ext cx="685800" cy="609600"/>
              </a:xfrm>
              <a:prstGeom prst="rect">
                <a:avLst/>
              </a:prstGeom>
              <a:solidFill>
                <a:srgbClr val="FBDF53"/>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ysClr val="windowText" lastClr="000000"/>
                  </a:solidFill>
                  <a:uLnTx/>
                  <a:uFillTx/>
                  <a:ea typeface="굴림" pitchFamily="34" charset="-127"/>
                </a:endParaRPr>
              </a:p>
            </p:txBody>
          </p:sp>
          <p:sp>
            <p:nvSpPr>
              <p:cNvPr id="169" name="자유형 154"/>
              <p:cNvSpPr>
                <a:spLocks/>
              </p:cNvSpPr>
              <p:nvPr/>
            </p:nvSpPr>
            <p:spPr bwMode="auto">
              <a:xfrm>
                <a:off x="3651421"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70" name="자유형 155"/>
              <p:cNvSpPr>
                <a:spLocks/>
              </p:cNvSpPr>
              <p:nvPr/>
            </p:nvSpPr>
            <p:spPr bwMode="auto">
              <a:xfrm>
                <a:off x="3575221"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71" name="자유형 156"/>
              <p:cNvSpPr>
                <a:spLocks/>
              </p:cNvSpPr>
              <p:nvPr/>
            </p:nvSpPr>
            <p:spPr bwMode="auto">
              <a:xfrm>
                <a:off x="3486664" y="2073875"/>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72" name="자유형 157"/>
              <p:cNvSpPr>
                <a:spLocks/>
              </p:cNvSpPr>
              <p:nvPr/>
            </p:nvSpPr>
            <p:spPr bwMode="auto">
              <a:xfrm>
                <a:off x="3402227"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73" name="자유형 158"/>
              <p:cNvSpPr>
                <a:spLocks/>
              </p:cNvSpPr>
              <p:nvPr/>
            </p:nvSpPr>
            <p:spPr bwMode="auto">
              <a:xfrm>
                <a:off x="3315728"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74" name="자유형 159"/>
              <p:cNvSpPr>
                <a:spLocks/>
              </p:cNvSpPr>
              <p:nvPr/>
            </p:nvSpPr>
            <p:spPr bwMode="auto">
              <a:xfrm>
                <a:off x="3231292"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grpSp>
        <p:grpSp>
          <p:nvGrpSpPr>
            <p:cNvPr id="175" name="그룹 160"/>
            <p:cNvGrpSpPr>
              <a:grpSpLocks/>
            </p:cNvGrpSpPr>
            <p:nvPr/>
          </p:nvGrpSpPr>
          <p:grpSpPr bwMode="auto">
            <a:xfrm>
              <a:off x="5816335" y="2668132"/>
              <a:ext cx="465839" cy="448812"/>
              <a:chOff x="3200400" y="1981200"/>
              <a:chExt cx="685800" cy="609600"/>
            </a:xfrm>
          </p:grpSpPr>
          <p:sp>
            <p:nvSpPr>
              <p:cNvPr id="176" name="직사각형 161"/>
              <p:cNvSpPr>
                <a:spLocks noChangeArrowheads="1"/>
              </p:cNvSpPr>
              <p:nvPr/>
            </p:nvSpPr>
            <p:spPr bwMode="auto">
              <a:xfrm>
                <a:off x="3200400" y="1981200"/>
                <a:ext cx="685800" cy="609600"/>
              </a:xfrm>
              <a:prstGeom prst="rect">
                <a:avLst/>
              </a:prstGeom>
              <a:solidFill>
                <a:srgbClr val="FBDF53"/>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ysClr val="windowText" lastClr="000000"/>
                  </a:solidFill>
                  <a:uLnTx/>
                  <a:uFillTx/>
                  <a:ea typeface="굴림" pitchFamily="34" charset="-127"/>
                </a:endParaRPr>
              </a:p>
            </p:txBody>
          </p:sp>
          <p:sp>
            <p:nvSpPr>
              <p:cNvPr id="177" name="자유형 162"/>
              <p:cNvSpPr>
                <a:spLocks/>
              </p:cNvSpPr>
              <p:nvPr/>
            </p:nvSpPr>
            <p:spPr bwMode="auto">
              <a:xfrm>
                <a:off x="3651421"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78" name="자유형 163"/>
              <p:cNvSpPr>
                <a:spLocks/>
              </p:cNvSpPr>
              <p:nvPr/>
            </p:nvSpPr>
            <p:spPr bwMode="auto">
              <a:xfrm>
                <a:off x="3575221"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79" name="자유형 164"/>
              <p:cNvSpPr>
                <a:spLocks/>
              </p:cNvSpPr>
              <p:nvPr/>
            </p:nvSpPr>
            <p:spPr bwMode="auto">
              <a:xfrm>
                <a:off x="3486664" y="2073875"/>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80" name="자유형 165"/>
              <p:cNvSpPr>
                <a:spLocks/>
              </p:cNvSpPr>
              <p:nvPr/>
            </p:nvSpPr>
            <p:spPr bwMode="auto">
              <a:xfrm>
                <a:off x="3402227"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81" name="자유형 166"/>
              <p:cNvSpPr>
                <a:spLocks/>
              </p:cNvSpPr>
              <p:nvPr/>
            </p:nvSpPr>
            <p:spPr bwMode="auto">
              <a:xfrm>
                <a:off x="3315728"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82" name="자유형 167"/>
              <p:cNvSpPr>
                <a:spLocks/>
              </p:cNvSpPr>
              <p:nvPr/>
            </p:nvSpPr>
            <p:spPr bwMode="auto">
              <a:xfrm>
                <a:off x="3231292"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grpSp>
        <p:grpSp>
          <p:nvGrpSpPr>
            <p:cNvPr id="183" name="그룹 168"/>
            <p:cNvGrpSpPr>
              <a:grpSpLocks/>
            </p:cNvGrpSpPr>
            <p:nvPr/>
          </p:nvGrpSpPr>
          <p:grpSpPr bwMode="auto">
            <a:xfrm>
              <a:off x="5266387" y="2668132"/>
              <a:ext cx="465839" cy="448812"/>
              <a:chOff x="3200400" y="1981200"/>
              <a:chExt cx="685800" cy="609600"/>
            </a:xfrm>
          </p:grpSpPr>
          <p:sp>
            <p:nvSpPr>
              <p:cNvPr id="184" name="직사각형 169"/>
              <p:cNvSpPr>
                <a:spLocks noChangeArrowheads="1"/>
              </p:cNvSpPr>
              <p:nvPr/>
            </p:nvSpPr>
            <p:spPr bwMode="auto">
              <a:xfrm>
                <a:off x="3200400" y="1981200"/>
                <a:ext cx="685800" cy="609600"/>
              </a:xfrm>
              <a:prstGeom prst="rect">
                <a:avLst/>
              </a:prstGeom>
              <a:solidFill>
                <a:srgbClr val="FBDF53"/>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600" b="1" i="0" u="none" strike="noStrike" kern="0" cap="none" spc="0" normalizeH="0" baseline="0" noProof="0" smtClean="0">
                  <a:ln>
                    <a:noFill/>
                  </a:ln>
                  <a:solidFill>
                    <a:sysClr val="windowText" lastClr="000000"/>
                  </a:solidFill>
                  <a:uLnTx/>
                  <a:uFillTx/>
                  <a:ea typeface="굴림" pitchFamily="34" charset="-127"/>
                </a:endParaRPr>
              </a:p>
            </p:txBody>
          </p:sp>
          <p:sp>
            <p:nvSpPr>
              <p:cNvPr id="185" name="자유형 170"/>
              <p:cNvSpPr>
                <a:spLocks/>
              </p:cNvSpPr>
              <p:nvPr/>
            </p:nvSpPr>
            <p:spPr bwMode="auto">
              <a:xfrm>
                <a:off x="3651421"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86" name="자유형 171"/>
              <p:cNvSpPr>
                <a:spLocks/>
              </p:cNvSpPr>
              <p:nvPr/>
            </p:nvSpPr>
            <p:spPr bwMode="auto">
              <a:xfrm>
                <a:off x="3575221"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87" name="자유형 172"/>
              <p:cNvSpPr>
                <a:spLocks/>
              </p:cNvSpPr>
              <p:nvPr/>
            </p:nvSpPr>
            <p:spPr bwMode="auto">
              <a:xfrm>
                <a:off x="3486664" y="2073875"/>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88" name="자유형 173"/>
              <p:cNvSpPr>
                <a:spLocks/>
              </p:cNvSpPr>
              <p:nvPr/>
            </p:nvSpPr>
            <p:spPr bwMode="auto">
              <a:xfrm>
                <a:off x="3402227" y="2061518"/>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89" name="자유형 174"/>
              <p:cNvSpPr>
                <a:spLocks/>
              </p:cNvSpPr>
              <p:nvPr/>
            </p:nvSpPr>
            <p:spPr bwMode="auto">
              <a:xfrm>
                <a:off x="3315728"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90" name="자유형 175"/>
              <p:cNvSpPr>
                <a:spLocks/>
              </p:cNvSpPr>
              <p:nvPr/>
            </p:nvSpPr>
            <p:spPr bwMode="auto">
              <a:xfrm>
                <a:off x="3231292" y="2057400"/>
                <a:ext cx="158579" cy="461318"/>
              </a:xfrm>
              <a:custGeom>
                <a:avLst/>
                <a:gdLst>
                  <a:gd name="T0" fmla="*/ 0 w 370703"/>
                  <a:gd name="T1" fmla="*/ 0 h 1112108"/>
                  <a:gd name="T2" fmla="*/ 0 w 370703"/>
                  <a:gd name="T3" fmla="*/ 0 h 1112108"/>
                  <a:gd name="T4" fmla="*/ 0 w 370703"/>
                  <a:gd name="T5" fmla="*/ 0 h 1112108"/>
                  <a:gd name="T6" fmla="*/ 0 w 370703"/>
                  <a:gd name="T7" fmla="*/ 0 h 1112108"/>
                  <a:gd name="T8" fmla="*/ 0 w 370703"/>
                  <a:gd name="T9" fmla="*/ 0 h 1112108"/>
                  <a:gd name="T10" fmla="*/ 0 60000 65536"/>
                  <a:gd name="T11" fmla="*/ 0 60000 65536"/>
                  <a:gd name="T12" fmla="*/ 0 60000 65536"/>
                  <a:gd name="T13" fmla="*/ 0 60000 65536"/>
                  <a:gd name="T14" fmla="*/ 0 60000 65536"/>
                  <a:gd name="T15" fmla="*/ 0 w 370703"/>
                  <a:gd name="T16" fmla="*/ 0 h 1112108"/>
                  <a:gd name="T17" fmla="*/ 370703 w 370703"/>
                  <a:gd name="T18" fmla="*/ 1112108 h 1112108"/>
                </a:gdLst>
                <a:ahLst/>
                <a:cxnLst>
                  <a:cxn ang="T10">
                    <a:pos x="T0" y="T1"/>
                  </a:cxn>
                  <a:cxn ang="T11">
                    <a:pos x="T2" y="T3"/>
                  </a:cxn>
                  <a:cxn ang="T12">
                    <a:pos x="T4" y="T5"/>
                  </a:cxn>
                  <a:cxn ang="T13">
                    <a:pos x="T6" y="T7"/>
                  </a:cxn>
                  <a:cxn ang="T14">
                    <a:pos x="T8" y="T9"/>
                  </a:cxn>
                </a:cxnLst>
                <a:rect l="T15" t="T16" r="T17" b="T18"/>
                <a:pathLst>
                  <a:path w="370703" h="1112108">
                    <a:moveTo>
                      <a:pt x="0" y="0"/>
                    </a:moveTo>
                    <a:cubicBezTo>
                      <a:pt x="172994" y="134894"/>
                      <a:pt x="345989" y="269789"/>
                      <a:pt x="358346" y="395416"/>
                    </a:cubicBezTo>
                    <a:cubicBezTo>
                      <a:pt x="370703" y="521043"/>
                      <a:pt x="72081" y="634313"/>
                      <a:pt x="74140" y="753762"/>
                    </a:cubicBezTo>
                    <a:cubicBezTo>
                      <a:pt x="76199" y="873211"/>
                      <a:pt x="370702" y="1112108"/>
                      <a:pt x="370702" y="1112108"/>
                    </a:cubicBezTo>
                  </a:path>
                </a:pathLst>
              </a:cu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grpSp>
        <p:cxnSp>
          <p:nvCxnSpPr>
            <p:cNvPr id="191" name="직선 연결선 216"/>
            <p:cNvCxnSpPr/>
            <p:nvPr/>
          </p:nvCxnSpPr>
          <p:spPr bwMode="auto">
            <a:xfrm flipV="1">
              <a:off x="5021757" y="3083634"/>
              <a:ext cx="355321" cy="143175"/>
            </a:xfrm>
            <a:prstGeom prst="line">
              <a:avLst/>
            </a:prstGeom>
            <a:solidFill>
              <a:srgbClr val="FBDF53"/>
            </a:solidFill>
            <a:ln w="12700" cap="flat" cmpd="sng" algn="ctr">
              <a:solidFill>
                <a:srgbClr val="FFFFFF">
                  <a:lumMod val="50000"/>
                </a:srgbClr>
              </a:solidFill>
              <a:prstDash val="dash"/>
              <a:round/>
              <a:headEnd type="none" w="med" len="med"/>
              <a:tailEnd type="none" w="med" len="med"/>
            </a:ln>
            <a:effectLst/>
          </p:spPr>
        </p:cxnSp>
        <p:cxnSp>
          <p:nvCxnSpPr>
            <p:cNvPr id="192" name="직선 연결선 217"/>
            <p:cNvCxnSpPr>
              <a:endCxn id="190" idx="0"/>
            </p:cNvCxnSpPr>
            <p:nvPr/>
          </p:nvCxnSpPr>
          <p:spPr bwMode="auto">
            <a:xfrm flipV="1">
              <a:off x="4856772" y="2724234"/>
              <a:ext cx="430599" cy="119215"/>
            </a:xfrm>
            <a:prstGeom prst="line">
              <a:avLst/>
            </a:prstGeom>
            <a:solidFill>
              <a:srgbClr val="FBDF53"/>
            </a:solidFill>
            <a:ln w="12700" cap="flat" cmpd="sng" algn="ctr">
              <a:solidFill>
                <a:srgbClr val="FFFFFF">
                  <a:lumMod val="50000"/>
                </a:srgbClr>
              </a:solidFill>
              <a:prstDash val="dash"/>
              <a:round/>
              <a:headEnd type="none" w="med" len="med"/>
              <a:tailEnd type="none" w="med" len="med"/>
            </a:ln>
            <a:effectLst/>
          </p:spPr>
        </p:cxnSp>
        <p:sp>
          <p:nvSpPr>
            <p:cNvPr id="193" name="TextBox 143"/>
            <p:cNvSpPr txBox="1">
              <a:spLocks noChangeArrowheads="1"/>
            </p:cNvSpPr>
            <p:nvPr/>
          </p:nvSpPr>
          <p:spPr bwMode="auto">
            <a:xfrm>
              <a:off x="7181501" y="3328494"/>
              <a:ext cx="5317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ko-KR" sz="1200" b="1" dirty="0" smtClean="0">
                  <a:solidFill>
                    <a:schemeClr val="accent1">
                      <a:lumMod val="50000"/>
                    </a:schemeClr>
                  </a:solidFill>
                  <a:latin typeface="+mn-lt"/>
                  <a:ea typeface="굴림" pitchFamily="34" charset="-127"/>
                </a:rPr>
                <a:t>Warp</a:t>
              </a:r>
              <a:endParaRPr lang="en-US" altLang="ko-KR" sz="1200" b="1" dirty="0">
                <a:solidFill>
                  <a:schemeClr val="accent1">
                    <a:lumMod val="50000"/>
                  </a:schemeClr>
                </a:solidFill>
                <a:latin typeface="+mn-lt"/>
                <a:ea typeface="굴림" pitchFamily="34" charset="-127"/>
              </a:endParaRPr>
            </a:p>
          </p:txBody>
        </p:sp>
        <p:sp>
          <p:nvSpPr>
            <p:cNvPr id="194" name="Line 128"/>
            <p:cNvSpPr>
              <a:spLocks noChangeShapeType="1"/>
            </p:cNvSpPr>
            <p:nvPr/>
          </p:nvSpPr>
          <p:spPr bwMode="auto">
            <a:xfrm>
              <a:off x="7118498" y="3118080"/>
              <a:ext cx="116920" cy="2653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sp>
          <p:nvSpPr>
            <p:cNvPr id="195" name="Line 129"/>
            <p:cNvSpPr>
              <a:spLocks noChangeShapeType="1"/>
            </p:cNvSpPr>
            <p:nvPr/>
          </p:nvSpPr>
          <p:spPr bwMode="auto">
            <a:xfrm flipV="1">
              <a:off x="7248358" y="2682157"/>
              <a:ext cx="181160" cy="77139"/>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smtClean="0">
                <a:ln>
                  <a:noFill/>
                </a:ln>
                <a:solidFill>
                  <a:sysClr val="windowText" lastClr="000000"/>
                </a:solidFill>
                <a:uLnTx/>
                <a:uFillTx/>
              </a:endParaRPr>
            </a:p>
          </p:txBody>
        </p:sp>
        <p:cxnSp>
          <p:nvCxnSpPr>
            <p:cNvPr id="202" name="Curved Connector 201"/>
            <p:cNvCxnSpPr>
              <a:stCxn id="134" idx="4"/>
            </p:cNvCxnSpPr>
            <p:nvPr/>
          </p:nvCxnSpPr>
          <p:spPr>
            <a:xfrm rot="16200000" flipH="1">
              <a:off x="6441658" y="3732294"/>
              <a:ext cx="1103296" cy="82978"/>
            </a:xfrm>
            <a:prstGeom prst="curvedConnector3">
              <a:avLst/>
            </a:prstGeom>
            <a:ln w="28575">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6" name="Curved Connector 205"/>
            <p:cNvCxnSpPr>
              <a:stCxn id="135" idx="4"/>
              <a:endCxn id="13" idx="1"/>
            </p:cNvCxnSpPr>
            <p:nvPr/>
          </p:nvCxnSpPr>
          <p:spPr>
            <a:xfrm rot="16200000" flipH="1">
              <a:off x="4510562" y="3638471"/>
              <a:ext cx="1419244" cy="726824"/>
            </a:xfrm>
            <a:prstGeom prst="curvedConnector2">
              <a:avLst/>
            </a:prstGeom>
            <a:ln w="28575">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0"/>
          </p:nvPr>
        </p:nvSpPr>
        <p:spPr/>
        <p:txBody>
          <a:bodyPr/>
          <a:lstStyle/>
          <a:p>
            <a:fld id="{A3CC9592-B17C-4497-80E2-511F6300EC87}" type="slidenum">
              <a:rPr lang="en-US" smtClean="0"/>
              <a:pPr/>
              <a:t>6</a:t>
            </a:fld>
            <a:r>
              <a:rPr lang="en-US" dirty="0" smtClean="0"/>
              <a:t>/23</a:t>
            </a:r>
            <a:endParaRPr lang="en-US" dirty="0"/>
          </a:p>
        </p:txBody>
      </p:sp>
    </p:spTree>
    <p:extLst>
      <p:ext uri="{BB962C8B-B14F-4D97-AF65-F5344CB8AC3E}">
        <p14:creationId xmlns:p14="http://schemas.microsoft.com/office/powerpoint/2010/main" val="3051506155"/>
      </p:ext>
    </p:extLst>
  </p:cSld>
  <p:clrMapOvr>
    <a:masterClrMapping/>
  </p:clrMapOvr>
  <mc:AlternateContent xmlns:mc="http://schemas.openxmlformats.org/markup-compatibility/2006" xmlns:p14="http://schemas.microsoft.com/office/powerpoint/2010/main">
    <mc:Choice Requires="p14">
      <p:transition spd="slow" p14:dur="2000" advTm="53640"/>
    </mc:Choice>
    <mc:Fallback xmlns="">
      <p:transition spd="slow" advTm="5364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8600" y="914400"/>
            <a:ext cx="8686800" cy="5410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Since threads within a warp share a PC value, </a:t>
            </a:r>
            <a:r>
              <a:rPr lang="en-US" sz="2000" dirty="0"/>
              <a:t>i</a:t>
            </a:r>
            <a:r>
              <a:rPr lang="en-US" sz="2000" dirty="0" smtClean="0"/>
              <a:t>n a diverged control flow, some threads should execute one flow but the others not</a:t>
            </a:r>
          </a:p>
          <a:p>
            <a:endParaRPr lang="en-US" sz="2000" dirty="0"/>
          </a:p>
        </p:txBody>
      </p:sp>
      <p:sp>
        <p:nvSpPr>
          <p:cNvPr id="10" name="Flowchart: Decision 9"/>
          <p:cNvSpPr/>
          <p:nvPr/>
        </p:nvSpPr>
        <p:spPr>
          <a:xfrm>
            <a:off x="504497" y="2362543"/>
            <a:ext cx="3137298" cy="798787"/>
          </a:xfrm>
          <a:prstGeom prst="flowChartDecision">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bg1"/>
                </a:solidFill>
              </a:rPr>
              <a:t>If(</a:t>
            </a:r>
            <a:r>
              <a:rPr lang="en-US" dirty="0" err="1">
                <a:solidFill>
                  <a:schemeClr val="bg1"/>
                </a:solidFill>
              </a:rPr>
              <a:t>threadIdx.x</a:t>
            </a:r>
            <a:r>
              <a:rPr lang="en-US" dirty="0">
                <a:solidFill>
                  <a:schemeClr val="bg1"/>
                </a:solidFill>
              </a:rPr>
              <a:t> % 2 == 0</a:t>
            </a:r>
            <a:r>
              <a:rPr lang="en-US" dirty="0" smtClean="0">
                <a:solidFill>
                  <a:schemeClr val="bg1"/>
                </a:solidFill>
              </a:rPr>
              <a:t>)</a:t>
            </a:r>
            <a:endParaRPr lang="en-US" dirty="0">
              <a:solidFill>
                <a:schemeClr val="bg1"/>
              </a:solidFill>
            </a:endParaRPr>
          </a:p>
        </p:txBody>
      </p:sp>
      <p:grpSp>
        <p:nvGrpSpPr>
          <p:cNvPr id="141" name="Group 140"/>
          <p:cNvGrpSpPr/>
          <p:nvPr/>
        </p:nvGrpSpPr>
        <p:grpSpPr>
          <a:xfrm>
            <a:off x="349583" y="3175617"/>
            <a:ext cx="3305464" cy="2371542"/>
            <a:chOff x="336331" y="2746977"/>
            <a:chExt cx="3305464" cy="2371542"/>
          </a:xfrm>
        </p:grpSpPr>
        <p:sp>
          <p:nvSpPr>
            <p:cNvPr id="7" name="Rectangle 6"/>
            <p:cNvSpPr/>
            <p:nvPr/>
          </p:nvSpPr>
          <p:spPr>
            <a:xfrm>
              <a:off x="336331" y="3079531"/>
              <a:ext cx="1954924" cy="409903"/>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a:ln>
              <a:solidFill>
                <a:srgbClr val="4F81BD">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 = </a:t>
              </a:r>
              <a:r>
                <a:rPr lang="en-US" dirty="0" err="1" smtClean="0"/>
                <a:t>funcA</a:t>
              </a:r>
              <a:r>
                <a:rPr lang="en-US" dirty="0" smtClean="0"/>
                <a:t>();</a:t>
              </a:r>
              <a:endParaRPr lang="en-US" dirty="0"/>
            </a:p>
          </p:txBody>
        </p:sp>
        <p:sp>
          <p:nvSpPr>
            <p:cNvPr id="8" name="Rectangle 7"/>
            <p:cNvSpPr/>
            <p:nvPr/>
          </p:nvSpPr>
          <p:spPr>
            <a:xfrm>
              <a:off x="1686871" y="3778451"/>
              <a:ext cx="1954924" cy="409903"/>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a:ln>
              <a:solidFill>
                <a:srgbClr val="4F81BD">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 = </a:t>
              </a:r>
              <a:r>
                <a:rPr lang="en-US" dirty="0" err="1" smtClean="0"/>
                <a:t>funcB</a:t>
              </a:r>
              <a:r>
                <a:rPr lang="en-US" dirty="0" smtClean="0"/>
                <a:t>();</a:t>
              </a:r>
              <a:endParaRPr lang="en-US" dirty="0"/>
            </a:p>
          </p:txBody>
        </p:sp>
        <p:sp>
          <p:nvSpPr>
            <p:cNvPr id="9" name="Rectangle 8"/>
            <p:cNvSpPr/>
            <p:nvPr/>
          </p:nvSpPr>
          <p:spPr>
            <a:xfrm>
              <a:off x="914393" y="4708616"/>
              <a:ext cx="2317531" cy="409903"/>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a:ln>
              <a:solidFill>
                <a:srgbClr val="4F81BD">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dst</a:t>
              </a:r>
              <a:r>
                <a:rPr lang="en-US" dirty="0" smtClean="0"/>
                <a:t>[</a:t>
              </a:r>
              <a:r>
                <a:rPr lang="en-US" dirty="0" err="1" smtClean="0"/>
                <a:t>threadIdx.x</a:t>
              </a:r>
              <a:r>
                <a:rPr lang="en-US" dirty="0" smtClean="0"/>
                <a:t>] = ret;</a:t>
              </a:r>
              <a:endParaRPr lang="en-US" dirty="0"/>
            </a:p>
          </p:txBody>
        </p:sp>
        <p:cxnSp>
          <p:nvCxnSpPr>
            <p:cNvPr id="16" name="Elbow Connector 15"/>
            <p:cNvCxnSpPr>
              <a:stCxn id="10" idx="2"/>
              <a:endCxn id="7" idx="0"/>
            </p:cNvCxnSpPr>
            <p:nvPr/>
          </p:nvCxnSpPr>
          <p:spPr>
            <a:xfrm rot="5400000">
              <a:off x="1527194" y="2533578"/>
              <a:ext cx="332553" cy="759353"/>
            </a:xfrm>
            <a:prstGeom prst="bentConnector3">
              <a:avLst/>
            </a:prstGeom>
            <a:ln>
              <a:solidFill>
                <a:srgbClr val="4F81BD">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0" idx="2"/>
              <a:endCxn id="8" idx="0"/>
            </p:cNvCxnSpPr>
            <p:nvPr/>
          </p:nvCxnSpPr>
          <p:spPr>
            <a:xfrm rot="16200000" flipH="1">
              <a:off x="1853003" y="2967120"/>
              <a:ext cx="1031473" cy="591187"/>
            </a:xfrm>
            <a:prstGeom prst="bentConnector3">
              <a:avLst>
                <a:gd name="adj1" fmla="val 16596"/>
              </a:avLst>
            </a:prstGeom>
            <a:ln>
              <a:solidFill>
                <a:srgbClr val="4F81BD">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7" idx="2"/>
              <a:endCxn id="9" idx="0"/>
            </p:cNvCxnSpPr>
            <p:nvPr/>
          </p:nvCxnSpPr>
          <p:spPr>
            <a:xfrm rot="16200000" flipH="1">
              <a:off x="1083885" y="3719342"/>
              <a:ext cx="1219182" cy="759366"/>
            </a:xfrm>
            <a:prstGeom prst="bentConnector3">
              <a:avLst>
                <a:gd name="adj1" fmla="val 81897"/>
              </a:avLst>
            </a:prstGeom>
            <a:ln>
              <a:solidFill>
                <a:srgbClr val="4F81BD">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8" idx="2"/>
              <a:endCxn id="9" idx="0"/>
            </p:cNvCxnSpPr>
            <p:nvPr/>
          </p:nvCxnSpPr>
          <p:spPr>
            <a:xfrm rot="5400000">
              <a:off x="2108615" y="4152898"/>
              <a:ext cx="520262" cy="591174"/>
            </a:xfrm>
            <a:prstGeom prst="bentConnector3">
              <a:avLst>
                <a:gd name="adj1" fmla="val 58081"/>
              </a:avLst>
            </a:prstGeom>
            <a:ln>
              <a:solidFill>
                <a:srgbClr val="4F81BD">
                  <a:alpha val="50000"/>
                </a:srgb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31" name="Group 130"/>
          <p:cNvGrpSpPr/>
          <p:nvPr/>
        </p:nvGrpSpPr>
        <p:grpSpPr>
          <a:xfrm>
            <a:off x="4908301" y="2178620"/>
            <a:ext cx="3208274" cy="835564"/>
            <a:chOff x="4908301" y="1749980"/>
            <a:chExt cx="3208274" cy="835564"/>
          </a:xfrm>
        </p:grpSpPr>
        <p:sp>
          <p:nvSpPr>
            <p:cNvPr id="26" name="Rectangle 25"/>
            <p:cNvSpPr/>
            <p:nvPr/>
          </p:nvSpPr>
          <p:spPr>
            <a:xfrm>
              <a:off x="6537394" y="2112579"/>
              <a:ext cx="1560786" cy="4729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661096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70030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79489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88948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99458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07866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716800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26259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35718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746228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756212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765146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774605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784064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94574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8035078" y="217984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4908301" y="2112578"/>
              <a:ext cx="1471448" cy="4729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bg2">
                      <a:lumMod val="10000"/>
                    </a:schemeClr>
                  </a:solidFill>
                </a:rPr>
                <a:t>1111111111111111</a:t>
              </a:r>
              <a:endParaRPr lang="en-US" sz="1400" dirty="0">
                <a:solidFill>
                  <a:schemeClr val="bg2">
                    <a:lumMod val="10000"/>
                  </a:schemeClr>
                </a:solidFill>
              </a:endParaRPr>
            </a:p>
          </p:txBody>
        </p:sp>
        <p:sp>
          <p:nvSpPr>
            <p:cNvPr id="72" name="TextBox 71"/>
            <p:cNvSpPr txBox="1"/>
            <p:nvPr/>
          </p:nvSpPr>
          <p:spPr>
            <a:xfrm>
              <a:off x="4981914" y="1755230"/>
              <a:ext cx="1282082" cy="369332"/>
            </a:xfrm>
            <a:prstGeom prst="rect">
              <a:avLst/>
            </a:prstGeom>
            <a:noFill/>
          </p:spPr>
          <p:txBody>
            <a:bodyPr wrap="none" rtlCol="0">
              <a:spAutoFit/>
            </a:bodyPr>
            <a:lstStyle/>
            <a:p>
              <a:r>
                <a:rPr lang="en-US" dirty="0" smtClean="0">
                  <a:solidFill>
                    <a:schemeClr val="bg2">
                      <a:lumMod val="10000"/>
                    </a:schemeClr>
                  </a:solidFill>
                </a:rPr>
                <a:t>active mask</a:t>
              </a:r>
              <a:endParaRPr lang="en-US" dirty="0">
                <a:solidFill>
                  <a:schemeClr val="bg2">
                    <a:lumMod val="10000"/>
                  </a:schemeClr>
                </a:solidFill>
              </a:endParaRPr>
            </a:p>
          </p:txBody>
        </p:sp>
        <p:sp>
          <p:nvSpPr>
            <p:cNvPr id="73" name="TextBox 72"/>
            <p:cNvSpPr txBox="1"/>
            <p:nvPr/>
          </p:nvSpPr>
          <p:spPr>
            <a:xfrm>
              <a:off x="6490104" y="1749980"/>
              <a:ext cx="1626471" cy="369332"/>
            </a:xfrm>
            <a:prstGeom prst="rect">
              <a:avLst/>
            </a:prstGeom>
            <a:noFill/>
          </p:spPr>
          <p:txBody>
            <a:bodyPr wrap="none" rtlCol="0">
              <a:spAutoFit/>
            </a:bodyPr>
            <a:lstStyle/>
            <a:p>
              <a:r>
                <a:rPr lang="en-US" dirty="0">
                  <a:solidFill>
                    <a:schemeClr val="bg2">
                      <a:lumMod val="10000"/>
                    </a:schemeClr>
                  </a:solidFill>
                </a:rPr>
                <a:t>w</a:t>
              </a:r>
              <a:r>
                <a:rPr lang="en-US" dirty="0" smtClean="0">
                  <a:solidFill>
                    <a:schemeClr val="bg2">
                      <a:lumMod val="10000"/>
                    </a:schemeClr>
                  </a:solidFill>
                </a:rPr>
                <a:t>arp execution</a:t>
              </a:r>
              <a:endParaRPr lang="en-US" dirty="0">
                <a:solidFill>
                  <a:schemeClr val="bg2">
                    <a:lumMod val="10000"/>
                  </a:schemeClr>
                </a:solidFill>
              </a:endParaRPr>
            </a:p>
          </p:txBody>
        </p:sp>
      </p:grpSp>
      <p:grpSp>
        <p:nvGrpSpPr>
          <p:cNvPr id="128" name="Group 127"/>
          <p:cNvGrpSpPr/>
          <p:nvPr/>
        </p:nvGrpSpPr>
        <p:grpSpPr>
          <a:xfrm>
            <a:off x="4924071" y="3450338"/>
            <a:ext cx="3189879" cy="472966"/>
            <a:chOff x="4924071" y="3021698"/>
            <a:chExt cx="3189879" cy="472966"/>
          </a:xfrm>
        </p:grpSpPr>
        <p:sp>
          <p:nvSpPr>
            <p:cNvPr id="74" name="Rectangle 73"/>
            <p:cNvSpPr/>
            <p:nvPr/>
          </p:nvSpPr>
          <p:spPr>
            <a:xfrm>
              <a:off x="6553164" y="3021699"/>
              <a:ext cx="1560786" cy="4729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Arrow Connector 74"/>
            <p:cNvCxnSpPr/>
            <p:nvPr/>
          </p:nvCxnSpPr>
          <p:spPr>
            <a:xfrm>
              <a:off x="6626738" y="308896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6716078" y="308896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6810668" y="308896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6905258" y="308896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7010358" y="308896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7094438" y="308896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7183778" y="308896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7278368" y="308896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7372958" y="308896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7478058" y="308896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7577898" y="308896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7667238" y="308896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7761828" y="308896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7856418" y="308896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7961518" y="308896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8050848" y="308896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4924071" y="3021698"/>
              <a:ext cx="1471448" cy="4729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bg2">
                      <a:lumMod val="10000"/>
                    </a:schemeClr>
                  </a:solidFill>
                </a:rPr>
                <a:t>1010101010101010</a:t>
              </a:r>
              <a:endParaRPr lang="en-US" sz="1400" dirty="0">
                <a:solidFill>
                  <a:schemeClr val="bg2">
                    <a:lumMod val="10000"/>
                  </a:schemeClr>
                </a:solidFill>
              </a:endParaRPr>
            </a:p>
          </p:txBody>
        </p:sp>
      </p:grpSp>
      <p:grpSp>
        <p:nvGrpSpPr>
          <p:cNvPr id="129" name="Group 128"/>
          <p:cNvGrpSpPr/>
          <p:nvPr/>
        </p:nvGrpSpPr>
        <p:grpSpPr>
          <a:xfrm>
            <a:off x="4929331" y="4201808"/>
            <a:ext cx="3189879" cy="472966"/>
            <a:chOff x="4929331" y="3773168"/>
            <a:chExt cx="3189879" cy="472966"/>
          </a:xfrm>
        </p:grpSpPr>
        <p:sp>
          <p:nvSpPr>
            <p:cNvPr id="92" name="Rectangle 91"/>
            <p:cNvSpPr/>
            <p:nvPr/>
          </p:nvSpPr>
          <p:spPr>
            <a:xfrm>
              <a:off x="6558424" y="3773169"/>
              <a:ext cx="1560786" cy="4729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Arrow Connector 92"/>
            <p:cNvCxnSpPr/>
            <p:nvPr/>
          </p:nvCxnSpPr>
          <p:spPr>
            <a:xfrm>
              <a:off x="6631998" y="384043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6721338" y="38404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6815928" y="384043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6910518" y="38404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015618" y="384043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7099698" y="38404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7189038" y="384043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7283628" y="38404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7378218" y="384043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7483318" y="38404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7583158" y="384043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7672498" y="38404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7767088" y="3840430"/>
              <a:ext cx="0" cy="38888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7861678" y="38404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7966778" y="3840430"/>
              <a:ext cx="0" cy="393192"/>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8056108" y="38404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09" name="Rectangle 108"/>
            <p:cNvSpPr/>
            <p:nvPr/>
          </p:nvSpPr>
          <p:spPr>
            <a:xfrm>
              <a:off x="4929331" y="3773168"/>
              <a:ext cx="1471448" cy="4729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bg2">
                      <a:lumMod val="10000"/>
                    </a:schemeClr>
                  </a:solidFill>
                </a:rPr>
                <a:t>0101010101010101</a:t>
              </a:r>
              <a:endParaRPr lang="en-US" sz="1400" dirty="0">
                <a:solidFill>
                  <a:schemeClr val="bg2">
                    <a:lumMod val="10000"/>
                  </a:schemeClr>
                </a:solidFill>
              </a:endParaRPr>
            </a:p>
          </p:txBody>
        </p:sp>
      </p:grpSp>
      <p:grpSp>
        <p:nvGrpSpPr>
          <p:cNvPr id="130" name="Group 129"/>
          <p:cNvGrpSpPr/>
          <p:nvPr/>
        </p:nvGrpSpPr>
        <p:grpSpPr>
          <a:xfrm>
            <a:off x="4924071" y="5100408"/>
            <a:ext cx="3189879" cy="472966"/>
            <a:chOff x="4924071" y="4671768"/>
            <a:chExt cx="3189879" cy="472966"/>
          </a:xfrm>
        </p:grpSpPr>
        <p:sp>
          <p:nvSpPr>
            <p:cNvPr id="110" name="Rectangle 109"/>
            <p:cNvSpPr/>
            <p:nvPr/>
          </p:nvSpPr>
          <p:spPr>
            <a:xfrm>
              <a:off x="6553164" y="4671769"/>
              <a:ext cx="1560786" cy="4729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1" name="Straight Arrow Connector 110"/>
            <p:cNvCxnSpPr/>
            <p:nvPr/>
          </p:nvCxnSpPr>
          <p:spPr>
            <a:xfrm>
              <a:off x="662673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671607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681066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690525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701035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709443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718377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727836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737295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747805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757789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766723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776182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785641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796151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8050848" y="4739030"/>
              <a:ext cx="0" cy="3888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27" name="Rectangle 126"/>
            <p:cNvSpPr/>
            <p:nvPr/>
          </p:nvSpPr>
          <p:spPr>
            <a:xfrm>
              <a:off x="4924071" y="4671768"/>
              <a:ext cx="1471448" cy="4729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bg2">
                      <a:lumMod val="10000"/>
                    </a:schemeClr>
                  </a:solidFill>
                </a:rPr>
                <a:t>1111111111111111</a:t>
              </a:r>
              <a:endParaRPr lang="en-US" sz="1400" dirty="0">
                <a:solidFill>
                  <a:schemeClr val="bg2">
                    <a:lumMod val="10000"/>
                  </a:schemeClr>
                </a:solidFill>
              </a:endParaRPr>
            </a:p>
          </p:txBody>
        </p:sp>
      </p:grpSp>
      <p:sp>
        <p:nvSpPr>
          <p:cNvPr id="134" name="Rectangle 133"/>
          <p:cNvSpPr/>
          <p:nvPr/>
        </p:nvSpPr>
        <p:spPr>
          <a:xfrm>
            <a:off x="922577" y="5143712"/>
            <a:ext cx="2317531" cy="409903"/>
          </a:xfrm>
          <a:prstGeom prst="rect">
            <a:avLst/>
          </a:prstGeom>
          <a:gradFill>
            <a:gsLst>
              <a:gs pos="0">
                <a:schemeClr val="accent1">
                  <a:tint val="100000"/>
                  <a:shade val="100000"/>
                  <a:satMod val="130000"/>
                </a:schemeClr>
              </a:gs>
              <a:gs pos="100000">
                <a:schemeClr val="accent1">
                  <a:tint val="50000"/>
                  <a:shade val="100000"/>
                  <a:satMod val="350000"/>
                </a:schemeClr>
              </a:gs>
            </a:gsLst>
          </a:gra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2060"/>
                </a:solidFill>
              </a:rPr>
              <a:t>dst</a:t>
            </a:r>
            <a:r>
              <a:rPr lang="en-US" dirty="0" smtClean="0">
                <a:solidFill>
                  <a:srgbClr val="002060"/>
                </a:solidFill>
              </a:rPr>
              <a:t>[</a:t>
            </a:r>
            <a:r>
              <a:rPr lang="en-US" dirty="0" err="1" smtClean="0">
                <a:solidFill>
                  <a:srgbClr val="002060"/>
                </a:solidFill>
              </a:rPr>
              <a:t>threadIdx.x</a:t>
            </a:r>
            <a:r>
              <a:rPr lang="en-US" dirty="0" smtClean="0">
                <a:solidFill>
                  <a:srgbClr val="002060"/>
                </a:solidFill>
              </a:rPr>
              <a:t>] = ret;</a:t>
            </a:r>
            <a:endParaRPr lang="en-US" dirty="0">
              <a:solidFill>
                <a:srgbClr val="002060"/>
              </a:solidFill>
            </a:endParaRPr>
          </a:p>
        </p:txBody>
      </p:sp>
      <p:grpSp>
        <p:nvGrpSpPr>
          <p:cNvPr id="150" name="Group 149"/>
          <p:cNvGrpSpPr/>
          <p:nvPr/>
        </p:nvGrpSpPr>
        <p:grpSpPr>
          <a:xfrm>
            <a:off x="336331" y="3166559"/>
            <a:ext cx="1954924" cy="756744"/>
            <a:chOff x="2888197" y="5143686"/>
            <a:chExt cx="1954924" cy="756744"/>
          </a:xfrm>
        </p:grpSpPr>
        <p:sp>
          <p:nvSpPr>
            <p:cNvPr id="132" name="Rectangle 131"/>
            <p:cNvSpPr/>
            <p:nvPr/>
          </p:nvSpPr>
          <p:spPr>
            <a:xfrm>
              <a:off x="2888197" y="5490527"/>
              <a:ext cx="1954924" cy="409903"/>
            </a:xfrm>
            <a:prstGeom prst="rect">
              <a:avLst/>
            </a:prstGeom>
            <a:gradFill>
              <a:gsLst>
                <a:gs pos="0">
                  <a:schemeClr val="accent1">
                    <a:tint val="100000"/>
                    <a:shade val="100000"/>
                    <a:satMod val="130000"/>
                  </a:schemeClr>
                </a:gs>
                <a:gs pos="100000">
                  <a:schemeClr val="accent1">
                    <a:tint val="50000"/>
                    <a:shade val="100000"/>
                    <a:satMod val="350000"/>
                  </a:schemeClr>
                </a:gs>
              </a:gsLst>
            </a:gra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ret = </a:t>
              </a:r>
              <a:r>
                <a:rPr lang="en-US" dirty="0" err="1" smtClean="0">
                  <a:solidFill>
                    <a:srgbClr val="002060"/>
                  </a:solidFill>
                </a:rPr>
                <a:t>funcA</a:t>
              </a:r>
              <a:r>
                <a:rPr lang="en-US" dirty="0" smtClean="0">
                  <a:solidFill>
                    <a:srgbClr val="002060"/>
                  </a:solidFill>
                </a:rPr>
                <a:t>;</a:t>
              </a:r>
              <a:endParaRPr lang="en-US" dirty="0">
                <a:solidFill>
                  <a:srgbClr val="002060"/>
                </a:solidFill>
              </a:endParaRPr>
            </a:p>
          </p:txBody>
        </p:sp>
        <p:cxnSp>
          <p:nvCxnSpPr>
            <p:cNvPr id="135" name="Elbow Connector 134"/>
            <p:cNvCxnSpPr>
              <a:endCxn id="132" idx="0"/>
            </p:cNvCxnSpPr>
            <p:nvPr/>
          </p:nvCxnSpPr>
          <p:spPr>
            <a:xfrm rot="5400000">
              <a:off x="4071916" y="4937430"/>
              <a:ext cx="346841" cy="759353"/>
            </a:xfrm>
            <a:prstGeom prst="bentConnector3">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a:off x="1692293" y="3152299"/>
            <a:ext cx="1954924" cy="1455665"/>
            <a:chOff x="4238737" y="5143685"/>
            <a:chExt cx="1954924" cy="1455665"/>
          </a:xfrm>
        </p:grpSpPr>
        <p:sp>
          <p:nvSpPr>
            <p:cNvPr id="133" name="Rectangle 132"/>
            <p:cNvSpPr/>
            <p:nvPr/>
          </p:nvSpPr>
          <p:spPr>
            <a:xfrm>
              <a:off x="4238737" y="6189447"/>
              <a:ext cx="1954924" cy="409903"/>
            </a:xfrm>
            <a:prstGeom prst="rect">
              <a:avLst/>
            </a:prstGeom>
            <a:gradFill>
              <a:gsLst>
                <a:gs pos="0">
                  <a:schemeClr val="accent1">
                    <a:tint val="100000"/>
                    <a:shade val="100000"/>
                    <a:satMod val="130000"/>
                  </a:schemeClr>
                </a:gs>
                <a:gs pos="100000">
                  <a:schemeClr val="accent1">
                    <a:tint val="50000"/>
                    <a:shade val="100000"/>
                    <a:satMod val="350000"/>
                  </a:schemeClr>
                </a:gs>
              </a:gsLst>
            </a:gra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ret = </a:t>
              </a:r>
              <a:r>
                <a:rPr lang="en-US" dirty="0" err="1" smtClean="0">
                  <a:solidFill>
                    <a:srgbClr val="002060"/>
                  </a:solidFill>
                </a:rPr>
                <a:t>funcB</a:t>
              </a:r>
              <a:r>
                <a:rPr lang="en-US" dirty="0" smtClean="0">
                  <a:solidFill>
                    <a:srgbClr val="002060"/>
                  </a:solidFill>
                </a:rPr>
                <a:t>;</a:t>
              </a:r>
              <a:endParaRPr lang="en-US" dirty="0">
                <a:solidFill>
                  <a:srgbClr val="002060"/>
                </a:solidFill>
              </a:endParaRPr>
            </a:p>
          </p:txBody>
        </p:sp>
        <p:cxnSp>
          <p:nvCxnSpPr>
            <p:cNvPr id="136" name="Elbow Connector 135"/>
            <p:cNvCxnSpPr>
              <a:endCxn id="133" idx="0"/>
            </p:cNvCxnSpPr>
            <p:nvPr/>
          </p:nvCxnSpPr>
          <p:spPr>
            <a:xfrm rot="16200000" flipH="1">
              <a:off x="4397725" y="5370972"/>
              <a:ext cx="1045761" cy="591187"/>
            </a:xfrm>
            <a:prstGeom prst="bentConnector3">
              <a:avLst>
                <a:gd name="adj1" fmla="val 16834"/>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grpSp>
      <p:sp>
        <p:nvSpPr>
          <p:cNvPr id="140" name="Flowchart: Decision 139"/>
          <p:cNvSpPr/>
          <p:nvPr/>
        </p:nvSpPr>
        <p:spPr>
          <a:xfrm>
            <a:off x="499247" y="2357293"/>
            <a:ext cx="3137298" cy="798787"/>
          </a:xfrm>
          <a:prstGeom prst="flowChartDecision">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rgbClr val="002060"/>
                </a:solidFill>
              </a:rPr>
              <a:t>If(</a:t>
            </a:r>
            <a:r>
              <a:rPr lang="en-US" dirty="0" err="1">
                <a:solidFill>
                  <a:srgbClr val="002060"/>
                </a:solidFill>
              </a:rPr>
              <a:t>threadIdx.x</a:t>
            </a:r>
            <a:r>
              <a:rPr lang="en-US" dirty="0">
                <a:solidFill>
                  <a:srgbClr val="002060"/>
                </a:solidFill>
              </a:rPr>
              <a:t> % 2 == 0</a:t>
            </a:r>
            <a:r>
              <a:rPr lang="en-US" dirty="0" smtClean="0">
                <a:solidFill>
                  <a:srgbClr val="002060"/>
                </a:solidFill>
              </a:rPr>
              <a:t>)</a:t>
            </a:r>
            <a:endParaRPr lang="en-US" dirty="0">
              <a:solidFill>
                <a:srgbClr val="002060"/>
              </a:solidFill>
            </a:endParaRPr>
          </a:p>
        </p:txBody>
      </p:sp>
      <p:grpSp>
        <p:nvGrpSpPr>
          <p:cNvPr id="142" name="Group 141"/>
          <p:cNvGrpSpPr/>
          <p:nvPr/>
        </p:nvGrpSpPr>
        <p:grpSpPr>
          <a:xfrm>
            <a:off x="343615" y="3163405"/>
            <a:ext cx="3305464" cy="2385830"/>
            <a:chOff x="488731" y="2885089"/>
            <a:chExt cx="3305464" cy="2385830"/>
          </a:xfrm>
        </p:grpSpPr>
        <p:sp>
          <p:nvSpPr>
            <p:cNvPr id="143" name="Rectangle 142"/>
            <p:cNvSpPr/>
            <p:nvPr/>
          </p:nvSpPr>
          <p:spPr>
            <a:xfrm>
              <a:off x="488731" y="3231931"/>
              <a:ext cx="1954924" cy="409903"/>
            </a:xfrm>
            <a:prstGeom prst="rect">
              <a:avLst/>
            </a:prstGeom>
            <a:gradFill>
              <a:gsLst>
                <a:gs pos="0">
                  <a:schemeClr val="accent1">
                    <a:tint val="100000"/>
                    <a:shade val="100000"/>
                    <a:satMod val="130000"/>
                  </a:schemeClr>
                </a:gs>
                <a:gs pos="100000">
                  <a:schemeClr val="accent1">
                    <a:tint val="50000"/>
                    <a:shade val="100000"/>
                    <a:satMod val="350000"/>
                  </a:schemeClr>
                </a:gs>
              </a:gsLst>
            </a:gra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 = </a:t>
              </a:r>
              <a:r>
                <a:rPr lang="en-US" dirty="0" err="1" smtClean="0"/>
                <a:t>funcA</a:t>
              </a:r>
              <a:r>
                <a:rPr lang="en-US" dirty="0" smtClean="0"/>
                <a:t>;</a:t>
              </a:r>
              <a:endParaRPr lang="en-US" dirty="0"/>
            </a:p>
          </p:txBody>
        </p:sp>
        <p:sp>
          <p:nvSpPr>
            <p:cNvPr id="144" name="Rectangle 143"/>
            <p:cNvSpPr/>
            <p:nvPr/>
          </p:nvSpPr>
          <p:spPr>
            <a:xfrm>
              <a:off x="1839271" y="3930851"/>
              <a:ext cx="1954924" cy="409903"/>
            </a:xfrm>
            <a:prstGeom prst="rect">
              <a:avLst/>
            </a:prstGeom>
            <a:gradFill>
              <a:gsLst>
                <a:gs pos="0">
                  <a:schemeClr val="accent1">
                    <a:tint val="100000"/>
                    <a:shade val="100000"/>
                    <a:satMod val="130000"/>
                  </a:schemeClr>
                </a:gs>
                <a:gs pos="100000">
                  <a:schemeClr val="accent1">
                    <a:tint val="50000"/>
                    <a:shade val="100000"/>
                    <a:satMod val="350000"/>
                  </a:schemeClr>
                </a:gs>
              </a:gsLst>
            </a:gra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 = </a:t>
              </a:r>
              <a:r>
                <a:rPr lang="en-US" dirty="0" err="1" smtClean="0"/>
                <a:t>funcB</a:t>
              </a:r>
              <a:r>
                <a:rPr lang="en-US" dirty="0" smtClean="0"/>
                <a:t>;</a:t>
              </a:r>
              <a:endParaRPr lang="en-US" dirty="0"/>
            </a:p>
          </p:txBody>
        </p:sp>
        <p:sp>
          <p:nvSpPr>
            <p:cNvPr id="145" name="Rectangle 144"/>
            <p:cNvSpPr/>
            <p:nvPr/>
          </p:nvSpPr>
          <p:spPr>
            <a:xfrm>
              <a:off x="1066793" y="4861016"/>
              <a:ext cx="2317531" cy="409903"/>
            </a:xfrm>
            <a:prstGeom prst="rect">
              <a:avLst/>
            </a:prstGeom>
            <a:gradFill>
              <a:gsLst>
                <a:gs pos="0">
                  <a:schemeClr val="accent1">
                    <a:tint val="100000"/>
                    <a:shade val="100000"/>
                    <a:satMod val="130000"/>
                  </a:schemeClr>
                </a:gs>
                <a:gs pos="100000">
                  <a:schemeClr val="accent1">
                    <a:tint val="50000"/>
                    <a:shade val="100000"/>
                    <a:satMod val="350000"/>
                  </a:schemeClr>
                </a:gs>
              </a:gsLst>
            </a:gra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dst</a:t>
              </a:r>
              <a:r>
                <a:rPr lang="en-US" dirty="0" smtClean="0"/>
                <a:t>[</a:t>
              </a:r>
              <a:r>
                <a:rPr lang="en-US" dirty="0" err="1" smtClean="0"/>
                <a:t>threadIdx.x</a:t>
              </a:r>
              <a:r>
                <a:rPr lang="en-US" dirty="0" smtClean="0"/>
                <a:t>] = ret;</a:t>
              </a:r>
              <a:endParaRPr lang="en-US" dirty="0"/>
            </a:p>
          </p:txBody>
        </p:sp>
        <p:cxnSp>
          <p:nvCxnSpPr>
            <p:cNvPr id="146" name="Elbow Connector 145"/>
            <p:cNvCxnSpPr>
              <a:endCxn id="143" idx="0"/>
            </p:cNvCxnSpPr>
            <p:nvPr/>
          </p:nvCxnSpPr>
          <p:spPr>
            <a:xfrm rot="5400000">
              <a:off x="1672450" y="2678834"/>
              <a:ext cx="346841" cy="759353"/>
            </a:xfrm>
            <a:prstGeom prst="bentConnector3">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47" name="Elbow Connector 146"/>
            <p:cNvCxnSpPr>
              <a:endCxn id="144" idx="0"/>
            </p:cNvCxnSpPr>
            <p:nvPr/>
          </p:nvCxnSpPr>
          <p:spPr>
            <a:xfrm rot="16200000" flipH="1">
              <a:off x="1998259" y="3112376"/>
              <a:ext cx="1045761" cy="591187"/>
            </a:xfrm>
            <a:prstGeom prst="bentConnector3">
              <a:avLst>
                <a:gd name="adj1" fmla="val 16834"/>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stCxn id="143" idx="2"/>
              <a:endCxn id="145" idx="0"/>
            </p:cNvCxnSpPr>
            <p:nvPr/>
          </p:nvCxnSpPr>
          <p:spPr>
            <a:xfrm rot="16200000" flipH="1">
              <a:off x="1236285" y="3871742"/>
              <a:ext cx="1219182" cy="759366"/>
            </a:xfrm>
            <a:prstGeom prst="bentConnector3">
              <a:avLst>
                <a:gd name="adj1" fmla="val 81897"/>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49" name="Elbow Connector 148"/>
            <p:cNvCxnSpPr>
              <a:stCxn id="144" idx="2"/>
              <a:endCxn id="145" idx="0"/>
            </p:cNvCxnSpPr>
            <p:nvPr/>
          </p:nvCxnSpPr>
          <p:spPr>
            <a:xfrm rot="5400000">
              <a:off x="2261015" y="4305298"/>
              <a:ext cx="520262" cy="591174"/>
            </a:xfrm>
            <a:prstGeom prst="bentConnector3">
              <a:avLst>
                <a:gd name="adj1" fmla="val 5808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grpSp>
      <p:cxnSp>
        <p:nvCxnSpPr>
          <p:cNvPr id="153" name="Elbow Connector 152"/>
          <p:cNvCxnSpPr/>
          <p:nvPr/>
        </p:nvCxnSpPr>
        <p:spPr>
          <a:xfrm rot="16200000" flipH="1">
            <a:off x="1082205" y="4154541"/>
            <a:ext cx="1219182" cy="759366"/>
          </a:xfrm>
          <a:prstGeom prst="bentConnector3">
            <a:avLst>
              <a:gd name="adj1" fmla="val 81897"/>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54" name="Elbow Connector 153"/>
          <p:cNvCxnSpPr/>
          <p:nvPr/>
        </p:nvCxnSpPr>
        <p:spPr>
          <a:xfrm rot="5400000">
            <a:off x="2106935" y="4588097"/>
            <a:ext cx="520262" cy="591174"/>
          </a:xfrm>
          <a:prstGeom prst="bentConnector3">
            <a:avLst>
              <a:gd name="adj1" fmla="val 5808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8205276" y="2555521"/>
            <a:ext cx="700833" cy="369332"/>
          </a:xfrm>
          <a:prstGeom prst="rect">
            <a:avLst/>
          </a:prstGeom>
          <a:noFill/>
        </p:spPr>
        <p:txBody>
          <a:bodyPr wrap="none" rtlCol="0">
            <a:spAutoFit/>
          </a:bodyPr>
          <a:lstStyle/>
          <a:p>
            <a:r>
              <a:rPr lang="en-US" dirty="0" smtClean="0"/>
              <a:t>100%</a:t>
            </a:r>
            <a:endParaRPr lang="en-US" dirty="0"/>
          </a:p>
        </p:txBody>
      </p:sp>
      <p:sp>
        <p:nvSpPr>
          <p:cNvPr id="156" name="TextBox 155"/>
          <p:cNvSpPr txBox="1"/>
          <p:nvPr/>
        </p:nvSpPr>
        <p:spPr>
          <a:xfrm>
            <a:off x="8252565" y="2171886"/>
            <a:ext cx="489236" cy="369332"/>
          </a:xfrm>
          <a:prstGeom prst="rect">
            <a:avLst/>
          </a:prstGeom>
          <a:noFill/>
        </p:spPr>
        <p:txBody>
          <a:bodyPr wrap="none" rtlCol="0">
            <a:spAutoFit/>
          </a:bodyPr>
          <a:lstStyle/>
          <a:p>
            <a:r>
              <a:rPr lang="en-US" dirty="0" err="1" smtClean="0">
                <a:solidFill>
                  <a:schemeClr val="bg2">
                    <a:lumMod val="10000"/>
                  </a:schemeClr>
                </a:solidFill>
              </a:rPr>
              <a:t>util</a:t>
            </a:r>
            <a:endParaRPr lang="en-US" dirty="0">
              <a:solidFill>
                <a:schemeClr val="bg2">
                  <a:lumMod val="10000"/>
                </a:schemeClr>
              </a:solidFill>
            </a:endParaRPr>
          </a:p>
        </p:txBody>
      </p:sp>
      <p:sp>
        <p:nvSpPr>
          <p:cNvPr id="157" name="TextBox 156"/>
          <p:cNvSpPr txBox="1"/>
          <p:nvPr/>
        </p:nvSpPr>
        <p:spPr>
          <a:xfrm>
            <a:off x="8209759" y="3514741"/>
            <a:ext cx="583814" cy="369332"/>
          </a:xfrm>
          <a:prstGeom prst="rect">
            <a:avLst/>
          </a:prstGeom>
          <a:noFill/>
        </p:spPr>
        <p:txBody>
          <a:bodyPr wrap="none" rtlCol="0">
            <a:spAutoFit/>
          </a:bodyPr>
          <a:lstStyle/>
          <a:p>
            <a:r>
              <a:rPr lang="en-US" dirty="0" smtClean="0"/>
              <a:t>50%</a:t>
            </a:r>
            <a:endParaRPr lang="en-US" dirty="0"/>
          </a:p>
        </p:txBody>
      </p:sp>
      <p:sp>
        <p:nvSpPr>
          <p:cNvPr id="158" name="TextBox 157"/>
          <p:cNvSpPr txBox="1"/>
          <p:nvPr/>
        </p:nvSpPr>
        <p:spPr>
          <a:xfrm>
            <a:off x="8200795" y="4312597"/>
            <a:ext cx="583814" cy="369332"/>
          </a:xfrm>
          <a:prstGeom prst="rect">
            <a:avLst/>
          </a:prstGeom>
          <a:noFill/>
        </p:spPr>
        <p:txBody>
          <a:bodyPr wrap="none" rtlCol="0">
            <a:spAutoFit/>
          </a:bodyPr>
          <a:lstStyle/>
          <a:p>
            <a:r>
              <a:rPr lang="en-US" dirty="0" smtClean="0"/>
              <a:t>50%</a:t>
            </a:r>
            <a:endParaRPr lang="en-US" dirty="0"/>
          </a:p>
        </p:txBody>
      </p:sp>
      <p:sp>
        <p:nvSpPr>
          <p:cNvPr id="159" name="TextBox 158"/>
          <p:cNvSpPr txBox="1"/>
          <p:nvPr/>
        </p:nvSpPr>
        <p:spPr>
          <a:xfrm>
            <a:off x="8200795" y="5200099"/>
            <a:ext cx="700833" cy="369332"/>
          </a:xfrm>
          <a:prstGeom prst="rect">
            <a:avLst/>
          </a:prstGeom>
          <a:noFill/>
        </p:spPr>
        <p:txBody>
          <a:bodyPr wrap="none" rtlCol="0">
            <a:spAutoFit/>
          </a:bodyPr>
          <a:lstStyle/>
          <a:p>
            <a:r>
              <a:rPr lang="en-US" dirty="0" smtClean="0"/>
              <a:t>100%</a:t>
            </a:r>
            <a:endParaRPr lang="en-US" dirty="0"/>
          </a:p>
        </p:txBody>
      </p:sp>
      <p:grpSp>
        <p:nvGrpSpPr>
          <p:cNvPr id="12" name="Group 11"/>
          <p:cNvGrpSpPr/>
          <p:nvPr/>
        </p:nvGrpSpPr>
        <p:grpSpPr>
          <a:xfrm>
            <a:off x="4364467" y="3336826"/>
            <a:ext cx="4550933" cy="1540299"/>
            <a:chOff x="4364467" y="3336826"/>
            <a:chExt cx="4550933" cy="1540299"/>
          </a:xfrm>
        </p:grpSpPr>
        <p:sp>
          <p:nvSpPr>
            <p:cNvPr id="3" name="Oval 2"/>
            <p:cNvSpPr/>
            <p:nvPr/>
          </p:nvSpPr>
          <p:spPr>
            <a:xfrm>
              <a:off x="8113950" y="3336826"/>
              <a:ext cx="801450" cy="1540299"/>
            </a:xfrm>
            <a:prstGeom prst="ellipse">
              <a:avLst/>
            </a:prstGeom>
            <a:noFill/>
            <a:ln w="28575">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4" name="TextBox 3"/>
            <p:cNvSpPr txBox="1"/>
            <p:nvPr/>
          </p:nvSpPr>
          <p:spPr>
            <a:xfrm>
              <a:off x="4364467" y="3619500"/>
              <a:ext cx="3580339" cy="369332"/>
            </a:xfrm>
            <a:prstGeom prst="rect">
              <a:avLst/>
            </a:prstGeom>
            <a:solidFill>
              <a:srgbClr val="990000"/>
            </a:solidFill>
          </p:spPr>
          <p:txBody>
            <a:bodyPr wrap="none" rtlCol="0">
              <a:spAutoFit/>
            </a:bodyPr>
            <a:lstStyle/>
            <a:p>
              <a:r>
                <a:rPr lang="en-US" b="1" dirty="0" smtClean="0">
                  <a:solidFill>
                    <a:schemeClr val="bg1"/>
                  </a:solidFill>
                </a:rPr>
                <a:t>Half of the processing cores are idle</a:t>
              </a:r>
              <a:endParaRPr lang="en-US" b="1" dirty="0">
                <a:solidFill>
                  <a:schemeClr val="bg1"/>
                </a:solidFill>
              </a:endParaRPr>
            </a:p>
          </p:txBody>
        </p:sp>
        <p:cxnSp>
          <p:nvCxnSpPr>
            <p:cNvPr id="11" name="Curved Connector 10"/>
            <p:cNvCxnSpPr>
              <a:stCxn id="4" idx="2"/>
              <a:endCxn id="3" idx="2"/>
            </p:cNvCxnSpPr>
            <p:nvPr/>
          </p:nvCxnSpPr>
          <p:spPr>
            <a:xfrm rot="16200000" flipH="1">
              <a:off x="7075221" y="3068247"/>
              <a:ext cx="118144" cy="1959313"/>
            </a:xfrm>
            <a:prstGeom prst="curvedConnector2">
              <a:avLst/>
            </a:prstGeom>
            <a:ln>
              <a:solidFill>
                <a:schemeClr val="tx1">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37" name="Title 3"/>
          <p:cNvSpPr txBox="1">
            <a:spLocks/>
          </p:cNvSpPr>
          <p:nvPr/>
        </p:nvSpPr>
        <p:spPr>
          <a:xfrm>
            <a:off x="152399" y="32240"/>
            <a:ext cx="8140505" cy="762000"/>
          </a:xfrm>
          <a:prstGeom prst="rect">
            <a:avLst/>
          </a:prstGeom>
        </p:spPr>
        <p:txBody>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z="3200" dirty="0" smtClean="0"/>
              <a:t>Underutilization among homogeneous units</a:t>
            </a:r>
            <a:endParaRPr lang="en-US" sz="3200" dirty="0"/>
          </a:p>
        </p:txBody>
      </p:sp>
      <p:sp>
        <p:nvSpPr>
          <p:cNvPr id="2" name="Slide Number Placeholder 1"/>
          <p:cNvSpPr>
            <a:spLocks noGrp="1"/>
          </p:cNvSpPr>
          <p:nvPr>
            <p:ph type="sldNum" sz="quarter" idx="10"/>
          </p:nvPr>
        </p:nvSpPr>
        <p:spPr/>
        <p:txBody>
          <a:bodyPr/>
          <a:lstStyle/>
          <a:p>
            <a:fld id="{A3CC9592-B17C-4497-80E2-511F6300EC87}" type="slidenum">
              <a:rPr lang="en-US" smtClean="0"/>
              <a:pPr/>
              <a:t>7</a:t>
            </a:fld>
            <a:r>
              <a:rPr lang="en-US" dirty="0" smtClean="0"/>
              <a:t>/23</a:t>
            </a:r>
            <a:endParaRPr lang="en-US" dirty="0"/>
          </a:p>
        </p:txBody>
      </p:sp>
    </p:spTree>
    <p:custDataLst>
      <p:tags r:id="rId1"/>
    </p:custDataLst>
    <p:extLst>
      <p:ext uri="{BB962C8B-B14F-4D97-AF65-F5344CB8AC3E}">
        <p14:creationId xmlns:p14="http://schemas.microsoft.com/office/powerpoint/2010/main" val="3890470047"/>
      </p:ext>
    </p:extLst>
  </p:cSld>
  <p:clrMapOvr>
    <a:masterClrMapping/>
  </p:clrMapOvr>
  <mc:AlternateContent xmlns:mc="http://schemas.openxmlformats.org/markup-compatibility/2006" xmlns:p14="http://schemas.microsoft.com/office/powerpoint/2010/main">
    <mc:Choice Requires="p14">
      <p:transition spd="slow" p14:dur="2000" advTm="123905"/>
    </mc:Choice>
    <mc:Fallback xmlns="">
      <p:transition spd="slow" advTm="1239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5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6"/>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1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1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15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54"/>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500"/>
                                  </p:stCondLst>
                                  <p:childTnLst>
                                    <p:set>
                                      <p:cBhvr>
                                        <p:cTn id="48" dur="1" fill="hold">
                                          <p:stCondLst>
                                            <p:cond delay="0"/>
                                          </p:stCondLst>
                                        </p:cTn>
                                        <p:tgtEl>
                                          <p:spTgt spid="1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40" grpId="0" animBg="1"/>
      <p:bldP spid="155" grpId="0"/>
      <p:bldP spid="156" grpId="0"/>
      <p:bldP spid="157" grpId="0"/>
      <p:bldP spid="158" grpId="0"/>
      <p:bldP spid="1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Dispatcher issues an instruction to one of three execution units at a time</a:t>
            </a:r>
          </a:p>
          <a:p>
            <a:pPr lvl="1"/>
            <a:r>
              <a:rPr lang="en-US" sz="1600" i="1" dirty="0" smtClean="0"/>
              <a:t>In worst case, two execution units among three become idle</a:t>
            </a:r>
          </a:p>
          <a:p>
            <a:r>
              <a:rPr lang="en-US" sz="2000" dirty="0" smtClean="0"/>
              <a:t>Even with multiple schedulers or multi-issue dispatcher, there can be underutilized execution units due to dependencies among instructions</a:t>
            </a:r>
            <a:endParaRPr lang="en-US" sz="2000" dirty="0"/>
          </a:p>
        </p:txBody>
      </p:sp>
      <p:grpSp>
        <p:nvGrpSpPr>
          <p:cNvPr id="51" name="Group 50"/>
          <p:cNvGrpSpPr/>
          <p:nvPr/>
        </p:nvGrpSpPr>
        <p:grpSpPr>
          <a:xfrm>
            <a:off x="5449824" y="2350491"/>
            <a:ext cx="954741" cy="3509683"/>
            <a:chOff x="5441562" y="1761563"/>
            <a:chExt cx="954741" cy="3509683"/>
          </a:xfrm>
        </p:grpSpPr>
        <p:sp>
          <p:nvSpPr>
            <p:cNvPr id="41" name="Rounded Rectangle 40"/>
            <p:cNvSpPr/>
            <p:nvPr/>
          </p:nvSpPr>
          <p:spPr>
            <a:xfrm>
              <a:off x="5441562" y="1761563"/>
              <a:ext cx="954741" cy="3509683"/>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bg1"/>
                  </a:solidFill>
                </a:rPr>
                <a:t>SP</a:t>
              </a:r>
              <a:endParaRPr lang="en-US" dirty="0">
                <a:solidFill>
                  <a:schemeClr val="bg1"/>
                </a:solidFill>
              </a:endParaRPr>
            </a:p>
          </p:txBody>
        </p:sp>
        <p:sp>
          <p:nvSpPr>
            <p:cNvPr id="5" name="Rectangle 4"/>
            <p:cNvSpPr/>
            <p:nvPr/>
          </p:nvSpPr>
          <p:spPr>
            <a:xfrm>
              <a:off x="5535691" y="2326340"/>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943584" y="2326340"/>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535691" y="2673722"/>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943584" y="2673722"/>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535691" y="302110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943584" y="302110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535691" y="3368485"/>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943584" y="3368485"/>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540174" y="3729311"/>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948067" y="3729311"/>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540174" y="407669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948067" y="407669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540174" y="4424074"/>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948067" y="4424074"/>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540174" y="4771456"/>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948067" y="4771456"/>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6447000" y="2350491"/>
            <a:ext cx="954741" cy="3509683"/>
            <a:chOff x="6427676" y="1779493"/>
            <a:chExt cx="954741" cy="3509683"/>
          </a:xfrm>
        </p:grpSpPr>
        <p:sp>
          <p:nvSpPr>
            <p:cNvPr id="42" name="Rounded Rectangle 41"/>
            <p:cNvSpPr/>
            <p:nvPr/>
          </p:nvSpPr>
          <p:spPr>
            <a:xfrm>
              <a:off x="6427676" y="1779493"/>
              <a:ext cx="954741" cy="3509683"/>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bg1"/>
                  </a:solidFill>
                </a:rPr>
                <a:t>LD/ST</a:t>
              </a:r>
              <a:endParaRPr lang="en-US" dirty="0">
                <a:solidFill>
                  <a:schemeClr val="bg1"/>
                </a:solidFill>
              </a:endParaRPr>
            </a:p>
          </p:txBody>
        </p:sp>
        <p:sp>
          <p:nvSpPr>
            <p:cNvPr id="21" name="Rectangle 20"/>
            <p:cNvSpPr/>
            <p:nvPr/>
          </p:nvSpPr>
          <p:spPr>
            <a:xfrm>
              <a:off x="6508358" y="2330823"/>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916251" y="2330823"/>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08358" y="2678205"/>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916251" y="2678205"/>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508358" y="302558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916251" y="302558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508358" y="3372968"/>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916251" y="3372968"/>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512841" y="3733794"/>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920734" y="3733794"/>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512841" y="408117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920734" y="408117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512841" y="4428557"/>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920734" y="4428557"/>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512841" y="4775939"/>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6920734" y="4775939"/>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7447636" y="2356048"/>
            <a:ext cx="477370" cy="3509683"/>
            <a:chOff x="7409308" y="1779493"/>
            <a:chExt cx="477370" cy="3509683"/>
          </a:xfrm>
        </p:grpSpPr>
        <p:sp>
          <p:nvSpPr>
            <p:cNvPr id="43" name="Rounded Rectangle 42"/>
            <p:cNvSpPr/>
            <p:nvPr/>
          </p:nvSpPr>
          <p:spPr>
            <a:xfrm>
              <a:off x="7409308" y="1779493"/>
              <a:ext cx="477370" cy="3509683"/>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lIns="0" tIns="45720" rIns="0" rtlCol="0" anchor="t" anchorCtr="0"/>
            <a:lstStyle/>
            <a:p>
              <a:pPr algn="ctr"/>
              <a:r>
                <a:rPr lang="en-US" dirty="0" smtClean="0">
                  <a:solidFill>
                    <a:schemeClr val="bg1"/>
                  </a:solidFill>
                </a:rPr>
                <a:t>SFU</a:t>
              </a:r>
              <a:endParaRPr lang="en-US" dirty="0">
                <a:solidFill>
                  <a:schemeClr val="bg1"/>
                </a:solidFill>
              </a:endParaRPr>
            </a:p>
          </p:txBody>
        </p:sp>
        <p:sp>
          <p:nvSpPr>
            <p:cNvPr id="37" name="Rectangle 36"/>
            <p:cNvSpPr/>
            <p:nvPr/>
          </p:nvSpPr>
          <p:spPr>
            <a:xfrm>
              <a:off x="7458614" y="2335306"/>
              <a:ext cx="349624" cy="309282"/>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458614" y="3153333"/>
              <a:ext cx="349624" cy="309282"/>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7458614" y="3957912"/>
              <a:ext cx="349624" cy="309282"/>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458614" y="4775939"/>
              <a:ext cx="349624" cy="309282"/>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Rectangle 43"/>
          <p:cNvSpPr/>
          <p:nvPr/>
        </p:nvSpPr>
        <p:spPr>
          <a:xfrm>
            <a:off x="1271869" y="3144941"/>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LD</a:t>
            </a:r>
            <a:endParaRPr lang="en-US" dirty="0"/>
          </a:p>
        </p:txBody>
      </p:sp>
      <p:sp>
        <p:nvSpPr>
          <p:cNvPr id="45" name="Rectangle 44"/>
          <p:cNvSpPr/>
          <p:nvPr/>
        </p:nvSpPr>
        <p:spPr>
          <a:xfrm>
            <a:off x="1276352" y="2665332"/>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SIN</a:t>
            </a:r>
            <a:endParaRPr lang="en-US" dirty="0"/>
          </a:p>
        </p:txBody>
      </p:sp>
      <p:sp>
        <p:nvSpPr>
          <p:cNvPr id="46" name="Rectangle 45"/>
          <p:cNvSpPr/>
          <p:nvPr/>
        </p:nvSpPr>
        <p:spPr>
          <a:xfrm>
            <a:off x="1276352" y="3633516"/>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FADD</a:t>
            </a:r>
            <a:endParaRPr lang="en-US" dirty="0"/>
          </a:p>
        </p:txBody>
      </p:sp>
      <p:sp>
        <p:nvSpPr>
          <p:cNvPr id="47" name="Rectangle 46"/>
          <p:cNvSpPr/>
          <p:nvPr/>
        </p:nvSpPr>
        <p:spPr>
          <a:xfrm>
            <a:off x="1271868" y="4110886"/>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FFMA</a:t>
            </a:r>
            <a:endParaRPr lang="en-US" dirty="0"/>
          </a:p>
        </p:txBody>
      </p:sp>
      <p:sp>
        <p:nvSpPr>
          <p:cNvPr id="48" name="Rectangle 47"/>
          <p:cNvSpPr/>
          <p:nvPr/>
        </p:nvSpPr>
        <p:spPr>
          <a:xfrm>
            <a:off x="1271867" y="4588255"/>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MOV</a:t>
            </a:r>
            <a:endParaRPr lang="en-US" dirty="0"/>
          </a:p>
        </p:txBody>
      </p:sp>
      <p:sp>
        <p:nvSpPr>
          <p:cNvPr id="49" name="Rectangle 48"/>
          <p:cNvSpPr/>
          <p:nvPr/>
        </p:nvSpPr>
        <p:spPr>
          <a:xfrm>
            <a:off x="1276352" y="5085796"/>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
            </a:r>
            <a:endParaRPr lang="en-US" dirty="0"/>
          </a:p>
        </p:txBody>
      </p:sp>
      <p:sp>
        <p:nvSpPr>
          <p:cNvPr id="55" name="TextBox 54"/>
          <p:cNvSpPr txBox="1"/>
          <p:nvPr/>
        </p:nvSpPr>
        <p:spPr>
          <a:xfrm>
            <a:off x="474566" y="2291128"/>
            <a:ext cx="614271" cy="369332"/>
          </a:xfrm>
          <a:prstGeom prst="rect">
            <a:avLst/>
          </a:prstGeom>
          <a:noFill/>
        </p:spPr>
        <p:txBody>
          <a:bodyPr wrap="none" rtlCol="0">
            <a:spAutoFit/>
          </a:bodyPr>
          <a:lstStyle/>
          <a:p>
            <a:r>
              <a:rPr lang="en-US" dirty="0" smtClean="0">
                <a:solidFill>
                  <a:schemeClr val="bg2">
                    <a:lumMod val="10000"/>
                  </a:schemeClr>
                </a:solidFill>
              </a:rPr>
              <a:t>time</a:t>
            </a:r>
            <a:endParaRPr lang="en-US" dirty="0">
              <a:solidFill>
                <a:schemeClr val="bg2">
                  <a:lumMod val="10000"/>
                </a:schemeClr>
              </a:solidFill>
            </a:endParaRPr>
          </a:p>
        </p:txBody>
      </p:sp>
      <p:sp>
        <p:nvSpPr>
          <p:cNvPr id="56" name="TextBox 55"/>
          <p:cNvSpPr txBox="1"/>
          <p:nvPr/>
        </p:nvSpPr>
        <p:spPr>
          <a:xfrm>
            <a:off x="573150" y="2628194"/>
            <a:ext cx="417102" cy="369332"/>
          </a:xfrm>
          <a:prstGeom prst="rect">
            <a:avLst/>
          </a:prstGeom>
          <a:noFill/>
        </p:spPr>
        <p:txBody>
          <a:bodyPr wrap="none" rtlCol="0">
            <a:spAutoFit/>
          </a:bodyPr>
          <a:lstStyle/>
          <a:p>
            <a:r>
              <a:rPr lang="en-US" dirty="0" smtClean="0">
                <a:solidFill>
                  <a:schemeClr val="bg2">
                    <a:lumMod val="10000"/>
                  </a:schemeClr>
                </a:solidFill>
              </a:rPr>
              <a:t>1: </a:t>
            </a:r>
            <a:endParaRPr lang="en-US" dirty="0">
              <a:solidFill>
                <a:schemeClr val="bg2">
                  <a:lumMod val="10000"/>
                </a:schemeClr>
              </a:solidFill>
            </a:endParaRPr>
          </a:p>
        </p:txBody>
      </p:sp>
      <p:sp>
        <p:nvSpPr>
          <p:cNvPr id="57" name="TextBox 56"/>
          <p:cNvSpPr txBox="1"/>
          <p:nvPr/>
        </p:nvSpPr>
        <p:spPr>
          <a:xfrm>
            <a:off x="573150" y="3119471"/>
            <a:ext cx="417102" cy="369332"/>
          </a:xfrm>
          <a:prstGeom prst="rect">
            <a:avLst/>
          </a:prstGeom>
          <a:noFill/>
        </p:spPr>
        <p:txBody>
          <a:bodyPr wrap="none" rtlCol="0">
            <a:spAutoFit/>
          </a:bodyPr>
          <a:lstStyle/>
          <a:p>
            <a:r>
              <a:rPr lang="en-US" dirty="0">
                <a:solidFill>
                  <a:schemeClr val="bg2">
                    <a:lumMod val="10000"/>
                  </a:schemeClr>
                </a:solidFill>
              </a:rPr>
              <a:t>2</a:t>
            </a:r>
            <a:r>
              <a:rPr lang="en-US" dirty="0" smtClean="0">
                <a:solidFill>
                  <a:schemeClr val="bg2">
                    <a:lumMod val="10000"/>
                  </a:schemeClr>
                </a:solidFill>
              </a:rPr>
              <a:t>: </a:t>
            </a:r>
            <a:endParaRPr lang="en-US" dirty="0">
              <a:solidFill>
                <a:schemeClr val="bg2">
                  <a:lumMod val="10000"/>
                </a:schemeClr>
              </a:solidFill>
            </a:endParaRPr>
          </a:p>
        </p:txBody>
      </p:sp>
      <p:sp>
        <p:nvSpPr>
          <p:cNvPr id="58" name="TextBox 57"/>
          <p:cNvSpPr txBox="1"/>
          <p:nvPr/>
        </p:nvSpPr>
        <p:spPr>
          <a:xfrm>
            <a:off x="573150" y="3589657"/>
            <a:ext cx="417102" cy="369332"/>
          </a:xfrm>
          <a:prstGeom prst="rect">
            <a:avLst/>
          </a:prstGeom>
          <a:noFill/>
        </p:spPr>
        <p:txBody>
          <a:bodyPr wrap="none" rtlCol="0">
            <a:spAutoFit/>
          </a:bodyPr>
          <a:lstStyle/>
          <a:p>
            <a:r>
              <a:rPr lang="en-US" dirty="0">
                <a:solidFill>
                  <a:schemeClr val="bg2">
                    <a:lumMod val="10000"/>
                  </a:schemeClr>
                </a:solidFill>
              </a:rPr>
              <a:t>3</a:t>
            </a:r>
            <a:r>
              <a:rPr lang="en-US" dirty="0" smtClean="0">
                <a:solidFill>
                  <a:schemeClr val="bg2">
                    <a:lumMod val="10000"/>
                  </a:schemeClr>
                </a:solidFill>
              </a:rPr>
              <a:t>: </a:t>
            </a:r>
            <a:endParaRPr lang="en-US" dirty="0">
              <a:solidFill>
                <a:schemeClr val="bg2">
                  <a:lumMod val="10000"/>
                </a:schemeClr>
              </a:solidFill>
            </a:endParaRPr>
          </a:p>
        </p:txBody>
      </p:sp>
      <p:sp>
        <p:nvSpPr>
          <p:cNvPr id="59" name="TextBox 58"/>
          <p:cNvSpPr txBox="1"/>
          <p:nvPr/>
        </p:nvSpPr>
        <p:spPr>
          <a:xfrm>
            <a:off x="573150" y="4086695"/>
            <a:ext cx="417102" cy="369332"/>
          </a:xfrm>
          <a:prstGeom prst="rect">
            <a:avLst/>
          </a:prstGeom>
          <a:noFill/>
        </p:spPr>
        <p:txBody>
          <a:bodyPr wrap="none" rtlCol="0">
            <a:spAutoFit/>
          </a:bodyPr>
          <a:lstStyle/>
          <a:p>
            <a:r>
              <a:rPr lang="en-US" dirty="0">
                <a:solidFill>
                  <a:schemeClr val="bg2">
                    <a:lumMod val="10000"/>
                  </a:schemeClr>
                </a:solidFill>
              </a:rPr>
              <a:t>4</a:t>
            </a:r>
            <a:r>
              <a:rPr lang="en-US" dirty="0" smtClean="0">
                <a:solidFill>
                  <a:schemeClr val="bg2">
                    <a:lumMod val="10000"/>
                  </a:schemeClr>
                </a:solidFill>
              </a:rPr>
              <a:t>: </a:t>
            </a:r>
            <a:endParaRPr lang="en-US" dirty="0">
              <a:solidFill>
                <a:schemeClr val="bg2">
                  <a:lumMod val="10000"/>
                </a:schemeClr>
              </a:solidFill>
            </a:endParaRPr>
          </a:p>
        </p:txBody>
      </p:sp>
      <p:sp>
        <p:nvSpPr>
          <p:cNvPr id="60" name="TextBox 59"/>
          <p:cNvSpPr txBox="1"/>
          <p:nvPr/>
        </p:nvSpPr>
        <p:spPr>
          <a:xfrm>
            <a:off x="573150" y="4541647"/>
            <a:ext cx="417102" cy="369332"/>
          </a:xfrm>
          <a:prstGeom prst="rect">
            <a:avLst/>
          </a:prstGeom>
          <a:noFill/>
        </p:spPr>
        <p:txBody>
          <a:bodyPr wrap="none" rtlCol="0">
            <a:spAutoFit/>
          </a:bodyPr>
          <a:lstStyle/>
          <a:p>
            <a:r>
              <a:rPr lang="en-US" dirty="0">
                <a:solidFill>
                  <a:schemeClr val="bg2">
                    <a:lumMod val="10000"/>
                  </a:schemeClr>
                </a:solidFill>
              </a:rPr>
              <a:t>5</a:t>
            </a:r>
            <a:r>
              <a:rPr lang="en-US" dirty="0" smtClean="0">
                <a:solidFill>
                  <a:schemeClr val="bg2">
                    <a:lumMod val="10000"/>
                  </a:schemeClr>
                </a:solidFill>
              </a:rPr>
              <a:t>: </a:t>
            </a:r>
            <a:endParaRPr lang="en-US" dirty="0">
              <a:solidFill>
                <a:schemeClr val="bg2">
                  <a:lumMod val="10000"/>
                </a:schemeClr>
              </a:solidFill>
            </a:endParaRPr>
          </a:p>
        </p:txBody>
      </p:sp>
      <p:sp>
        <p:nvSpPr>
          <p:cNvPr id="61" name="TextBox 60"/>
          <p:cNvSpPr txBox="1"/>
          <p:nvPr/>
        </p:nvSpPr>
        <p:spPr>
          <a:xfrm>
            <a:off x="573150" y="5061605"/>
            <a:ext cx="417102" cy="369332"/>
          </a:xfrm>
          <a:prstGeom prst="rect">
            <a:avLst/>
          </a:prstGeom>
          <a:noFill/>
        </p:spPr>
        <p:txBody>
          <a:bodyPr wrap="none" rtlCol="0">
            <a:spAutoFit/>
          </a:bodyPr>
          <a:lstStyle/>
          <a:p>
            <a:r>
              <a:rPr lang="en-US" dirty="0">
                <a:solidFill>
                  <a:schemeClr val="bg2">
                    <a:lumMod val="10000"/>
                  </a:schemeClr>
                </a:solidFill>
              </a:rPr>
              <a:t>6</a:t>
            </a:r>
            <a:r>
              <a:rPr lang="en-US" dirty="0" smtClean="0">
                <a:solidFill>
                  <a:schemeClr val="bg2">
                    <a:lumMod val="10000"/>
                  </a:schemeClr>
                </a:solidFill>
              </a:rPr>
              <a:t>: </a:t>
            </a:r>
            <a:endParaRPr lang="en-US" dirty="0">
              <a:solidFill>
                <a:schemeClr val="bg2">
                  <a:lumMod val="10000"/>
                </a:schemeClr>
              </a:solidFill>
            </a:endParaRPr>
          </a:p>
        </p:txBody>
      </p:sp>
      <p:grpSp>
        <p:nvGrpSpPr>
          <p:cNvPr id="67" name="Group 66"/>
          <p:cNvGrpSpPr/>
          <p:nvPr/>
        </p:nvGrpSpPr>
        <p:grpSpPr>
          <a:xfrm>
            <a:off x="1268504" y="3140450"/>
            <a:ext cx="2389755" cy="2285996"/>
            <a:chOff x="3151077" y="5437091"/>
            <a:chExt cx="2389755" cy="2285996"/>
          </a:xfrm>
        </p:grpSpPr>
        <p:sp>
          <p:nvSpPr>
            <p:cNvPr id="62" name="Rectangle 61"/>
            <p:cNvSpPr/>
            <p:nvPr/>
          </p:nvSpPr>
          <p:spPr>
            <a:xfrm>
              <a:off x="3151079" y="5437091"/>
              <a:ext cx="2380129" cy="345141"/>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LD</a:t>
              </a:r>
              <a:endParaRPr lang="en-US" dirty="0"/>
            </a:p>
          </p:txBody>
        </p:sp>
        <p:sp>
          <p:nvSpPr>
            <p:cNvPr id="63" name="Rectangle 62"/>
            <p:cNvSpPr/>
            <p:nvPr/>
          </p:nvSpPr>
          <p:spPr>
            <a:xfrm>
              <a:off x="3155562" y="5925666"/>
              <a:ext cx="2380129" cy="345141"/>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FADD</a:t>
              </a:r>
              <a:endParaRPr lang="en-US" dirty="0"/>
            </a:p>
          </p:txBody>
        </p:sp>
        <p:sp>
          <p:nvSpPr>
            <p:cNvPr id="64" name="Rectangle 63"/>
            <p:cNvSpPr/>
            <p:nvPr/>
          </p:nvSpPr>
          <p:spPr>
            <a:xfrm>
              <a:off x="3160703" y="6403036"/>
              <a:ext cx="2380129" cy="345141"/>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FFMA</a:t>
              </a:r>
              <a:endParaRPr lang="en-US" dirty="0"/>
            </a:p>
          </p:txBody>
        </p:sp>
        <p:sp>
          <p:nvSpPr>
            <p:cNvPr id="65" name="Rectangle 64"/>
            <p:cNvSpPr/>
            <p:nvPr/>
          </p:nvSpPr>
          <p:spPr>
            <a:xfrm>
              <a:off x="3151077" y="6880405"/>
              <a:ext cx="2380129" cy="345141"/>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MOV</a:t>
              </a:r>
              <a:endParaRPr lang="en-US" dirty="0"/>
            </a:p>
          </p:txBody>
        </p:sp>
        <p:sp>
          <p:nvSpPr>
            <p:cNvPr id="66" name="Rectangle 65"/>
            <p:cNvSpPr/>
            <p:nvPr/>
          </p:nvSpPr>
          <p:spPr>
            <a:xfrm>
              <a:off x="3155562" y="7377946"/>
              <a:ext cx="2380129" cy="345141"/>
            </a:xfrm>
            <a:prstGeom prst="rect">
              <a:avLst/>
            </a:prstGeom>
            <a:gradFill>
              <a:gsLst>
                <a:gs pos="0">
                  <a:schemeClr val="accent1">
                    <a:tint val="100000"/>
                    <a:shade val="100000"/>
                    <a:satMod val="130000"/>
                    <a:alpha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
              </a:r>
              <a:endParaRPr lang="en-US" dirty="0"/>
            </a:p>
          </p:txBody>
        </p:sp>
      </p:grpSp>
      <p:sp>
        <p:nvSpPr>
          <p:cNvPr id="69" name="Rectangle 68"/>
          <p:cNvSpPr/>
          <p:nvPr/>
        </p:nvSpPr>
        <p:spPr>
          <a:xfrm>
            <a:off x="1273064" y="3144941"/>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LD</a:t>
            </a:r>
            <a:endParaRPr lang="en-US" dirty="0">
              <a:solidFill>
                <a:srgbClr val="002060"/>
              </a:solidFill>
            </a:endParaRPr>
          </a:p>
        </p:txBody>
      </p:sp>
      <p:sp>
        <p:nvSpPr>
          <p:cNvPr id="70" name="Rectangle 69"/>
          <p:cNvSpPr/>
          <p:nvPr/>
        </p:nvSpPr>
        <p:spPr>
          <a:xfrm>
            <a:off x="1276352" y="3633516"/>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FADD</a:t>
            </a:r>
            <a:endParaRPr lang="en-US" dirty="0">
              <a:solidFill>
                <a:srgbClr val="002060"/>
              </a:solidFill>
            </a:endParaRPr>
          </a:p>
        </p:txBody>
      </p:sp>
      <p:sp>
        <p:nvSpPr>
          <p:cNvPr id="71" name="Rectangle 70"/>
          <p:cNvSpPr/>
          <p:nvPr/>
        </p:nvSpPr>
        <p:spPr>
          <a:xfrm>
            <a:off x="1276352" y="4098790"/>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FFMA</a:t>
            </a:r>
            <a:endParaRPr lang="en-US" dirty="0">
              <a:solidFill>
                <a:srgbClr val="002060"/>
              </a:solidFill>
            </a:endParaRPr>
          </a:p>
        </p:txBody>
      </p:sp>
      <p:sp>
        <p:nvSpPr>
          <p:cNvPr id="72" name="Rectangle 71"/>
          <p:cNvSpPr/>
          <p:nvPr/>
        </p:nvSpPr>
        <p:spPr>
          <a:xfrm>
            <a:off x="1273064" y="4583763"/>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MOV</a:t>
            </a:r>
            <a:endParaRPr lang="en-US" dirty="0">
              <a:solidFill>
                <a:srgbClr val="002060"/>
              </a:solidFill>
            </a:endParaRPr>
          </a:p>
        </p:txBody>
      </p:sp>
      <p:sp>
        <p:nvSpPr>
          <p:cNvPr id="73" name="Rectangle 72"/>
          <p:cNvSpPr/>
          <p:nvPr/>
        </p:nvSpPr>
        <p:spPr>
          <a:xfrm>
            <a:off x="1276352" y="5073700"/>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ST</a:t>
            </a:r>
            <a:endParaRPr lang="en-US" dirty="0">
              <a:solidFill>
                <a:srgbClr val="002060"/>
              </a:solidFill>
            </a:endParaRPr>
          </a:p>
        </p:txBody>
      </p:sp>
      <p:sp>
        <p:nvSpPr>
          <p:cNvPr id="74" name="Rectangle 73"/>
          <p:cNvSpPr/>
          <p:nvPr/>
        </p:nvSpPr>
        <p:spPr>
          <a:xfrm>
            <a:off x="1276352" y="2665332"/>
            <a:ext cx="2380129" cy="345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SIN</a:t>
            </a:r>
            <a:endParaRPr lang="en-US" dirty="0">
              <a:solidFill>
                <a:srgbClr val="002060"/>
              </a:solidFill>
            </a:endParaRPr>
          </a:p>
        </p:txBody>
      </p:sp>
      <p:grpSp>
        <p:nvGrpSpPr>
          <p:cNvPr id="153" name="Group 152"/>
          <p:cNvGrpSpPr/>
          <p:nvPr/>
        </p:nvGrpSpPr>
        <p:grpSpPr>
          <a:xfrm>
            <a:off x="7452360" y="2356048"/>
            <a:ext cx="477370" cy="3509683"/>
            <a:chOff x="7409308" y="1779493"/>
            <a:chExt cx="477370" cy="3509683"/>
          </a:xfrm>
        </p:grpSpPr>
        <p:sp>
          <p:nvSpPr>
            <p:cNvPr id="158" name="Rounded Rectangle 157"/>
            <p:cNvSpPr/>
            <p:nvPr/>
          </p:nvSpPr>
          <p:spPr>
            <a:xfrm>
              <a:off x="7409308" y="1779493"/>
              <a:ext cx="477370" cy="3509683"/>
            </a:xfrm>
            <a:prstGeom prst="roundRect">
              <a:avLst/>
            </a:prstGeom>
            <a:solidFill>
              <a:schemeClr val="accent4">
                <a:lumMod val="75000"/>
                <a:alpha val="30000"/>
              </a:schemeClr>
            </a:solidFill>
            <a:ln>
              <a:noFill/>
            </a:ln>
          </p:spPr>
          <p:style>
            <a:lnRef idx="1">
              <a:schemeClr val="accent1"/>
            </a:lnRef>
            <a:fillRef idx="3">
              <a:schemeClr val="accent1"/>
            </a:fillRef>
            <a:effectRef idx="2">
              <a:schemeClr val="accent1"/>
            </a:effectRef>
            <a:fontRef idx="minor">
              <a:schemeClr val="lt1"/>
            </a:fontRef>
          </p:style>
          <p:txBody>
            <a:bodyPr lIns="0" tIns="45720" rIns="0" rtlCol="0" anchor="t" anchorCtr="0"/>
            <a:lstStyle/>
            <a:p>
              <a:pPr algn="ctr"/>
              <a:r>
                <a:rPr lang="en-US" dirty="0" smtClean="0">
                  <a:solidFill>
                    <a:schemeClr val="bg1">
                      <a:lumMod val="85000"/>
                    </a:schemeClr>
                  </a:solidFill>
                </a:rPr>
                <a:t>SFU</a:t>
              </a:r>
              <a:endParaRPr lang="en-US" dirty="0">
                <a:solidFill>
                  <a:schemeClr val="bg1">
                    <a:lumMod val="85000"/>
                  </a:schemeClr>
                </a:solidFill>
              </a:endParaRPr>
            </a:p>
          </p:txBody>
        </p:sp>
        <p:sp>
          <p:nvSpPr>
            <p:cNvPr id="154" name="Rectangle 153"/>
            <p:cNvSpPr/>
            <p:nvPr/>
          </p:nvSpPr>
          <p:spPr>
            <a:xfrm>
              <a:off x="7458614" y="2335306"/>
              <a:ext cx="349624" cy="309282"/>
            </a:xfrm>
            <a:prstGeom prst="rect">
              <a:avLst/>
            </a:prstGeom>
            <a:solidFill>
              <a:srgbClr val="CCC1DA">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55" name="Rectangle 154"/>
            <p:cNvSpPr/>
            <p:nvPr/>
          </p:nvSpPr>
          <p:spPr>
            <a:xfrm>
              <a:off x="7458614" y="3153333"/>
              <a:ext cx="349624" cy="309282"/>
            </a:xfrm>
            <a:prstGeom prst="rect">
              <a:avLst/>
            </a:prstGeom>
            <a:solidFill>
              <a:srgbClr val="CCC1DA">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56" name="Rectangle 155"/>
            <p:cNvSpPr/>
            <p:nvPr/>
          </p:nvSpPr>
          <p:spPr>
            <a:xfrm>
              <a:off x="7458614" y="3957912"/>
              <a:ext cx="349624" cy="309282"/>
            </a:xfrm>
            <a:prstGeom prst="rect">
              <a:avLst/>
            </a:prstGeom>
            <a:solidFill>
              <a:srgbClr val="CCC1DA">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57" name="Rectangle 156"/>
            <p:cNvSpPr/>
            <p:nvPr/>
          </p:nvSpPr>
          <p:spPr>
            <a:xfrm>
              <a:off x="7458614" y="4775939"/>
              <a:ext cx="349624" cy="309282"/>
            </a:xfrm>
            <a:prstGeom prst="rect">
              <a:avLst/>
            </a:prstGeom>
            <a:solidFill>
              <a:srgbClr val="CCC1DA">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grpSp>
        <p:nvGrpSpPr>
          <p:cNvPr id="159" name="Group 158"/>
          <p:cNvGrpSpPr/>
          <p:nvPr/>
        </p:nvGrpSpPr>
        <p:grpSpPr>
          <a:xfrm>
            <a:off x="5449824" y="2350491"/>
            <a:ext cx="954741" cy="3509683"/>
            <a:chOff x="5433942" y="1761563"/>
            <a:chExt cx="954741" cy="3509683"/>
          </a:xfrm>
        </p:grpSpPr>
        <p:sp>
          <p:nvSpPr>
            <p:cNvPr id="176" name="Rounded Rectangle 175"/>
            <p:cNvSpPr/>
            <p:nvPr/>
          </p:nvSpPr>
          <p:spPr>
            <a:xfrm>
              <a:off x="5433942" y="1761563"/>
              <a:ext cx="954741" cy="3509683"/>
            </a:xfrm>
            <a:prstGeom prst="roundRect">
              <a:avLst/>
            </a:prstGeom>
            <a:solidFill>
              <a:schemeClr val="accent5">
                <a:lumMod val="75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bg1">
                      <a:lumMod val="85000"/>
                    </a:schemeClr>
                  </a:solidFill>
                </a:rPr>
                <a:t>SP</a:t>
              </a:r>
              <a:endParaRPr lang="en-US" dirty="0">
                <a:solidFill>
                  <a:schemeClr val="bg1">
                    <a:lumMod val="85000"/>
                  </a:schemeClr>
                </a:solidFill>
              </a:endParaRPr>
            </a:p>
          </p:txBody>
        </p:sp>
        <p:sp>
          <p:nvSpPr>
            <p:cNvPr id="160" name="Rectangle 159"/>
            <p:cNvSpPr/>
            <p:nvPr/>
          </p:nvSpPr>
          <p:spPr>
            <a:xfrm>
              <a:off x="5535691" y="2326340"/>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1" name="Rectangle 160"/>
            <p:cNvSpPr/>
            <p:nvPr/>
          </p:nvSpPr>
          <p:spPr>
            <a:xfrm>
              <a:off x="5943584" y="2326340"/>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2" name="Rectangle 161"/>
            <p:cNvSpPr/>
            <p:nvPr/>
          </p:nvSpPr>
          <p:spPr>
            <a:xfrm>
              <a:off x="5535691" y="2673722"/>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3" name="Rectangle 162"/>
            <p:cNvSpPr/>
            <p:nvPr/>
          </p:nvSpPr>
          <p:spPr>
            <a:xfrm>
              <a:off x="5943584" y="2673722"/>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4" name="Rectangle 163"/>
            <p:cNvSpPr/>
            <p:nvPr/>
          </p:nvSpPr>
          <p:spPr>
            <a:xfrm>
              <a:off x="5535691" y="3021103"/>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5" name="Rectangle 164"/>
            <p:cNvSpPr/>
            <p:nvPr/>
          </p:nvSpPr>
          <p:spPr>
            <a:xfrm>
              <a:off x="5943584" y="3021103"/>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6" name="Rectangle 165"/>
            <p:cNvSpPr/>
            <p:nvPr/>
          </p:nvSpPr>
          <p:spPr>
            <a:xfrm>
              <a:off x="5535691" y="3368485"/>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7" name="Rectangle 166"/>
            <p:cNvSpPr/>
            <p:nvPr/>
          </p:nvSpPr>
          <p:spPr>
            <a:xfrm>
              <a:off x="5943584" y="3368485"/>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8" name="Rectangle 167"/>
            <p:cNvSpPr/>
            <p:nvPr/>
          </p:nvSpPr>
          <p:spPr>
            <a:xfrm>
              <a:off x="5540174" y="3729311"/>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9" name="Rectangle 168"/>
            <p:cNvSpPr/>
            <p:nvPr/>
          </p:nvSpPr>
          <p:spPr>
            <a:xfrm>
              <a:off x="5948067" y="3729311"/>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70" name="Rectangle 169"/>
            <p:cNvSpPr/>
            <p:nvPr/>
          </p:nvSpPr>
          <p:spPr>
            <a:xfrm>
              <a:off x="5540174" y="4076693"/>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71" name="Rectangle 170"/>
            <p:cNvSpPr/>
            <p:nvPr/>
          </p:nvSpPr>
          <p:spPr>
            <a:xfrm>
              <a:off x="5948067" y="4076693"/>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72" name="Rectangle 171"/>
            <p:cNvSpPr/>
            <p:nvPr/>
          </p:nvSpPr>
          <p:spPr>
            <a:xfrm>
              <a:off x="5540174" y="4424074"/>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73" name="Rectangle 172"/>
            <p:cNvSpPr/>
            <p:nvPr/>
          </p:nvSpPr>
          <p:spPr>
            <a:xfrm>
              <a:off x="5948067" y="4424074"/>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74" name="Rectangle 173"/>
            <p:cNvSpPr/>
            <p:nvPr/>
          </p:nvSpPr>
          <p:spPr>
            <a:xfrm>
              <a:off x="5540174" y="4771456"/>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75" name="Rectangle 174"/>
            <p:cNvSpPr/>
            <p:nvPr/>
          </p:nvSpPr>
          <p:spPr>
            <a:xfrm>
              <a:off x="5948067" y="4771456"/>
              <a:ext cx="349624" cy="309282"/>
            </a:xfrm>
            <a:prstGeom prst="rect">
              <a:avLst/>
            </a:prstGeom>
            <a:solidFill>
              <a:srgbClr val="B7DEE8">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grpSp>
        <p:nvGrpSpPr>
          <p:cNvPr id="177" name="Group 176"/>
          <p:cNvGrpSpPr/>
          <p:nvPr/>
        </p:nvGrpSpPr>
        <p:grpSpPr>
          <a:xfrm>
            <a:off x="6447000" y="2350491"/>
            <a:ext cx="954741" cy="3509683"/>
            <a:chOff x="6427676" y="1779493"/>
            <a:chExt cx="954741" cy="3509683"/>
          </a:xfrm>
        </p:grpSpPr>
        <p:sp>
          <p:nvSpPr>
            <p:cNvPr id="194" name="Rounded Rectangle 193"/>
            <p:cNvSpPr/>
            <p:nvPr/>
          </p:nvSpPr>
          <p:spPr>
            <a:xfrm>
              <a:off x="6427676" y="1779493"/>
              <a:ext cx="954741" cy="3509683"/>
            </a:xfrm>
            <a:prstGeom prst="roundRect">
              <a:avLst/>
            </a:prstGeom>
            <a:solidFill>
              <a:srgbClr val="953735">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bg1">
                      <a:lumMod val="85000"/>
                    </a:schemeClr>
                  </a:solidFill>
                </a:rPr>
                <a:t>LD/ST</a:t>
              </a:r>
              <a:endParaRPr lang="en-US" dirty="0">
                <a:solidFill>
                  <a:schemeClr val="bg1">
                    <a:lumMod val="85000"/>
                  </a:schemeClr>
                </a:solidFill>
              </a:endParaRPr>
            </a:p>
          </p:txBody>
        </p:sp>
        <p:sp>
          <p:nvSpPr>
            <p:cNvPr id="178" name="Rectangle 177"/>
            <p:cNvSpPr/>
            <p:nvPr/>
          </p:nvSpPr>
          <p:spPr>
            <a:xfrm>
              <a:off x="6508358" y="2330823"/>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79" name="Rectangle 178"/>
            <p:cNvSpPr/>
            <p:nvPr/>
          </p:nvSpPr>
          <p:spPr>
            <a:xfrm>
              <a:off x="6916251" y="2330823"/>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80" name="Rectangle 179"/>
            <p:cNvSpPr/>
            <p:nvPr/>
          </p:nvSpPr>
          <p:spPr>
            <a:xfrm>
              <a:off x="6508358" y="2678205"/>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81" name="Rectangle 180"/>
            <p:cNvSpPr/>
            <p:nvPr/>
          </p:nvSpPr>
          <p:spPr>
            <a:xfrm>
              <a:off x="6916251" y="2678205"/>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82" name="Rectangle 181"/>
            <p:cNvSpPr/>
            <p:nvPr/>
          </p:nvSpPr>
          <p:spPr>
            <a:xfrm>
              <a:off x="6508358" y="3025586"/>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83" name="Rectangle 182"/>
            <p:cNvSpPr/>
            <p:nvPr/>
          </p:nvSpPr>
          <p:spPr>
            <a:xfrm>
              <a:off x="6916251" y="3025586"/>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84" name="Rectangle 183"/>
            <p:cNvSpPr/>
            <p:nvPr/>
          </p:nvSpPr>
          <p:spPr>
            <a:xfrm>
              <a:off x="6508358" y="3372968"/>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85" name="Rectangle 184"/>
            <p:cNvSpPr/>
            <p:nvPr/>
          </p:nvSpPr>
          <p:spPr>
            <a:xfrm>
              <a:off x="6916251" y="3372968"/>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86" name="Rectangle 185"/>
            <p:cNvSpPr/>
            <p:nvPr/>
          </p:nvSpPr>
          <p:spPr>
            <a:xfrm>
              <a:off x="6512841" y="3733794"/>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87" name="Rectangle 186"/>
            <p:cNvSpPr/>
            <p:nvPr/>
          </p:nvSpPr>
          <p:spPr>
            <a:xfrm>
              <a:off x="6920734" y="3733794"/>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88" name="Rectangle 187"/>
            <p:cNvSpPr/>
            <p:nvPr/>
          </p:nvSpPr>
          <p:spPr>
            <a:xfrm>
              <a:off x="6512841" y="4081176"/>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89" name="Rectangle 188"/>
            <p:cNvSpPr/>
            <p:nvPr/>
          </p:nvSpPr>
          <p:spPr>
            <a:xfrm>
              <a:off x="6920734" y="4081176"/>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90" name="Rectangle 189"/>
            <p:cNvSpPr/>
            <p:nvPr/>
          </p:nvSpPr>
          <p:spPr>
            <a:xfrm>
              <a:off x="6512841" y="4428557"/>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91" name="Rectangle 190"/>
            <p:cNvSpPr/>
            <p:nvPr/>
          </p:nvSpPr>
          <p:spPr>
            <a:xfrm>
              <a:off x="6920734" y="4428557"/>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92" name="Rectangle 191"/>
            <p:cNvSpPr/>
            <p:nvPr/>
          </p:nvSpPr>
          <p:spPr>
            <a:xfrm>
              <a:off x="6512841" y="4775939"/>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93" name="Rectangle 192"/>
            <p:cNvSpPr/>
            <p:nvPr/>
          </p:nvSpPr>
          <p:spPr>
            <a:xfrm>
              <a:off x="6920734" y="4775939"/>
              <a:ext cx="349624" cy="309282"/>
            </a:xfrm>
            <a:prstGeom prst="rect">
              <a:avLst/>
            </a:prstGeom>
            <a:solidFill>
              <a:srgbClr val="E6B9B8">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grpSp>
        <p:nvGrpSpPr>
          <p:cNvPr id="195" name="Group 194"/>
          <p:cNvGrpSpPr/>
          <p:nvPr/>
        </p:nvGrpSpPr>
        <p:grpSpPr>
          <a:xfrm>
            <a:off x="6447000" y="2350491"/>
            <a:ext cx="954741" cy="3509683"/>
            <a:chOff x="6427676" y="1779493"/>
            <a:chExt cx="954741" cy="3509683"/>
          </a:xfrm>
        </p:grpSpPr>
        <p:sp>
          <p:nvSpPr>
            <p:cNvPr id="212" name="Rounded Rectangle 211"/>
            <p:cNvSpPr/>
            <p:nvPr/>
          </p:nvSpPr>
          <p:spPr>
            <a:xfrm>
              <a:off x="6427676" y="1779493"/>
              <a:ext cx="954741" cy="3509683"/>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bg1"/>
                  </a:solidFill>
                </a:rPr>
                <a:t>LD/ST</a:t>
              </a:r>
              <a:endParaRPr lang="en-US" dirty="0">
                <a:solidFill>
                  <a:schemeClr val="bg1"/>
                </a:solidFill>
              </a:endParaRPr>
            </a:p>
          </p:txBody>
        </p:sp>
        <p:sp>
          <p:nvSpPr>
            <p:cNvPr id="196" name="Rectangle 195"/>
            <p:cNvSpPr/>
            <p:nvPr/>
          </p:nvSpPr>
          <p:spPr>
            <a:xfrm>
              <a:off x="6508358" y="2330823"/>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7" name="Rectangle 196"/>
            <p:cNvSpPr/>
            <p:nvPr/>
          </p:nvSpPr>
          <p:spPr>
            <a:xfrm>
              <a:off x="6916251" y="2330823"/>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8" name="Rectangle 197"/>
            <p:cNvSpPr/>
            <p:nvPr/>
          </p:nvSpPr>
          <p:spPr>
            <a:xfrm>
              <a:off x="6508358" y="2678205"/>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9" name="Rectangle 198"/>
            <p:cNvSpPr/>
            <p:nvPr/>
          </p:nvSpPr>
          <p:spPr>
            <a:xfrm>
              <a:off x="6916251" y="2678205"/>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0" name="Rectangle 199"/>
            <p:cNvSpPr/>
            <p:nvPr/>
          </p:nvSpPr>
          <p:spPr>
            <a:xfrm>
              <a:off x="6508358" y="302558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1" name="Rectangle 200"/>
            <p:cNvSpPr/>
            <p:nvPr/>
          </p:nvSpPr>
          <p:spPr>
            <a:xfrm>
              <a:off x="6916251" y="302558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2" name="Rectangle 201"/>
            <p:cNvSpPr/>
            <p:nvPr/>
          </p:nvSpPr>
          <p:spPr>
            <a:xfrm>
              <a:off x="6508358" y="3372968"/>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3" name="Rectangle 202"/>
            <p:cNvSpPr/>
            <p:nvPr/>
          </p:nvSpPr>
          <p:spPr>
            <a:xfrm>
              <a:off x="6916251" y="3372968"/>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4" name="Rectangle 203"/>
            <p:cNvSpPr/>
            <p:nvPr/>
          </p:nvSpPr>
          <p:spPr>
            <a:xfrm>
              <a:off x="6512841" y="3733794"/>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5" name="Rectangle 204"/>
            <p:cNvSpPr/>
            <p:nvPr/>
          </p:nvSpPr>
          <p:spPr>
            <a:xfrm>
              <a:off x="6920734" y="3733794"/>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6" name="Rectangle 205"/>
            <p:cNvSpPr/>
            <p:nvPr/>
          </p:nvSpPr>
          <p:spPr>
            <a:xfrm>
              <a:off x="6512841" y="408117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7" name="Rectangle 206"/>
            <p:cNvSpPr/>
            <p:nvPr/>
          </p:nvSpPr>
          <p:spPr>
            <a:xfrm>
              <a:off x="6920734" y="408117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8" name="Rectangle 207"/>
            <p:cNvSpPr/>
            <p:nvPr/>
          </p:nvSpPr>
          <p:spPr>
            <a:xfrm>
              <a:off x="6512841" y="4428557"/>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9" name="Rectangle 208"/>
            <p:cNvSpPr/>
            <p:nvPr/>
          </p:nvSpPr>
          <p:spPr>
            <a:xfrm>
              <a:off x="6920734" y="4428557"/>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10" name="Rectangle 209"/>
            <p:cNvSpPr/>
            <p:nvPr/>
          </p:nvSpPr>
          <p:spPr>
            <a:xfrm>
              <a:off x="6512841" y="4775939"/>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11" name="Rectangle 210"/>
            <p:cNvSpPr/>
            <p:nvPr/>
          </p:nvSpPr>
          <p:spPr>
            <a:xfrm>
              <a:off x="6920734" y="4775939"/>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grpSp>
        <p:nvGrpSpPr>
          <p:cNvPr id="213" name="Group 212"/>
          <p:cNvGrpSpPr/>
          <p:nvPr/>
        </p:nvGrpSpPr>
        <p:grpSpPr>
          <a:xfrm>
            <a:off x="5449824" y="2350491"/>
            <a:ext cx="954741" cy="3509683"/>
            <a:chOff x="5441562" y="1761563"/>
            <a:chExt cx="954741" cy="3509683"/>
          </a:xfrm>
          <a:solidFill>
            <a:schemeClr val="accent5">
              <a:lumMod val="75000"/>
            </a:schemeClr>
          </a:solidFill>
        </p:grpSpPr>
        <p:sp>
          <p:nvSpPr>
            <p:cNvPr id="230" name="Rounded Rectangle 229"/>
            <p:cNvSpPr/>
            <p:nvPr/>
          </p:nvSpPr>
          <p:spPr>
            <a:xfrm>
              <a:off x="5441562" y="1761563"/>
              <a:ext cx="954741" cy="3509683"/>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bg1"/>
                  </a:solidFill>
                </a:rPr>
                <a:t>SP</a:t>
              </a:r>
              <a:endParaRPr lang="en-US" dirty="0">
                <a:solidFill>
                  <a:schemeClr val="bg1"/>
                </a:solidFill>
              </a:endParaRPr>
            </a:p>
          </p:txBody>
        </p:sp>
        <p:sp>
          <p:nvSpPr>
            <p:cNvPr id="214" name="Rectangle 213"/>
            <p:cNvSpPr/>
            <p:nvPr/>
          </p:nvSpPr>
          <p:spPr>
            <a:xfrm>
              <a:off x="5535691" y="2326340"/>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15" name="Rectangle 214"/>
            <p:cNvSpPr/>
            <p:nvPr/>
          </p:nvSpPr>
          <p:spPr>
            <a:xfrm>
              <a:off x="5943584" y="2326340"/>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16" name="Rectangle 215"/>
            <p:cNvSpPr/>
            <p:nvPr/>
          </p:nvSpPr>
          <p:spPr>
            <a:xfrm>
              <a:off x="5535691" y="2673722"/>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17" name="Rectangle 216"/>
            <p:cNvSpPr/>
            <p:nvPr/>
          </p:nvSpPr>
          <p:spPr>
            <a:xfrm>
              <a:off x="5943584" y="2673722"/>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18" name="Rectangle 217"/>
            <p:cNvSpPr/>
            <p:nvPr/>
          </p:nvSpPr>
          <p:spPr>
            <a:xfrm>
              <a:off x="5535691" y="302110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19" name="Rectangle 218"/>
            <p:cNvSpPr/>
            <p:nvPr/>
          </p:nvSpPr>
          <p:spPr>
            <a:xfrm>
              <a:off x="5943584" y="302110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0" name="Rectangle 219"/>
            <p:cNvSpPr/>
            <p:nvPr/>
          </p:nvSpPr>
          <p:spPr>
            <a:xfrm>
              <a:off x="5535691" y="3368485"/>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1" name="Rectangle 220"/>
            <p:cNvSpPr/>
            <p:nvPr/>
          </p:nvSpPr>
          <p:spPr>
            <a:xfrm>
              <a:off x="5943584" y="3368485"/>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2" name="Rectangle 221"/>
            <p:cNvSpPr/>
            <p:nvPr/>
          </p:nvSpPr>
          <p:spPr>
            <a:xfrm>
              <a:off x="5540174" y="3729311"/>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3" name="Rectangle 222"/>
            <p:cNvSpPr/>
            <p:nvPr/>
          </p:nvSpPr>
          <p:spPr>
            <a:xfrm>
              <a:off x="5948067" y="3729311"/>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4" name="Rectangle 223"/>
            <p:cNvSpPr/>
            <p:nvPr/>
          </p:nvSpPr>
          <p:spPr>
            <a:xfrm>
              <a:off x="5540174" y="407669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5" name="Rectangle 224"/>
            <p:cNvSpPr/>
            <p:nvPr/>
          </p:nvSpPr>
          <p:spPr>
            <a:xfrm>
              <a:off x="5948067" y="4076693"/>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6" name="Rectangle 225"/>
            <p:cNvSpPr/>
            <p:nvPr/>
          </p:nvSpPr>
          <p:spPr>
            <a:xfrm>
              <a:off x="5540174" y="4424074"/>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7" name="Rectangle 226"/>
            <p:cNvSpPr/>
            <p:nvPr/>
          </p:nvSpPr>
          <p:spPr>
            <a:xfrm>
              <a:off x="5948067" y="4424074"/>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8" name="Rectangle 227"/>
            <p:cNvSpPr/>
            <p:nvPr/>
          </p:nvSpPr>
          <p:spPr>
            <a:xfrm>
              <a:off x="5540174" y="4771456"/>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9" name="Rectangle 228"/>
            <p:cNvSpPr/>
            <p:nvPr/>
          </p:nvSpPr>
          <p:spPr>
            <a:xfrm>
              <a:off x="5948067" y="4771456"/>
              <a:ext cx="349624" cy="309282"/>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grpSp>
        <p:nvGrpSpPr>
          <p:cNvPr id="93" name="Group 92"/>
          <p:cNvGrpSpPr/>
          <p:nvPr/>
        </p:nvGrpSpPr>
        <p:grpSpPr>
          <a:xfrm>
            <a:off x="6447000" y="2350491"/>
            <a:ext cx="954741" cy="3509683"/>
            <a:chOff x="6427676" y="1779493"/>
            <a:chExt cx="954741" cy="3509683"/>
          </a:xfrm>
        </p:grpSpPr>
        <p:sp>
          <p:nvSpPr>
            <p:cNvPr id="110" name="Rounded Rectangle 109"/>
            <p:cNvSpPr/>
            <p:nvPr/>
          </p:nvSpPr>
          <p:spPr>
            <a:xfrm>
              <a:off x="6427676" y="1779493"/>
              <a:ext cx="954741" cy="3509683"/>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bg1"/>
                  </a:solidFill>
                </a:rPr>
                <a:t>LD/ST</a:t>
              </a:r>
              <a:endParaRPr lang="en-US" dirty="0">
                <a:solidFill>
                  <a:schemeClr val="bg1"/>
                </a:solidFill>
              </a:endParaRPr>
            </a:p>
          </p:txBody>
        </p:sp>
        <p:sp>
          <p:nvSpPr>
            <p:cNvPr id="94" name="Rectangle 93"/>
            <p:cNvSpPr/>
            <p:nvPr/>
          </p:nvSpPr>
          <p:spPr>
            <a:xfrm>
              <a:off x="6508358" y="2330823"/>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6916251" y="2330823"/>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6508358" y="2678205"/>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6916251" y="2678205"/>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6508358" y="302558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6916251" y="302558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6508358" y="3372968"/>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6916251" y="3372968"/>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6512841" y="3733794"/>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6920734" y="3733794"/>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6512841" y="408117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6920734" y="4081176"/>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6512841" y="4428557"/>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6920734" y="4428557"/>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6512841" y="4775939"/>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6920734" y="4775939"/>
              <a:ext cx="349624" cy="30928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5449824" y="2350491"/>
            <a:ext cx="954741" cy="3509683"/>
            <a:chOff x="5441227" y="1745410"/>
            <a:chExt cx="954741" cy="3509683"/>
          </a:xfrm>
          <a:solidFill>
            <a:srgbClr val="31859C">
              <a:alpha val="30196"/>
            </a:srgbClr>
          </a:solidFill>
        </p:grpSpPr>
        <p:sp>
          <p:nvSpPr>
            <p:cNvPr id="134" name="Rounded Rectangle 133"/>
            <p:cNvSpPr/>
            <p:nvPr/>
          </p:nvSpPr>
          <p:spPr>
            <a:xfrm>
              <a:off x="5441227" y="1745410"/>
              <a:ext cx="954741" cy="3509683"/>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bg1">
                      <a:lumMod val="85000"/>
                    </a:schemeClr>
                  </a:solidFill>
                </a:rPr>
                <a:t>SP</a:t>
              </a:r>
              <a:endParaRPr lang="en-US" dirty="0">
                <a:solidFill>
                  <a:schemeClr val="bg1">
                    <a:lumMod val="85000"/>
                  </a:schemeClr>
                </a:solidFill>
              </a:endParaRPr>
            </a:p>
          </p:txBody>
        </p:sp>
        <p:sp>
          <p:nvSpPr>
            <p:cNvPr id="118" name="Rectangle 117"/>
            <p:cNvSpPr/>
            <p:nvPr/>
          </p:nvSpPr>
          <p:spPr>
            <a:xfrm>
              <a:off x="5535691" y="2326340"/>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19" name="Rectangle 118"/>
            <p:cNvSpPr/>
            <p:nvPr/>
          </p:nvSpPr>
          <p:spPr>
            <a:xfrm>
              <a:off x="5943584" y="2326340"/>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0" name="Rectangle 119"/>
            <p:cNvSpPr/>
            <p:nvPr/>
          </p:nvSpPr>
          <p:spPr>
            <a:xfrm>
              <a:off x="5535691" y="2673722"/>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1" name="Rectangle 120"/>
            <p:cNvSpPr/>
            <p:nvPr/>
          </p:nvSpPr>
          <p:spPr>
            <a:xfrm>
              <a:off x="5943584" y="2673722"/>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2" name="Rectangle 121"/>
            <p:cNvSpPr/>
            <p:nvPr/>
          </p:nvSpPr>
          <p:spPr>
            <a:xfrm>
              <a:off x="5535691" y="3021103"/>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3" name="Rectangle 122"/>
            <p:cNvSpPr/>
            <p:nvPr/>
          </p:nvSpPr>
          <p:spPr>
            <a:xfrm>
              <a:off x="5943584" y="3021103"/>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4" name="Rectangle 123"/>
            <p:cNvSpPr/>
            <p:nvPr/>
          </p:nvSpPr>
          <p:spPr>
            <a:xfrm>
              <a:off x="5535691" y="3368485"/>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5" name="Rectangle 124"/>
            <p:cNvSpPr/>
            <p:nvPr/>
          </p:nvSpPr>
          <p:spPr>
            <a:xfrm>
              <a:off x="5943584" y="3368485"/>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6" name="Rectangle 125"/>
            <p:cNvSpPr/>
            <p:nvPr/>
          </p:nvSpPr>
          <p:spPr>
            <a:xfrm>
              <a:off x="5540174" y="3729311"/>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7" name="Rectangle 126"/>
            <p:cNvSpPr/>
            <p:nvPr/>
          </p:nvSpPr>
          <p:spPr>
            <a:xfrm>
              <a:off x="5948067" y="3729311"/>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8" name="Rectangle 127"/>
            <p:cNvSpPr/>
            <p:nvPr/>
          </p:nvSpPr>
          <p:spPr>
            <a:xfrm>
              <a:off x="5540174" y="4076693"/>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9" name="Rectangle 128"/>
            <p:cNvSpPr/>
            <p:nvPr/>
          </p:nvSpPr>
          <p:spPr>
            <a:xfrm>
              <a:off x="5948067" y="4076693"/>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30" name="Rectangle 129"/>
            <p:cNvSpPr/>
            <p:nvPr/>
          </p:nvSpPr>
          <p:spPr>
            <a:xfrm>
              <a:off x="5540174" y="4424074"/>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31" name="Rectangle 130"/>
            <p:cNvSpPr/>
            <p:nvPr/>
          </p:nvSpPr>
          <p:spPr>
            <a:xfrm>
              <a:off x="5948067" y="4424074"/>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32" name="Rectangle 131"/>
            <p:cNvSpPr/>
            <p:nvPr/>
          </p:nvSpPr>
          <p:spPr>
            <a:xfrm>
              <a:off x="5540174" y="4771456"/>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33" name="Rectangle 132"/>
            <p:cNvSpPr/>
            <p:nvPr/>
          </p:nvSpPr>
          <p:spPr>
            <a:xfrm>
              <a:off x="5948067" y="4771456"/>
              <a:ext cx="349624" cy="309282"/>
            </a:xfrm>
            <a:prstGeom prst="rect">
              <a:avLst/>
            </a:prstGeom>
            <a:solidFill>
              <a:srgbClr val="B7DEE8">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sp>
        <p:nvSpPr>
          <p:cNvPr id="235" name="Title 3"/>
          <p:cNvSpPr txBox="1">
            <a:spLocks/>
          </p:cNvSpPr>
          <p:nvPr/>
        </p:nvSpPr>
        <p:spPr>
          <a:xfrm>
            <a:off x="152399" y="32240"/>
            <a:ext cx="8140505" cy="762000"/>
          </a:xfrm>
          <a:prstGeom prst="rect">
            <a:avLst/>
          </a:prstGeom>
        </p:spPr>
        <p:txBody>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z="3200" dirty="0" smtClean="0"/>
              <a:t>Underutilization among heterogeneous units</a:t>
            </a:r>
            <a:endParaRPr lang="en-US" sz="3200" dirty="0"/>
          </a:p>
        </p:txBody>
      </p:sp>
      <p:sp>
        <p:nvSpPr>
          <p:cNvPr id="236" name="TextBox 235"/>
          <p:cNvSpPr txBox="1"/>
          <p:nvPr/>
        </p:nvSpPr>
        <p:spPr>
          <a:xfrm>
            <a:off x="3802611" y="2676995"/>
            <a:ext cx="508473" cy="369332"/>
          </a:xfrm>
          <a:prstGeom prst="rect">
            <a:avLst/>
          </a:prstGeom>
          <a:noFill/>
        </p:spPr>
        <p:txBody>
          <a:bodyPr wrap="none" rtlCol="0">
            <a:spAutoFit/>
          </a:bodyPr>
          <a:lstStyle/>
          <a:p>
            <a:r>
              <a:rPr lang="en-US" dirty="0" smtClean="0"/>
              <a:t>1/3</a:t>
            </a:r>
            <a:endParaRPr lang="en-US" dirty="0"/>
          </a:p>
        </p:txBody>
      </p:sp>
      <p:sp>
        <p:nvSpPr>
          <p:cNvPr id="237" name="TextBox 236"/>
          <p:cNvSpPr txBox="1"/>
          <p:nvPr/>
        </p:nvSpPr>
        <p:spPr>
          <a:xfrm>
            <a:off x="3807565" y="2280624"/>
            <a:ext cx="489236" cy="369332"/>
          </a:xfrm>
          <a:prstGeom prst="rect">
            <a:avLst/>
          </a:prstGeom>
          <a:noFill/>
        </p:spPr>
        <p:txBody>
          <a:bodyPr wrap="none" rtlCol="0">
            <a:spAutoFit/>
          </a:bodyPr>
          <a:lstStyle/>
          <a:p>
            <a:r>
              <a:rPr lang="en-US" dirty="0" err="1" smtClean="0">
                <a:solidFill>
                  <a:schemeClr val="bg2">
                    <a:lumMod val="10000"/>
                  </a:schemeClr>
                </a:solidFill>
              </a:rPr>
              <a:t>util</a:t>
            </a:r>
            <a:endParaRPr lang="en-US" dirty="0">
              <a:solidFill>
                <a:schemeClr val="bg2">
                  <a:lumMod val="10000"/>
                </a:schemeClr>
              </a:solidFill>
            </a:endParaRPr>
          </a:p>
        </p:txBody>
      </p:sp>
      <p:sp>
        <p:nvSpPr>
          <p:cNvPr id="238" name="TextBox 237"/>
          <p:cNvSpPr txBox="1"/>
          <p:nvPr/>
        </p:nvSpPr>
        <p:spPr>
          <a:xfrm>
            <a:off x="3807094" y="3144941"/>
            <a:ext cx="508473" cy="369332"/>
          </a:xfrm>
          <a:prstGeom prst="rect">
            <a:avLst/>
          </a:prstGeom>
          <a:noFill/>
        </p:spPr>
        <p:txBody>
          <a:bodyPr wrap="none" rtlCol="0">
            <a:spAutoFit/>
          </a:bodyPr>
          <a:lstStyle/>
          <a:p>
            <a:r>
              <a:rPr lang="en-US" dirty="0" smtClean="0"/>
              <a:t>2/3</a:t>
            </a:r>
            <a:endParaRPr lang="en-US" dirty="0"/>
          </a:p>
        </p:txBody>
      </p:sp>
      <p:sp>
        <p:nvSpPr>
          <p:cNvPr id="239" name="TextBox 238"/>
          <p:cNvSpPr txBox="1"/>
          <p:nvPr/>
        </p:nvSpPr>
        <p:spPr>
          <a:xfrm>
            <a:off x="3806597" y="3633516"/>
            <a:ext cx="508473" cy="369332"/>
          </a:xfrm>
          <a:prstGeom prst="rect">
            <a:avLst/>
          </a:prstGeom>
          <a:noFill/>
        </p:spPr>
        <p:txBody>
          <a:bodyPr wrap="none" rtlCol="0">
            <a:spAutoFit/>
          </a:bodyPr>
          <a:lstStyle/>
          <a:p>
            <a:r>
              <a:rPr lang="en-US" dirty="0" smtClean="0"/>
              <a:t>2/3</a:t>
            </a:r>
            <a:endParaRPr lang="en-US" dirty="0"/>
          </a:p>
        </p:txBody>
      </p:sp>
      <p:sp>
        <p:nvSpPr>
          <p:cNvPr id="240" name="TextBox 239"/>
          <p:cNvSpPr txBox="1"/>
          <p:nvPr/>
        </p:nvSpPr>
        <p:spPr>
          <a:xfrm>
            <a:off x="3798129" y="4098182"/>
            <a:ext cx="508473" cy="369332"/>
          </a:xfrm>
          <a:prstGeom prst="rect">
            <a:avLst/>
          </a:prstGeom>
          <a:noFill/>
        </p:spPr>
        <p:txBody>
          <a:bodyPr wrap="none" rtlCol="0">
            <a:spAutoFit/>
          </a:bodyPr>
          <a:lstStyle/>
          <a:p>
            <a:r>
              <a:rPr lang="en-US" dirty="0" smtClean="0"/>
              <a:t>2/3</a:t>
            </a:r>
            <a:endParaRPr lang="en-US" dirty="0"/>
          </a:p>
        </p:txBody>
      </p:sp>
      <p:sp>
        <p:nvSpPr>
          <p:cNvPr id="241" name="TextBox 240"/>
          <p:cNvSpPr txBox="1"/>
          <p:nvPr/>
        </p:nvSpPr>
        <p:spPr>
          <a:xfrm>
            <a:off x="3805773" y="4583303"/>
            <a:ext cx="508473" cy="369332"/>
          </a:xfrm>
          <a:prstGeom prst="rect">
            <a:avLst/>
          </a:prstGeom>
          <a:noFill/>
        </p:spPr>
        <p:txBody>
          <a:bodyPr wrap="none" rtlCol="0">
            <a:spAutoFit/>
          </a:bodyPr>
          <a:lstStyle/>
          <a:p>
            <a:r>
              <a:rPr lang="en-US" dirty="0" smtClean="0"/>
              <a:t>1/3</a:t>
            </a:r>
            <a:endParaRPr lang="en-US" dirty="0"/>
          </a:p>
        </p:txBody>
      </p:sp>
      <p:sp>
        <p:nvSpPr>
          <p:cNvPr id="242" name="TextBox 241"/>
          <p:cNvSpPr txBox="1"/>
          <p:nvPr/>
        </p:nvSpPr>
        <p:spPr>
          <a:xfrm>
            <a:off x="3797305" y="5047969"/>
            <a:ext cx="508473" cy="369332"/>
          </a:xfrm>
          <a:prstGeom prst="rect">
            <a:avLst/>
          </a:prstGeom>
          <a:noFill/>
        </p:spPr>
        <p:txBody>
          <a:bodyPr wrap="none" rtlCol="0">
            <a:spAutoFit/>
          </a:bodyPr>
          <a:lstStyle/>
          <a:p>
            <a:r>
              <a:rPr lang="en-US" dirty="0" smtClean="0"/>
              <a:t>1/3</a:t>
            </a:r>
            <a:endParaRPr lang="en-US" dirty="0"/>
          </a:p>
        </p:txBody>
      </p:sp>
      <p:grpSp>
        <p:nvGrpSpPr>
          <p:cNvPr id="68" name="Group 67"/>
          <p:cNvGrpSpPr/>
          <p:nvPr/>
        </p:nvGrpSpPr>
        <p:grpSpPr>
          <a:xfrm>
            <a:off x="3770792" y="2639816"/>
            <a:ext cx="3620029" cy="2791121"/>
            <a:chOff x="3770792" y="2639816"/>
            <a:chExt cx="3620029" cy="2791121"/>
          </a:xfrm>
        </p:grpSpPr>
        <p:grpSp>
          <p:nvGrpSpPr>
            <p:cNvPr id="243" name="Group 242"/>
            <p:cNvGrpSpPr/>
            <p:nvPr/>
          </p:nvGrpSpPr>
          <p:grpSpPr>
            <a:xfrm>
              <a:off x="3782878" y="2639816"/>
              <a:ext cx="3607943" cy="1441348"/>
              <a:chOff x="3609228" y="2824483"/>
              <a:chExt cx="3607943" cy="1441348"/>
            </a:xfrm>
          </p:grpSpPr>
          <p:sp>
            <p:nvSpPr>
              <p:cNvPr id="244" name="Oval 243"/>
              <p:cNvSpPr/>
              <p:nvPr/>
            </p:nvSpPr>
            <p:spPr>
              <a:xfrm>
                <a:off x="3609228" y="2824483"/>
                <a:ext cx="556903" cy="406506"/>
              </a:xfrm>
              <a:prstGeom prst="ellipse">
                <a:avLst/>
              </a:prstGeom>
              <a:noFill/>
              <a:ln w="28575">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sp>
            <p:nvSpPr>
              <p:cNvPr id="245" name="TextBox 244"/>
              <p:cNvSpPr txBox="1"/>
              <p:nvPr/>
            </p:nvSpPr>
            <p:spPr>
              <a:xfrm>
                <a:off x="4364467" y="3619500"/>
                <a:ext cx="2852704" cy="646331"/>
              </a:xfrm>
              <a:prstGeom prst="rect">
                <a:avLst/>
              </a:prstGeom>
              <a:solidFill>
                <a:srgbClr val="990000"/>
              </a:solidFill>
            </p:spPr>
            <p:txBody>
              <a:bodyPr wrap="none" rtlCol="0">
                <a:spAutoFit/>
              </a:bodyPr>
              <a:lstStyle/>
              <a:p>
                <a:r>
                  <a:rPr lang="en-US" b="1" dirty="0" smtClean="0">
                    <a:solidFill>
                      <a:schemeClr val="bg1"/>
                    </a:solidFill>
                  </a:rPr>
                  <a:t>More than half of the </a:t>
                </a:r>
              </a:p>
              <a:p>
                <a:r>
                  <a:rPr lang="en-US" b="1" dirty="0" smtClean="0">
                    <a:solidFill>
                      <a:schemeClr val="bg1"/>
                    </a:solidFill>
                  </a:rPr>
                  <a:t>processing cores are wasted</a:t>
                </a:r>
                <a:endParaRPr lang="en-US" b="1" dirty="0">
                  <a:solidFill>
                    <a:schemeClr val="bg1"/>
                  </a:solidFill>
                </a:endParaRPr>
              </a:p>
            </p:txBody>
          </p:sp>
        </p:grpSp>
        <p:sp>
          <p:nvSpPr>
            <p:cNvPr id="252" name="Oval 251"/>
            <p:cNvSpPr/>
            <p:nvPr/>
          </p:nvSpPr>
          <p:spPr>
            <a:xfrm>
              <a:off x="3770792" y="4570205"/>
              <a:ext cx="556903" cy="860732"/>
            </a:xfrm>
            <a:prstGeom prst="ellipse">
              <a:avLst/>
            </a:prstGeom>
            <a:noFill/>
            <a:ln w="28575">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solidFill>
                  <a:srgbClr val="002060"/>
                </a:solidFill>
              </a:endParaRPr>
            </a:p>
          </p:txBody>
        </p:sp>
        <p:cxnSp>
          <p:nvCxnSpPr>
            <p:cNvPr id="254" name="Curved Connector 253"/>
            <p:cNvCxnSpPr>
              <a:stCxn id="245" idx="1"/>
            </p:cNvCxnSpPr>
            <p:nvPr/>
          </p:nvCxnSpPr>
          <p:spPr>
            <a:xfrm rot="10800000">
              <a:off x="4339781" y="2931421"/>
              <a:ext cx="198336" cy="826578"/>
            </a:xfrm>
            <a:prstGeom prst="curvedConnector2">
              <a:avLst/>
            </a:prstGeom>
            <a:ln>
              <a:solidFill>
                <a:schemeClr val="tx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Curved Connector 49"/>
            <p:cNvCxnSpPr>
              <a:stCxn id="245" idx="1"/>
              <a:endCxn id="252" idx="7"/>
            </p:cNvCxnSpPr>
            <p:nvPr/>
          </p:nvCxnSpPr>
          <p:spPr>
            <a:xfrm rot="10800000" flipV="1">
              <a:off x="4246139" y="3757998"/>
              <a:ext cx="291979" cy="938257"/>
            </a:xfrm>
            <a:prstGeom prst="curvedConnector2">
              <a:avLst/>
            </a:prstGeom>
            <a:ln>
              <a:solidFill>
                <a:schemeClr val="tx1">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0"/>
          </p:nvPr>
        </p:nvSpPr>
        <p:spPr/>
        <p:txBody>
          <a:bodyPr/>
          <a:lstStyle/>
          <a:p>
            <a:fld id="{A3CC9592-B17C-4497-80E2-511F6300EC87}" type="slidenum">
              <a:rPr lang="en-US" smtClean="0"/>
              <a:pPr/>
              <a:t>8</a:t>
            </a:fld>
            <a:r>
              <a:rPr lang="en-US" dirty="0" smtClean="0"/>
              <a:t>/23</a:t>
            </a:r>
            <a:endParaRPr lang="en-US" dirty="0"/>
          </a:p>
        </p:txBody>
      </p:sp>
    </p:spTree>
    <p:custDataLst>
      <p:tags r:id="rId1"/>
    </p:custDataLst>
    <p:extLst>
      <p:ext uri="{BB962C8B-B14F-4D97-AF65-F5344CB8AC3E}">
        <p14:creationId xmlns:p14="http://schemas.microsoft.com/office/powerpoint/2010/main" val="628939416"/>
      </p:ext>
    </p:extLst>
  </p:cSld>
  <p:clrMapOvr>
    <a:masterClrMapping/>
  </p:clrMapOvr>
  <mc:AlternateContent xmlns:mc="http://schemas.openxmlformats.org/markup-compatibility/2006" xmlns:p14="http://schemas.microsoft.com/office/powerpoint/2010/main">
    <mc:Choice Requires="p14">
      <p:transition spd="slow" p14:dur="2000" advTm="176044"/>
    </mc:Choice>
    <mc:Fallback xmlns="">
      <p:transition spd="slow" advTm="176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236"/>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23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9"/>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500"/>
                                  </p:stCondLst>
                                  <p:childTnLst>
                                    <p:set>
                                      <p:cBhvr>
                                        <p:cTn id="44" dur="1" fill="hold">
                                          <p:stCondLst>
                                            <p:cond delay="0"/>
                                          </p:stCondLst>
                                        </p:cTn>
                                        <p:tgtEl>
                                          <p:spTgt spid="2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500"/>
                                  </p:stCondLst>
                                  <p:childTnLst>
                                    <p:set>
                                      <p:cBhvr>
                                        <p:cTn id="55" dur="1" fill="hold">
                                          <p:stCondLst>
                                            <p:cond delay="0"/>
                                          </p:stCondLst>
                                        </p:cTn>
                                        <p:tgtEl>
                                          <p:spTgt spid="239"/>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59"/>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21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19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1"/>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500"/>
                                  </p:stCondLst>
                                  <p:childTnLst>
                                    <p:set>
                                      <p:cBhvr>
                                        <p:cTn id="70" dur="1" fill="hold">
                                          <p:stCondLst>
                                            <p:cond delay="0"/>
                                          </p:stCondLst>
                                        </p:cTn>
                                        <p:tgtEl>
                                          <p:spTgt spid="2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53"/>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grpId="0" nodeType="afterEffect">
                                  <p:stCondLst>
                                    <p:cond delay="500"/>
                                  </p:stCondLst>
                                  <p:childTnLst>
                                    <p:set>
                                      <p:cBhvr>
                                        <p:cTn id="83" dur="1" fill="hold">
                                          <p:stCondLst>
                                            <p:cond delay="0"/>
                                          </p:stCondLst>
                                        </p:cTn>
                                        <p:tgtEl>
                                          <p:spTgt spid="241"/>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5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7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17"/>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93"/>
                                        </p:tgtEl>
                                        <p:attrNameLst>
                                          <p:attrName>style.visibility</p:attrName>
                                        </p:attrNameLst>
                                      </p:cBhvr>
                                      <p:to>
                                        <p:strVal val="visible"/>
                                      </p:to>
                                    </p:set>
                                  </p:childTnLst>
                                </p:cTn>
                              </p:par>
                              <p:par>
                                <p:cTn id="96" presetID="1" presetClass="exit" presetSubtype="0" fill="hold" nodeType="withEffect">
                                  <p:stCondLst>
                                    <p:cond delay="0"/>
                                  </p:stCondLst>
                                  <p:childTnLst>
                                    <p:set>
                                      <p:cBhvr>
                                        <p:cTn id="97" dur="1" fill="hold">
                                          <p:stCondLst>
                                            <p:cond delay="0"/>
                                          </p:stCondLst>
                                        </p:cTn>
                                        <p:tgtEl>
                                          <p:spTgt spid="213"/>
                                        </p:tgtEl>
                                        <p:attrNameLst>
                                          <p:attrName>style.visibility</p:attrName>
                                        </p:attrNameLst>
                                      </p:cBhvr>
                                      <p:to>
                                        <p:strVal val="hidden"/>
                                      </p:to>
                                    </p:set>
                                  </p:childTnLst>
                                </p:cTn>
                              </p:par>
                            </p:childTnLst>
                          </p:cTn>
                        </p:par>
                        <p:par>
                          <p:cTn id="98" fill="hold">
                            <p:stCondLst>
                              <p:cond delay="0"/>
                            </p:stCondLst>
                            <p:childTnLst>
                              <p:par>
                                <p:cTn id="99" presetID="1" presetClass="entr" presetSubtype="0" fill="hold" grpId="0" nodeType="afterEffect">
                                  <p:stCondLst>
                                    <p:cond delay="500"/>
                                  </p:stCondLst>
                                  <p:childTnLst>
                                    <p:set>
                                      <p:cBhvr>
                                        <p:cTn id="100" dur="1" fill="hold">
                                          <p:stCondLst>
                                            <p:cond delay="0"/>
                                          </p:stCondLst>
                                        </p:cTn>
                                        <p:tgtEl>
                                          <p:spTgt spid="24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5" grpId="0"/>
      <p:bldP spid="56" grpId="0"/>
      <p:bldP spid="57" grpId="0"/>
      <p:bldP spid="58" grpId="0"/>
      <p:bldP spid="59" grpId="0"/>
      <p:bldP spid="60" grpId="0"/>
      <p:bldP spid="61" grpId="0"/>
      <p:bldP spid="69" grpId="0" animBg="1"/>
      <p:bldP spid="70" grpId="0" animBg="1"/>
      <p:bldP spid="71" grpId="0" animBg="1"/>
      <p:bldP spid="72" grpId="0" animBg="1"/>
      <p:bldP spid="73" grpId="0" animBg="1"/>
      <p:bldP spid="74" grpId="0" animBg="1"/>
      <p:bldP spid="236" grpId="0"/>
      <p:bldP spid="237" grpId="0"/>
      <p:bldP spid="238" grpId="0"/>
      <p:bldP spid="239" grpId="0"/>
      <p:bldP spid="240" grpId="0"/>
      <p:bldP spid="241" grpId="0"/>
      <p:bldP spid="2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90000"/>
                </a:solidFill>
              </a:rPr>
              <a:t>WARPED-DMR</a:t>
            </a:r>
            <a:endParaRPr lang="en-US" dirty="0">
              <a:solidFill>
                <a:srgbClr val="990000"/>
              </a:solidFill>
            </a:endParaRPr>
          </a:p>
        </p:txBody>
      </p:sp>
      <p:sp>
        <p:nvSpPr>
          <p:cNvPr id="5" name="Text Placeholder 4"/>
          <p:cNvSpPr>
            <a:spLocks noGrp="1"/>
          </p:cNvSpPr>
          <p:nvPr>
            <p:ph type="body" idx="1"/>
          </p:nvPr>
        </p:nvSpPr>
        <p:spPr/>
        <p:txBody>
          <a:bodyPr/>
          <a:lstStyle/>
          <a:p>
            <a:r>
              <a:rPr lang="en-US" dirty="0" smtClean="0">
                <a:solidFill>
                  <a:schemeClr val="tx2"/>
                </a:solidFill>
              </a:rPr>
              <a:t>EXPLOITING THE TWO KINDS OF UNDERUTILIZATION FOR COMPUTATION ERROR DETECTION</a:t>
            </a:r>
            <a:endParaRPr lang="en-US" dirty="0">
              <a:solidFill>
                <a:schemeClr val="tx2"/>
              </a:solidFill>
            </a:endParaRPr>
          </a:p>
        </p:txBody>
      </p:sp>
      <p:sp>
        <p:nvSpPr>
          <p:cNvPr id="6" name="Slide Number Placeholder 9"/>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3CC9592-B17C-4497-80E2-511F6300EC87}" type="slidenum">
              <a:rPr lang="en-US" smtClean="0">
                <a:solidFill>
                  <a:schemeClr val="bg1"/>
                </a:solidFill>
              </a:rPr>
              <a:pPr algn="r"/>
              <a:t>9</a:t>
            </a:fld>
            <a:r>
              <a:rPr lang="en-US" smtClean="0">
                <a:solidFill>
                  <a:schemeClr val="bg1"/>
                </a:solidFill>
              </a:rPr>
              <a:t>/23</a:t>
            </a:r>
            <a:endParaRPr lang="en-US" dirty="0">
              <a:solidFill>
                <a:schemeClr val="bg1"/>
              </a:solidFill>
            </a:endParaRPr>
          </a:p>
        </p:txBody>
      </p:sp>
    </p:spTree>
    <p:extLst>
      <p:ext uri="{BB962C8B-B14F-4D97-AF65-F5344CB8AC3E}">
        <p14:creationId xmlns:p14="http://schemas.microsoft.com/office/powerpoint/2010/main" val="3940379857"/>
      </p:ext>
    </p:extLst>
  </p:cSld>
  <p:clrMapOvr>
    <a:masterClrMapping/>
  </p:clrMapOvr>
  <mc:AlternateContent xmlns:mc="http://schemas.openxmlformats.org/markup-compatibility/2006" xmlns:p14="http://schemas.microsoft.com/office/powerpoint/2010/main">
    <mc:Choice Requires="p14">
      <p:transition spd="slow" p14:dur="2000" advTm="18763"/>
    </mc:Choice>
    <mc:Fallback xmlns="">
      <p:transition spd="slow" advTm="1876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0.4|0.2|0.3"/>
</p:tagLst>
</file>

<file path=ppt/tags/tag10.xml><?xml version="1.0" encoding="utf-8"?>
<p:tagLst xmlns:a="http://schemas.openxmlformats.org/drawingml/2006/main" xmlns:r="http://schemas.openxmlformats.org/officeDocument/2006/relationships" xmlns:p="http://schemas.openxmlformats.org/presentationml/2006/main">
  <p:tag name="TIMING" val="|4|0.9|0.8"/>
</p:tagLst>
</file>

<file path=ppt/tags/tag11.xml><?xml version="1.0" encoding="utf-8"?>
<p:tagLst xmlns:a="http://schemas.openxmlformats.org/drawingml/2006/main" xmlns:r="http://schemas.openxmlformats.org/officeDocument/2006/relationships" xmlns:p="http://schemas.openxmlformats.org/presentationml/2006/main">
  <p:tag name="TIMING" val="|0.5|0.7|0.5"/>
</p:tagLst>
</file>

<file path=ppt/tags/tag12.xml><?xml version="1.0" encoding="utf-8"?>
<p:tagLst xmlns:a="http://schemas.openxmlformats.org/drawingml/2006/main" xmlns:r="http://schemas.openxmlformats.org/officeDocument/2006/relationships" xmlns:p="http://schemas.openxmlformats.org/presentationml/2006/main">
  <p:tag name="TIMING" val="|2.7|0.4|0.3"/>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20.8|6.1|16.7"/>
</p:tagLst>
</file>

<file path=ppt/tags/tag4.xml><?xml version="1.0" encoding="utf-8"?>
<p:tagLst xmlns:a="http://schemas.openxmlformats.org/drawingml/2006/main" xmlns:r="http://schemas.openxmlformats.org/officeDocument/2006/relationships" xmlns:p="http://schemas.openxmlformats.org/presentationml/2006/main">
  <p:tag name="TIMING" val="|43.5|8.2|38.6|13.5|9.7"/>
</p:tagLst>
</file>

<file path=ppt/tags/tag5.xml><?xml version="1.0" encoding="utf-8"?>
<p:tagLst xmlns:a="http://schemas.openxmlformats.org/drawingml/2006/main" xmlns:r="http://schemas.openxmlformats.org/officeDocument/2006/relationships" xmlns:p="http://schemas.openxmlformats.org/presentationml/2006/main">
  <p:tag name="TIMING" val="|82.6|7.1|29|12.6|2.4|14|8.8"/>
</p:tagLst>
</file>

<file path=ppt/tags/tag6.xml><?xml version="1.0" encoding="utf-8"?>
<p:tagLst xmlns:a="http://schemas.openxmlformats.org/drawingml/2006/main" xmlns:r="http://schemas.openxmlformats.org/officeDocument/2006/relationships" xmlns:p="http://schemas.openxmlformats.org/presentationml/2006/main">
  <p:tag name="TIMING" val="|33.4|59.5|0.9|9|14.4|20.2|30.3|4.4"/>
</p:tagLst>
</file>

<file path=ppt/tags/tag7.xml><?xml version="1.0" encoding="utf-8"?>
<p:tagLst xmlns:a="http://schemas.openxmlformats.org/drawingml/2006/main" xmlns:r="http://schemas.openxmlformats.org/officeDocument/2006/relationships" xmlns:p="http://schemas.openxmlformats.org/presentationml/2006/main">
  <p:tag name="TIMING" val="|54.6|15.7|0.5|0.5|0.4|18.9|6.5|11.4|1.4"/>
</p:tagLst>
</file>

<file path=ppt/tags/tag8.xml><?xml version="1.0" encoding="utf-8"?>
<p:tagLst xmlns:a="http://schemas.openxmlformats.org/drawingml/2006/main" xmlns:r="http://schemas.openxmlformats.org/officeDocument/2006/relationships" xmlns:p="http://schemas.openxmlformats.org/presentationml/2006/main">
  <p:tag name="TIMING" val="|10.2|10.9"/>
</p:tagLst>
</file>

<file path=ppt/tags/tag9.xml><?xml version="1.0" encoding="utf-8"?>
<p:tagLst xmlns:a="http://schemas.openxmlformats.org/drawingml/2006/main" xmlns:r="http://schemas.openxmlformats.org/officeDocument/2006/relationships" xmlns:p="http://schemas.openxmlformats.org/presentationml/2006/main">
  <p:tag name="TIMING" val="|45|37|8.7|3|2.4|0.3|0.2|0.1|0.1|0.1|0.1|0.1|0.2|0.3|0.9"/>
</p:tagLst>
</file>

<file path=ppt/theme/theme1.xml><?xml version="1.0" encoding="utf-8"?>
<a:theme xmlns:a="http://schemas.openxmlformats.org/drawingml/2006/main" name="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ln>
          <a:noFill/>
        </a:ln>
      </a:spPr>
      <a:bodyPr lIns="0" rIns="0" rtlCol="0" anchor="ctr"/>
      <a:lstStyle>
        <a:defPPr>
          <a:defRPr sz="1600" dirty="0">
            <a:solidFill>
              <a:srgbClr val="00206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10066</TotalTime>
  <Words>4846</Words>
  <Application>Microsoft Office PowerPoint</Application>
  <PresentationFormat>On-screen Show (4:3)</PresentationFormat>
  <Paragraphs>767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Reliability Concern in GPGPU</vt:lpstr>
      <vt:lpstr>PowerPoint Presentation</vt:lpstr>
      <vt:lpstr>Underutilization of GPGPU Resources</vt:lpstr>
      <vt:lpstr>Observations</vt:lpstr>
      <vt:lpstr>GPU’s unique Architecture and Execution model</vt:lpstr>
      <vt:lpstr>PowerPoint Presentation</vt:lpstr>
      <vt:lpstr>PowerPoint Presentation</vt:lpstr>
      <vt:lpstr>WARPED-DMR</vt:lpstr>
      <vt:lpstr>Intra-Warp DMR: Exploiting underutilized resources among homogeneous units</vt:lpstr>
      <vt:lpstr>Inter-Warp DMR: Exploiting underutilized resources among heterogeneous units</vt:lpstr>
      <vt:lpstr>Architectural support</vt:lpstr>
      <vt:lpstr>Baseline Architecture</vt:lpstr>
      <vt:lpstr> Intra-Warp DMR: 1) Register Forwarding Unit</vt:lpstr>
      <vt:lpstr> Intra-Warp DMR: 1) Register Forwarding Unit</vt:lpstr>
      <vt:lpstr>Intra-Warp DMR: 2) Thread-Core mapping</vt:lpstr>
      <vt:lpstr>Inter-Warp DMR: 1) Replay Checker</vt:lpstr>
      <vt:lpstr>Inter-Warp DMR: 2) ReplayQ</vt:lpstr>
      <vt:lpstr>PowerPoint Presentation</vt:lpstr>
      <vt:lpstr>Evaluation</vt:lpstr>
      <vt:lpstr>Error Coverage</vt:lpstr>
      <vt:lpstr>Overhead</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Hyeran</dc:creator>
  <cp:lastModifiedBy>Hyeran</cp:lastModifiedBy>
  <cp:revision>909</cp:revision>
  <cp:lastPrinted>2012-11-28T04:13:16Z</cp:lastPrinted>
  <dcterms:created xsi:type="dcterms:W3CDTF">2012-11-20T22:38:14Z</dcterms:created>
  <dcterms:modified xsi:type="dcterms:W3CDTF">2012-12-05T07:57:55Z</dcterms:modified>
</cp:coreProperties>
</file>