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17" r:id="rId3"/>
    <p:sldId id="318" r:id="rId4"/>
    <p:sldId id="319" r:id="rId5"/>
    <p:sldId id="320" r:id="rId6"/>
    <p:sldId id="311" r:id="rId7"/>
    <p:sldId id="268" r:id="rId8"/>
    <p:sldId id="273" r:id="rId9"/>
    <p:sldId id="334" r:id="rId10"/>
    <p:sldId id="328" r:id="rId11"/>
    <p:sldId id="274" r:id="rId12"/>
    <p:sldId id="275" r:id="rId13"/>
    <p:sldId id="276" r:id="rId14"/>
    <p:sldId id="277" r:id="rId15"/>
    <p:sldId id="299" r:id="rId16"/>
    <p:sldId id="278" r:id="rId17"/>
    <p:sldId id="279" r:id="rId18"/>
    <p:sldId id="298" r:id="rId19"/>
    <p:sldId id="313" r:id="rId20"/>
    <p:sldId id="281" r:id="rId21"/>
    <p:sldId id="282" r:id="rId22"/>
    <p:sldId id="302" r:id="rId23"/>
    <p:sldId id="284" r:id="rId24"/>
    <p:sldId id="301" r:id="rId25"/>
    <p:sldId id="330" r:id="rId26"/>
    <p:sldId id="290" r:id="rId27"/>
    <p:sldId id="331" r:id="rId28"/>
    <p:sldId id="315" r:id="rId29"/>
    <p:sldId id="292" r:id="rId30"/>
    <p:sldId id="304" r:id="rId31"/>
    <p:sldId id="293" r:id="rId32"/>
    <p:sldId id="326" r:id="rId33"/>
    <p:sldId id="294" r:id="rId34"/>
    <p:sldId id="33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8" autoAdjust="0"/>
    <p:restoredTop sz="94671" autoAdjust="0"/>
  </p:normalViewPr>
  <p:slideViewPr>
    <p:cSldViewPr>
      <p:cViewPr>
        <p:scale>
          <a:sx n="77" d="100"/>
          <a:sy n="77" d="100"/>
        </p:scale>
        <p:origin x="-1264" y="-7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214-0196-4341-8A87-5D1257A0D22B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5C757-D568-4CE9-B5D7-D2AF9B50DF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2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6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33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50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50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Separate two figures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69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5C757-D568-4CE9-B5D7-D2AF9B50DFB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67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65EE-DE97-45F2-B94E-B664E817EBC0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16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D4B5B-DC6A-4CB0-9F53-3161C0C4390D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7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D44A-EA13-48FC-8961-BE7FEBCC2711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DABEA-4105-40FA-9082-44D4335D8468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EFFF-28F4-493A-9C7E-B1E333BDBC6F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7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2ECD-C894-4470-ACCE-9C94E9A7233B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9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666C-03DB-4165-BFE8-A45BD74F4FE7}" type="datetime1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6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A5A96-F402-4E18-8DD0-AFC01C7FF678}" type="datetime1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6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30EB-166A-4B64-9A60-99F359AFD9D0}" type="datetime1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1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43DB0-9D77-4486-A3B6-A141871349DF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FBA8-1CB6-4511-AE60-A0B6EF7AA805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8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FB49-968B-41D5-BEA9-2A5639741942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5D87E-437D-4F5D-9E67-76D0840DA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3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Models for Dynamic and Sparse Hardware-Software Spaces</a:t>
            </a:r>
            <a:endParaRPr lang="en-US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Weidan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Wu,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Benjamin C. Lee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Duke University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4097" name="Picture 1" descr="C:\Users\Steven\AppData\Roaming\Tencent\Users\550597387\QQ\WinTemp\RichOle\ULR@OMZLZZAZ]~US7P}S[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E0FE-7C67-4640-8F6B-B13C66036F80}" type="datetime1">
              <a:rPr lang="en-US" smtClean="0"/>
              <a:t>12/4/2012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0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Principles and </a:t>
            </a:r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Enhance data re-usability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Shard-level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profiles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Portable characteristics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-arch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independent)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Automate modeling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Genetic algorithm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Mitigate space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explosion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D40C-7A14-431B-8D36-5AA2BBC62F69}" type="datetime1">
              <a:rPr lang="en-US" smtClean="0"/>
              <a:t>12/4/2012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2012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91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Shards: short dynamic instruction segments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Re-use data among applications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shards resemble existing ones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onolithic profiles only useful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entire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application resembles existing one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Shard-level </a:t>
            </a:r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Profiles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14" descr="2new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A7474-29A5-4ED8-BB2F-F17ADE7924D2}" type="datetime1">
              <a:rPr lang="en-US" smtClean="0"/>
              <a:t>12/4/2012</a:t>
            </a:fld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580360"/>
              </p:ext>
            </p:extLst>
          </p:nvPr>
        </p:nvGraphicFramePr>
        <p:xfrm>
          <a:off x="990600" y="3451225"/>
          <a:ext cx="6667500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" name="Visio" r:id="rId5" imgW="6124418" imgH="4092733" progId="Visio.Drawing.11">
                  <p:embed/>
                </p:oleObj>
              </mc:Choice>
              <mc:Fallback>
                <p:oleObj name="Visio" r:id="rId5" imgW="6124418" imgH="409273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51225"/>
                        <a:ext cx="6667500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2168936" y="463454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546184" y="4634548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937386" y="463454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401046" y="4634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778294" y="4634550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169496" y="4634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168935" y="5001337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546183" y="50013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937385" y="5001337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401045" y="50013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778293" y="5001338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169495" y="50013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2168934" y="5396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2546182" y="5396550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937384" y="5396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401044" y="539655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778292" y="5396552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169494" y="539655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181412" y="577754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558660" y="5777548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949862" y="577754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13522" y="5777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790770" y="5777550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181972" y="5777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410200" y="52163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787448" y="52162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6178650" y="52163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642310" y="521630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7019558" y="521630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7410760" y="521630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2168933" y="4634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560734" y="539655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401046" y="500191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790770" y="5777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401046" y="463455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2179734" y="5777547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457173" y="46029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5834420" y="4495800"/>
            <a:ext cx="1139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Shard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2272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17778 -3.7037E-6 C 0.25729 -3.7037E-6 0.35555 0.02361 0.35555 0.04283 L 0.35555 0.08658 " pathEditMode="relative" rAng="0" ptsTypes="FfFF">
                                      <p:cBhvr>
                                        <p:cTn id="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17656 -4.81481E-6 C 0.25607 -4.81481E-6 0.35451 -0.0074 0.35451 -0.01296 L 0.35451 -0.02453 " pathEditMode="relative" rAng="0" ptsTypes="FfFF">
                                      <p:cBhvr>
                                        <p:cTn id="1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26" y="-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59259E-6 L 0.15208 2.59259E-6 C 0.21997 2.59259E-6 0.30417 0.00856 0.30417 0.01643 L 0.30417 0.03287 " pathEditMode="relative" rAng="0" ptsTypes="FfFF">
                                      <p:cBhvr>
                                        <p:cTn id="1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8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15573 -3.7037E-7 C 0.22553 -3.7037E-7 0.31164 -0.02222 0.31164 -0.04028 L 0.31164 -0.08009 " pathEditMode="relative" rAng="0" ptsTypes="FfFF">
                                      <p:cBhvr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73" y="-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0.19792 -3.7037E-6 C 0.28646 -3.7037E-6 0.39583 0.02338 0.39583 0.04283 L 0.39583 0.08658 " pathEditMode="relative" rAng="0" ptsTypes="FfFF">
                                      <p:cBhvr>
                                        <p:cTn id="2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2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L 0.28559 -3.7037E-7 C 0.41337 -3.7037E-7 0.57118 -0.02245 0.57118 -0.04051 L 0.57118 -0.08009 " pathEditMode="relative" rAng="0" ptsTypes="FfFF">
                                      <p:cBhvr>
                                        <p:cTn id="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59" y="-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Shard-level Profiles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Shards are sparse, randomly sampled segments of 10M instructions 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Shards from diverse applications complement each other, reducing profiling costs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Shards expose intra-application diversity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C546-367B-4C7D-B14D-CB8B8CE99A7F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Re-use data among microarchitectures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Microarchitecture-independent measures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Ex: instruction mix versus cache miss rate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Existing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SW profiles relevant for new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HW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370245"/>
              </p:ext>
            </p:extLst>
          </p:nvPr>
        </p:nvGraphicFramePr>
        <p:xfrm>
          <a:off x="685800" y="3451225"/>
          <a:ext cx="7038401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" name="Visio" r:id="rId3" imgW="6124418" imgH="4092733" progId="Visio.Drawing.11">
                  <p:embed/>
                </p:oleObj>
              </mc:Choice>
              <mc:Fallback>
                <p:oleObj name="Visio" r:id="rId3" imgW="6124418" imgH="4092733" progId="Visio.Drawing.11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51225"/>
                        <a:ext cx="7038401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Portable Characteristics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18002" y="460843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95250" y="460843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86452" y="460843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50112" y="4608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27360" y="4608435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8562" y="4608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818001" y="4975222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95249" y="4975221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86451" y="4975222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050111" y="497522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427359" y="497522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8561" y="497522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818000" y="5370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195248" y="5370435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586450" y="5370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50110" y="5370438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427358" y="5370437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818560" y="5370438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830478" y="575143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207726" y="5751433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98928" y="5751434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062588" y="5751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439836" y="5751435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831038" y="5751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06239" y="51901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483487" y="519018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874689" y="51901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338349" y="51901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715597" y="51901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106799" y="51901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1817999" y="46084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2195247" y="4608436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574689" y="4608432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050109" y="46084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427360" y="46084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818562" y="4608439"/>
            <a:ext cx="284601" cy="2143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5" name="Picture 14" descr="2newne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5CFD-1551-4958-9F7D-4990D84C6AC4}" type="datetime1">
              <a:rPr lang="en-US" smtClean="0"/>
              <a:t>12/4/2012</a:t>
            </a:fld>
            <a:endParaRPr lang="en-US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6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17969 -3.7037E-6 C 0.26024 -3.7037E-6 0.35937 0.02315 0.35937 0.04213 L 0.35937 0.08449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17969 -3.7037E-6 C 0.26025 -3.7037E-6 0.35938 0.02315 0.35938 0.04213 L 0.35938 0.08449 " pathEditMode="relative" rAng="0" ptsTypes="FfFF">
                                      <p:cBhvr>
                                        <p:cTn id="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6 L 0.17968 -3.7037E-6 C 0.26024 -3.7037E-6 0.35937 0.02315 0.35937 0.04213 L 0.35937 0.08449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6 L 0.17969 -3.7037E-6 C 0.26024 -3.7037E-6 0.35938 0.02315 0.35938 0.04213 L 0.35938 0.08449 " pathEditMode="relative" rAng="0" ptsTypes="FfFF">
                                      <p:cBhvr>
                                        <p:cTn id="1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0.17969 -3.7037E-6 C 0.26024 -3.7037E-6 0.35938 0.02315 0.35938 0.04213 L 0.35938 0.08449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17969 -3.7037E-6 C 0.26024 -3.7037E-6 0.35937 0.02315 0.35937 0.04213 L 0.35937 0.08449 " pathEditMode="relative" rAng="0" ptsTypes="FfFF">
                                      <p:cBhvr>
                                        <p:cTn id="1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Sharing Supports Inference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Shards enhances data re-use across SW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Portability enhances data re-use across HW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Inferred models require less training data due to enhanced re-use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5CBB-F9C9-4BE1-A333-C215CBD3B518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3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229600" cy="48006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𝑌</m:t>
                      </m:r>
                      <m:r>
                        <a:rPr lang="en-US" i="1" smtClean="0">
                          <a:latin typeface="Cambria Math"/>
                        </a:rPr>
                        <m:t>        = 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                  </m:t>
                          </m:r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                 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×   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   +    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ea typeface="Cambria Math"/>
                  </a:rPr>
                  <a:t>      </a:t>
                </a:r>
                <a:r>
                  <a:rPr lang="en-US" sz="2000" dirty="0">
                    <a:latin typeface="Times New Roman" pitchFamily="18" charset="0"/>
                    <a:ea typeface="Cambria Math"/>
                    <a:cs typeface="Times New Roman" pitchFamily="18" charset="0"/>
                  </a:rPr>
                  <a:t>CPI                   </a:t>
                </a:r>
                <a:r>
                  <a:rPr lang="en-US" sz="20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     </a:t>
                </a:r>
                <a:r>
                  <a:rPr lang="en-US" sz="16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ALUs, cache size, … </a:t>
                </a:r>
                <a:r>
                  <a:rPr lang="en-US" sz="1600" dirty="0" err="1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mem</a:t>
                </a:r>
                <a:r>
                  <a:rPr lang="en-US" sz="16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instr</a:t>
                </a:r>
                <a:r>
                  <a:rPr lang="en-US" sz="16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freq</a:t>
                </a:r>
                <a:r>
                  <a:rPr lang="en-US" sz="160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       regression coefficients</a:t>
                </a:r>
                <a:endParaRPr lang="en-US" sz="1600" dirty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ea typeface="Cambria Math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.21</m:t>
                              </m:r>
                            </m:e>
                          </m:mr>
                          <m:mr>
                            <m:e>
                              <m:eqArr>
                                <m:eqArrPr>
                                  <m:ctrl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0.89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⋮</m:t>
                                  </m:r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2000" i="1">
                                            <a:latin typeface="Cambria Math"/>
                                            <a:ea typeface="Cambria Math"/>
                                          </a:rPr>
                                          <m:t>2</m:t>
                                        </m:r>
                                        <m:r>
                                          <a:rPr lang="en-US" sz="2000" i="1">
                                            <a:latin typeface="Cambria Math"/>
                                            <a:ea typeface="Cambria Math"/>
                                          </a:rPr>
                                          <m:t>.36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sz="2000" i="1">
                                            <a:latin typeface="Cambria Math"/>
                                            <a:ea typeface="Cambria Math"/>
                                          </a:rPr>
                                          <m:t>0.71</m:t>
                                        </m:r>
                                      </m:e>
                                    </m:mr>
                                  </m:m>
                                </m:e>
                              </m:eqArr>
                            </m:e>
                          </m:mr>
                        </m:m>
                      </m:e>
                    </m:d>
                    <m:r>
                      <a:rPr lang="en-US" sz="2000" i="1">
                        <a:latin typeface="Cambria Math"/>
                        <a:ea typeface="Cambria Math"/>
                      </a:rPr>
                      <m:t>                       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       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eqArr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128</m:t>
                                  </m:r>
                                </m:e>
                              </m:mr>
                            </m:m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…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0.39</m:t>
                                  </m:r>
                                </m:e>
                              </m:mr>
                            </m:m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64</m:t>
                                  </m:r>
                                </m:e>
                              </m:mr>
                            </m:m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 </m:t>
                                  </m:r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 ⋯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0.27</m:t>
                                  </m:r>
                                </m:e>
                              </m:mr>
                            </m:m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⋮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⋮</m:t>
                                  </m:r>
                                </m:e>
                              </m:mr>
                            </m:m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6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256</m:t>
                                  </m:r>
                                </m:e>
                              </m:mr>
                            </m:m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…</m:t>
                                  </m:r>
                                </m:e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0.36</m:t>
                                  </m:r>
                                </m:e>
                              </m:mr>
                            </m:m>
                          </m:e>
                        </m:eqArr>
                      </m:e>
                    </m:d>
                    <m:r>
                      <a:rPr lang="en-US" sz="2000" i="1">
                        <a:latin typeface="Cambria Math"/>
                        <a:ea typeface="Cambria Math"/>
                      </a:rPr>
                      <m:t>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eqArr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  <m:e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⋮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endParaRPr lang="en-US" dirty="0">
                  <a:ea typeface="Cambria Math"/>
                </a:endParaRPr>
              </a:p>
              <a:p>
                <a:pPr lvl="8"/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 includes non-linear kernel transformations</a:t>
                </a:r>
              </a:p>
              <a:p>
                <a:pPr lvl="1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Ex: log(cache size)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 includes pair-wise interactions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1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Ex: ALU instructions, units</a:t>
                </a:r>
              </a:p>
              <a:p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4800600"/>
              </a:xfrm>
              <a:blipFill rotWithShape="1"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Statistical </a:t>
            </a:r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Inference</a:t>
            </a:r>
          </a:p>
        </p:txBody>
      </p:sp>
      <p:pic>
        <p:nvPicPr>
          <p:cNvPr id="1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05010-F992-4BEB-8819-9B5E22041347}" type="datetime1">
              <a:rPr lang="en-US" smtClean="0"/>
              <a:t>12/4/2012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Space of Model Specifications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49825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Many kernel transformations</a:t>
                </a:r>
              </a:p>
              <a:p>
                <a:pPr lvl="1"/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og, power, cubic spline, exponential,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sqrt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</a:p>
              <a:p>
                <a:pPr lvl="1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30 parameters, 5 kernels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sym typeface="Wingdings" pitchFamily="2" charset="2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sym typeface="Wingdings" pitchFamily="2" charset="2"/>
                          </a:rPr>
                          <m:t>5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sym typeface="Wingdings" pitchFamily="2" charset="2"/>
                          </a:rPr>
                          <m:t>30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model specs</a:t>
                </a:r>
              </a:p>
              <a:p>
                <a:pPr lvl="8"/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Many parameter interactions</a:t>
                </a:r>
              </a:p>
              <a:p>
                <a:pPr lvl="1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Hardware and software interact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= 435 pairwise interactions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sym typeface="Wingdings" pitchFamily="2" charset="2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sym typeface="Wingdings" pitchFamily="2" charset="2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sym typeface="Wingdings" pitchFamily="2" charset="2"/>
                          </a:rPr>
                          <m:t>435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specs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49825"/>
              </a:xfrm>
              <a:blipFill rotWithShape="1">
                <a:blip r:embed="rId2"/>
                <a:stretch>
                  <a:fillRect l="-1630" t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FB15-FB4D-450C-AED2-B3CC37FDC10D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Automatic </a:t>
            </a:r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Model Construction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286000"/>
          </a:xfrm>
        </p:spPr>
        <p:txBody>
          <a:bodyPr>
            <a:normAutofit/>
          </a:bodyPr>
          <a:lstStyle/>
          <a:p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Model specification encoded as genes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Mutation, crossover search models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Selection evolves model toward higher accuracy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84027" y="2019300"/>
            <a:ext cx="12954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Training Data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>
          <a:xfrm>
            <a:off x="2579427" y="25527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112827" y="1447800"/>
            <a:ext cx="2667000" cy="2209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Genetic Algorithm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79827" y="2560661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313226" y="1859791"/>
            <a:ext cx="1840173" cy="14017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 (kernels, interactions)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B049-E6D1-4B44-80B3-0E29854D4FC7}" type="datetime1">
              <a:rPr lang="en-US" smtClean="0"/>
              <a:t>12/4/2012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5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Automatic Model Updates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096963"/>
          </a:xfrm>
        </p:spPr>
        <p:txBody>
          <a:bodyPr/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data updates model specification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Algorithm changes kernels, interactions, fit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143000" y="1600200"/>
            <a:ext cx="14478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Training Data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>
            <a:stCxn id="13" idx="3"/>
            <a:endCxn id="15" idx="2"/>
          </p:cNvCxnSpPr>
          <p:nvPr/>
        </p:nvCxnSpPr>
        <p:spPr>
          <a:xfrm>
            <a:off x="2590800" y="2133600"/>
            <a:ext cx="5334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124200" y="1676400"/>
            <a:ext cx="2667000" cy="2209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Genetic Algorithm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791200" y="2789261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143000" y="3352800"/>
            <a:ext cx="14478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 Model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590800" y="2895600"/>
            <a:ext cx="533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329148" y="2080430"/>
            <a:ext cx="1840173" cy="14017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 (kernels, interactions)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6E80-C7DC-4024-9AAC-10E3FA85E663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Inferred Performance Models</a:t>
            </a:r>
          </a:p>
          <a:p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Generalized Models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Specialized Models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3A83-F7CC-4363-88A6-0ECB151117F8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3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Trends in Management &amp; Diversity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Increasingly Sophisticated Management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Allocate resources, schedule applications, …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 HW-SW interactions</a:t>
            </a:r>
          </a:p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Increasingly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iverse HW &amp; SW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Heterogeneous cores, VMs, contention, …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Diverse clients, jobs, tasks, …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DB86-D516-4348-BDE0-1220F81DA7F1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Generalized Models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Diverse SW as applications enter/leave system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Ex: democratized datacenter computing</a:t>
            </a:r>
          </a:p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Heterogeneous HW as architectures tuned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Ex: big/small cores, VMs, contention, …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Profiled data collected as SW runs on HW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Models update to accommodate dynamics</a:t>
            </a: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D37-54F0-4DE9-9D09-31AA2014056A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Inductive Hypothesis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011363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 in steady state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Accurate model is trained M(H,S)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Manager uses model predictions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8" name="Date Placeholder 9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EC07-215B-4248-B2DC-06964A3ABAAE}" type="datetime1">
              <a:rPr lang="en-US" smtClean="0"/>
              <a:t>12/4/2012</a:t>
            </a:fld>
            <a:endParaRPr lang="en-US"/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96" name="Group 95"/>
          <p:cNvGrpSpPr/>
          <p:nvPr/>
        </p:nvGrpSpPr>
        <p:grpSpPr>
          <a:xfrm>
            <a:off x="1313592" y="3772230"/>
            <a:ext cx="2191608" cy="1779726"/>
            <a:chOff x="2894135" y="3303043"/>
            <a:chExt cx="3532805" cy="2950460"/>
          </a:xfrm>
        </p:grpSpPr>
        <p:sp>
          <p:nvSpPr>
            <p:cNvPr id="97" name="Rectangle 96"/>
            <p:cNvSpPr/>
            <p:nvPr/>
          </p:nvSpPr>
          <p:spPr>
            <a:xfrm>
              <a:off x="2894135" y="3303045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71383" y="330304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662585" y="3303045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107152" y="330304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484400" y="330304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875602" y="330304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339262" y="3303046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16510" y="3303045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107712" y="3303046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902622" y="365249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279870" y="365249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671072" y="365249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4115639" y="365249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4492887" y="365249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884089" y="365249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347749" y="365250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724997" y="365249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116199" y="365250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913444" y="397661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3290692" y="397660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3681894" y="397661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126461" y="397660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503709" y="397660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894911" y="397660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358571" y="397661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735819" y="397661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6127021" y="397661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2895747" y="433432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272995" y="433432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664197" y="433432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4108764" y="433432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4486012" y="433432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877214" y="433432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5340874" y="4334325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5718122" y="433432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6109324" y="4334325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904234" y="468377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3281482" y="468377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672684" y="468377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117251" y="468377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494499" y="4683776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4885701" y="468377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349361" y="468377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726609" y="468377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117811" y="468377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15056" y="500788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292304" y="500788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683506" y="500788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128073" y="500788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4505321" y="500788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896523" y="500788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360183" y="500789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737431" y="500788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128633" y="500789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2909453" y="536554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3286701" y="536554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3677903" y="536554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4122470" y="536554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4499718" y="5365546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4890920" y="5365547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354580" y="536554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731828" y="5365548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6123030" y="5365549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2917940" y="571500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3295188" y="571500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3686390" y="571500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4130957" y="571500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4508205" y="5715000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4899407" y="571500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5363067" y="571500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5740315" y="571500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131517" y="571500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2928762" y="603911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3306010" y="603911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3697212" y="603911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4141779" y="603911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519027" y="6039111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910229" y="6039112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5373889" y="603911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5751137" y="6039113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6142339" y="6039114"/>
              <a:ext cx="284601" cy="2143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80" name="Object 1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322559"/>
              </p:ext>
            </p:extLst>
          </p:nvPr>
        </p:nvGraphicFramePr>
        <p:xfrm>
          <a:off x="-392727" y="2667000"/>
          <a:ext cx="4276768" cy="2857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Visio" r:id="rId4" imgW="6124418" imgH="4092733" progId="Visio.Drawing.11">
                  <p:embed/>
                </p:oleObj>
              </mc:Choice>
              <mc:Fallback>
                <p:oleObj name="Visio" r:id="rId4" imgW="6124418" imgH="409273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92727" y="2667000"/>
                        <a:ext cx="4276768" cy="2857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1" name="Rectangle 180"/>
          <p:cNvSpPr/>
          <p:nvPr/>
        </p:nvSpPr>
        <p:spPr>
          <a:xfrm>
            <a:off x="5257800" y="3488291"/>
            <a:ext cx="1066800" cy="6902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" name="Right Arrow 181"/>
          <p:cNvSpPr/>
          <p:nvPr/>
        </p:nvSpPr>
        <p:spPr>
          <a:xfrm rot="20046710">
            <a:off x="3567600" y="3862818"/>
            <a:ext cx="1711223" cy="557408"/>
          </a:xfrm>
          <a:prstGeom prst="rightArrow">
            <a:avLst>
              <a:gd name="adj1" fmla="val 25516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ounded Rectangle 182"/>
          <p:cNvSpPr/>
          <p:nvPr/>
        </p:nvSpPr>
        <p:spPr>
          <a:xfrm>
            <a:off x="6553200" y="4805090"/>
            <a:ext cx="1752600" cy="9528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ystem manager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Right Arrow 183"/>
          <p:cNvSpPr/>
          <p:nvPr/>
        </p:nvSpPr>
        <p:spPr>
          <a:xfrm rot="2341701">
            <a:off x="6342841" y="3864635"/>
            <a:ext cx="1191666" cy="557408"/>
          </a:xfrm>
          <a:prstGeom prst="rightArrow">
            <a:avLst>
              <a:gd name="adj1" fmla="val 25516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ight Arrow 184"/>
          <p:cNvSpPr/>
          <p:nvPr/>
        </p:nvSpPr>
        <p:spPr>
          <a:xfrm rot="10800000">
            <a:off x="3845822" y="5058195"/>
            <a:ext cx="2478777" cy="557408"/>
          </a:xfrm>
          <a:prstGeom prst="rightArrow">
            <a:avLst>
              <a:gd name="adj1" fmla="val 25516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4343400" y="5408312"/>
            <a:ext cx="1877097" cy="3451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cheduling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49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 animBg="1"/>
      <p:bldP spid="182" grpId="0" animBg="1"/>
      <p:bldP spid="183" grpId="0" animBg="1"/>
      <p:bldP spid="184" grpId="0" animBg="1"/>
      <p:bldP spid="185" grpId="0" animBg="1"/>
      <p:bldP spid="18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Inductive Step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17526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 is perturbed with new SW or HW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Profile new SW-HW, check prediction</a:t>
            </a:r>
          </a:p>
        </p:txBody>
      </p:sp>
      <p:pic>
        <p:nvPicPr>
          <p:cNvPr id="132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0" name="Date Placeholder 8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72F43-F6DD-47F8-9A21-43E275FBBCC5}" type="datetime1">
              <a:rPr lang="en-US" smtClean="0"/>
              <a:t>12/4/2012</a:t>
            </a:fld>
            <a:endParaRPr lang="en-US"/>
          </a:p>
        </p:txBody>
      </p:sp>
      <p:sp>
        <p:nvSpPr>
          <p:cNvPr id="91" name="Slide Number Placeholder 9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059819"/>
              </p:ext>
            </p:extLst>
          </p:nvPr>
        </p:nvGraphicFramePr>
        <p:xfrm>
          <a:off x="-838200" y="2019300"/>
          <a:ext cx="4276726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" name="Visio" r:id="rId4" imgW="6124418" imgH="4092733" progId="Visio.Drawing.11">
                  <p:embed/>
                </p:oleObj>
              </mc:Choice>
              <mc:Fallback>
                <p:oleObj name="Visio" r:id="rId4" imgW="6124418" imgH="409273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838200" y="2019300"/>
                        <a:ext cx="4276726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5" name="Group 134"/>
          <p:cNvGrpSpPr/>
          <p:nvPr/>
        </p:nvGrpSpPr>
        <p:grpSpPr>
          <a:xfrm>
            <a:off x="906803" y="3086317"/>
            <a:ext cx="2191608" cy="1790483"/>
            <a:chOff x="906803" y="1717398"/>
            <a:chExt cx="2191608" cy="1790483"/>
          </a:xfrm>
        </p:grpSpPr>
        <p:sp>
          <p:nvSpPr>
            <p:cNvPr id="136" name="Rectangle 135"/>
            <p:cNvSpPr/>
            <p:nvPr/>
          </p:nvSpPr>
          <p:spPr>
            <a:xfrm>
              <a:off x="906803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140832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1383518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1659309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1893338" y="172815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2136024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423660" y="172815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2657689" y="17281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900375" y="172815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912068" y="193894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1146097" y="193894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388783" y="193894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1664574" y="193894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898603" y="193894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141289" y="193894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428925" y="193894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2662954" y="193894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2905640" y="193894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918782" y="213445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152811" y="213445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1395497" y="213445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1671288" y="213445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1905317" y="2134451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2148003" y="213445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2435638" y="213445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669668" y="213445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2912353" y="213445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907803" y="235022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1141832" y="235022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384518" y="235022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660309" y="235022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894339" y="235022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2137024" y="235022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2424660" y="235022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2658689" y="235022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2901375" y="235022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913068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1147097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1389783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665574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899603" y="2561017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2142289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429925" y="2561019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663954" y="2561018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2906640" y="2561019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919782" y="275652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1153811" y="275652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396497" y="275652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1672288" y="275652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1906317" y="275652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2149003" y="275652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2436639" y="275652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2670668" y="275652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2913354" y="275652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916306" y="297226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150335" y="297226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1393021" y="297226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1668812" y="297226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1902841" y="297226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2145527" y="297226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2433163" y="297226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2667192" y="297226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2909878" y="297226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921571" y="31830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1155600" y="318305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1398286" y="31830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1674077" y="318305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908106" y="3183054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2150792" y="3183055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438428" y="31830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672457" y="31830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15143" y="3183056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928284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1162313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1404999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680790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914820" y="3378559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2157505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2445141" y="3378561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2679170" y="3378560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2921856" y="3378561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9" name="Group 228"/>
            <p:cNvGrpSpPr/>
            <p:nvPr/>
          </p:nvGrpSpPr>
          <p:grpSpPr>
            <a:xfrm>
              <a:off x="1150015" y="1717398"/>
              <a:ext cx="1923450" cy="1597587"/>
              <a:chOff x="1410258" y="2895600"/>
              <a:chExt cx="1923450" cy="1597587"/>
            </a:xfrm>
          </p:grpSpPr>
          <p:sp>
            <p:nvSpPr>
              <p:cNvPr id="230" name="Rectangle 229"/>
              <p:cNvSpPr/>
              <p:nvPr/>
            </p:nvSpPr>
            <p:spPr>
              <a:xfrm>
                <a:off x="1410258" y="3104754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1931303" y="3298440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411251" y="3733618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2158455" y="3929906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2925863" y="3302395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1431588" y="4362454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415489" y="2895600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58397" y="3520526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689275" y="4149357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2934723" y="4362454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2403666" y="3519171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Rectangle 240"/>
              <p:cNvSpPr/>
              <p:nvPr/>
            </p:nvSpPr>
            <p:spPr>
              <a:xfrm>
                <a:off x="1656461" y="4149356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Rectangle 241"/>
              <p:cNvSpPr/>
              <p:nvPr/>
            </p:nvSpPr>
            <p:spPr>
              <a:xfrm>
                <a:off x="1653489" y="2895600"/>
                <a:ext cx="175311" cy="1307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3" name="Group 242"/>
          <p:cNvGrpSpPr/>
          <p:nvPr/>
        </p:nvGrpSpPr>
        <p:grpSpPr>
          <a:xfrm>
            <a:off x="928284" y="5031881"/>
            <a:ext cx="2170127" cy="129322"/>
            <a:chOff x="928284" y="3660281"/>
            <a:chExt cx="2170127" cy="129322"/>
          </a:xfrm>
        </p:grpSpPr>
        <p:sp>
          <p:nvSpPr>
            <p:cNvPr id="244" name="Rectangle 243"/>
            <p:cNvSpPr/>
            <p:nvPr/>
          </p:nvSpPr>
          <p:spPr>
            <a:xfrm>
              <a:off x="928284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1162313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Rectangle 245"/>
            <p:cNvSpPr/>
            <p:nvPr/>
          </p:nvSpPr>
          <p:spPr>
            <a:xfrm>
              <a:off x="1404999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1680790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1914820" y="3660281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2157505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2445141" y="366028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2679170" y="3660282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921856" y="3660283"/>
              <a:ext cx="176555" cy="129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4" name="Rectangle 253"/>
          <p:cNvSpPr/>
          <p:nvPr/>
        </p:nvSpPr>
        <p:spPr>
          <a:xfrm>
            <a:off x="1398907" y="5031883"/>
            <a:ext cx="175311" cy="13073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4038600" y="4616633"/>
            <a:ext cx="1066800" cy="6902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odel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6" name="Elbow Connector 255"/>
          <p:cNvCxnSpPr>
            <a:stCxn id="254" idx="2"/>
            <a:endCxn id="255" idx="1"/>
          </p:cNvCxnSpPr>
          <p:nvPr/>
        </p:nvCxnSpPr>
        <p:spPr>
          <a:xfrm rot="5400000" flipH="1" flipV="1">
            <a:off x="2662149" y="3786165"/>
            <a:ext cx="200864" cy="2552037"/>
          </a:xfrm>
          <a:prstGeom prst="bentConnector4">
            <a:avLst>
              <a:gd name="adj1" fmla="val -113808"/>
              <a:gd name="adj2" fmla="val 51717"/>
            </a:avLst>
          </a:prstGeom>
          <a:ln w="3810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Manual Operation 256"/>
          <p:cNvSpPr/>
          <p:nvPr/>
        </p:nvSpPr>
        <p:spPr>
          <a:xfrm rot="16200000">
            <a:off x="4771829" y="3536876"/>
            <a:ext cx="2689668" cy="492715"/>
          </a:xfrm>
          <a:prstGeom prst="flowChartManualOperat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Accurate ?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8" name="Straight Arrow Connector 257"/>
          <p:cNvCxnSpPr>
            <a:stCxn id="255" idx="3"/>
            <a:endCxn id="257" idx="0"/>
          </p:cNvCxnSpPr>
          <p:nvPr/>
        </p:nvCxnSpPr>
        <p:spPr>
          <a:xfrm flipV="1">
            <a:off x="5105400" y="3783234"/>
            <a:ext cx="764906" cy="11785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ight Arrow 258"/>
          <p:cNvSpPr/>
          <p:nvPr/>
        </p:nvSpPr>
        <p:spPr>
          <a:xfrm>
            <a:off x="6468919" y="3657823"/>
            <a:ext cx="693881" cy="456977"/>
          </a:xfrm>
          <a:prstGeom prst="rightArrow">
            <a:avLst>
              <a:gd name="adj1" fmla="val 25516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TextBox 259"/>
          <p:cNvSpPr txBox="1"/>
          <p:nvPr/>
        </p:nvSpPr>
        <p:spPr>
          <a:xfrm>
            <a:off x="6416045" y="3429000"/>
            <a:ext cx="518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 rot="927322">
            <a:off x="6138894" y="470834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7162800" y="3429000"/>
            <a:ext cx="1828800" cy="9057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till in Steady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tate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3" name="Rounded Rectangle 262"/>
          <p:cNvSpPr/>
          <p:nvPr/>
        </p:nvSpPr>
        <p:spPr>
          <a:xfrm>
            <a:off x="3733800" y="2819055"/>
            <a:ext cx="1752600" cy="9528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anager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4" name="Curved Down Arrow 263"/>
          <p:cNvSpPr/>
          <p:nvPr/>
        </p:nvSpPr>
        <p:spPr>
          <a:xfrm rot="10035640">
            <a:off x="3932728" y="5249739"/>
            <a:ext cx="2428017" cy="737079"/>
          </a:xfrm>
          <a:prstGeom prst="curved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4343400" y="5530534"/>
            <a:ext cx="1219200" cy="440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pdate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" name="Up Arrow 265"/>
          <p:cNvSpPr/>
          <p:nvPr/>
        </p:nvSpPr>
        <p:spPr>
          <a:xfrm>
            <a:off x="4495800" y="3877798"/>
            <a:ext cx="201669" cy="69420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Left Arrow 266"/>
          <p:cNvSpPr/>
          <p:nvPr/>
        </p:nvSpPr>
        <p:spPr>
          <a:xfrm>
            <a:off x="3124200" y="3217051"/>
            <a:ext cx="533400" cy="211950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ight Arrow 267"/>
          <p:cNvSpPr/>
          <p:nvPr/>
        </p:nvSpPr>
        <p:spPr>
          <a:xfrm rot="2011411">
            <a:off x="3200400" y="4224899"/>
            <a:ext cx="685800" cy="24560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TextBox 252"/>
          <p:cNvSpPr txBox="1"/>
          <p:nvPr/>
        </p:nvSpPr>
        <p:spPr>
          <a:xfrm>
            <a:off x="907803" y="5345668"/>
            <a:ext cx="2181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New application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8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" grpId="0" animBg="1"/>
      <p:bldP spid="254" grpId="1" animBg="1"/>
      <p:bldP spid="257" grpId="0" animBg="1"/>
      <p:bldP spid="259" grpId="0" animBg="1"/>
      <p:bldP spid="260" grpId="0"/>
      <p:bldP spid="261" grpId="0"/>
      <p:bldP spid="262" grpId="0" animBg="1"/>
      <p:bldP spid="264" grpId="0" animBg="1"/>
      <p:bldP spid="265" grpId="0"/>
      <p:bldP spid="25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Model Updates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184917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Poor prediction triggers model update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Collect a few profiles for new SW (e.g., 10-20)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Update kernels, interactions, fit</a:t>
            </a: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5B05-0EDF-4A4B-BB98-B8A6176EFF4A}" type="datetime1">
              <a:rPr lang="en-US" smtClean="0"/>
              <a:t>12/4/2012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371600" y="3810000"/>
            <a:ext cx="14478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Training Data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4" idx="3"/>
            <a:endCxn id="18" idx="2"/>
          </p:cNvCxnSpPr>
          <p:nvPr/>
        </p:nvCxnSpPr>
        <p:spPr>
          <a:xfrm>
            <a:off x="2819400" y="43434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352800" y="3581400"/>
            <a:ext cx="2667000" cy="2209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Genetic Algorithm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019800" y="4694261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371600" y="4953000"/>
            <a:ext cx="14478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 Model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3"/>
          </p:cNvCxnSpPr>
          <p:nvPr/>
        </p:nvCxnSpPr>
        <p:spPr>
          <a:xfrm flipV="1">
            <a:off x="2819400" y="4800600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553200" y="3993391"/>
            <a:ext cx="1904999" cy="14017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 (Kernels, Interactions)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7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Integrated HW &amp; SW Space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Hardware Space (17 parameters)</a:t>
            </a:r>
            <a:endParaRPr lang="en-US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Pipeline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parameters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e.g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width, rob size</a:t>
            </a:r>
          </a:p>
          <a:p>
            <a:pPr lvl="1"/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Cache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parameters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" pitchFamily="2" charset="2"/>
              </a:rPr>
              <a:t> e.g.,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cache 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size, associativity</a:t>
            </a:r>
          </a:p>
          <a:p>
            <a:pPr lvl="1"/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Functional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unit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" pitchFamily="2" charset="2"/>
              </a:rPr>
              <a:t> e.g.,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ALU count</a:t>
            </a:r>
          </a:p>
          <a:p>
            <a:pPr lvl="8"/>
            <a:endParaRPr lang="en-US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Software Space (13 parameters)</a:t>
            </a:r>
          </a:p>
          <a:p>
            <a:pPr lvl="1"/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Instruction mix</a:t>
            </a:r>
          </a:p>
          <a:p>
            <a:pPr lvl="1"/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Locality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" pitchFamily="2" charset="2"/>
              </a:rPr>
              <a:t> e.g., re-use distance</a:t>
            </a:r>
            <a:endParaRPr lang="en-US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ILP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" pitchFamily="2" charset="2"/>
              </a:rPr>
              <a:t> e.g., producer-consumer distance</a:t>
            </a:r>
            <a:endParaRPr lang="en-US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55B-D355-426E-9D77-E71F96E4C43C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7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345" y="2743200"/>
            <a:ext cx="3203455" cy="2035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73" y="2743200"/>
            <a:ext cx="3487727" cy="2014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Steady State Interpolation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Train model with sparse HW-SW profiles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Interpolate for HW-SW pairs not profiles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BCF8-AA7F-49D8-8E2B-5F69883D1573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2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Perturbed Extrapolation 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Train model with sparse HW-SW profiles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Extrapolate for new SW and new HW</a:t>
            </a:r>
          </a:p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Predict app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supports SW variants (compiler opt, data inputs)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51" y="2598305"/>
            <a:ext cx="3429000" cy="204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961" y="2598305"/>
            <a:ext cx="3219450" cy="212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BCF8-AA7F-49D8-8E2B-5F69883D1573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684861"/>
            <a:ext cx="3690334" cy="279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636" y="2690548"/>
            <a:ext cx="3581399" cy="279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Relative Accuracy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Accurate interpolation, extrapolation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Correlation coefficient &gt; 0.9</a:t>
            </a:r>
          </a:p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BCF8-AA7F-49D8-8E2B-5F69883D1573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3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Inferred Performance Models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Generalized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</a:p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Specialized Models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Conclusions</a:t>
            </a: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454E-378C-4203-9882-F3E647E11201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1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Specialized </a:t>
            </a:r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Generality is expensive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many SW characteristics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,. 13)</a:t>
            </a:r>
          </a:p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domain knowledge, SW behavior expressed at higher level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Reduces number of SW characteristics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Reduces profiling cost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Increases model accuracy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5CE9-E847-4DDB-A315-CFF09BD9F18A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7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Mapping Software to Hardware</a:t>
            </a:r>
            <a:endParaRPr lang="en-US" b="1" dirty="0">
              <a:solidFill>
                <a:srgbClr val="00325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 space explosion (M x N)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131222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08470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99672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44239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721487" y="17668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12689" y="17668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76349" y="1766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53597" y="17668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344799" y="1766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9600" y="1600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Heterogeneous HW</a:t>
            </a:r>
            <a:endParaRPr lang="en-US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667000" y="1796531"/>
            <a:ext cx="304800" cy="0"/>
          </a:xfrm>
          <a:prstGeom prst="straightConnector1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295400" y="1905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Diverse SW</a:t>
            </a:r>
            <a:endParaRPr lang="en-US" b="1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950493" y="2274332"/>
            <a:ext cx="0" cy="316468"/>
          </a:xfrm>
          <a:prstGeom prst="straightConnector1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808192" y="2609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808191" y="29098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808190" y="32766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808189" y="3581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803500" y="3962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808188" y="43434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Curved Connector 45"/>
          <p:cNvCxnSpPr>
            <a:stCxn id="36" idx="3"/>
            <a:endCxn id="12" idx="2"/>
          </p:cNvCxnSpPr>
          <p:nvPr/>
        </p:nvCxnSpPr>
        <p:spPr>
          <a:xfrm flipV="1">
            <a:off x="2092793" y="1981198"/>
            <a:ext cx="2393747" cy="735843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37" idx="3"/>
            <a:endCxn id="10" idx="2"/>
          </p:cNvCxnSpPr>
          <p:nvPr/>
        </p:nvCxnSpPr>
        <p:spPr>
          <a:xfrm flipV="1">
            <a:off x="2092792" y="1981198"/>
            <a:ext cx="1557979" cy="1035808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38" idx="3"/>
            <a:endCxn id="16" idx="2"/>
          </p:cNvCxnSpPr>
          <p:nvPr/>
        </p:nvCxnSpPr>
        <p:spPr>
          <a:xfrm flipV="1">
            <a:off x="2092791" y="1981199"/>
            <a:ext cx="4003107" cy="1402596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39" idx="3"/>
            <a:endCxn id="13" idx="2"/>
          </p:cNvCxnSpPr>
          <p:nvPr/>
        </p:nvCxnSpPr>
        <p:spPr>
          <a:xfrm flipV="1">
            <a:off x="2092790" y="1981197"/>
            <a:ext cx="2770998" cy="1707398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40" idx="3"/>
            <a:endCxn id="9" idx="2"/>
          </p:cNvCxnSpPr>
          <p:nvPr/>
        </p:nvCxnSpPr>
        <p:spPr>
          <a:xfrm flipV="1">
            <a:off x="2088101" y="1981199"/>
            <a:ext cx="1185422" cy="2088396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41" idx="3"/>
            <a:endCxn id="15" idx="2"/>
          </p:cNvCxnSpPr>
          <p:nvPr/>
        </p:nvCxnSpPr>
        <p:spPr>
          <a:xfrm flipV="1">
            <a:off x="2092789" y="1981200"/>
            <a:ext cx="3625861" cy="2469395"/>
          </a:xfrm>
          <a:prstGeom prst="curvedConnector2">
            <a:avLst/>
          </a:prstGeom>
          <a:ln w="38100">
            <a:solidFill>
              <a:srgbClr val="00325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724400" y="1371600"/>
            <a:ext cx="341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411106" y="3364468"/>
            <a:ext cx="341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</a:t>
            </a:r>
            <a:endParaRPr lang="en-US" b="1" dirty="0"/>
          </a:p>
        </p:txBody>
      </p:sp>
      <p:sp>
        <p:nvSpPr>
          <p:cNvPr id="61" name="Rectangle 60"/>
          <p:cNvSpPr/>
          <p:nvPr/>
        </p:nvSpPr>
        <p:spPr>
          <a:xfrm>
            <a:off x="3124200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501448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92650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337217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714465" y="261214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105667" y="2612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569327" y="2612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946575" y="2612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337777" y="2612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132687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509935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01137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345704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22952" y="296159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114154" y="296159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577814" y="296159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5955062" y="296159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346264" y="296159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143509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3520757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3911959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356526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4733774" y="328570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124976" y="32857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588636" y="32857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965884" y="32857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357086" y="32857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3125812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503060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894262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338829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716077" y="36434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07279" y="36434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570939" y="364342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948187" y="36434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339389" y="364342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3134299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3511547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3902749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4347316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724564" y="399287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5115766" y="39928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5579426" y="39928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5956674" y="39928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347876" y="39928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3145121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3522369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3913571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358138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4735386" y="431698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5126588" y="431698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5590248" y="431698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5967496" y="431698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358698" y="431698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Date Placeholder 1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50E8-FE9B-4C54-8957-F6A794E9EA76}" type="datetime1">
              <a:rPr lang="en-US" smtClean="0"/>
              <a:t>12/4/2012</a:t>
            </a:fld>
            <a:endParaRPr lang="en-US"/>
          </a:p>
        </p:txBody>
      </p:sp>
      <p:sp>
        <p:nvSpPr>
          <p:cNvPr id="146" name="Slide Number Placeholder 1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4948535"/>
            <a:ext cx="234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HW-SW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643811" y="472567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4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0" grpId="0"/>
      <p:bldP spid="33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58" grpId="0"/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4" grpId="0"/>
      <p:bldP spid="1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5257800" cy="141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Sparse Matrix-Vector Multiply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Compute y=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Ax+b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when A is sparse, blocked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SW space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block row, block column, fill ratio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HW space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cache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343" y="3631510"/>
            <a:ext cx="7224713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own Arrow 4"/>
          <p:cNvSpPr/>
          <p:nvPr/>
        </p:nvSpPr>
        <p:spPr>
          <a:xfrm>
            <a:off x="4267200" y="3094412"/>
            <a:ext cx="381000" cy="41078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1653194"/>
            <a:ext cx="1143000" cy="7090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57400" y="3631509"/>
            <a:ext cx="1676400" cy="3545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41761" y="3632911"/>
            <a:ext cx="1287439" cy="3545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29201" y="3632911"/>
            <a:ext cx="1295400" cy="3545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24601" y="3632911"/>
            <a:ext cx="1676400" cy="3545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4" descr="2new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2718-7367-4ABB-AD7F-5B769F19E338}" type="datetime1">
              <a:rPr lang="en-US" smtClean="0"/>
              <a:t>12/4/2012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14800" y="2338994"/>
            <a:ext cx="1143000" cy="7090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486400" y="2338994"/>
            <a:ext cx="1143000" cy="7090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486400" y="1653194"/>
            <a:ext cx="1143000" cy="7090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2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15" grpId="0" animBg="1"/>
      <p:bldP spid="24" grpId="0" animBg="1"/>
      <p:bldP spid="25" grpId="0" animBg="1"/>
      <p:bldP spid="2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SpMV</a:t>
            </a:r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 Model Accuracy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Models irregular performance caused by fill ratios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3C41-6864-417A-B5BA-528C2B6969DB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04" y="2667000"/>
            <a:ext cx="3842981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665862"/>
            <a:ext cx="3816549" cy="304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57149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True performance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5715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Predictive performance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7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Also in the paper…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307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Shard-level prediction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Basis of application prediction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Genetic algorithm evaluation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Convergence versus model accuracy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Coordinated optimization for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SpMV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Optimize HW and software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Optimize performance and power</a:t>
            </a: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D28D-3BE1-49D9-A582-1BB97F1680FF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30763"/>
          </a:xfrm>
        </p:spPr>
        <p:txBody>
          <a:bodyPr>
            <a:normAutofit/>
          </a:bodyPr>
          <a:lstStyle/>
          <a:p>
            <a:pPr lvl="8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Present framework to close data-to-decision gap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Infer performance from huge, sparse data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Automate modeling in dynamic managers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Apply domain knowledge for concise models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D28D-3BE1-49D9-A582-1BB97F1680FF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Models for Dynamic and Sparse Hardware-Software Spaces</a:t>
            </a:r>
            <a:endParaRPr lang="en-US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Weidan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Wu,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Benjamin C. Lee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Duke University</a:t>
            </a:r>
          </a:p>
        </p:txBody>
      </p:sp>
      <p:pic>
        <p:nvPicPr>
          <p:cNvPr id="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pic>
        <p:nvPicPr>
          <p:cNvPr id="4097" name="Picture 1" descr="C:\Users\Steven\AppData\Roaming\Tencent\Users\550597387\QQ\WinTemp\RichOle\ULR@OMZLZZAZ]~US7P}S[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E0FE-7C67-4640-8F6B-B13C66036F80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Profilers Support Management</a:t>
            </a:r>
            <a:endParaRPr lang="en-US" b="1" dirty="0">
              <a:solidFill>
                <a:srgbClr val="00325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599"/>
          </a:xfrm>
        </p:spPr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profile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sparsity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increases with diversity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838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72848" y="183847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64050" y="1838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08617" y="183847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85865" y="183847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77067" y="183847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340727" y="1838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17975" y="1838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09177" y="1838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04087" y="218792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81335" y="218792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672537" y="218792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17104" y="218792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94352" y="218792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85554" y="218792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49214" y="218792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726462" y="218792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117664" y="218792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914909" y="251203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292157" y="251203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683359" y="251203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127926" y="251203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05174" y="251203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96376" y="251203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360036" y="251204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737284" y="251203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128486" y="251204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897212" y="286975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274460" y="286975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665662" y="286975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110229" y="286975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87477" y="286975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878679" y="286975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342339" y="286975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719587" y="286975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110789" y="286975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905699" y="32192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282947" y="32192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674149" y="32192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118716" y="32192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495964" y="321920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887166" y="32192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350826" y="32192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728074" y="32192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119276" y="32192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916521" y="354331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293769" y="354331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684971" y="354331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129538" y="354331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506786" y="354331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897988" y="354331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361648" y="354331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738896" y="354331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130098" y="354331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910918" y="390097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288166" y="39009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679368" y="390097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123935" y="39009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501183" y="39009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892385" y="39009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356045" y="390097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733293" y="390097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124495" y="390097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919405" y="425043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96653" y="425043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687855" y="425043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132422" y="425043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509670" y="425042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900872" y="425043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364532" y="425043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741780" y="425043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132982" y="425043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930227" y="45745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307475" y="45745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3698677" y="45745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143244" y="45745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520492" y="457454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4911694" y="45745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375354" y="45745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752602" y="45745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143804" y="45745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667000" y="1447800"/>
            <a:ext cx="3506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1143000" y="308414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Sparse Samples</a:t>
            </a:r>
            <a:endParaRPr lang="en-US" b="1" dirty="0"/>
          </a:p>
        </p:txBody>
      </p:sp>
      <p:pic>
        <p:nvPicPr>
          <p:cNvPr id="91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2" name="Date Placeholder 9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93EC-7317-4E52-9D73-7CA784009C0E}" type="datetime1">
              <a:rPr lang="en-US" smtClean="0"/>
              <a:t>12/4/2012</a:t>
            </a:fld>
            <a:endParaRPr lang="en-US"/>
          </a:p>
        </p:txBody>
      </p:sp>
      <p:sp>
        <p:nvSpPr>
          <p:cNvPr id="93" name="Slide Number Placeholder 9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2438400" y="1447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  <p:sp>
        <p:nvSpPr>
          <p:cNvPr id="95" name="TextBox 94"/>
          <p:cNvSpPr txBox="1"/>
          <p:nvPr/>
        </p:nvSpPr>
        <p:spPr>
          <a:xfrm rot="5400000">
            <a:off x="1910834" y="19870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25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3" grpId="0" animBg="1"/>
      <p:bldP spid="74" grpId="0" animBg="1"/>
      <p:bldP spid="75" grpId="0" animBg="1"/>
      <p:bldP spid="76" grpId="0" animBg="1"/>
      <p:bldP spid="78" grpId="0" animBg="1"/>
      <p:bldP spid="80" grpId="0" animBg="1"/>
      <p:bldP spid="81" grpId="0" animBg="1"/>
      <p:bldP spid="82" grpId="0" animBg="1"/>
      <p:bldP spid="83" grpId="0" animBg="1"/>
      <p:bldP spid="85" grpId="0" animBg="1"/>
      <p:bldP spid="86" grpId="0" animBg="1"/>
      <p:bldP spid="87" grpId="0"/>
      <p:bldP spid="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Inference with Sparse Profiles</a:t>
            </a:r>
            <a:endParaRPr lang="en-US" b="1" dirty="0">
              <a:solidFill>
                <a:srgbClr val="003258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513135" y="1676400"/>
            <a:ext cx="3582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205" name="Rectangle 204"/>
          <p:cNvSpPr/>
          <p:nvPr/>
        </p:nvSpPr>
        <p:spPr>
          <a:xfrm>
            <a:off x="2894135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6" name="Rectangle 205"/>
          <p:cNvSpPr/>
          <p:nvPr/>
        </p:nvSpPr>
        <p:spPr>
          <a:xfrm>
            <a:off x="3271383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7" name="Rectangle 206"/>
          <p:cNvSpPr/>
          <p:nvPr/>
        </p:nvSpPr>
        <p:spPr>
          <a:xfrm>
            <a:off x="3662585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4107152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484400" y="207874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4875602" y="207874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5339262" y="20787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5716510" y="207874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6107712" y="20787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2902622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5" name="Rectangle 214"/>
          <p:cNvSpPr/>
          <p:nvPr/>
        </p:nvSpPr>
        <p:spPr>
          <a:xfrm>
            <a:off x="3279870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6" name="Rectangle 215"/>
          <p:cNvSpPr/>
          <p:nvPr/>
        </p:nvSpPr>
        <p:spPr>
          <a:xfrm>
            <a:off x="3671072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4115639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4492887" y="242819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4884089" y="242819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347749" y="24281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5724997" y="242819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6116199" y="24281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2913444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4" name="Rectangle 223"/>
          <p:cNvSpPr/>
          <p:nvPr/>
        </p:nvSpPr>
        <p:spPr>
          <a:xfrm>
            <a:off x="3290692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5" name="Rectangle 224"/>
          <p:cNvSpPr/>
          <p:nvPr/>
        </p:nvSpPr>
        <p:spPr>
          <a:xfrm>
            <a:off x="3681894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4126461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4503709" y="275230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4894911" y="275230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5358571" y="27523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5735819" y="275230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6127021" y="27523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2895747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3272995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3664197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4108764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4486012" y="311001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4877214" y="311002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5340874" y="311002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5718122" y="311002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/>
          <p:cNvSpPr/>
          <p:nvPr/>
        </p:nvSpPr>
        <p:spPr>
          <a:xfrm>
            <a:off x="6109324" y="3110022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2904234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281482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3672684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4117251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4494499" y="345947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885701" y="345947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5349361" y="34594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5726609" y="345947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6117811" y="345947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2915056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3292304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3683506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4128073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4505321" y="378358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4896523" y="378358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5360183" y="37835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5737431" y="378358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6128633" y="378358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2909453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3286701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3677903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4122470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4499718" y="4141243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4890920" y="4141244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5354580" y="414124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5731828" y="4141245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6123030" y="4141246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2917940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3295188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3686390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4130957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4508205" y="4490697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4899407" y="449069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5363067" y="44907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5740315" y="449069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6131517" y="449070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2928762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3306010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3697212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4141779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4519027" y="4814808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4910229" y="4814809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5373889" y="481481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5751137" y="4814810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6142339" y="4814811"/>
            <a:ext cx="284601" cy="214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9" name="Straight Arrow Connector 298"/>
          <p:cNvCxnSpPr/>
          <p:nvPr/>
        </p:nvCxnSpPr>
        <p:spPr>
          <a:xfrm flipH="1">
            <a:off x="3354435" y="2544542"/>
            <a:ext cx="118496" cy="3241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/>
          <p:nvPr/>
        </p:nvCxnSpPr>
        <p:spPr>
          <a:xfrm flipH="1">
            <a:off x="3413683" y="2185934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/>
          <p:nvPr/>
        </p:nvCxnSpPr>
        <p:spPr>
          <a:xfrm flipH="1">
            <a:off x="3774789" y="2871814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 flipH="1">
            <a:off x="4537673" y="2185937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 flipV="1">
            <a:off x="4596921" y="3459476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/>
          <p:nvPr/>
        </p:nvCxnSpPr>
        <p:spPr>
          <a:xfrm>
            <a:off x="5874128" y="2966697"/>
            <a:ext cx="52793" cy="3816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 flipV="1">
            <a:off x="3759899" y="3824937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/>
          <p:nvPr/>
        </p:nvCxnSpPr>
        <p:spPr>
          <a:xfrm flipV="1">
            <a:off x="5516189" y="4201382"/>
            <a:ext cx="366426" cy="684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Arrow Connector 306"/>
          <p:cNvCxnSpPr>
            <a:endCxn id="284" idx="2"/>
          </p:cNvCxnSpPr>
          <p:nvPr/>
        </p:nvCxnSpPr>
        <p:spPr>
          <a:xfrm>
            <a:off x="5847599" y="4597894"/>
            <a:ext cx="45839" cy="4313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 flipH="1">
            <a:off x="3057356" y="2642586"/>
            <a:ext cx="356328" cy="2292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/>
          <p:nvPr/>
        </p:nvCxnSpPr>
        <p:spPr>
          <a:xfrm flipH="1">
            <a:off x="3395959" y="2871817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/>
          <p:nvPr/>
        </p:nvCxnSpPr>
        <p:spPr>
          <a:xfrm>
            <a:off x="5159783" y="2185938"/>
            <a:ext cx="356406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/>
          <p:nvPr/>
        </p:nvCxnSpPr>
        <p:spPr>
          <a:xfrm flipV="1">
            <a:off x="5022321" y="2771989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/>
          <p:cNvCxnSpPr/>
          <p:nvPr/>
        </p:nvCxnSpPr>
        <p:spPr>
          <a:xfrm>
            <a:off x="5030528" y="2185940"/>
            <a:ext cx="21572" cy="6670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/>
          <p:cNvCxnSpPr/>
          <p:nvPr/>
        </p:nvCxnSpPr>
        <p:spPr>
          <a:xfrm>
            <a:off x="5052529" y="3231808"/>
            <a:ext cx="840909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 flipH="1">
            <a:off x="4257939" y="3888558"/>
            <a:ext cx="357940" cy="3812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/>
          <p:cNvCxnSpPr/>
          <p:nvPr/>
        </p:nvCxnSpPr>
        <p:spPr>
          <a:xfrm>
            <a:off x="3813371" y="4259329"/>
            <a:ext cx="470708" cy="104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/>
          <p:cNvCxnSpPr/>
          <p:nvPr/>
        </p:nvCxnSpPr>
        <p:spPr>
          <a:xfrm>
            <a:off x="4663084" y="3863529"/>
            <a:ext cx="389016" cy="4062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/>
          <p:cNvCxnSpPr/>
          <p:nvPr/>
        </p:nvCxnSpPr>
        <p:spPr>
          <a:xfrm flipH="1">
            <a:off x="5058605" y="4248852"/>
            <a:ext cx="417412" cy="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 flipV="1">
            <a:off x="3816205" y="4597891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/>
          <p:nvPr/>
        </p:nvCxnSpPr>
        <p:spPr>
          <a:xfrm>
            <a:off x="3816205" y="4228968"/>
            <a:ext cx="45839" cy="4313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/>
          <p:nvPr/>
        </p:nvCxnSpPr>
        <p:spPr>
          <a:xfrm>
            <a:off x="3444186" y="4614711"/>
            <a:ext cx="356406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/>
          <p:cNvCxnSpPr/>
          <p:nvPr/>
        </p:nvCxnSpPr>
        <p:spPr>
          <a:xfrm flipV="1">
            <a:off x="5900524" y="4212371"/>
            <a:ext cx="29779" cy="37644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2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323" name="Date Placeholder 3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CF5C-C9B3-4B72-9253-BE2D32506B1B}" type="datetime1">
              <a:rPr lang="en-US" smtClean="0"/>
              <a:t>12/4/2012</a:t>
            </a:fld>
            <a:endParaRPr lang="en-US"/>
          </a:p>
        </p:txBody>
      </p:sp>
      <p:sp>
        <p:nvSpPr>
          <p:cNvPr id="324" name="Slide Number Placeholder 3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2438400" y="1676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  <p:sp>
        <p:nvSpPr>
          <p:cNvPr id="327" name="TextBox 326"/>
          <p:cNvSpPr txBox="1"/>
          <p:nvPr/>
        </p:nvSpPr>
        <p:spPr>
          <a:xfrm rot="5400000">
            <a:off x="1834634" y="22918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257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9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3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9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1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1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9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5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6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9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0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b="1" dirty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Performance </a:t>
            </a:r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Generalized Models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Specialized Models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FBA5-37FB-4C13-B9EF-999109A6A8C1}" type="datetime1">
              <a:rPr lang="en-US" smtClean="0"/>
              <a:t>12/4/2012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Inferred Performance Models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44" y="1289050"/>
            <a:ext cx="8229600" cy="49530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Models, predictions support management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35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10BF-5ECE-4357-B98E-C43C548D06F0}" type="datetime1">
              <a:rPr lang="en-US" smtClean="0"/>
              <a:t>12/4/2012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1447800" y="2057400"/>
            <a:ext cx="285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134" name="Rectangle 133"/>
          <p:cNvSpPr/>
          <p:nvPr/>
        </p:nvSpPr>
        <p:spPr>
          <a:xfrm>
            <a:off x="1053667" y="24480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1430915" y="244807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1822117" y="24480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2266684" y="244807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2643932" y="244807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035134" y="244807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3498794" y="24480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3876042" y="244807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4267244" y="24480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1062154" y="279752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1439402" y="279752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830604" y="279752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2275171" y="279752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2652419" y="279752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3043621" y="279752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3507281" y="279752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3884529" y="279752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4275731" y="279752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1072976" y="312163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1450224" y="312163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1841426" y="312163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2285993" y="312163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2663241" y="312163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3054443" y="312163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3518103" y="312164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3895351" y="312163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4286553" y="312164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1055279" y="347935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1432527" y="347935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1823729" y="347935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2268296" y="347935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2645544" y="347935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3036746" y="347935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500406" y="347935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877654" y="347935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4268856" y="347935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1063766" y="38288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1441014" y="38288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1832216" y="38288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2276783" y="38288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2654031" y="382880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3045233" y="382880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3508893" y="38288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3886141" y="382880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4277343" y="382880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1074588" y="415291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1451836" y="415291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1843038" y="415291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2287605" y="415291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2664853" y="415291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3056055" y="415291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3519715" y="41529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3896963" y="415291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4288165" y="41529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1068985" y="451057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1446233" y="45105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1837435" y="451057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2282002" y="45105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2659250" y="451057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3050452" y="451057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3514112" y="451057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3891360" y="451057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4282562" y="451057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1077472" y="48600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1454720" y="486003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1845922" y="48600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2290489" y="486003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2667737" y="486002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3058939" y="486003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3522599" y="48600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3899847" y="48600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4291049" y="48600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1088294" y="5184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1465542" y="5184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1856744" y="5184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2301311" y="5184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2678559" y="518414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3069761" y="518414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3533421" y="5184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3910669" y="518414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4301871" y="5184143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838200" y="2045732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  <p:sp>
        <p:nvSpPr>
          <p:cNvPr id="252" name="TextBox 251"/>
          <p:cNvSpPr txBox="1"/>
          <p:nvPr/>
        </p:nvSpPr>
        <p:spPr>
          <a:xfrm rot="5400000">
            <a:off x="310634" y="266116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SW</a:t>
            </a:r>
            <a:r>
              <a:rPr lang="en-US" b="1" dirty="0" smtClean="0">
                <a:sym typeface="Wingdings" pitchFamily="2" charset="2"/>
              </a:rPr>
              <a:t>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172200" y="2448075"/>
            <a:ext cx="2514600" cy="924083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4800600" y="2722006"/>
            <a:ext cx="1143000" cy="247652"/>
          </a:xfrm>
          <a:prstGeom prst="rightArrow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urved Left Arrow 24"/>
          <p:cNvSpPr/>
          <p:nvPr/>
        </p:nvSpPr>
        <p:spPr>
          <a:xfrm rot="3049157">
            <a:off x="5899970" y="3115967"/>
            <a:ext cx="618838" cy="3154309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3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6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4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8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Integrated HW &amp; SW Analysis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315" y="1422771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Lays a foundation for run-time management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Increases diversity among sparse samples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Prior work separates HW &amp; SW</a:t>
            </a: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D40C-7A14-431B-8D36-5AA2BBC62F69}" type="datetime1">
              <a:rPr lang="en-US" smtClean="0"/>
              <a:t>12/4/2012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45035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System Management Space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3560479" y="371956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37727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328929" y="3719567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773496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50744" y="371956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41946" y="371956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568966" y="40690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946214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37416" y="406902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81983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59231" y="406901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50433" y="406902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579788" y="43931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957036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48238" y="4393132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92805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70053" y="439313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561255" y="439313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562091" y="4750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939339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330541" y="4750846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775108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152356" y="4750844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543558" y="4750845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570578" y="51003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947826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339028" y="510030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783595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160843" y="5100298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552045" y="510029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581400" y="54244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8648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349850" y="5424411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794417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171665" y="5424409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562867" y="5424410"/>
            <a:ext cx="284601" cy="214389"/>
          </a:xfrm>
          <a:prstGeom prst="rect">
            <a:avLst/>
          </a:prstGeom>
          <a:solidFill>
            <a:schemeClr val="bg1"/>
          </a:solidFill>
          <a:ln>
            <a:solidFill>
              <a:srgbClr val="0032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3332868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HW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 rot="5400000">
            <a:off x="2805302" y="403019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759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3258"/>
                </a:solidFill>
                <a:latin typeface="Times New Roman" pitchFamily="18" charset="0"/>
                <a:cs typeface="Times New Roman" pitchFamily="18" charset="0"/>
              </a:rPr>
              <a:t>New Challenges</a:t>
            </a:r>
            <a:endParaRPr lang="en-US" b="1" dirty="0">
              <a:solidFill>
                <a:srgbClr val="0032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Larger space, greater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sparsity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Data re-usability is critical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30 parameters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5E+15 points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8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Less structured training data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SW profiles from arbitrary, real shards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HW profiles from defined, simulated design space</a:t>
            </a:r>
          </a:p>
        </p:txBody>
      </p:sp>
      <p:pic>
        <p:nvPicPr>
          <p:cNvPr id="4" name="Picture 14" descr="2new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42050"/>
            <a:ext cx="9144000" cy="615950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6D40C-7A14-431B-8D36-5AA2BBC62F69}" type="datetime1">
              <a:rPr lang="en-US" smtClean="0"/>
              <a:t>12/4/2012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5D87E-437D-4F5D-9E67-76D0840DA06A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78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|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11.5|1.6|1.8|0.9|2.2|1.9|9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3253</TotalTime>
  <Words>1018</Words>
  <Application>Microsoft Office PowerPoint</Application>
  <PresentationFormat>On-screen Show (4:3)</PresentationFormat>
  <Paragraphs>352</Paragraphs>
  <Slides>34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Visio</vt:lpstr>
      <vt:lpstr>Inferred Models for Dynamic and Sparse Hardware-Software Spaces</vt:lpstr>
      <vt:lpstr>Trends in Management &amp; Diversity</vt:lpstr>
      <vt:lpstr>Mapping Software to Hardware</vt:lpstr>
      <vt:lpstr>Profilers Support Management</vt:lpstr>
      <vt:lpstr>Inference with Sparse Profiles</vt:lpstr>
      <vt:lpstr>Outline</vt:lpstr>
      <vt:lpstr>Inferred Performance Models</vt:lpstr>
      <vt:lpstr>Integrated HW &amp; SW Analysis</vt:lpstr>
      <vt:lpstr>New Challenges</vt:lpstr>
      <vt:lpstr>Principles and Strategies</vt:lpstr>
      <vt:lpstr>Shard-level Profiles</vt:lpstr>
      <vt:lpstr>Shard-level Profiles</vt:lpstr>
      <vt:lpstr>Portable Characteristics</vt:lpstr>
      <vt:lpstr>Sharing Supports Inference</vt:lpstr>
      <vt:lpstr>Statistical Inference</vt:lpstr>
      <vt:lpstr>Space of Model Specifications</vt:lpstr>
      <vt:lpstr>Automatic Model Construction</vt:lpstr>
      <vt:lpstr>Automatic Model Updates</vt:lpstr>
      <vt:lpstr>Outline</vt:lpstr>
      <vt:lpstr>Generalized Models</vt:lpstr>
      <vt:lpstr>Inductive Hypothesis</vt:lpstr>
      <vt:lpstr>Inductive Step</vt:lpstr>
      <vt:lpstr>Model Updates</vt:lpstr>
      <vt:lpstr>Integrated HW &amp; SW Space</vt:lpstr>
      <vt:lpstr>Steady State Interpolation</vt:lpstr>
      <vt:lpstr>Perturbed Extrapolation </vt:lpstr>
      <vt:lpstr>Relative Accuracy</vt:lpstr>
      <vt:lpstr>Outline</vt:lpstr>
      <vt:lpstr>Specialized Models</vt:lpstr>
      <vt:lpstr>Sparse Matrix-Vector Multiply</vt:lpstr>
      <vt:lpstr>SpMV Model Accuracy</vt:lpstr>
      <vt:lpstr>Also in the paper…</vt:lpstr>
      <vt:lpstr>Conclusions</vt:lpstr>
      <vt:lpstr>Inferred Models for Dynamic and Sparse Hardware-Software Spaces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Inferred Models for Dynamic and Sparse Hardware-Software Spaces</dc:title>
  <dc:creator>Steven</dc:creator>
  <cp:lastModifiedBy>Benjamin C. Lee</cp:lastModifiedBy>
  <cp:revision>403</cp:revision>
  <dcterms:created xsi:type="dcterms:W3CDTF">2012-11-20T21:04:17Z</dcterms:created>
  <dcterms:modified xsi:type="dcterms:W3CDTF">2012-12-05T06:56:14Z</dcterms:modified>
</cp:coreProperties>
</file>