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notesSlides/notesSlide24.xml" ContentType="application/vnd.openxmlformats-officedocument.presentationml.notesSlide+xml"/>
  <Override PartName="/ppt/charts/chart9.xml" ContentType="application/vnd.openxmlformats-officedocument.drawingml.chart+xml"/>
  <Override PartName="/ppt/notesSlides/notesSlide25.xml" ContentType="application/vnd.openxmlformats-officedocument.presentationml.notesSlide+xml"/>
  <Override PartName="/ppt/charts/chart10.xml" ContentType="application/vnd.openxmlformats-officedocument.drawingml.chart+xml"/>
  <Override PartName="/ppt/notesSlides/notesSlide26.xml" ContentType="application/vnd.openxmlformats-officedocument.presentationml.notesSlide+xml"/>
  <Override PartName="/ppt/charts/chart11.xml" ContentType="application/vnd.openxmlformats-officedocument.drawingml.chart+xml"/>
  <Override PartName="/ppt/drawings/drawing1.xml" ContentType="application/vnd.openxmlformats-officedocument.drawingml.chartshape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rts/chart12.xml" ContentType="application/vnd.openxmlformats-officedocument.drawingml.chart+xml"/>
  <Override PartName="/ppt/drawings/drawing2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32.xml" ContentType="application/vnd.openxmlformats-officedocument.presentationml.notesSlide+xml"/>
  <Override PartName="/ppt/charts/chart17.xml" ContentType="application/vnd.openxmlformats-officedocument.drawingml.chart+xml"/>
  <Override PartName="/ppt/drawings/drawing3.xml" ContentType="application/vnd.openxmlformats-officedocument.drawingml.chartshapes+xml"/>
  <Override PartName="/ppt/charts/chart18.xml" ContentType="application/vnd.openxmlformats-officedocument.drawingml.chart+xml"/>
  <Override PartName="/ppt/drawings/drawing4.xml" ContentType="application/vnd.openxmlformats-officedocument.drawingml.chartshapes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89" r:id="rId3"/>
    <p:sldId id="293" r:id="rId4"/>
    <p:sldId id="260" r:id="rId5"/>
    <p:sldId id="300" r:id="rId6"/>
    <p:sldId id="372" r:id="rId7"/>
    <p:sldId id="259" r:id="rId8"/>
    <p:sldId id="370" r:id="rId9"/>
    <p:sldId id="371" r:id="rId10"/>
    <p:sldId id="262" r:id="rId11"/>
    <p:sldId id="263" r:id="rId12"/>
    <p:sldId id="367" r:id="rId13"/>
    <p:sldId id="368" r:id="rId14"/>
    <p:sldId id="270" r:id="rId15"/>
    <p:sldId id="271" r:id="rId16"/>
    <p:sldId id="343" r:id="rId17"/>
    <p:sldId id="347" r:id="rId18"/>
    <p:sldId id="374" r:id="rId19"/>
    <p:sldId id="376" r:id="rId20"/>
    <p:sldId id="348" r:id="rId21"/>
    <p:sldId id="276" r:id="rId22"/>
    <p:sldId id="338" r:id="rId23"/>
    <p:sldId id="388" r:id="rId24"/>
    <p:sldId id="389" r:id="rId25"/>
    <p:sldId id="278" r:id="rId26"/>
    <p:sldId id="349" r:id="rId27"/>
    <p:sldId id="350" r:id="rId28"/>
    <p:sldId id="351" r:id="rId29"/>
    <p:sldId id="352" r:id="rId30"/>
    <p:sldId id="369" r:id="rId31"/>
    <p:sldId id="356" r:id="rId32"/>
    <p:sldId id="358" r:id="rId33"/>
    <p:sldId id="360" r:id="rId34"/>
    <p:sldId id="321" r:id="rId35"/>
    <p:sldId id="377" r:id="rId36"/>
    <p:sldId id="378" r:id="rId37"/>
    <p:sldId id="405" r:id="rId38"/>
    <p:sldId id="385" r:id="rId39"/>
    <p:sldId id="404" r:id="rId40"/>
    <p:sldId id="402" r:id="rId41"/>
    <p:sldId id="403" r:id="rId42"/>
    <p:sldId id="394" r:id="rId43"/>
    <p:sldId id="395" r:id="rId44"/>
    <p:sldId id="396" r:id="rId45"/>
    <p:sldId id="397" r:id="rId46"/>
    <p:sldId id="398" r:id="rId47"/>
    <p:sldId id="399" r:id="rId48"/>
    <p:sldId id="400" r:id="rId49"/>
    <p:sldId id="386" r:id="rId50"/>
    <p:sldId id="288" r:id="rId51"/>
    <p:sldId id="320" r:id="rId52"/>
    <p:sldId id="314" r:id="rId53"/>
    <p:sldId id="390" r:id="rId54"/>
    <p:sldId id="391" r:id="rId55"/>
    <p:sldId id="392" r:id="rId56"/>
    <p:sldId id="393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19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53" autoAdjust="0"/>
    <p:restoredTop sz="80817" autoAdjust="0"/>
  </p:normalViewPr>
  <p:slideViewPr>
    <p:cSldViewPr>
      <p:cViewPr>
        <p:scale>
          <a:sx n="50" d="100"/>
          <a:sy n="50" d="100"/>
        </p:scale>
        <p:origin x="-1062" y="-282"/>
      </p:cViewPr>
      <p:guideLst>
        <p:guide orient="horz" pos="24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E:\Dropbox\Micro45\Comparison-Scatter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neaky\Desktop\MicroPPT\Section7-PredictorPlot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neaky\Desktop\MicroPPT\Section7-PredictorPlot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neaky\Desktop\MicroPPT\Section7-PredictorPlot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neaky\Desktop\MicroPPT\Section7-PredictorPlot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E:\Dropbox\Micro45\64K-4W-64B-Aligned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E:\Dropbox\Micro45\64K-4W-64B-Oracle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Micro45\64K-4W-64B-Oracl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Micro45\64K-4W-64B-Oracle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Micro45\Performance-Energy-Oracle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ropbox\Micro45\Performance-Energy-Oracl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64K L1 – 4</a:t>
            </a:r>
            <a:r>
              <a:rPr lang="en-US" baseline="0" dirty="0" smtClean="0"/>
              <a:t> ways – 64B/block</a:t>
            </a:r>
            <a:endParaRPr lang="en-US" dirty="0"/>
          </a:p>
        </c:rich>
      </c:tx>
      <c:layout>
        <c:manualLayout>
          <c:xMode val="edge"/>
          <c:yMode val="edge"/>
          <c:x val="0.18778495636763354"/>
          <c:y val="0.08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434136438073446"/>
          <c:y val="7.4962412105894174E-2"/>
          <c:w val="0.83565863561926557"/>
          <c:h val="0.86683435403907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Cache Utilisation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8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</c:spPr>
          </c:dPt>
          <c:cat>
            <c:multiLvlStrRef>
              <c:f>Sheet1!#REF!</c:f>
            </c:multiLvlStrRef>
          </c:cat>
          <c:val>
            <c:numRef>
              <c:f>Sheet1!$B$2:$B$11</c:f>
              <c:numCache>
                <c:formatCode>#,##0.00</c:formatCode>
                <c:ptCount val="10"/>
                <c:pt idx="0">
                  <c:v>0.29317699999999997</c:v>
                </c:pt>
                <c:pt idx="1">
                  <c:v>0.298211</c:v>
                </c:pt>
                <c:pt idx="2">
                  <c:v>0.31926399999999999</c:v>
                </c:pt>
                <c:pt idx="3">
                  <c:v>0.38465400000000005</c:v>
                </c:pt>
                <c:pt idx="4">
                  <c:v>0.39675600000000005</c:v>
                </c:pt>
                <c:pt idx="5">
                  <c:v>0.44810800000000001</c:v>
                </c:pt>
                <c:pt idx="6">
                  <c:v>0.45793799999999996</c:v>
                </c:pt>
                <c:pt idx="7">
                  <c:v>0.48562899999999998</c:v>
                </c:pt>
                <c:pt idx="8">
                  <c:v>0.52604700000000004</c:v>
                </c:pt>
                <c:pt idx="9">
                  <c:v>0.80185699999999993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3778688"/>
        <c:axId val="33636352"/>
      </c:barChart>
      <c:catAx>
        <c:axId val="33778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33636352"/>
        <c:crosses val="autoZero"/>
        <c:auto val="1"/>
        <c:lblAlgn val="ctr"/>
        <c:lblOffset val="100"/>
        <c:noMultiLvlLbl val="0"/>
      </c:catAx>
      <c:valAx>
        <c:axId val="33636352"/>
        <c:scaling>
          <c:orientation val="minMax"/>
          <c:max val="1"/>
        </c:scaling>
        <c:delete val="0"/>
        <c:axPos val="l"/>
        <c:majorGridlines>
          <c:spPr>
            <a:ln>
              <a:solidFill>
                <a:schemeClr val="tx1"/>
              </a:solidFill>
              <a:prstDash val="lgDash"/>
            </a:ln>
          </c:spPr>
        </c:majorGridlines>
        <c:numFmt formatCode="0%" sourceLinked="0"/>
        <c:majorTickMark val="out"/>
        <c:minorTickMark val="none"/>
        <c:tickLblPos val="low"/>
        <c:spPr>
          <a:ln>
            <a:solidFill>
              <a:schemeClr val="tx1"/>
            </a:solidFill>
          </a:ln>
        </c:spPr>
        <c:crossAx val="33778688"/>
        <c:crosses val="autoZero"/>
        <c:crossBetween val="between"/>
        <c:majorUnit val="0.2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36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04674753493651"/>
          <c:y val="5.1673332500104155E-2"/>
          <c:w val="0.88043673594854699"/>
          <c:h val="0.623869724617756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0.35664754329285975</c:v>
                </c:pt>
                <c:pt idx="1">
                  <c:v>5.9702651792874477E-2</c:v>
                </c:pt>
                <c:pt idx="2">
                  <c:v>0.26888175741350956</c:v>
                </c:pt>
                <c:pt idx="3">
                  <c:v>6.8275142430655217E-2</c:v>
                </c:pt>
                <c:pt idx="4">
                  <c:v>9.3026270289745444E-2</c:v>
                </c:pt>
                <c:pt idx="5">
                  <c:v>0.21007270544067008</c:v>
                </c:pt>
                <c:pt idx="6">
                  <c:v>4.7124731794894341E-2</c:v>
                </c:pt>
                <c:pt idx="7">
                  <c:v>9.8365191315232386E-3</c:v>
                </c:pt>
                <c:pt idx="8">
                  <c:v>4.327410510275112E-2</c:v>
                </c:pt>
                <c:pt idx="9">
                  <c:v>2.5387561147436052E-2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5462656"/>
        <c:axId val="77495616"/>
      </c:barChart>
      <c:catAx>
        <c:axId val="19546265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77495616"/>
        <c:crosses val="autoZero"/>
        <c:auto val="1"/>
        <c:lblAlgn val="ctr"/>
        <c:lblOffset val="100"/>
        <c:noMultiLvlLbl val="0"/>
      </c:catAx>
      <c:valAx>
        <c:axId val="77495616"/>
        <c:scaling>
          <c:orientation val="minMax"/>
          <c:max val="0.4"/>
        </c:scaling>
        <c:delete val="0"/>
        <c:axPos val="l"/>
        <c:majorGridlines>
          <c:spPr>
            <a:ln>
              <a:solidFill>
                <a:schemeClr val="tx1"/>
              </a:solidFill>
              <a:prstDash val="lgDash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95462656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04674753493651"/>
          <c:y val="5.1673332500104155E-2"/>
          <c:w val="0.88043673594854699"/>
          <c:h val="0.623869724617756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0.11924556944741005</c:v>
                </c:pt>
                <c:pt idx="1">
                  <c:v>7.4963948657176718E-2</c:v>
                </c:pt>
                <c:pt idx="2">
                  <c:v>4.6916312974229685E-2</c:v>
                </c:pt>
                <c:pt idx="3">
                  <c:v>2.5723856732559777E-2</c:v>
                </c:pt>
                <c:pt idx="4">
                  <c:v>0.2121616457749963</c:v>
                </c:pt>
                <c:pt idx="5">
                  <c:v>0.1063077595694322</c:v>
                </c:pt>
                <c:pt idx="6">
                  <c:v>2.4344128743323711E-2</c:v>
                </c:pt>
                <c:pt idx="7">
                  <c:v>1.5314896583778674E-2</c:v>
                </c:pt>
                <c:pt idx="8">
                  <c:v>3.385746709908103E-2</c:v>
                </c:pt>
                <c:pt idx="9">
                  <c:v>7.9871672476188905E-3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4867200"/>
        <c:axId val="122029760"/>
      </c:barChart>
      <c:catAx>
        <c:axId val="19486720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22029760"/>
        <c:crosses val="autoZero"/>
        <c:auto val="1"/>
        <c:lblAlgn val="ctr"/>
        <c:lblOffset val="100"/>
        <c:noMultiLvlLbl val="0"/>
      </c:catAx>
      <c:valAx>
        <c:axId val="122029760"/>
        <c:scaling>
          <c:orientation val="minMax"/>
          <c:max val="0.2"/>
          <c:min val="0"/>
        </c:scaling>
        <c:delete val="0"/>
        <c:axPos val="l"/>
        <c:majorGridlines>
          <c:spPr>
            <a:ln>
              <a:solidFill>
                <a:schemeClr val="tx1"/>
              </a:solidFill>
              <a:prstDash val="lgDash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94867200"/>
        <c:crosses val="autoZero"/>
        <c:crossBetween val="between"/>
        <c:majorUnit val="5.000000000000001E-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triangle"/>
            <c:size val="25"/>
            <c:spPr>
              <a:noFill/>
              <a:ln w="38100">
                <a:solidFill>
                  <a:schemeClr val="tx1"/>
                </a:solidFill>
              </a:ln>
            </c:spPr>
          </c:marker>
          <c:dPt>
            <c:idx val="0"/>
            <c:marker>
              <c:symbol val="circle"/>
              <c:size val="25"/>
              <c:spPr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c:spPr>
            </c:marker>
            <c:bubble3D val="0"/>
          </c:dPt>
          <c:dPt>
            <c:idx val="2"/>
            <c:marker>
              <c:symbol val="star"/>
              <c:size val="25"/>
            </c:marker>
            <c:bubble3D val="0"/>
          </c:dPt>
          <c:dPt>
            <c:idx val="3"/>
            <c:marker>
              <c:symbol val="star"/>
              <c:size val="25"/>
            </c:marker>
            <c:bubble3D val="0"/>
          </c:dPt>
          <c:dPt>
            <c:idx val="4"/>
            <c:marker>
              <c:symbol val="circle"/>
              <c:size val="25"/>
            </c:marker>
            <c:bubble3D val="0"/>
          </c:dPt>
          <c:dPt>
            <c:idx val="5"/>
            <c:marker>
              <c:symbol val="circle"/>
              <c:size val="25"/>
            </c:marker>
            <c:bubble3D val="0"/>
          </c:dPt>
          <c:xVal>
            <c:numRef>
              <c:f>'64K'!$B$12:$B$17</c:f>
              <c:numCache>
                <c:formatCode>General</c:formatCode>
                <c:ptCount val="6"/>
                <c:pt idx="0">
                  <c:v>1</c:v>
                </c:pt>
                <c:pt idx="1">
                  <c:v>1.0830435367084299</c:v>
                </c:pt>
                <c:pt idx="2">
                  <c:v>1.1156773585552799</c:v>
                </c:pt>
                <c:pt idx="3">
                  <c:v>1.2045080604227201</c:v>
                </c:pt>
                <c:pt idx="4">
                  <c:v>1.6</c:v>
                </c:pt>
                <c:pt idx="5">
                  <c:v>1.5388341947603901</c:v>
                </c:pt>
              </c:numCache>
            </c:numRef>
          </c:xVal>
          <c:yVal>
            <c:numRef>
              <c:f>'64K'!$C$12:$C$17</c:f>
              <c:numCache>
                <c:formatCode>General</c:formatCode>
                <c:ptCount val="6"/>
                <c:pt idx="0">
                  <c:v>1</c:v>
                </c:pt>
                <c:pt idx="1">
                  <c:v>0.70650100799235105</c:v>
                </c:pt>
                <c:pt idx="2">
                  <c:v>0.57464545338584505</c:v>
                </c:pt>
                <c:pt idx="3">
                  <c:v>0.61650653003456901</c:v>
                </c:pt>
                <c:pt idx="4">
                  <c:v>0.84566597540209998</c:v>
                </c:pt>
                <c:pt idx="5">
                  <c:v>0.65854200437587496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7359232"/>
        <c:axId val="67359808"/>
      </c:scatterChart>
      <c:valAx>
        <c:axId val="67359232"/>
        <c:scaling>
          <c:orientation val="minMax"/>
          <c:max val="1.6"/>
          <c:min val="1"/>
        </c:scaling>
        <c:delete val="0"/>
        <c:axPos val="b"/>
        <c:majorGridlines>
          <c:spPr>
            <a:ln>
              <a:solidFill>
                <a:schemeClr val="tx1"/>
              </a:solidFill>
              <a:prstDash val="lgDash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Miss Rate Ratio</a:t>
                </a:r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67359808"/>
        <c:crosses val="autoZero"/>
        <c:crossBetween val="midCat"/>
        <c:majorUnit val="0.1"/>
      </c:valAx>
      <c:valAx>
        <c:axId val="67359808"/>
        <c:scaling>
          <c:orientation val="minMax"/>
          <c:max val="1"/>
          <c:min val="0.4"/>
        </c:scaling>
        <c:delete val="0"/>
        <c:axPos val="l"/>
        <c:majorGridlines>
          <c:spPr>
            <a:ln>
              <a:solidFill>
                <a:schemeClr val="tx1"/>
              </a:solidFill>
              <a:prstDash val="lg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Bandwidth Ratio</a:t>
                </a:r>
              </a:p>
            </c:rich>
          </c:tx>
          <c:layout>
            <c:manualLayout>
              <c:xMode val="edge"/>
              <c:yMode val="edge"/>
              <c:x val="5.4305947605605906E-3"/>
              <c:y val="0.15504664112931829"/>
            </c:manualLayout>
          </c:layout>
          <c:overlay val="0"/>
        </c:title>
        <c:numFmt formatCode="#,##0.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67359232"/>
        <c:crosses val="autoZero"/>
        <c:crossBetween val="midCat"/>
        <c:majorUnit val="0.1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3200">
          <a:latin typeface="+mn-lt"/>
          <a:cs typeface="Times New Roman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50923121789265"/>
          <c:y val="0.1338277371030783"/>
          <c:w val="0.88949076878210731"/>
          <c:h val="0.642465243364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- MPKI -Split'!$B$1</c:f>
              <c:strCache>
                <c:ptCount val="1"/>
                <c:pt idx="0">
                  <c:v>Aligned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MPKI -Split'!$B$2:$B$7</c:f>
              <c:numCache>
                <c:formatCode>#,##0.00</c:formatCode>
                <c:ptCount val="6"/>
                <c:pt idx="0">
                  <c:v>9.11827891223591</c:v>
                </c:pt>
                <c:pt idx="1">
                  <c:v>4.2663709497417397</c:v>
                </c:pt>
                <c:pt idx="2">
                  <c:v>1.62407445583943</c:v>
                </c:pt>
                <c:pt idx="3">
                  <c:v>7.1856882543511604</c:v>
                </c:pt>
                <c:pt idx="4">
                  <c:v>6.4734102210338804</c:v>
                </c:pt>
                <c:pt idx="5">
                  <c:v>4.7281373621837997</c:v>
                </c:pt>
              </c:numCache>
            </c:numRef>
          </c:val>
        </c:ser>
        <c:ser>
          <c:idx val="1"/>
          <c:order val="1"/>
          <c:tx>
            <c:strRef>
              <c:f>'Data - MPKI -Split'!$C$1</c:f>
              <c:strCache>
                <c:ptCount val="1"/>
                <c:pt idx="0">
                  <c:v>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MPKI -Split'!$C$2:$C$7</c:f>
              <c:numCache>
                <c:formatCode>#,##0.00</c:formatCode>
                <c:ptCount val="6"/>
                <c:pt idx="0">
                  <c:v>9.4136582231982899</c:v>
                </c:pt>
                <c:pt idx="1">
                  <c:v>4.0697987359335599</c:v>
                </c:pt>
                <c:pt idx="2">
                  <c:v>1.63890213816224</c:v>
                </c:pt>
                <c:pt idx="3">
                  <c:v>7.2029661153217699</c:v>
                </c:pt>
                <c:pt idx="4">
                  <c:v>6.6390047135042201</c:v>
                </c:pt>
                <c:pt idx="5">
                  <c:v>4.4924041249130298</c:v>
                </c:pt>
              </c:numCache>
            </c:numRef>
          </c:val>
        </c:ser>
        <c:ser>
          <c:idx val="2"/>
          <c:order val="2"/>
          <c:tx>
            <c:strRef>
              <c:f>'Data - MPKI -Split'!$D$1</c:f>
              <c:strCache>
                <c:ptCount val="1"/>
                <c:pt idx="0">
                  <c:v>Infinite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MPKI -Split'!$D$2:$D$7</c:f>
              <c:numCache>
                <c:formatCode>#,##0.00</c:formatCode>
                <c:ptCount val="6"/>
                <c:pt idx="0">
                  <c:v>9.8294634860579393</c:v>
                </c:pt>
                <c:pt idx="1">
                  <c:v>4.0697987359335599</c:v>
                </c:pt>
                <c:pt idx="2">
                  <c:v>1.65389080913972</c:v>
                </c:pt>
                <c:pt idx="3">
                  <c:v>7.2044128905090101</c:v>
                </c:pt>
                <c:pt idx="4">
                  <c:v>6.6495322579938296</c:v>
                </c:pt>
                <c:pt idx="5">
                  <c:v>4.4935540844283199</c:v>
                </c:pt>
              </c:numCache>
            </c:numRef>
          </c:val>
        </c:ser>
        <c:ser>
          <c:idx val="3"/>
          <c:order val="3"/>
          <c:tx>
            <c:strRef>
              <c:f>'Data - MPKI -Split'!$E$1</c:f>
              <c:strCache>
                <c:ptCount val="1"/>
                <c:pt idx="0">
                  <c:v>Finite+FT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MPKI -Split'!$E$2:$E$7</c:f>
              <c:numCache>
                <c:formatCode>#,##0.00</c:formatCode>
                <c:ptCount val="6"/>
                <c:pt idx="0">
                  <c:v>9.1053871360990808</c:v>
                </c:pt>
                <c:pt idx="1">
                  <c:v>4.0595471057211103</c:v>
                </c:pt>
                <c:pt idx="2">
                  <c:v>1.61179436670758</c:v>
                </c:pt>
                <c:pt idx="3">
                  <c:v>7.19282903464853</c:v>
                </c:pt>
                <c:pt idx="4">
                  <c:v>6.6275137200827698</c:v>
                </c:pt>
                <c:pt idx="5">
                  <c:v>4.4816292052596598</c:v>
                </c:pt>
              </c:numCache>
            </c:numRef>
          </c:val>
        </c:ser>
        <c:ser>
          <c:idx val="5"/>
          <c:order val="4"/>
          <c:tx>
            <c:strRef>
              <c:f>'Data - MPKI -Split'!$G$1</c:f>
              <c:strCache>
                <c:ptCount val="1"/>
                <c:pt idx="0">
                  <c:v>History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MPKI -Split'!$G$2:$G$7</c:f>
              <c:numCache>
                <c:formatCode>#,##0.00</c:formatCode>
                <c:ptCount val="6"/>
                <c:pt idx="0">
                  <c:v>8.2660230362336993</c:v>
                </c:pt>
                <c:pt idx="1">
                  <c:v>3.6131915341701499</c:v>
                </c:pt>
                <c:pt idx="2">
                  <c:v>1.4607587833517801</c:v>
                </c:pt>
                <c:pt idx="3">
                  <c:v>4.5946807765543101</c:v>
                </c:pt>
                <c:pt idx="4">
                  <c:v>5.3707297853854703</c:v>
                </c:pt>
                <c:pt idx="5">
                  <c:v>4.1092951652904803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0322048"/>
        <c:axId val="67346432"/>
      </c:barChart>
      <c:catAx>
        <c:axId val="12032204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2800">
                <a:latin typeface="+mn-lt"/>
                <a:cs typeface="Times New Roman" pitchFamily="18" charset="0"/>
              </a:defRPr>
            </a:pPr>
            <a:endParaRPr lang="en-US"/>
          </a:p>
        </c:txPr>
        <c:crossAx val="67346432"/>
        <c:crosses val="autoZero"/>
        <c:auto val="1"/>
        <c:lblAlgn val="ctr"/>
        <c:lblOffset val="0"/>
        <c:noMultiLvlLbl val="0"/>
      </c:catAx>
      <c:valAx>
        <c:axId val="67346432"/>
        <c:scaling>
          <c:orientation val="minMax"/>
          <c:max val="1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3200" b="1">
                    <a:latin typeface="+mn-lt"/>
                    <a:cs typeface="Times New Roman" pitchFamily="18" charset="0"/>
                  </a:defRPr>
                </a:pPr>
                <a:r>
                  <a:rPr lang="en-US" sz="3200" b="1" dirty="0">
                    <a:latin typeface="+mn-lt"/>
                    <a:cs typeface="Times New Roman" pitchFamily="18" charset="0"/>
                  </a:rPr>
                  <a:t>MPKI</a:t>
                </a:r>
              </a:p>
            </c:rich>
          </c:tx>
          <c:layout>
            <c:manualLayout>
              <c:xMode val="edge"/>
              <c:yMode val="edge"/>
              <c:x val="0"/>
              <c:y val="0.37342093772988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600">
                <a:latin typeface="+mn-lt"/>
                <a:cs typeface="Times New Roman" pitchFamily="18" charset="0"/>
              </a:defRPr>
            </a:pPr>
            <a:endParaRPr lang="en-US"/>
          </a:p>
        </c:txPr>
        <c:crossAx val="120322048"/>
        <c:crosses val="autoZero"/>
        <c:crossBetween val="between"/>
        <c:majorUnit val="2"/>
      </c:valAx>
      <c:spPr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1.875405150737022E-3"/>
          <c:y val="2.9786703877205212E-3"/>
          <c:w val="0.99812459484926297"/>
          <c:h val="0.127365408198059"/>
        </c:manualLayout>
      </c:layout>
      <c:overlay val="0"/>
      <c:spPr>
        <a:noFill/>
      </c:spPr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794785191905644"/>
          <c:y val="0.13309920222133911"/>
          <c:w val="0.84205214808094353"/>
          <c:h val="0.653959282152494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- MPKI -Split'!$B$12</c:f>
              <c:strCache>
                <c:ptCount val="1"/>
                <c:pt idx="0">
                  <c:v>Aligned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MPKI -Split'!$B$13:$B$16</c:f>
              <c:numCache>
                <c:formatCode>#,##0.00</c:formatCode>
                <c:ptCount val="4"/>
                <c:pt idx="0">
                  <c:v>79.170093102413205</c:v>
                </c:pt>
                <c:pt idx="1">
                  <c:v>65.178534926509698</c:v>
                </c:pt>
                <c:pt idx="2">
                  <c:v>72.036388285870999</c:v>
                </c:pt>
                <c:pt idx="3">
                  <c:v>28.225339171348502</c:v>
                </c:pt>
              </c:numCache>
            </c:numRef>
          </c:val>
        </c:ser>
        <c:ser>
          <c:idx val="1"/>
          <c:order val="1"/>
          <c:tx>
            <c:strRef>
              <c:f>'Data - MPKI -Split'!$C$12</c:f>
              <c:strCache>
                <c:ptCount val="1"/>
                <c:pt idx="0">
                  <c:v>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MPKI -Split'!$C$13:$C$16</c:f>
              <c:numCache>
                <c:formatCode>#,##0.00</c:formatCode>
                <c:ptCount val="4"/>
                <c:pt idx="0">
                  <c:v>80.440107777120602</c:v>
                </c:pt>
                <c:pt idx="1">
                  <c:v>65.439185485410903</c:v>
                </c:pt>
                <c:pt idx="2">
                  <c:v>69.638087764742394</c:v>
                </c:pt>
                <c:pt idx="3">
                  <c:v>28.291996307802901</c:v>
                </c:pt>
              </c:numCache>
            </c:numRef>
          </c:val>
        </c:ser>
        <c:ser>
          <c:idx val="2"/>
          <c:order val="2"/>
          <c:tx>
            <c:strRef>
              <c:f>'Data - MPKI -Split'!$D$12</c:f>
              <c:strCache>
                <c:ptCount val="1"/>
                <c:pt idx="0">
                  <c:v>Infinite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MPKI -Split'!$D$13:$D$16</c:f>
              <c:numCache>
                <c:formatCode>#,##0.00</c:formatCode>
                <c:ptCount val="4"/>
                <c:pt idx="0">
                  <c:v>80.858337814042002</c:v>
                </c:pt>
                <c:pt idx="1">
                  <c:v>67.853078760921306</c:v>
                </c:pt>
                <c:pt idx="2">
                  <c:v>69.767338641787106</c:v>
                </c:pt>
                <c:pt idx="3">
                  <c:v>28.386687603576402</c:v>
                </c:pt>
              </c:numCache>
            </c:numRef>
          </c:val>
        </c:ser>
        <c:ser>
          <c:idx val="3"/>
          <c:order val="3"/>
          <c:tx>
            <c:strRef>
              <c:f>'Data - MPKI -Split'!$E$12</c:f>
              <c:strCache>
                <c:ptCount val="1"/>
                <c:pt idx="0">
                  <c:v>Finite+FT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MPKI -Split'!$E$13:$E$16</c:f>
              <c:numCache>
                <c:formatCode>#,##0.00</c:formatCode>
                <c:ptCount val="4"/>
                <c:pt idx="0">
                  <c:v>78.883516699448506</c:v>
                </c:pt>
                <c:pt idx="1">
                  <c:v>64.944995782492697</c:v>
                </c:pt>
                <c:pt idx="2">
                  <c:v>69.191452389068701</c:v>
                </c:pt>
                <c:pt idx="3">
                  <c:v>26.6034248158679</c:v>
                </c:pt>
              </c:numCache>
            </c:numRef>
          </c:val>
        </c:ser>
        <c:ser>
          <c:idx val="4"/>
          <c:order val="4"/>
          <c:tx>
            <c:strRef>
              <c:f>'Data - MPKI -Split'!$G$12</c:f>
              <c:strCache>
                <c:ptCount val="1"/>
                <c:pt idx="0">
                  <c:v>History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'Data - MPKI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MPKI -Split'!$G$13:$G$16</c:f>
              <c:numCache>
                <c:formatCode>#,##0.00</c:formatCode>
                <c:ptCount val="4"/>
                <c:pt idx="0">
                  <c:v>64.886992378217201</c:v>
                </c:pt>
                <c:pt idx="1">
                  <c:v>63.064190136440097</c:v>
                </c:pt>
                <c:pt idx="2">
                  <c:v>55.749136554438401</c:v>
                </c:pt>
                <c:pt idx="3">
                  <c:v>24.549246989666798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0342016"/>
        <c:axId val="67348160"/>
      </c:barChart>
      <c:catAx>
        <c:axId val="12034201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3600">
                <a:latin typeface="+mn-lt"/>
                <a:cs typeface="Times New Roman" pitchFamily="18" charset="0"/>
              </a:defRPr>
            </a:pPr>
            <a:endParaRPr lang="en-US"/>
          </a:p>
        </c:txPr>
        <c:crossAx val="67348160"/>
        <c:crosses val="autoZero"/>
        <c:auto val="1"/>
        <c:lblAlgn val="ctr"/>
        <c:lblOffset val="0"/>
        <c:noMultiLvlLbl val="0"/>
      </c:catAx>
      <c:valAx>
        <c:axId val="67348160"/>
        <c:scaling>
          <c:orientation val="minMax"/>
          <c:max val="14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3200"/>
                </a:pPr>
                <a:r>
                  <a:rPr lang="en-US" sz="3200" dirty="0" smtClean="0"/>
                  <a:t>MPKI</a:t>
                </a:r>
                <a:endParaRPr lang="en-US" sz="32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>
                <a:latin typeface="+mn-lt"/>
                <a:cs typeface="Times New Roman" pitchFamily="18" charset="0"/>
              </a:defRPr>
            </a:pPr>
            <a:endParaRPr lang="en-US"/>
          </a:p>
        </c:txPr>
        <c:crossAx val="120342016"/>
        <c:crosses val="autoZero"/>
        <c:crossBetween val="between"/>
        <c:majorUnit val="20"/>
      </c:valAx>
      <c:spPr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0"/>
          <c:y val="1.2559809499666308E-2"/>
          <c:w val="1"/>
          <c:h val="8.3415266036379609E-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613998250218723"/>
          <c:y val="0.1456590117210054"/>
          <c:w val="0.8338600174978128"/>
          <c:h val="0.641399472652827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- BW -Split'!$B$1</c:f>
              <c:strCache>
                <c:ptCount val="1"/>
                <c:pt idx="0">
                  <c:v>Aligned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BW -Split'!$B$2:$B$7</c:f>
              <c:numCache>
                <c:formatCode>#,##0.00</c:formatCode>
                <c:ptCount val="6"/>
                <c:pt idx="0">
                  <c:v>880.56600000000003</c:v>
                </c:pt>
                <c:pt idx="1">
                  <c:v>541.577</c:v>
                </c:pt>
                <c:pt idx="2">
                  <c:v>180.21899999999999</c:v>
                </c:pt>
                <c:pt idx="3">
                  <c:v>761.70399999999995</c:v>
                </c:pt>
                <c:pt idx="4">
                  <c:v>724.56899999999996</c:v>
                </c:pt>
                <c:pt idx="5">
                  <c:v>492.197</c:v>
                </c:pt>
              </c:numCache>
            </c:numRef>
          </c:val>
        </c:ser>
        <c:ser>
          <c:idx val="1"/>
          <c:order val="1"/>
          <c:tx>
            <c:strRef>
              <c:f>'Data - BW -Split'!$C$1</c:f>
              <c:strCache>
                <c:ptCount val="1"/>
                <c:pt idx="0">
                  <c:v>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BW -Split'!$C$2:$C$7</c:f>
              <c:numCache>
                <c:formatCode>#,##0.00</c:formatCode>
                <c:ptCount val="6"/>
                <c:pt idx="0">
                  <c:v>852.78800000000001</c:v>
                </c:pt>
                <c:pt idx="1">
                  <c:v>505.38600000000002</c:v>
                </c:pt>
                <c:pt idx="2">
                  <c:v>171.60900000000001</c:v>
                </c:pt>
                <c:pt idx="3">
                  <c:v>691.98400000000004</c:v>
                </c:pt>
                <c:pt idx="4">
                  <c:v>695.16700000000003</c:v>
                </c:pt>
                <c:pt idx="5">
                  <c:v>414.76900000000001</c:v>
                </c:pt>
              </c:numCache>
            </c:numRef>
          </c:val>
        </c:ser>
        <c:ser>
          <c:idx val="2"/>
          <c:order val="2"/>
          <c:tx>
            <c:strRef>
              <c:f>'Data - BW -Split'!$D$1</c:f>
              <c:strCache>
                <c:ptCount val="1"/>
                <c:pt idx="0">
                  <c:v>Infinite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BW -Split'!$D$2:$D$7</c:f>
              <c:numCache>
                <c:formatCode>#,##0.00</c:formatCode>
                <c:ptCount val="6"/>
                <c:pt idx="0">
                  <c:v>842.08100000000002</c:v>
                </c:pt>
                <c:pt idx="1">
                  <c:v>505.38600000000002</c:v>
                </c:pt>
                <c:pt idx="2">
                  <c:v>171.25</c:v>
                </c:pt>
                <c:pt idx="3">
                  <c:v>691.83900000000006</c:v>
                </c:pt>
                <c:pt idx="4">
                  <c:v>695.36599999999999</c:v>
                </c:pt>
                <c:pt idx="5">
                  <c:v>414.59699999999998</c:v>
                </c:pt>
              </c:numCache>
            </c:numRef>
          </c:val>
        </c:ser>
        <c:ser>
          <c:idx val="3"/>
          <c:order val="3"/>
          <c:tx>
            <c:strRef>
              <c:f>'Data - BW -Split'!$E$1</c:f>
              <c:strCache>
                <c:ptCount val="1"/>
                <c:pt idx="0">
                  <c:v>Finite+FT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BW -Split'!$E$2:$E$7</c:f>
              <c:numCache>
                <c:formatCode>#,##0.00</c:formatCode>
                <c:ptCount val="6"/>
                <c:pt idx="0">
                  <c:v>667.65599999999995</c:v>
                </c:pt>
                <c:pt idx="1">
                  <c:v>504.13499999999999</c:v>
                </c:pt>
                <c:pt idx="2">
                  <c:v>155.96199999999999</c:v>
                </c:pt>
                <c:pt idx="3">
                  <c:v>688.45799999999997</c:v>
                </c:pt>
                <c:pt idx="4">
                  <c:v>686.82299999999998</c:v>
                </c:pt>
                <c:pt idx="5">
                  <c:v>407.11799999999999</c:v>
                </c:pt>
              </c:numCache>
            </c:numRef>
          </c:val>
        </c:ser>
        <c:ser>
          <c:idx val="5"/>
          <c:order val="4"/>
          <c:tx>
            <c:strRef>
              <c:f>'Data - BW -Split'!$G$1</c:f>
              <c:strCache>
                <c:ptCount val="1"/>
                <c:pt idx="0">
                  <c:v>History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-Split'!$A$2:$A$7</c:f>
              <c:strCache>
                <c:ptCount val="6"/>
                <c:pt idx="0">
                  <c:v>canne.</c:v>
                </c:pt>
                <c:pt idx="1">
                  <c:v>eclip.</c:v>
                </c:pt>
                <c:pt idx="2">
                  <c:v>firef.</c:v>
                </c:pt>
                <c:pt idx="3">
                  <c:v>h2</c:v>
                </c:pt>
                <c:pt idx="4">
                  <c:v>tpc-c</c:v>
                </c:pt>
                <c:pt idx="5">
                  <c:v>x264</c:v>
                </c:pt>
              </c:strCache>
            </c:strRef>
          </c:cat>
          <c:val>
            <c:numRef>
              <c:f>'Data - BW -Split'!$G$2:$G$7</c:f>
              <c:numCache>
                <c:formatCode>#,##0.00</c:formatCode>
                <c:ptCount val="6"/>
                <c:pt idx="0">
                  <c:v>485.95100000000002</c:v>
                </c:pt>
                <c:pt idx="1">
                  <c:v>433.07600000000002</c:v>
                </c:pt>
                <c:pt idx="2">
                  <c:v>122.518</c:v>
                </c:pt>
                <c:pt idx="3">
                  <c:v>327.50200000000001</c:v>
                </c:pt>
                <c:pt idx="4">
                  <c:v>437.73099999999999</c:v>
                </c:pt>
                <c:pt idx="5">
                  <c:v>270.15899999999999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9497216"/>
        <c:axId val="67350464"/>
      </c:barChart>
      <c:catAx>
        <c:axId val="11949721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2800">
                <a:latin typeface="+mn-lt"/>
                <a:cs typeface="Times New Roman" pitchFamily="18" charset="0"/>
              </a:defRPr>
            </a:pPr>
            <a:endParaRPr lang="en-US"/>
          </a:p>
        </c:txPr>
        <c:crossAx val="67350464"/>
        <c:crosses val="autoZero"/>
        <c:auto val="1"/>
        <c:lblAlgn val="ctr"/>
        <c:lblOffset val="0"/>
        <c:noMultiLvlLbl val="0"/>
      </c:catAx>
      <c:valAx>
        <c:axId val="67350464"/>
        <c:scaling>
          <c:orientation val="minMax"/>
          <c:max val="180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3200" b="0">
                    <a:latin typeface="+mn-lt"/>
                    <a:cs typeface="Times New Roman" pitchFamily="18" charset="0"/>
                  </a:defRPr>
                </a:pPr>
                <a:r>
                  <a:rPr lang="en-US" sz="3200" b="0" dirty="0" smtClean="0">
                    <a:latin typeface="+mn-lt"/>
                    <a:cs typeface="Times New Roman" pitchFamily="18" charset="0"/>
                  </a:rPr>
                  <a:t>Bandwidth Rate</a:t>
                </a:r>
                <a:endParaRPr lang="en-US" sz="3200" b="0" dirty="0">
                  <a:latin typeface="+mn-lt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1.3888888888888889E-3"/>
              <c:y val="0.23187386259139858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600">
                <a:latin typeface="+mn-lt"/>
                <a:cs typeface="Times New Roman" pitchFamily="18" charset="0"/>
              </a:defRPr>
            </a:pPr>
            <a:endParaRPr lang="en-US"/>
          </a:p>
        </c:txPr>
        <c:crossAx val="119497216"/>
        <c:crosses val="autoZero"/>
        <c:crossBetween val="between"/>
        <c:majorUnit val="300"/>
      </c:valAx>
      <c:spPr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0"/>
          <c:y val="1.4758600296589446E-3"/>
          <c:w val="1"/>
          <c:h val="0.127365408198059"/>
        </c:manualLayout>
      </c:layout>
      <c:overlay val="0"/>
      <c:spPr>
        <a:noFill/>
      </c:spPr>
      <c:txPr>
        <a:bodyPr/>
        <a:lstStyle/>
        <a:p>
          <a:pPr>
            <a:defRPr sz="2400">
              <a:latin typeface="+mn-lt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961450131233596"/>
          <c:y val="0.1456590117210054"/>
          <c:w val="0.80038549868766395"/>
          <c:h val="0.628839663153161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- BW -Split'!$B$12</c:f>
              <c:strCache>
                <c:ptCount val="1"/>
                <c:pt idx="0">
                  <c:v>Aligned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BW -Split'!$B$13:$B$16</c:f>
              <c:numCache>
                <c:formatCode>#,##0.00</c:formatCode>
                <c:ptCount val="4"/>
                <c:pt idx="0">
                  <c:v>9098.57</c:v>
                </c:pt>
                <c:pt idx="1">
                  <c:v>9131.9</c:v>
                </c:pt>
                <c:pt idx="2">
                  <c:v>6803.12</c:v>
                </c:pt>
                <c:pt idx="3">
                  <c:v>2798.93</c:v>
                </c:pt>
              </c:numCache>
            </c:numRef>
          </c:val>
        </c:ser>
        <c:ser>
          <c:idx val="1"/>
          <c:order val="1"/>
          <c:tx>
            <c:strRef>
              <c:f>'Data - BW -Split'!$C$12</c:f>
              <c:strCache>
                <c:ptCount val="1"/>
                <c:pt idx="0">
                  <c:v>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BW -Split'!$C$13:$C$16</c:f>
              <c:numCache>
                <c:formatCode>#,##0.00</c:formatCode>
                <c:ptCount val="4"/>
                <c:pt idx="0">
                  <c:v>8297.99</c:v>
                </c:pt>
                <c:pt idx="1">
                  <c:v>8864.99</c:v>
                </c:pt>
                <c:pt idx="2">
                  <c:v>5406.59</c:v>
                </c:pt>
                <c:pt idx="3">
                  <c:v>2603.34</c:v>
                </c:pt>
              </c:numCache>
            </c:numRef>
          </c:val>
        </c:ser>
        <c:ser>
          <c:idx val="2"/>
          <c:order val="2"/>
          <c:tx>
            <c:strRef>
              <c:f>'Data - BW -Split'!$D$12</c:f>
              <c:strCache>
                <c:ptCount val="1"/>
                <c:pt idx="0">
                  <c:v>Infinite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BW -Split'!$D$13:$D$16</c:f>
              <c:numCache>
                <c:formatCode>#,##0.00</c:formatCode>
                <c:ptCount val="4"/>
                <c:pt idx="0">
                  <c:v>8188.41</c:v>
                </c:pt>
                <c:pt idx="1">
                  <c:v>8992.84</c:v>
                </c:pt>
                <c:pt idx="2">
                  <c:v>5212.8900000000003</c:v>
                </c:pt>
                <c:pt idx="3">
                  <c:v>2460.84</c:v>
                </c:pt>
              </c:numCache>
            </c:numRef>
          </c:val>
        </c:ser>
        <c:ser>
          <c:idx val="3"/>
          <c:order val="3"/>
          <c:tx>
            <c:strRef>
              <c:f>'Data - BW -Split'!$E$12</c:f>
              <c:strCache>
                <c:ptCount val="1"/>
                <c:pt idx="0">
                  <c:v>Finite+FT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'Data - BW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BW -Split'!$E$13:$E$16</c:f>
              <c:numCache>
                <c:formatCode>#,##0.00</c:formatCode>
                <c:ptCount val="4"/>
                <c:pt idx="0">
                  <c:v>7722.84</c:v>
                </c:pt>
                <c:pt idx="1">
                  <c:v>5989.21</c:v>
                </c:pt>
                <c:pt idx="2">
                  <c:v>4908.1499999999996</c:v>
                </c:pt>
                <c:pt idx="3">
                  <c:v>1974.01</c:v>
                </c:pt>
              </c:numCache>
            </c:numRef>
          </c:val>
        </c:ser>
        <c:ser>
          <c:idx val="4"/>
          <c:order val="4"/>
          <c:tx>
            <c:strRef>
              <c:f>'Data - BW -Split'!$G$12</c:f>
              <c:strCache>
                <c:ptCount val="1"/>
                <c:pt idx="0">
                  <c:v>History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'Data - BW -Split'!$A$13:$A$16</c:f>
              <c:strCache>
                <c:ptCount val="4"/>
                <c:pt idx="0">
                  <c:v>apac.</c:v>
                </c:pt>
                <c:pt idx="1">
                  <c:v>lbm</c:v>
                </c:pt>
                <c:pt idx="2">
                  <c:v>mcf</c:v>
                </c:pt>
                <c:pt idx="3">
                  <c:v>jbb</c:v>
                </c:pt>
              </c:strCache>
            </c:strRef>
          </c:cat>
          <c:val>
            <c:numRef>
              <c:f>'Data - BW -Split'!$G$13:$G$16</c:f>
              <c:numCache>
                <c:formatCode>#,##0.00</c:formatCode>
                <c:ptCount val="4"/>
                <c:pt idx="0">
                  <c:v>4999.6899999999996</c:v>
                </c:pt>
                <c:pt idx="1">
                  <c:v>3754.79</c:v>
                </c:pt>
                <c:pt idx="2">
                  <c:v>2518.64</c:v>
                </c:pt>
                <c:pt idx="3">
                  <c:v>1542.05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9500288"/>
        <c:axId val="67352768"/>
      </c:barChart>
      <c:catAx>
        <c:axId val="11950028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5400000" vert="horz"/>
          <a:lstStyle/>
          <a:p>
            <a:pPr>
              <a:defRPr sz="3600">
                <a:latin typeface="+mn-lt"/>
                <a:cs typeface="Times New Roman" pitchFamily="18" charset="0"/>
              </a:defRPr>
            </a:pPr>
            <a:endParaRPr lang="en-US"/>
          </a:p>
        </c:txPr>
        <c:crossAx val="67352768"/>
        <c:crosses val="autoZero"/>
        <c:auto val="1"/>
        <c:lblAlgn val="ctr"/>
        <c:lblOffset val="0"/>
        <c:noMultiLvlLbl val="0"/>
      </c:catAx>
      <c:valAx>
        <c:axId val="67352768"/>
        <c:scaling>
          <c:orientation val="minMax"/>
          <c:max val="1000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3200" b="0"/>
                </a:pPr>
                <a:r>
                  <a:rPr lang="en-US" sz="3200" b="0" dirty="0" smtClean="0"/>
                  <a:t>Bandwidth Rate</a:t>
                </a:r>
                <a:endParaRPr lang="en-US" sz="3200" b="0" dirty="0"/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>
                <a:latin typeface="+mn-lt"/>
                <a:cs typeface="Times New Roman" pitchFamily="18" charset="0"/>
              </a:defRPr>
            </a:pPr>
            <a:endParaRPr lang="en-US"/>
          </a:p>
        </c:txPr>
        <c:crossAx val="119500288"/>
        <c:crosses val="autoZero"/>
        <c:crossBetween val="between"/>
        <c:majorUnit val="2000"/>
      </c:valAx>
      <c:spPr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8.7062554680663597E-4"/>
          <c:y val="0"/>
          <c:w val="0.99912937445319339"/>
          <c:h val="0.1085348850357122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19807747552099"/>
          <c:y val="0.134339830987213"/>
          <c:w val="0.85136721546170402"/>
          <c:h val="0.705381756624912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'Word Distribution'!$B$49</c:f>
              <c:strCache>
                <c:ptCount val="1"/>
                <c:pt idx="0">
                  <c:v>1-2 Words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'Word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'Word Distribution'!$B$50:$B$72</c:f>
              <c:numCache>
                <c:formatCode>#,##0.00</c:formatCode>
                <c:ptCount val="23"/>
                <c:pt idx="0">
                  <c:v>55.108702770745857</c:v>
                </c:pt>
                <c:pt idx="1">
                  <c:v>88.011230261648734</c:v>
                </c:pt>
                <c:pt idx="2">
                  <c:v>67.13407312911923</c:v>
                </c:pt>
                <c:pt idx="3">
                  <c:v>23.425509654532149</c:v>
                </c:pt>
                <c:pt idx="4">
                  <c:v>75.050428149170457</c:v>
                </c:pt>
                <c:pt idx="5">
                  <c:v>18.179476331376062</c:v>
                </c:pt>
                <c:pt idx="6">
                  <c:v>6.818019531977578</c:v>
                </c:pt>
                <c:pt idx="7">
                  <c:v>15.391337543647593</c:v>
                </c:pt>
                <c:pt idx="8">
                  <c:v>40.446907106412212</c:v>
                </c:pt>
                <c:pt idx="9">
                  <c:v>14.72156748484973</c:v>
                </c:pt>
                <c:pt idx="10">
                  <c:v>47.764664088481346</c:v>
                </c:pt>
                <c:pt idx="11">
                  <c:v>53.573416973526719</c:v>
                </c:pt>
                <c:pt idx="12">
                  <c:v>64.491982169640323</c:v>
                </c:pt>
                <c:pt idx="13">
                  <c:v>76.835698529747191</c:v>
                </c:pt>
                <c:pt idx="14">
                  <c:v>61.796262857327584</c:v>
                </c:pt>
                <c:pt idx="15">
                  <c:v>14.531144047112786</c:v>
                </c:pt>
                <c:pt idx="16">
                  <c:v>62.743070695482515</c:v>
                </c:pt>
                <c:pt idx="17">
                  <c:v>93.164059288371121</c:v>
                </c:pt>
                <c:pt idx="18">
                  <c:v>41.965719537890124</c:v>
                </c:pt>
                <c:pt idx="19">
                  <c:v>24.057096260393088</c:v>
                </c:pt>
                <c:pt idx="20">
                  <c:v>54.981327611538809</c:v>
                </c:pt>
                <c:pt idx="21">
                  <c:v>51.000839093760838</c:v>
                </c:pt>
                <c:pt idx="22">
                  <c:v>47.781478778034192</c:v>
                </c:pt>
              </c:numCache>
            </c:numRef>
          </c:val>
        </c:ser>
        <c:ser>
          <c:idx val="1"/>
          <c:order val="1"/>
          <c:tx>
            <c:strRef>
              <c:f>'Word Distribution'!$C$49</c:f>
              <c:strCache>
                <c:ptCount val="1"/>
                <c:pt idx="0">
                  <c:v>3-4 Words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'Word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'Word Distribution'!$C$50:$C$72</c:f>
              <c:numCache>
                <c:formatCode>#,##0.00</c:formatCode>
                <c:ptCount val="23"/>
                <c:pt idx="0">
                  <c:v>12.948134593211822</c:v>
                </c:pt>
                <c:pt idx="1">
                  <c:v>6.7355176594769599</c:v>
                </c:pt>
                <c:pt idx="2">
                  <c:v>6.309323723257986</c:v>
                </c:pt>
                <c:pt idx="3">
                  <c:v>1.613564874767444</c:v>
                </c:pt>
                <c:pt idx="4">
                  <c:v>13.943619645598396</c:v>
                </c:pt>
                <c:pt idx="5">
                  <c:v>5.376695333782834</c:v>
                </c:pt>
                <c:pt idx="6">
                  <c:v>20.698463336833104</c:v>
                </c:pt>
                <c:pt idx="7">
                  <c:v>2.9310220982672242</c:v>
                </c:pt>
                <c:pt idx="8">
                  <c:v>25.763285123594812</c:v>
                </c:pt>
                <c:pt idx="9">
                  <c:v>18.50487037445167</c:v>
                </c:pt>
                <c:pt idx="10">
                  <c:v>6.9789506820935703</c:v>
                </c:pt>
                <c:pt idx="11">
                  <c:v>22.284765994066294</c:v>
                </c:pt>
                <c:pt idx="12">
                  <c:v>11.526776385162956</c:v>
                </c:pt>
                <c:pt idx="13">
                  <c:v>6.4010779031688134</c:v>
                </c:pt>
                <c:pt idx="14">
                  <c:v>30.139922853129594</c:v>
                </c:pt>
                <c:pt idx="15">
                  <c:v>11.371767738860934</c:v>
                </c:pt>
                <c:pt idx="16">
                  <c:v>22.882910571431893</c:v>
                </c:pt>
                <c:pt idx="17">
                  <c:v>3.8375229983815946</c:v>
                </c:pt>
                <c:pt idx="18">
                  <c:v>15.266268809401097</c:v>
                </c:pt>
                <c:pt idx="19">
                  <c:v>8.5313423021189543</c:v>
                </c:pt>
                <c:pt idx="20">
                  <c:v>42.598655336338958</c:v>
                </c:pt>
                <c:pt idx="21">
                  <c:v>17.137735082149984</c:v>
                </c:pt>
                <c:pt idx="22">
                  <c:v>14.262826973615766</c:v>
                </c:pt>
              </c:numCache>
            </c:numRef>
          </c:val>
        </c:ser>
        <c:ser>
          <c:idx val="2"/>
          <c:order val="2"/>
          <c:tx>
            <c:strRef>
              <c:f>'Word Distribution'!$D$49</c:f>
              <c:strCache>
                <c:ptCount val="1"/>
                <c:pt idx="0">
                  <c:v>5-6 Words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'Word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'Word Distribution'!$D$50:$D$72</c:f>
              <c:numCache>
                <c:formatCode>#,##0.00</c:formatCode>
                <c:ptCount val="23"/>
                <c:pt idx="0">
                  <c:v>6.3492420546974015</c:v>
                </c:pt>
                <c:pt idx="1">
                  <c:v>7.8522654711206212E-4</c:v>
                </c:pt>
                <c:pt idx="2">
                  <c:v>5.8362052203434036</c:v>
                </c:pt>
                <c:pt idx="3">
                  <c:v>1.06130869430587</c:v>
                </c:pt>
                <c:pt idx="4">
                  <c:v>6.0077880527838463</c:v>
                </c:pt>
                <c:pt idx="5">
                  <c:v>3.8139663974877145</c:v>
                </c:pt>
                <c:pt idx="6">
                  <c:v>19.634250515426139</c:v>
                </c:pt>
                <c:pt idx="7">
                  <c:v>10.341143200016349</c:v>
                </c:pt>
                <c:pt idx="8">
                  <c:v>8.6232693252780788</c:v>
                </c:pt>
                <c:pt idx="9">
                  <c:v>62.483610813314556</c:v>
                </c:pt>
                <c:pt idx="10">
                  <c:v>1.8409579734689605</c:v>
                </c:pt>
                <c:pt idx="11">
                  <c:v>11.955748436880166</c:v>
                </c:pt>
                <c:pt idx="12">
                  <c:v>3.670154420151273</c:v>
                </c:pt>
                <c:pt idx="13">
                  <c:v>9.0521331800704954E-3</c:v>
                </c:pt>
                <c:pt idx="14">
                  <c:v>6.6538267498424055</c:v>
                </c:pt>
                <c:pt idx="15">
                  <c:v>11.111734015954674</c:v>
                </c:pt>
                <c:pt idx="16">
                  <c:v>4.6694900229925338</c:v>
                </c:pt>
                <c:pt idx="17">
                  <c:v>0.72449159442043753</c:v>
                </c:pt>
                <c:pt idx="18">
                  <c:v>9.8063172065694477</c:v>
                </c:pt>
                <c:pt idx="19">
                  <c:v>4.6117717760873749</c:v>
                </c:pt>
                <c:pt idx="20">
                  <c:v>2.3861824774836924</c:v>
                </c:pt>
                <c:pt idx="21">
                  <c:v>5.1303950809554353</c:v>
                </c:pt>
                <c:pt idx="22">
                  <c:v>8.4873496085539522</c:v>
                </c:pt>
              </c:numCache>
            </c:numRef>
          </c:val>
        </c:ser>
        <c:ser>
          <c:idx val="3"/>
          <c:order val="3"/>
          <c:tx>
            <c:strRef>
              <c:f>'Word Distribution'!$E$49</c:f>
              <c:strCache>
                <c:ptCount val="1"/>
                <c:pt idx="0">
                  <c:v>7-8 Words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'Word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'Word Distribution'!$E$50:$E$72</c:f>
              <c:numCache>
                <c:formatCode>#,##0.00</c:formatCode>
                <c:ptCount val="23"/>
                <c:pt idx="0">
                  <c:v>25.593920581344918</c:v>
                </c:pt>
                <c:pt idx="1">
                  <c:v>5.2524668523272</c:v>
                </c:pt>
                <c:pt idx="2">
                  <c:v>20.720397927279375</c:v>
                </c:pt>
                <c:pt idx="3">
                  <c:v>73.899616776394538</c:v>
                </c:pt>
                <c:pt idx="4">
                  <c:v>4.9981641524473046</c:v>
                </c:pt>
                <c:pt idx="5">
                  <c:v>72.629861937353397</c:v>
                </c:pt>
                <c:pt idx="6">
                  <c:v>52.849266615763185</c:v>
                </c:pt>
                <c:pt idx="7">
                  <c:v>71.336497158068838</c:v>
                </c:pt>
                <c:pt idx="8">
                  <c:v>25.166538444714899</c:v>
                </c:pt>
                <c:pt idx="9">
                  <c:v>4.2899513273840437</c:v>
                </c:pt>
                <c:pt idx="10">
                  <c:v>43.415427255956118</c:v>
                </c:pt>
                <c:pt idx="11">
                  <c:v>12.186068595526827</c:v>
                </c:pt>
                <c:pt idx="12">
                  <c:v>20.311087025045452</c:v>
                </c:pt>
                <c:pt idx="13">
                  <c:v>16.754171433903924</c:v>
                </c:pt>
                <c:pt idx="14">
                  <c:v>1.40998753970041</c:v>
                </c:pt>
                <c:pt idx="15">
                  <c:v>62.985354198071605</c:v>
                </c:pt>
                <c:pt idx="16">
                  <c:v>9.7045287100930544</c:v>
                </c:pt>
                <c:pt idx="17">
                  <c:v>2.2739261188268487</c:v>
                </c:pt>
                <c:pt idx="18">
                  <c:v>32.961694446139326</c:v>
                </c:pt>
                <c:pt idx="19">
                  <c:v>62.799789661400581</c:v>
                </c:pt>
                <c:pt idx="20">
                  <c:v>3.3834574638541302E-2</c:v>
                </c:pt>
                <c:pt idx="21">
                  <c:v>26.731030743133736</c:v>
                </c:pt>
                <c:pt idx="22">
                  <c:v>29.46834463979609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19581184"/>
        <c:axId val="120228672"/>
      </c:barChart>
      <c:catAx>
        <c:axId val="11958118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20228672"/>
        <c:crossesAt val="0"/>
        <c:auto val="1"/>
        <c:lblAlgn val="ctr"/>
        <c:lblOffset val="25"/>
        <c:tickLblSkip val="1"/>
        <c:noMultiLvlLbl val="0"/>
      </c:catAx>
      <c:valAx>
        <c:axId val="120228672"/>
        <c:scaling>
          <c:orientation val="minMax"/>
          <c:max val="10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Words Accessed (%)</a:t>
                </a:r>
              </a:p>
            </c:rich>
          </c:tx>
          <c:layout>
            <c:manualLayout>
              <c:xMode val="edge"/>
              <c:yMode val="edge"/>
              <c:x val="9.6806382005005676E-3"/>
              <c:y val="0.29303090487956068"/>
            </c:manualLayout>
          </c:layout>
          <c:overlay val="0"/>
        </c:title>
        <c:numFmt formatCode="#,##0;\-#,##0" sourceLinked="0"/>
        <c:majorTickMark val="out"/>
        <c:minorTickMark val="none"/>
        <c:tickLblPos val="nextTo"/>
        <c:spPr>
          <a:effectLst/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19581184"/>
        <c:crossesAt val="1"/>
        <c:crossBetween val="between"/>
        <c:majorUnit val="20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"/>
          <c:y val="0"/>
          <c:w val="1"/>
          <c:h val="6.1494851596882699E-2"/>
        </c:manualLayout>
      </c:layout>
      <c:overlay val="0"/>
      <c:spPr>
        <a:noFill/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>
          <a:latin typeface="+mn-lt"/>
          <a:cs typeface="Times New Roman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19807747552099"/>
          <c:y val="0.134339830987213"/>
          <c:w val="0.85136721546170402"/>
          <c:h val="0.705381756624912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'Block Distribution'!$B$49</c:f>
              <c:strCache>
                <c:ptCount val="1"/>
                <c:pt idx="0">
                  <c:v>1-2 Words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'Block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'Block Distribution'!$B$50:$B$72</c:f>
              <c:numCache>
                <c:formatCode>#,##0.00</c:formatCode>
                <c:ptCount val="23"/>
                <c:pt idx="0">
                  <c:v>40.967638320216132</c:v>
                </c:pt>
                <c:pt idx="1">
                  <c:v>83.40995779215298</c:v>
                </c:pt>
                <c:pt idx="2">
                  <c:v>29.450868113495879</c:v>
                </c:pt>
                <c:pt idx="3">
                  <c:v>10.915211226647367</c:v>
                </c:pt>
                <c:pt idx="4">
                  <c:v>35.488019916276258</c:v>
                </c:pt>
                <c:pt idx="5">
                  <c:v>9.6514209495010057</c:v>
                </c:pt>
                <c:pt idx="6">
                  <c:v>5.9708214915912476</c:v>
                </c:pt>
                <c:pt idx="7">
                  <c:v>14.154975684582453</c:v>
                </c:pt>
                <c:pt idx="8">
                  <c:v>25.782031605068777</c:v>
                </c:pt>
                <c:pt idx="9">
                  <c:v>14.46273070384116</c:v>
                </c:pt>
                <c:pt idx="10">
                  <c:v>40.110804974309332</c:v>
                </c:pt>
                <c:pt idx="11">
                  <c:v>39.099329454833011</c:v>
                </c:pt>
                <c:pt idx="12">
                  <c:v>52.656696555485752</c:v>
                </c:pt>
                <c:pt idx="13">
                  <c:v>60.222915443835994</c:v>
                </c:pt>
                <c:pt idx="14">
                  <c:v>51.73386380452142</c:v>
                </c:pt>
                <c:pt idx="15">
                  <c:v>14.526081211447718</c:v>
                </c:pt>
                <c:pt idx="16">
                  <c:v>44.981983884198534</c:v>
                </c:pt>
                <c:pt idx="17">
                  <c:v>88.081575134723806</c:v>
                </c:pt>
                <c:pt idx="18">
                  <c:v>35.125410142828912</c:v>
                </c:pt>
                <c:pt idx="19">
                  <c:v>15.294463516171421</c:v>
                </c:pt>
                <c:pt idx="20">
                  <c:v>39.751095363205522</c:v>
                </c:pt>
                <c:pt idx="21">
                  <c:v>46.866614325111044</c:v>
                </c:pt>
                <c:pt idx="22">
                  <c:v>36.304750437002077</c:v>
                </c:pt>
              </c:numCache>
            </c:numRef>
          </c:val>
        </c:ser>
        <c:ser>
          <c:idx val="1"/>
          <c:order val="1"/>
          <c:tx>
            <c:strRef>
              <c:f>'Block Distribution'!$C$49</c:f>
              <c:strCache>
                <c:ptCount val="1"/>
                <c:pt idx="0">
                  <c:v>3-4 Words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'Block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'Block Distribution'!$C$50:$C$72</c:f>
              <c:numCache>
                <c:formatCode>#,##0.00</c:formatCode>
                <c:ptCount val="23"/>
                <c:pt idx="0">
                  <c:v>14.158677081601029</c:v>
                </c:pt>
                <c:pt idx="1">
                  <c:v>8.5333015291731689E-3</c:v>
                </c:pt>
                <c:pt idx="2">
                  <c:v>9.1815796743436646</c:v>
                </c:pt>
                <c:pt idx="3">
                  <c:v>1.7170577489031909</c:v>
                </c:pt>
                <c:pt idx="4">
                  <c:v>38.683213140435001</c:v>
                </c:pt>
                <c:pt idx="5">
                  <c:v>3.3043578207223101</c:v>
                </c:pt>
                <c:pt idx="6">
                  <c:v>7.2718696816639588</c:v>
                </c:pt>
                <c:pt idx="7">
                  <c:v>2.1381766526622585</c:v>
                </c:pt>
                <c:pt idx="8">
                  <c:v>11.721072127105638</c:v>
                </c:pt>
                <c:pt idx="9">
                  <c:v>18.662711219913831</c:v>
                </c:pt>
                <c:pt idx="10">
                  <c:v>3.1352049048080026</c:v>
                </c:pt>
                <c:pt idx="11">
                  <c:v>15.751788287113641</c:v>
                </c:pt>
                <c:pt idx="12">
                  <c:v>13.374699124906503</c:v>
                </c:pt>
                <c:pt idx="13">
                  <c:v>10.626854314670387</c:v>
                </c:pt>
                <c:pt idx="14">
                  <c:v>35.530331160657163</c:v>
                </c:pt>
                <c:pt idx="15">
                  <c:v>11.36715879347183</c:v>
                </c:pt>
                <c:pt idx="16">
                  <c:v>15.99433524036526</c:v>
                </c:pt>
                <c:pt idx="17">
                  <c:v>3.5211821700078829</c:v>
                </c:pt>
                <c:pt idx="18">
                  <c:v>10.203852050659197</c:v>
                </c:pt>
                <c:pt idx="19">
                  <c:v>4.6275653867670501</c:v>
                </c:pt>
                <c:pt idx="20">
                  <c:v>33.400322434477545</c:v>
                </c:pt>
                <c:pt idx="21">
                  <c:v>6.6230019267232798</c:v>
                </c:pt>
                <c:pt idx="22">
                  <c:v>12.318342920159449</c:v>
                </c:pt>
              </c:numCache>
            </c:numRef>
          </c:val>
        </c:ser>
        <c:ser>
          <c:idx val="2"/>
          <c:order val="2"/>
          <c:tx>
            <c:strRef>
              <c:f>'Block Distribution'!$D$49</c:f>
              <c:strCache>
                <c:ptCount val="1"/>
                <c:pt idx="0">
                  <c:v>5-6 Words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'Block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'Block Distribution'!$D$50:$D$72</c:f>
              <c:numCache>
                <c:formatCode>#,##0.00</c:formatCode>
                <c:ptCount val="23"/>
                <c:pt idx="0">
                  <c:v>9.1138789806382174</c:v>
                </c:pt>
                <c:pt idx="1">
                  <c:v>7.6962043653423571</c:v>
                </c:pt>
                <c:pt idx="2">
                  <c:v>10.095761549430492</c:v>
                </c:pt>
                <c:pt idx="3">
                  <c:v>0.22953996966868684</c:v>
                </c:pt>
                <c:pt idx="4">
                  <c:v>8.5166053363467569</c:v>
                </c:pt>
                <c:pt idx="5">
                  <c:v>2.4568161773099142</c:v>
                </c:pt>
                <c:pt idx="6">
                  <c:v>2.5145619946898083</c:v>
                </c:pt>
                <c:pt idx="7">
                  <c:v>10.480950119953974</c:v>
                </c:pt>
                <c:pt idx="8">
                  <c:v>13.237508476274417</c:v>
                </c:pt>
                <c:pt idx="9">
                  <c:v>62.823535327188559</c:v>
                </c:pt>
                <c:pt idx="10">
                  <c:v>3.0975749000918409</c:v>
                </c:pt>
                <c:pt idx="11">
                  <c:v>12.479586334324882</c:v>
                </c:pt>
                <c:pt idx="12">
                  <c:v>6.6674111801437412</c:v>
                </c:pt>
                <c:pt idx="13">
                  <c:v>3.5431241153929425</c:v>
                </c:pt>
                <c:pt idx="14">
                  <c:v>8.920418333260077</c:v>
                </c:pt>
                <c:pt idx="15">
                  <c:v>11.10303101551974</c:v>
                </c:pt>
                <c:pt idx="16">
                  <c:v>18.851127387015115</c:v>
                </c:pt>
                <c:pt idx="17">
                  <c:v>3.5693484779916576</c:v>
                </c:pt>
                <c:pt idx="18">
                  <c:v>10.35545079095299</c:v>
                </c:pt>
                <c:pt idx="19">
                  <c:v>4.2621377642136471</c:v>
                </c:pt>
                <c:pt idx="20">
                  <c:v>17.296402463570544</c:v>
                </c:pt>
                <c:pt idx="21">
                  <c:v>4.090186395715282</c:v>
                </c:pt>
                <c:pt idx="22">
                  <c:v>10.518234611592529</c:v>
                </c:pt>
              </c:numCache>
            </c:numRef>
          </c:val>
        </c:ser>
        <c:ser>
          <c:idx val="3"/>
          <c:order val="3"/>
          <c:tx>
            <c:strRef>
              <c:f>'Block Distribution'!$E$49</c:f>
              <c:strCache>
                <c:ptCount val="1"/>
                <c:pt idx="0">
                  <c:v>7-8 Words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'Block Distribution'!$A$50:$A$72</c:f>
              <c:strCache>
                <c:ptCount val="23"/>
                <c:pt idx="0">
                  <c:v>apache</c:v>
                </c:pt>
                <c:pt idx="1">
                  <c:v>art</c:v>
                </c:pt>
                <c:pt idx="2">
                  <c:v>astar</c:v>
                </c:pt>
                <c:pt idx="3">
                  <c:v>cactus</c:v>
                </c:pt>
                <c:pt idx="4">
                  <c:v>canneal</c:v>
                </c:pt>
                <c:pt idx="5">
                  <c:v>eclipse</c:v>
                </c:pt>
                <c:pt idx="6">
                  <c:v>facesim</c:v>
                </c:pt>
                <c:pt idx="7">
                  <c:v>ferret</c:v>
                </c:pt>
                <c:pt idx="8">
                  <c:v>firefox</c:v>
                </c:pt>
                <c:pt idx="9">
                  <c:v>fluid.</c:v>
                </c:pt>
                <c:pt idx="10">
                  <c:v>freq.</c:v>
                </c:pt>
                <c:pt idx="11">
                  <c:v>h2</c:v>
                </c:pt>
                <c:pt idx="12">
                  <c:v>jbb</c:v>
                </c:pt>
                <c:pt idx="13">
                  <c:v>lbm</c:v>
                </c:pt>
                <c:pt idx="14">
                  <c:v>mcf</c:v>
                </c:pt>
                <c:pt idx="15">
                  <c:v>milc</c:v>
                </c:pt>
                <c:pt idx="16">
                  <c:v>omnet.</c:v>
                </c:pt>
                <c:pt idx="17">
                  <c:v>soplex</c:v>
                </c:pt>
                <c:pt idx="18">
                  <c:v>tpc-c.</c:v>
                </c:pt>
                <c:pt idx="19">
                  <c:v>trade.</c:v>
                </c:pt>
                <c:pt idx="20">
                  <c:v>twolf</c:v>
                </c:pt>
                <c:pt idx="21">
                  <c:v>x264</c:v>
                </c:pt>
                <c:pt idx="22">
                  <c:v>mean</c:v>
                </c:pt>
              </c:strCache>
            </c:strRef>
          </c:cat>
          <c:val>
            <c:numRef>
              <c:f>'Block Distribution'!$E$50:$E$72</c:f>
              <c:numCache>
                <c:formatCode>#,##0.00</c:formatCode>
                <c:ptCount val="23"/>
                <c:pt idx="0">
                  <c:v>35.759805617544629</c:v>
                </c:pt>
                <c:pt idx="1">
                  <c:v>8.8853045409754827</c:v>
                </c:pt>
                <c:pt idx="2">
                  <c:v>51.271790662729963</c:v>
                </c:pt>
                <c:pt idx="3">
                  <c:v>87.138191054780748</c:v>
                </c:pt>
                <c:pt idx="4">
                  <c:v>17.312161606941981</c:v>
                </c:pt>
                <c:pt idx="5">
                  <c:v>84.587405052466778</c:v>
                </c:pt>
                <c:pt idx="6">
                  <c:v>84.242746832054991</c:v>
                </c:pt>
                <c:pt idx="7">
                  <c:v>73.22589754280132</c:v>
                </c:pt>
                <c:pt idx="8">
                  <c:v>49.25938779155117</c:v>
                </c:pt>
                <c:pt idx="9">
                  <c:v>4.0510227490564441</c:v>
                </c:pt>
                <c:pt idx="10">
                  <c:v>53.656415220790826</c:v>
                </c:pt>
                <c:pt idx="11">
                  <c:v>32.66929592372847</c:v>
                </c:pt>
                <c:pt idx="12">
                  <c:v>27.301193139464008</c:v>
                </c:pt>
                <c:pt idx="13">
                  <c:v>25.607106126100678</c:v>
                </c:pt>
                <c:pt idx="14">
                  <c:v>3.8153867015613478</c:v>
                </c:pt>
                <c:pt idx="15">
                  <c:v>63.003728979560719</c:v>
                </c:pt>
                <c:pt idx="16">
                  <c:v>20.172553488421091</c:v>
                </c:pt>
                <c:pt idx="17">
                  <c:v>4.8278942172766506</c:v>
                </c:pt>
                <c:pt idx="18">
                  <c:v>44.315287015558901</c:v>
                </c:pt>
                <c:pt idx="19">
                  <c:v>75.815833332847888</c:v>
                </c:pt>
                <c:pt idx="20">
                  <c:v>9.5521797387463945</c:v>
                </c:pt>
                <c:pt idx="21">
                  <c:v>42.420197352450394</c:v>
                </c:pt>
                <c:pt idx="22">
                  <c:v>40.858672031245938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22197504"/>
        <c:axId val="120230976"/>
      </c:barChart>
      <c:catAx>
        <c:axId val="1221975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 sz="2000"/>
            </a:pPr>
            <a:endParaRPr lang="en-US"/>
          </a:p>
        </c:txPr>
        <c:crossAx val="120230976"/>
        <c:crossesAt val="0"/>
        <c:auto val="1"/>
        <c:lblAlgn val="ctr"/>
        <c:lblOffset val="25"/>
        <c:tickLblSkip val="1"/>
        <c:noMultiLvlLbl val="0"/>
      </c:catAx>
      <c:valAx>
        <c:axId val="120230976"/>
        <c:scaling>
          <c:orientation val="minMax"/>
          <c:max val="10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/>
                  <a:t>% of Amoeba Blocks</a:t>
                </a:r>
              </a:p>
            </c:rich>
          </c:tx>
          <c:layout>
            <c:manualLayout>
              <c:xMode val="edge"/>
              <c:yMode val="edge"/>
              <c:x val="4.2398045969160874E-4"/>
              <c:y val="0.24878932251295272"/>
            </c:manualLayout>
          </c:layout>
          <c:overlay val="0"/>
        </c:title>
        <c:numFmt formatCode="#,##0;\-#,##0" sourceLinked="0"/>
        <c:majorTickMark val="out"/>
        <c:minorTickMark val="none"/>
        <c:tickLblPos val="nextTo"/>
        <c:spPr>
          <a:effectLst/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22197504"/>
        <c:crossesAt val="1"/>
        <c:crossBetween val="between"/>
        <c:majorUnit val="20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"/>
          <c:y val="0"/>
          <c:w val="1"/>
          <c:h val="6.1494851596882699E-2"/>
        </c:manualLayout>
      </c:layout>
      <c:overlay val="0"/>
      <c:spPr>
        <a:noFill/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400">
          <a:latin typeface="+mn-lt"/>
          <a:cs typeface="Times New Roman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605077382568559E-2"/>
          <c:y val="4.6505999250093737E-2"/>
          <c:w val="0.89269571906959899"/>
          <c:h val="0.641172410266898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'PPT-Scratch Sheet'!$B$15</c:f>
              <c:strCache>
                <c:ptCount val="1"/>
                <c:pt idx="0">
                  <c:v>Fixed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 Sheet'!$A$16:$A$25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 Sheet'!$B$16:$B$25</c:f>
              <c:numCache>
                <c:formatCode>General</c:formatCode>
                <c:ptCount val="10"/>
                <c:pt idx="0">
                  <c:v>72.036388285870999</c:v>
                </c:pt>
                <c:pt idx="1">
                  <c:v>9.11827891223591</c:v>
                </c:pt>
                <c:pt idx="2">
                  <c:v>65.178534926509698</c:v>
                </c:pt>
                <c:pt idx="3">
                  <c:v>7.1856882543511604</c:v>
                </c:pt>
                <c:pt idx="4">
                  <c:v>28.225339171348502</c:v>
                </c:pt>
                <c:pt idx="5">
                  <c:v>79.170093102413205</c:v>
                </c:pt>
                <c:pt idx="6">
                  <c:v>4.7281373621837997</c:v>
                </c:pt>
                <c:pt idx="7">
                  <c:v>1.62407445583943</c:v>
                </c:pt>
                <c:pt idx="8">
                  <c:v>6.4734102210338804</c:v>
                </c:pt>
                <c:pt idx="9">
                  <c:v>4.2663709497417397</c:v>
                </c:pt>
              </c:numCache>
            </c:numRef>
          </c:val>
        </c:ser>
        <c:ser>
          <c:idx val="1"/>
          <c:order val="1"/>
          <c:tx>
            <c:strRef>
              <c:f>'PPT-Scratch Sheet'!$C$15</c:f>
              <c:strCache>
                <c:ptCount val="1"/>
                <c:pt idx="0">
                  <c:v>Amoeba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 Sheet'!$A$16:$A$25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 Sheet'!$C$16:$C$25</c:f>
              <c:numCache>
                <c:formatCode>General</c:formatCode>
                <c:ptCount val="10"/>
                <c:pt idx="0">
                  <c:v>55.749136554438401</c:v>
                </c:pt>
                <c:pt idx="1">
                  <c:v>8.2660230362336993</c:v>
                </c:pt>
                <c:pt idx="2">
                  <c:v>63.064190136440097</c:v>
                </c:pt>
                <c:pt idx="3">
                  <c:v>4.5946807765543101</c:v>
                </c:pt>
                <c:pt idx="4">
                  <c:v>24.549246989666798</c:v>
                </c:pt>
                <c:pt idx="5">
                  <c:v>64.886992378217201</c:v>
                </c:pt>
                <c:pt idx="6">
                  <c:v>4.1092951652904803</c:v>
                </c:pt>
                <c:pt idx="7">
                  <c:v>1.4607587833517801</c:v>
                </c:pt>
                <c:pt idx="8">
                  <c:v>5.3707297853854703</c:v>
                </c:pt>
                <c:pt idx="9">
                  <c:v>3.6131915341701499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2020352"/>
        <c:axId val="120231552"/>
      </c:barChart>
      <c:catAx>
        <c:axId val="12202035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20231552"/>
        <c:crosses val="autoZero"/>
        <c:auto val="1"/>
        <c:lblAlgn val="ctr"/>
        <c:lblOffset val="100"/>
        <c:noMultiLvlLbl val="0"/>
      </c:catAx>
      <c:valAx>
        <c:axId val="120231552"/>
        <c:scaling>
          <c:orientation val="minMax"/>
          <c:max val="8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22020352"/>
        <c:crosses val="autoZero"/>
        <c:crossBetween val="between"/>
        <c:majorUnit val="20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509389990044353"/>
          <c:y val="5.9326396700412447E-2"/>
          <c:w val="0.31760724952484393"/>
          <c:h val="0.34087101612298465"/>
        </c:manualLayout>
      </c:layout>
      <c:overlay val="0"/>
      <c:txPr>
        <a:bodyPr/>
        <a:lstStyle/>
        <a:p>
          <a:pPr>
            <a:defRPr sz="36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682530068356846E-2"/>
          <c:y val="3.5135135135135137E-2"/>
          <c:w val="0.63736263736263732"/>
          <c:h val="0.940540540540540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/>
          </c:spPr>
          <c:dPt>
            <c:idx val="0"/>
            <c:bubble3D val="0"/>
            <c:spPr>
              <a:solidFill>
                <a:schemeClr val="accent2"/>
              </a:solidFill>
              <a:ln w="381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6"/>
              </a:solidFill>
              <a:ln w="381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3"/>
              </a:solidFill>
              <a:ln w="38100">
                <a:solidFill>
                  <a:schemeClr val="tx1"/>
                </a:solidFill>
              </a:ln>
            </c:spPr>
          </c:dPt>
          <c:dLbls>
            <c:dLbl>
              <c:idx val="2"/>
              <c:layout>
                <c:manualLayout>
                  <c:x val="0.11515368118411694"/>
                  <c:y val="-4.475125268432354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1-2 Words</c:v>
                </c:pt>
                <c:pt idx="1">
                  <c:v>3-4 Words</c:v>
                </c:pt>
                <c:pt idx="2">
                  <c:v>5-6 Words</c:v>
                </c:pt>
                <c:pt idx="3">
                  <c:v>7-8 Words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55.108702770745857</c:v>
                </c:pt>
                <c:pt idx="1">
                  <c:v>12.948134593211822</c:v>
                </c:pt>
                <c:pt idx="2">
                  <c:v>6.3492420546974015</c:v>
                </c:pt>
                <c:pt idx="3">
                  <c:v>25.593920581344918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265714437654438"/>
          <c:y val="5.1756370643542972E-2"/>
          <c:w val="0.81714202225199439"/>
          <c:h val="0.656967008870726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'PPT-Scratch Sheet'!$B$27</c:f>
              <c:strCache>
                <c:ptCount val="1"/>
                <c:pt idx="0">
                  <c:v>Fixed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 Sheet'!$A$28:$A$37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 Sheet'!$B$28:$B$37</c:f>
              <c:numCache>
                <c:formatCode>General</c:formatCode>
                <c:ptCount val="10"/>
                <c:pt idx="0">
                  <c:v>6803.12</c:v>
                </c:pt>
                <c:pt idx="1">
                  <c:v>880.56600000000003</c:v>
                </c:pt>
                <c:pt idx="2">
                  <c:v>9131.9</c:v>
                </c:pt>
                <c:pt idx="3">
                  <c:v>761.70399999999995</c:v>
                </c:pt>
                <c:pt idx="4">
                  <c:v>2798.93</c:v>
                </c:pt>
                <c:pt idx="5">
                  <c:v>9098.57</c:v>
                </c:pt>
                <c:pt idx="6">
                  <c:v>492.197</c:v>
                </c:pt>
                <c:pt idx="7">
                  <c:v>180.21899999999999</c:v>
                </c:pt>
                <c:pt idx="8">
                  <c:v>724.56899999999996</c:v>
                </c:pt>
                <c:pt idx="9">
                  <c:v>541.577</c:v>
                </c:pt>
              </c:numCache>
            </c:numRef>
          </c:val>
        </c:ser>
        <c:ser>
          <c:idx val="1"/>
          <c:order val="1"/>
          <c:tx>
            <c:strRef>
              <c:f>'PPT-Scratch Sheet'!$C$27</c:f>
              <c:strCache>
                <c:ptCount val="1"/>
                <c:pt idx="0">
                  <c:v>Amoeba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 Sheet'!$A$28:$A$37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 Sheet'!$C$28:$C$37</c:f>
              <c:numCache>
                <c:formatCode>General</c:formatCode>
                <c:ptCount val="10"/>
                <c:pt idx="0">
                  <c:v>2518.64</c:v>
                </c:pt>
                <c:pt idx="1">
                  <c:v>485.95100000000002</c:v>
                </c:pt>
                <c:pt idx="2">
                  <c:v>3754.79</c:v>
                </c:pt>
                <c:pt idx="3">
                  <c:v>327.50200000000001</c:v>
                </c:pt>
                <c:pt idx="4">
                  <c:v>1542.05</c:v>
                </c:pt>
                <c:pt idx="5">
                  <c:v>4999.6899999999996</c:v>
                </c:pt>
                <c:pt idx="6">
                  <c:v>270.15899999999999</c:v>
                </c:pt>
                <c:pt idx="7">
                  <c:v>122.518</c:v>
                </c:pt>
                <c:pt idx="8">
                  <c:v>437.73099999999999</c:v>
                </c:pt>
                <c:pt idx="9">
                  <c:v>433.07600000000002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22022400"/>
        <c:axId val="120233280"/>
      </c:barChart>
      <c:catAx>
        <c:axId val="12202240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20233280"/>
        <c:crosses val="autoZero"/>
        <c:auto val="1"/>
        <c:lblAlgn val="ctr"/>
        <c:lblOffset val="100"/>
        <c:noMultiLvlLbl val="0"/>
      </c:catAx>
      <c:valAx>
        <c:axId val="120233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22022400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8234589731244855"/>
          <c:y val="5.2567693278846472E-2"/>
          <c:w val="0.25524788263830567"/>
          <c:h val="0.2893793813747965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448972003499563"/>
          <c:y val="4.6606988334181518E-2"/>
          <c:w val="0.8680096237970254"/>
          <c:h val="0.67611524419686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'PPT-Scratch'!$B$14</c:f>
              <c:strCache>
                <c:ptCount val="1"/>
                <c:pt idx="0">
                  <c:v>Fixed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'PPT-Scratch'!$A$15:$A$24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'PPT-Scratch'!$B$15:$B$24</c:f>
              <c:numCache>
                <c:formatCode>#,##0.00</c:formatCode>
                <c:ptCount val="10"/>
                <c:pt idx="0">
                  <c:v>73.510390000000001</c:v>
                </c:pt>
                <c:pt idx="1">
                  <c:v>45.963620000000006</c:v>
                </c:pt>
                <c:pt idx="2">
                  <c:v>66.306989999999999</c:v>
                </c:pt>
                <c:pt idx="3">
                  <c:v>35.92801</c:v>
                </c:pt>
                <c:pt idx="4">
                  <c:v>72.441149999999993</c:v>
                </c:pt>
                <c:pt idx="5">
                  <c:v>101.56874000000001</c:v>
                </c:pt>
                <c:pt idx="6">
                  <c:v>40.19312</c:v>
                </c:pt>
                <c:pt idx="7">
                  <c:v>44.8187</c:v>
                </c:pt>
                <c:pt idx="8">
                  <c:v>45.568359999999998</c:v>
                </c:pt>
                <c:pt idx="9">
                  <c:v>40.383949999999999</c:v>
                </c:pt>
              </c:numCache>
            </c:numRef>
          </c:val>
        </c:ser>
        <c:ser>
          <c:idx val="1"/>
          <c:order val="1"/>
          <c:tx>
            <c:strRef>
              <c:f>'PPT-Scratch'!$C$14</c:f>
              <c:strCache>
                <c:ptCount val="1"/>
                <c:pt idx="0">
                  <c:v>Amoeba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'PPT-Scratch'!$A$15:$A$24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'PPT-Scratch'!$C$15:$C$24</c:f>
              <c:numCache>
                <c:formatCode>#,##0.00</c:formatCode>
                <c:ptCount val="10"/>
                <c:pt idx="0">
                  <c:v>47.293089999999999</c:v>
                </c:pt>
                <c:pt idx="1">
                  <c:v>43.219470000000001</c:v>
                </c:pt>
                <c:pt idx="2">
                  <c:v>48.478250000000003</c:v>
                </c:pt>
                <c:pt idx="3">
                  <c:v>33.475019999999994</c:v>
                </c:pt>
                <c:pt idx="4">
                  <c:v>65.702219999999997</c:v>
                </c:pt>
                <c:pt idx="5">
                  <c:v>80.231920000000002</c:v>
                </c:pt>
                <c:pt idx="6">
                  <c:v>38.299030000000002</c:v>
                </c:pt>
                <c:pt idx="7">
                  <c:v>44.377839999999999</c:v>
                </c:pt>
                <c:pt idx="8">
                  <c:v>43.596429999999998</c:v>
                </c:pt>
                <c:pt idx="9">
                  <c:v>39.358699999999999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2695552"/>
        <c:axId val="120243904"/>
      </c:barChart>
      <c:catAx>
        <c:axId val="13269555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20243904"/>
        <c:crosses val="autoZero"/>
        <c:auto val="1"/>
        <c:lblAlgn val="ctr"/>
        <c:lblOffset val="100"/>
        <c:noMultiLvlLbl val="0"/>
      </c:catAx>
      <c:valAx>
        <c:axId val="120243904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600"/>
            </a:pPr>
            <a:endParaRPr lang="en-US"/>
          </a:p>
        </c:txPr>
        <c:crossAx val="132695552"/>
        <c:crosses val="autoZero"/>
        <c:crossBetween val="between"/>
        <c:majorUnit val="25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4707042869641294"/>
          <c:y val="2.3760209282248271E-2"/>
          <c:w val="0.22792957130358704"/>
          <c:h val="0.32021216097987754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174868766404199E-2"/>
          <c:y val="2.342303731020964E-2"/>
          <c:w val="0.92182513123359577"/>
          <c:h val="0.92372537293597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'PPT-Scratch'!$B$28</c:f>
              <c:strCache>
                <c:ptCount val="1"/>
                <c:pt idx="0">
                  <c:v>Fixed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'PPT-Scratch'!$A$29:$A$38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'PPT-Scratch'!$B$29:$B$38</c:f>
              <c:numCache>
                <c:formatCode>#,##0.00</c:formatCode>
                <c:ptCount val="10"/>
                <c:pt idx="0">
                  <c:v>14940.01</c:v>
                </c:pt>
                <c:pt idx="1">
                  <c:v>3501.95</c:v>
                </c:pt>
                <c:pt idx="2">
                  <c:v>14285.01</c:v>
                </c:pt>
                <c:pt idx="3">
                  <c:v>1841.87</c:v>
                </c:pt>
                <c:pt idx="4">
                  <c:v>6385.32</c:v>
                </c:pt>
                <c:pt idx="5">
                  <c:v>9286.34</c:v>
                </c:pt>
                <c:pt idx="6">
                  <c:v>2295.42</c:v>
                </c:pt>
                <c:pt idx="7">
                  <c:v>2151.5</c:v>
                </c:pt>
                <c:pt idx="8">
                  <c:v>2075.17</c:v>
                </c:pt>
                <c:pt idx="9">
                  <c:v>1801.64</c:v>
                </c:pt>
              </c:numCache>
            </c:numRef>
          </c:val>
        </c:ser>
        <c:ser>
          <c:idx val="1"/>
          <c:order val="1"/>
          <c:tx>
            <c:strRef>
              <c:f>'PPT-Scratch'!$C$28</c:f>
              <c:strCache>
                <c:ptCount val="1"/>
                <c:pt idx="0">
                  <c:v>Amoeba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'PPT-Scratch'!$A$29:$A$38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'PPT-Scratch'!$C$29:$C$38</c:f>
              <c:numCache>
                <c:formatCode>#,##0.00</c:formatCode>
                <c:ptCount val="10"/>
                <c:pt idx="0">
                  <c:v>13158.48</c:v>
                </c:pt>
                <c:pt idx="1">
                  <c:v>3239.43</c:v>
                </c:pt>
                <c:pt idx="2">
                  <c:v>13614.81</c:v>
                </c:pt>
                <c:pt idx="3">
                  <c:v>1794.49</c:v>
                </c:pt>
                <c:pt idx="4">
                  <c:v>5030.6000000000004</c:v>
                </c:pt>
                <c:pt idx="5">
                  <c:v>8299.1299999999992</c:v>
                </c:pt>
                <c:pt idx="6">
                  <c:v>2239.54</c:v>
                </c:pt>
                <c:pt idx="7">
                  <c:v>2118.5500000000002</c:v>
                </c:pt>
                <c:pt idx="8">
                  <c:v>2004.91</c:v>
                </c:pt>
                <c:pt idx="9">
                  <c:v>1787.25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5902976"/>
        <c:axId val="120246208"/>
      </c:barChart>
      <c:catAx>
        <c:axId val="7590297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20246208"/>
        <c:crosses val="autoZero"/>
        <c:auto val="1"/>
        <c:lblAlgn val="ctr"/>
        <c:lblOffset val="100"/>
        <c:noMultiLvlLbl val="0"/>
      </c:catAx>
      <c:valAx>
        <c:axId val="120246208"/>
        <c:scaling>
          <c:orientation val="minMax"/>
          <c:max val="1600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75902976"/>
        <c:crosses val="autoZero"/>
        <c:crossBetween val="between"/>
        <c:majorUnit val="4000"/>
      </c:valAx>
    </c:plotArea>
    <c:legend>
      <c:legendPos val="r"/>
      <c:layout>
        <c:manualLayout>
          <c:xMode val="edge"/>
          <c:yMode val="edge"/>
          <c:x val="0.7652018810148733"/>
          <c:y val="5.0457988637496259E-2"/>
          <c:w val="0.2056314523184602"/>
          <c:h val="0.3146958370709990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82530068356846E-2"/>
          <c:y val="3.5135135135135137E-2"/>
          <c:w val="0.63736263736263732"/>
          <c:h val="0.940540540540540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/>
          </c:spPr>
          <c:dPt>
            <c:idx val="0"/>
            <c:bubble3D val="0"/>
            <c:spPr>
              <a:solidFill>
                <a:schemeClr val="accent2"/>
              </a:solidFill>
              <a:ln w="381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6"/>
              </a:solidFill>
              <a:ln w="381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3"/>
              </a:solidFill>
              <a:ln w="38100">
                <a:solidFill>
                  <a:schemeClr val="tx1"/>
                </a:solidFill>
              </a:ln>
            </c:spPr>
          </c:dPt>
          <c:dLbls>
            <c:dLbl>
              <c:idx val="1"/>
              <c:layout>
                <c:manualLayout>
                  <c:x val="-0.10828965431845558"/>
                  <c:y val="2.57083631591505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1709430149313028"/>
                  <c:y val="-8.242364590789787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1-2 Words</c:v>
                </c:pt>
                <c:pt idx="1">
                  <c:v>3-4 Words</c:v>
                </c:pt>
                <c:pt idx="2">
                  <c:v>5-6 Words</c:v>
                </c:pt>
                <c:pt idx="3">
                  <c:v>7-8 Words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18.179476331376062</c:v>
                </c:pt>
                <c:pt idx="1">
                  <c:v>5.376695333782834</c:v>
                </c:pt>
                <c:pt idx="2">
                  <c:v>3.8139663974877145</c:v>
                </c:pt>
                <c:pt idx="3">
                  <c:v>72.629861937353397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82530068356846E-2"/>
          <c:y val="3.5135135135135137E-2"/>
          <c:w val="0.63736263736263732"/>
          <c:h val="0.940540540540540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/>
          </c:spPr>
          <c:dPt>
            <c:idx val="0"/>
            <c:bubble3D val="0"/>
            <c:spPr>
              <a:solidFill>
                <a:schemeClr val="accent2"/>
              </a:solidFill>
              <a:ln w="381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6"/>
              </a:solidFill>
              <a:ln w="381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3"/>
              </a:solidFill>
              <a:ln w="38100"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1-2 Words</c:v>
                </c:pt>
                <c:pt idx="1">
                  <c:v>3-4 Words</c:v>
                </c:pt>
                <c:pt idx="2">
                  <c:v>5-6 Words</c:v>
                </c:pt>
                <c:pt idx="3">
                  <c:v>7-8 Words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40.446907106412212</c:v>
                </c:pt>
                <c:pt idx="1">
                  <c:v>25.763285123594812</c:v>
                </c:pt>
                <c:pt idx="2">
                  <c:v>8.6232693252780788</c:v>
                </c:pt>
                <c:pt idx="3">
                  <c:v>25.166538444714899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682530068356846E-2"/>
          <c:y val="3.5135135135135137E-2"/>
          <c:w val="0.63736263736263732"/>
          <c:h val="0.940540540540540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/>
          </c:spPr>
          <c:dPt>
            <c:idx val="0"/>
            <c:bubble3D val="0"/>
            <c:spPr>
              <a:solidFill>
                <a:schemeClr val="accent2"/>
              </a:solidFill>
              <a:ln w="381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6"/>
              </a:solidFill>
              <a:ln w="381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3"/>
              </a:solidFill>
              <a:ln w="38100">
                <a:solidFill>
                  <a:schemeClr val="tx1"/>
                </a:solidFill>
              </a:ln>
            </c:spPr>
          </c:dPt>
          <c:dLbls>
            <c:dLbl>
              <c:idx val="2"/>
              <c:layout>
                <c:manualLayout>
                  <c:x val="9.3841326652350274E-2"/>
                  <c:y val="0.116761607648879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70947267955142E-2"/>
                  <c:y val="0.1050498310644545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1-2 Words</c:v>
                </c:pt>
                <c:pt idx="1">
                  <c:v>3-4 Words</c:v>
                </c:pt>
                <c:pt idx="2">
                  <c:v>5-6 Words</c:v>
                </c:pt>
                <c:pt idx="3">
                  <c:v>7-8 Words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75.050428149170457</c:v>
                </c:pt>
                <c:pt idx="1">
                  <c:v>13.943619645598396</c:v>
                </c:pt>
                <c:pt idx="2">
                  <c:v>6.0077880527838463</c:v>
                </c:pt>
                <c:pt idx="3">
                  <c:v>4.9981641524473046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82530068356846E-2"/>
          <c:y val="3.5135135135135137E-2"/>
          <c:w val="0.63736263736263732"/>
          <c:h val="0.940540540540540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/>
          </c:spPr>
          <c:dPt>
            <c:idx val="0"/>
            <c:bubble3D val="0"/>
            <c:spPr>
              <a:solidFill>
                <a:schemeClr val="accent2"/>
              </a:solidFill>
              <a:ln w="381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6"/>
              </a:solidFill>
              <a:ln w="381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3"/>
              </a:solidFill>
              <a:ln w="38100">
                <a:solidFill>
                  <a:schemeClr val="tx1"/>
                </a:solidFill>
              </a:ln>
            </c:spPr>
          </c:dPt>
          <c:dLbls>
            <c:dLbl>
              <c:idx val="2"/>
              <c:layout>
                <c:manualLayout>
                  <c:x val="0.1240768554640156"/>
                  <c:y val="0.118127535194464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1-2 Words</c:v>
                </c:pt>
                <c:pt idx="1">
                  <c:v>3-4 Words</c:v>
                </c:pt>
                <c:pt idx="2">
                  <c:v>5-6 Words</c:v>
                </c:pt>
                <c:pt idx="3">
                  <c:v>7-8 Words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57.514321066224007</c:v>
                </c:pt>
                <c:pt idx="1">
                  <c:v>19.892164651702341</c:v>
                </c:pt>
                <c:pt idx="2">
                  <c:v>12.469528350036313</c:v>
                </c:pt>
                <c:pt idx="3">
                  <c:v>10.123985932037343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82530068356846E-2"/>
          <c:y val="3.5135135135135137E-2"/>
          <c:w val="0.63736263736263732"/>
          <c:h val="0.940540540540540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/>
          </c:spPr>
          <c:dPt>
            <c:idx val="0"/>
            <c:bubble3D val="0"/>
            <c:spPr>
              <a:solidFill>
                <a:schemeClr val="accent2"/>
              </a:solidFill>
              <a:ln w="381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6"/>
              </a:solidFill>
              <a:ln w="381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/>
              </a:solidFill>
              <a:ln w="381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3"/>
              </a:solidFill>
              <a:ln w="38100">
                <a:solidFill>
                  <a:schemeClr val="tx1"/>
                </a:solidFill>
              </a:ln>
            </c:spPr>
          </c:dPt>
          <c:dLbls>
            <c:dLbl>
              <c:idx val="2"/>
              <c:layout>
                <c:manualLayout>
                  <c:x val="9.3841326652350274E-2"/>
                  <c:y val="0.116761607648879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70947267955142E-2"/>
                  <c:y val="0.1050498310644545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1-2 Words</c:v>
                </c:pt>
                <c:pt idx="1">
                  <c:v>3-4 Words</c:v>
                </c:pt>
                <c:pt idx="2">
                  <c:v>5-6 Words</c:v>
                </c:pt>
                <c:pt idx="3">
                  <c:v>7-8 Words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75.050428149170457</c:v>
                </c:pt>
                <c:pt idx="1">
                  <c:v>13.943619645598396</c:v>
                </c:pt>
                <c:pt idx="2">
                  <c:v>6.0077880527838463</c:v>
                </c:pt>
                <c:pt idx="3">
                  <c:v>4.9981641524473046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304674753493651"/>
          <c:y val="5.1673332500104155E-2"/>
          <c:w val="0.88043673594854699"/>
          <c:h val="0.623869724617756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Sheet1!$B$2:$B$11</c:f>
              <c:numCache>
                <c:formatCode>#,##0.00</c:formatCode>
                <c:ptCount val="10"/>
                <c:pt idx="0">
                  <c:v>0.2260975615101338</c:v>
                </c:pt>
                <c:pt idx="1">
                  <c:v>9.3466747859462823E-2</c:v>
                </c:pt>
                <c:pt idx="2">
                  <c:v>3.2439280699598026E-2</c:v>
                </c:pt>
                <c:pt idx="3">
                  <c:v>0.36057888765601731</c:v>
                </c:pt>
                <c:pt idx="4">
                  <c:v>0.1302408505834112</c:v>
                </c:pt>
                <c:pt idx="5">
                  <c:v>0.18041030601946628</c:v>
                </c:pt>
                <c:pt idx="6">
                  <c:v>0.13088498693859704</c:v>
                </c:pt>
                <c:pt idx="7">
                  <c:v>0.10055922738051899</c:v>
                </c:pt>
                <c:pt idx="8">
                  <c:v>0.1703399596190428</c:v>
                </c:pt>
                <c:pt idx="9">
                  <c:v>0.15309953664744724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4650112"/>
        <c:axId val="77492160"/>
      </c:barChart>
      <c:catAx>
        <c:axId val="19465011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77492160"/>
        <c:crosses val="autoZero"/>
        <c:auto val="1"/>
        <c:lblAlgn val="ctr"/>
        <c:lblOffset val="100"/>
        <c:noMultiLvlLbl val="0"/>
      </c:catAx>
      <c:valAx>
        <c:axId val="77492160"/>
        <c:scaling>
          <c:orientation val="minMax"/>
          <c:max val="0.4"/>
          <c:min val="0"/>
        </c:scaling>
        <c:delete val="0"/>
        <c:axPos val="l"/>
        <c:majorGridlines>
          <c:spPr>
            <a:ln>
              <a:solidFill>
                <a:schemeClr val="tx1"/>
              </a:solidFill>
              <a:prstDash val="lgDash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94650112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04674753493651"/>
          <c:y val="5.1673332500104155E-2"/>
          <c:w val="0.88043673594854699"/>
          <c:h val="0.623869724617756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1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Sheet1!$A$2:$A$11</c:f>
              <c:strCache>
                <c:ptCount val="10"/>
                <c:pt idx="0">
                  <c:v>mcf</c:v>
                </c:pt>
                <c:pt idx="1">
                  <c:v>canneal</c:v>
                </c:pt>
                <c:pt idx="2">
                  <c:v>lbm</c:v>
                </c:pt>
                <c:pt idx="3">
                  <c:v>h2</c:v>
                </c:pt>
                <c:pt idx="4">
                  <c:v>jbb</c:v>
                </c:pt>
                <c:pt idx="5">
                  <c:v>apache</c:v>
                </c:pt>
                <c:pt idx="6">
                  <c:v>x264</c:v>
                </c:pt>
                <c:pt idx="7">
                  <c:v>firefox</c:v>
                </c:pt>
                <c:pt idx="8">
                  <c:v>tpcc</c:v>
                </c:pt>
                <c:pt idx="9">
                  <c:v>eclipse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0.62978162960523987</c:v>
                </c:pt>
                <c:pt idx="1">
                  <c:v>0.44813790221289485</c:v>
                </c:pt>
                <c:pt idx="2">
                  <c:v>0.58882707870213202</c:v>
                </c:pt>
                <c:pt idx="3">
                  <c:v>0.57004033062712023</c:v>
                </c:pt>
                <c:pt idx="4">
                  <c:v>0.44905731833236273</c:v>
                </c:pt>
                <c:pt idx="5">
                  <c:v>0.45049716603817963</c:v>
                </c:pt>
                <c:pt idx="6">
                  <c:v>0.45111611813968799</c:v>
                </c:pt>
                <c:pt idx="7">
                  <c:v>0.3201715690354513</c:v>
                </c:pt>
                <c:pt idx="8">
                  <c:v>0.39587396093401728</c:v>
                </c:pt>
                <c:pt idx="9">
                  <c:v>0.20034270288435438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4664448"/>
        <c:axId val="77493888"/>
      </c:barChart>
      <c:catAx>
        <c:axId val="19466444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77493888"/>
        <c:crosses val="autoZero"/>
        <c:auto val="1"/>
        <c:lblAlgn val="ctr"/>
        <c:lblOffset val="100"/>
        <c:noMultiLvlLbl val="0"/>
      </c:catAx>
      <c:valAx>
        <c:axId val="77493888"/>
        <c:scaling>
          <c:orientation val="minMax"/>
          <c:max val="0.75000000000000011"/>
        </c:scaling>
        <c:delete val="0"/>
        <c:axPos val="l"/>
        <c:majorGridlines>
          <c:spPr>
            <a:ln>
              <a:solidFill>
                <a:schemeClr val="tx1"/>
              </a:solidFill>
              <a:prstDash val="lgDash"/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200"/>
            </a:pPr>
            <a:endParaRPr lang="en-US"/>
          </a:p>
        </c:txPr>
        <c:crossAx val="194664448"/>
        <c:crosses val="autoZero"/>
        <c:crossBetween val="between"/>
        <c:majorUnit val="0.2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0.48198</cdr:x>
      <cdr:y>0.05634</cdr:y>
    </cdr:from>
    <cdr:to>
      <cdr:x>0.59009</cdr:x>
      <cdr:y>0.22535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76700" y="304800"/>
          <a:ext cx="914416" cy="914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en-US" sz="3200" dirty="0" smtClean="0">
              <a:solidFill>
                <a:schemeClr val="tx1"/>
              </a:solidFill>
            </a:rPr>
            <a:t>21%</a:t>
          </a:r>
          <a:endParaRPr lang="en-US" sz="32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0.73585</cdr:x>
      <cdr:y>0.12162</cdr:y>
    </cdr:from>
    <cdr:to>
      <cdr:x>0.9612</cdr:x>
      <cdr:y>0.34298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43600" y="685800"/>
          <a:ext cx="1820197" cy="12482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en-US" sz="3200" dirty="0">
              <a:latin typeface="+mn-lt"/>
              <a:cs typeface="Times New Roman" pitchFamily="18" charset="0"/>
            </a:rPr>
            <a:t>Sector</a:t>
          </a:r>
        </a:p>
        <a:p xmlns:a="http://schemas.openxmlformats.org/drawingml/2006/main">
          <a:pPr algn="ctr"/>
          <a:r>
            <a:rPr lang="en-US" sz="3200" dirty="0">
              <a:latin typeface="+mn-lt"/>
              <a:cs typeface="Times New Roman" pitchFamily="18" charset="0"/>
            </a:rPr>
            <a:t>(x:2.9)</a:t>
          </a:r>
        </a:p>
      </cdr:txBody>
    </cdr:sp>
  </cdr:relSizeAnchor>
  <cdr:relSizeAnchor xmlns:cdr="http://schemas.openxmlformats.org/drawingml/2006/chartDrawing">
    <cdr:from>
      <cdr:x>0.68868</cdr:x>
      <cdr:y>0.47297</cdr:y>
    </cdr:from>
    <cdr:to>
      <cdr:x>0.97882</cdr:x>
      <cdr:y>0.60275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562600" y="2667000"/>
          <a:ext cx="2343519" cy="7318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200" dirty="0">
              <a:latin typeface="+mn-lt"/>
              <a:cs typeface="Times New Roman" pitchFamily="18" charset="0"/>
            </a:rPr>
            <a:t>Sector-Pre</a:t>
          </a:r>
        </a:p>
      </cdr:txBody>
    </cdr:sp>
  </cdr:relSizeAnchor>
  <cdr:relSizeAnchor xmlns:cdr="http://schemas.openxmlformats.org/drawingml/2006/chartDrawing">
    <cdr:from>
      <cdr:x>0.19881</cdr:x>
      <cdr:y>0.03527</cdr:y>
    </cdr:from>
    <cdr:to>
      <cdr:x>0.52816</cdr:x>
      <cdr:y>0.14758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723762" y="221780"/>
          <a:ext cx="2855528" cy="7063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200">
              <a:latin typeface="+mn-lt"/>
              <a:cs typeface="Times New Roman" pitchFamily="18" charset="0"/>
            </a:rPr>
            <a:t>Fixed-2X</a:t>
          </a:r>
        </a:p>
      </cdr:txBody>
    </cdr:sp>
  </cdr:relSizeAnchor>
  <cdr:relSizeAnchor xmlns:cdr="http://schemas.openxmlformats.org/drawingml/2006/chartDrawing">
    <cdr:from>
      <cdr:x>0.19177</cdr:x>
      <cdr:y>0.29869</cdr:y>
    </cdr:from>
    <cdr:to>
      <cdr:x>0.42135</cdr:x>
      <cdr:y>0.37636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662723" y="1878457"/>
          <a:ext cx="1990481" cy="4884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 anchor="b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200">
              <a:latin typeface="+mn-lt"/>
              <a:cs typeface="Times New Roman" pitchFamily="18" charset="0"/>
            </a:rPr>
            <a:t>Amoeba</a:t>
          </a:r>
        </a:p>
      </cdr:txBody>
    </cdr:sp>
  </cdr:relSizeAnchor>
  <cdr:relSizeAnchor xmlns:cdr="http://schemas.openxmlformats.org/drawingml/2006/chartDrawing">
    <cdr:from>
      <cdr:x>0.34035</cdr:x>
      <cdr:y>0.36342</cdr:y>
    </cdr:from>
    <cdr:to>
      <cdr:x>0.59574</cdr:x>
      <cdr:y>0.51094</cdr:y>
    </cdr:to>
    <cdr:sp macro="" textlink="">
      <cdr:nvSpPr>
        <cdr:cNvPr id="6" name="TextBox 2"/>
        <cdr:cNvSpPr txBox="1"/>
      </cdr:nvSpPr>
      <cdr:spPr>
        <a:xfrm xmlns:a="http://schemas.openxmlformats.org/drawingml/2006/main">
          <a:off x="2950910" y="2285511"/>
          <a:ext cx="2214253" cy="927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200" dirty="0">
              <a:latin typeface="+mn-lt"/>
              <a:cs typeface="Times New Roman" pitchFamily="18" charset="0"/>
            </a:rPr>
            <a:t>Multi$-25</a:t>
          </a:r>
        </a:p>
      </cdr:txBody>
    </cdr:sp>
  </cdr:relSizeAnchor>
  <cdr:relSizeAnchor xmlns:cdr="http://schemas.openxmlformats.org/drawingml/2006/chartDrawing">
    <cdr:from>
      <cdr:x>0.21338</cdr:x>
      <cdr:y>0.56757</cdr:y>
    </cdr:from>
    <cdr:to>
      <cdr:x>0.5</cdr:x>
      <cdr:y>0.71509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723513" y="3200400"/>
          <a:ext cx="2315087" cy="831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200" dirty="0">
              <a:latin typeface="+mn-lt"/>
              <a:cs typeface="Times New Roman" pitchFamily="18" charset="0"/>
            </a:rPr>
            <a:t>Multi$-50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0.13395</cdr:x>
      <cdr:y>0.02822</cdr:y>
    </cdr:from>
    <cdr:to>
      <cdr:x>0.18737</cdr:x>
      <cdr:y>0.13858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1046038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45</a:t>
          </a:r>
        </a:p>
      </cdr:txBody>
    </cdr:sp>
  </cdr:relSizeAnchor>
  <cdr:relSizeAnchor xmlns:cdr="http://schemas.openxmlformats.org/drawingml/2006/chartDrawing">
    <cdr:from>
      <cdr:x>0.17307</cdr:x>
      <cdr:y>0.02822</cdr:y>
    </cdr:from>
    <cdr:to>
      <cdr:x>0.22648</cdr:x>
      <cdr:y>0.13858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1385380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20</a:t>
          </a:r>
        </a:p>
      </cdr:txBody>
    </cdr:sp>
  </cdr:relSizeAnchor>
  <cdr:relSizeAnchor xmlns:cdr="http://schemas.openxmlformats.org/drawingml/2006/chartDrawing">
    <cdr:from>
      <cdr:x>0.21064</cdr:x>
      <cdr:y>0.02822</cdr:y>
    </cdr:from>
    <cdr:to>
      <cdr:x>0.26405</cdr:x>
      <cdr:y>0.13858</cdr:y>
    </cdr:to>
    <cdr:sp macro="" textlink="">
      <cdr:nvSpPr>
        <cdr:cNvPr id="4" name="TextBox 1"/>
        <cdr:cNvSpPr txBox="1"/>
      </cdr:nvSpPr>
      <cdr:spPr>
        <a:xfrm xmlns:a="http://schemas.openxmlformats.org/drawingml/2006/main" rot="16200000">
          <a:off x="1711288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39</a:t>
          </a:r>
        </a:p>
      </cdr:txBody>
    </cdr:sp>
  </cdr:relSizeAnchor>
  <cdr:relSizeAnchor xmlns:cdr="http://schemas.openxmlformats.org/drawingml/2006/chartDrawing">
    <cdr:from>
      <cdr:x>0.24638</cdr:x>
      <cdr:y>0.02822</cdr:y>
    </cdr:from>
    <cdr:to>
      <cdr:x>0.29979</cdr:x>
      <cdr:y>0.13858</cdr:y>
    </cdr:to>
    <cdr:sp macro="" textlink="">
      <cdr:nvSpPr>
        <cdr:cNvPr id="5" name="TextBox 1"/>
        <cdr:cNvSpPr txBox="1"/>
      </cdr:nvSpPr>
      <cdr:spPr>
        <a:xfrm xmlns:a="http://schemas.openxmlformats.org/drawingml/2006/main" rot="16200000">
          <a:off x="2021333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79</a:t>
          </a:r>
        </a:p>
      </cdr:txBody>
    </cdr:sp>
  </cdr:relSizeAnchor>
  <cdr:relSizeAnchor xmlns:cdr="http://schemas.openxmlformats.org/drawingml/2006/chartDrawing">
    <cdr:from>
      <cdr:x>0.28488</cdr:x>
      <cdr:y>0.02822</cdr:y>
    </cdr:from>
    <cdr:to>
      <cdr:x>0.33829</cdr:x>
      <cdr:y>0.13858</cdr:y>
    </cdr:to>
    <cdr:sp macro="" textlink="">
      <cdr:nvSpPr>
        <cdr:cNvPr id="6" name="TextBox 1"/>
        <cdr:cNvSpPr txBox="1"/>
      </cdr:nvSpPr>
      <cdr:spPr>
        <a:xfrm xmlns:a="http://schemas.openxmlformats.org/drawingml/2006/main" rot="16200000">
          <a:off x="2355301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30</a:t>
          </a:r>
        </a:p>
      </cdr:txBody>
    </cdr:sp>
  </cdr:relSizeAnchor>
  <cdr:relSizeAnchor xmlns:cdr="http://schemas.openxmlformats.org/drawingml/2006/chartDrawing">
    <cdr:from>
      <cdr:x>0.32062</cdr:x>
      <cdr:y>0.02822</cdr:y>
    </cdr:from>
    <cdr:to>
      <cdr:x>0.37403</cdr:x>
      <cdr:y>0.13858</cdr:y>
    </cdr:to>
    <cdr:sp macro="" textlink="">
      <cdr:nvSpPr>
        <cdr:cNvPr id="7" name="TextBox 1"/>
        <cdr:cNvSpPr txBox="1"/>
      </cdr:nvSpPr>
      <cdr:spPr>
        <a:xfrm xmlns:a="http://schemas.openxmlformats.org/drawingml/2006/main" rot="16200000">
          <a:off x="2665347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80</a:t>
          </a:r>
        </a:p>
      </cdr:txBody>
    </cdr:sp>
  </cdr:relSizeAnchor>
  <cdr:relSizeAnchor xmlns:cdr="http://schemas.openxmlformats.org/drawingml/2006/chartDrawing">
    <cdr:from>
      <cdr:x>0.35635</cdr:x>
      <cdr:y>0.02822</cdr:y>
    </cdr:from>
    <cdr:to>
      <cdr:x>0.40977</cdr:x>
      <cdr:y>0.13858</cdr:y>
    </cdr:to>
    <cdr:sp macro="" textlink="">
      <cdr:nvSpPr>
        <cdr:cNvPr id="8" name="TextBox 1"/>
        <cdr:cNvSpPr txBox="1"/>
      </cdr:nvSpPr>
      <cdr:spPr>
        <a:xfrm xmlns:a="http://schemas.openxmlformats.org/drawingml/2006/main" rot="16200000">
          <a:off x="2975392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77</a:t>
          </a:r>
        </a:p>
      </cdr:txBody>
    </cdr:sp>
  </cdr:relSizeAnchor>
  <cdr:relSizeAnchor xmlns:cdr="http://schemas.openxmlformats.org/drawingml/2006/chartDrawing">
    <cdr:from>
      <cdr:x>0.39392</cdr:x>
      <cdr:y>0.02822</cdr:y>
    </cdr:from>
    <cdr:to>
      <cdr:x>0.44734</cdr:x>
      <cdr:y>0.13858</cdr:y>
    </cdr:to>
    <cdr:sp macro="" textlink="">
      <cdr:nvSpPr>
        <cdr:cNvPr id="9" name="TextBox 1"/>
        <cdr:cNvSpPr txBox="1"/>
      </cdr:nvSpPr>
      <cdr:spPr>
        <a:xfrm xmlns:a="http://schemas.openxmlformats.org/drawingml/2006/main" rot="16200000">
          <a:off x="3301300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82</a:t>
          </a:r>
        </a:p>
      </cdr:txBody>
    </cdr:sp>
  </cdr:relSizeAnchor>
  <cdr:relSizeAnchor xmlns:cdr="http://schemas.openxmlformats.org/drawingml/2006/chartDrawing">
    <cdr:from>
      <cdr:x>0.43058</cdr:x>
      <cdr:y>0.02822</cdr:y>
    </cdr:from>
    <cdr:to>
      <cdr:x>0.484</cdr:x>
      <cdr:y>0.13858</cdr:y>
    </cdr:to>
    <cdr:sp macro="" textlink="">
      <cdr:nvSpPr>
        <cdr:cNvPr id="10" name="TextBox 1"/>
        <cdr:cNvSpPr txBox="1"/>
      </cdr:nvSpPr>
      <cdr:spPr>
        <a:xfrm xmlns:a="http://schemas.openxmlformats.org/drawingml/2006/main" rot="16200000">
          <a:off x="3619319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49</a:t>
          </a:r>
        </a:p>
      </cdr:txBody>
    </cdr:sp>
  </cdr:relSizeAnchor>
  <cdr:relSizeAnchor xmlns:cdr="http://schemas.openxmlformats.org/drawingml/2006/chartDrawing">
    <cdr:from>
      <cdr:x>0.46831</cdr:x>
      <cdr:y>0.02822</cdr:y>
    </cdr:from>
    <cdr:to>
      <cdr:x>0.52173</cdr:x>
      <cdr:y>0.13858</cdr:y>
    </cdr:to>
    <cdr:sp macro="" textlink="">
      <cdr:nvSpPr>
        <cdr:cNvPr id="11" name="TextBox 1"/>
        <cdr:cNvSpPr txBox="1"/>
      </cdr:nvSpPr>
      <cdr:spPr>
        <a:xfrm xmlns:a="http://schemas.openxmlformats.org/drawingml/2006/main" rot="16200000">
          <a:off x="3946614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62</a:t>
          </a:r>
        </a:p>
      </cdr:txBody>
    </cdr:sp>
  </cdr:relSizeAnchor>
  <cdr:relSizeAnchor xmlns:cdr="http://schemas.openxmlformats.org/drawingml/2006/chartDrawing">
    <cdr:from>
      <cdr:x>0.50733</cdr:x>
      <cdr:y>0.02822</cdr:y>
    </cdr:from>
    <cdr:to>
      <cdr:x>0.56074</cdr:x>
      <cdr:y>0.13858</cdr:y>
    </cdr:to>
    <cdr:sp macro="" textlink="">
      <cdr:nvSpPr>
        <cdr:cNvPr id="12" name="TextBox 1"/>
        <cdr:cNvSpPr txBox="1"/>
      </cdr:nvSpPr>
      <cdr:spPr>
        <a:xfrm xmlns:a="http://schemas.openxmlformats.org/drawingml/2006/main" rot="16200000">
          <a:off x="4285089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55</a:t>
          </a:r>
        </a:p>
      </cdr:txBody>
    </cdr:sp>
  </cdr:relSizeAnchor>
  <cdr:relSizeAnchor xmlns:cdr="http://schemas.openxmlformats.org/drawingml/2006/chartDrawing">
    <cdr:from>
      <cdr:x>0.54376</cdr:x>
      <cdr:y>0.02822</cdr:y>
    </cdr:from>
    <cdr:to>
      <cdr:x>0.59717</cdr:x>
      <cdr:y>0.13858</cdr:y>
    </cdr:to>
    <cdr:sp macro="" textlink="">
      <cdr:nvSpPr>
        <cdr:cNvPr id="13" name="TextBox 1"/>
        <cdr:cNvSpPr txBox="1"/>
      </cdr:nvSpPr>
      <cdr:spPr>
        <a:xfrm xmlns:a="http://schemas.openxmlformats.org/drawingml/2006/main" rot="16200000">
          <a:off x="4601115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38</a:t>
          </a:r>
        </a:p>
      </cdr:txBody>
    </cdr:sp>
  </cdr:relSizeAnchor>
  <cdr:relSizeAnchor xmlns:cdr="http://schemas.openxmlformats.org/drawingml/2006/chartDrawing">
    <cdr:from>
      <cdr:x>0.5795</cdr:x>
      <cdr:y>0.02822</cdr:y>
    </cdr:from>
    <cdr:to>
      <cdr:x>0.63291</cdr:x>
      <cdr:y>0.13858</cdr:y>
    </cdr:to>
    <cdr:sp macro="" textlink="">
      <cdr:nvSpPr>
        <cdr:cNvPr id="14" name="TextBox 1"/>
        <cdr:cNvSpPr txBox="1"/>
      </cdr:nvSpPr>
      <cdr:spPr>
        <a:xfrm xmlns:a="http://schemas.openxmlformats.org/drawingml/2006/main" rot="16200000">
          <a:off x="4911161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40</a:t>
          </a:r>
        </a:p>
      </cdr:txBody>
    </cdr:sp>
  </cdr:relSizeAnchor>
  <cdr:relSizeAnchor xmlns:cdr="http://schemas.openxmlformats.org/drawingml/2006/chartDrawing">
    <cdr:from>
      <cdr:x>0.61662</cdr:x>
      <cdr:y>0.02822</cdr:y>
    </cdr:from>
    <cdr:to>
      <cdr:x>0.67003</cdr:x>
      <cdr:y>0.13858</cdr:y>
    </cdr:to>
    <cdr:sp macro="" textlink="">
      <cdr:nvSpPr>
        <cdr:cNvPr id="15" name="TextBox 1"/>
        <cdr:cNvSpPr txBox="1"/>
      </cdr:nvSpPr>
      <cdr:spPr>
        <a:xfrm xmlns:a="http://schemas.openxmlformats.org/drawingml/2006/main" rot="16200000">
          <a:off x="5233168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32</a:t>
          </a:r>
        </a:p>
      </cdr:txBody>
    </cdr:sp>
  </cdr:relSizeAnchor>
  <cdr:relSizeAnchor xmlns:cdr="http://schemas.openxmlformats.org/drawingml/2006/chartDrawing">
    <cdr:from>
      <cdr:x>0.65304</cdr:x>
      <cdr:y>0.02822</cdr:y>
    </cdr:from>
    <cdr:to>
      <cdr:x>0.70646</cdr:x>
      <cdr:y>0.13858</cdr:y>
    </cdr:to>
    <cdr:sp macro="" textlink="">
      <cdr:nvSpPr>
        <cdr:cNvPr id="16" name="TextBox 1"/>
        <cdr:cNvSpPr txBox="1"/>
      </cdr:nvSpPr>
      <cdr:spPr>
        <a:xfrm xmlns:a="http://schemas.openxmlformats.org/drawingml/2006/main" rot="16200000">
          <a:off x="5549194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29</a:t>
          </a:r>
        </a:p>
      </cdr:txBody>
    </cdr:sp>
  </cdr:relSizeAnchor>
  <cdr:relSizeAnchor xmlns:cdr="http://schemas.openxmlformats.org/drawingml/2006/chartDrawing">
    <cdr:from>
      <cdr:x>0.69084</cdr:x>
      <cdr:y>0.02822</cdr:y>
    </cdr:from>
    <cdr:to>
      <cdr:x>0.74426</cdr:x>
      <cdr:y>0.13858</cdr:y>
    </cdr:to>
    <cdr:sp macro="" textlink="">
      <cdr:nvSpPr>
        <cdr:cNvPr id="17" name="TextBox 1"/>
        <cdr:cNvSpPr txBox="1"/>
      </cdr:nvSpPr>
      <cdr:spPr>
        <a:xfrm xmlns:a="http://schemas.openxmlformats.org/drawingml/2006/main" rot="16200000">
          <a:off x="5877095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81</a:t>
          </a:r>
        </a:p>
      </cdr:txBody>
    </cdr:sp>
  </cdr:relSizeAnchor>
  <cdr:relSizeAnchor xmlns:cdr="http://schemas.openxmlformats.org/drawingml/2006/chartDrawing">
    <cdr:from>
      <cdr:x>0.72865</cdr:x>
      <cdr:y>0.02822</cdr:y>
    </cdr:from>
    <cdr:to>
      <cdr:x>0.78206</cdr:x>
      <cdr:y>0.13858</cdr:y>
    </cdr:to>
    <cdr:sp macro="" textlink="">
      <cdr:nvSpPr>
        <cdr:cNvPr id="18" name="TextBox 1"/>
        <cdr:cNvSpPr txBox="1"/>
      </cdr:nvSpPr>
      <cdr:spPr>
        <a:xfrm xmlns:a="http://schemas.openxmlformats.org/drawingml/2006/main" rot="16200000">
          <a:off x="6205040" y="293858"/>
          <a:ext cx="695407" cy="4632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33</a:t>
          </a:r>
        </a:p>
      </cdr:txBody>
    </cdr:sp>
  </cdr:relSizeAnchor>
  <cdr:relSizeAnchor xmlns:cdr="http://schemas.openxmlformats.org/drawingml/2006/chartDrawing">
    <cdr:from>
      <cdr:x>0.76439</cdr:x>
      <cdr:y>0.02822</cdr:y>
    </cdr:from>
    <cdr:to>
      <cdr:x>0.8178</cdr:x>
      <cdr:y>0.13858</cdr:y>
    </cdr:to>
    <cdr:sp macro="" textlink="">
      <cdr:nvSpPr>
        <cdr:cNvPr id="19" name="TextBox 1"/>
        <cdr:cNvSpPr txBox="1"/>
      </cdr:nvSpPr>
      <cdr:spPr>
        <a:xfrm xmlns:a="http://schemas.openxmlformats.org/drawingml/2006/main" rot="16200000">
          <a:off x="6515128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21</a:t>
          </a:r>
        </a:p>
      </cdr:txBody>
    </cdr:sp>
  </cdr:relSizeAnchor>
  <cdr:relSizeAnchor xmlns:cdr="http://schemas.openxmlformats.org/drawingml/2006/chartDrawing">
    <cdr:from>
      <cdr:x>0.8015</cdr:x>
      <cdr:y>0.02822</cdr:y>
    </cdr:from>
    <cdr:to>
      <cdr:x>0.85491</cdr:x>
      <cdr:y>0.13858</cdr:y>
    </cdr:to>
    <cdr:sp macro="" textlink="">
      <cdr:nvSpPr>
        <cdr:cNvPr id="20" name="TextBox 1"/>
        <cdr:cNvSpPr txBox="1"/>
      </cdr:nvSpPr>
      <cdr:spPr>
        <a:xfrm xmlns:a="http://schemas.openxmlformats.org/drawingml/2006/main" rot="16200000">
          <a:off x="6837048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53</a:t>
          </a:r>
        </a:p>
      </cdr:txBody>
    </cdr:sp>
  </cdr:relSizeAnchor>
  <cdr:relSizeAnchor xmlns:cdr="http://schemas.openxmlformats.org/drawingml/2006/chartDrawing">
    <cdr:from>
      <cdr:x>0.83931</cdr:x>
      <cdr:y>0.02822</cdr:y>
    </cdr:from>
    <cdr:to>
      <cdr:x>0.89272</cdr:x>
      <cdr:y>0.13858</cdr:y>
    </cdr:to>
    <cdr:sp macro="" textlink="">
      <cdr:nvSpPr>
        <cdr:cNvPr id="21" name="TextBox 1"/>
        <cdr:cNvSpPr txBox="1"/>
      </cdr:nvSpPr>
      <cdr:spPr>
        <a:xfrm xmlns:a="http://schemas.openxmlformats.org/drawingml/2006/main" rot="16200000">
          <a:off x="7165036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73</a:t>
          </a:r>
        </a:p>
      </cdr:txBody>
    </cdr:sp>
  </cdr:relSizeAnchor>
  <cdr:relSizeAnchor xmlns:cdr="http://schemas.openxmlformats.org/drawingml/2006/chartDrawing">
    <cdr:from>
      <cdr:x>0.8771</cdr:x>
      <cdr:y>0.02822</cdr:y>
    </cdr:from>
    <cdr:to>
      <cdr:x>0.93052</cdr:x>
      <cdr:y>0.13858</cdr:y>
    </cdr:to>
    <cdr:sp macro="" textlink="">
      <cdr:nvSpPr>
        <cdr:cNvPr id="22" name="TextBox 1"/>
        <cdr:cNvSpPr txBox="1"/>
      </cdr:nvSpPr>
      <cdr:spPr>
        <a:xfrm xmlns:a="http://schemas.openxmlformats.org/drawingml/2006/main" rot="16200000">
          <a:off x="7492937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29</a:t>
          </a:r>
        </a:p>
      </cdr:txBody>
    </cdr:sp>
  </cdr:relSizeAnchor>
  <cdr:relSizeAnchor xmlns:cdr="http://schemas.openxmlformats.org/drawingml/2006/chartDrawing">
    <cdr:from>
      <cdr:x>0.91284</cdr:x>
      <cdr:y>0.02822</cdr:y>
    </cdr:from>
    <cdr:to>
      <cdr:x>0.96626</cdr:x>
      <cdr:y>0.13858</cdr:y>
    </cdr:to>
    <cdr:sp macro="" textlink="">
      <cdr:nvSpPr>
        <cdr:cNvPr id="23" name="TextBox 1"/>
        <cdr:cNvSpPr txBox="1"/>
      </cdr:nvSpPr>
      <cdr:spPr>
        <a:xfrm xmlns:a="http://schemas.openxmlformats.org/drawingml/2006/main" rot="16200000">
          <a:off x="7802982" y="293815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46</a:t>
          </a:r>
        </a:p>
      </cdr:txBody>
    </cdr:sp>
  </cdr:relSizeAnchor>
  <cdr:relSizeAnchor xmlns:cdr="http://schemas.openxmlformats.org/drawingml/2006/chartDrawing">
    <cdr:from>
      <cdr:x>0.94658</cdr:x>
      <cdr:y>0.02769</cdr:y>
    </cdr:from>
    <cdr:to>
      <cdr:x>1</cdr:x>
      <cdr:y>0.13805</cdr:y>
    </cdr:to>
    <cdr:sp macro="" textlink="">
      <cdr:nvSpPr>
        <cdr:cNvPr id="24" name="TextBox 1"/>
        <cdr:cNvSpPr txBox="1"/>
      </cdr:nvSpPr>
      <cdr:spPr>
        <a:xfrm xmlns:a="http://schemas.openxmlformats.org/drawingml/2006/main" rot="16200000">
          <a:off x="8079045" y="289721"/>
          <a:ext cx="693778" cy="4624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50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0.13365</cdr:x>
      <cdr:y>0.03225</cdr:y>
    </cdr:from>
    <cdr:to>
      <cdr:x>0.18711</cdr:x>
      <cdr:y>0.14266</cdr:y>
    </cdr:to>
    <cdr:sp macro="" textlink="">
      <cdr:nvSpPr>
        <cdr:cNvPr id="5" name="TextBox 4"/>
        <cdr:cNvSpPr txBox="1"/>
      </cdr:nvSpPr>
      <cdr:spPr>
        <a:xfrm xmlns:a="http://schemas.openxmlformats.org/drawingml/2006/main" rot="16200000">
          <a:off x="1041628" y="317255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92</a:t>
          </a:r>
        </a:p>
      </cdr:txBody>
    </cdr:sp>
  </cdr:relSizeAnchor>
  <cdr:relSizeAnchor xmlns:cdr="http://schemas.openxmlformats.org/drawingml/2006/chartDrawing">
    <cdr:from>
      <cdr:x>0.1728</cdr:x>
      <cdr:y>0.03225</cdr:y>
    </cdr:from>
    <cdr:to>
      <cdr:x>0.22626</cdr:x>
      <cdr:y>0.14266</cdr:y>
    </cdr:to>
    <cdr:sp macro="" textlink="">
      <cdr:nvSpPr>
        <cdr:cNvPr id="6" name="TextBox 1"/>
        <cdr:cNvSpPr txBox="1"/>
      </cdr:nvSpPr>
      <cdr:spPr>
        <a:xfrm xmlns:a="http://schemas.openxmlformats.org/drawingml/2006/main" rot="16200000">
          <a:off x="1380443" y="317255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80</a:t>
          </a:r>
        </a:p>
      </cdr:txBody>
    </cdr:sp>
  </cdr:relSizeAnchor>
  <cdr:relSizeAnchor xmlns:cdr="http://schemas.openxmlformats.org/drawingml/2006/chartDrawing">
    <cdr:from>
      <cdr:x>0.2104</cdr:x>
      <cdr:y>0.03225</cdr:y>
    </cdr:from>
    <cdr:to>
      <cdr:x>0.26386</cdr:x>
      <cdr:y>0.14266</cdr:y>
    </cdr:to>
    <cdr:sp macro="" textlink="">
      <cdr:nvSpPr>
        <cdr:cNvPr id="7" name="TextBox 1"/>
        <cdr:cNvSpPr txBox="1"/>
      </cdr:nvSpPr>
      <cdr:spPr>
        <a:xfrm xmlns:a="http://schemas.openxmlformats.org/drawingml/2006/main" rot="16200000">
          <a:off x="1705881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98</a:t>
          </a:r>
        </a:p>
      </cdr:txBody>
    </cdr:sp>
  </cdr:relSizeAnchor>
  <cdr:relSizeAnchor xmlns:cdr="http://schemas.openxmlformats.org/drawingml/2006/chartDrawing">
    <cdr:from>
      <cdr:x>0.24617</cdr:x>
      <cdr:y>0.03225</cdr:y>
    </cdr:from>
    <cdr:to>
      <cdr:x>0.29963</cdr:x>
      <cdr:y>0.14266</cdr:y>
    </cdr:to>
    <cdr:sp macro="" textlink="">
      <cdr:nvSpPr>
        <cdr:cNvPr id="8" name="TextBox 1"/>
        <cdr:cNvSpPr txBox="1"/>
      </cdr:nvSpPr>
      <cdr:spPr>
        <a:xfrm xmlns:a="http://schemas.openxmlformats.org/drawingml/2006/main" rot="16200000">
          <a:off x="2015444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100</a:t>
          </a:r>
        </a:p>
      </cdr:txBody>
    </cdr:sp>
  </cdr:relSizeAnchor>
  <cdr:relSizeAnchor xmlns:cdr="http://schemas.openxmlformats.org/drawingml/2006/chartDrawing">
    <cdr:from>
      <cdr:x>0.2847</cdr:x>
      <cdr:y>0.03225</cdr:y>
    </cdr:from>
    <cdr:to>
      <cdr:x>0.33816</cdr:x>
      <cdr:y>0.14266</cdr:y>
    </cdr:to>
    <cdr:sp macro="" textlink="">
      <cdr:nvSpPr>
        <cdr:cNvPr id="9" name="TextBox 1"/>
        <cdr:cNvSpPr txBox="1"/>
      </cdr:nvSpPr>
      <cdr:spPr>
        <a:xfrm xmlns:a="http://schemas.openxmlformats.org/drawingml/2006/main" rot="16200000">
          <a:off x="2348819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67</a:t>
          </a:r>
        </a:p>
      </cdr:txBody>
    </cdr:sp>
  </cdr:relSizeAnchor>
  <cdr:relSizeAnchor xmlns:cdr="http://schemas.openxmlformats.org/drawingml/2006/chartDrawing">
    <cdr:from>
      <cdr:x>0.32047</cdr:x>
      <cdr:y>0.03225</cdr:y>
    </cdr:from>
    <cdr:to>
      <cdr:x>0.37393</cdr:x>
      <cdr:y>0.14266</cdr:y>
    </cdr:to>
    <cdr:sp macro="" textlink="">
      <cdr:nvSpPr>
        <cdr:cNvPr id="10" name="TextBox 1"/>
        <cdr:cNvSpPr txBox="1"/>
      </cdr:nvSpPr>
      <cdr:spPr>
        <a:xfrm xmlns:a="http://schemas.openxmlformats.org/drawingml/2006/main" rot="16200000">
          <a:off x="2658381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98</a:t>
          </a:r>
        </a:p>
      </cdr:txBody>
    </cdr:sp>
  </cdr:relSizeAnchor>
  <cdr:relSizeAnchor xmlns:cdr="http://schemas.openxmlformats.org/drawingml/2006/chartDrawing">
    <cdr:from>
      <cdr:x>0.35624</cdr:x>
      <cdr:y>0.03225</cdr:y>
    </cdr:from>
    <cdr:to>
      <cdr:x>0.4097</cdr:x>
      <cdr:y>0.14266</cdr:y>
    </cdr:to>
    <cdr:sp macro="" textlink="">
      <cdr:nvSpPr>
        <cdr:cNvPr id="11" name="TextBox 1"/>
        <cdr:cNvSpPr txBox="1"/>
      </cdr:nvSpPr>
      <cdr:spPr>
        <a:xfrm xmlns:a="http://schemas.openxmlformats.org/drawingml/2006/main" rot="16200000">
          <a:off x="2967944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88</a:t>
          </a:r>
        </a:p>
      </cdr:txBody>
    </cdr:sp>
  </cdr:relSizeAnchor>
  <cdr:relSizeAnchor xmlns:cdr="http://schemas.openxmlformats.org/drawingml/2006/chartDrawing">
    <cdr:from>
      <cdr:x>0.39384</cdr:x>
      <cdr:y>0.03225</cdr:y>
    </cdr:from>
    <cdr:to>
      <cdr:x>0.4473</cdr:x>
      <cdr:y>0.14266</cdr:y>
    </cdr:to>
    <cdr:sp macro="" textlink="">
      <cdr:nvSpPr>
        <cdr:cNvPr id="12" name="TextBox 1"/>
        <cdr:cNvSpPr txBox="1"/>
      </cdr:nvSpPr>
      <cdr:spPr>
        <a:xfrm xmlns:a="http://schemas.openxmlformats.org/drawingml/2006/main" rot="16200000">
          <a:off x="3293381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99</a:t>
          </a:r>
        </a:p>
      </cdr:txBody>
    </cdr:sp>
  </cdr:relSizeAnchor>
  <cdr:relSizeAnchor xmlns:cdr="http://schemas.openxmlformats.org/drawingml/2006/chartDrawing">
    <cdr:from>
      <cdr:x>0.43053</cdr:x>
      <cdr:y>0.03225</cdr:y>
    </cdr:from>
    <cdr:to>
      <cdr:x>0.48399</cdr:x>
      <cdr:y>0.14266</cdr:y>
    </cdr:to>
    <cdr:sp macro="" textlink="">
      <cdr:nvSpPr>
        <cdr:cNvPr id="13" name="TextBox 1"/>
        <cdr:cNvSpPr txBox="1"/>
      </cdr:nvSpPr>
      <cdr:spPr>
        <a:xfrm xmlns:a="http://schemas.openxmlformats.org/drawingml/2006/main" rot="16200000">
          <a:off x="3610881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78</a:t>
          </a:r>
        </a:p>
      </cdr:txBody>
    </cdr:sp>
  </cdr:relSizeAnchor>
  <cdr:relSizeAnchor xmlns:cdr="http://schemas.openxmlformats.org/drawingml/2006/chartDrawing">
    <cdr:from>
      <cdr:x>0.46829</cdr:x>
      <cdr:y>0.03225</cdr:y>
    </cdr:from>
    <cdr:to>
      <cdr:x>0.52175</cdr:x>
      <cdr:y>0.14266</cdr:y>
    </cdr:to>
    <cdr:sp macro="" textlink="">
      <cdr:nvSpPr>
        <cdr:cNvPr id="14" name="TextBox 1"/>
        <cdr:cNvSpPr txBox="1"/>
      </cdr:nvSpPr>
      <cdr:spPr>
        <a:xfrm xmlns:a="http://schemas.openxmlformats.org/drawingml/2006/main" rot="16200000">
          <a:off x="3937642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100</a:t>
          </a:r>
        </a:p>
      </cdr:txBody>
    </cdr:sp>
  </cdr:relSizeAnchor>
  <cdr:relSizeAnchor xmlns:cdr="http://schemas.openxmlformats.org/drawingml/2006/chartDrawing">
    <cdr:from>
      <cdr:x>0.50734</cdr:x>
      <cdr:y>0.03225</cdr:y>
    </cdr:from>
    <cdr:to>
      <cdr:x>0.5608</cdr:x>
      <cdr:y>0.14266</cdr:y>
    </cdr:to>
    <cdr:sp macro="" textlink="">
      <cdr:nvSpPr>
        <cdr:cNvPr id="15" name="TextBox 1"/>
        <cdr:cNvSpPr txBox="1"/>
      </cdr:nvSpPr>
      <cdr:spPr>
        <a:xfrm xmlns:a="http://schemas.openxmlformats.org/drawingml/2006/main" rot="16200000">
          <a:off x="4275647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94</a:t>
          </a:r>
        </a:p>
      </cdr:txBody>
    </cdr:sp>
  </cdr:relSizeAnchor>
  <cdr:relSizeAnchor xmlns:cdr="http://schemas.openxmlformats.org/drawingml/2006/chartDrawing">
    <cdr:from>
      <cdr:x>0.5438</cdr:x>
      <cdr:y>0.03225</cdr:y>
    </cdr:from>
    <cdr:to>
      <cdr:x>0.59726</cdr:x>
      <cdr:y>0.14266</cdr:y>
    </cdr:to>
    <cdr:sp macro="" textlink="">
      <cdr:nvSpPr>
        <cdr:cNvPr id="16" name="TextBox 1"/>
        <cdr:cNvSpPr txBox="1"/>
      </cdr:nvSpPr>
      <cdr:spPr>
        <a:xfrm xmlns:a="http://schemas.openxmlformats.org/drawingml/2006/main" rot="16200000">
          <a:off x="4591163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82</a:t>
          </a:r>
        </a:p>
      </cdr:txBody>
    </cdr:sp>
  </cdr:relSizeAnchor>
  <cdr:relSizeAnchor xmlns:cdr="http://schemas.openxmlformats.org/drawingml/2006/chartDrawing">
    <cdr:from>
      <cdr:x>0.57957</cdr:x>
      <cdr:y>0.03225</cdr:y>
    </cdr:from>
    <cdr:to>
      <cdr:x>0.63303</cdr:x>
      <cdr:y>0.14266</cdr:y>
    </cdr:to>
    <cdr:sp macro="" textlink="">
      <cdr:nvSpPr>
        <cdr:cNvPr id="17" name="TextBox 1"/>
        <cdr:cNvSpPr txBox="1"/>
      </cdr:nvSpPr>
      <cdr:spPr>
        <a:xfrm xmlns:a="http://schemas.openxmlformats.org/drawingml/2006/main" rot="16200000">
          <a:off x="4900724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89</a:t>
          </a:r>
        </a:p>
      </cdr:txBody>
    </cdr:sp>
  </cdr:relSizeAnchor>
  <cdr:relSizeAnchor xmlns:cdr="http://schemas.openxmlformats.org/drawingml/2006/chartDrawing">
    <cdr:from>
      <cdr:x>0.61672</cdr:x>
      <cdr:y>0.03225</cdr:y>
    </cdr:from>
    <cdr:to>
      <cdr:x>0.67018</cdr:x>
      <cdr:y>0.14266</cdr:y>
    </cdr:to>
    <cdr:sp macro="" textlink="">
      <cdr:nvSpPr>
        <cdr:cNvPr id="18" name="TextBox 1"/>
        <cdr:cNvSpPr txBox="1"/>
      </cdr:nvSpPr>
      <cdr:spPr>
        <a:xfrm xmlns:a="http://schemas.openxmlformats.org/drawingml/2006/main" rot="16200000">
          <a:off x="5222195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89</a:t>
          </a:r>
        </a:p>
      </cdr:txBody>
    </cdr:sp>
  </cdr:relSizeAnchor>
  <cdr:relSizeAnchor xmlns:cdr="http://schemas.openxmlformats.org/drawingml/2006/chartDrawing">
    <cdr:from>
      <cdr:x>0.65318</cdr:x>
      <cdr:y>0.03225</cdr:y>
    </cdr:from>
    <cdr:to>
      <cdr:x>0.70664</cdr:x>
      <cdr:y>0.14266</cdr:y>
    </cdr:to>
    <cdr:sp macro="" textlink="">
      <cdr:nvSpPr>
        <cdr:cNvPr id="19" name="TextBox 1"/>
        <cdr:cNvSpPr txBox="1"/>
      </cdr:nvSpPr>
      <cdr:spPr>
        <a:xfrm xmlns:a="http://schemas.openxmlformats.org/drawingml/2006/main" rot="16200000">
          <a:off x="5537710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93</a:t>
          </a:r>
        </a:p>
      </cdr:txBody>
    </cdr:sp>
  </cdr:relSizeAnchor>
  <cdr:relSizeAnchor xmlns:cdr="http://schemas.openxmlformats.org/drawingml/2006/chartDrawing">
    <cdr:from>
      <cdr:x>0.69101</cdr:x>
      <cdr:y>0.03225</cdr:y>
    </cdr:from>
    <cdr:to>
      <cdr:x>0.74447</cdr:x>
      <cdr:y>0.14266</cdr:y>
    </cdr:to>
    <cdr:sp macro="" textlink="">
      <cdr:nvSpPr>
        <cdr:cNvPr id="20" name="TextBox 1"/>
        <cdr:cNvSpPr txBox="1"/>
      </cdr:nvSpPr>
      <cdr:spPr>
        <a:xfrm xmlns:a="http://schemas.openxmlformats.org/drawingml/2006/main" rot="16200000">
          <a:off x="5865131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100</a:t>
          </a:r>
        </a:p>
      </cdr:txBody>
    </cdr:sp>
  </cdr:relSizeAnchor>
  <cdr:relSizeAnchor xmlns:cdr="http://schemas.openxmlformats.org/drawingml/2006/chartDrawing">
    <cdr:from>
      <cdr:x>0.72885</cdr:x>
      <cdr:y>0.03225</cdr:y>
    </cdr:from>
    <cdr:to>
      <cdr:x>0.7823</cdr:x>
      <cdr:y>0.14266</cdr:y>
    </cdr:to>
    <cdr:sp macro="" textlink="">
      <cdr:nvSpPr>
        <cdr:cNvPr id="21" name="TextBox 1"/>
        <cdr:cNvSpPr txBox="1"/>
      </cdr:nvSpPr>
      <cdr:spPr>
        <a:xfrm xmlns:a="http://schemas.openxmlformats.org/drawingml/2006/main" rot="16200000">
          <a:off x="6192554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83</a:t>
          </a:r>
        </a:p>
      </cdr:txBody>
    </cdr:sp>
  </cdr:relSizeAnchor>
  <cdr:relSizeAnchor xmlns:cdr="http://schemas.openxmlformats.org/drawingml/2006/chartDrawing">
    <cdr:from>
      <cdr:x>0.76462</cdr:x>
      <cdr:y>0.03225</cdr:y>
    </cdr:from>
    <cdr:to>
      <cdr:x>0.81808</cdr:x>
      <cdr:y>0.14266</cdr:y>
    </cdr:to>
    <cdr:sp macro="" textlink="">
      <cdr:nvSpPr>
        <cdr:cNvPr id="23" name="TextBox 1"/>
        <cdr:cNvSpPr txBox="1"/>
      </cdr:nvSpPr>
      <cdr:spPr>
        <a:xfrm xmlns:a="http://schemas.openxmlformats.org/drawingml/2006/main" rot="16200000">
          <a:off x="6502116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91</a:t>
          </a:r>
        </a:p>
      </cdr:txBody>
    </cdr:sp>
  </cdr:relSizeAnchor>
  <cdr:relSizeAnchor xmlns:cdr="http://schemas.openxmlformats.org/drawingml/2006/chartDrawing">
    <cdr:from>
      <cdr:x>0.80176</cdr:x>
      <cdr:y>0.03225</cdr:y>
    </cdr:from>
    <cdr:to>
      <cdr:x>0.85522</cdr:x>
      <cdr:y>0.14266</cdr:y>
    </cdr:to>
    <cdr:sp macro="" textlink="">
      <cdr:nvSpPr>
        <cdr:cNvPr id="24" name="TextBox 1"/>
        <cdr:cNvSpPr txBox="1"/>
      </cdr:nvSpPr>
      <cdr:spPr>
        <a:xfrm xmlns:a="http://schemas.openxmlformats.org/drawingml/2006/main" rot="16200000">
          <a:off x="6823585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91</a:t>
          </a:r>
        </a:p>
      </cdr:txBody>
    </cdr:sp>
  </cdr:relSizeAnchor>
  <cdr:relSizeAnchor xmlns:cdr="http://schemas.openxmlformats.org/drawingml/2006/chartDrawing">
    <cdr:from>
      <cdr:x>0.8396</cdr:x>
      <cdr:y>0.03225</cdr:y>
    </cdr:from>
    <cdr:to>
      <cdr:x>0.89306</cdr:x>
      <cdr:y>0.14266</cdr:y>
    </cdr:to>
    <cdr:sp macro="" textlink="">
      <cdr:nvSpPr>
        <cdr:cNvPr id="25" name="TextBox 1"/>
        <cdr:cNvSpPr txBox="1"/>
      </cdr:nvSpPr>
      <cdr:spPr>
        <a:xfrm xmlns:a="http://schemas.openxmlformats.org/drawingml/2006/main" rot="16200000">
          <a:off x="7151006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97</a:t>
          </a:r>
        </a:p>
      </cdr:txBody>
    </cdr:sp>
  </cdr:relSizeAnchor>
  <cdr:relSizeAnchor xmlns:cdr="http://schemas.openxmlformats.org/drawingml/2006/chartDrawing">
    <cdr:from>
      <cdr:x>0.87743</cdr:x>
      <cdr:y>0.03225</cdr:y>
    </cdr:from>
    <cdr:to>
      <cdr:x>0.93089</cdr:x>
      <cdr:y>0.14266</cdr:y>
    </cdr:to>
    <cdr:sp macro="" textlink="">
      <cdr:nvSpPr>
        <cdr:cNvPr id="26" name="TextBox 1"/>
        <cdr:cNvSpPr txBox="1"/>
      </cdr:nvSpPr>
      <cdr:spPr>
        <a:xfrm xmlns:a="http://schemas.openxmlformats.org/drawingml/2006/main" rot="16200000">
          <a:off x="7478429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70</a:t>
          </a:r>
        </a:p>
      </cdr:txBody>
    </cdr:sp>
  </cdr:relSizeAnchor>
  <cdr:relSizeAnchor xmlns:cdr="http://schemas.openxmlformats.org/drawingml/2006/chartDrawing">
    <cdr:from>
      <cdr:x>0.9132</cdr:x>
      <cdr:y>0.03225</cdr:y>
    </cdr:from>
    <cdr:to>
      <cdr:x>0.96666</cdr:x>
      <cdr:y>0.14266</cdr:y>
    </cdr:to>
    <cdr:sp macro="" textlink="">
      <cdr:nvSpPr>
        <cdr:cNvPr id="27" name="TextBox 1"/>
        <cdr:cNvSpPr txBox="1"/>
      </cdr:nvSpPr>
      <cdr:spPr>
        <a:xfrm xmlns:a="http://schemas.openxmlformats.org/drawingml/2006/main" rot="16200000">
          <a:off x="7787991" y="317254"/>
          <a:ext cx="692606" cy="462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91</a:t>
          </a:r>
        </a:p>
      </cdr:txBody>
    </cdr:sp>
  </cdr:relSizeAnchor>
  <cdr:relSizeAnchor xmlns:cdr="http://schemas.openxmlformats.org/drawingml/2006/chartDrawing">
    <cdr:from>
      <cdr:x>0.94654</cdr:x>
      <cdr:y>0.03059</cdr:y>
    </cdr:from>
    <cdr:to>
      <cdr:x>1</cdr:x>
      <cdr:y>0.141</cdr:y>
    </cdr:to>
    <cdr:sp macro="" textlink="">
      <cdr:nvSpPr>
        <cdr:cNvPr id="28" name="TextBox 1"/>
        <cdr:cNvSpPr txBox="1"/>
      </cdr:nvSpPr>
      <cdr:spPr>
        <a:xfrm xmlns:a="http://schemas.openxmlformats.org/drawingml/2006/main" rot="16200000">
          <a:off x="8088357" y="308696"/>
          <a:ext cx="695407" cy="463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>
              <a:latin typeface="Times New Roman" pitchFamily="18" charset="0"/>
              <a:cs typeface="Times New Roman" pitchFamily="18" charset="0"/>
            </a:rPr>
            <a:t>90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8853B-F8F1-40C0-8EBA-F7B3C2E4DFFE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5D188-4C0F-4792-B197-89FE0352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12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6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what </a:t>
            </a:r>
            <a:r>
              <a:rPr lang="en-US" dirty="0" err="1" smtClean="0"/>
              <a:t>Viji</a:t>
            </a:r>
            <a:r>
              <a:rPr lang="en-US" dirty="0" smtClean="0"/>
              <a:t> said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84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We can </a:t>
            </a:r>
            <a:r>
              <a:rPr lang="en-US" baseline="0" dirty="0" err="1" smtClean="0"/>
              <a:t>visualise</a:t>
            </a:r>
            <a:r>
              <a:rPr lang="en-US" baseline="0" dirty="0" smtClean="0"/>
              <a:t> the 3 issues in this fashion, there has been previous work which target certain aspects but only the amoeba cache targets all of them at the same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837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</a:t>
            </a:r>
            <a:r>
              <a:rPr lang="en-US" baseline="0" dirty="0" smtClean="0"/>
              <a:t> for a minute</a:t>
            </a:r>
          </a:p>
          <a:p>
            <a:r>
              <a:rPr lang="en-US" baseline="0" dirty="0" smtClean="0"/>
              <a:t>Non uniform structure difficult to store</a:t>
            </a:r>
          </a:p>
          <a:p>
            <a:r>
              <a:rPr lang="en-US" baseline="0" dirty="0" smtClean="0"/>
              <a:t>Extra metadata overhead in the form of more tags</a:t>
            </a:r>
          </a:p>
          <a:p>
            <a:r>
              <a:rPr lang="en-US" baseline="0" dirty="0" smtClean="0"/>
              <a:t>Set size are also </a:t>
            </a:r>
            <a:r>
              <a:rPr lang="en-US" baseline="0" dirty="0" err="1" smtClean="0"/>
              <a:t>unequall</a:t>
            </a:r>
            <a:endParaRPr lang="en-US" baseline="0" dirty="0" smtClean="0"/>
          </a:p>
          <a:p>
            <a:r>
              <a:rPr lang="en-US" baseline="0" dirty="0" smtClean="0"/>
              <a:t>2 key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345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Merge</a:t>
            </a:r>
            <a:r>
              <a:rPr lang="en-US" baseline="0" dirty="0" smtClean="0"/>
              <a:t> tags with variable granularity data</a:t>
            </a:r>
          </a:p>
          <a:p>
            <a:r>
              <a:rPr lang="en-US" dirty="0" smtClean="0"/>
              <a:t>Note the colors – used throughout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34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036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Smallest granularity data brought into</a:t>
            </a:r>
            <a:r>
              <a:rPr lang="en-US" baseline="0" dirty="0" smtClean="0"/>
              <a:t> the cache is 1 word.</a:t>
            </a:r>
            <a:endParaRPr lang="en-US" dirty="0" smtClean="0"/>
          </a:p>
          <a:p>
            <a:r>
              <a:rPr lang="en-US" dirty="0" smtClean="0"/>
              <a:t>At</a:t>
            </a:r>
            <a:r>
              <a:rPr lang="en-US" baseline="0" dirty="0" smtClean="0"/>
              <a:t> any time no two consecutive words can be valid tags</a:t>
            </a:r>
            <a:r>
              <a:rPr lang="en-US" baseline="0" dirty="0" smtClean="0"/>
              <a:t>. – Crucial observation which we use in the lookup stage to reduce overhead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Next</a:t>
            </a:r>
            <a:r>
              <a:rPr lang="en-US" baseline="0" dirty="0" smtClean="0"/>
              <a:t> we will take a closer look at what a region is which we store in the tag.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26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Ends</a:t>
            </a:r>
            <a:r>
              <a:rPr lang="en-US" baseline="0" dirty="0" smtClean="0"/>
              <a:t> of each amoeba block lie within region boundaries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969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038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530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r>
              <a:rPr lang="en-US" baseline="0" dirty="0" smtClean="0"/>
              <a:t> only 4%?</a:t>
            </a:r>
          </a:p>
          <a:p>
            <a:r>
              <a:rPr lang="en-US" baseline="0" dirty="0" smtClean="0"/>
              <a:t>Latency dominated by wire logic, </a:t>
            </a:r>
            <a:r>
              <a:rPr lang="en-US" baseline="0" dirty="0" err="1" smtClean="0"/>
              <a:t>comparaters</a:t>
            </a:r>
            <a:r>
              <a:rPr lang="en-US" baseline="0" dirty="0" smtClean="0"/>
              <a:t> used </a:t>
            </a:r>
            <a:r>
              <a:rPr lang="en-US" baseline="0" dirty="0" err="1" smtClean="0"/>
              <a:t>synthesised</a:t>
            </a:r>
            <a:r>
              <a:rPr lang="en-US" baseline="0" dirty="0" smtClean="0"/>
              <a:t> in Synopsys and comes to 4%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26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Storage</a:t>
            </a:r>
            <a:r>
              <a:rPr lang="en-US" baseline="0" dirty="0" smtClean="0"/>
              <a:t> as 2D structure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Arranged as rows and columns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Rows are sets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Set has Cache blocks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Design parameters are fixed and inflexible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Tag array used for to check for data present in the cache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345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287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Check</a:t>
            </a:r>
            <a:r>
              <a:rPr lang="en-US" baseline="0" dirty="0" smtClean="0"/>
              <a:t> on why the numbers are so different.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287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645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Higher bars are better</a:t>
            </a:r>
          </a:p>
          <a:p>
            <a:r>
              <a:rPr lang="en-US" dirty="0" smtClean="0"/>
              <a:t>Relate</a:t>
            </a:r>
            <a:r>
              <a:rPr lang="en-US" baseline="0" dirty="0" smtClean="0"/>
              <a:t> to grouping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Mcf</a:t>
            </a:r>
            <a:r>
              <a:rPr lang="en-US" dirty="0" smtClean="0"/>
              <a:t> </a:t>
            </a:r>
            <a:r>
              <a:rPr lang="en-US" dirty="0" smtClean="0"/>
              <a:t>– reduced pollution</a:t>
            </a:r>
          </a:p>
          <a:p>
            <a:r>
              <a:rPr lang="en-US" dirty="0" smtClean="0"/>
              <a:t>H2 </a:t>
            </a:r>
            <a:r>
              <a:rPr lang="en-US" dirty="0" smtClean="0"/>
              <a:t>– reduced pollution – around</a:t>
            </a:r>
            <a:r>
              <a:rPr lang="en-US" baseline="0" dirty="0" smtClean="0"/>
              <a:t> 8-9 blocks per 256b </a:t>
            </a:r>
            <a:r>
              <a:rPr lang="en-US" baseline="0" dirty="0" smtClean="0"/>
              <a:t>set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Canneal</a:t>
            </a:r>
            <a:r>
              <a:rPr lang="en-US" dirty="0" smtClean="0"/>
              <a:t>, </a:t>
            </a:r>
            <a:r>
              <a:rPr lang="en-US" dirty="0" err="1" smtClean="0"/>
              <a:t>lbm</a:t>
            </a:r>
            <a:r>
              <a:rPr lang="en-US" dirty="0" smtClean="0"/>
              <a:t> – Streaming nature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55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workloads show improvement in bandwidth due to elimination of waste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039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Mcf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lbm</a:t>
            </a:r>
            <a:r>
              <a:rPr lang="en-US" baseline="0" dirty="0" smtClean="0"/>
              <a:t>, </a:t>
            </a:r>
            <a:r>
              <a:rPr lang="en-US" baseline="0" dirty="0" smtClean="0"/>
              <a:t>apache on enabling Amoeba fit in the 1M LLC, reducing off chip transfers and shows large energy savings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9427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Combination of reduction of</a:t>
            </a:r>
            <a:r>
              <a:rPr lang="en-US" baseline="0" dirty="0" smtClean="0"/>
              <a:t> miss rate at L1 and LLC gives us improvement in execution time for </a:t>
            </a:r>
            <a:r>
              <a:rPr lang="en-US" baseline="0" dirty="0" err="1" smtClean="0"/>
              <a:t>jbb</a:t>
            </a:r>
            <a:endParaRPr lang="en-US" baseline="0" dirty="0" smtClean="0"/>
          </a:p>
          <a:p>
            <a:r>
              <a:rPr lang="en-US" baseline="0" dirty="0" smtClean="0"/>
              <a:t>Eclipse not affected as it’s a small application which fits into the cache at the LLC for Fixed gran and Amoeba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709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345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Summarize each result here</a:t>
            </a:r>
          </a:p>
          <a:p>
            <a:r>
              <a:rPr lang="en-US" dirty="0" smtClean="0"/>
              <a:t>Reduce the size of the</a:t>
            </a:r>
            <a:r>
              <a:rPr lang="en-US" baseline="0" dirty="0" smtClean="0"/>
              <a:t> list,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3710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Pop in chart over here? Na…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5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Segment the cache blocks into words</a:t>
            </a:r>
          </a:p>
          <a:p>
            <a:r>
              <a:rPr lang="en-US" baseline="0" dirty="0" smtClean="0"/>
              <a:t>Data touched by the application shown in green</a:t>
            </a:r>
          </a:p>
          <a:p>
            <a:r>
              <a:rPr lang="en-US" baseline="0" dirty="0" smtClean="0"/>
              <a:t>Waste in the form of untouched data at the time of eviction</a:t>
            </a:r>
          </a:p>
          <a:p>
            <a:r>
              <a:rPr lang="en-US" baseline="0" dirty="0" smtClean="0"/>
              <a:t>Define utilization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345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245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 Multiple threads?  – 39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 Compare against other designs – 40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 Spatial Pattern Predictor – 42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smtClean="0"/>
              <a:t> Replacement Policy – 49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317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Modeled in CACTI</a:t>
            </a:r>
            <a:r>
              <a:rPr lang="en-US" baseline="0" dirty="0" smtClean="0"/>
              <a:t> and can be indexed in 0.025ns and requires 2.3 </a:t>
            </a:r>
            <a:r>
              <a:rPr lang="en-US" baseline="0" dirty="0" err="1" smtClean="0"/>
              <a:t>pJ</a:t>
            </a:r>
            <a:r>
              <a:rPr lang="en-US" baseline="0" dirty="0" smtClean="0"/>
              <a:t> per indexing ( adds 0.12% energy 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56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r>
              <a:rPr lang="en-US" baseline="0" dirty="0" smtClean="0"/>
              <a:t> selected workloads</a:t>
            </a:r>
          </a:p>
          <a:p>
            <a:r>
              <a:rPr lang="en-US" baseline="0" dirty="0" smtClean="0"/>
              <a:t>Talk about overall utilization</a:t>
            </a:r>
          </a:p>
          <a:p>
            <a:r>
              <a:rPr lang="en-US" baseline="0" dirty="0" smtClean="0"/>
              <a:t>Explain groups – we do so because they show similar </a:t>
            </a:r>
            <a:r>
              <a:rPr lang="en-US" baseline="0" dirty="0" err="1" smtClean="0"/>
              <a:t>behaviour</a:t>
            </a:r>
            <a:r>
              <a:rPr lang="en-US" baseline="0" dirty="0" smtClean="0"/>
              <a:t> and present us with similar opportunities for </a:t>
            </a:r>
            <a:r>
              <a:rPr lang="en-US" baseline="0" dirty="0" err="1" smtClean="0"/>
              <a:t>optimisation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05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88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Idea</a:t>
            </a:r>
            <a:r>
              <a:rPr lang="en-US" baseline="0" dirty="0" smtClean="0"/>
              <a:t> – if cache size increases – lifetime of line increases – utilization increases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488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46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21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</a:t>
            </a:r>
            <a:r>
              <a:rPr lang="en-US" baseline="0" dirty="0" smtClean="0"/>
              <a:t> of ways in a fixed granularity cache are limited, if a lot of data maps to a few set then there will not be enough ways to accommodate the data, thus evicting them before they can be fully utilized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: Change the partially used block to remove confusion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5D188-4C0F-4792-B197-89FE035211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6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7D14-068D-408C-8A56-19DAAE4F0045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1EDE8-F8B8-4DE6-8EF6-7258AE0D7A17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648F-2F61-45D5-AD76-445E84591038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21851-0906-42F7-BCC0-EB036DD4871C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88BB-133A-4603-B2F3-77988926A035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FE13-D414-4B3C-A1C9-1328CFBA5A65}" type="datetime1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DA67-1E37-4424-B630-CEB147F10E46}" type="datetime1">
              <a:rPr lang="en-US" smtClean="0"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6B0-8194-4EE8-AD3B-8BE3B5ED879A}" type="datetime1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61F18-7092-477C-B3B0-32256C5CC275}" type="datetime1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89C7-500F-426F-8272-EB94A0C1E13B}" type="datetime1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4503-4338-4B23-B813-A48F004A86E4}" type="datetime1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alpha val="80000"/>
                <a:lumMod val="90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>
                <a:alpha val="80000"/>
                <a:lumMod val="9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689E6-E663-4C6B-872E-A6F1F10F5CBA}" type="datetime1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5668165"/>
            <a:ext cx="3733800" cy="771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630857"/>
            <a:ext cx="3657599" cy="8461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914400"/>
            <a:ext cx="91502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+mj-lt"/>
                <a:ea typeface="Segoe UI" pitchFamily="34" charset="0"/>
                <a:cs typeface="Segoe UI" pitchFamily="34" charset="0"/>
              </a:rPr>
              <a:t>Amoeba-Cache </a:t>
            </a:r>
          </a:p>
          <a:p>
            <a:pPr algn="ctr"/>
            <a:r>
              <a:rPr lang="en-US" sz="4800" b="1" dirty="0" smtClean="0">
                <a:latin typeface="+mj-lt"/>
                <a:ea typeface="Segoe UI" pitchFamily="34" charset="0"/>
                <a:cs typeface="Segoe UI" pitchFamily="34" charset="0"/>
              </a:rPr>
              <a:t>Adaptive </a:t>
            </a:r>
            <a:r>
              <a:rPr lang="en-US" sz="4800" b="1" dirty="0">
                <a:latin typeface="+mj-lt"/>
                <a:ea typeface="Segoe UI" pitchFamily="34" charset="0"/>
                <a:cs typeface="Segoe UI" pitchFamily="34" charset="0"/>
              </a:rPr>
              <a:t>Blocks for </a:t>
            </a:r>
            <a:r>
              <a:rPr lang="en-US" sz="4800" b="1" dirty="0" smtClean="0">
                <a:latin typeface="+mj-lt"/>
                <a:ea typeface="Segoe UI" pitchFamily="34" charset="0"/>
                <a:cs typeface="Segoe UI" pitchFamily="34" charset="0"/>
              </a:rPr>
              <a:t>Eliminating Waste </a:t>
            </a:r>
            <a:r>
              <a:rPr lang="en-US" sz="4800" b="1" dirty="0">
                <a:latin typeface="+mj-lt"/>
                <a:ea typeface="Segoe UI" pitchFamily="34" charset="0"/>
                <a:cs typeface="Segoe UI" pitchFamily="34" charset="0"/>
              </a:rPr>
              <a:t>in the Memory Hierarchy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954457"/>
            <a:ext cx="3657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Snehasish Kumar</a:t>
            </a:r>
          </a:p>
          <a:p>
            <a:r>
              <a:rPr lang="en-US" sz="2400" dirty="0" err="1" smtClean="0"/>
              <a:t>Arrvindh</a:t>
            </a:r>
            <a:r>
              <a:rPr lang="en-US" sz="2400" dirty="0" smtClean="0"/>
              <a:t> </a:t>
            </a:r>
            <a:r>
              <a:rPr lang="en-US" sz="2400" dirty="0" err="1" smtClean="0"/>
              <a:t>Shriraman</a:t>
            </a:r>
            <a:endParaRPr lang="en-US" sz="2400" dirty="0" smtClean="0"/>
          </a:p>
          <a:p>
            <a:r>
              <a:rPr lang="en-US" sz="2400" dirty="0" smtClean="0"/>
              <a:t>Eric Matthews</a:t>
            </a:r>
          </a:p>
          <a:p>
            <a:r>
              <a:rPr lang="en-US" sz="2400" dirty="0" smtClean="0"/>
              <a:t>Lesley Shannon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105401" y="3954457"/>
            <a:ext cx="3657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/>
              <a:t>Hongzhou</a:t>
            </a:r>
            <a:r>
              <a:rPr lang="en-US" sz="2400" dirty="0" smtClean="0"/>
              <a:t> Zhao</a:t>
            </a:r>
          </a:p>
          <a:p>
            <a:pPr algn="r"/>
            <a:r>
              <a:rPr lang="en-US" sz="2400" dirty="0" err="1" smtClean="0"/>
              <a:t>Sandhya</a:t>
            </a:r>
            <a:r>
              <a:rPr lang="en-US" sz="2400" dirty="0" smtClean="0"/>
              <a:t> </a:t>
            </a:r>
            <a:r>
              <a:rPr lang="en-US" sz="2400" dirty="0" err="1" smtClean="0"/>
              <a:t>Dwarkadas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4399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7750" y="1372850"/>
            <a:ext cx="55634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80000"/>
              </a:lnSpc>
              <a:buFont typeface="+mj-lt"/>
              <a:buAutoNum type="arabicPeriod"/>
            </a:pPr>
            <a:r>
              <a:rPr lang="en-US" sz="3600" dirty="0" smtClean="0"/>
              <a:t>Shrinks effective cache space</a:t>
            </a:r>
            <a:br>
              <a:rPr lang="en-US" sz="3600" dirty="0" smtClean="0"/>
            </a:br>
            <a:endParaRPr lang="en-US" sz="3600" dirty="0" smtClean="0"/>
          </a:p>
          <a:p>
            <a:pPr marL="742950" indent="-742950">
              <a:lnSpc>
                <a:spcPct val="80000"/>
              </a:lnSpc>
              <a:buFont typeface="+mj-lt"/>
              <a:buAutoNum type="arabicPeriod"/>
            </a:pPr>
            <a:r>
              <a:rPr lang="en-US" sz="3600" dirty="0" smtClean="0"/>
              <a:t>Increases miss rate</a:t>
            </a:r>
            <a:br>
              <a:rPr lang="en-US" sz="3600" dirty="0" smtClean="0"/>
            </a:br>
            <a:endParaRPr lang="en-US" sz="3600" dirty="0" smtClean="0"/>
          </a:p>
          <a:p>
            <a:pPr marL="742950" indent="-742950">
              <a:lnSpc>
                <a:spcPct val="80000"/>
              </a:lnSpc>
              <a:buFont typeface="+mj-lt"/>
              <a:buAutoNum type="arabicPeriod"/>
            </a:pPr>
            <a:r>
              <a:rPr lang="en-US" sz="3600" dirty="0" smtClean="0"/>
              <a:t>Wastes on-chip bandwidth</a:t>
            </a:r>
            <a:br>
              <a:rPr lang="en-US" sz="3600" dirty="0" smtClean="0"/>
            </a:br>
            <a:endParaRPr lang="en-US" sz="3600" dirty="0" smtClean="0"/>
          </a:p>
          <a:p>
            <a:pPr marL="742950" indent="-742950">
              <a:lnSpc>
                <a:spcPct val="80000"/>
              </a:lnSpc>
              <a:buFont typeface="+mj-lt"/>
              <a:buAutoNum type="arabicPeriod"/>
            </a:pPr>
            <a:r>
              <a:rPr lang="en-US" sz="3600" dirty="0" smtClean="0"/>
              <a:t>Increases on-chip cache energy consumption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dirty="0"/>
              <a:t> </a:t>
            </a:r>
            <a:r>
              <a:rPr lang="en-US" sz="4000" b="1" dirty="0"/>
              <a:t>Implications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6019800" y="1237422"/>
            <a:ext cx="985796" cy="896178"/>
            <a:chOff x="5756086" y="1183491"/>
            <a:chExt cx="985796" cy="896178"/>
          </a:xfrm>
        </p:grpSpPr>
        <p:sp>
          <p:nvSpPr>
            <p:cNvPr id="11" name="Rectangle 10"/>
            <p:cNvSpPr/>
            <p:nvPr/>
          </p:nvSpPr>
          <p:spPr>
            <a:xfrm>
              <a:off x="5756086" y="1183491"/>
              <a:ext cx="985796" cy="89617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881551" y="1700950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040689" y="1183491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524625" y="1698420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7730613" y="1458699"/>
            <a:ext cx="498987" cy="4536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6954080" y="3707577"/>
            <a:ext cx="566422" cy="514929"/>
            <a:chOff x="5756086" y="1183491"/>
            <a:chExt cx="985796" cy="896178"/>
          </a:xfrm>
        </p:grpSpPr>
        <p:sp>
          <p:nvSpPr>
            <p:cNvPr id="44" name="Rectangle 43"/>
            <p:cNvSpPr/>
            <p:nvPr/>
          </p:nvSpPr>
          <p:spPr>
            <a:xfrm>
              <a:off x="5756086" y="1183491"/>
              <a:ext cx="985796" cy="89617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81551" y="1700950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040689" y="1183491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524625" y="1698420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Down Arrow 53"/>
          <p:cNvSpPr/>
          <p:nvPr/>
        </p:nvSpPr>
        <p:spPr>
          <a:xfrm flipV="1">
            <a:off x="7086011" y="4222506"/>
            <a:ext cx="356319" cy="446824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6957407" y="4876167"/>
            <a:ext cx="566422" cy="514929"/>
            <a:chOff x="5756086" y="1183491"/>
            <a:chExt cx="985796" cy="896178"/>
          </a:xfrm>
        </p:grpSpPr>
        <p:sp>
          <p:nvSpPr>
            <p:cNvPr id="59" name="Rectangle 58"/>
            <p:cNvSpPr/>
            <p:nvPr/>
          </p:nvSpPr>
          <p:spPr>
            <a:xfrm>
              <a:off x="5756086" y="1183491"/>
              <a:ext cx="985796" cy="89617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881551" y="1700950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040689" y="1183491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524625" y="1698420"/>
              <a:ext cx="208295" cy="378719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Rectangle 67"/>
          <p:cNvSpPr/>
          <p:nvPr/>
        </p:nvSpPr>
        <p:spPr>
          <a:xfrm>
            <a:off x="7224318" y="4480810"/>
            <a:ext cx="76200" cy="1885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Down Arrow 68"/>
          <p:cNvSpPr/>
          <p:nvPr/>
        </p:nvSpPr>
        <p:spPr>
          <a:xfrm>
            <a:off x="7065124" y="3032923"/>
            <a:ext cx="379779" cy="47624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957407" y="2579298"/>
            <a:ext cx="586393" cy="5449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7154808" y="1250659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72" name="Lightning Bolt 71"/>
          <p:cNvSpPr/>
          <p:nvPr/>
        </p:nvSpPr>
        <p:spPr>
          <a:xfrm>
            <a:off x="6982663" y="4914572"/>
            <a:ext cx="492898" cy="514929"/>
          </a:xfrm>
          <a:prstGeom prst="lightningBol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Down Arrow 72"/>
          <p:cNvSpPr/>
          <p:nvPr/>
        </p:nvSpPr>
        <p:spPr>
          <a:xfrm flipV="1">
            <a:off x="7065124" y="5406799"/>
            <a:ext cx="356319" cy="446824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7203431" y="5665103"/>
            <a:ext cx="76200" cy="1885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9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2087521" y="1876961"/>
            <a:ext cx="5257800" cy="3200400"/>
          </a:xfrm>
          <a:prstGeom prst="triangle">
            <a:avLst/>
          </a:prstGeom>
          <a:ln w="127000" cap="rnd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345546" y="5077361"/>
            <a:ext cx="12570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Miss </a:t>
            </a:r>
          </a:p>
          <a:p>
            <a:pPr algn="ctr"/>
            <a:r>
              <a:rPr lang="en-US" sz="4000" dirty="0" smtClean="0"/>
              <a:t>Rate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5057373"/>
            <a:ext cx="230550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Space </a:t>
            </a:r>
          </a:p>
          <a:p>
            <a:pPr algn="ctr"/>
            <a:r>
              <a:rPr lang="en-US" sz="4000" dirty="0" err="1" smtClean="0"/>
              <a:t>Utilisation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3495574" y="1040010"/>
            <a:ext cx="24416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Bandwidth</a:t>
            </a:r>
            <a:endParaRPr lang="en-US" sz="40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2868068" y="2297309"/>
            <a:ext cx="3663629" cy="2512480"/>
            <a:chOff x="2723647" y="1562099"/>
            <a:chExt cx="3663629" cy="2512480"/>
          </a:xfrm>
        </p:grpSpPr>
        <p:sp>
          <p:nvSpPr>
            <p:cNvPr id="12" name="Right Arrow 11"/>
            <p:cNvSpPr/>
            <p:nvPr/>
          </p:nvSpPr>
          <p:spPr>
            <a:xfrm rot="16200000">
              <a:off x="4267200" y="1600199"/>
              <a:ext cx="609600" cy="533400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 rot="9112772">
              <a:off x="2723647" y="3541178"/>
              <a:ext cx="609600" cy="533400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rot="12487228" flipH="1">
              <a:off x="5777676" y="3541179"/>
              <a:ext cx="609600" cy="533400"/>
            </a:xfrm>
            <a:prstGeom prst="right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84389" y="2582597"/>
              <a:ext cx="197522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000" b="1" dirty="0" smtClean="0"/>
                <a:t>Amoeba</a:t>
              </a:r>
            </a:p>
            <a:p>
              <a:pPr algn="ctr"/>
              <a:r>
                <a:rPr lang="en-US" sz="4000" b="1" dirty="0" smtClean="0"/>
                <a:t>Cache</a:t>
              </a:r>
              <a:endParaRPr lang="en-US" sz="4000" b="1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Target Metrics</a:t>
            </a:r>
            <a:endParaRPr lang="en-US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4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Variable Granularity Blocks</a:t>
            </a:r>
            <a:endParaRPr lang="en-US" sz="40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75" name="TextBox 374"/>
          <p:cNvSpPr txBox="1"/>
          <p:nvPr/>
        </p:nvSpPr>
        <p:spPr>
          <a:xfrm>
            <a:off x="152400" y="1371600"/>
            <a:ext cx="1916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 Array</a:t>
            </a:r>
            <a:endParaRPr lang="en-US" sz="3600" dirty="0"/>
          </a:p>
        </p:txBody>
      </p:sp>
      <p:sp>
        <p:nvSpPr>
          <p:cNvPr id="376" name="TextBox 375"/>
          <p:cNvSpPr txBox="1"/>
          <p:nvPr/>
        </p:nvSpPr>
        <p:spPr>
          <a:xfrm>
            <a:off x="4545957" y="1371600"/>
            <a:ext cx="2158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Data Array</a:t>
            </a:r>
            <a:endParaRPr lang="en-US" sz="3600" dirty="0"/>
          </a:p>
        </p:txBody>
      </p:sp>
      <p:sp>
        <p:nvSpPr>
          <p:cNvPr id="429" name="Rectangle 428"/>
          <p:cNvSpPr/>
          <p:nvPr/>
        </p:nvSpPr>
        <p:spPr>
          <a:xfrm>
            <a:off x="3059230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Rectangle 430"/>
          <p:cNvSpPr/>
          <p:nvPr/>
        </p:nvSpPr>
        <p:spPr>
          <a:xfrm>
            <a:off x="3059230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Rectangle 431"/>
          <p:cNvSpPr/>
          <p:nvPr/>
        </p:nvSpPr>
        <p:spPr>
          <a:xfrm>
            <a:off x="3218336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Rectangle 432"/>
          <p:cNvSpPr/>
          <p:nvPr/>
        </p:nvSpPr>
        <p:spPr>
          <a:xfrm>
            <a:off x="3059230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Rectangle 433"/>
          <p:cNvSpPr/>
          <p:nvPr/>
        </p:nvSpPr>
        <p:spPr>
          <a:xfrm>
            <a:off x="3217899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Rectangle 434"/>
          <p:cNvSpPr/>
          <p:nvPr/>
        </p:nvSpPr>
        <p:spPr>
          <a:xfrm>
            <a:off x="3215934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Rectangle 435"/>
          <p:cNvSpPr/>
          <p:nvPr/>
        </p:nvSpPr>
        <p:spPr>
          <a:xfrm>
            <a:off x="3372638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Rectangle 436"/>
          <p:cNvSpPr/>
          <p:nvPr/>
        </p:nvSpPr>
        <p:spPr>
          <a:xfrm>
            <a:off x="3535535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Rectangle 437"/>
          <p:cNvSpPr/>
          <p:nvPr/>
        </p:nvSpPr>
        <p:spPr>
          <a:xfrm>
            <a:off x="3376429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Rectangle 438"/>
          <p:cNvSpPr/>
          <p:nvPr/>
        </p:nvSpPr>
        <p:spPr>
          <a:xfrm>
            <a:off x="3535535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Rectangle 439"/>
          <p:cNvSpPr/>
          <p:nvPr/>
        </p:nvSpPr>
        <p:spPr>
          <a:xfrm>
            <a:off x="3376429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Rectangle 440"/>
          <p:cNvSpPr/>
          <p:nvPr/>
        </p:nvSpPr>
        <p:spPr>
          <a:xfrm>
            <a:off x="3525513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Rectangle 441"/>
          <p:cNvSpPr/>
          <p:nvPr/>
        </p:nvSpPr>
        <p:spPr>
          <a:xfrm>
            <a:off x="3689575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Rectangle 442"/>
          <p:cNvSpPr/>
          <p:nvPr/>
        </p:nvSpPr>
        <p:spPr>
          <a:xfrm>
            <a:off x="3838738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Rectangle 443"/>
          <p:cNvSpPr/>
          <p:nvPr/>
        </p:nvSpPr>
        <p:spPr>
          <a:xfrm>
            <a:off x="3689575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Rectangle 444"/>
          <p:cNvSpPr/>
          <p:nvPr/>
        </p:nvSpPr>
        <p:spPr>
          <a:xfrm>
            <a:off x="3848681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Rectangle 445"/>
          <p:cNvSpPr/>
          <p:nvPr/>
        </p:nvSpPr>
        <p:spPr>
          <a:xfrm>
            <a:off x="3848244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Rectangle 446"/>
          <p:cNvSpPr/>
          <p:nvPr/>
        </p:nvSpPr>
        <p:spPr>
          <a:xfrm>
            <a:off x="3996783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Rectangle 447"/>
          <p:cNvSpPr/>
          <p:nvPr/>
        </p:nvSpPr>
        <p:spPr>
          <a:xfrm>
            <a:off x="4150893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Rectangle 448"/>
          <p:cNvSpPr/>
          <p:nvPr/>
        </p:nvSpPr>
        <p:spPr>
          <a:xfrm>
            <a:off x="4006774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Rectangle 449"/>
          <p:cNvSpPr/>
          <p:nvPr/>
        </p:nvSpPr>
        <p:spPr>
          <a:xfrm>
            <a:off x="4160884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Rectangle 450"/>
          <p:cNvSpPr/>
          <p:nvPr/>
        </p:nvSpPr>
        <p:spPr>
          <a:xfrm>
            <a:off x="4006774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Rectangle 451"/>
          <p:cNvSpPr/>
          <p:nvPr/>
        </p:nvSpPr>
        <p:spPr>
          <a:xfrm>
            <a:off x="4160447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Rectangle 452"/>
          <p:cNvSpPr/>
          <p:nvPr/>
        </p:nvSpPr>
        <p:spPr>
          <a:xfrm>
            <a:off x="4163478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4" name="Rectangle 453"/>
          <p:cNvSpPr/>
          <p:nvPr/>
        </p:nvSpPr>
        <p:spPr>
          <a:xfrm>
            <a:off x="4527423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Rectangle 455"/>
          <p:cNvSpPr/>
          <p:nvPr/>
        </p:nvSpPr>
        <p:spPr>
          <a:xfrm>
            <a:off x="4527423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Rectangle 457"/>
          <p:cNvSpPr/>
          <p:nvPr/>
        </p:nvSpPr>
        <p:spPr>
          <a:xfrm>
            <a:off x="4686529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Rectangle 458"/>
          <p:cNvSpPr/>
          <p:nvPr/>
        </p:nvSpPr>
        <p:spPr>
          <a:xfrm>
            <a:off x="4527423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Rectangle 459"/>
          <p:cNvSpPr/>
          <p:nvPr/>
        </p:nvSpPr>
        <p:spPr>
          <a:xfrm>
            <a:off x="4686092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Rectangle 460"/>
          <p:cNvSpPr/>
          <p:nvPr/>
        </p:nvSpPr>
        <p:spPr>
          <a:xfrm>
            <a:off x="4684127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Rectangle 462"/>
          <p:cNvSpPr/>
          <p:nvPr/>
        </p:nvSpPr>
        <p:spPr>
          <a:xfrm>
            <a:off x="4840831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Rectangle 463"/>
          <p:cNvSpPr/>
          <p:nvPr/>
        </p:nvSpPr>
        <p:spPr>
          <a:xfrm>
            <a:off x="5003728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Rectangle 464"/>
          <p:cNvSpPr/>
          <p:nvPr/>
        </p:nvSpPr>
        <p:spPr>
          <a:xfrm>
            <a:off x="4844622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Rectangle 466"/>
          <p:cNvSpPr/>
          <p:nvPr/>
        </p:nvSpPr>
        <p:spPr>
          <a:xfrm>
            <a:off x="4844622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" name="Rectangle 467"/>
          <p:cNvSpPr/>
          <p:nvPr/>
        </p:nvSpPr>
        <p:spPr>
          <a:xfrm>
            <a:off x="5001326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" name="Rectangle 468"/>
          <p:cNvSpPr/>
          <p:nvPr/>
        </p:nvSpPr>
        <p:spPr>
          <a:xfrm>
            <a:off x="5157768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Rectangle 469"/>
          <p:cNvSpPr/>
          <p:nvPr/>
        </p:nvSpPr>
        <p:spPr>
          <a:xfrm>
            <a:off x="5316874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Rectangle 471"/>
          <p:cNvSpPr/>
          <p:nvPr/>
        </p:nvSpPr>
        <p:spPr>
          <a:xfrm>
            <a:off x="5316874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Rectangle 472"/>
          <p:cNvSpPr/>
          <p:nvPr/>
        </p:nvSpPr>
        <p:spPr>
          <a:xfrm>
            <a:off x="5316437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" name="Rectangle 473"/>
          <p:cNvSpPr/>
          <p:nvPr/>
        </p:nvSpPr>
        <p:spPr>
          <a:xfrm>
            <a:off x="5474967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Rectangle 474"/>
          <p:cNvSpPr/>
          <p:nvPr/>
        </p:nvSpPr>
        <p:spPr>
          <a:xfrm>
            <a:off x="5634072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Rectangle 476"/>
          <p:cNvSpPr/>
          <p:nvPr/>
        </p:nvSpPr>
        <p:spPr>
          <a:xfrm>
            <a:off x="5474967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Rectangle 477"/>
          <p:cNvSpPr/>
          <p:nvPr/>
        </p:nvSpPr>
        <p:spPr>
          <a:xfrm>
            <a:off x="5634072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Rectangle 478"/>
          <p:cNvSpPr/>
          <p:nvPr/>
        </p:nvSpPr>
        <p:spPr>
          <a:xfrm>
            <a:off x="5474967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Rectangle 479"/>
          <p:cNvSpPr/>
          <p:nvPr/>
        </p:nvSpPr>
        <p:spPr>
          <a:xfrm>
            <a:off x="5633636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Rectangle 480"/>
          <p:cNvSpPr/>
          <p:nvPr/>
        </p:nvSpPr>
        <p:spPr>
          <a:xfrm>
            <a:off x="5621728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Rectangle 481"/>
          <p:cNvSpPr/>
          <p:nvPr/>
        </p:nvSpPr>
        <p:spPr>
          <a:xfrm>
            <a:off x="5995616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Rectangle 482"/>
          <p:cNvSpPr/>
          <p:nvPr/>
        </p:nvSpPr>
        <p:spPr>
          <a:xfrm>
            <a:off x="5995616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Rectangle 483"/>
          <p:cNvSpPr/>
          <p:nvPr/>
        </p:nvSpPr>
        <p:spPr>
          <a:xfrm>
            <a:off x="5995616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Rectangle 484"/>
          <p:cNvSpPr/>
          <p:nvPr/>
        </p:nvSpPr>
        <p:spPr>
          <a:xfrm>
            <a:off x="6154285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Rectangle 485"/>
          <p:cNvSpPr/>
          <p:nvPr/>
        </p:nvSpPr>
        <p:spPr>
          <a:xfrm>
            <a:off x="6152320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Rectangle 486"/>
          <p:cNvSpPr/>
          <p:nvPr/>
        </p:nvSpPr>
        <p:spPr>
          <a:xfrm>
            <a:off x="6309024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Rectangle 487"/>
          <p:cNvSpPr/>
          <p:nvPr/>
        </p:nvSpPr>
        <p:spPr>
          <a:xfrm>
            <a:off x="6471920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Rectangle 488"/>
          <p:cNvSpPr/>
          <p:nvPr/>
        </p:nvSpPr>
        <p:spPr>
          <a:xfrm>
            <a:off x="6312815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Rectangle 489"/>
          <p:cNvSpPr/>
          <p:nvPr/>
        </p:nvSpPr>
        <p:spPr>
          <a:xfrm>
            <a:off x="6469518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Rectangle 490"/>
          <p:cNvSpPr/>
          <p:nvPr/>
        </p:nvSpPr>
        <p:spPr>
          <a:xfrm>
            <a:off x="6625961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Rectangle 491"/>
          <p:cNvSpPr/>
          <p:nvPr/>
        </p:nvSpPr>
        <p:spPr>
          <a:xfrm>
            <a:off x="6785067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Rectangle 492"/>
          <p:cNvSpPr/>
          <p:nvPr/>
        </p:nvSpPr>
        <p:spPr>
          <a:xfrm>
            <a:off x="6784630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Rectangle 493"/>
          <p:cNvSpPr/>
          <p:nvPr/>
        </p:nvSpPr>
        <p:spPr>
          <a:xfrm>
            <a:off x="6943159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Rectangle 494"/>
          <p:cNvSpPr/>
          <p:nvPr/>
        </p:nvSpPr>
        <p:spPr>
          <a:xfrm>
            <a:off x="7102265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Rectangle 495"/>
          <p:cNvSpPr/>
          <p:nvPr/>
        </p:nvSpPr>
        <p:spPr>
          <a:xfrm>
            <a:off x="6943159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Rectangle 496"/>
          <p:cNvSpPr/>
          <p:nvPr/>
        </p:nvSpPr>
        <p:spPr>
          <a:xfrm>
            <a:off x="7101828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Rectangle 498"/>
          <p:cNvSpPr/>
          <p:nvPr/>
        </p:nvSpPr>
        <p:spPr>
          <a:xfrm>
            <a:off x="7463809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Rectangle 499"/>
          <p:cNvSpPr/>
          <p:nvPr/>
        </p:nvSpPr>
        <p:spPr>
          <a:xfrm>
            <a:off x="7940113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Rectangle 500"/>
          <p:cNvSpPr/>
          <p:nvPr/>
        </p:nvSpPr>
        <p:spPr>
          <a:xfrm>
            <a:off x="8094154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Rectangle 501"/>
          <p:cNvSpPr/>
          <p:nvPr/>
        </p:nvSpPr>
        <p:spPr>
          <a:xfrm>
            <a:off x="8253259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Rectangle 502"/>
          <p:cNvSpPr/>
          <p:nvPr/>
        </p:nvSpPr>
        <p:spPr>
          <a:xfrm>
            <a:off x="8411352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Rectangle 503"/>
          <p:cNvSpPr/>
          <p:nvPr/>
        </p:nvSpPr>
        <p:spPr>
          <a:xfrm>
            <a:off x="8570458" y="3236778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" name="Rectangle 513"/>
          <p:cNvSpPr/>
          <p:nvPr/>
        </p:nvSpPr>
        <p:spPr>
          <a:xfrm>
            <a:off x="5995616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Rectangle 514"/>
          <p:cNvSpPr/>
          <p:nvPr/>
        </p:nvSpPr>
        <p:spPr>
          <a:xfrm>
            <a:off x="6154285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Rectangle 515"/>
          <p:cNvSpPr/>
          <p:nvPr/>
        </p:nvSpPr>
        <p:spPr>
          <a:xfrm>
            <a:off x="6312815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" name="Rectangle 516"/>
          <p:cNvSpPr/>
          <p:nvPr/>
        </p:nvSpPr>
        <p:spPr>
          <a:xfrm>
            <a:off x="7464246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Rectangle 517"/>
          <p:cNvSpPr/>
          <p:nvPr/>
        </p:nvSpPr>
        <p:spPr>
          <a:xfrm>
            <a:off x="7622915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" name="Rectangle 518"/>
          <p:cNvSpPr/>
          <p:nvPr/>
        </p:nvSpPr>
        <p:spPr>
          <a:xfrm>
            <a:off x="7781444" y="2444989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" name="Rectangle 521"/>
          <p:cNvSpPr/>
          <p:nvPr/>
        </p:nvSpPr>
        <p:spPr>
          <a:xfrm>
            <a:off x="8093140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" name="Rectangle 522"/>
          <p:cNvSpPr/>
          <p:nvPr/>
        </p:nvSpPr>
        <p:spPr>
          <a:xfrm>
            <a:off x="8252246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Rectangle 523"/>
          <p:cNvSpPr/>
          <p:nvPr/>
        </p:nvSpPr>
        <p:spPr>
          <a:xfrm>
            <a:off x="8410339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" name="Rectangle 524"/>
          <p:cNvSpPr/>
          <p:nvPr/>
        </p:nvSpPr>
        <p:spPr>
          <a:xfrm>
            <a:off x="8569445" y="4820356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6" name="Rectangle 525"/>
          <p:cNvSpPr/>
          <p:nvPr/>
        </p:nvSpPr>
        <p:spPr>
          <a:xfrm>
            <a:off x="7466065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7" name="Rectangle 526"/>
          <p:cNvSpPr/>
          <p:nvPr/>
        </p:nvSpPr>
        <p:spPr>
          <a:xfrm>
            <a:off x="7624735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Rectangle 527"/>
          <p:cNvSpPr/>
          <p:nvPr/>
        </p:nvSpPr>
        <p:spPr>
          <a:xfrm>
            <a:off x="7783264" y="4028567"/>
            <a:ext cx="158093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059230" y="2444989"/>
            <a:ext cx="5671141" cy="2660411"/>
            <a:chOff x="3059230" y="2444989"/>
            <a:chExt cx="5671141" cy="2660411"/>
          </a:xfrm>
        </p:grpSpPr>
        <p:sp>
          <p:nvSpPr>
            <p:cNvPr id="430" name="Rectangle 429"/>
            <p:cNvSpPr/>
            <p:nvPr/>
          </p:nvSpPr>
          <p:spPr>
            <a:xfrm>
              <a:off x="3059230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Rectangle 454"/>
            <p:cNvSpPr/>
            <p:nvPr/>
          </p:nvSpPr>
          <p:spPr>
            <a:xfrm>
              <a:off x="4527423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6" name="Rectangle 465"/>
            <p:cNvSpPr/>
            <p:nvPr/>
          </p:nvSpPr>
          <p:spPr>
            <a:xfrm>
              <a:off x="500372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Rectangle 470"/>
            <p:cNvSpPr/>
            <p:nvPr/>
          </p:nvSpPr>
          <p:spPr>
            <a:xfrm>
              <a:off x="515776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8" name="Rectangle 497"/>
            <p:cNvSpPr/>
            <p:nvPr/>
          </p:nvSpPr>
          <p:spPr>
            <a:xfrm>
              <a:off x="7099863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0" name="Rectangle 519"/>
            <p:cNvSpPr/>
            <p:nvPr/>
          </p:nvSpPr>
          <p:spPr>
            <a:xfrm>
              <a:off x="7462796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Rectangle 520"/>
            <p:cNvSpPr/>
            <p:nvPr/>
          </p:nvSpPr>
          <p:spPr>
            <a:xfrm>
              <a:off x="7939100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9" name="Rectangle 528"/>
            <p:cNvSpPr/>
            <p:nvPr/>
          </p:nvSpPr>
          <p:spPr>
            <a:xfrm>
              <a:off x="3218336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0" name="Rectangle 529"/>
            <p:cNvSpPr/>
            <p:nvPr/>
          </p:nvSpPr>
          <p:spPr>
            <a:xfrm>
              <a:off x="3376429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1" name="Rectangle 530"/>
            <p:cNvSpPr/>
            <p:nvPr/>
          </p:nvSpPr>
          <p:spPr>
            <a:xfrm>
              <a:off x="3535098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2" name="Rectangle 531"/>
            <p:cNvSpPr/>
            <p:nvPr/>
          </p:nvSpPr>
          <p:spPr>
            <a:xfrm>
              <a:off x="3689575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5" name="Rectangle 534"/>
            <p:cNvSpPr/>
            <p:nvPr/>
          </p:nvSpPr>
          <p:spPr>
            <a:xfrm>
              <a:off x="3689575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6" name="Rectangle 535"/>
            <p:cNvSpPr/>
            <p:nvPr/>
          </p:nvSpPr>
          <p:spPr>
            <a:xfrm>
              <a:off x="3846279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7" name="Rectangle 536"/>
            <p:cNvSpPr/>
            <p:nvPr/>
          </p:nvSpPr>
          <p:spPr>
            <a:xfrm>
              <a:off x="4002983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8" name="Rectangle 537"/>
            <p:cNvSpPr/>
            <p:nvPr/>
          </p:nvSpPr>
          <p:spPr>
            <a:xfrm>
              <a:off x="4686529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9" name="Rectangle 538"/>
            <p:cNvSpPr/>
            <p:nvPr/>
          </p:nvSpPr>
          <p:spPr>
            <a:xfrm>
              <a:off x="4844622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0" name="Rectangle 539"/>
            <p:cNvSpPr/>
            <p:nvPr/>
          </p:nvSpPr>
          <p:spPr>
            <a:xfrm>
              <a:off x="5003291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1" name="Rectangle 540"/>
            <p:cNvSpPr/>
            <p:nvPr/>
          </p:nvSpPr>
          <p:spPr>
            <a:xfrm>
              <a:off x="5157768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2" name="Rectangle 541"/>
            <p:cNvSpPr/>
            <p:nvPr/>
          </p:nvSpPr>
          <p:spPr>
            <a:xfrm>
              <a:off x="5157768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Rectangle 542"/>
            <p:cNvSpPr/>
            <p:nvPr/>
          </p:nvSpPr>
          <p:spPr>
            <a:xfrm>
              <a:off x="5314472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4" name="Rectangle 543"/>
            <p:cNvSpPr/>
            <p:nvPr/>
          </p:nvSpPr>
          <p:spPr>
            <a:xfrm>
              <a:off x="5471176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5" name="Rectangle 544"/>
            <p:cNvSpPr/>
            <p:nvPr/>
          </p:nvSpPr>
          <p:spPr>
            <a:xfrm>
              <a:off x="6154722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6" name="Rectangle 545"/>
            <p:cNvSpPr/>
            <p:nvPr/>
          </p:nvSpPr>
          <p:spPr>
            <a:xfrm>
              <a:off x="6312815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7" name="Rectangle 546"/>
            <p:cNvSpPr/>
            <p:nvPr/>
          </p:nvSpPr>
          <p:spPr>
            <a:xfrm>
              <a:off x="6471484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8" name="Rectangle 547"/>
            <p:cNvSpPr/>
            <p:nvPr/>
          </p:nvSpPr>
          <p:spPr>
            <a:xfrm>
              <a:off x="6625961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9" name="Rectangle 548"/>
            <p:cNvSpPr/>
            <p:nvPr/>
          </p:nvSpPr>
          <p:spPr>
            <a:xfrm>
              <a:off x="6625961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0" name="Rectangle 549"/>
            <p:cNvSpPr/>
            <p:nvPr/>
          </p:nvSpPr>
          <p:spPr>
            <a:xfrm>
              <a:off x="6782665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1" name="Rectangle 550"/>
            <p:cNvSpPr/>
            <p:nvPr/>
          </p:nvSpPr>
          <p:spPr>
            <a:xfrm>
              <a:off x="6939368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2" name="Rectangle 551"/>
            <p:cNvSpPr/>
            <p:nvPr/>
          </p:nvSpPr>
          <p:spPr>
            <a:xfrm>
              <a:off x="7622915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3" name="Rectangle 552"/>
            <p:cNvSpPr/>
            <p:nvPr/>
          </p:nvSpPr>
          <p:spPr>
            <a:xfrm>
              <a:off x="7781007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4" name="Rectangle 553"/>
            <p:cNvSpPr/>
            <p:nvPr/>
          </p:nvSpPr>
          <p:spPr>
            <a:xfrm>
              <a:off x="6471484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5" name="Rectangle 554"/>
            <p:cNvSpPr/>
            <p:nvPr/>
          </p:nvSpPr>
          <p:spPr>
            <a:xfrm>
              <a:off x="6625961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6" name="Rectangle 555"/>
            <p:cNvSpPr/>
            <p:nvPr/>
          </p:nvSpPr>
          <p:spPr>
            <a:xfrm>
              <a:off x="6784630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7" name="Rectangle 556"/>
            <p:cNvSpPr/>
            <p:nvPr/>
          </p:nvSpPr>
          <p:spPr>
            <a:xfrm>
              <a:off x="6943159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8" name="Rectangle 557"/>
            <p:cNvSpPr/>
            <p:nvPr/>
          </p:nvSpPr>
          <p:spPr>
            <a:xfrm>
              <a:off x="710182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9" name="Rectangle 558"/>
            <p:cNvSpPr/>
            <p:nvPr/>
          </p:nvSpPr>
          <p:spPr>
            <a:xfrm>
              <a:off x="7940113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0" name="Rectangle 559"/>
            <p:cNvSpPr/>
            <p:nvPr/>
          </p:nvSpPr>
          <p:spPr>
            <a:xfrm>
              <a:off x="8094590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1" name="Rectangle 560"/>
            <p:cNvSpPr/>
            <p:nvPr/>
          </p:nvSpPr>
          <p:spPr>
            <a:xfrm>
              <a:off x="8253259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2" name="Rectangle 561"/>
            <p:cNvSpPr/>
            <p:nvPr/>
          </p:nvSpPr>
          <p:spPr>
            <a:xfrm>
              <a:off x="8411789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3" name="Rectangle 562"/>
            <p:cNvSpPr/>
            <p:nvPr/>
          </p:nvSpPr>
          <p:spPr>
            <a:xfrm>
              <a:off x="8570458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" name="Rectangle 563"/>
            <p:cNvSpPr/>
            <p:nvPr/>
          </p:nvSpPr>
          <p:spPr>
            <a:xfrm>
              <a:off x="7621901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5" name="Rectangle 564"/>
            <p:cNvSpPr/>
            <p:nvPr/>
          </p:nvSpPr>
          <p:spPr>
            <a:xfrm>
              <a:off x="7779994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6" name="Rectangle 565"/>
            <p:cNvSpPr/>
            <p:nvPr/>
          </p:nvSpPr>
          <p:spPr>
            <a:xfrm>
              <a:off x="7941933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7" name="Rectangle 566"/>
            <p:cNvSpPr/>
            <p:nvPr/>
          </p:nvSpPr>
          <p:spPr>
            <a:xfrm>
              <a:off x="8096410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8" name="Rectangle 567"/>
            <p:cNvSpPr/>
            <p:nvPr/>
          </p:nvSpPr>
          <p:spPr>
            <a:xfrm>
              <a:off x="8255079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9" name="Rectangle 568"/>
            <p:cNvSpPr/>
            <p:nvPr/>
          </p:nvSpPr>
          <p:spPr>
            <a:xfrm>
              <a:off x="8413609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0" name="Rectangle 569"/>
            <p:cNvSpPr/>
            <p:nvPr/>
          </p:nvSpPr>
          <p:spPr>
            <a:xfrm>
              <a:off x="857227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1" name="Group 570"/>
          <p:cNvGrpSpPr/>
          <p:nvPr/>
        </p:nvGrpSpPr>
        <p:grpSpPr>
          <a:xfrm>
            <a:off x="304800" y="2438400"/>
            <a:ext cx="1159199" cy="2698017"/>
            <a:chOff x="516402" y="2438400"/>
            <a:chExt cx="1159199" cy="2698017"/>
          </a:xfrm>
        </p:grpSpPr>
        <p:sp>
          <p:nvSpPr>
            <p:cNvPr id="572" name="Rectangle 571"/>
            <p:cNvSpPr/>
            <p:nvPr/>
          </p:nvSpPr>
          <p:spPr>
            <a:xfrm>
              <a:off x="516402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3" name="Rectangle 572"/>
            <p:cNvSpPr/>
            <p:nvPr/>
          </p:nvSpPr>
          <p:spPr>
            <a:xfrm>
              <a:off x="516402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4" name="Rectangle 573"/>
            <p:cNvSpPr/>
            <p:nvPr/>
          </p:nvSpPr>
          <p:spPr>
            <a:xfrm>
              <a:off x="807328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5" name="Rectangle 574"/>
            <p:cNvSpPr/>
            <p:nvPr/>
          </p:nvSpPr>
          <p:spPr>
            <a:xfrm>
              <a:off x="516402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Rectangle 575"/>
            <p:cNvSpPr/>
            <p:nvPr/>
          </p:nvSpPr>
          <p:spPr>
            <a:xfrm>
              <a:off x="807328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7" name="Rectangle 576"/>
            <p:cNvSpPr/>
            <p:nvPr/>
          </p:nvSpPr>
          <p:spPr>
            <a:xfrm>
              <a:off x="516402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8" name="Rectangle 577"/>
            <p:cNvSpPr/>
            <p:nvPr/>
          </p:nvSpPr>
          <p:spPr>
            <a:xfrm>
              <a:off x="806529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9" name="Rectangle 578"/>
            <p:cNvSpPr/>
            <p:nvPr/>
          </p:nvSpPr>
          <p:spPr>
            <a:xfrm>
              <a:off x="802936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0" name="Rectangle 579"/>
            <p:cNvSpPr/>
            <p:nvPr/>
          </p:nvSpPr>
          <p:spPr>
            <a:xfrm>
              <a:off x="1089469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1" name="Rectangle 580"/>
            <p:cNvSpPr/>
            <p:nvPr/>
          </p:nvSpPr>
          <p:spPr>
            <a:xfrm>
              <a:off x="1096401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2" name="Rectangle 581"/>
            <p:cNvSpPr/>
            <p:nvPr/>
          </p:nvSpPr>
          <p:spPr>
            <a:xfrm>
              <a:off x="1372337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3" name="Rectangle 582"/>
            <p:cNvSpPr/>
            <p:nvPr/>
          </p:nvSpPr>
          <p:spPr>
            <a:xfrm>
              <a:off x="1096401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Rectangle 583"/>
            <p:cNvSpPr/>
            <p:nvPr/>
          </p:nvSpPr>
          <p:spPr>
            <a:xfrm>
              <a:off x="1372337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Rectangle 584"/>
            <p:cNvSpPr/>
            <p:nvPr/>
          </p:nvSpPr>
          <p:spPr>
            <a:xfrm>
              <a:off x="1096401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6" name="Rectangle 585"/>
            <p:cNvSpPr/>
            <p:nvPr/>
          </p:nvSpPr>
          <p:spPr>
            <a:xfrm>
              <a:off x="1386528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7" name="Rectangle 586"/>
            <p:cNvSpPr/>
            <p:nvPr/>
          </p:nvSpPr>
          <p:spPr>
            <a:xfrm>
              <a:off x="1382935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562101" y="2298700"/>
            <a:ext cx="1104899" cy="2971800"/>
            <a:chOff x="1562101" y="2298700"/>
            <a:chExt cx="1104899" cy="2971800"/>
          </a:xfrm>
        </p:grpSpPr>
        <p:sp>
          <p:nvSpPr>
            <p:cNvPr id="589" name="Rectangle 588"/>
            <p:cNvSpPr/>
            <p:nvPr/>
          </p:nvSpPr>
          <p:spPr>
            <a:xfrm>
              <a:off x="1676400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0" name="Rectangle 589"/>
            <p:cNvSpPr/>
            <p:nvPr/>
          </p:nvSpPr>
          <p:spPr>
            <a:xfrm>
              <a:off x="1676400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1" name="Rectangle 590"/>
            <p:cNvSpPr/>
            <p:nvPr/>
          </p:nvSpPr>
          <p:spPr>
            <a:xfrm>
              <a:off x="1967326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Rectangle 591"/>
            <p:cNvSpPr/>
            <p:nvPr/>
          </p:nvSpPr>
          <p:spPr>
            <a:xfrm>
              <a:off x="1676400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4" name="Rectangle 593"/>
            <p:cNvSpPr/>
            <p:nvPr/>
          </p:nvSpPr>
          <p:spPr>
            <a:xfrm>
              <a:off x="1676400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5" name="Rectangle 594"/>
            <p:cNvSpPr/>
            <p:nvPr/>
          </p:nvSpPr>
          <p:spPr>
            <a:xfrm>
              <a:off x="1966527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6" name="Rectangle 595"/>
            <p:cNvSpPr/>
            <p:nvPr/>
          </p:nvSpPr>
          <p:spPr>
            <a:xfrm>
              <a:off x="1962934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2" name="Rectangle 601"/>
            <p:cNvSpPr/>
            <p:nvPr/>
          </p:nvSpPr>
          <p:spPr>
            <a:xfrm>
              <a:off x="2256399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62101" y="2298700"/>
              <a:ext cx="1104899" cy="29718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895599" y="2298700"/>
            <a:ext cx="5943600" cy="2962628"/>
            <a:chOff x="2895599" y="2298700"/>
            <a:chExt cx="5943600" cy="2962628"/>
          </a:xfrm>
        </p:grpSpPr>
        <p:sp>
          <p:nvSpPr>
            <p:cNvPr id="4" name="Rectangle 3"/>
            <p:cNvSpPr/>
            <p:nvPr/>
          </p:nvSpPr>
          <p:spPr>
            <a:xfrm>
              <a:off x="2895600" y="2298700"/>
              <a:ext cx="5204426" cy="5969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3444064" y="3087467"/>
              <a:ext cx="5395135" cy="5969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2895601" y="3856277"/>
              <a:ext cx="5197540" cy="5969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2895599" y="4664428"/>
              <a:ext cx="5943599" cy="596900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890897" y="2080125"/>
            <a:ext cx="7310120" cy="131433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How to support variable # of blocks / </a:t>
            </a:r>
            <a:r>
              <a:rPr lang="en-US" sz="3200" dirty="0" smtClean="0"/>
              <a:t>set ?</a:t>
            </a:r>
            <a:endParaRPr lang="en-US" sz="3200" dirty="0"/>
          </a:p>
        </p:txBody>
      </p:sp>
      <p:sp>
        <p:nvSpPr>
          <p:cNvPr id="171" name="Rounded Rectangle 170"/>
          <p:cNvSpPr/>
          <p:nvPr/>
        </p:nvSpPr>
        <p:spPr>
          <a:xfrm>
            <a:off x="876952" y="3856277"/>
            <a:ext cx="7310120" cy="131433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How to support variable granularity for each block?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3338" y="2060354"/>
            <a:ext cx="1457325" cy="32480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66449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Our Approach : Amoeba Cache</a:t>
            </a:r>
            <a:endParaRPr lang="en-US" sz="40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29" name="Rectangle 428"/>
          <p:cNvSpPr/>
          <p:nvPr/>
        </p:nvSpPr>
        <p:spPr>
          <a:xfrm>
            <a:off x="533400" y="2441694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Rectangle 434"/>
          <p:cNvSpPr/>
          <p:nvPr/>
        </p:nvSpPr>
        <p:spPr>
          <a:xfrm>
            <a:off x="787254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Rectangle 435"/>
          <p:cNvSpPr/>
          <p:nvPr/>
        </p:nvSpPr>
        <p:spPr>
          <a:xfrm>
            <a:off x="1041109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Rectangle 440"/>
          <p:cNvSpPr/>
          <p:nvPr/>
        </p:nvSpPr>
        <p:spPr>
          <a:xfrm>
            <a:off x="1288761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1541235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1795089" y="2441694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2048944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2296595" y="2441694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2552700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2806554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3060409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3308061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3560535" y="2441694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3814389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4068244" y="2441694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4315895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4572000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4825854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5079709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5327361" y="2441694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5579835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5833689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6087544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6335195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6591300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6845154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7099009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7346661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7599135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7852989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8106844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8354495" y="2441694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/>
        </p:nvSpPr>
        <p:spPr>
          <a:xfrm>
            <a:off x="533400" y="3245410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/>
        </p:nvSpPr>
        <p:spPr>
          <a:xfrm>
            <a:off x="787254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104110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1288761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1541235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179508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2048944" y="3245410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2296595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2552700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2806554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306040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3308061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3560535" y="3245410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381438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4068244" y="3245410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4315895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4572000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4825854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507970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5327361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5579835" y="3245410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583368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6087544" y="3245410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/>
          <p:cNvSpPr/>
          <p:nvPr/>
        </p:nvSpPr>
        <p:spPr>
          <a:xfrm>
            <a:off x="6335195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/>
          <p:cNvSpPr/>
          <p:nvPr/>
        </p:nvSpPr>
        <p:spPr>
          <a:xfrm>
            <a:off x="6591300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/>
          <p:cNvSpPr/>
          <p:nvPr/>
        </p:nvSpPr>
        <p:spPr>
          <a:xfrm>
            <a:off x="6845154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709900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7346661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7599135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7852989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8106844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Rectangle 229"/>
          <p:cNvSpPr/>
          <p:nvPr/>
        </p:nvSpPr>
        <p:spPr>
          <a:xfrm>
            <a:off x="8354495" y="3245410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/>
          <p:cNvSpPr/>
          <p:nvPr/>
        </p:nvSpPr>
        <p:spPr>
          <a:xfrm>
            <a:off x="533400" y="4048392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/>
        </p:nvSpPr>
        <p:spPr>
          <a:xfrm>
            <a:off x="787254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/>
          <p:cNvSpPr/>
          <p:nvPr/>
        </p:nvSpPr>
        <p:spPr>
          <a:xfrm>
            <a:off x="1041109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Rectangle 234"/>
          <p:cNvSpPr/>
          <p:nvPr/>
        </p:nvSpPr>
        <p:spPr>
          <a:xfrm>
            <a:off x="1288761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ectangle 235"/>
          <p:cNvSpPr/>
          <p:nvPr/>
        </p:nvSpPr>
        <p:spPr>
          <a:xfrm>
            <a:off x="154123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Rectangle 236"/>
          <p:cNvSpPr/>
          <p:nvPr/>
        </p:nvSpPr>
        <p:spPr>
          <a:xfrm>
            <a:off x="1795089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/>
          <p:cNvSpPr/>
          <p:nvPr/>
        </p:nvSpPr>
        <p:spPr>
          <a:xfrm>
            <a:off x="2048944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ectangle 238"/>
          <p:cNvSpPr/>
          <p:nvPr/>
        </p:nvSpPr>
        <p:spPr>
          <a:xfrm>
            <a:off x="229659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Rectangle 239"/>
          <p:cNvSpPr/>
          <p:nvPr/>
        </p:nvSpPr>
        <p:spPr>
          <a:xfrm>
            <a:off x="2552700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/>
          <p:nvPr/>
        </p:nvSpPr>
        <p:spPr>
          <a:xfrm>
            <a:off x="2806554" y="4048392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3060409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3308061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/>
        </p:nvSpPr>
        <p:spPr>
          <a:xfrm>
            <a:off x="356053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3814389" y="4048392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4068244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431589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4572000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4825854" y="4048392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ectangle 250"/>
          <p:cNvSpPr/>
          <p:nvPr/>
        </p:nvSpPr>
        <p:spPr>
          <a:xfrm>
            <a:off x="5079709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Rectangle 251"/>
          <p:cNvSpPr/>
          <p:nvPr/>
        </p:nvSpPr>
        <p:spPr>
          <a:xfrm>
            <a:off x="5327361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/>
          <p:cNvSpPr/>
          <p:nvPr/>
        </p:nvSpPr>
        <p:spPr>
          <a:xfrm>
            <a:off x="557983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ectangle 253"/>
          <p:cNvSpPr/>
          <p:nvPr/>
        </p:nvSpPr>
        <p:spPr>
          <a:xfrm>
            <a:off x="5833689" y="4048392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tangle 254"/>
          <p:cNvSpPr/>
          <p:nvPr/>
        </p:nvSpPr>
        <p:spPr>
          <a:xfrm>
            <a:off x="6087544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/>
          <p:cNvSpPr/>
          <p:nvPr/>
        </p:nvSpPr>
        <p:spPr>
          <a:xfrm>
            <a:off x="633519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6591300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6845154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7099009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ectangle 259"/>
          <p:cNvSpPr/>
          <p:nvPr/>
        </p:nvSpPr>
        <p:spPr>
          <a:xfrm>
            <a:off x="7346661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/>
          <p:cNvSpPr/>
          <p:nvPr/>
        </p:nvSpPr>
        <p:spPr>
          <a:xfrm>
            <a:off x="759913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/>
          <p:cNvSpPr/>
          <p:nvPr/>
        </p:nvSpPr>
        <p:spPr>
          <a:xfrm>
            <a:off x="7852989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8106844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8354495" y="4048392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533400" y="4851373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78725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104110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1288761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/>
        </p:nvSpPr>
        <p:spPr>
          <a:xfrm>
            <a:off x="1541235" y="4851373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179508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204894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/>
        </p:nvSpPr>
        <p:spPr>
          <a:xfrm>
            <a:off x="2296595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/>
        </p:nvSpPr>
        <p:spPr>
          <a:xfrm>
            <a:off x="2552700" y="4851373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280655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306040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3308061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3560535" y="4851373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381438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406824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ectangle 280"/>
          <p:cNvSpPr/>
          <p:nvPr/>
        </p:nvSpPr>
        <p:spPr>
          <a:xfrm>
            <a:off x="4315895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4572000" y="4851373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ctangle 283"/>
          <p:cNvSpPr/>
          <p:nvPr/>
        </p:nvSpPr>
        <p:spPr>
          <a:xfrm>
            <a:off x="482585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507970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ctangle 285"/>
          <p:cNvSpPr/>
          <p:nvPr/>
        </p:nvSpPr>
        <p:spPr>
          <a:xfrm>
            <a:off x="5327361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5579835" y="4851373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Rectangle 287"/>
          <p:cNvSpPr/>
          <p:nvPr/>
        </p:nvSpPr>
        <p:spPr>
          <a:xfrm>
            <a:off x="583368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ctangle 288"/>
          <p:cNvSpPr/>
          <p:nvPr/>
        </p:nvSpPr>
        <p:spPr>
          <a:xfrm>
            <a:off x="608754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Rectangle 289"/>
          <p:cNvSpPr/>
          <p:nvPr/>
        </p:nvSpPr>
        <p:spPr>
          <a:xfrm>
            <a:off x="6335195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Rectangle 290"/>
          <p:cNvSpPr/>
          <p:nvPr/>
        </p:nvSpPr>
        <p:spPr>
          <a:xfrm>
            <a:off x="6591300" y="4851373"/>
            <a:ext cx="256105" cy="285044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Rectangle 291"/>
          <p:cNvSpPr/>
          <p:nvPr/>
        </p:nvSpPr>
        <p:spPr>
          <a:xfrm>
            <a:off x="684515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Rectangle 292"/>
          <p:cNvSpPr/>
          <p:nvPr/>
        </p:nvSpPr>
        <p:spPr>
          <a:xfrm>
            <a:off x="709900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Rectangle 293"/>
          <p:cNvSpPr/>
          <p:nvPr/>
        </p:nvSpPr>
        <p:spPr>
          <a:xfrm>
            <a:off x="7346661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Rectangle 294"/>
          <p:cNvSpPr/>
          <p:nvPr/>
        </p:nvSpPr>
        <p:spPr>
          <a:xfrm>
            <a:off x="7599135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Rectangle 295"/>
          <p:cNvSpPr/>
          <p:nvPr/>
        </p:nvSpPr>
        <p:spPr>
          <a:xfrm>
            <a:off x="7852989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Rectangle 296"/>
          <p:cNvSpPr/>
          <p:nvPr/>
        </p:nvSpPr>
        <p:spPr>
          <a:xfrm>
            <a:off x="8106844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Rectangle 297"/>
          <p:cNvSpPr/>
          <p:nvPr/>
        </p:nvSpPr>
        <p:spPr>
          <a:xfrm>
            <a:off x="8354495" y="4851373"/>
            <a:ext cx="256105" cy="285044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0" name="TextBox 299"/>
          <p:cNvSpPr txBox="1"/>
          <p:nvPr/>
        </p:nvSpPr>
        <p:spPr>
          <a:xfrm>
            <a:off x="2632434" y="1295400"/>
            <a:ext cx="3879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Unified SRAM Array</a:t>
            </a:r>
            <a:endParaRPr lang="en-US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381000" y="2286000"/>
            <a:ext cx="8382000" cy="3015342"/>
            <a:chOff x="381000" y="2286000"/>
            <a:chExt cx="8382000" cy="3015342"/>
          </a:xfrm>
        </p:grpSpPr>
        <p:sp>
          <p:nvSpPr>
            <p:cNvPr id="4" name="Rectangle 3"/>
            <p:cNvSpPr/>
            <p:nvPr/>
          </p:nvSpPr>
          <p:spPr>
            <a:xfrm>
              <a:off x="381000" y="2286000"/>
              <a:ext cx="8382000" cy="60960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381000" y="3095172"/>
              <a:ext cx="8382000" cy="60960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381000" y="3886200"/>
              <a:ext cx="8382000" cy="60960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381000" y="4691742"/>
              <a:ext cx="8382000" cy="60960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118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890292" y="2598295"/>
            <a:ext cx="33634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/>
              <a:t>Amoeba Cache</a:t>
            </a:r>
            <a:endParaRPr lang="en-US" sz="40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85848" y="3657600"/>
            <a:ext cx="257230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Insert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Lookup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Partial Miss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Overheads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179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Isosceles Triangle 216"/>
          <p:cNvSpPr/>
          <p:nvPr/>
        </p:nvSpPr>
        <p:spPr>
          <a:xfrm>
            <a:off x="4815972" y="3902593"/>
            <a:ext cx="3413628" cy="1070595"/>
          </a:xfrm>
          <a:prstGeom prst="triangle">
            <a:avLst>
              <a:gd name="adj" fmla="val 24587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873229" y="3806205"/>
            <a:ext cx="2847026" cy="1070595"/>
          </a:xfrm>
          <a:prstGeom prst="triangle">
            <a:avLst>
              <a:gd name="adj" fmla="val 81137"/>
            </a:avLst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SRAM Array</a:t>
            </a:r>
            <a:endParaRPr lang="en-US" sz="4000" b="1" dirty="0"/>
          </a:p>
        </p:txBody>
      </p:sp>
      <p:grpSp>
        <p:nvGrpSpPr>
          <p:cNvPr id="1046" name="Group 1045"/>
          <p:cNvGrpSpPr/>
          <p:nvPr/>
        </p:nvGrpSpPr>
        <p:grpSpPr>
          <a:xfrm>
            <a:off x="838200" y="4801325"/>
            <a:ext cx="2921963" cy="746760"/>
            <a:chOff x="3509125" y="4815840"/>
            <a:chExt cx="2921963" cy="746760"/>
          </a:xfrm>
        </p:grpSpPr>
        <p:sp>
          <p:nvSpPr>
            <p:cNvPr id="1032" name="Rectangle 1031"/>
            <p:cNvSpPr/>
            <p:nvPr/>
          </p:nvSpPr>
          <p:spPr>
            <a:xfrm>
              <a:off x="3509125" y="4815840"/>
              <a:ext cx="973716" cy="74676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Region Tag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4483656" y="4815840"/>
              <a:ext cx="973716" cy="74676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Start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5457372" y="4815840"/>
              <a:ext cx="973716" cy="74676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solidFill>
                    <a:schemeClr val="tx1"/>
                  </a:solidFill>
                </a:rPr>
                <a:t>End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47" name="Group 1046"/>
          <p:cNvGrpSpPr/>
          <p:nvPr/>
        </p:nvGrpSpPr>
        <p:grpSpPr>
          <a:xfrm>
            <a:off x="850179" y="5562600"/>
            <a:ext cx="2870076" cy="646331"/>
            <a:chOff x="3505204" y="5562600"/>
            <a:chExt cx="2870076" cy="646331"/>
          </a:xfrm>
        </p:grpSpPr>
        <p:sp>
          <p:nvSpPr>
            <p:cNvPr id="222" name="TextBox 221"/>
            <p:cNvSpPr txBox="1"/>
            <p:nvPr/>
          </p:nvSpPr>
          <p:spPr>
            <a:xfrm>
              <a:off x="4255980" y="5562600"/>
              <a:ext cx="148854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dirty="0" smtClean="0"/>
                <a:t>1 word</a:t>
              </a:r>
              <a:endParaRPr lang="en-US" sz="3600" dirty="0"/>
            </a:p>
          </p:txBody>
        </p:sp>
        <p:cxnSp>
          <p:nvCxnSpPr>
            <p:cNvPr id="223" name="Straight Arrow Connector 222"/>
            <p:cNvCxnSpPr>
              <a:stCxn id="222" idx="3"/>
            </p:cNvCxnSpPr>
            <p:nvPr/>
          </p:nvCxnSpPr>
          <p:spPr>
            <a:xfrm>
              <a:off x="5744528" y="5885766"/>
              <a:ext cx="630752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Arrow Connector 223"/>
            <p:cNvCxnSpPr>
              <a:stCxn id="222" idx="1"/>
            </p:cNvCxnSpPr>
            <p:nvPr/>
          </p:nvCxnSpPr>
          <p:spPr>
            <a:xfrm flipH="1">
              <a:off x="3505204" y="5885766"/>
              <a:ext cx="750776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8" name="Group 1067"/>
          <p:cNvGrpSpPr/>
          <p:nvPr/>
        </p:nvGrpSpPr>
        <p:grpSpPr>
          <a:xfrm>
            <a:off x="4815972" y="4800600"/>
            <a:ext cx="3413628" cy="681563"/>
            <a:chOff x="4572000" y="4737627"/>
            <a:chExt cx="3413628" cy="681563"/>
          </a:xfrm>
        </p:grpSpPr>
        <p:sp>
          <p:nvSpPr>
            <p:cNvPr id="1049" name="Rectangle 1048"/>
            <p:cNvSpPr/>
            <p:nvPr/>
          </p:nvSpPr>
          <p:spPr>
            <a:xfrm>
              <a:off x="4572000" y="4737627"/>
              <a:ext cx="681563" cy="681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5251785" y="4737627"/>
              <a:ext cx="681563" cy="681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5933955" y="4737627"/>
              <a:ext cx="681563" cy="681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6613740" y="4737627"/>
              <a:ext cx="681563" cy="681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Rectangle 245"/>
            <p:cNvSpPr/>
            <p:nvPr/>
          </p:nvSpPr>
          <p:spPr>
            <a:xfrm>
              <a:off x="7304065" y="4737627"/>
              <a:ext cx="681563" cy="68156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5" name="Group 1064"/>
          <p:cNvGrpSpPr/>
          <p:nvPr/>
        </p:nvGrpSpPr>
        <p:grpSpPr>
          <a:xfrm>
            <a:off x="4778552" y="5467648"/>
            <a:ext cx="3442286" cy="646331"/>
            <a:chOff x="4534580" y="3925669"/>
            <a:chExt cx="3442286" cy="646331"/>
          </a:xfrm>
        </p:grpSpPr>
        <p:sp>
          <p:nvSpPr>
            <p:cNvPr id="249" name="TextBox 248"/>
            <p:cNvSpPr txBox="1"/>
            <p:nvPr/>
          </p:nvSpPr>
          <p:spPr>
            <a:xfrm>
              <a:off x="5349986" y="3925669"/>
              <a:ext cx="19134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1+ words</a:t>
              </a:r>
            </a:p>
          </p:txBody>
        </p:sp>
        <p:cxnSp>
          <p:nvCxnSpPr>
            <p:cNvPr id="250" name="Straight Arrow Connector 249"/>
            <p:cNvCxnSpPr>
              <a:stCxn id="249" idx="3"/>
            </p:cNvCxnSpPr>
            <p:nvPr/>
          </p:nvCxnSpPr>
          <p:spPr>
            <a:xfrm>
              <a:off x="7263462" y="4248835"/>
              <a:ext cx="713404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Arrow Connector 250"/>
            <p:cNvCxnSpPr>
              <a:stCxn id="249" idx="1"/>
            </p:cNvCxnSpPr>
            <p:nvPr/>
          </p:nvCxnSpPr>
          <p:spPr>
            <a:xfrm flipH="1">
              <a:off x="4534580" y="4248835"/>
              <a:ext cx="815406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9" name="TextBox 268"/>
          <p:cNvSpPr txBox="1"/>
          <p:nvPr/>
        </p:nvSpPr>
        <p:spPr>
          <a:xfrm>
            <a:off x="4572000" y="1295400"/>
            <a:ext cx="2412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SRAM Array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05000" y="4114800"/>
            <a:ext cx="812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</a:t>
            </a:r>
            <a:endParaRPr lang="en-US" sz="3600" dirty="0"/>
          </a:p>
        </p:txBody>
      </p:sp>
      <p:sp>
        <p:nvSpPr>
          <p:cNvPr id="104" name="TextBox 103"/>
          <p:cNvSpPr txBox="1"/>
          <p:nvPr/>
        </p:nvSpPr>
        <p:spPr>
          <a:xfrm>
            <a:off x="5410200" y="4114800"/>
            <a:ext cx="21656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Data Block</a:t>
            </a:r>
            <a:endParaRPr lang="en-US" sz="3600" dirty="0"/>
          </a:p>
        </p:txBody>
      </p:sp>
      <p:sp>
        <p:nvSpPr>
          <p:cNvPr id="107" name="Rectangle 106"/>
          <p:cNvSpPr/>
          <p:nvPr/>
        </p:nvSpPr>
        <p:spPr>
          <a:xfrm>
            <a:off x="3048000" y="1981200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3229524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3411048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88137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3768674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950198" y="1981200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4131723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4308811" y="1981200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4491945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4673469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4854993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5032082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5212619" y="1981200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5394143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5575667" y="1981200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5752756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5935889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6117413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6298937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6476026" y="1981200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6656563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838087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7019612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7196700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7379833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7561358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7742882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7919971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8100508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8282032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8463556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8640645" y="1981200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3048000" y="2555915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3229524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3411048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3588137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3768674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3950198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4131723" y="2555915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4308811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4491945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4673469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4854993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5032082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5212619" y="2555915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5394143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5575667" y="2555915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5752756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5935889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6117413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6298937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6476026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6656563" y="2555915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6838087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7019612" y="2555915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7196700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7379833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7561358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7742882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7919971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8100508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8282032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8463556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8640645" y="2555915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3048000" y="3130104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3229524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3411048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3588137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3768674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3950198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4131723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4308811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4491945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4673469" y="3130104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4854993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5032082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5212619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5394143" y="3130104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5575667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5752756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5935889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6117413" y="3130104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6298937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6476026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/>
          <p:cNvSpPr/>
          <p:nvPr/>
        </p:nvSpPr>
        <p:spPr>
          <a:xfrm>
            <a:off x="6656563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191"/>
          <p:cNvSpPr/>
          <p:nvPr/>
        </p:nvSpPr>
        <p:spPr>
          <a:xfrm>
            <a:off x="6838087" y="3130104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/>
          <p:cNvSpPr/>
          <p:nvPr/>
        </p:nvSpPr>
        <p:spPr>
          <a:xfrm>
            <a:off x="7019612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7196700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194"/>
          <p:cNvSpPr/>
          <p:nvPr/>
        </p:nvSpPr>
        <p:spPr>
          <a:xfrm>
            <a:off x="7379833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7561358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/>
          <p:cNvSpPr/>
          <p:nvPr/>
        </p:nvSpPr>
        <p:spPr>
          <a:xfrm>
            <a:off x="7742882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/>
          <p:cNvSpPr/>
          <p:nvPr/>
        </p:nvSpPr>
        <p:spPr>
          <a:xfrm>
            <a:off x="7919971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/>
          <p:cNvSpPr/>
          <p:nvPr/>
        </p:nvSpPr>
        <p:spPr>
          <a:xfrm>
            <a:off x="8100508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8282032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8463556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8640645" y="3130104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3048000" y="3704293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3229524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/>
          <p:cNvSpPr/>
          <p:nvPr/>
        </p:nvSpPr>
        <p:spPr>
          <a:xfrm>
            <a:off x="3411048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3588137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3768674" y="3704293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3950198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4131723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Rectangle 262"/>
          <p:cNvSpPr/>
          <p:nvPr/>
        </p:nvSpPr>
        <p:spPr>
          <a:xfrm>
            <a:off x="4308811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Rectangle 263"/>
          <p:cNvSpPr/>
          <p:nvPr/>
        </p:nvSpPr>
        <p:spPr>
          <a:xfrm>
            <a:off x="4491945" y="3704293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Rectangle 264"/>
          <p:cNvSpPr/>
          <p:nvPr/>
        </p:nvSpPr>
        <p:spPr>
          <a:xfrm>
            <a:off x="4673469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>
            <a:off x="4854993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ectangle 266"/>
          <p:cNvSpPr/>
          <p:nvPr/>
        </p:nvSpPr>
        <p:spPr>
          <a:xfrm>
            <a:off x="5032082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ectangle 267"/>
          <p:cNvSpPr/>
          <p:nvPr/>
        </p:nvSpPr>
        <p:spPr>
          <a:xfrm>
            <a:off x="5212619" y="3704293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/>
          <p:cNvSpPr/>
          <p:nvPr/>
        </p:nvSpPr>
        <p:spPr>
          <a:xfrm>
            <a:off x="5394143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/>
          <p:cNvSpPr/>
          <p:nvPr/>
        </p:nvSpPr>
        <p:spPr>
          <a:xfrm>
            <a:off x="5575667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/>
          <p:cNvSpPr/>
          <p:nvPr/>
        </p:nvSpPr>
        <p:spPr>
          <a:xfrm>
            <a:off x="5752756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ectangle 272"/>
          <p:cNvSpPr/>
          <p:nvPr/>
        </p:nvSpPr>
        <p:spPr>
          <a:xfrm>
            <a:off x="5935889" y="3704293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/>
          <p:cNvSpPr/>
          <p:nvPr/>
        </p:nvSpPr>
        <p:spPr>
          <a:xfrm>
            <a:off x="6117413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/>
          <p:cNvSpPr/>
          <p:nvPr/>
        </p:nvSpPr>
        <p:spPr>
          <a:xfrm>
            <a:off x="6298937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Rectangle 275"/>
          <p:cNvSpPr/>
          <p:nvPr/>
        </p:nvSpPr>
        <p:spPr>
          <a:xfrm>
            <a:off x="6476026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6656563" y="3704293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6838087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>
            <a:off x="7019612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>
            <a:off x="7196700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Rectangle 280"/>
          <p:cNvSpPr/>
          <p:nvPr/>
        </p:nvSpPr>
        <p:spPr>
          <a:xfrm>
            <a:off x="7379833" y="3704293"/>
            <a:ext cx="183133" cy="203827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Rectangle 281"/>
          <p:cNvSpPr/>
          <p:nvPr/>
        </p:nvSpPr>
        <p:spPr>
          <a:xfrm>
            <a:off x="7561358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7742882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Rectangle 283"/>
          <p:cNvSpPr/>
          <p:nvPr/>
        </p:nvSpPr>
        <p:spPr>
          <a:xfrm>
            <a:off x="7919971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8100508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ctangle 285"/>
          <p:cNvSpPr/>
          <p:nvPr/>
        </p:nvSpPr>
        <p:spPr>
          <a:xfrm>
            <a:off x="8282032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>
            <a:off x="8463556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Rectangle 287"/>
          <p:cNvSpPr/>
          <p:nvPr/>
        </p:nvSpPr>
        <p:spPr>
          <a:xfrm>
            <a:off x="8640645" y="3704293"/>
            <a:ext cx="183133" cy="203827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28600" y="759725"/>
            <a:ext cx="2549409" cy="3148756"/>
            <a:chOff x="228600" y="759725"/>
            <a:chExt cx="2549409" cy="3148756"/>
          </a:xfrm>
        </p:grpSpPr>
        <p:sp>
          <p:nvSpPr>
            <p:cNvPr id="6" name="TextBox 5"/>
            <p:cNvSpPr txBox="1"/>
            <p:nvPr/>
          </p:nvSpPr>
          <p:spPr>
            <a:xfrm>
              <a:off x="623874" y="759725"/>
              <a:ext cx="170687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Bitmaps</a:t>
              </a:r>
              <a:endParaRPr lang="en-US" sz="36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27541" y="1981200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8600" y="1334869"/>
              <a:ext cx="13083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Valid?</a:t>
              </a:r>
              <a:endParaRPr lang="en-US" sz="36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752600" y="1334869"/>
              <a:ext cx="102540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Tag?</a:t>
              </a:r>
              <a:endParaRPr lang="en-US" sz="3600" dirty="0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1827971" y="1981200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426288" y="2555915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1826718" y="2555915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427540" y="3129743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1827970" y="3129743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426287" y="3704293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1826717" y="3704293"/>
              <a:ext cx="791659" cy="2041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0000</a:t>
              </a:r>
              <a:endParaRPr lang="en-US" dirty="0"/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1512638" y="2362200"/>
              <a:ext cx="59763" cy="1126563"/>
              <a:chOff x="1477144" y="2519088"/>
              <a:chExt cx="59763" cy="1126563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1477144" y="25190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Oval 219"/>
              <p:cNvSpPr/>
              <p:nvPr/>
            </p:nvSpPr>
            <p:spPr>
              <a:xfrm>
                <a:off x="1477144" y="26714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Oval 224"/>
              <p:cNvSpPr/>
              <p:nvPr/>
            </p:nvSpPr>
            <p:spPr>
              <a:xfrm>
                <a:off x="1477144" y="28238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1477144" y="29762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Oval 228"/>
              <p:cNvSpPr/>
              <p:nvPr/>
            </p:nvSpPr>
            <p:spPr>
              <a:xfrm>
                <a:off x="1477144" y="31286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Oval 230"/>
              <p:cNvSpPr/>
              <p:nvPr/>
            </p:nvSpPr>
            <p:spPr>
              <a:xfrm>
                <a:off x="1477144" y="32810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Oval 232"/>
              <p:cNvSpPr/>
              <p:nvPr/>
            </p:nvSpPr>
            <p:spPr>
              <a:xfrm>
                <a:off x="1477144" y="34334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Oval 233"/>
              <p:cNvSpPr/>
              <p:nvPr/>
            </p:nvSpPr>
            <p:spPr>
              <a:xfrm>
                <a:off x="1477144" y="3585888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90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" grpId="0" animBg="1"/>
      <p:bldP spid="10" grpId="0" animBg="1"/>
      <p:bldP spid="5" grpId="0"/>
      <p:bldP spid="10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Tag - Regions</a:t>
            </a:r>
            <a:endParaRPr lang="en-US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990600" y="1981200"/>
            <a:ext cx="7162800" cy="914400"/>
          </a:xfrm>
          <a:custGeom>
            <a:avLst/>
            <a:gdLst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0 w 7162800"/>
              <a:gd name="connsiteY4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0 w 7162800"/>
              <a:gd name="connsiteY4" fmla="*/ 755650 h 914400"/>
              <a:gd name="connsiteX5" fmla="*/ 0 w 7162800"/>
              <a:gd name="connsiteY5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0 w 7162800"/>
              <a:gd name="connsiteY4" fmla="*/ 755650 h 914400"/>
              <a:gd name="connsiteX5" fmla="*/ 0 w 7162800"/>
              <a:gd name="connsiteY5" fmla="*/ 587375 h 914400"/>
              <a:gd name="connsiteX6" fmla="*/ 0 w 7162800"/>
              <a:gd name="connsiteY6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0 w 7162800"/>
              <a:gd name="connsiteY4" fmla="*/ 755650 h 914400"/>
              <a:gd name="connsiteX5" fmla="*/ 0 w 7162800"/>
              <a:gd name="connsiteY5" fmla="*/ 587375 h 914400"/>
              <a:gd name="connsiteX6" fmla="*/ 0 w 7162800"/>
              <a:gd name="connsiteY6" fmla="*/ 444500 h 914400"/>
              <a:gd name="connsiteX7" fmla="*/ 0 w 7162800"/>
              <a:gd name="connsiteY7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0 w 7162800"/>
              <a:gd name="connsiteY4" fmla="*/ 755650 h 914400"/>
              <a:gd name="connsiteX5" fmla="*/ 0 w 7162800"/>
              <a:gd name="connsiteY5" fmla="*/ 587375 h 914400"/>
              <a:gd name="connsiteX6" fmla="*/ 0 w 7162800"/>
              <a:gd name="connsiteY6" fmla="*/ 444500 h 914400"/>
              <a:gd name="connsiteX7" fmla="*/ 0 w 7162800"/>
              <a:gd name="connsiteY7" fmla="*/ 260350 h 914400"/>
              <a:gd name="connsiteX8" fmla="*/ 0 w 7162800"/>
              <a:gd name="connsiteY8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225425 w 7162800"/>
              <a:gd name="connsiteY4" fmla="*/ 749300 h 914400"/>
              <a:gd name="connsiteX5" fmla="*/ 0 w 7162800"/>
              <a:gd name="connsiteY5" fmla="*/ 587375 h 914400"/>
              <a:gd name="connsiteX6" fmla="*/ 0 w 7162800"/>
              <a:gd name="connsiteY6" fmla="*/ 444500 h 914400"/>
              <a:gd name="connsiteX7" fmla="*/ 0 w 7162800"/>
              <a:gd name="connsiteY7" fmla="*/ 260350 h 914400"/>
              <a:gd name="connsiteX8" fmla="*/ 0 w 7162800"/>
              <a:gd name="connsiteY8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225425 w 7162800"/>
              <a:gd name="connsiteY4" fmla="*/ 749300 h 914400"/>
              <a:gd name="connsiteX5" fmla="*/ 0 w 7162800"/>
              <a:gd name="connsiteY5" fmla="*/ 587375 h 914400"/>
              <a:gd name="connsiteX6" fmla="*/ 225425 w 7162800"/>
              <a:gd name="connsiteY6" fmla="*/ 406400 h 914400"/>
              <a:gd name="connsiteX7" fmla="*/ 0 w 7162800"/>
              <a:gd name="connsiteY7" fmla="*/ 260350 h 914400"/>
              <a:gd name="connsiteX8" fmla="*/ 0 w 7162800"/>
              <a:gd name="connsiteY8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225425 w 7162800"/>
              <a:gd name="connsiteY4" fmla="*/ 749300 h 914400"/>
              <a:gd name="connsiteX5" fmla="*/ 0 w 7162800"/>
              <a:gd name="connsiteY5" fmla="*/ 587375 h 914400"/>
              <a:gd name="connsiteX6" fmla="*/ 225425 w 7162800"/>
              <a:gd name="connsiteY6" fmla="*/ 406400 h 914400"/>
              <a:gd name="connsiteX7" fmla="*/ 0 w 7162800"/>
              <a:gd name="connsiteY7" fmla="*/ 260350 h 914400"/>
              <a:gd name="connsiteX8" fmla="*/ 0 w 7162800"/>
              <a:gd name="connsiteY8" fmla="*/ 104775 h 914400"/>
              <a:gd name="connsiteX9" fmla="*/ 0 w 7162800"/>
              <a:gd name="connsiteY9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2800 w 7162800"/>
              <a:gd name="connsiteY2" fmla="*/ 914400 h 914400"/>
              <a:gd name="connsiteX3" fmla="*/ 0 w 7162800"/>
              <a:gd name="connsiteY3" fmla="*/ 914400 h 914400"/>
              <a:gd name="connsiteX4" fmla="*/ 225425 w 7162800"/>
              <a:gd name="connsiteY4" fmla="*/ 749300 h 914400"/>
              <a:gd name="connsiteX5" fmla="*/ 0 w 7162800"/>
              <a:gd name="connsiteY5" fmla="*/ 587375 h 914400"/>
              <a:gd name="connsiteX6" fmla="*/ 225425 w 7162800"/>
              <a:gd name="connsiteY6" fmla="*/ 406400 h 914400"/>
              <a:gd name="connsiteX7" fmla="*/ 0 w 7162800"/>
              <a:gd name="connsiteY7" fmla="*/ 260350 h 914400"/>
              <a:gd name="connsiteX8" fmla="*/ 250825 w 7162800"/>
              <a:gd name="connsiteY8" fmla="*/ 133350 h 914400"/>
              <a:gd name="connsiteX9" fmla="*/ 0 w 7162800"/>
              <a:gd name="connsiteY9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7160419 w 7162800"/>
              <a:gd name="connsiteY2" fmla="*/ 769144 h 914400"/>
              <a:gd name="connsiteX3" fmla="*/ 7162800 w 7162800"/>
              <a:gd name="connsiteY3" fmla="*/ 914400 h 914400"/>
              <a:gd name="connsiteX4" fmla="*/ 0 w 7162800"/>
              <a:gd name="connsiteY4" fmla="*/ 914400 h 914400"/>
              <a:gd name="connsiteX5" fmla="*/ 225425 w 7162800"/>
              <a:gd name="connsiteY5" fmla="*/ 749300 h 914400"/>
              <a:gd name="connsiteX6" fmla="*/ 0 w 7162800"/>
              <a:gd name="connsiteY6" fmla="*/ 587375 h 914400"/>
              <a:gd name="connsiteX7" fmla="*/ 225425 w 7162800"/>
              <a:gd name="connsiteY7" fmla="*/ 406400 h 914400"/>
              <a:gd name="connsiteX8" fmla="*/ 0 w 7162800"/>
              <a:gd name="connsiteY8" fmla="*/ 260350 h 914400"/>
              <a:gd name="connsiteX9" fmla="*/ 250825 w 7162800"/>
              <a:gd name="connsiteY9" fmla="*/ 133350 h 914400"/>
              <a:gd name="connsiteX10" fmla="*/ 0 w 7162800"/>
              <a:gd name="connsiteY10" fmla="*/ 0 h 914400"/>
              <a:gd name="connsiteX0" fmla="*/ 0 w 7693466"/>
              <a:gd name="connsiteY0" fmla="*/ 0 h 914400"/>
              <a:gd name="connsiteX1" fmla="*/ 7162800 w 7693466"/>
              <a:gd name="connsiteY1" fmla="*/ 0 h 914400"/>
              <a:gd name="connsiteX2" fmla="*/ 7162800 w 7693466"/>
              <a:gd name="connsiteY2" fmla="*/ 176213 h 914400"/>
              <a:gd name="connsiteX3" fmla="*/ 7160419 w 7693466"/>
              <a:gd name="connsiteY3" fmla="*/ 769144 h 914400"/>
              <a:gd name="connsiteX4" fmla="*/ 7162800 w 7693466"/>
              <a:gd name="connsiteY4" fmla="*/ 914400 h 914400"/>
              <a:gd name="connsiteX5" fmla="*/ 0 w 7693466"/>
              <a:gd name="connsiteY5" fmla="*/ 914400 h 914400"/>
              <a:gd name="connsiteX6" fmla="*/ 225425 w 7693466"/>
              <a:gd name="connsiteY6" fmla="*/ 749300 h 914400"/>
              <a:gd name="connsiteX7" fmla="*/ 0 w 7693466"/>
              <a:gd name="connsiteY7" fmla="*/ 587375 h 914400"/>
              <a:gd name="connsiteX8" fmla="*/ 225425 w 7693466"/>
              <a:gd name="connsiteY8" fmla="*/ 406400 h 914400"/>
              <a:gd name="connsiteX9" fmla="*/ 0 w 7693466"/>
              <a:gd name="connsiteY9" fmla="*/ 260350 h 914400"/>
              <a:gd name="connsiteX10" fmla="*/ 250825 w 7693466"/>
              <a:gd name="connsiteY10" fmla="*/ 133350 h 914400"/>
              <a:gd name="connsiteX11" fmla="*/ 0 w 7693466"/>
              <a:gd name="connsiteY11" fmla="*/ 0 h 914400"/>
              <a:gd name="connsiteX0" fmla="*/ 0 w 7629002"/>
              <a:gd name="connsiteY0" fmla="*/ 0 h 914400"/>
              <a:gd name="connsiteX1" fmla="*/ 7162800 w 7629002"/>
              <a:gd name="connsiteY1" fmla="*/ 0 h 914400"/>
              <a:gd name="connsiteX2" fmla="*/ 6679406 w 7629002"/>
              <a:gd name="connsiteY2" fmla="*/ 126206 h 914400"/>
              <a:gd name="connsiteX3" fmla="*/ 7162800 w 7629002"/>
              <a:gd name="connsiteY3" fmla="*/ 176213 h 914400"/>
              <a:gd name="connsiteX4" fmla="*/ 7160419 w 7629002"/>
              <a:gd name="connsiteY4" fmla="*/ 769144 h 914400"/>
              <a:gd name="connsiteX5" fmla="*/ 7162800 w 7629002"/>
              <a:gd name="connsiteY5" fmla="*/ 914400 h 914400"/>
              <a:gd name="connsiteX6" fmla="*/ 0 w 7629002"/>
              <a:gd name="connsiteY6" fmla="*/ 914400 h 914400"/>
              <a:gd name="connsiteX7" fmla="*/ 225425 w 7629002"/>
              <a:gd name="connsiteY7" fmla="*/ 749300 h 914400"/>
              <a:gd name="connsiteX8" fmla="*/ 0 w 7629002"/>
              <a:gd name="connsiteY8" fmla="*/ 587375 h 914400"/>
              <a:gd name="connsiteX9" fmla="*/ 225425 w 7629002"/>
              <a:gd name="connsiteY9" fmla="*/ 406400 h 914400"/>
              <a:gd name="connsiteX10" fmla="*/ 0 w 7629002"/>
              <a:gd name="connsiteY10" fmla="*/ 260350 h 914400"/>
              <a:gd name="connsiteX11" fmla="*/ 250825 w 7629002"/>
              <a:gd name="connsiteY11" fmla="*/ 133350 h 914400"/>
              <a:gd name="connsiteX12" fmla="*/ 0 w 7629002"/>
              <a:gd name="connsiteY12" fmla="*/ 0 h 914400"/>
              <a:gd name="connsiteX0" fmla="*/ 0 w 7171886"/>
              <a:gd name="connsiteY0" fmla="*/ 0 h 914400"/>
              <a:gd name="connsiteX1" fmla="*/ 7162800 w 7171886"/>
              <a:gd name="connsiteY1" fmla="*/ 0 h 914400"/>
              <a:gd name="connsiteX2" fmla="*/ 6679406 w 7171886"/>
              <a:gd name="connsiteY2" fmla="*/ 126206 h 914400"/>
              <a:gd name="connsiteX3" fmla="*/ 7162800 w 7171886"/>
              <a:gd name="connsiteY3" fmla="*/ 176213 h 914400"/>
              <a:gd name="connsiteX4" fmla="*/ 7160419 w 7171886"/>
              <a:gd name="connsiteY4" fmla="*/ 769144 h 914400"/>
              <a:gd name="connsiteX5" fmla="*/ 7162800 w 7171886"/>
              <a:gd name="connsiteY5" fmla="*/ 914400 h 914400"/>
              <a:gd name="connsiteX6" fmla="*/ 0 w 7171886"/>
              <a:gd name="connsiteY6" fmla="*/ 914400 h 914400"/>
              <a:gd name="connsiteX7" fmla="*/ 225425 w 7171886"/>
              <a:gd name="connsiteY7" fmla="*/ 749300 h 914400"/>
              <a:gd name="connsiteX8" fmla="*/ 0 w 7171886"/>
              <a:gd name="connsiteY8" fmla="*/ 587375 h 914400"/>
              <a:gd name="connsiteX9" fmla="*/ 225425 w 7171886"/>
              <a:gd name="connsiteY9" fmla="*/ 406400 h 914400"/>
              <a:gd name="connsiteX10" fmla="*/ 0 w 7171886"/>
              <a:gd name="connsiteY10" fmla="*/ 260350 h 914400"/>
              <a:gd name="connsiteX11" fmla="*/ 250825 w 7171886"/>
              <a:gd name="connsiteY11" fmla="*/ 133350 h 914400"/>
              <a:gd name="connsiteX12" fmla="*/ 0 w 7171886"/>
              <a:gd name="connsiteY12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679406 w 7162800"/>
              <a:gd name="connsiteY2" fmla="*/ 126206 h 914400"/>
              <a:gd name="connsiteX3" fmla="*/ 7162800 w 7162800"/>
              <a:gd name="connsiteY3" fmla="*/ 176213 h 914400"/>
              <a:gd name="connsiteX4" fmla="*/ 7160419 w 7162800"/>
              <a:gd name="connsiteY4" fmla="*/ 769144 h 914400"/>
              <a:gd name="connsiteX5" fmla="*/ 7162800 w 7162800"/>
              <a:gd name="connsiteY5" fmla="*/ 914400 h 914400"/>
              <a:gd name="connsiteX6" fmla="*/ 0 w 7162800"/>
              <a:gd name="connsiteY6" fmla="*/ 914400 h 914400"/>
              <a:gd name="connsiteX7" fmla="*/ 225425 w 7162800"/>
              <a:gd name="connsiteY7" fmla="*/ 749300 h 914400"/>
              <a:gd name="connsiteX8" fmla="*/ 0 w 7162800"/>
              <a:gd name="connsiteY8" fmla="*/ 587375 h 914400"/>
              <a:gd name="connsiteX9" fmla="*/ 225425 w 7162800"/>
              <a:gd name="connsiteY9" fmla="*/ 406400 h 914400"/>
              <a:gd name="connsiteX10" fmla="*/ 0 w 7162800"/>
              <a:gd name="connsiteY10" fmla="*/ 260350 h 914400"/>
              <a:gd name="connsiteX11" fmla="*/ 250825 w 7162800"/>
              <a:gd name="connsiteY11" fmla="*/ 133350 h 914400"/>
              <a:gd name="connsiteX12" fmla="*/ 0 w 7162800"/>
              <a:gd name="connsiteY12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679406 w 7162800"/>
              <a:gd name="connsiteY2" fmla="*/ 126206 h 914400"/>
              <a:gd name="connsiteX3" fmla="*/ 7162800 w 7162800"/>
              <a:gd name="connsiteY3" fmla="*/ 176213 h 914400"/>
              <a:gd name="connsiteX4" fmla="*/ 7160419 w 7162800"/>
              <a:gd name="connsiteY4" fmla="*/ 769144 h 914400"/>
              <a:gd name="connsiteX5" fmla="*/ 7162800 w 7162800"/>
              <a:gd name="connsiteY5" fmla="*/ 914400 h 914400"/>
              <a:gd name="connsiteX6" fmla="*/ 0 w 7162800"/>
              <a:gd name="connsiteY6" fmla="*/ 914400 h 914400"/>
              <a:gd name="connsiteX7" fmla="*/ 225425 w 7162800"/>
              <a:gd name="connsiteY7" fmla="*/ 749300 h 914400"/>
              <a:gd name="connsiteX8" fmla="*/ 0 w 7162800"/>
              <a:gd name="connsiteY8" fmla="*/ 587375 h 914400"/>
              <a:gd name="connsiteX9" fmla="*/ 225425 w 7162800"/>
              <a:gd name="connsiteY9" fmla="*/ 406400 h 914400"/>
              <a:gd name="connsiteX10" fmla="*/ 0 w 7162800"/>
              <a:gd name="connsiteY10" fmla="*/ 260350 h 914400"/>
              <a:gd name="connsiteX11" fmla="*/ 250825 w 7162800"/>
              <a:gd name="connsiteY11" fmla="*/ 133350 h 914400"/>
              <a:gd name="connsiteX12" fmla="*/ 0 w 7162800"/>
              <a:gd name="connsiteY12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7160419 w 7162800"/>
              <a:gd name="connsiteY4" fmla="*/ 769144 h 914400"/>
              <a:gd name="connsiteX5" fmla="*/ 7162800 w 7162800"/>
              <a:gd name="connsiteY5" fmla="*/ 914400 h 914400"/>
              <a:gd name="connsiteX6" fmla="*/ 0 w 7162800"/>
              <a:gd name="connsiteY6" fmla="*/ 914400 h 914400"/>
              <a:gd name="connsiteX7" fmla="*/ 225425 w 7162800"/>
              <a:gd name="connsiteY7" fmla="*/ 749300 h 914400"/>
              <a:gd name="connsiteX8" fmla="*/ 0 w 7162800"/>
              <a:gd name="connsiteY8" fmla="*/ 587375 h 914400"/>
              <a:gd name="connsiteX9" fmla="*/ 225425 w 7162800"/>
              <a:gd name="connsiteY9" fmla="*/ 406400 h 914400"/>
              <a:gd name="connsiteX10" fmla="*/ 0 w 7162800"/>
              <a:gd name="connsiteY10" fmla="*/ 260350 h 914400"/>
              <a:gd name="connsiteX11" fmla="*/ 250825 w 7162800"/>
              <a:gd name="connsiteY11" fmla="*/ 133350 h 914400"/>
              <a:gd name="connsiteX12" fmla="*/ 0 w 7162800"/>
              <a:gd name="connsiteY12" fmla="*/ 0 h 914400"/>
              <a:gd name="connsiteX0" fmla="*/ 0 w 7180101"/>
              <a:gd name="connsiteY0" fmla="*/ 0 h 914400"/>
              <a:gd name="connsiteX1" fmla="*/ 7162800 w 7180101"/>
              <a:gd name="connsiteY1" fmla="*/ 0 h 914400"/>
              <a:gd name="connsiteX2" fmla="*/ 6919912 w 7180101"/>
              <a:gd name="connsiteY2" fmla="*/ 116681 h 914400"/>
              <a:gd name="connsiteX3" fmla="*/ 7162800 w 7180101"/>
              <a:gd name="connsiteY3" fmla="*/ 176213 h 914400"/>
              <a:gd name="connsiteX4" fmla="*/ 7160419 w 7180101"/>
              <a:gd name="connsiteY4" fmla="*/ 352425 h 914400"/>
              <a:gd name="connsiteX5" fmla="*/ 7160419 w 7180101"/>
              <a:gd name="connsiteY5" fmla="*/ 769144 h 914400"/>
              <a:gd name="connsiteX6" fmla="*/ 7162800 w 7180101"/>
              <a:gd name="connsiteY6" fmla="*/ 914400 h 914400"/>
              <a:gd name="connsiteX7" fmla="*/ 0 w 7180101"/>
              <a:gd name="connsiteY7" fmla="*/ 914400 h 914400"/>
              <a:gd name="connsiteX8" fmla="*/ 225425 w 7180101"/>
              <a:gd name="connsiteY8" fmla="*/ 749300 h 914400"/>
              <a:gd name="connsiteX9" fmla="*/ 0 w 7180101"/>
              <a:gd name="connsiteY9" fmla="*/ 587375 h 914400"/>
              <a:gd name="connsiteX10" fmla="*/ 225425 w 7180101"/>
              <a:gd name="connsiteY10" fmla="*/ 406400 h 914400"/>
              <a:gd name="connsiteX11" fmla="*/ 0 w 7180101"/>
              <a:gd name="connsiteY11" fmla="*/ 260350 h 914400"/>
              <a:gd name="connsiteX12" fmla="*/ 250825 w 7180101"/>
              <a:gd name="connsiteY12" fmla="*/ 133350 h 914400"/>
              <a:gd name="connsiteX13" fmla="*/ 0 w 7180101"/>
              <a:gd name="connsiteY13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7160419 w 7162800"/>
              <a:gd name="connsiteY4" fmla="*/ 352425 h 914400"/>
              <a:gd name="connsiteX5" fmla="*/ 7160419 w 7162800"/>
              <a:gd name="connsiteY5" fmla="*/ 769144 h 914400"/>
              <a:gd name="connsiteX6" fmla="*/ 7162800 w 7162800"/>
              <a:gd name="connsiteY6" fmla="*/ 914400 h 914400"/>
              <a:gd name="connsiteX7" fmla="*/ 0 w 7162800"/>
              <a:gd name="connsiteY7" fmla="*/ 914400 h 914400"/>
              <a:gd name="connsiteX8" fmla="*/ 225425 w 7162800"/>
              <a:gd name="connsiteY8" fmla="*/ 749300 h 914400"/>
              <a:gd name="connsiteX9" fmla="*/ 0 w 7162800"/>
              <a:gd name="connsiteY9" fmla="*/ 587375 h 914400"/>
              <a:gd name="connsiteX10" fmla="*/ 225425 w 7162800"/>
              <a:gd name="connsiteY10" fmla="*/ 406400 h 914400"/>
              <a:gd name="connsiteX11" fmla="*/ 0 w 7162800"/>
              <a:gd name="connsiteY11" fmla="*/ 260350 h 914400"/>
              <a:gd name="connsiteX12" fmla="*/ 250825 w 7162800"/>
              <a:gd name="connsiteY12" fmla="*/ 133350 h 914400"/>
              <a:gd name="connsiteX13" fmla="*/ 0 w 7162800"/>
              <a:gd name="connsiteY13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7160419 w 7162800"/>
              <a:gd name="connsiteY4" fmla="*/ 352425 h 914400"/>
              <a:gd name="connsiteX5" fmla="*/ 7160419 w 7162800"/>
              <a:gd name="connsiteY5" fmla="*/ 769144 h 914400"/>
              <a:gd name="connsiteX6" fmla="*/ 7162800 w 7162800"/>
              <a:gd name="connsiteY6" fmla="*/ 914400 h 914400"/>
              <a:gd name="connsiteX7" fmla="*/ 0 w 7162800"/>
              <a:gd name="connsiteY7" fmla="*/ 914400 h 914400"/>
              <a:gd name="connsiteX8" fmla="*/ 225425 w 7162800"/>
              <a:gd name="connsiteY8" fmla="*/ 749300 h 914400"/>
              <a:gd name="connsiteX9" fmla="*/ 0 w 7162800"/>
              <a:gd name="connsiteY9" fmla="*/ 587375 h 914400"/>
              <a:gd name="connsiteX10" fmla="*/ 225425 w 7162800"/>
              <a:gd name="connsiteY10" fmla="*/ 406400 h 914400"/>
              <a:gd name="connsiteX11" fmla="*/ 0 w 7162800"/>
              <a:gd name="connsiteY11" fmla="*/ 260350 h 914400"/>
              <a:gd name="connsiteX12" fmla="*/ 250825 w 7162800"/>
              <a:gd name="connsiteY12" fmla="*/ 133350 h 914400"/>
              <a:gd name="connsiteX13" fmla="*/ 0 w 7162800"/>
              <a:gd name="connsiteY13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769144 h 914400"/>
              <a:gd name="connsiteX6" fmla="*/ 7162800 w 7162800"/>
              <a:gd name="connsiteY6" fmla="*/ 914400 h 914400"/>
              <a:gd name="connsiteX7" fmla="*/ 0 w 7162800"/>
              <a:gd name="connsiteY7" fmla="*/ 914400 h 914400"/>
              <a:gd name="connsiteX8" fmla="*/ 225425 w 7162800"/>
              <a:gd name="connsiteY8" fmla="*/ 749300 h 914400"/>
              <a:gd name="connsiteX9" fmla="*/ 0 w 7162800"/>
              <a:gd name="connsiteY9" fmla="*/ 587375 h 914400"/>
              <a:gd name="connsiteX10" fmla="*/ 225425 w 7162800"/>
              <a:gd name="connsiteY10" fmla="*/ 406400 h 914400"/>
              <a:gd name="connsiteX11" fmla="*/ 0 w 7162800"/>
              <a:gd name="connsiteY11" fmla="*/ 260350 h 914400"/>
              <a:gd name="connsiteX12" fmla="*/ 250825 w 7162800"/>
              <a:gd name="connsiteY12" fmla="*/ 133350 h 914400"/>
              <a:gd name="connsiteX13" fmla="*/ 0 w 7162800"/>
              <a:gd name="connsiteY13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769144 h 914400"/>
              <a:gd name="connsiteX6" fmla="*/ 7162800 w 7162800"/>
              <a:gd name="connsiteY6" fmla="*/ 914400 h 914400"/>
              <a:gd name="connsiteX7" fmla="*/ 0 w 7162800"/>
              <a:gd name="connsiteY7" fmla="*/ 914400 h 914400"/>
              <a:gd name="connsiteX8" fmla="*/ 225425 w 7162800"/>
              <a:gd name="connsiteY8" fmla="*/ 749300 h 914400"/>
              <a:gd name="connsiteX9" fmla="*/ 0 w 7162800"/>
              <a:gd name="connsiteY9" fmla="*/ 587375 h 914400"/>
              <a:gd name="connsiteX10" fmla="*/ 225425 w 7162800"/>
              <a:gd name="connsiteY10" fmla="*/ 406400 h 914400"/>
              <a:gd name="connsiteX11" fmla="*/ 0 w 7162800"/>
              <a:gd name="connsiteY11" fmla="*/ 260350 h 914400"/>
              <a:gd name="connsiteX12" fmla="*/ 250825 w 7162800"/>
              <a:gd name="connsiteY12" fmla="*/ 133350 h 914400"/>
              <a:gd name="connsiteX13" fmla="*/ 0 w 7162800"/>
              <a:gd name="connsiteY13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008019 w 7162800"/>
              <a:gd name="connsiteY5" fmla="*/ 514350 h 914400"/>
              <a:gd name="connsiteX6" fmla="*/ 7160419 w 7162800"/>
              <a:gd name="connsiteY6" fmla="*/ 769144 h 914400"/>
              <a:gd name="connsiteX7" fmla="*/ 7162800 w 7162800"/>
              <a:gd name="connsiteY7" fmla="*/ 914400 h 914400"/>
              <a:gd name="connsiteX8" fmla="*/ 0 w 7162800"/>
              <a:gd name="connsiteY8" fmla="*/ 914400 h 914400"/>
              <a:gd name="connsiteX9" fmla="*/ 225425 w 7162800"/>
              <a:gd name="connsiteY9" fmla="*/ 749300 h 914400"/>
              <a:gd name="connsiteX10" fmla="*/ 0 w 7162800"/>
              <a:gd name="connsiteY10" fmla="*/ 587375 h 914400"/>
              <a:gd name="connsiteX11" fmla="*/ 225425 w 7162800"/>
              <a:gd name="connsiteY11" fmla="*/ 406400 h 914400"/>
              <a:gd name="connsiteX12" fmla="*/ 0 w 7162800"/>
              <a:gd name="connsiteY12" fmla="*/ 260350 h 914400"/>
              <a:gd name="connsiteX13" fmla="*/ 250825 w 7162800"/>
              <a:gd name="connsiteY13" fmla="*/ 133350 h 914400"/>
              <a:gd name="connsiteX14" fmla="*/ 0 w 7162800"/>
              <a:gd name="connsiteY14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7160419 w 7162800"/>
              <a:gd name="connsiteY6" fmla="*/ 769144 h 914400"/>
              <a:gd name="connsiteX7" fmla="*/ 7162800 w 7162800"/>
              <a:gd name="connsiteY7" fmla="*/ 914400 h 914400"/>
              <a:gd name="connsiteX8" fmla="*/ 0 w 7162800"/>
              <a:gd name="connsiteY8" fmla="*/ 914400 h 914400"/>
              <a:gd name="connsiteX9" fmla="*/ 225425 w 7162800"/>
              <a:gd name="connsiteY9" fmla="*/ 749300 h 914400"/>
              <a:gd name="connsiteX10" fmla="*/ 0 w 7162800"/>
              <a:gd name="connsiteY10" fmla="*/ 587375 h 914400"/>
              <a:gd name="connsiteX11" fmla="*/ 225425 w 7162800"/>
              <a:gd name="connsiteY11" fmla="*/ 406400 h 914400"/>
              <a:gd name="connsiteX12" fmla="*/ 0 w 7162800"/>
              <a:gd name="connsiteY12" fmla="*/ 260350 h 914400"/>
              <a:gd name="connsiteX13" fmla="*/ 250825 w 7162800"/>
              <a:gd name="connsiteY13" fmla="*/ 133350 h 914400"/>
              <a:gd name="connsiteX14" fmla="*/ 0 w 7162800"/>
              <a:gd name="connsiteY14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7158038 w 7162800"/>
              <a:gd name="connsiteY6" fmla="*/ 638175 h 914400"/>
              <a:gd name="connsiteX7" fmla="*/ 7160419 w 7162800"/>
              <a:gd name="connsiteY7" fmla="*/ 769144 h 914400"/>
              <a:gd name="connsiteX8" fmla="*/ 7162800 w 7162800"/>
              <a:gd name="connsiteY8" fmla="*/ 914400 h 914400"/>
              <a:gd name="connsiteX9" fmla="*/ 0 w 7162800"/>
              <a:gd name="connsiteY9" fmla="*/ 914400 h 914400"/>
              <a:gd name="connsiteX10" fmla="*/ 225425 w 7162800"/>
              <a:gd name="connsiteY10" fmla="*/ 749300 h 914400"/>
              <a:gd name="connsiteX11" fmla="*/ 0 w 7162800"/>
              <a:gd name="connsiteY11" fmla="*/ 587375 h 914400"/>
              <a:gd name="connsiteX12" fmla="*/ 225425 w 7162800"/>
              <a:gd name="connsiteY12" fmla="*/ 406400 h 914400"/>
              <a:gd name="connsiteX13" fmla="*/ 0 w 7162800"/>
              <a:gd name="connsiteY13" fmla="*/ 260350 h 914400"/>
              <a:gd name="connsiteX14" fmla="*/ 250825 w 7162800"/>
              <a:gd name="connsiteY14" fmla="*/ 133350 h 914400"/>
              <a:gd name="connsiteX15" fmla="*/ 0 w 7162800"/>
              <a:gd name="connsiteY15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24675 w 7162800"/>
              <a:gd name="connsiteY6" fmla="*/ 631031 h 914400"/>
              <a:gd name="connsiteX7" fmla="*/ 7160419 w 7162800"/>
              <a:gd name="connsiteY7" fmla="*/ 769144 h 914400"/>
              <a:gd name="connsiteX8" fmla="*/ 7162800 w 7162800"/>
              <a:gd name="connsiteY8" fmla="*/ 914400 h 914400"/>
              <a:gd name="connsiteX9" fmla="*/ 0 w 7162800"/>
              <a:gd name="connsiteY9" fmla="*/ 914400 h 914400"/>
              <a:gd name="connsiteX10" fmla="*/ 225425 w 7162800"/>
              <a:gd name="connsiteY10" fmla="*/ 749300 h 914400"/>
              <a:gd name="connsiteX11" fmla="*/ 0 w 7162800"/>
              <a:gd name="connsiteY11" fmla="*/ 587375 h 914400"/>
              <a:gd name="connsiteX12" fmla="*/ 225425 w 7162800"/>
              <a:gd name="connsiteY12" fmla="*/ 406400 h 914400"/>
              <a:gd name="connsiteX13" fmla="*/ 0 w 7162800"/>
              <a:gd name="connsiteY13" fmla="*/ 260350 h 914400"/>
              <a:gd name="connsiteX14" fmla="*/ 250825 w 7162800"/>
              <a:gd name="connsiteY14" fmla="*/ 133350 h 914400"/>
              <a:gd name="connsiteX15" fmla="*/ 0 w 7162800"/>
              <a:gd name="connsiteY15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24675 w 7162800"/>
              <a:gd name="connsiteY6" fmla="*/ 631031 h 914400"/>
              <a:gd name="connsiteX7" fmla="*/ 7160419 w 7162800"/>
              <a:gd name="connsiteY7" fmla="*/ 769144 h 914400"/>
              <a:gd name="connsiteX8" fmla="*/ 7162800 w 7162800"/>
              <a:gd name="connsiteY8" fmla="*/ 914400 h 914400"/>
              <a:gd name="connsiteX9" fmla="*/ 0 w 7162800"/>
              <a:gd name="connsiteY9" fmla="*/ 914400 h 914400"/>
              <a:gd name="connsiteX10" fmla="*/ 225425 w 7162800"/>
              <a:gd name="connsiteY10" fmla="*/ 749300 h 914400"/>
              <a:gd name="connsiteX11" fmla="*/ 0 w 7162800"/>
              <a:gd name="connsiteY11" fmla="*/ 587375 h 914400"/>
              <a:gd name="connsiteX12" fmla="*/ 225425 w 7162800"/>
              <a:gd name="connsiteY12" fmla="*/ 406400 h 914400"/>
              <a:gd name="connsiteX13" fmla="*/ 0 w 7162800"/>
              <a:gd name="connsiteY13" fmla="*/ 260350 h 914400"/>
              <a:gd name="connsiteX14" fmla="*/ 250825 w 7162800"/>
              <a:gd name="connsiteY14" fmla="*/ 133350 h 914400"/>
              <a:gd name="connsiteX15" fmla="*/ 0 w 7162800"/>
              <a:gd name="connsiteY15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24675 w 7162800"/>
              <a:gd name="connsiteY6" fmla="*/ 631031 h 914400"/>
              <a:gd name="connsiteX7" fmla="*/ 7160419 w 7162800"/>
              <a:gd name="connsiteY7" fmla="*/ 769144 h 914400"/>
              <a:gd name="connsiteX8" fmla="*/ 7162800 w 7162800"/>
              <a:gd name="connsiteY8" fmla="*/ 914400 h 914400"/>
              <a:gd name="connsiteX9" fmla="*/ 0 w 7162800"/>
              <a:gd name="connsiteY9" fmla="*/ 914400 h 914400"/>
              <a:gd name="connsiteX10" fmla="*/ 225425 w 7162800"/>
              <a:gd name="connsiteY10" fmla="*/ 749300 h 914400"/>
              <a:gd name="connsiteX11" fmla="*/ 0 w 7162800"/>
              <a:gd name="connsiteY11" fmla="*/ 587375 h 914400"/>
              <a:gd name="connsiteX12" fmla="*/ 225425 w 7162800"/>
              <a:gd name="connsiteY12" fmla="*/ 406400 h 914400"/>
              <a:gd name="connsiteX13" fmla="*/ 0 w 7162800"/>
              <a:gd name="connsiteY13" fmla="*/ 260350 h 914400"/>
              <a:gd name="connsiteX14" fmla="*/ 250825 w 7162800"/>
              <a:gd name="connsiteY14" fmla="*/ 133350 h 914400"/>
              <a:gd name="connsiteX15" fmla="*/ 0 w 7162800"/>
              <a:gd name="connsiteY15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41343 w 7162800"/>
              <a:gd name="connsiteY6" fmla="*/ 542925 h 914400"/>
              <a:gd name="connsiteX7" fmla="*/ 7160419 w 7162800"/>
              <a:gd name="connsiteY7" fmla="*/ 769144 h 914400"/>
              <a:gd name="connsiteX8" fmla="*/ 7162800 w 7162800"/>
              <a:gd name="connsiteY8" fmla="*/ 914400 h 914400"/>
              <a:gd name="connsiteX9" fmla="*/ 0 w 7162800"/>
              <a:gd name="connsiteY9" fmla="*/ 914400 h 914400"/>
              <a:gd name="connsiteX10" fmla="*/ 225425 w 7162800"/>
              <a:gd name="connsiteY10" fmla="*/ 749300 h 914400"/>
              <a:gd name="connsiteX11" fmla="*/ 0 w 7162800"/>
              <a:gd name="connsiteY11" fmla="*/ 587375 h 914400"/>
              <a:gd name="connsiteX12" fmla="*/ 225425 w 7162800"/>
              <a:gd name="connsiteY12" fmla="*/ 406400 h 914400"/>
              <a:gd name="connsiteX13" fmla="*/ 0 w 7162800"/>
              <a:gd name="connsiteY13" fmla="*/ 260350 h 914400"/>
              <a:gd name="connsiteX14" fmla="*/ 250825 w 7162800"/>
              <a:gd name="connsiteY14" fmla="*/ 133350 h 914400"/>
              <a:gd name="connsiteX15" fmla="*/ 0 w 7162800"/>
              <a:gd name="connsiteY15" fmla="*/ 0 h 914400"/>
              <a:gd name="connsiteX0" fmla="*/ 0 w 7163029"/>
              <a:gd name="connsiteY0" fmla="*/ 0 h 914400"/>
              <a:gd name="connsiteX1" fmla="*/ 7162800 w 7163029"/>
              <a:gd name="connsiteY1" fmla="*/ 0 h 914400"/>
              <a:gd name="connsiteX2" fmla="*/ 6919912 w 7163029"/>
              <a:gd name="connsiteY2" fmla="*/ 116681 h 914400"/>
              <a:gd name="connsiteX3" fmla="*/ 7162800 w 7163029"/>
              <a:gd name="connsiteY3" fmla="*/ 176213 h 914400"/>
              <a:gd name="connsiteX4" fmla="*/ 6919913 w 7163029"/>
              <a:gd name="connsiteY4" fmla="*/ 357188 h 914400"/>
              <a:gd name="connsiteX5" fmla="*/ 7160419 w 7163029"/>
              <a:gd name="connsiteY5" fmla="*/ 488156 h 914400"/>
              <a:gd name="connsiteX6" fmla="*/ 6941343 w 7163029"/>
              <a:gd name="connsiteY6" fmla="*/ 542925 h 914400"/>
              <a:gd name="connsiteX7" fmla="*/ 7162800 w 7163029"/>
              <a:gd name="connsiteY7" fmla="*/ 685800 h 914400"/>
              <a:gd name="connsiteX8" fmla="*/ 7162800 w 7163029"/>
              <a:gd name="connsiteY8" fmla="*/ 914400 h 914400"/>
              <a:gd name="connsiteX9" fmla="*/ 0 w 7163029"/>
              <a:gd name="connsiteY9" fmla="*/ 914400 h 914400"/>
              <a:gd name="connsiteX10" fmla="*/ 225425 w 7163029"/>
              <a:gd name="connsiteY10" fmla="*/ 749300 h 914400"/>
              <a:gd name="connsiteX11" fmla="*/ 0 w 7163029"/>
              <a:gd name="connsiteY11" fmla="*/ 587375 h 914400"/>
              <a:gd name="connsiteX12" fmla="*/ 225425 w 7163029"/>
              <a:gd name="connsiteY12" fmla="*/ 406400 h 914400"/>
              <a:gd name="connsiteX13" fmla="*/ 0 w 7163029"/>
              <a:gd name="connsiteY13" fmla="*/ 260350 h 914400"/>
              <a:gd name="connsiteX14" fmla="*/ 250825 w 7163029"/>
              <a:gd name="connsiteY14" fmla="*/ 133350 h 914400"/>
              <a:gd name="connsiteX15" fmla="*/ 0 w 7163029"/>
              <a:gd name="connsiteY15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41343 w 7162800"/>
              <a:gd name="connsiteY6" fmla="*/ 542925 h 914400"/>
              <a:gd name="connsiteX7" fmla="*/ 7160419 w 7162800"/>
              <a:gd name="connsiteY7" fmla="*/ 690562 h 914400"/>
              <a:gd name="connsiteX8" fmla="*/ 7162800 w 7162800"/>
              <a:gd name="connsiteY8" fmla="*/ 914400 h 914400"/>
              <a:gd name="connsiteX9" fmla="*/ 0 w 7162800"/>
              <a:gd name="connsiteY9" fmla="*/ 914400 h 914400"/>
              <a:gd name="connsiteX10" fmla="*/ 225425 w 7162800"/>
              <a:gd name="connsiteY10" fmla="*/ 749300 h 914400"/>
              <a:gd name="connsiteX11" fmla="*/ 0 w 7162800"/>
              <a:gd name="connsiteY11" fmla="*/ 587375 h 914400"/>
              <a:gd name="connsiteX12" fmla="*/ 225425 w 7162800"/>
              <a:gd name="connsiteY12" fmla="*/ 406400 h 914400"/>
              <a:gd name="connsiteX13" fmla="*/ 0 w 7162800"/>
              <a:gd name="connsiteY13" fmla="*/ 260350 h 914400"/>
              <a:gd name="connsiteX14" fmla="*/ 250825 w 7162800"/>
              <a:gd name="connsiteY14" fmla="*/ 133350 h 914400"/>
              <a:gd name="connsiteX15" fmla="*/ 0 w 7162800"/>
              <a:gd name="connsiteY15" fmla="*/ 0 h 914400"/>
              <a:gd name="connsiteX0" fmla="*/ 0 w 7693466"/>
              <a:gd name="connsiteY0" fmla="*/ 0 h 914400"/>
              <a:gd name="connsiteX1" fmla="*/ 7162800 w 7693466"/>
              <a:gd name="connsiteY1" fmla="*/ 0 h 914400"/>
              <a:gd name="connsiteX2" fmla="*/ 6919912 w 7693466"/>
              <a:gd name="connsiteY2" fmla="*/ 116681 h 914400"/>
              <a:gd name="connsiteX3" fmla="*/ 7162800 w 7693466"/>
              <a:gd name="connsiteY3" fmla="*/ 176213 h 914400"/>
              <a:gd name="connsiteX4" fmla="*/ 6919913 w 7693466"/>
              <a:gd name="connsiteY4" fmla="*/ 357188 h 914400"/>
              <a:gd name="connsiteX5" fmla="*/ 7160419 w 7693466"/>
              <a:gd name="connsiteY5" fmla="*/ 488156 h 914400"/>
              <a:gd name="connsiteX6" fmla="*/ 6941343 w 7693466"/>
              <a:gd name="connsiteY6" fmla="*/ 542925 h 914400"/>
              <a:gd name="connsiteX7" fmla="*/ 7160419 w 7693466"/>
              <a:gd name="connsiteY7" fmla="*/ 690562 h 914400"/>
              <a:gd name="connsiteX8" fmla="*/ 7162800 w 7693466"/>
              <a:gd name="connsiteY8" fmla="*/ 776288 h 914400"/>
              <a:gd name="connsiteX9" fmla="*/ 7162800 w 7693466"/>
              <a:gd name="connsiteY9" fmla="*/ 914400 h 914400"/>
              <a:gd name="connsiteX10" fmla="*/ 0 w 7693466"/>
              <a:gd name="connsiteY10" fmla="*/ 914400 h 914400"/>
              <a:gd name="connsiteX11" fmla="*/ 225425 w 7693466"/>
              <a:gd name="connsiteY11" fmla="*/ 749300 h 914400"/>
              <a:gd name="connsiteX12" fmla="*/ 0 w 7693466"/>
              <a:gd name="connsiteY12" fmla="*/ 587375 h 914400"/>
              <a:gd name="connsiteX13" fmla="*/ 225425 w 7693466"/>
              <a:gd name="connsiteY13" fmla="*/ 406400 h 914400"/>
              <a:gd name="connsiteX14" fmla="*/ 0 w 7693466"/>
              <a:gd name="connsiteY14" fmla="*/ 260350 h 914400"/>
              <a:gd name="connsiteX15" fmla="*/ 250825 w 7693466"/>
              <a:gd name="connsiteY15" fmla="*/ 133350 h 914400"/>
              <a:gd name="connsiteX16" fmla="*/ 0 w 7693466"/>
              <a:gd name="connsiteY16" fmla="*/ 0 h 914400"/>
              <a:gd name="connsiteX0" fmla="*/ 0 w 7693466"/>
              <a:gd name="connsiteY0" fmla="*/ 0 h 914400"/>
              <a:gd name="connsiteX1" fmla="*/ 7162800 w 7693466"/>
              <a:gd name="connsiteY1" fmla="*/ 0 h 914400"/>
              <a:gd name="connsiteX2" fmla="*/ 6919912 w 7693466"/>
              <a:gd name="connsiteY2" fmla="*/ 116681 h 914400"/>
              <a:gd name="connsiteX3" fmla="*/ 7162800 w 7693466"/>
              <a:gd name="connsiteY3" fmla="*/ 176213 h 914400"/>
              <a:gd name="connsiteX4" fmla="*/ 6919913 w 7693466"/>
              <a:gd name="connsiteY4" fmla="*/ 357188 h 914400"/>
              <a:gd name="connsiteX5" fmla="*/ 7160419 w 7693466"/>
              <a:gd name="connsiteY5" fmla="*/ 488156 h 914400"/>
              <a:gd name="connsiteX6" fmla="*/ 6941343 w 7693466"/>
              <a:gd name="connsiteY6" fmla="*/ 542925 h 914400"/>
              <a:gd name="connsiteX7" fmla="*/ 7160419 w 7693466"/>
              <a:gd name="connsiteY7" fmla="*/ 690562 h 914400"/>
              <a:gd name="connsiteX8" fmla="*/ 7162800 w 7693466"/>
              <a:gd name="connsiteY8" fmla="*/ 776288 h 914400"/>
              <a:gd name="connsiteX9" fmla="*/ 7162800 w 7693466"/>
              <a:gd name="connsiteY9" fmla="*/ 914400 h 914400"/>
              <a:gd name="connsiteX10" fmla="*/ 0 w 7693466"/>
              <a:gd name="connsiteY10" fmla="*/ 914400 h 914400"/>
              <a:gd name="connsiteX11" fmla="*/ 225425 w 7693466"/>
              <a:gd name="connsiteY11" fmla="*/ 749300 h 914400"/>
              <a:gd name="connsiteX12" fmla="*/ 0 w 7693466"/>
              <a:gd name="connsiteY12" fmla="*/ 587375 h 914400"/>
              <a:gd name="connsiteX13" fmla="*/ 225425 w 7693466"/>
              <a:gd name="connsiteY13" fmla="*/ 406400 h 914400"/>
              <a:gd name="connsiteX14" fmla="*/ 0 w 7693466"/>
              <a:gd name="connsiteY14" fmla="*/ 260350 h 914400"/>
              <a:gd name="connsiteX15" fmla="*/ 250825 w 7693466"/>
              <a:gd name="connsiteY15" fmla="*/ 133350 h 914400"/>
              <a:gd name="connsiteX16" fmla="*/ 0 w 7693466"/>
              <a:gd name="connsiteY16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41343 w 7162800"/>
              <a:gd name="connsiteY6" fmla="*/ 542925 h 914400"/>
              <a:gd name="connsiteX7" fmla="*/ 7160419 w 7162800"/>
              <a:gd name="connsiteY7" fmla="*/ 690562 h 914400"/>
              <a:gd name="connsiteX8" fmla="*/ 7162800 w 7162800"/>
              <a:gd name="connsiteY8" fmla="*/ 776288 h 914400"/>
              <a:gd name="connsiteX9" fmla="*/ 7162800 w 7162800"/>
              <a:gd name="connsiteY9" fmla="*/ 914400 h 914400"/>
              <a:gd name="connsiteX10" fmla="*/ 0 w 7162800"/>
              <a:gd name="connsiteY10" fmla="*/ 914400 h 914400"/>
              <a:gd name="connsiteX11" fmla="*/ 225425 w 7162800"/>
              <a:gd name="connsiteY11" fmla="*/ 749300 h 914400"/>
              <a:gd name="connsiteX12" fmla="*/ 0 w 7162800"/>
              <a:gd name="connsiteY12" fmla="*/ 587375 h 914400"/>
              <a:gd name="connsiteX13" fmla="*/ 225425 w 7162800"/>
              <a:gd name="connsiteY13" fmla="*/ 406400 h 914400"/>
              <a:gd name="connsiteX14" fmla="*/ 0 w 7162800"/>
              <a:gd name="connsiteY14" fmla="*/ 260350 h 914400"/>
              <a:gd name="connsiteX15" fmla="*/ 250825 w 7162800"/>
              <a:gd name="connsiteY15" fmla="*/ 133350 h 914400"/>
              <a:gd name="connsiteX16" fmla="*/ 0 w 7162800"/>
              <a:gd name="connsiteY16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41343 w 7162800"/>
              <a:gd name="connsiteY6" fmla="*/ 542925 h 914400"/>
              <a:gd name="connsiteX7" fmla="*/ 7160419 w 7162800"/>
              <a:gd name="connsiteY7" fmla="*/ 690562 h 914400"/>
              <a:gd name="connsiteX8" fmla="*/ 6969919 w 7162800"/>
              <a:gd name="connsiteY8" fmla="*/ 795338 h 914400"/>
              <a:gd name="connsiteX9" fmla="*/ 7162800 w 7162800"/>
              <a:gd name="connsiteY9" fmla="*/ 914400 h 914400"/>
              <a:gd name="connsiteX10" fmla="*/ 0 w 7162800"/>
              <a:gd name="connsiteY10" fmla="*/ 914400 h 914400"/>
              <a:gd name="connsiteX11" fmla="*/ 225425 w 7162800"/>
              <a:gd name="connsiteY11" fmla="*/ 749300 h 914400"/>
              <a:gd name="connsiteX12" fmla="*/ 0 w 7162800"/>
              <a:gd name="connsiteY12" fmla="*/ 587375 h 914400"/>
              <a:gd name="connsiteX13" fmla="*/ 225425 w 7162800"/>
              <a:gd name="connsiteY13" fmla="*/ 406400 h 914400"/>
              <a:gd name="connsiteX14" fmla="*/ 0 w 7162800"/>
              <a:gd name="connsiteY14" fmla="*/ 260350 h 914400"/>
              <a:gd name="connsiteX15" fmla="*/ 250825 w 7162800"/>
              <a:gd name="connsiteY15" fmla="*/ 133350 h 914400"/>
              <a:gd name="connsiteX16" fmla="*/ 0 w 7162800"/>
              <a:gd name="connsiteY16" fmla="*/ 0 h 914400"/>
              <a:gd name="connsiteX0" fmla="*/ 0 w 7162800"/>
              <a:gd name="connsiteY0" fmla="*/ 0 h 914400"/>
              <a:gd name="connsiteX1" fmla="*/ 7162800 w 7162800"/>
              <a:gd name="connsiteY1" fmla="*/ 0 h 914400"/>
              <a:gd name="connsiteX2" fmla="*/ 6919912 w 7162800"/>
              <a:gd name="connsiteY2" fmla="*/ 116681 h 914400"/>
              <a:gd name="connsiteX3" fmla="*/ 7162800 w 7162800"/>
              <a:gd name="connsiteY3" fmla="*/ 176213 h 914400"/>
              <a:gd name="connsiteX4" fmla="*/ 6919913 w 7162800"/>
              <a:gd name="connsiteY4" fmla="*/ 357188 h 914400"/>
              <a:gd name="connsiteX5" fmla="*/ 7160419 w 7162800"/>
              <a:gd name="connsiteY5" fmla="*/ 488156 h 914400"/>
              <a:gd name="connsiteX6" fmla="*/ 6941343 w 7162800"/>
              <a:gd name="connsiteY6" fmla="*/ 542925 h 914400"/>
              <a:gd name="connsiteX7" fmla="*/ 7160419 w 7162800"/>
              <a:gd name="connsiteY7" fmla="*/ 690562 h 914400"/>
              <a:gd name="connsiteX8" fmla="*/ 6969919 w 7162800"/>
              <a:gd name="connsiteY8" fmla="*/ 795338 h 914400"/>
              <a:gd name="connsiteX9" fmla="*/ 7162800 w 7162800"/>
              <a:gd name="connsiteY9" fmla="*/ 914400 h 914400"/>
              <a:gd name="connsiteX10" fmla="*/ 0 w 7162800"/>
              <a:gd name="connsiteY10" fmla="*/ 914400 h 914400"/>
              <a:gd name="connsiteX11" fmla="*/ 225425 w 7162800"/>
              <a:gd name="connsiteY11" fmla="*/ 749300 h 914400"/>
              <a:gd name="connsiteX12" fmla="*/ 0 w 7162800"/>
              <a:gd name="connsiteY12" fmla="*/ 587375 h 914400"/>
              <a:gd name="connsiteX13" fmla="*/ 225425 w 7162800"/>
              <a:gd name="connsiteY13" fmla="*/ 406400 h 914400"/>
              <a:gd name="connsiteX14" fmla="*/ 0 w 7162800"/>
              <a:gd name="connsiteY14" fmla="*/ 260350 h 914400"/>
              <a:gd name="connsiteX15" fmla="*/ 250825 w 7162800"/>
              <a:gd name="connsiteY15" fmla="*/ 133350 h 914400"/>
              <a:gd name="connsiteX16" fmla="*/ 0 w 7162800"/>
              <a:gd name="connsiteY16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62800" h="914400">
                <a:moveTo>
                  <a:pt x="0" y="0"/>
                </a:moveTo>
                <a:lnTo>
                  <a:pt x="7162800" y="0"/>
                </a:lnTo>
                <a:lnTo>
                  <a:pt x="6919912" y="116681"/>
                </a:lnTo>
                <a:lnTo>
                  <a:pt x="7162800" y="176213"/>
                </a:lnTo>
                <a:lnTo>
                  <a:pt x="6919913" y="357188"/>
                </a:lnTo>
                <a:lnTo>
                  <a:pt x="7160419" y="488156"/>
                </a:lnTo>
                <a:lnTo>
                  <a:pt x="6941343" y="542925"/>
                </a:lnTo>
                <a:lnTo>
                  <a:pt x="7160419" y="690562"/>
                </a:lnTo>
                <a:lnTo>
                  <a:pt x="6969919" y="795338"/>
                </a:lnTo>
                <a:lnTo>
                  <a:pt x="7162800" y="914400"/>
                </a:lnTo>
                <a:lnTo>
                  <a:pt x="0" y="914400"/>
                </a:lnTo>
                <a:lnTo>
                  <a:pt x="225425" y="749300"/>
                </a:lnTo>
                <a:lnTo>
                  <a:pt x="0" y="587375"/>
                </a:lnTo>
                <a:lnTo>
                  <a:pt x="225425" y="406400"/>
                </a:lnTo>
                <a:lnTo>
                  <a:pt x="0" y="260350"/>
                </a:lnTo>
                <a:lnTo>
                  <a:pt x="250825" y="133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1371600"/>
            <a:ext cx="1895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Memory </a:t>
            </a:r>
            <a:endParaRPr lang="en-US" sz="3600" dirty="0"/>
          </a:p>
        </p:txBody>
      </p:sp>
      <p:grpSp>
        <p:nvGrpSpPr>
          <p:cNvPr id="8" name="Group 7"/>
          <p:cNvGrpSpPr/>
          <p:nvPr/>
        </p:nvGrpSpPr>
        <p:grpSpPr>
          <a:xfrm>
            <a:off x="3152937" y="1981200"/>
            <a:ext cx="1805169" cy="906696"/>
            <a:chOff x="3152937" y="2648844"/>
            <a:chExt cx="903807" cy="203827"/>
          </a:xfrm>
        </p:grpSpPr>
        <p:sp>
          <p:nvSpPr>
            <p:cNvPr id="25" name="Rectangle 24"/>
            <p:cNvSpPr/>
            <p:nvPr/>
          </p:nvSpPr>
          <p:spPr>
            <a:xfrm>
              <a:off x="3152937" y="264884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334461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515985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693074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73611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" name="Straight Connector 6"/>
          <p:cNvCxnSpPr/>
          <p:nvPr/>
        </p:nvCxnSpPr>
        <p:spPr>
          <a:xfrm>
            <a:off x="3124200" y="1371600"/>
            <a:ext cx="0" cy="2209800"/>
          </a:xfrm>
          <a:prstGeom prst="line">
            <a:avLst/>
          </a:prstGeom>
          <a:ln w="635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796314" y="1371600"/>
            <a:ext cx="0" cy="2209800"/>
          </a:xfrm>
          <a:prstGeom prst="line">
            <a:avLst/>
          </a:prstGeom>
          <a:ln w="635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191000" y="3156412"/>
            <a:ext cx="1465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Region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4353615" y="751582"/>
            <a:ext cx="12089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RMAX</a:t>
            </a:r>
          </a:p>
          <a:p>
            <a:pPr algn="ctr"/>
            <a:r>
              <a:rPr lang="en-US" sz="3200" dirty="0" smtClean="0"/>
              <a:t>bytes</a:t>
            </a:r>
            <a:endParaRPr lang="en-US" sz="3200" dirty="0"/>
          </a:p>
        </p:txBody>
      </p:sp>
      <p:cxnSp>
        <p:nvCxnSpPr>
          <p:cNvPr id="17" name="Straight Arrow Connector 16"/>
          <p:cNvCxnSpPr>
            <a:stCxn id="13" idx="3"/>
          </p:cNvCxnSpPr>
          <p:nvPr/>
        </p:nvCxnSpPr>
        <p:spPr>
          <a:xfrm>
            <a:off x="5562600" y="1290191"/>
            <a:ext cx="1219200" cy="1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3" idx="1"/>
          </p:cNvCxnSpPr>
          <p:nvPr/>
        </p:nvCxnSpPr>
        <p:spPr>
          <a:xfrm flipH="1">
            <a:off x="3124201" y="1290191"/>
            <a:ext cx="1229414" cy="1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91000" y="1981200"/>
            <a:ext cx="1805169" cy="906696"/>
            <a:chOff x="3152937" y="2648844"/>
            <a:chExt cx="903807" cy="203827"/>
          </a:xfrm>
        </p:grpSpPr>
        <p:sp>
          <p:nvSpPr>
            <p:cNvPr id="31" name="Rectangle 30"/>
            <p:cNvSpPr/>
            <p:nvPr/>
          </p:nvSpPr>
          <p:spPr>
            <a:xfrm>
              <a:off x="3152937" y="264884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334461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515985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693074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873611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29770" y="3810000"/>
            <a:ext cx="8309430" cy="2590800"/>
            <a:chOff x="529770" y="3810000"/>
            <a:chExt cx="8309430" cy="2590800"/>
          </a:xfrm>
        </p:grpSpPr>
        <p:sp>
          <p:nvSpPr>
            <p:cNvPr id="36" name="Rectangle 35"/>
            <p:cNvSpPr/>
            <p:nvPr/>
          </p:nvSpPr>
          <p:spPr>
            <a:xfrm>
              <a:off x="529771" y="4968240"/>
              <a:ext cx="2767828" cy="74676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3200" dirty="0" smtClean="0">
                  <a:solidFill>
                    <a:schemeClr val="tx1"/>
                  </a:solidFill>
                </a:rPr>
                <a:t>Region Tag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315199" y="4968240"/>
              <a:ext cx="1520371" cy="74676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3200" dirty="0" smtClean="0">
                  <a:solidFill>
                    <a:schemeClr val="tx1"/>
                  </a:solidFill>
                </a:rPr>
                <a:t>Byte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794828" y="4968240"/>
              <a:ext cx="1520371" cy="74676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3200" dirty="0" smtClean="0">
                  <a:solidFill>
                    <a:schemeClr val="tx1"/>
                  </a:solidFill>
                </a:rPr>
                <a:t>Start / </a:t>
              </a:r>
            </a:p>
            <a:p>
              <a:pPr algn="ctr">
                <a:lnSpc>
                  <a:spcPct val="80000"/>
                </a:lnSpc>
              </a:pPr>
              <a:r>
                <a:rPr lang="en-US" sz="3200" dirty="0" smtClean="0">
                  <a:solidFill>
                    <a:schemeClr val="tx1"/>
                  </a:solidFill>
                </a:rPr>
                <a:t>End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297599" y="4968240"/>
              <a:ext cx="2497229" cy="74676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en-US" sz="3200" dirty="0" smtClean="0">
                  <a:solidFill>
                    <a:schemeClr val="tx1"/>
                  </a:solidFill>
                </a:rPr>
                <a:t>Set Index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5794826" y="3837898"/>
              <a:ext cx="1520373" cy="916254"/>
              <a:chOff x="5794826" y="4447498"/>
              <a:chExt cx="1520371" cy="916254"/>
            </a:xfrm>
          </p:grpSpPr>
          <p:sp>
            <p:nvSpPr>
              <p:cNvPr id="41" name="Left Brace 40"/>
              <p:cNvSpPr/>
              <p:nvPr/>
            </p:nvSpPr>
            <p:spPr>
              <a:xfrm rot="5400000">
                <a:off x="6357257" y="4405811"/>
                <a:ext cx="395510" cy="1520371"/>
              </a:xfrm>
              <a:prstGeom prst="leftBrace">
                <a:avLst>
                  <a:gd name="adj1" fmla="val 27598"/>
                  <a:gd name="adj2" fmla="val 49373"/>
                </a:avLst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390273" y="4447498"/>
                <a:ext cx="4187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3</a:t>
                </a:r>
                <a:endParaRPr lang="en-US" sz="3600" dirty="0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29770" y="5754469"/>
              <a:ext cx="8305800" cy="646331"/>
              <a:chOff x="3505204" y="5562600"/>
              <a:chExt cx="2870076" cy="646331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4514081" y="5562600"/>
                <a:ext cx="97235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600" dirty="0" smtClean="0"/>
                  <a:t>64 bit address</a:t>
                </a:r>
                <a:endParaRPr lang="en-US" sz="3600" dirty="0"/>
              </a:p>
            </p:txBody>
          </p:sp>
          <p:cxnSp>
            <p:nvCxnSpPr>
              <p:cNvPr id="45" name="Straight Arrow Connector 44"/>
              <p:cNvCxnSpPr>
                <a:stCxn id="44" idx="3"/>
              </p:cNvCxnSpPr>
              <p:nvPr/>
            </p:nvCxnSpPr>
            <p:spPr>
              <a:xfrm>
                <a:off x="5486431" y="5885766"/>
                <a:ext cx="888849" cy="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>
                <a:stCxn id="44" idx="1"/>
              </p:cNvCxnSpPr>
              <p:nvPr/>
            </p:nvCxnSpPr>
            <p:spPr>
              <a:xfrm flipH="1">
                <a:off x="3505204" y="5885766"/>
                <a:ext cx="1008877" cy="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529771" y="3810000"/>
              <a:ext cx="5265055" cy="947902"/>
              <a:chOff x="5794826" y="4415850"/>
              <a:chExt cx="1520371" cy="947902"/>
            </a:xfrm>
          </p:grpSpPr>
          <p:sp>
            <p:nvSpPr>
              <p:cNvPr id="48" name="Left Brace 47"/>
              <p:cNvSpPr/>
              <p:nvPr/>
            </p:nvSpPr>
            <p:spPr>
              <a:xfrm rot="5400000">
                <a:off x="6357257" y="4405811"/>
                <a:ext cx="395510" cy="1520371"/>
              </a:xfrm>
              <a:prstGeom prst="leftBrace">
                <a:avLst>
                  <a:gd name="adj1" fmla="val 27598"/>
                  <a:gd name="adj2" fmla="val 49373"/>
                </a:avLst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6431743" y="4415850"/>
                <a:ext cx="24653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Top</a:t>
                </a:r>
                <a:endParaRPr lang="en-US" sz="3600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7318827" y="3839980"/>
              <a:ext cx="1520373" cy="916254"/>
              <a:chOff x="5794826" y="4447498"/>
              <a:chExt cx="1520371" cy="916254"/>
            </a:xfrm>
          </p:grpSpPr>
          <p:sp>
            <p:nvSpPr>
              <p:cNvPr id="51" name="Left Brace 50"/>
              <p:cNvSpPr/>
              <p:nvPr/>
            </p:nvSpPr>
            <p:spPr>
              <a:xfrm rot="5400000">
                <a:off x="6357257" y="4405811"/>
                <a:ext cx="395510" cy="1520371"/>
              </a:xfrm>
              <a:prstGeom prst="leftBrace">
                <a:avLst>
                  <a:gd name="adj1" fmla="val 27598"/>
                  <a:gd name="adj2" fmla="val 49373"/>
                </a:avLst>
              </a:prstGeom>
              <a:ln w="381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6390273" y="4447498"/>
                <a:ext cx="4187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3</a:t>
                </a:r>
                <a:endParaRPr lang="en-US" sz="3600" dirty="0"/>
              </a:p>
            </p:txBody>
          </p:sp>
        </p:grpSp>
      </p:grpSp>
      <p:grpSp>
        <p:nvGrpSpPr>
          <p:cNvPr id="59" name="Group 58"/>
          <p:cNvGrpSpPr/>
          <p:nvPr/>
        </p:nvGrpSpPr>
        <p:grpSpPr>
          <a:xfrm>
            <a:off x="4782456" y="1981200"/>
            <a:ext cx="1985686" cy="906696"/>
            <a:chOff x="3152937" y="2648844"/>
            <a:chExt cx="903807" cy="203827"/>
          </a:xfrm>
        </p:grpSpPr>
        <p:sp>
          <p:nvSpPr>
            <p:cNvPr id="60" name="Rectangle 59"/>
            <p:cNvSpPr/>
            <p:nvPr/>
          </p:nvSpPr>
          <p:spPr>
            <a:xfrm>
              <a:off x="3152937" y="264884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334461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515985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693074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873611" y="264884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775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Example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47631" y="1560731"/>
            <a:ext cx="404873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struct</a:t>
            </a:r>
            <a:r>
              <a:rPr lang="en-US" sz="3200" dirty="0" smtClean="0"/>
              <a:t> TIE {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X, Y, Z;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V, H;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data[3];</a:t>
            </a:r>
          </a:p>
          <a:p>
            <a:r>
              <a:rPr lang="en-US" sz="3200" dirty="0" smtClean="0"/>
              <a:t>} Imperial;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034559" y="914400"/>
            <a:ext cx="3074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Imperial.X</a:t>
            </a:r>
            <a:r>
              <a:rPr lang="en-US" sz="3600" dirty="0" smtClean="0"/>
              <a:t> = … ;</a:t>
            </a:r>
            <a:endParaRPr lang="en-US" sz="3600" dirty="0"/>
          </a:p>
        </p:txBody>
      </p:sp>
      <p:grpSp>
        <p:nvGrpSpPr>
          <p:cNvPr id="10" name="Group 9"/>
          <p:cNvGrpSpPr/>
          <p:nvPr/>
        </p:nvGrpSpPr>
        <p:grpSpPr>
          <a:xfrm>
            <a:off x="4152900" y="1770966"/>
            <a:ext cx="2228182" cy="1143000"/>
            <a:chOff x="4152900" y="1770966"/>
            <a:chExt cx="2228182" cy="1143000"/>
          </a:xfrm>
        </p:grpSpPr>
        <p:sp>
          <p:nvSpPr>
            <p:cNvPr id="7" name="Down Arrow 6"/>
            <p:cNvSpPr/>
            <p:nvPr/>
          </p:nvSpPr>
          <p:spPr>
            <a:xfrm>
              <a:off x="4152900" y="1770966"/>
              <a:ext cx="838200" cy="11430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34000" y="1847166"/>
              <a:ext cx="104708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Miss</a:t>
              </a:r>
              <a:endParaRPr lang="en-US" sz="36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1447800" y="3048000"/>
            <a:ext cx="6248400" cy="1143000"/>
          </a:xfrm>
          <a:prstGeom prst="round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Invoke Spatial Granularity Predictor</a:t>
            </a:r>
          </a:p>
          <a:p>
            <a:pPr algn="ctr"/>
            <a:r>
              <a:rPr lang="en-US" sz="3200" dirty="0" smtClean="0"/>
              <a:t>(PC/Region based)</a:t>
            </a:r>
            <a:endParaRPr lang="en-US" sz="3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4152900" y="4419600"/>
            <a:ext cx="2383224" cy="1143000"/>
            <a:chOff x="4152900" y="4419600"/>
            <a:chExt cx="2383224" cy="1143000"/>
          </a:xfrm>
        </p:grpSpPr>
        <p:sp>
          <p:nvSpPr>
            <p:cNvPr id="16" name="Down Arrow 15"/>
            <p:cNvSpPr/>
            <p:nvPr/>
          </p:nvSpPr>
          <p:spPr>
            <a:xfrm>
              <a:off x="4152900" y="4419600"/>
              <a:ext cx="838200" cy="11430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34000" y="4495800"/>
              <a:ext cx="12021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Fetch</a:t>
              </a:r>
              <a:endParaRPr lang="en-US" sz="36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948074" y="5715000"/>
            <a:ext cx="3147926" cy="762001"/>
            <a:chOff x="2948074" y="5715000"/>
            <a:chExt cx="3147926" cy="762001"/>
          </a:xfrm>
        </p:grpSpPr>
        <p:sp>
          <p:nvSpPr>
            <p:cNvPr id="21" name="Rectangle 20"/>
            <p:cNvSpPr/>
            <p:nvPr/>
          </p:nvSpPr>
          <p:spPr>
            <a:xfrm>
              <a:off x="2948074" y="5715000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8031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X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21255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Y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29352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Z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58155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V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597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 flipV="1">
            <a:off x="4724400" y="2554069"/>
            <a:ext cx="16764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00000000</a:t>
            </a:r>
            <a:endParaRPr 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4953000" y="1907738"/>
            <a:ext cx="1308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Valid?</a:t>
            </a:r>
            <a:endParaRPr lang="en-US" sz="3600" dirty="0"/>
          </a:p>
        </p:txBody>
      </p:sp>
      <p:sp>
        <p:nvSpPr>
          <p:cNvPr id="38" name="TextBox 37"/>
          <p:cNvSpPr txBox="1"/>
          <p:nvPr/>
        </p:nvSpPr>
        <p:spPr>
          <a:xfrm>
            <a:off x="6869557" y="1876454"/>
            <a:ext cx="1025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Tag?</a:t>
            </a:r>
            <a:endParaRPr lang="en-US" sz="3600" dirty="0"/>
          </a:p>
        </p:txBody>
      </p:sp>
      <p:grpSp>
        <p:nvGrpSpPr>
          <p:cNvPr id="169" name="Group 168"/>
          <p:cNvGrpSpPr/>
          <p:nvPr/>
        </p:nvGrpSpPr>
        <p:grpSpPr>
          <a:xfrm>
            <a:off x="2590800" y="4267200"/>
            <a:ext cx="5029200" cy="762001"/>
            <a:chOff x="7379833" y="1981200"/>
            <a:chExt cx="1443945" cy="203827"/>
          </a:xfrm>
        </p:grpSpPr>
        <p:sp>
          <p:nvSpPr>
            <p:cNvPr id="65" name="Rectangle 64"/>
            <p:cNvSpPr/>
            <p:nvPr/>
          </p:nvSpPr>
          <p:spPr>
            <a:xfrm>
              <a:off x="7379833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561358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742882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919971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8100508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8282032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8463556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8640645" y="1981200"/>
              <a:ext cx="183133" cy="20382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5" name="Rectangle 334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/>
              <a:t>	</a:t>
            </a:r>
            <a:r>
              <a:rPr lang="en-US" sz="4000" b="1" dirty="0" smtClean="0"/>
              <a:t>Amoeba Cache – Insert (8words/set)</a:t>
            </a:r>
            <a:endParaRPr lang="en-US" sz="4000" b="1" dirty="0"/>
          </a:p>
        </p:txBody>
      </p:sp>
      <p:sp>
        <p:nvSpPr>
          <p:cNvPr id="337" name="Rectangle 336"/>
          <p:cNvSpPr/>
          <p:nvPr/>
        </p:nvSpPr>
        <p:spPr>
          <a:xfrm flipH="1" flipV="1">
            <a:off x="6553200" y="2554069"/>
            <a:ext cx="16764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00000000</a:t>
            </a:r>
            <a:endParaRPr lang="en-US" sz="2800" dirty="0"/>
          </a:p>
        </p:txBody>
      </p:sp>
      <p:sp>
        <p:nvSpPr>
          <p:cNvPr id="338" name="TextBox 337"/>
          <p:cNvSpPr txBox="1"/>
          <p:nvPr/>
        </p:nvSpPr>
        <p:spPr>
          <a:xfrm>
            <a:off x="3405417" y="3581400"/>
            <a:ext cx="3390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SRAM Array / Set</a:t>
            </a:r>
            <a:endParaRPr lang="en-US" sz="3600" dirty="0"/>
          </a:p>
        </p:txBody>
      </p:sp>
      <p:sp>
        <p:nvSpPr>
          <p:cNvPr id="353" name="TextBox 352"/>
          <p:cNvSpPr txBox="1"/>
          <p:nvPr/>
        </p:nvSpPr>
        <p:spPr>
          <a:xfrm rot="10800000">
            <a:off x="1524000" y="4267200"/>
            <a:ext cx="834597" cy="1330762"/>
          </a:xfrm>
          <a:prstGeom prst="upArrow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5" name="TextBox 354"/>
          <p:cNvSpPr txBox="1"/>
          <p:nvPr/>
        </p:nvSpPr>
        <p:spPr>
          <a:xfrm>
            <a:off x="2590800" y="5105400"/>
            <a:ext cx="1046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Miss</a:t>
            </a:r>
            <a:endParaRPr lang="en-US" sz="3600" dirty="0"/>
          </a:p>
        </p:txBody>
      </p:sp>
      <p:sp>
        <p:nvSpPr>
          <p:cNvPr id="32" name="TextBox 31"/>
          <p:cNvSpPr txBox="1"/>
          <p:nvPr/>
        </p:nvSpPr>
        <p:spPr>
          <a:xfrm>
            <a:off x="978641" y="1071732"/>
            <a:ext cx="3320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Insert 4+1 words</a:t>
            </a:r>
            <a:endParaRPr lang="en-US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727137" y="2154912"/>
            <a:ext cx="3844862" cy="1324888"/>
            <a:chOff x="727137" y="2154912"/>
            <a:chExt cx="3844862" cy="1324888"/>
          </a:xfrm>
        </p:grpSpPr>
        <p:sp>
          <p:nvSpPr>
            <p:cNvPr id="342" name="Rectangle 341"/>
            <p:cNvSpPr/>
            <p:nvPr/>
          </p:nvSpPr>
          <p:spPr>
            <a:xfrm>
              <a:off x="1076872" y="2154912"/>
              <a:ext cx="145905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/>
                <a:t>00000 </a:t>
              </a:r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727137" y="2833469"/>
              <a:ext cx="218258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 smtClean="0"/>
                <a:t>substring()</a:t>
              </a:r>
              <a:endParaRPr lang="en-US" sz="2400" dirty="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838200" y="2477869"/>
              <a:ext cx="3733799" cy="642859"/>
              <a:chOff x="838200" y="2477869"/>
              <a:chExt cx="3733799" cy="642859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838200" y="2820769"/>
                <a:ext cx="3733799" cy="0"/>
              </a:xfrm>
              <a:prstGeom prst="straightConnector1">
                <a:avLst/>
              </a:prstGeom>
              <a:ln w="50800">
                <a:prstDash val="dash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47" name="Oval 346"/>
              <p:cNvSpPr/>
              <p:nvPr/>
            </p:nvSpPr>
            <p:spPr>
              <a:xfrm>
                <a:off x="3352800" y="2477869"/>
                <a:ext cx="642859" cy="642859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1</a:t>
                </a:r>
              </a:p>
            </p:txBody>
          </p:sp>
        </p:grpSp>
      </p:grpSp>
      <p:sp>
        <p:nvSpPr>
          <p:cNvPr id="36" name="12-Point Star 35"/>
          <p:cNvSpPr/>
          <p:nvPr/>
        </p:nvSpPr>
        <p:spPr>
          <a:xfrm>
            <a:off x="4252604" y="2984500"/>
            <a:ext cx="2334398" cy="990600"/>
          </a:xfrm>
          <a:prstGeom prst="star12">
            <a:avLst/>
          </a:prstGeom>
          <a:solidFill>
            <a:srgbClr val="FFFF0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/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Pos</a:t>
            </a:r>
            <a:r>
              <a:rPr lang="en-US" sz="3200" dirty="0" smtClean="0">
                <a:solidFill>
                  <a:schemeClr val="tx1"/>
                </a:solidFill>
              </a:rPr>
              <a:t>: 0 </a:t>
            </a:r>
            <a:endParaRPr lang="en-US" sz="3200" dirty="0">
              <a:solidFill>
                <a:schemeClr val="tx1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367335" y="5715000"/>
            <a:ext cx="3147926" cy="762001"/>
            <a:chOff x="2948074" y="5715000"/>
            <a:chExt cx="3147926" cy="762001"/>
          </a:xfrm>
        </p:grpSpPr>
        <p:sp>
          <p:nvSpPr>
            <p:cNvPr id="40" name="Rectangle 39"/>
            <p:cNvSpPr/>
            <p:nvPr/>
          </p:nvSpPr>
          <p:spPr>
            <a:xfrm>
              <a:off x="2948074" y="5715000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58031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X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1255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Y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829352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Z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458155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V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303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" grpId="0" animBg="1"/>
      <p:bldP spid="355" grpId="0"/>
      <p:bldP spid="3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4724400" y="2554069"/>
            <a:ext cx="16764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00000000</a:t>
            </a:r>
            <a:endParaRPr 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4953000" y="1907738"/>
            <a:ext cx="1308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Valid?</a:t>
            </a:r>
            <a:endParaRPr lang="en-US" sz="3600" dirty="0"/>
          </a:p>
        </p:txBody>
      </p:sp>
      <p:sp>
        <p:nvSpPr>
          <p:cNvPr id="38" name="TextBox 37"/>
          <p:cNvSpPr txBox="1"/>
          <p:nvPr/>
        </p:nvSpPr>
        <p:spPr>
          <a:xfrm>
            <a:off x="6869557" y="1876454"/>
            <a:ext cx="1025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Tag?</a:t>
            </a:r>
            <a:endParaRPr lang="en-US" sz="3600" dirty="0"/>
          </a:p>
        </p:txBody>
      </p:sp>
      <p:sp>
        <p:nvSpPr>
          <p:cNvPr id="70" name="Rectangle 69"/>
          <p:cNvSpPr/>
          <p:nvPr/>
        </p:nvSpPr>
        <p:spPr>
          <a:xfrm>
            <a:off x="6037921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670162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7286955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Rectangle 334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/>
              <a:t>	</a:t>
            </a:r>
            <a:r>
              <a:rPr lang="en-US" sz="4000" b="1" dirty="0" smtClean="0"/>
              <a:t>Amoeba Cache – Insert (8words/set)</a:t>
            </a:r>
            <a:endParaRPr lang="en-US" sz="4000" b="1" dirty="0"/>
          </a:p>
        </p:txBody>
      </p:sp>
      <p:sp>
        <p:nvSpPr>
          <p:cNvPr id="337" name="Rectangle 336"/>
          <p:cNvSpPr/>
          <p:nvPr/>
        </p:nvSpPr>
        <p:spPr>
          <a:xfrm flipH="1">
            <a:off x="6553200" y="2554069"/>
            <a:ext cx="16764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00000000</a:t>
            </a:r>
            <a:endParaRPr lang="en-US" sz="2800" dirty="0"/>
          </a:p>
        </p:txBody>
      </p:sp>
      <p:sp>
        <p:nvSpPr>
          <p:cNvPr id="338" name="TextBox 337"/>
          <p:cNvSpPr txBox="1"/>
          <p:nvPr/>
        </p:nvSpPr>
        <p:spPr>
          <a:xfrm>
            <a:off x="3710217" y="3505200"/>
            <a:ext cx="3390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SRAM Array / Set</a:t>
            </a:r>
            <a:endParaRPr lang="en-US" sz="3600" dirty="0"/>
          </a:p>
        </p:txBody>
      </p:sp>
      <p:sp>
        <p:nvSpPr>
          <p:cNvPr id="39" name="Rectangle 38"/>
          <p:cNvSpPr/>
          <p:nvPr/>
        </p:nvSpPr>
        <p:spPr>
          <a:xfrm flipH="1">
            <a:off x="4722299" y="2554069"/>
            <a:ext cx="16764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11111000</a:t>
            </a:r>
            <a:endParaRPr lang="en-US" sz="2800" dirty="0"/>
          </a:p>
        </p:txBody>
      </p:sp>
      <p:sp>
        <p:nvSpPr>
          <p:cNvPr id="65" name="Rectangle 64"/>
          <p:cNvSpPr/>
          <p:nvPr/>
        </p:nvSpPr>
        <p:spPr>
          <a:xfrm>
            <a:off x="2895600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527844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160084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776878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5405681" y="41910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905043" y="4191000"/>
            <a:ext cx="3147926" cy="762001"/>
            <a:chOff x="2600243" y="4800600"/>
            <a:chExt cx="3147926" cy="762001"/>
          </a:xfrm>
        </p:grpSpPr>
        <p:sp>
          <p:nvSpPr>
            <p:cNvPr id="46" name="Rectangle 45"/>
            <p:cNvSpPr/>
            <p:nvPr/>
          </p:nvSpPr>
          <p:spPr>
            <a:xfrm>
              <a:off x="2600243" y="4800600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232487" y="4800600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X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864727" y="4800600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Y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481521" y="4800600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Z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10324" y="4800600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V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3" name="TextBox 352"/>
          <p:cNvSpPr txBox="1"/>
          <p:nvPr/>
        </p:nvSpPr>
        <p:spPr>
          <a:xfrm rot="10800000" flipV="1">
            <a:off x="1768779" y="4191000"/>
            <a:ext cx="834597" cy="1330762"/>
          </a:xfrm>
          <a:prstGeom prst="upArrow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4032142" y="5239434"/>
            <a:ext cx="11102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Refill</a:t>
            </a:r>
            <a:endParaRPr lang="en-US" sz="3600" dirty="0"/>
          </a:p>
        </p:txBody>
      </p:sp>
      <p:sp>
        <p:nvSpPr>
          <p:cNvPr id="347" name="Oval 346"/>
          <p:cNvSpPr/>
          <p:nvPr/>
        </p:nvSpPr>
        <p:spPr>
          <a:xfrm>
            <a:off x="4250570" y="2156439"/>
            <a:ext cx="642859" cy="642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2</a:t>
            </a:r>
          </a:p>
        </p:txBody>
      </p:sp>
      <p:sp>
        <p:nvSpPr>
          <p:cNvPr id="40" name="Rectangle 39"/>
          <p:cNvSpPr/>
          <p:nvPr/>
        </p:nvSpPr>
        <p:spPr>
          <a:xfrm flipH="1">
            <a:off x="6553200" y="2554069"/>
            <a:ext cx="16764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10000000</a:t>
            </a:r>
            <a:endParaRPr lang="en-US" sz="2800" dirty="0"/>
          </a:p>
        </p:txBody>
      </p:sp>
      <p:sp>
        <p:nvSpPr>
          <p:cNvPr id="36" name="Oval 35"/>
          <p:cNvSpPr/>
          <p:nvPr/>
        </p:nvSpPr>
        <p:spPr>
          <a:xfrm>
            <a:off x="8077200" y="2834837"/>
            <a:ext cx="642859" cy="642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3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609600" y="5334000"/>
            <a:ext cx="3147926" cy="762001"/>
            <a:chOff x="2948074" y="5715000"/>
            <a:chExt cx="3147926" cy="762001"/>
          </a:xfrm>
        </p:grpSpPr>
        <p:sp>
          <p:nvSpPr>
            <p:cNvPr id="35" name="Rectangle 34"/>
            <p:cNvSpPr/>
            <p:nvPr/>
          </p:nvSpPr>
          <p:spPr>
            <a:xfrm>
              <a:off x="2948074" y="5715000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58031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X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1255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Y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829352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Z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458155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V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28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53" grpId="0" animBg="1"/>
      <p:bldP spid="51" grpId="0"/>
      <p:bldP spid="347" grpId="0" animBg="1"/>
      <p:bldP spid="40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Fixed granularity cache </a:t>
            </a:r>
            <a:r>
              <a:rPr lang="en-US" sz="4000" b="1" dirty="0" err="1" smtClean="0"/>
              <a:t>organisation</a:t>
            </a:r>
            <a:endParaRPr lang="en-US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" y="1371600"/>
            <a:ext cx="1916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 Array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4545957" y="1371600"/>
            <a:ext cx="2158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Data Array</a:t>
            </a:r>
            <a:endParaRPr lang="en-US" sz="3600" dirty="0"/>
          </a:p>
        </p:txBody>
      </p:sp>
      <p:grpSp>
        <p:nvGrpSpPr>
          <p:cNvPr id="4" name="Group 3"/>
          <p:cNvGrpSpPr/>
          <p:nvPr/>
        </p:nvGrpSpPr>
        <p:grpSpPr>
          <a:xfrm>
            <a:off x="3059230" y="2438401"/>
            <a:ext cx="5629629" cy="2698016"/>
            <a:chOff x="3670336" y="2682240"/>
            <a:chExt cx="4905654" cy="1279414"/>
          </a:xfrm>
        </p:grpSpPr>
        <p:sp>
          <p:nvSpPr>
            <p:cNvPr id="505" name="Rectangle 504"/>
            <p:cNvSpPr/>
            <p:nvPr/>
          </p:nvSpPr>
          <p:spPr>
            <a:xfrm>
              <a:off x="3670336" y="2682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4965869" y="2682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6217920" y="2682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/>
            <p:cNvSpPr/>
            <p:nvPr/>
          </p:nvSpPr>
          <p:spPr>
            <a:xfrm>
              <a:off x="7491712" y="2682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3670336" y="3063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4965869" y="3063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6217920" y="3063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7491712" y="3063240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3670336" y="3443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4965869" y="3443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6217920" y="3443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7491712" y="3443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/>
            <p:cNvSpPr/>
            <p:nvPr/>
          </p:nvSpPr>
          <p:spPr>
            <a:xfrm>
              <a:off x="3670336" y="3824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Rectangle 369"/>
            <p:cNvSpPr/>
            <p:nvPr/>
          </p:nvSpPr>
          <p:spPr>
            <a:xfrm>
              <a:off x="4965869" y="3824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ctangle 370"/>
            <p:cNvSpPr/>
            <p:nvPr/>
          </p:nvSpPr>
          <p:spPr>
            <a:xfrm>
              <a:off x="6217920" y="3824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Rectangle 371"/>
            <p:cNvSpPr/>
            <p:nvPr/>
          </p:nvSpPr>
          <p:spPr>
            <a:xfrm>
              <a:off x="7491712" y="3824494"/>
              <a:ext cx="1084278" cy="13716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304800" y="2438400"/>
            <a:ext cx="1159199" cy="2698017"/>
            <a:chOff x="516402" y="2438400"/>
            <a:chExt cx="1159199" cy="2698017"/>
          </a:xfrm>
        </p:grpSpPr>
        <p:sp>
          <p:nvSpPr>
            <p:cNvPr id="58" name="Rectangle 57"/>
            <p:cNvSpPr/>
            <p:nvPr/>
          </p:nvSpPr>
          <p:spPr>
            <a:xfrm>
              <a:off x="516402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16402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07328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16402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07328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16402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06529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802936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089469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096401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372337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096401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372337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096401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386528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382935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58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Example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09800" y="1066799"/>
            <a:ext cx="404873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struct</a:t>
            </a:r>
            <a:r>
              <a:rPr lang="en-US" sz="3200" dirty="0" smtClean="0"/>
              <a:t> TIE {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X, Y, Z;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V, H;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data[3];</a:t>
            </a:r>
          </a:p>
          <a:p>
            <a:r>
              <a:rPr lang="en-US" sz="3200" dirty="0" smtClean="0"/>
              <a:t>} Imperial;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034559" y="4648200"/>
            <a:ext cx="3074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Imperial.Y</a:t>
            </a:r>
            <a:r>
              <a:rPr lang="en-US" sz="3600" dirty="0" smtClean="0"/>
              <a:t> = … ;</a:t>
            </a:r>
            <a:endParaRPr lang="en-US" sz="3600" dirty="0"/>
          </a:p>
        </p:txBody>
      </p:sp>
      <p:sp>
        <p:nvSpPr>
          <p:cNvPr id="9" name="Rounded Rectangle 8"/>
          <p:cNvSpPr/>
          <p:nvPr/>
        </p:nvSpPr>
        <p:spPr>
          <a:xfrm>
            <a:off x="1409699" y="4464733"/>
            <a:ext cx="6248400" cy="1143000"/>
          </a:xfrm>
          <a:prstGeom prst="round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Lookup Data from the cache</a:t>
            </a:r>
            <a:endParaRPr lang="en-US" sz="3200" dirty="0"/>
          </a:p>
        </p:txBody>
      </p:sp>
      <p:sp>
        <p:nvSpPr>
          <p:cNvPr id="21" name="Rectangle 20"/>
          <p:cNvSpPr/>
          <p:nvPr/>
        </p:nvSpPr>
        <p:spPr>
          <a:xfrm>
            <a:off x="5618415" y="4800600"/>
            <a:ext cx="306194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Data[3]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495300" y="4800600"/>
            <a:ext cx="102393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1519233" y="4800600"/>
            <a:ext cx="102393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4594478" y="4800600"/>
            <a:ext cx="102393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34941" y="4800600"/>
            <a:ext cx="102393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Z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3562188" y="4800600"/>
            <a:ext cx="102393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</a:t>
            </a:r>
            <a:endParaRPr lang="en-US" sz="2400" dirty="0"/>
          </a:p>
        </p:txBody>
      </p:sp>
      <p:sp>
        <p:nvSpPr>
          <p:cNvPr id="28" name="Rectangle 27"/>
          <p:cNvSpPr/>
          <p:nvPr/>
        </p:nvSpPr>
        <p:spPr>
          <a:xfrm>
            <a:off x="493875" y="4800600"/>
            <a:ext cx="1023937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29" name="Rectangle 28"/>
          <p:cNvSpPr/>
          <p:nvPr/>
        </p:nvSpPr>
        <p:spPr>
          <a:xfrm>
            <a:off x="1517808" y="4800600"/>
            <a:ext cx="1023937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30" name="Rectangle 29"/>
          <p:cNvSpPr/>
          <p:nvPr/>
        </p:nvSpPr>
        <p:spPr>
          <a:xfrm>
            <a:off x="2533516" y="4800600"/>
            <a:ext cx="1023937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Z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3560763" y="4800600"/>
            <a:ext cx="1023937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</a:t>
            </a:r>
            <a:endParaRPr lang="en-US" sz="24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3034559" y="3581400"/>
            <a:ext cx="3147926" cy="762001"/>
            <a:chOff x="2948074" y="5715000"/>
            <a:chExt cx="3147926" cy="762001"/>
          </a:xfrm>
        </p:grpSpPr>
        <p:sp>
          <p:nvSpPr>
            <p:cNvPr id="32" name="Rectangle 31"/>
            <p:cNvSpPr/>
            <p:nvPr/>
          </p:nvSpPr>
          <p:spPr>
            <a:xfrm>
              <a:off x="2948074" y="5715000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58031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X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12558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Y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829352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Z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458155" y="57150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V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771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/>
              <a:t>Amoeba Cache – </a:t>
            </a:r>
            <a:r>
              <a:rPr lang="en-US" sz="4000" b="1" dirty="0" smtClean="0"/>
              <a:t>Lookup (8words/set</a:t>
            </a:r>
            <a:r>
              <a:rPr lang="en-US" sz="4000" b="1" dirty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89692" y="2883527"/>
            <a:ext cx="914400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Region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Tag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04092" y="2883527"/>
            <a:ext cx="914400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Set Index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11235" y="2883527"/>
            <a:ext cx="914400" cy="914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Word (W)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3952618" y="1447800"/>
            <a:ext cx="637845" cy="762001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Tag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4584862" y="1447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X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5217102" y="1447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5833896" y="1447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Z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6462699" y="1447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7094939" y="14478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7727180" y="14478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8343973" y="14478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4767235" y="762000"/>
            <a:ext cx="3390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SRAM Array / Set</a:t>
            </a:r>
            <a:endParaRPr lang="en-US" sz="3600" dirty="0"/>
          </a:p>
        </p:txBody>
      </p:sp>
      <p:sp>
        <p:nvSpPr>
          <p:cNvPr id="28" name="Rectangle 27"/>
          <p:cNvSpPr/>
          <p:nvPr/>
        </p:nvSpPr>
        <p:spPr>
          <a:xfrm flipH="1">
            <a:off x="2133600" y="1666540"/>
            <a:ext cx="16764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1</a:t>
            </a:r>
            <a:r>
              <a:rPr lang="en-US" sz="2800" dirty="0" smtClean="0"/>
              <a:t>0000000</a:t>
            </a:r>
            <a:endParaRPr lang="en-US" sz="2800" dirty="0"/>
          </a:p>
        </p:txBody>
      </p:sp>
      <p:sp>
        <p:nvSpPr>
          <p:cNvPr id="15" name="Flowchart: Manual Operation 14"/>
          <p:cNvSpPr/>
          <p:nvPr/>
        </p:nvSpPr>
        <p:spPr>
          <a:xfrm>
            <a:off x="3952618" y="3575363"/>
            <a:ext cx="1264484" cy="445127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2x1</a:t>
            </a:r>
            <a:endParaRPr lang="en-US" sz="2800" dirty="0"/>
          </a:p>
        </p:txBody>
      </p:sp>
      <p:sp>
        <p:nvSpPr>
          <p:cNvPr id="35" name="Flowchart: Manual Operation 34"/>
          <p:cNvSpPr/>
          <p:nvPr/>
        </p:nvSpPr>
        <p:spPr>
          <a:xfrm>
            <a:off x="7731703" y="3575362"/>
            <a:ext cx="1264484" cy="445127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2x1</a:t>
            </a:r>
            <a:endParaRPr lang="en-US" sz="2800" dirty="0"/>
          </a:p>
        </p:txBody>
      </p:sp>
      <p:sp>
        <p:nvSpPr>
          <p:cNvPr id="37" name="Rectangle 36"/>
          <p:cNvSpPr/>
          <p:nvPr/>
        </p:nvSpPr>
        <p:spPr>
          <a:xfrm>
            <a:off x="3957141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589385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221625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838419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467222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099462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731703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8348496" y="236220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37" idx="2"/>
          </p:cNvCxnSpPr>
          <p:nvPr/>
        </p:nvCxnSpPr>
        <p:spPr>
          <a:xfrm flipH="1">
            <a:off x="4271540" y="3124202"/>
            <a:ext cx="4524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8" idx="2"/>
          </p:cNvCxnSpPr>
          <p:nvPr/>
        </p:nvCxnSpPr>
        <p:spPr>
          <a:xfrm flipH="1">
            <a:off x="4908307" y="3124202"/>
            <a:ext cx="1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3" idx="2"/>
          </p:cNvCxnSpPr>
          <p:nvPr/>
        </p:nvCxnSpPr>
        <p:spPr>
          <a:xfrm flipH="1">
            <a:off x="8050625" y="3124202"/>
            <a:ext cx="1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44" idx="2"/>
          </p:cNvCxnSpPr>
          <p:nvPr/>
        </p:nvCxnSpPr>
        <p:spPr>
          <a:xfrm flipH="1">
            <a:off x="8667418" y="3124202"/>
            <a:ext cx="1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lowchart: Manual Operation 61"/>
          <p:cNvSpPr/>
          <p:nvPr/>
        </p:nvSpPr>
        <p:spPr>
          <a:xfrm>
            <a:off x="5227230" y="3575361"/>
            <a:ext cx="1264484" cy="445127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2x1</a:t>
            </a:r>
            <a:endParaRPr lang="en-US" sz="2800" dirty="0"/>
          </a:p>
        </p:txBody>
      </p:sp>
      <p:cxnSp>
        <p:nvCxnSpPr>
          <p:cNvPr id="63" name="Straight Arrow Connector 62"/>
          <p:cNvCxnSpPr/>
          <p:nvPr/>
        </p:nvCxnSpPr>
        <p:spPr>
          <a:xfrm flipH="1">
            <a:off x="5517137" y="3124200"/>
            <a:ext cx="4524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6153904" y="3124200"/>
            <a:ext cx="1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lowchart: Manual Operation 64"/>
          <p:cNvSpPr/>
          <p:nvPr/>
        </p:nvSpPr>
        <p:spPr>
          <a:xfrm>
            <a:off x="6462544" y="3575363"/>
            <a:ext cx="1264484" cy="445127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2x1</a:t>
            </a:r>
            <a:endParaRPr lang="en-US" sz="2800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6752451" y="3124202"/>
            <a:ext cx="4524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7389218" y="3124202"/>
            <a:ext cx="1" cy="4511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444581" y="2119312"/>
            <a:ext cx="1025409" cy="8602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Tag?</a:t>
            </a:r>
            <a:endParaRPr lang="en-US" sz="3600" dirty="0"/>
          </a:p>
        </p:txBody>
      </p:sp>
      <p:grpSp>
        <p:nvGrpSpPr>
          <p:cNvPr id="94" name="Group 93"/>
          <p:cNvGrpSpPr/>
          <p:nvPr/>
        </p:nvGrpSpPr>
        <p:grpSpPr>
          <a:xfrm>
            <a:off x="927179" y="1408332"/>
            <a:ext cx="3151887" cy="2389595"/>
            <a:chOff x="927179" y="1408332"/>
            <a:chExt cx="3151887" cy="2389595"/>
          </a:xfrm>
        </p:grpSpPr>
        <p:grpSp>
          <p:nvGrpSpPr>
            <p:cNvPr id="93" name="Group 92"/>
            <p:cNvGrpSpPr/>
            <p:nvPr/>
          </p:nvGrpSpPr>
          <p:grpSpPr>
            <a:xfrm>
              <a:off x="927179" y="1408332"/>
              <a:ext cx="3025439" cy="1475195"/>
              <a:chOff x="927179" y="1408332"/>
              <a:chExt cx="3025439" cy="1475195"/>
            </a:xfrm>
          </p:grpSpPr>
          <p:sp>
            <p:nvSpPr>
              <p:cNvPr id="336" name="Oval 335"/>
              <p:cNvSpPr/>
              <p:nvPr/>
            </p:nvSpPr>
            <p:spPr>
              <a:xfrm>
                <a:off x="927179" y="1611810"/>
                <a:ext cx="642859" cy="642859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/>
                  <a:t>1</a:t>
                </a:r>
              </a:p>
            </p:txBody>
          </p:sp>
          <p:cxnSp>
            <p:nvCxnSpPr>
              <p:cNvPr id="338" name="Straight Connector 337"/>
              <p:cNvCxnSpPr>
                <a:endCxn id="336" idx="4"/>
              </p:cNvCxnSpPr>
              <p:nvPr/>
            </p:nvCxnSpPr>
            <p:spPr>
              <a:xfrm flipV="1">
                <a:off x="1248608" y="2254669"/>
                <a:ext cx="1" cy="628858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Straight Connector 341"/>
              <p:cNvCxnSpPr/>
              <p:nvPr/>
            </p:nvCxnSpPr>
            <p:spPr>
              <a:xfrm flipV="1">
                <a:off x="1570038" y="1933240"/>
                <a:ext cx="563562" cy="1"/>
              </a:xfrm>
              <a:prstGeom prst="line">
                <a:avLst/>
              </a:prstGeom>
              <a:ln w="38100">
                <a:solidFill>
                  <a:schemeClr val="tx1"/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Elbow Connector 12"/>
              <p:cNvCxnSpPr>
                <a:stCxn id="336" idx="0"/>
              </p:cNvCxnSpPr>
              <p:nvPr/>
            </p:nvCxnSpPr>
            <p:spPr>
              <a:xfrm rot="5400000" flipH="1" flipV="1">
                <a:off x="2498874" y="158067"/>
                <a:ext cx="203479" cy="2704009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" name="Elbow Connector 25"/>
            <p:cNvCxnSpPr>
              <a:endCxn id="15" idx="1"/>
            </p:cNvCxnSpPr>
            <p:nvPr/>
          </p:nvCxnSpPr>
          <p:spPr>
            <a:xfrm rot="16200000" flipH="1">
              <a:off x="2959970" y="2678831"/>
              <a:ext cx="1588126" cy="650066"/>
            </a:xfrm>
            <a:prstGeom prst="bentConnector2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Oval 26"/>
          <p:cNvSpPr/>
          <p:nvPr/>
        </p:nvSpPr>
        <p:spPr>
          <a:xfrm>
            <a:off x="4053114" y="4419600"/>
            <a:ext cx="1049968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327726" y="4419600"/>
            <a:ext cx="1049968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6575442" y="4419600"/>
            <a:ext cx="1049968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7835540" y="4419600"/>
            <a:ext cx="1049968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stCxn id="15" idx="2"/>
            <a:endCxn id="27" idx="0"/>
          </p:cNvCxnSpPr>
          <p:nvPr/>
        </p:nvCxnSpPr>
        <p:spPr>
          <a:xfrm flipH="1">
            <a:off x="4578098" y="4020490"/>
            <a:ext cx="6762" cy="39911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2" idx="2"/>
            <a:endCxn id="72" idx="0"/>
          </p:cNvCxnSpPr>
          <p:nvPr/>
        </p:nvCxnSpPr>
        <p:spPr>
          <a:xfrm flipH="1">
            <a:off x="5852710" y="4020488"/>
            <a:ext cx="6762" cy="39911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65" idx="2"/>
            <a:endCxn id="73" idx="0"/>
          </p:cNvCxnSpPr>
          <p:nvPr/>
        </p:nvCxnSpPr>
        <p:spPr>
          <a:xfrm>
            <a:off x="7094786" y="4020490"/>
            <a:ext cx="5640" cy="39911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35" idx="2"/>
            <a:endCxn id="74" idx="0"/>
          </p:cNvCxnSpPr>
          <p:nvPr/>
        </p:nvCxnSpPr>
        <p:spPr>
          <a:xfrm flipH="1">
            <a:off x="8360524" y="4020489"/>
            <a:ext cx="3421" cy="399111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/>
          <p:cNvGrpSpPr/>
          <p:nvPr/>
        </p:nvGrpSpPr>
        <p:grpSpPr>
          <a:xfrm>
            <a:off x="546893" y="3797926"/>
            <a:ext cx="3506222" cy="1324103"/>
            <a:chOff x="546893" y="3797926"/>
            <a:chExt cx="3506222" cy="1324103"/>
          </a:xfrm>
        </p:grpSpPr>
        <p:cxnSp>
          <p:nvCxnSpPr>
            <p:cNvPr id="77" name="Elbow Connector 76"/>
            <p:cNvCxnSpPr>
              <a:stCxn id="5" idx="2"/>
              <a:endCxn id="27" idx="2"/>
            </p:cNvCxnSpPr>
            <p:nvPr/>
          </p:nvCxnSpPr>
          <p:spPr>
            <a:xfrm rot="16200000" flipH="1">
              <a:off x="1798667" y="2546152"/>
              <a:ext cx="1002673" cy="3506222"/>
            </a:xfrm>
            <a:prstGeom prst="bentConnector2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Oval 89"/>
            <p:cNvSpPr/>
            <p:nvPr/>
          </p:nvSpPr>
          <p:spPr>
            <a:xfrm>
              <a:off x="3041535" y="4479170"/>
              <a:ext cx="642859" cy="64285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/>
                <a:t>2</a:t>
              </a:r>
              <a:endParaRPr lang="en-US" sz="3600" b="1" dirty="0"/>
            </a:p>
          </p:txBody>
        </p:sp>
        <p:cxnSp>
          <p:nvCxnSpPr>
            <p:cNvPr id="81" name="Straight Arrow Connector 80"/>
            <p:cNvCxnSpPr>
              <a:stCxn id="9" idx="2"/>
            </p:cNvCxnSpPr>
            <p:nvPr/>
          </p:nvCxnSpPr>
          <p:spPr>
            <a:xfrm>
              <a:off x="2368435" y="3797927"/>
              <a:ext cx="0" cy="1002673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ounded Rectangle 101"/>
              <p:cNvSpPr/>
              <p:nvPr/>
            </p:nvSpPr>
            <p:spPr>
              <a:xfrm>
                <a:off x="4276639" y="4517611"/>
                <a:ext cx="4390780" cy="604418"/>
              </a:xfrm>
              <a:prstGeom prst="round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𝐴𝑑𝑑𝑟</m:t>
                      </m:r>
                      <m:r>
                        <a:rPr lang="en-US" sz="3600" b="0" i="1" smtClean="0">
                          <a:latin typeface="Cambria Math"/>
                        </a:rPr>
                        <m:t> ∈ </m:t>
                      </m:r>
                      <m:r>
                        <a:rPr lang="en-US" sz="3600" b="0" i="1" smtClean="0">
                          <a:latin typeface="Cambria Math"/>
                          <a:ea typeface="Cambria Math"/>
                        </a:rPr>
                        <m:t>𝑇𝑎𝑔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2" name="Rounded 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639" y="4517611"/>
                <a:ext cx="4390780" cy="604418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4" name="Group 103"/>
          <p:cNvGrpSpPr/>
          <p:nvPr/>
        </p:nvGrpSpPr>
        <p:grpSpPr>
          <a:xfrm>
            <a:off x="341349" y="5211379"/>
            <a:ext cx="3154286" cy="1143000"/>
            <a:chOff x="186154" y="5105400"/>
            <a:chExt cx="3154286" cy="1143000"/>
          </a:xfrm>
        </p:grpSpPr>
        <p:sp>
          <p:nvSpPr>
            <p:cNvPr id="105" name="Rectangle 104"/>
            <p:cNvSpPr/>
            <p:nvPr/>
          </p:nvSpPr>
          <p:spPr>
            <a:xfrm>
              <a:off x="186154" y="5105400"/>
              <a:ext cx="1574383" cy="114300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Region</a:t>
              </a:r>
            </a:p>
            <a:p>
              <a:pPr algn="ctr"/>
              <a:r>
                <a:rPr lang="en-US" sz="2800" dirty="0" smtClean="0"/>
                <a:t>==</a:t>
              </a:r>
              <a:endParaRPr lang="en-US" sz="2800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766057" y="5105400"/>
              <a:ext cx="1574383" cy="57150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Start ≤ W</a:t>
              </a:r>
              <a:endParaRPr lang="en-US" sz="2800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766056" y="5676900"/>
              <a:ext cx="1574383" cy="57150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End &gt; W</a:t>
              </a:r>
              <a:endParaRPr lang="en-US" sz="2800" dirty="0"/>
            </a:p>
          </p:txBody>
        </p:sp>
      </p:grpSp>
      <p:sp>
        <p:nvSpPr>
          <p:cNvPr id="91" name="Flowchart: Manual Operation 90"/>
          <p:cNvSpPr/>
          <p:nvPr/>
        </p:nvSpPr>
        <p:spPr>
          <a:xfrm>
            <a:off x="4537388" y="5753100"/>
            <a:ext cx="3832160" cy="54686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Word Selector</a:t>
            </a:r>
            <a:endParaRPr lang="en-US" sz="28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600613" y="5169963"/>
            <a:ext cx="5782193" cy="1448182"/>
            <a:chOff x="2600613" y="5169963"/>
            <a:chExt cx="5782193" cy="1448182"/>
          </a:xfrm>
        </p:grpSpPr>
        <p:sp>
          <p:nvSpPr>
            <p:cNvPr id="97" name="TextBox 96"/>
            <p:cNvSpPr txBox="1"/>
            <p:nvPr/>
          </p:nvSpPr>
          <p:spPr>
            <a:xfrm>
              <a:off x="2600613" y="5429934"/>
              <a:ext cx="94448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Hit?</a:t>
              </a:r>
              <a:endParaRPr lang="en-US" sz="3600" dirty="0"/>
            </a:p>
          </p:txBody>
        </p:sp>
        <p:cxnSp>
          <p:nvCxnSpPr>
            <p:cNvPr id="117" name="Straight Arrow Connector 116"/>
            <p:cNvCxnSpPr/>
            <p:nvPr/>
          </p:nvCxnSpPr>
          <p:spPr>
            <a:xfrm>
              <a:off x="8382806" y="5169963"/>
              <a:ext cx="0" cy="30254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H="1">
              <a:off x="3912714" y="5486400"/>
              <a:ext cx="4470092" cy="1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>
              <a:off x="4566275" y="5177505"/>
              <a:ext cx="0" cy="30254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>
              <a:off x="5833896" y="5169963"/>
              <a:ext cx="0" cy="30254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7105067" y="5169963"/>
              <a:ext cx="0" cy="302546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lbow Connector 85"/>
            <p:cNvCxnSpPr/>
            <p:nvPr/>
          </p:nvCxnSpPr>
          <p:spPr>
            <a:xfrm>
              <a:off x="3912714" y="5486400"/>
              <a:ext cx="991070" cy="533400"/>
            </a:xfrm>
            <a:prstGeom prst="bentConnector3">
              <a:avLst>
                <a:gd name="adj1" fmla="val 24"/>
              </a:avLst>
            </a:prstGeom>
            <a:ln w="38100">
              <a:solidFill>
                <a:schemeClr val="tx1"/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7514110" y="5975286"/>
              <a:ext cx="642859" cy="64285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/>
                <a:t>3</a:t>
              </a:r>
              <a:endParaRPr lang="en-US" sz="3600" b="1" dirty="0"/>
            </a:p>
          </p:txBody>
        </p:sp>
      </p:grpSp>
      <p:sp>
        <p:nvSpPr>
          <p:cNvPr id="131" name="Rectangle 130"/>
          <p:cNvSpPr/>
          <p:nvPr/>
        </p:nvSpPr>
        <p:spPr>
          <a:xfrm>
            <a:off x="3952617" y="2362201"/>
            <a:ext cx="637845" cy="762001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Tag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584861" y="2362201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X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5217101" y="2362201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5833895" y="2362201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Z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6462698" y="2362201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506179" y="2449136"/>
            <a:ext cx="2362200" cy="58812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Output Buffer</a:t>
            </a:r>
            <a:endParaRPr lang="en-US" sz="2800" dirty="0"/>
          </a:p>
        </p:txBody>
      </p:sp>
      <p:sp>
        <p:nvSpPr>
          <p:cNvPr id="140" name="Down Arrow 139"/>
          <p:cNvSpPr/>
          <p:nvPr/>
        </p:nvSpPr>
        <p:spPr>
          <a:xfrm>
            <a:off x="8158163" y="1451400"/>
            <a:ext cx="533400" cy="4880428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3600" dirty="0" smtClean="0"/>
              <a:t>Critical Path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5526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4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5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5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35" grpId="0" animBg="1"/>
      <p:bldP spid="62" grpId="0" animBg="1"/>
      <p:bldP spid="65" grpId="0" animBg="1"/>
      <p:bldP spid="27" grpId="0" animBg="1"/>
      <p:bldP spid="72" grpId="0" animBg="1"/>
      <p:bldP spid="73" grpId="0" animBg="1"/>
      <p:bldP spid="74" grpId="0" animBg="1"/>
      <p:bldP spid="102" grpId="0" animBg="1"/>
      <p:bldP spid="91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4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Partial Miss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872699"/>
            <a:ext cx="37466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Identify Sub-Blocks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877669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/>
              <a:t>Step 1 of 2</a:t>
            </a:r>
            <a:endParaRPr lang="en-US" sz="36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4622903" y="1788101"/>
            <a:ext cx="2387497" cy="2326699"/>
            <a:chOff x="4622903" y="1559501"/>
            <a:chExt cx="2387497" cy="2326699"/>
          </a:xfrm>
        </p:grpSpPr>
        <p:sp>
          <p:nvSpPr>
            <p:cNvPr id="10" name="Oval 9"/>
            <p:cNvSpPr/>
            <p:nvPr/>
          </p:nvSpPr>
          <p:spPr>
            <a:xfrm>
              <a:off x="5194403" y="1752600"/>
              <a:ext cx="1815997" cy="15367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New </a:t>
              </a:r>
            </a:p>
            <a:p>
              <a:pPr algn="ctr"/>
              <a:r>
                <a:rPr lang="en-US" sz="3200" dirty="0" smtClean="0"/>
                <a:t>∩ Tags</a:t>
              </a:r>
              <a:endParaRPr lang="en-US" sz="3200" dirty="0"/>
            </a:p>
          </p:txBody>
        </p:sp>
        <p:cxnSp>
          <p:nvCxnSpPr>
            <p:cNvPr id="37" name="Straight Arrow Connector 36"/>
            <p:cNvCxnSpPr>
              <a:endCxn id="10" idx="2"/>
            </p:cNvCxnSpPr>
            <p:nvPr/>
          </p:nvCxnSpPr>
          <p:spPr>
            <a:xfrm>
              <a:off x="4622903" y="2520950"/>
              <a:ext cx="571500" cy="0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10" idx="4"/>
            </p:cNvCxnSpPr>
            <p:nvPr/>
          </p:nvCxnSpPr>
          <p:spPr>
            <a:xfrm>
              <a:off x="6102402" y="3289300"/>
              <a:ext cx="0" cy="596900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4622903" y="1559501"/>
              <a:ext cx="642859" cy="64285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215900" y="5127428"/>
            <a:ext cx="1204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MSHR</a:t>
            </a:r>
            <a:endParaRPr lang="en-US" sz="3200" dirty="0"/>
          </a:p>
        </p:txBody>
      </p:sp>
      <p:cxnSp>
        <p:nvCxnSpPr>
          <p:cNvPr id="46" name="Straight Arrow Connector 45"/>
          <p:cNvCxnSpPr/>
          <p:nvPr/>
        </p:nvCxnSpPr>
        <p:spPr>
          <a:xfrm flipH="1">
            <a:off x="3919702" y="4876800"/>
            <a:ext cx="1" cy="909711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endCxn id="73" idx="3"/>
          </p:cNvCxnSpPr>
          <p:nvPr/>
        </p:nvCxnSpPr>
        <p:spPr>
          <a:xfrm rot="10800000" flipV="1">
            <a:off x="5371862" y="4876800"/>
            <a:ext cx="2324339" cy="1279069"/>
          </a:xfrm>
          <a:prstGeom prst="bentConnector3">
            <a:avLst>
              <a:gd name="adj1" fmla="val -268"/>
            </a:avLst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4336875" y="5043113"/>
            <a:ext cx="642859" cy="642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2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022675" y="5075750"/>
            <a:ext cx="2368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Evict Overlap</a:t>
            </a:r>
            <a:endParaRPr lang="en-US" sz="32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500274" y="1783774"/>
            <a:ext cx="3147926" cy="1340426"/>
            <a:chOff x="143188" y="1555174"/>
            <a:chExt cx="3147926" cy="1340426"/>
          </a:xfrm>
        </p:grpSpPr>
        <p:sp>
          <p:nvSpPr>
            <p:cNvPr id="41" name="TextBox 40"/>
            <p:cNvSpPr txBox="1"/>
            <p:nvPr/>
          </p:nvSpPr>
          <p:spPr>
            <a:xfrm>
              <a:off x="203819" y="1555174"/>
              <a:ext cx="19439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Fetch New</a:t>
              </a:r>
              <a:endParaRPr lang="en-US" sz="3200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43188" y="2133599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75432" y="2133599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X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407672" y="2133599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Y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024466" y="2133599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Z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653269" y="2133599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V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3581400" y="4114800"/>
            <a:ext cx="637845" cy="762001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Tag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213644" y="4114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X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845884" y="4114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462678" y="41148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091481" y="41148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723721" y="4114800"/>
            <a:ext cx="637845" cy="762001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Tag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55962" y="4114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972755" y="4114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04800" y="5774872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937040" y="5774872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553834" y="5774872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182637" y="5774872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820481" y="5774871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458326" y="577487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096171" y="5774872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734016" y="577486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74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0" grpId="0" animBg="1"/>
      <p:bldP spid="5" grpId="0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Partial Miss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872699"/>
            <a:ext cx="3338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Insert New Block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877669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/>
              <a:t>Step 2 of 2</a:t>
            </a:r>
            <a:endParaRPr lang="en-US" sz="3600" dirty="0"/>
          </a:p>
        </p:txBody>
      </p:sp>
      <p:sp>
        <p:nvSpPr>
          <p:cNvPr id="42" name="TextBox 41"/>
          <p:cNvSpPr txBox="1"/>
          <p:nvPr/>
        </p:nvSpPr>
        <p:spPr>
          <a:xfrm>
            <a:off x="245328" y="2710620"/>
            <a:ext cx="1204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MSHR</a:t>
            </a:r>
            <a:endParaRPr lang="en-US" sz="3200" dirty="0"/>
          </a:p>
        </p:txBody>
      </p:sp>
      <p:sp>
        <p:nvSpPr>
          <p:cNvPr id="58" name="Rectangle 57"/>
          <p:cNvSpPr/>
          <p:nvPr/>
        </p:nvSpPr>
        <p:spPr>
          <a:xfrm>
            <a:off x="3581400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213644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845884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462678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091481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723721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55962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7972755" y="2133599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209800" y="2194685"/>
            <a:ext cx="1371600" cy="1158115"/>
            <a:chOff x="2209800" y="2194685"/>
            <a:chExt cx="1371600" cy="1158115"/>
          </a:xfrm>
        </p:grpSpPr>
        <p:sp>
          <p:nvSpPr>
            <p:cNvPr id="50" name="Oval 49"/>
            <p:cNvSpPr/>
            <p:nvPr/>
          </p:nvSpPr>
          <p:spPr>
            <a:xfrm>
              <a:off x="2209800" y="2194685"/>
              <a:ext cx="642859" cy="64285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/>
                <a:t>3</a:t>
              </a:r>
              <a:endParaRPr lang="en-US" sz="3600" b="1" dirty="0"/>
            </a:p>
          </p:txBody>
        </p:sp>
        <p:cxnSp>
          <p:nvCxnSpPr>
            <p:cNvPr id="9" name="Straight Arrow Connector 8"/>
            <p:cNvCxnSpPr>
              <a:endCxn id="50" idx="4"/>
            </p:cNvCxnSpPr>
            <p:nvPr/>
          </p:nvCxnSpPr>
          <p:spPr>
            <a:xfrm flipH="1" flipV="1">
              <a:off x="2531230" y="2837544"/>
              <a:ext cx="1538" cy="515256"/>
            </a:xfrm>
            <a:prstGeom prst="straightConnector1">
              <a:avLst/>
            </a:prstGeom>
            <a:ln w="5715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50" idx="6"/>
              <a:endCxn id="58" idx="1"/>
            </p:cNvCxnSpPr>
            <p:nvPr/>
          </p:nvCxnSpPr>
          <p:spPr>
            <a:xfrm flipV="1">
              <a:off x="2852659" y="2514600"/>
              <a:ext cx="728741" cy="1515"/>
            </a:xfrm>
            <a:prstGeom prst="straightConnector1">
              <a:avLst/>
            </a:prstGeom>
            <a:ln w="57150">
              <a:solidFill>
                <a:schemeClr val="tx1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Rounded Rectangle 16"/>
          <p:cNvSpPr/>
          <p:nvPr/>
        </p:nvSpPr>
        <p:spPr>
          <a:xfrm>
            <a:off x="3856050" y="1826535"/>
            <a:ext cx="3154350" cy="61715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Allocate 6 words</a:t>
            </a:r>
            <a:endParaRPr lang="en-US" sz="28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800983" y="4358435"/>
            <a:ext cx="1713617" cy="1369605"/>
            <a:chOff x="800983" y="4358435"/>
            <a:chExt cx="1713617" cy="1369605"/>
          </a:xfrm>
        </p:grpSpPr>
        <p:sp>
          <p:nvSpPr>
            <p:cNvPr id="44" name="Down Arrow 43"/>
            <p:cNvSpPr/>
            <p:nvPr/>
          </p:nvSpPr>
          <p:spPr>
            <a:xfrm>
              <a:off x="1878149" y="4371135"/>
              <a:ext cx="636451" cy="1356905"/>
            </a:xfrm>
            <a:prstGeom prst="down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0983" y="5054025"/>
              <a:ext cx="10278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Miss 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1064528" y="4358435"/>
              <a:ext cx="642859" cy="64285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930884" y="4358435"/>
            <a:ext cx="5360793" cy="1356905"/>
            <a:chOff x="2930884" y="4358435"/>
            <a:chExt cx="5360793" cy="1356905"/>
          </a:xfrm>
        </p:grpSpPr>
        <p:sp>
          <p:nvSpPr>
            <p:cNvPr id="66" name="Oval 65"/>
            <p:cNvSpPr/>
            <p:nvPr/>
          </p:nvSpPr>
          <p:spPr>
            <a:xfrm>
              <a:off x="3658130" y="5029200"/>
              <a:ext cx="642859" cy="64285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/>
                <a:t>5</a:t>
              </a:r>
              <a:endParaRPr lang="en-US" sz="3600" b="1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453329" y="4512503"/>
              <a:ext cx="38383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/>
                <a:t>Patch Missing ?’s</a:t>
              </a:r>
            </a:p>
          </p:txBody>
        </p:sp>
        <p:sp>
          <p:nvSpPr>
            <p:cNvPr id="76" name="Down Arrow 75"/>
            <p:cNvSpPr/>
            <p:nvPr/>
          </p:nvSpPr>
          <p:spPr>
            <a:xfrm flipV="1">
              <a:off x="2930884" y="4358435"/>
              <a:ext cx="636451" cy="1356905"/>
            </a:xfrm>
            <a:prstGeom prst="down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966874" y="5906918"/>
            <a:ext cx="2519124" cy="762001"/>
            <a:chOff x="994127" y="5906918"/>
            <a:chExt cx="2519124" cy="762001"/>
          </a:xfrm>
        </p:grpSpPr>
        <p:sp>
          <p:nvSpPr>
            <p:cNvPr id="78" name="Rectangle 77"/>
            <p:cNvSpPr/>
            <p:nvPr/>
          </p:nvSpPr>
          <p:spPr>
            <a:xfrm>
              <a:off x="994127" y="5906918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631973" y="5906918"/>
              <a:ext cx="1881278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95" name="Rounded Rectangle 94"/>
          <p:cNvSpPr/>
          <p:nvPr/>
        </p:nvSpPr>
        <p:spPr>
          <a:xfrm>
            <a:off x="4572000" y="4328194"/>
            <a:ext cx="3886200" cy="13462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Occurs ≈ 5 in 1000 accesses</a:t>
            </a:r>
            <a:endParaRPr lang="en-US" sz="36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3567335" y="2135114"/>
            <a:ext cx="3785771" cy="762001"/>
            <a:chOff x="3567335" y="2135114"/>
            <a:chExt cx="3785771" cy="762001"/>
          </a:xfrm>
        </p:grpSpPr>
        <p:sp>
          <p:nvSpPr>
            <p:cNvPr id="90" name="Rectangle 89"/>
            <p:cNvSpPr/>
            <p:nvPr/>
          </p:nvSpPr>
          <p:spPr>
            <a:xfrm>
              <a:off x="3567335" y="2135114"/>
              <a:ext cx="637845" cy="762001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Tag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199579" y="2135114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X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831819" y="2135114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Y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448613" y="2135114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Z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077416" y="2135114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V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6715261" y="2135114"/>
              <a:ext cx="637845" cy="762001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H</a:t>
              </a:r>
            </a:p>
          </p:txBody>
        </p:sp>
      </p:grpSp>
      <p:sp>
        <p:nvSpPr>
          <p:cNvPr id="115" name="Rectangle 114"/>
          <p:cNvSpPr/>
          <p:nvPr/>
        </p:nvSpPr>
        <p:spPr>
          <a:xfrm>
            <a:off x="304800" y="3352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X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937040" y="3352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1553834" y="33528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182637" y="3352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V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2820481" y="3352799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458326" y="3352798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4096171" y="3352800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734016" y="3352797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1544792" y="3352800"/>
            <a:ext cx="637845" cy="762001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Z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04800" y="3352800"/>
            <a:ext cx="3153526" cy="762002"/>
            <a:chOff x="304799" y="3352799"/>
            <a:chExt cx="3153526" cy="762002"/>
          </a:xfrm>
        </p:grpSpPr>
        <p:sp>
          <p:nvSpPr>
            <p:cNvPr id="124" name="Rectangle 123"/>
            <p:cNvSpPr/>
            <p:nvPr/>
          </p:nvSpPr>
          <p:spPr>
            <a:xfrm>
              <a:off x="304799" y="33528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937039" y="33528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2182636" y="33528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820480" y="3352799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1544791" y="3352800"/>
              <a:ext cx="637845" cy="76200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522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95" grpId="0" animBg="1"/>
      <p:bldP spid="1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Hardware Overheads</a:t>
            </a:r>
            <a:endParaRPr lang="en-US" sz="4000" b="1" dirty="0"/>
          </a:p>
        </p:txBody>
      </p:sp>
      <p:sp>
        <p:nvSpPr>
          <p:cNvPr id="269" name="TextBox 268"/>
          <p:cNvSpPr txBox="1"/>
          <p:nvPr/>
        </p:nvSpPr>
        <p:spPr>
          <a:xfrm>
            <a:off x="4572000" y="1447800"/>
            <a:ext cx="24123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SRAM Array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00800" y="632460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914400"/>
            <a:ext cx="2003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Metadata</a:t>
            </a:r>
            <a:endParaRPr lang="en-US" sz="3600" dirty="0"/>
          </a:p>
        </p:txBody>
      </p:sp>
      <p:sp>
        <p:nvSpPr>
          <p:cNvPr id="12" name="Rectangle 11"/>
          <p:cNvSpPr/>
          <p:nvPr/>
        </p:nvSpPr>
        <p:spPr>
          <a:xfrm>
            <a:off x="427541" y="2133600"/>
            <a:ext cx="791659" cy="2041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0000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8600" y="1487269"/>
            <a:ext cx="13083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Valid?</a:t>
            </a:r>
            <a:endParaRPr lang="en-US" sz="3600" dirty="0"/>
          </a:p>
        </p:txBody>
      </p:sp>
      <p:sp>
        <p:nvSpPr>
          <p:cNvPr id="78" name="TextBox 77"/>
          <p:cNvSpPr txBox="1"/>
          <p:nvPr/>
        </p:nvSpPr>
        <p:spPr>
          <a:xfrm>
            <a:off x="1752600" y="1487269"/>
            <a:ext cx="1025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Tag?</a:t>
            </a:r>
            <a:endParaRPr lang="en-US" sz="3600" dirty="0"/>
          </a:p>
        </p:txBody>
      </p:sp>
      <p:sp>
        <p:nvSpPr>
          <p:cNvPr id="210" name="Rectangle 209"/>
          <p:cNvSpPr/>
          <p:nvPr/>
        </p:nvSpPr>
        <p:spPr>
          <a:xfrm>
            <a:off x="1827971" y="2133600"/>
            <a:ext cx="791659" cy="2041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0000</a:t>
            </a:r>
            <a:endParaRPr lang="en-US" dirty="0"/>
          </a:p>
        </p:txBody>
      </p:sp>
      <p:sp>
        <p:nvSpPr>
          <p:cNvPr id="211" name="Rectangle 210"/>
          <p:cNvSpPr/>
          <p:nvPr/>
        </p:nvSpPr>
        <p:spPr>
          <a:xfrm>
            <a:off x="426288" y="2708315"/>
            <a:ext cx="791659" cy="2041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0000</a:t>
            </a:r>
            <a:endParaRPr lang="en-US" dirty="0"/>
          </a:p>
        </p:txBody>
      </p:sp>
      <p:sp>
        <p:nvSpPr>
          <p:cNvPr id="212" name="Rectangle 211"/>
          <p:cNvSpPr/>
          <p:nvPr/>
        </p:nvSpPr>
        <p:spPr>
          <a:xfrm>
            <a:off x="1826718" y="2708315"/>
            <a:ext cx="791659" cy="2041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0000</a:t>
            </a:r>
            <a:endParaRPr lang="en-US" dirty="0"/>
          </a:p>
        </p:txBody>
      </p:sp>
      <p:sp>
        <p:nvSpPr>
          <p:cNvPr id="213" name="Rectangle 212"/>
          <p:cNvSpPr/>
          <p:nvPr/>
        </p:nvSpPr>
        <p:spPr>
          <a:xfrm>
            <a:off x="427540" y="3282143"/>
            <a:ext cx="791659" cy="2041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0000</a:t>
            </a:r>
            <a:endParaRPr lang="en-US" dirty="0"/>
          </a:p>
        </p:txBody>
      </p:sp>
      <p:sp>
        <p:nvSpPr>
          <p:cNvPr id="214" name="Rectangle 213"/>
          <p:cNvSpPr/>
          <p:nvPr/>
        </p:nvSpPr>
        <p:spPr>
          <a:xfrm>
            <a:off x="1827970" y="3282143"/>
            <a:ext cx="791659" cy="20418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0000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1512638" y="2248518"/>
            <a:ext cx="59763" cy="1126563"/>
            <a:chOff x="1477144" y="2519088"/>
            <a:chExt cx="59763" cy="1126563"/>
          </a:xfrm>
        </p:grpSpPr>
        <p:sp>
          <p:nvSpPr>
            <p:cNvPr id="9" name="Oval 8"/>
            <p:cNvSpPr/>
            <p:nvPr/>
          </p:nvSpPr>
          <p:spPr>
            <a:xfrm>
              <a:off x="1477144" y="25190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>
              <a:off x="1477144" y="26714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/>
            <p:nvPr/>
          </p:nvSpPr>
          <p:spPr>
            <a:xfrm>
              <a:off x="1477144" y="28238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/>
            <p:nvPr/>
          </p:nvSpPr>
          <p:spPr>
            <a:xfrm>
              <a:off x="1477144" y="29762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/>
            <p:nvPr/>
          </p:nvSpPr>
          <p:spPr>
            <a:xfrm>
              <a:off x="1477144" y="31286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/>
            <p:nvPr/>
          </p:nvSpPr>
          <p:spPr>
            <a:xfrm>
              <a:off x="1477144" y="32810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1477144" y="34334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1477144" y="3585888"/>
              <a:ext cx="59763" cy="59763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483187" y="2133600"/>
            <a:ext cx="2933357" cy="3070281"/>
            <a:chOff x="3483187" y="2416119"/>
            <a:chExt cx="2933357" cy="3070281"/>
          </a:xfrm>
        </p:grpSpPr>
        <p:sp>
          <p:nvSpPr>
            <p:cNvPr id="107" name="Rectangle 106"/>
            <p:cNvSpPr/>
            <p:nvPr/>
          </p:nvSpPr>
          <p:spPr>
            <a:xfrm>
              <a:off x="3528655" y="2416119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710179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891703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4068792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4249329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4430853" y="2416119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4612378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4789466" y="2416119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972600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5154124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5335648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512737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693274" y="2416119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5874798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6056322" y="2416119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6233411" y="2416119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3528655" y="299083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3710179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3891703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068792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4249329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4430853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4612378" y="299083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4789466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972600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154124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335648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5512737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693274" y="299083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874798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6056322" y="299083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233411" y="299083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3528655" y="356502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3710179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3891703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4068792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249329" y="356502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4430853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4612378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4789466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4972600" y="356502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5154124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5335648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5512737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5693274" y="356502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5874798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6056322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6233411" y="356502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3528655" y="4139212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3710179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3891703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4068792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4249329" y="4139212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4430853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4612378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ectangle 262"/>
            <p:cNvSpPr/>
            <p:nvPr/>
          </p:nvSpPr>
          <p:spPr>
            <a:xfrm>
              <a:off x="4789466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Rectangle 263"/>
            <p:cNvSpPr/>
            <p:nvPr/>
          </p:nvSpPr>
          <p:spPr>
            <a:xfrm>
              <a:off x="4972600" y="4139212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Rectangle 264"/>
            <p:cNvSpPr/>
            <p:nvPr/>
          </p:nvSpPr>
          <p:spPr>
            <a:xfrm>
              <a:off x="5154124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ectangle 265"/>
            <p:cNvSpPr/>
            <p:nvPr/>
          </p:nvSpPr>
          <p:spPr>
            <a:xfrm>
              <a:off x="5335648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/>
            <p:cNvSpPr/>
            <p:nvPr/>
          </p:nvSpPr>
          <p:spPr>
            <a:xfrm>
              <a:off x="5512737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ectangle 267"/>
            <p:cNvSpPr/>
            <p:nvPr/>
          </p:nvSpPr>
          <p:spPr>
            <a:xfrm>
              <a:off x="5693274" y="4139212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5874798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6056322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6233411" y="4139212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528655" y="4343039"/>
              <a:ext cx="1456682" cy="413833"/>
              <a:chOff x="3048000" y="4343039"/>
              <a:chExt cx="1456682" cy="413833"/>
            </a:xfrm>
          </p:grpSpPr>
          <p:sp>
            <p:nvSpPr>
              <p:cNvPr id="4" name="Flowchart: Manual Operation 3"/>
              <p:cNvSpPr/>
              <p:nvPr/>
            </p:nvSpPr>
            <p:spPr>
              <a:xfrm>
                <a:off x="3048000" y="4527550"/>
                <a:ext cx="363048" cy="228600"/>
              </a:xfrm>
              <a:prstGeom prst="flowChartManualOperat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Flowchart: Manual Operation 220"/>
              <p:cNvSpPr/>
              <p:nvPr/>
            </p:nvSpPr>
            <p:spPr>
              <a:xfrm>
                <a:off x="3415200" y="4527550"/>
                <a:ext cx="363048" cy="228600"/>
              </a:xfrm>
              <a:prstGeom prst="flowChartManualOperat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Arrow Connector 12"/>
              <p:cNvCxnSpPr>
                <a:stCxn id="203" idx="2"/>
              </p:cNvCxnSpPr>
              <p:nvPr/>
            </p:nvCxnSpPr>
            <p:spPr>
              <a:xfrm flipH="1">
                <a:off x="3139566" y="4343039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204" idx="2"/>
              </p:cNvCxnSpPr>
              <p:nvPr/>
            </p:nvCxnSpPr>
            <p:spPr>
              <a:xfrm flipH="1">
                <a:off x="3321090" y="4343039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Arrow Connector 229"/>
              <p:cNvCxnSpPr/>
              <p:nvPr/>
            </p:nvCxnSpPr>
            <p:spPr>
              <a:xfrm flipH="1">
                <a:off x="3505200" y="4343400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Arrow Connector 231"/>
              <p:cNvCxnSpPr/>
              <p:nvPr/>
            </p:nvCxnSpPr>
            <p:spPr>
              <a:xfrm flipH="1">
                <a:off x="3686724" y="4343400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1" name="Flowchart: Manual Operation 240"/>
              <p:cNvSpPr/>
              <p:nvPr/>
            </p:nvSpPr>
            <p:spPr>
              <a:xfrm>
                <a:off x="3783960" y="4528272"/>
                <a:ext cx="363048" cy="228600"/>
              </a:xfrm>
              <a:prstGeom prst="flowChartManualOperat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Flowchart: Manual Operation 244"/>
              <p:cNvSpPr/>
              <p:nvPr/>
            </p:nvSpPr>
            <p:spPr>
              <a:xfrm>
                <a:off x="4141634" y="4528272"/>
                <a:ext cx="363048" cy="228600"/>
              </a:xfrm>
              <a:prstGeom prst="flowChartManualOperation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7" name="Straight Arrow Connector 246"/>
              <p:cNvCxnSpPr/>
              <p:nvPr/>
            </p:nvCxnSpPr>
            <p:spPr>
              <a:xfrm flipH="1">
                <a:off x="3866000" y="4343761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Arrow Connector 247"/>
              <p:cNvCxnSpPr/>
              <p:nvPr/>
            </p:nvCxnSpPr>
            <p:spPr>
              <a:xfrm flipH="1">
                <a:off x="4047524" y="4343761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Arrow Connector 251"/>
              <p:cNvCxnSpPr/>
              <p:nvPr/>
            </p:nvCxnSpPr>
            <p:spPr>
              <a:xfrm flipH="1">
                <a:off x="4231634" y="4344122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Arrow Connector 252"/>
              <p:cNvCxnSpPr/>
              <p:nvPr/>
            </p:nvCxnSpPr>
            <p:spPr>
              <a:xfrm flipH="1">
                <a:off x="4413158" y="4344122"/>
                <a:ext cx="1" cy="18451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5675558" y="4593306"/>
              <a:ext cx="669363" cy="59763"/>
              <a:chOff x="5675558" y="4593306"/>
              <a:chExt cx="669363" cy="59763"/>
            </a:xfrm>
          </p:grpSpPr>
          <p:sp>
            <p:nvSpPr>
              <p:cNvPr id="297" name="Oval 296"/>
              <p:cNvSpPr/>
              <p:nvPr/>
            </p:nvSpPr>
            <p:spPr>
              <a:xfrm rot="16200000">
                <a:off x="5675558" y="4593306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Oval 297"/>
              <p:cNvSpPr/>
              <p:nvPr/>
            </p:nvSpPr>
            <p:spPr>
              <a:xfrm rot="16200000">
                <a:off x="5827958" y="4593306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Oval 298"/>
              <p:cNvSpPr/>
              <p:nvPr/>
            </p:nvSpPr>
            <p:spPr>
              <a:xfrm rot="16200000">
                <a:off x="5980358" y="4593306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Oval 299"/>
              <p:cNvSpPr/>
              <p:nvPr/>
            </p:nvSpPr>
            <p:spPr>
              <a:xfrm rot="16200000">
                <a:off x="6132758" y="4593306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Oval 300"/>
              <p:cNvSpPr/>
              <p:nvPr/>
            </p:nvSpPr>
            <p:spPr>
              <a:xfrm rot="16200000">
                <a:off x="6285158" y="4593306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3483187" y="5080000"/>
              <a:ext cx="457201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5675558" y="5187151"/>
              <a:ext cx="669363" cy="59763"/>
              <a:chOff x="5675558" y="5187151"/>
              <a:chExt cx="669363" cy="59763"/>
            </a:xfrm>
          </p:grpSpPr>
          <p:sp>
            <p:nvSpPr>
              <p:cNvPr id="317" name="Oval 316"/>
              <p:cNvSpPr/>
              <p:nvPr/>
            </p:nvSpPr>
            <p:spPr>
              <a:xfrm rot="16200000">
                <a:off x="5675558" y="5187151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Oval 317"/>
              <p:cNvSpPr/>
              <p:nvPr/>
            </p:nvSpPr>
            <p:spPr>
              <a:xfrm rot="16200000">
                <a:off x="5827958" y="5187151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Oval 318"/>
              <p:cNvSpPr/>
              <p:nvPr/>
            </p:nvSpPr>
            <p:spPr>
              <a:xfrm rot="16200000">
                <a:off x="5980358" y="5187151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Oval 319"/>
              <p:cNvSpPr/>
              <p:nvPr/>
            </p:nvSpPr>
            <p:spPr>
              <a:xfrm rot="16200000">
                <a:off x="6132758" y="5187151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Oval 320"/>
              <p:cNvSpPr/>
              <p:nvPr/>
            </p:nvSpPr>
            <p:spPr>
              <a:xfrm rot="16200000">
                <a:off x="6285158" y="5187151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3" name="Oval 332"/>
            <p:cNvSpPr/>
            <p:nvPr/>
          </p:nvSpPr>
          <p:spPr>
            <a:xfrm>
              <a:off x="4572000" y="5094514"/>
              <a:ext cx="457201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>
              <a:stCxn id="4" idx="2"/>
              <a:endCxn id="17" idx="0"/>
            </p:cNvCxnSpPr>
            <p:nvPr/>
          </p:nvCxnSpPr>
          <p:spPr>
            <a:xfrm>
              <a:off x="3710179" y="4756150"/>
              <a:ext cx="1609" cy="32385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Arrow Connector 333"/>
            <p:cNvCxnSpPr/>
            <p:nvPr/>
          </p:nvCxnSpPr>
          <p:spPr>
            <a:xfrm>
              <a:off x="4803813" y="4770664"/>
              <a:ext cx="1609" cy="32385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/>
          </p:nvGrpSpPr>
          <p:grpSpPr>
            <a:xfrm>
              <a:off x="4010120" y="5197982"/>
              <a:ext cx="516963" cy="59763"/>
              <a:chOff x="4029170" y="5791200"/>
              <a:chExt cx="516963" cy="59763"/>
            </a:xfrm>
          </p:grpSpPr>
          <p:sp>
            <p:nvSpPr>
              <p:cNvPr id="336" name="Oval 335"/>
              <p:cNvSpPr/>
              <p:nvPr/>
            </p:nvSpPr>
            <p:spPr>
              <a:xfrm rot="16200000">
                <a:off x="4029170" y="5791200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Oval 336"/>
              <p:cNvSpPr/>
              <p:nvPr/>
            </p:nvSpPr>
            <p:spPr>
              <a:xfrm rot="16200000">
                <a:off x="4181570" y="5791200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Oval 337"/>
              <p:cNvSpPr/>
              <p:nvPr/>
            </p:nvSpPr>
            <p:spPr>
              <a:xfrm rot="16200000">
                <a:off x="4333970" y="5791200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Oval 338"/>
              <p:cNvSpPr/>
              <p:nvPr/>
            </p:nvSpPr>
            <p:spPr>
              <a:xfrm rot="16200000">
                <a:off x="4486370" y="5791200"/>
                <a:ext cx="59763" cy="59763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Down Arrow 26"/>
            <p:cNvSpPr/>
            <p:nvPr/>
          </p:nvSpPr>
          <p:spPr>
            <a:xfrm>
              <a:off x="5155733" y="4435294"/>
              <a:ext cx="363048" cy="105110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Down Arrow 27"/>
          <p:cNvSpPr/>
          <p:nvPr/>
        </p:nvSpPr>
        <p:spPr>
          <a:xfrm>
            <a:off x="6705600" y="2133600"/>
            <a:ext cx="685800" cy="1928003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/>
              <a:t>Critical Path</a:t>
            </a:r>
            <a:endParaRPr lang="en-US" sz="2400" dirty="0"/>
          </a:p>
        </p:txBody>
      </p:sp>
      <p:sp>
        <p:nvSpPr>
          <p:cNvPr id="344" name="Down Arrow 343"/>
          <p:cNvSpPr/>
          <p:nvPr/>
        </p:nvSpPr>
        <p:spPr>
          <a:xfrm>
            <a:off x="6705600" y="4090178"/>
            <a:ext cx="685800" cy="1256577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/>
              <a:t>Extra</a:t>
            </a:r>
            <a:endParaRPr lang="en-US" sz="2400" dirty="0"/>
          </a:p>
        </p:txBody>
      </p:sp>
      <p:sp>
        <p:nvSpPr>
          <p:cNvPr id="345" name="Down Arrow 344"/>
          <p:cNvSpPr/>
          <p:nvPr/>
        </p:nvSpPr>
        <p:spPr>
          <a:xfrm>
            <a:off x="7620000" y="2133600"/>
            <a:ext cx="685800" cy="3213155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/>
              <a:t>Amoeba Critical Path</a:t>
            </a:r>
            <a:endParaRPr lang="en-US" sz="2400" dirty="0"/>
          </a:p>
        </p:txBody>
      </p:sp>
      <p:sp>
        <p:nvSpPr>
          <p:cNvPr id="29" name="Rounded Rectangle 28"/>
          <p:cNvSpPr/>
          <p:nvPr/>
        </p:nvSpPr>
        <p:spPr>
          <a:xfrm>
            <a:off x="965407" y="3143409"/>
            <a:ext cx="1143000" cy="87399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1 KB</a:t>
            </a:r>
            <a:endParaRPr lang="en-US" sz="3200" dirty="0"/>
          </a:p>
        </p:txBody>
      </p:sp>
      <p:sp>
        <p:nvSpPr>
          <p:cNvPr id="31" name="Rounded Rectangle 30"/>
          <p:cNvSpPr/>
          <p:nvPr/>
        </p:nvSpPr>
        <p:spPr>
          <a:xfrm>
            <a:off x="4010120" y="5340007"/>
            <a:ext cx="2514600" cy="106493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Latency +4%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060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44" grpId="0" animBg="1"/>
      <p:bldP spid="345" grpId="0" animBg="1"/>
      <p:bldP spid="29" grpId="0" animBg="1"/>
      <p:bldP spid="3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3916" y="2598295"/>
            <a:ext cx="24161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/>
              <a:t>Evaluation</a:t>
            </a:r>
            <a:endParaRPr lang="en-US" sz="40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29080" y="3886200"/>
            <a:ext cx="71763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600" dirty="0" smtClean="0"/>
              <a:t>Parameters for latency and energy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3600" dirty="0" smtClean="0"/>
              <a:t>Workloads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2420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Latency Parameters (cycles)</a:t>
            </a:r>
            <a:endParaRPr lang="en-US" sz="40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904344" y="5943600"/>
            <a:ext cx="13716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300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3314700" y="3111498"/>
            <a:ext cx="2514600" cy="68579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64K L1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2552700" y="4419600"/>
            <a:ext cx="4038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1M LLC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>
          <a:xfrm>
            <a:off x="4038600" y="1524000"/>
            <a:ext cx="1066800" cy="990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CPU</a:t>
            </a:r>
            <a:endParaRPr lang="en-US" sz="3600" dirty="0"/>
          </a:p>
        </p:txBody>
      </p:sp>
      <p:sp>
        <p:nvSpPr>
          <p:cNvPr id="13" name="Rounded Rectangle 12"/>
          <p:cNvSpPr/>
          <p:nvPr/>
        </p:nvSpPr>
        <p:spPr>
          <a:xfrm>
            <a:off x="4953000" y="990600"/>
            <a:ext cx="685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16" name="Rounded Rectangle 15"/>
          <p:cNvSpPr/>
          <p:nvPr/>
        </p:nvSpPr>
        <p:spPr>
          <a:xfrm>
            <a:off x="2819400" y="2667000"/>
            <a:ext cx="685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3</a:t>
            </a:r>
            <a:endParaRPr lang="en-US" sz="3600" dirty="0"/>
          </a:p>
        </p:txBody>
      </p:sp>
      <p:sp>
        <p:nvSpPr>
          <p:cNvPr id="17" name="Rounded Rectangle 16"/>
          <p:cNvSpPr/>
          <p:nvPr/>
        </p:nvSpPr>
        <p:spPr>
          <a:xfrm>
            <a:off x="6248400" y="4114800"/>
            <a:ext cx="9144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20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" y="2019299"/>
            <a:ext cx="738664" cy="337335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b="1" dirty="0" smtClean="0"/>
              <a:t>Fixed Granularity</a:t>
            </a:r>
            <a:endParaRPr lang="en-US" sz="3600" b="1" dirty="0"/>
          </a:p>
        </p:txBody>
      </p:sp>
      <p:sp>
        <p:nvSpPr>
          <p:cNvPr id="21" name="Down Arrow 20"/>
          <p:cNvSpPr/>
          <p:nvPr/>
        </p:nvSpPr>
        <p:spPr>
          <a:xfrm>
            <a:off x="4191000" y="2579917"/>
            <a:ext cx="304800" cy="44449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 flipV="1">
            <a:off x="4648200" y="2579917"/>
            <a:ext cx="304800" cy="44449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4191000" y="3898903"/>
            <a:ext cx="304800" cy="44449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flipV="1">
            <a:off x="4648200" y="3898903"/>
            <a:ext cx="304800" cy="44449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4191000" y="5346703"/>
            <a:ext cx="304800" cy="44449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 flipV="1">
            <a:off x="4648200" y="5346703"/>
            <a:ext cx="304800" cy="44449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2431922"/>
            <a:ext cx="738664" cy="295529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b="1" dirty="0" smtClean="0"/>
              <a:t>Amoeba Cache</a:t>
            </a:r>
            <a:endParaRPr lang="en-US" sz="3600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4953000" y="990600"/>
            <a:ext cx="11430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1.04</a:t>
            </a:r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6324600" y="105171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Latency +4%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823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7" grpId="0"/>
      <p:bldP spid="29" grpId="0" animBg="1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On-Chip Energy Parameters (</a:t>
            </a:r>
            <a:r>
              <a:rPr lang="en-US" sz="4000" b="1" dirty="0" err="1" smtClean="0"/>
              <a:t>pJ</a:t>
            </a:r>
            <a:r>
              <a:rPr lang="en-US" sz="4000" b="1" dirty="0" smtClean="0"/>
              <a:t>)</a:t>
            </a:r>
            <a:endParaRPr lang="en-US" sz="40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314700" y="2273298"/>
            <a:ext cx="2514600" cy="68579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64K L1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2552700" y="4495800"/>
            <a:ext cx="4038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1M LLC</a:t>
            </a:r>
            <a:endParaRPr lang="en-US" sz="3600" dirty="0"/>
          </a:p>
        </p:txBody>
      </p:sp>
      <p:sp>
        <p:nvSpPr>
          <p:cNvPr id="16" name="Rounded Rectangle 15"/>
          <p:cNvSpPr/>
          <p:nvPr/>
        </p:nvSpPr>
        <p:spPr>
          <a:xfrm>
            <a:off x="2552700" y="1828800"/>
            <a:ext cx="9525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101</a:t>
            </a:r>
            <a:endParaRPr lang="en-US" sz="3600" dirty="0"/>
          </a:p>
        </p:txBody>
      </p:sp>
      <p:sp>
        <p:nvSpPr>
          <p:cNvPr id="17" name="Rounded Rectangle 16"/>
          <p:cNvSpPr/>
          <p:nvPr/>
        </p:nvSpPr>
        <p:spPr>
          <a:xfrm>
            <a:off x="1676400" y="4114800"/>
            <a:ext cx="12192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230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304800" y="2019299"/>
            <a:ext cx="738664" cy="337335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b="1" dirty="0" smtClean="0"/>
              <a:t>Fixed Granularity</a:t>
            </a:r>
            <a:endParaRPr lang="en-US" sz="3600" b="1" dirty="0"/>
          </a:p>
        </p:txBody>
      </p:sp>
      <p:sp>
        <p:nvSpPr>
          <p:cNvPr id="23" name="Down Arrow 22"/>
          <p:cNvSpPr/>
          <p:nvPr/>
        </p:nvSpPr>
        <p:spPr>
          <a:xfrm>
            <a:off x="4191000" y="3071371"/>
            <a:ext cx="304800" cy="1348229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flipV="1">
            <a:off x="4648200" y="3071370"/>
            <a:ext cx="304800" cy="134823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8077200" y="2431922"/>
            <a:ext cx="738664" cy="295529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b="1" dirty="0" smtClean="0"/>
              <a:t>Amoeba Cache</a:t>
            </a:r>
            <a:endParaRPr lang="en-US" sz="3600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3314700" y="3352800"/>
            <a:ext cx="25146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≈ 7 / word</a:t>
            </a:r>
            <a:endParaRPr lang="en-US" sz="3600" dirty="0"/>
          </a:p>
        </p:txBody>
      </p:sp>
      <p:sp>
        <p:nvSpPr>
          <p:cNvPr id="33" name="Rounded Rectangle 32"/>
          <p:cNvSpPr/>
          <p:nvPr/>
        </p:nvSpPr>
        <p:spPr>
          <a:xfrm>
            <a:off x="5594350" y="1828800"/>
            <a:ext cx="9525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105</a:t>
            </a:r>
            <a:endParaRPr lang="en-US" sz="3600" dirty="0"/>
          </a:p>
        </p:txBody>
      </p:sp>
      <p:sp>
        <p:nvSpPr>
          <p:cNvPr id="34" name="Rounded Rectangle 33"/>
          <p:cNvSpPr/>
          <p:nvPr/>
        </p:nvSpPr>
        <p:spPr>
          <a:xfrm>
            <a:off x="6261100" y="4114800"/>
            <a:ext cx="12192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238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5625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1040" y="1935301"/>
            <a:ext cx="7772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dirty="0" smtClean="0"/>
              <a:t>22 diverse workloads from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 smtClean="0"/>
              <a:t>PARSEC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 smtClean="0"/>
              <a:t>SPEC-CPU 2000 &amp; 2006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 err="1" smtClean="0"/>
              <a:t>DaCapo</a:t>
            </a:r>
            <a:r>
              <a:rPr lang="en-US" sz="4000" dirty="0" smtClean="0"/>
              <a:t> ( Java Benchmarks 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 smtClean="0"/>
              <a:t>Apache, Firefox and </a:t>
            </a:r>
            <a:r>
              <a:rPr lang="en-US" sz="4000" dirty="0" err="1" smtClean="0"/>
              <a:t>PostgreSQL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Workloads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6311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14778" y="3075057"/>
            <a:ext cx="1714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/>
              <a:t>Results</a:t>
            </a:r>
            <a:endParaRPr lang="en-US" sz="40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7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Cache data utilization</a:t>
            </a:r>
            <a:endParaRPr lang="en-US" sz="4000" b="1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94" name="Rectangle 193"/>
          <p:cNvSpPr/>
          <p:nvPr/>
        </p:nvSpPr>
        <p:spPr>
          <a:xfrm>
            <a:off x="1687528" y="5948422"/>
            <a:ext cx="137160" cy="137160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95" name="Rectangle 194"/>
          <p:cNvSpPr/>
          <p:nvPr/>
        </p:nvSpPr>
        <p:spPr>
          <a:xfrm>
            <a:off x="3722935" y="5948422"/>
            <a:ext cx="137160" cy="137160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195"/>
          <p:cNvSpPr/>
          <p:nvPr/>
        </p:nvSpPr>
        <p:spPr>
          <a:xfrm>
            <a:off x="5598131" y="5948422"/>
            <a:ext cx="137160" cy="13716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25958" y="5704582"/>
            <a:ext cx="904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Tags</a:t>
            </a:r>
            <a:endParaRPr lang="en-US" sz="3200" dirty="0"/>
          </a:p>
        </p:txBody>
      </p:sp>
      <p:sp>
        <p:nvSpPr>
          <p:cNvPr id="201" name="TextBox 200"/>
          <p:cNvSpPr txBox="1"/>
          <p:nvPr/>
        </p:nvSpPr>
        <p:spPr>
          <a:xfrm>
            <a:off x="3875335" y="5704582"/>
            <a:ext cx="961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Data</a:t>
            </a:r>
            <a:endParaRPr lang="en-US" sz="3200" dirty="0"/>
          </a:p>
        </p:txBody>
      </p:sp>
      <p:sp>
        <p:nvSpPr>
          <p:cNvPr id="202" name="TextBox 201"/>
          <p:cNvSpPr txBox="1"/>
          <p:nvPr/>
        </p:nvSpPr>
        <p:spPr>
          <a:xfrm>
            <a:off x="5736073" y="5475982"/>
            <a:ext cx="20363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Untouched</a:t>
            </a:r>
          </a:p>
          <a:p>
            <a:pPr algn="ctr"/>
            <a:r>
              <a:rPr lang="en-US" sz="3200" dirty="0" smtClean="0"/>
              <a:t>Data</a:t>
            </a:r>
            <a:endParaRPr 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3059230" y="2444989"/>
            <a:ext cx="5671141" cy="2660411"/>
            <a:chOff x="3059230" y="2444989"/>
            <a:chExt cx="5671141" cy="2660411"/>
          </a:xfrm>
        </p:grpSpPr>
        <p:sp>
          <p:nvSpPr>
            <p:cNvPr id="93" name="Rectangle 92"/>
            <p:cNvSpPr/>
            <p:nvPr/>
          </p:nvSpPr>
          <p:spPr>
            <a:xfrm>
              <a:off x="3059230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059230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059230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218336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3059230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3217899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215934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3372638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535535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376429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3535535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3376429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525513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689575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3838738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689575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848681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848244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3996783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4150893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4006774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160884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4006774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4160447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4163478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527423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4527423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4527423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4686529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4527423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686092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684127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4840831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003728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4844622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500372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4844622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5001326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5157768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5316874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15776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316874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5316437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5474967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634072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474967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634072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474967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633636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621728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5995616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995616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5995616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6154285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6152320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6309024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6471920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6312815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6469518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6625961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6785067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6784630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6943159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7102265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6943159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7101828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7099863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7463809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7940113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8094154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8253259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8411352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8570458" y="3236778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995616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6154285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6312815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7464246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7622915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7781444" y="2444989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7462796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7939100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8093140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8252246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8410339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8569445" y="4820356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7466065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7624735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7783264" y="4028567"/>
              <a:ext cx="158093" cy="285044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218336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3376429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3535098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689575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689575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846279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002983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4686529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4844622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5003291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157768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157768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314472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471176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6154722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6312815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6471484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6625961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6625961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6782665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939368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7622915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7781007" y="3236778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6471484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6625961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6784630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6943159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710182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7940113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8094590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8253259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8411789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8570458" y="2444989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7621901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7779994" y="4820356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7941933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8096410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8255079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8413609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8572278" y="4028567"/>
              <a:ext cx="158093" cy="285044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8" name="TextBox 247"/>
          <p:cNvSpPr txBox="1"/>
          <p:nvPr/>
        </p:nvSpPr>
        <p:spPr>
          <a:xfrm>
            <a:off x="152400" y="1371600"/>
            <a:ext cx="1916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Tag Array</a:t>
            </a:r>
            <a:endParaRPr lang="en-US" sz="3600" dirty="0"/>
          </a:p>
        </p:txBody>
      </p:sp>
      <p:sp>
        <p:nvSpPr>
          <p:cNvPr id="249" name="TextBox 248"/>
          <p:cNvSpPr txBox="1"/>
          <p:nvPr/>
        </p:nvSpPr>
        <p:spPr>
          <a:xfrm>
            <a:off x="4545957" y="1371600"/>
            <a:ext cx="2158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Data Array</a:t>
            </a:r>
            <a:endParaRPr lang="en-US" sz="3600" dirty="0"/>
          </a:p>
        </p:txBody>
      </p:sp>
      <p:grpSp>
        <p:nvGrpSpPr>
          <p:cNvPr id="267" name="Group 266"/>
          <p:cNvGrpSpPr/>
          <p:nvPr/>
        </p:nvGrpSpPr>
        <p:grpSpPr>
          <a:xfrm>
            <a:off x="304800" y="2438400"/>
            <a:ext cx="1159199" cy="2698017"/>
            <a:chOff x="516402" y="2438400"/>
            <a:chExt cx="1159199" cy="2698017"/>
          </a:xfrm>
        </p:grpSpPr>
        <p:sp>
          <p:nvSpPr>
            <p:cNvPr id="268" name="Rectangle 267"/>
            <p:cNvSpPr/>
            <p:nvPr/>
          </p:nvSpPr>
          <p:spPr>
            <a:xfrm>
              <a:off x="516402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516402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807328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516402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807328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516402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806529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802936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1089469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1096401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1372337" y="3241381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1096401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1372337" y="4044363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1096401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 281"/>
            <p:cNvSpPr/>
            <p:nvPr/>
          </p:nvSpPr>
          <p:spPr>
            <a:xfrm>
              <a:off x="1386528" y="4847344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1382935" y="2438400"/>
              <a:ext cx="289073" cy="289073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860271" y="5334000"/>
            <a:ext cx="7423459" cy="12192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Utilization = Fraction of words touched in cache block at the time of eviction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184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/>
              <a:t> % </a:t>
            </a:r>
            <a:r>
              <a:rPr lang="en-US" sz="4000" b="1" dirty="0" smtClean="0"/>
              <a:t>Improvement </a:t>
            </a:r>
            <a:r>
              <a:rPr lang="en-US" sz="4000" b="1" dirty="0" smtClean="0"/>
              <a:t>in L1 </a:t>
            </a:r>
            <a:r>
              <a:rPr lang="en-US" sz="4000" b="1" dirty="0" smtClean="0"/>
              <a:t>Miss-Rate </a:t>
            </a:r>
            <a:endParaRPr lang="en-US" sz="4000" b="1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452665893"/>
              </p:ext>
            </p:extLst>
          </p:nvPr>
        </p:nvGraphicFramePr>
        <p:xfrm>
          <a:off x="342900" y="990600"/>
          <a:ext cx="84582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650174" y="1295400"/>
            <a:ext cx="4397998" cy="3657600"/>
            <a:chOff x="3679202" y="1295400"/>
            <a:chExt cx="4397998" cy="49530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3679202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077200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Down Arrow 5"/>
          <p:cNvSpPr/>
          <p:nvPr/>
        </p:nvSpPr>
        <p:spPr>
          <a:xfrm>
            <a:off x="1524000" y="1981200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rot="1936105">
            <a:off x="3055334" y="3616511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936105">
            <a:off x="4474069" y="1175924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8153400" y="2771321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685800" y="2781300"/>
            <a:ext cx="7772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Reduces  L1 and L2 miss rate by </a:t>
            </a:r>
            <a:r>
              <a:rPr lang="en-US" sz="3600" b="1" dirty="0"/>
              <a:t>18</a:t>
            </a:r>
            <a:r>
              <a:rPr lang="en-US" sz="3600" b="1" dirty="0" smtClean="0"/>
              <a:t>%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0039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% Improvement </a:t>
            </a:r>
            <a:r>
              <a:rPr lang="en-US" sz="4000" b="1" dirty="0"/>
              <a:t>in </a:t>
            </a:r>
            <a:r>
              <a:rPr lang="en-US" sz="4000" b="1" dirty="0" smtClean="0"/>
              <a:t>L1 Miss-Bandwidth</a:t>
            </a:r>
            <a:endParaRPr lang="en-US" sz="4000" b="1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107556249"/>
              </p:ext>
            </p:extLst>
          </p:nvPr>
        </p:nvGraphicFramePr>
        <p:xfrm>
          <a:off x="342900" y="838200"/>
          <a:ext cx="84582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3650174" y="1143000"/>
            <a:ext cx="4397998" cy="3810000"/>
            <a:chOff x="3679202" y="1295400"/>
            <a:chExt cx="4397998" cy="495300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679202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077200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ounded Rectangle 5"/>
          <p:cNvSpPr/>
          <p:nvPr/>
        </p:nvSpPr>
        <p:spPr>
          <a:xfrm>
            <a:off x="685800" y="2781300"/>
            <a:ext cx="7772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Reduces on-chip bandwidth by </a:t>
            </a:r>
            <a:r>
              <a:rPr lang="en-US" sz="3600" b="1" dirty="0"/>
              <a:t>46%</a:t>
            </a:r>
            <a:r>
              <a:rPr lang="en-US" sz="3600" dirty="0"/>
              <a:t> </a:t>
            </a:r>
          </a:p>
          <a:p>
            <a:pPr algn="ctr"/>
            <a:r>
              <a:rPr lang="en-US" sz="3600" dirty="0"/>
              <a:t>Reduces off-chip bandwidth by </a:t>
            </a:r>
            <a:r>
              <a:rPr lang="en-US" sz="3600" b="1" dirty="0"/>
              <a:t>38%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1735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	</a:t>
            </a:r>
            <a:r>
              <a:rPr lang="en-US" sz="4000" b="1" dirty="0" smtClean="0"/>
              <a:t>% Improvement in memory energy</a:t>
            </a:r>
            <a:endParaRPr lang="en-US" sz="3600" b="1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508343424"/>
              </p:ext>
            </p:extLst>
          </p:nvPr>
        </p:nvGraphicFramePr>
        <p:xfrm>
          <a:off x="342900" y="838200"/>
          <a:ext cx="84582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3650174" y="1143000"/>
            <a:ext cx="4397998" cy="3810000"/>
            <a:chOff x="3679202" y="1295400"/>
            <a:chExt cx="4397998" cy="495300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679202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077200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Down Arrow 11"/>
          <p:cNvSpPr/>
          <p:nvPr/>
        </p:nvSpPr>
        <p:spPr>
          <a:xfrm>
            <a:off x="2267856" y="3505200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 rot="1815495">
            <a:off x="1963055" y="810077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815495">
            <a:off x="3403429" y="1645214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815495">
            <a:off x="5612634" y="2184901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85800" y="2781300"/>
            <a:ext cx="7772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Reduces </a:t>
            </a:r>
            <a:r>
              <a:rPr lang="en-US" sz="3600" dirty="0" smtClean="0"/>
              <a:t>energy </a:t>
            </a:r>
            <a:r>
              <a:rPr lang="en-US" sz="3600" dirty="0"/>
              <a:t>by </a:t>
            </a:r>
            <a:r>
              <a:rPr lang="en-US" sz="3600" b="1" dirty="0"/>
              <a:t>11%</a:t>
            </a:r>
          </a:p>
        </p:txBody>
      </p:sp>
    </p:spTree>
    <p:extLst>
      <p:ext uri="{BB962C8B-B14F-4D97-AF65-F5344CB8AC3E}">
        <p14:creationId xmlns:p14="http://schemas.microsoft.com/office/powerpoint/2010/main" val="341957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/>
              <a:t>% </a:t>
            </a:r>
            <a:r>
              <a:rPr lang="en-US" sz="4000" b="1" dirty="0" smtClean="0"/>
              <a:t>Improvement </a:t>
            </a:r>
            <a:r>
              <a:rPr lang="en-US" sz="4000" b="1" dirty="0"/>
              <a:t>in execution time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655942367"/>
              </p:ext>
            </p:extLst>
          </p:nvPr>
        </p:nvGraphicFramePr>
        <p:xfrm>
          <a:off x="342900" y="838200"/>
          <a:ext cx="84582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3650174" y="1143000"/>
            <a:ext cx="4397998" cy="3810000"/>
            <a:chOff x="3679202" y="1295400"/>
            <a:chExt cx="4397998" cy="49530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3679202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8077200" y="1295400"/>
              <a:ext cx="0" cy="4953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Down Arrow 11"/>
          <p:cNvSpPr/>
          <p:nvPr/>
        </p:nvSpPr>
        <p:spPr>
          <a:xfrm rot="1815495">
            <a:off x="1937653" y="1937033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 rot="1815495">
            <a:off x="4979166" y="527332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815495">
            <a:off x="5688834" y="2165633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8124371" y="3856264"/>
            <a:ext cx="609600" cy="6658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85800" y="2781300"/>
            <a:ext cx="7772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Improves performance by </a:t>
            </a:r>
            <a:r>
              <a:rPr lang="en-US" sz="3600" b="1" dirty="0"/>
              <a:t>10%</a:t>
            </a:r>
          </a:p>
        </p:txBody>
      </p:sp>
    </p:spTree>
    <p:extLst>
      <p:ext uri="{BB962C8B-B14F-4D97-AF65-F5344CB8AC3E}">
        <p14:creationId xmlns:p14="http://schemas.microsoft.com/office/powerpoint/2010/main" val="249396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Results Summary</a:t>
            </a:r>
            <a:endParaRPr lang="en-US" sz="4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0" y="810672"/>
            <a:ext cx="9144000" cy="5657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en-US" sz="3200" b="1" i="1" dirty="0" smtClean="0"/>
              <a:t>Amoeba-Cache</a:t>
            </a:r>
          </a:p>
          <a:p>
            <a:pPr>
              <a:spcBef>
                <a:spcPts val="1000"/>
              </a:spcBef>
            </a:pPr>
            <a:endParaRPr lang="en-US" sz="3200" b="1" i="1" dirty="0" smtClean="0"/>
          </a:p>
          <a:p>
            <a:pPr marL="914400" lvl="1" indent="-457200">
              <a:spcBef>
                <a:spcPts val="1000"/>
              </a:spcBef>
              <a:buFont typeface="Arial" pitchFamily="34" charset="0"/>
              <a:buChar char="•"/>
            </a:pPr>
            <a:r>
              <a:rPr lang="en-US" sz="3200" dirty="0" smtClean="0"/>
              <a:t>Reduce </a:t>
            </a:r>
            <a:r>
              <a:rPr lang="en-US" sz="3200" dirty="0" smtClean="0"/>
              <a:t>cache pollution for applications with low </a:t>
            </a:r>
            <a:r>
              <a:rPr lang="en-US" sz="3200" dirty="0" smtClean="0"/>
              <a:t>cache utilization</a:t>
            </a:r>
            <a:endParaRPr lang="en-US" sz="3200" dirty="0" smtClean="0"/>
          </a:p>
          <a:p>
            <a:pPr marL="914400" lvl="1" indent="-457200">
              <a:spcBef>
                <a:spcPts val="1000"/>
              </a:spcBef>
              <a:buFont typeface="Arial" pitchFamily="34" charset="0"/>
              <a:buChar char="•"/>
            </a:pPr>
            <a:r>
              <a:rPr lang="en-US" sz="3200" dirty="0" smtClean="0"/>
              <a:t>Improve performance for moderate </a:t>
            </a:r>
            <a:r>
              <a:rPr lang="en-US" sz="3200" dirty="0" smtClean="0"/>
              <a:t>cache utilization</a:t>
            </a:r>
            <a:endParaRPr lang="en-US" sz="3200" dirty="0" smtClean="0"/>
          </a:p>
          <a:p>
            <a:pPr marL="914400" lvl="1" indent="-457200">
              <a:spcBef>
                <a:spcPts val="1000"/>
              </a:spcBef>
              <a:buFont typeface="Arial" pitchFamily="34" charset="0"/>
              <a:buChar char="•"/>
            </a:pPr>
            <a:r>
              <a:rPr lang="en-US" sz="3200" dirty="0" smtClean="0"/>
              <a:t>Maintain performance for high </a:t>
            </a:r>
            <a:r>
              <a:rPr lang="en-US" sz="3200" dirty="0" smtClean="0"/>
              <a:t>cache utilization workloads </a:t>
            </a:r>
            <a:endParaRPr lang="en-US" sz="3200" dirty="0" smtClean="0"/>
          </a:p>
          <a:p>
            <a:pPr marL="914400" lvl="1" indent="-457200">
              <a:spcBef>
                <a:spcPts val="1000"/>
              </a:spcBef>
              <a:buFont typeface="Arial" pitchFamily="34" charset="0"/>
              <a:buChar char="•"/>
            </a:pPr>
            <a:r>
              <a:rPr lang="en-US" sz="3200" dirty="0" smtClean="0"/>
              <a:t>Save energy for streaming applications by keeping out unused words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4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Additional Results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76925" y="1524000"/>
            <a:ext cx="8262275" cy="427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800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en-US" sz="3600" dirty="0" smtClean="0"/>
              <a:t>Lookup as an extra cache pipeline stage vs. throttling the CPU</a:t>
            </a:r>
            <a:br>
              <a:rPr lang="en-US" sz="3600" dirty="0" smtClean="0"/>
            </a:br>
            <a:endParaRPr lang="en-US" sz="3600" dirty="0" smtClean="0"/>
          </a:p>
          <a:p>
            <a:pPr marL="571500" indent="-571500">
              <a:lnSpc>
                <a:spcPct val="800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en-US" sz="3600" dirty="0" smtClean="0"/>
              <a:t>Spatial Granularity Predictor</a:t>
            </a:r>
          </a:p>
          <a:p>
            <a:pPr marL="1028700" lvl="1" indent="-571500">
              <a:lnSpc>
                <a:spcPct val="80000"/>
              </a:lnSpc>
              <a:spcBef>
                <a:spcPts val="1000"/>
              </a:spcBef>
              <a:buFont typeface="Calibri" pitchFamily="34" charset="0"/>
              <a:buChar char="—"/>
            </a:pPr>
            <a:r>
              <a:rPr lang="en-US" sz="3600" dirty="0" smtClean="0"/>
              <a:t>Indexing</a:t>
            </a:r>
          </a:p>
          <a:p>
            <a:pPr marL="1028700" lvl="1" indent="-571500">
              <a:lnSpc>
                <a:spcPct val="80000"/>
              </a:lnSpc>
              <a:spcBef>
                <a:spcPts val="1000"/>
              </a:spcBef>
              <a:buFont typeface="Calibri" pitchFamily="34" charset="0"/>
              <a:buChar char="—"/>
            </a:pPr>
            <a:r>
              <a:rPr lang="en-US" sz="3600" dirty="0" smtClean="0"/>
              <a:t>Training </a:t>
            </a:r>
          </a:p>
          <a:p>
            <a:pPr marL="1028700" lvl="1" indent="-571500">
              <a:lnSpc>
                <a:spcPct val="80000"/>
              </a:lnSpc>
              <a:spcBef>
                <a:spcPts val="1000"/>
              </a:spcBef>
              <a:buFont typeface="Calibri" pitchFamily="34" charset="0"/>
              <a:buChar char="—"/>
            </a:pPr>
            <a:r>
              <a:rPr lang="en-US" sz="3600" dirty="0" smtClean="0"/>
              <a:t>Table Size</a:t>
            </a:r>
          </a:p>
          <a:p>
            <a:pPr marL="571500" indent="-571500">
              <a:lnSpc>
                <a:spcPct val="80000"/>
              </a:lnSpc>
              <a:spcBef>
                <a:spcPts val="1000"/>
              </a:spcBef>
              <a:buFont typeface="Arial" pitchFamily="34" charset="0"/>
              <a:buChar char="•"/>
            </a:pP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1219200" y="1524000"/>
            <a:ext cx="7620000" cy="12192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For extra pipeline stage, 8 of 22 applications show improvement</a:t>
            </a:r>
            <a:endParaRPr lang="en-US" sz="3600" dirty="0"/>
          </a:p>
        </p:txBody>
      </p:sp>
      <p:sp>
        <p:nvSpPr>
          <p:cNvPr id="7" name="Rounded Rectangle 6"/>
          <p:cNvSpPr/>
          <p:nvPr/>
        </p:nvSpPr>
        <p:spPr>
          <a:xfrm>
            <a:off x="1676400" y="3581400"/>
            <a:ext cx="6400800" cy="533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18 of 22 – Address region better</a:t>
            </a:r>
            <a:endParaRPr lang="en-US" sz="3600" dirty="0"/>
          </a:p>
        </p:txBody>
      </p:sp>
      <p:sp>
        <p:nvSpPr>
          <p:cNvPr id="8" name="Rounded Rectangle 7"/>
          <p:cNvSpPr/>
          <p:nvPr/>
        </p:nvSpPr>
        <p:spPr>
          <a:xfrm>
            <a:off x="1676400" y="4162098"/>
            <a:ext cx="6400800" cy="533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Evictions and First Touch</a:t>
            </a:r>
            <a:endParaRPr lang="en-US" sz="3600" dirty="0"/>
          </a:p>
        </p:txBody>
      </p:sp>
      <p:sp>
        <p:nvSpPr>
          <p:cNvPr id="9" name="Rounded Rectangle 8"/>
          <p:cNvSpPr/>
          <p:nvPr/>
        </p:nvSpPr>
        <p:spPr>
          <a:xfrm>
            <a:off x="1676401" y="4740166"/>
            <a:ext cx="6400800" cy="533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256 – PC and 1024 – Region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2643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Additional Results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00724" y="1676400"/>
            <a:ext cx="82622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/>
              <a:t>Multicore Shared Cache</a:t>
            </a:r>
          </a:p>
          <a:p>
            <a:pPr marL="571500" indent="-571500">
              <a:buFont typeface="Wingdings" pitchFamily="2" charset="2"/>
              <a:buChar char="Ø"/>
            </a:pPr>
            <a:endParaRPr lang="en-US" sz="3600" dirty="0" smtClean="0"/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Comparison against other designs</a:t>
            </a:r>
          </a:p>
          <a:p>
            <a:pPr marL="1028700" lvl="1" indent="-571500">
              <a:buFont typeface="Calibri" pitchFamily="34" charset="0"/>
              <a:buChar char="—"/>
            </a:pPr>
            <a:r>
              <a:rPr lang="en-US" sz="3600" dirty="0" smtClean="0"/>
              <a:t>Fixed Granularity 2X</a:t>
            </a:r>
          </a:p>
          <a:p>
            <a:pPr marL="1028700" lvl="1" indent="-571500">
              <a:buFont typeface="Calibri" pitchFamily="34" charset="0"/>
              <a:buChar char="—"/>
            </a:pPr>
            <a:r>
              <a:rPr lang="en-US" sz="3600" dirty="0"/>
              <a:t>Sector </a:t>
            </a:r>
            <a:r>
              <a:rPr lang="en-US" sz="3600" dirty="0" smtClean="0"/>
              <a:t>Cache </a:t>
            </a:r>
            <a:r>
              <a:rPr lang="en-US" sz="3600" dirty="0"/>
              <a:t>variants</a:t>
            </a:r>
          </a:p>
          <a:p>
            <a:pPr marL="1028700" lvl="1" indent="-571500">
              <a:buFont typeface="Calibri" pitchFamily="34" charset="0"/>
              <a:buChar char="—"/>
            </a:pPr>
            <a:r>
              <a:rPr lang="en-US" sz="3600" dirty="0" smtClean="0"/>
              <a:t>Multi-$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3600" dirty="0"/>
          </a:p>
        </p:txBody>
      </p:sp>
      <p:sp>
        <p:nvSpPr>
          <p:cNvPr id="6" name="Rounded Rectangle 5"/>
          <p:cNvSpPr/>
          <p:nvPr/>
        </p:nvSpPr>
        <p:spPr>
          <a:xfrm>
            <a:off x="1187668" y="1295400"/>
            <a:ext cx="7620000" cy="12192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Reduces miss rate (</a:t>
            </a:r>
            <a:r>
              <a:rPr lang="en-US" sz="3600" dirty="0" err="1" smtClean="0"/>
              <a:t>avg</a:t>
            </a:r>
            <a:r>
              <a:rPr lang="en-US" sz="3600" dirty="0" smtClean="0"/>
              <a:t> 18%) and LLC miss bandwidth (16%-39%)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9648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Amoeba Cache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500" y="1170087"/>
            <a:ext cx="9132500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3600" dirty="0" smtClean="0"/>
              <a:t>What? </a:t>
            </a:r>
          </a:p>
          <a:p>
            <a:pPr marL="742950" lvl="1" indent="-285750">
              <a:buFont typeface="Calibri" pitchFamily="34" charset="0"/>
              <a:buChar char="—"/>
            </a:pPr>
            <a:r>
              <a:rPr lang="en-US" sz="3600" dirty="0" smtClean="0"/>
              <a:t>Enable variable granularity data caching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3600" dirty="0" smtClean="0"/>
              <a:t>Why?</a:t>
            </a:r>
          </a:p>
          <a:p>
            <a:pPr marL="742950" lvl="1" indent="-285750">
              <a:buFont typeface="Calibri" pitchFamily="34" charset="0"/>
              <a:buChar char="—"/>
            </a:pPr>
            <a:r>
              <a:rPr lang="en-US" sz="3600" dirty="0" smtClean="0"/>
              <a:t>Eliminate waste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3600" dirty="0" smtClean="0"/>
              <a:t>How?</a:t>
            </a:r>
          </a:p>
          <a:p>
            <a:pPr marL="742950" lvl="1" indent="-285750">
              <a:buFont typeface="Calibri" pitchFamily="34" charset="0"/>
              <a:buChar char="—"/>
            </a:pPr>
            <a:r>
              <a:rPr lang="en-US" sz="3600" dirty="0" smtClean="0"/>
              <a:t>Unify tag and data into a single SRAM array</a:t>
            </a:r>
          </a:p>
          <a:p>
            <a:pPr marL="1200150" lvl="2" indent="-285750">
              <a:buFont typeface="Calibri" pitchFamily="34" charset="0"/>
              <a:buChar char="—"/>
            </a:pPr>
            <a:r>
              <a:rPr lang="en-US" sz="3600" dirty="0" smtClean="0"/>
              <a:t>Afforded by recent technology trends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3600" dirty="0" smtClean="0"/>
              <a:t>Where?</a:t>
            </a:r>
          </a:p>
          <a:p>
            <a:pPr marL="742950" lvl="1" indent="-285750">
              <a:buFont typeface="Calibri" pitchFamily="34" charset="0"/>
              <a:buChar char="—"/>
            </a:pPr>
            <a:r>
              <a:rPr lang="en-US" sz="3600" dirty="0" smtClean="0"/>
              <a:t>Definitely at the L2, possibly at the L1</a:t>
            </a:r>
          </a:p>
        </p:txBody>
      </p:sp>
    </p:spTree>
    <p:extLst>
      <p:ext uri="{BB962C8B-B14F-4D97-AF65-F5344CB8AC3E}">
        <p14:creationId xmlns:p14="http://schemas.microsoft.com/office/powerpoint/2010/main" val="33951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Frequently </a:t>
            </a:r>
            <a:r>
              <a:rPr lang="en-US" sz="4000" b="1" smtClean="0"/>
              <a:t>Asked Questions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981200"/>
            <a:ext cx="8839200" cy="333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/>
              <a:t> Multiple threads?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/>
              <a:t> </a:t>
            </a:r>
            <a:r>
              <a:rPr lang="en-US" sz="3600" dirty="0" smtClean="0"/>
              <a:t>Compare against other designs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/>
              <a:t> Spatial Pattern Predictor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/>
              <a:t> Replacement Policy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16647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8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Multicore Shared Cache</a:t>
            </a:r>
            <a:endParaRPr lang="en-US" sz="4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695300"/>
              </p:ext>
            </p:extLst>
          </p:nvPr>
        </p:nvGraphicFramePr>
        <p:xfrm>
          <a:off x="0" y="1676400"/>
          <a:ext cx="9144000" cy="454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/>
                <a:gridCol w="1143000"/>
                <a:gridCol w="1219200"/>
                <a:gridCol w="1104900"/>
                <a:gridCol w="1143000"/>
                <a:gridCol w="1104900"/>
              </a:tblGrid>
              <a:tr h="72390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Miss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Miss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Miss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Miss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BW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Mix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(All)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/>
                        <a:t>jbb</a:t>
                      </a:r>
                      <a:r>
                        <a:rPr lang="en-US" sz="2400" b="1" dirty="0" smtClean="0"/>
                        <a:t> x2, </a:t>
                      </a:r>
                      <a:r>
                        <a:rPr lang="en-US" sz="2400" b="1" dirty="0" err="1" smtClean="0"/>
                        <a:t>tpc</a:t>
                      </a:r>
                      <a:r>
                        <a:rPr lang="en-US" sz="2400" b="1" dirty="0" smtClean="0"/>
                        <a:t>-c x2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12.38%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12.38%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22.29%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22.37%</a:t>
                      </a: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39.07%</a:t>
                      </a:r>
                      <a:endParaRPr lang="en-US" sz="2400" dirty="0"/>
                    </a:p>
                  </a:txBody>
                  <a:tcPr anchor="ctr"/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Firefox x2, x264 x2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3.82%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3.61%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–2.44%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0.43%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15.71%</a:t>
                      </a:r>
                      <a:endParaRPr lang="en-US" sz="2400" dirty="0"/>
                    </a:p>
                  </a:txBody>
                  <a:tcPr anchor="ctr"/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cactus, fluid., </a:t>
                      </a:r>
                      <a:r>
                        <a:rPr lang="en-US" sz="2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omnet</a:t>
                      </a:r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lang="en-US" sz="2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sopl</a:t>
                      </a:r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1.01%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1.86%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22.38%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0.59%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18.62%</a:t>
                      </a:r>
                      <a:endParaRPr lang="en-US" sz="2400" dirty="0"/>
                    </a:p>
                  </a:txBody>
                  <a:tcPr anchor="ctr"/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canneal</a:t>
                      </a:r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astar</a:t>
                      </a:r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ferret, </a:t>
                      </a:r>
                      <a:r>
                        <a:rPr lang="en-US" sz="24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milc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4.85%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2.75%</a:t>
                      </a: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19.39%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–4.07%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17.77%</a:t>
                      </a:r>
                      <a:endParaRPr lang="en-US" sz="2400" dirty="0" smtClean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72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930645677"/>
              </p:ext>
            </p:extLst>
          </p:nvPr>
        </p:nvGraphicFramePr>
        <p:xfrm>
          <a:off x="0" y="838200"/>
          <a:ext cx="883582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058728" y="4646128"/>
            <a:ext cx="738664" cy="144366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smtClean="0"/>
              <a:t>apache</a:t>
            </a:r>
            <a:endParaRPr lang="en-US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2152187" y="4983400"/>
            <a:ext cx="738664" cy="110639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err="1"/>
              <a:t>c</a:t>
            </a:r>
            <a:r>
              <a:rPr lang="en-US" sz="3600" dirty="0" err="1" smtClean="0"/>
              <a:t>ann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8053864" y="4774574"/>
            <a:ext cx="738664" cy="137890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smtClean="0"/>
              <a:t>eclipse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6576536" y="4831511"/>
            <a:ext cx="738664" cy="128496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err="1" smtClean="0"/>
              <a:t>firefox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3650174" y="5521368"/>
            <a:ext cx="738664" cy="56842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smtClean="0"/>
              <a:t>h2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4370259" y="5402745"/>
            <a:ext cx="738664" cy="68704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err="1" smtClean="0"/>
              <a:t>jbb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2867515" y="5280917"/>
            <a:ext cx="738664" cy="80887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err="1" smtClean="0"/>
              <a:t>lbm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1399009" y="5292139"/>
            <a:ext cx="738664" cy="79765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err="1" smtClean="0"/>
              <a:t>mcf</a:t>
            </a:r>
            <a:endParaRPr lang="en-US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7315200" y="5237070"/>
            <a:ext cx="738664" cy="87940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err="1" smtClean="0"/>
              <a:t>tpcc</a:t>
            </a:r>
            <a:endParaRPr lang="en-US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5837872" y="5094969"/>
            <a:ext cx="738664" cy="99482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smtClean="0"/>
              <a:t>x264</a:t>
            </a:r>
            <a:endParaRPr lang="en-US" sz="3600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Cache utilization</a:t>
            </a:r>
            <a:endParaRPr lang="en-US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3679202" y="1295400"/>
            <a:ext cx="0" cy="495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077200" y="1295400"/>
            <a:ext cx="0" cy="495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Comparison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544428"/>
            <a:ext cx="5791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dirty="0" smtClean="0"/>
              <a:t>Impact on Miss-Rate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Impact on Bandwidth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Low tag overhead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Tradeoff data and tag space</a:t>
            </a:r>
          </a:p>
          <a:p>
            <a:pPr>
              <a:lnSpc>
                <a:spcPct val="120000"/>
              </a:lnSpc>
            </a:pPr>
            <a:r>
              <a:rPr lang="en-US" sz="3600" dirty="0" smtClean="0"/>
              <a:t>Dynamically resize blocks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4392608" y="2103270"/>
            <a:ext cx="26869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Amoeba Cache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7409860" y="1143000"/>
            <a:ext cx="1505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Multi -$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5388835" y="1610772"/>
            <a:ext cx="26883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Sector Variants</a:t>
            </a:r>
            <a:endParaRPr lang="en-US" sz="3200" dirty="0"/>
          </a:p>
        </p:txBody>
      </p:sp>
      <p:sp>
        <p:nvSpPr>
          <p:cNvPr id="19" name="Rectangle 18"/>
          <p:cNvSpPr/>
          <p:nvPr/>
        </p:nvSpPr>
        <p:spPr>
          <a:xfrm>
            <a:off x="6110514" y="2688045"/>
            <a:ext cx="838200" cy="32727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101114" y="2195547"/>
            <a:ext cx="838200" cy="376520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91714" y="1727775"/>
            <a:ext cx="838200" cy="423297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6339114" y="2847439"/>
            <a:ext cx="381000" cy="292387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6339114" y="3457039"/>
            <a:ext cx="381000" cy="292387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127163" y="5201936"/>
            <a:ext cx="804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129300" y="4602777"/>
            <a:ext cx="804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129299" y="4013775"/>
            <a:ext cx="80276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800" b="1" dirty="0" smtClean="0"/>
              <a:t>~</a:t>
            </a:r>
            <a:endParaRPr lang="en-US" sz="4800" b="1" dirty="0"/>
          </a:p>
        </p:txBody>
      </p:sp>
      <p:sp>
        <p:nvSpPr>
          <p:cNvPr id="31" name="Down Arrow 30"/>
          <p:cNvSpPr/>
          <p:nvPr/>
        </p:nvSpPr>
        <p:spPr>
          <a:xfrm rot="10800000">
            <a:off x="7329714" y="2847439"/>
            <a:ext cx="381000" cy="292387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7329714" y="3457038"/>
            <a:ext cx="381000" cy="292387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8320314" y="2847439"/>
            <a:ext cx="381000" cy="292387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112637" y="3327975"/>
            <a:ext cx="80276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800" b="1" dirty="0" smtClean="0"/>
              <a:t>~</a:t>
            </a:r>
            <a:endParaRPr lang="en-US" sz="4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8148670" y="3990439"/>
            <a:ext cx="73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19900" y="3990439"/>
            <a:ext cx="804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8153400" y="4602777"/>
            <a:ext cx="73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145167" y="5248217"/>
            <a:ext cx="73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7171033" y="4600039"/>
            <a:ext cx="73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7162800" y="5245479"/>
            <a:ext cx="73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1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Comparison – Moderate Group – 64K</a:t>
            </a:r>
            <a:endParaRPr lang="en-US" sz="4000" b="1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449111"/>
              </p:ext>
            </p:extLst>
          </p:nvPr>
        </p:nvGraphicFramePr>
        <p:xfrm>
          <a:off x="533400" y="838200"/>
          <a:ext cx="80772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85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Spatial Pattern Predictor </a:t>
            </a:r>
            <a:endParaRPr lang="en-US" sz="40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663822"/>
              </p:ext>
            </p:extLst>
          </p:nvPr>
        </p:nvGraphicFramePr>
        <p:xfrm>
          <a:off x="1905000" y="1395681"/>
          <a:ext cx="5791200" cy="2362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81200"/>
                <a:gridCol w="3810000"/>
              </a:tblGrid>
              <a:tr h="7874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Index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Pattern</a:t>
                      </a:r>
                      <a:endParaRPr lang="en-US" sz="3200" dirty="0"/>
                    </a:p>
                  </a:txBody>
                  <a:tcPr anchor="ctr"/>
                </a:tc>
              </a:tr>
              <a:tr h="787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PC / Region 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01011111</a:t>
                      </a:r>
                      <a:endParaRPr lang="en-US" sz="3200" dirty="0"/>
                    </a:p>
                  </a:txBody>
                  <a:tcPr anchor="ctr"/>
                </a:tc>
              </a:tr>
              <a:tr h="787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PC / Region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00011101</a:t>
                      </a:r>
                      <a:endParaRPr lang="en-US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84897" y="804225"/>
            <a:ext cx="4431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Predictor History Table</a:t>
            </a:r>
            <a:endParaRPr lang="en-US" sz="3600" dirty="0"/>
          </a:p>
        </p:txBody>
      </p:sp>
      <p:cxnSp>
        <p:nvCxnSpPr>
          <p:cNvPr id="12" name="Elbow Connector 11"/>
          <p:cNvCxnSpPr/>
          <p:nvPr/>
        </p:nvCxnSpPr>
        <p:spPr>
          <a:xfrm rot="5400000" flipH="1" flipV="1">
            <a:off x="798286" y="3565567"/>
            <a:ext cx="1375229" cy="838200"/>
          </a:xfrm>
          <a:prstGeom prst="bentConnector3">
            <a:avLst>
              <a:gd name="adj1" fmla="val 99604"/>
            </a:avLst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59884" y="3724622"/>
            <a:ext cx="642859" cy="642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4596081"/>
            <a:ext cx="26508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PC : Read </a:t>
            </a:r>
            <a:r>
              <a:rPr lang="en-US" sz="3200" dirty="0" err="1" smtClean="0"/>
              <a:t>Addr</a:t>
            </a:r>
            <a:endParaRPr lang="en-US" sz="3200" dirty="0"/>
          </a:p>
        </p:txBody>
      </p:sp>
      <p:sp>
        <p:nvSpPr>
          <p:cNvPr id="18" name="Rectangle 17"/>
          <p:cNvSpPr/>
          <p:nvPr/>
        </p:nvSpPr>
        <p:spPr>
          <a:xfrm>
            <a:off x="3067234" y="4294915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99474" y="4294915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0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316268" y="4294915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0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45071" y="4294915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82915" y="4294914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1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20760" y="4294913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1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605" y="4294915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96450" y="4294912"/>
            <a:ext cx="637845" cy="7620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1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515428" y="4214369"/>
            <a:ext cx="817885" cy="92920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7678057" y="3297052"/>
            <a:ext cx="1301099" cy="1364343"/>
          </a:xfrm>
          <a:custGeom>
            <a:avLst/>
            <a:gdLst>
              <a:gd name="connsiteX0" fmla="*/ 0 w 1301099"/>
              <a:gd name="connsiteY0" fmla="*/ 0 h 1364343"/>
              <a:gd name="connsiteX1" fmla="*/ 1291772 w 1301099"/>
              <a:gd name="connsiteY1" fmla="*/ 566058 h 1364343"/>
              <a:gd name="connsiteX2" fmla="*/ 478972 w 1301099"/>
              <a:gd name="connsiteY2" fmla="*/ 1364343 h 136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1099" h="1364343">
                <a:moveTo>
                  <a:pt x="0" y="0"/>
                </a:moveTo>
                <a:cubicBezTo>
                  <a:pt x="605971" y="169334"/>
                  <a:pt x="1211943" y="338668"/>
                  <a:pt x="1291772" y="566058"/>
                </a:cubicBezTo>
                <a:cubicBezTo>
                  <a:pt x="1371601" y="793448"/>
                  <a:pt x="925286" y="1078895"/>
                  <a:pt x="478972" y="1364343"/>
                </a:cubicBezTo>
              </a:path>
            </a:pathLst>
          </a:cu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8007176" y="3148281"/>
            <a:ext cx="642859" cy="64285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2</a:t>
            </a:r>
            <a:endParaRPr lang="en-US" sz="36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866393" y="5191780"/>
            <a:ext cx="2070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Critical Word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1523569" y="5715000"/>
            <a:ext cx="609686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600" dirty="0" smtClean="0"/>
              <a:t>Policy Miss </a:t>
            </a:r>
            <a:r>
              <a:rPr lang="en-US" sz="3600" dirty="0" err="1" smtClean="0"/>
              <a:t>vs</a:t>
            </a:r>
            <a:r>
              <a:rPr lang="en-US" sz="3600" dirty="0" smtClean="0"/>
              <a:t> Policy-Bandwidth</a:t>
            </a:r>
            <a:endParaRPr lang="en-US" sz="3600" dirty="0"/>
          </a:p>
        </p:txBody>
      </p:sp>
      <p:sp>
        <p:nvSpPr>
          <p:cNvPr id="44" name="Rounded Rectangle 43"/>
          <p:cNvSpPr/>
          <p:nvPr/>
        </p:nvSpPr>
        <p:spPr>
          <a:xfrm>
            <a:off x="948097" y="2816009"/>
            <a:ext cx="7247806" cy="139836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to do when there is no entry?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9215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BBB59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Predictor Training </a:t>
            </a:r>
            <a:endParaRPr lang="en-US" sz="4000" b="1" dirty="0"/>
          </a:p>
        </p:txBody>
      </p:sp>
      <p:grpSp>
        <p:nvGrpSpPr>
          <p:cNvPr id="27" name="Group 26"/>
          <p:cNvGrpSpPr/>
          <p:nvPr/>
        </p:nvGrpSpPr>
        <p:grpSpPr>
          <a:xfrm>
            <a:off x="373542" y="1066800"/>
            <a:ext cx="3969858" cy="1905000"/>
            <a:chOff x="4863549" y="1371600"/>
            <a:chExt cx="3969858" cy="1905000"/>
          </a:xfrm>
        </p:grpSpPr>
        <p:grpSp>
          <p:nvGrpSpPr>
            <p:cNvPr id="28" name="Group 27"/>
            <p:cNvGrpSpPr/>
            <p:nvPr/>
          </p:nvGrpSpPr>
          <p:grpSpPr>
            <a:xfrm>
              <a:off x="4863549" y="2038054"/>
              <a:ext cx="3969858" cy="1238546"/>
              <a:chOff x="5597584" y="2038054"/>
              <a:chExt cx="2748655" cy="857546"/>
            </a:xfrm>
          </p:grpSpPr>
          <p:grpSp>
            <p:nvGrpSpPr>
              <p:cNvPr id="30" name="Group 29"/>
              <p:cNvGrpSpPr/>
              <p:nvPr/>
            </p:nvGrpSpPr>
            <p:grpSpPr>
              <a:xfrm>
                <a:off x="5597584" y="2038054"/>
                <a:ext cx="1262340" cy="857546"/>
                <a:chOff x="4762085" y="2038054"/>
                <a:chExt cx="1262340" cy="857546"/>
              </a:xfrm>
            </p:grpSpPr>
            <p:sp>
              <p:nvSpPr>
                <p:cNvPr id="52" name="Rectangle 51"/>
                <p:cNvSpPr/>
                <p:nvPr/>
              </p:nvSpPr>
              <p:spPr>
                <a:xfrm>
                  <a:off x="4762085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4918789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5075493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5235987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5866332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5392430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5549134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5705837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4762085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4918789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5075493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5235987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5866332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5392430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5549134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5705837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>
                <a:off x="7083899" y="2038054"/>
                <a:ext cx="1262340" cy="857546"/>
                <a:chOff x="7729260" y="2038054"/>
                <a:chExt cx="1262340" cy="857546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7729260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7885964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8042668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8203162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8833507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8359605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8516309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8673012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7729260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ectangle 44"/>
                <p:cNvSpPr/>
                <p:nvPr/>
              </p:nvSpPr>
              <p:spPr>
                <a:xfrm>
                  <a:off x="7885964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8042668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8203162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8833507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8359605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8516309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8673012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29" name="TextBox 28"/>
            <p:cNvSpPr txBox="1"/>
            <p:nvPr/>
          </p:nvSpPr>
          <p:spPr>
            <a:xfrm>
              <a:off x="5769080" y="1371600"/>
              <a:ext cx="21587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Data Array</a:t>
              </a:r>
              <a:endParaRPr lang="en-US" sz="3600" dirty="0"/>
            </a:p>
          </p:txBody>
        </p:sp>
      </p:grp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720664"/>
              </p:ext>
            </p:extLst>
          </p:nvPr>
        </p:nvGraphicFramePr>
        <p:xfrm>
          <a:off x="2860706" y="3581400"/>
          <a:ext cx="5791200" cy="2362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81200"/>
                <a:gridCol w="3810000"/>
              </a:tblGrid>
              <a:tr h="7874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Index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Pattern</a:t>
                      </a:r>
                      <a:endParaRPr lang="en-US" sz="3200" dirty="0"/>
                    </a:p>
                  </a:txBody>
                  <a:tcPr anchor="ctr"/>
                </a:tc>
              </a:tr>
              <a:tr h="787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PC / Region 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01011111</a:t>
                      </a:r>
                      <a:endParaRPr lang="en-US" sz="3200" dirty="0"/>
                    </a:p>
                  </a:txBody>
                  <a:tcPr anchor="ctr"/>
                </a:tc>
              </a:tr>
              <a:tr h="787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PC / Region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00011101</a:t>
                      </a:r>
                      <a:endParaRPr lang="en-US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Bent Arrow 5"/>
          <p:cNvSpPr/>
          <p:nvPr/>
        </p:nvSpPr>
        <p:spPr>
          <a:xfrm rot="5400000">
            <a:off x="4947330" y="2150610"/>
            <a:ext cx="1143000" cy="1131660"/>
          </a:xfrm>
          <a:prstGeom prst="bentArrow">
            <a:avLst>
              <a:gd name="adj1" fmla="val 36543"/>
              <a:gd name="adj2" fmla="val 33337"/>
              <a:gd name="adj3" fmla="val 41673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72200" y="1389965"/>
            <a:ext cx="2746232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Add / update entry on evict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2232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Predictor – L1 Miss Rate (1 of 2)</a:t>
            </a:r>
            <a:endParaRPr lang="en-US" sz="4000" b="1" dirty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187742"/>
              </p:ext>
            </p:extLst>
          </p:nvPr>
        </p:nvGraphicFramePr>
        <p:xfrm>
          <a:off x="114300" y="791029"/>
          <a:ext cx="8915400" cy="6066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795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Predictor – L1 Miss Rate (2 of 2)</a:t>
            </a:r>
            <a:endParaRPr lang="en-US" sz="4000" b="1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089465"/>
              </p:ext>
            </p:extLst>
          </p:nvPr>
        </p:nvGraphicFramePr>
        <p:xfrm>
          <a:off x="0" y="791029"/>
          <a:ext cx="9143999" cy="6066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358364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Predictor – L1 Miss Bandwidth (1 of 2)</a:t>
            </a:r>
            <a:endParaRPr lang="en-US" sz="4000" b="1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601807"/>
              </p:ext>
            </p:extLst>
          </p:nvPr>
        </p:nvGraphicFramePr>
        <p:xfrm>
          <a:off x="0" y="791029"/>
          <a:ext cx="9144000" cy="6066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944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Predictor – L1 Miss Bandwidth (2 of 2)</a:t>
            </a:r>
            <a:endParaRPr lang="en-US" sz="4000" b="1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678306"/>
              </p:ext>
            </p:extLst>
          </p:nvPr>
        </p:nvGraphicFramePr>
        <p:xfrm>
          <a:off x="0" y="791028"/>
          <a:ext cx="9144000" cy="6066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888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Predictor – Summary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495485"/>
            <a:ext cx="8153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For majority applications Region Predictor with</a:t>
            </a:r>
          </a:p>
          <a:p>
            <a:pPr marL="1028700" lvl="1" indent="-571500">
              <a:buFont typeface="Calibri" pitchFamily="34" charset="0"/>
              <a:buChar char="—"/>
            </a:pPr>
            <a:r>
              <a:rPr lang="en-US" sz="3600" dirty="0" smtClean="0"/>
              <a:t>1024 entry table</a:t>
            </a:r>
          </a:p>
          <a:p>
            <a:pPr marL="1028700" lvl="1" indent="-571500">
              <a:buFont typeface="Calibri" pitchFamily="34" charset="0"/>
              <a:buChar char="—"/>
            </a:pPr>
            <a:r>
              <a:rPr lang="en-US" sz="3600" dirty="0" smtClean="0"/>
              <a:t>Table with 8 ways x 128 sets</a:t>
            </a:r>
            <a:br>
              <a:rPr lang="en-US" sz="3600" dirty="0" smtClean="0"/>
            </a:br>
            <a:endParaRPr lang="en-US" sz="3600" dirty="0" smtClean="0"/>
          </a:p>
          <a:p>
            <a:pPr marL="571500" indent="-571500">
              <a:buFont typeface="Wingdings" pitchFamily="2" charset="2"/>
              <a:buChar char="Ø"/>
            </a:pPr>
            <a:r>
              <a:rPr lang="en-US" sz="3600" dirty="0" smtClean="0"/>
              <a:t>PC Predictor is good for 5 applications</a:t>
            </a:r>
          </a:p>
          <a:p>
            <a:pPr marL="1028700" lvl="1" indent="-571500">
              <a:buFont typeface="Calibri" pitchFamily="34" charset="0"/>
              <a:buChar char="—"/>
            </a:pPr>
            <a:r>
              <a:rPr lang="en-US" sz="3600" dirty="0" smtClean="0"/>
              <a:t>apache, art, </a:t>
            </a:r>
            <a:r>
              <a:rPr lang="en-US" sz="3600" dirty="0" err="1" smtClean="0"/>
              <a:t>mcf</a:t>
            </a:r>
            <a:r>
              <a:rPr lang="en-US" sz="3600" dirty="0" smtClean="0"/>
              <a:t>, </a:t>
            </a:r>
            <a:r>
              <a:rPr lang="en-US" sz="3600" dirty="0" err="1" smtClean="0"/>
              <a:t>lbm</a:t>
            </a:r>
            <a:r>
              <a:rPr lang="en-US" sz="3600" dirty="0"/>
              <a:t> </a:t>
            </a:r>
            <a:r>
              <a:rPr lang="en-US" sz="3600" dirty="0" smtClean="0"/>
              <a:t>and </a:t>
            </a:r>
            <a:r>
              <a:rPr lang="en-US" sz="3600" dirty="0" err="1" smtClean="0"/>
              <a:t>omnetpp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2663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-47171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Pseudo LRU Replacement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1" y="42672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600" dirty="0" smtClean="0"/>
              <a:t>Logically partition the set into a </a:t>
            </a:r>
            <a:r>
              <a:rPr lang="en-US" sz="3600" i="1" dirty="0" err="1" smtClean="0"/>
              <a:t>N</a:t>
            </a:r>
            <a:r>
              <a:rPr lang="en-US" sz="3600" baseline="-25000" dirty="0" err="1" smtClean="0"/>
              <a:t>ways</a:t>
            </a:r>
            <a:endParaRPr lang="en-US" sz="3600" i="1" baseline="-25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3600" dirty="0" smtClean="0"/>
              <a:t>Pick a block at random from way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3600" dirty="0" smtClean="0"/>
              <a:t>Unset the T? (Tag) and V? (Valid) bits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940998" y="990600"/>
            <a:ext cx="5582227" cy="610175"/>
            <a:chOff x="1864165" y="990600"/>
            <a:chExt cx="5582227" cy="610175"/>
          </a:xfrm>
        </p:grpSpPr>
        <p:sp>
          <p:nvSpPr>
            <p:cNvPr id="56" name="TextBox 55"/>
            <p:cNvSpPr txBox="1"/>
            <p:nvPr/>
          </p:nvSpPr>
          <p:spPr>
            <a:xfrm>
              <a:off x="1864165" y="990600"/>
              <a:ext cx="121276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Way 0</a:t>
              </a:r>
              <a:endParaRPr lang="en-US" sz="32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233624" y="1016000"/>
              <a:ext cx="121276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Way 1</a:t>
              </a:r>
              <a:endParaRPr lang="en-US" sz="32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844222" y="1833796"/>
            <a:ext cx="5775778" cy="1926920"/>
            <a:chOff x="3048000" y="1981200"/>
            <a:chExt cx="5775778" cy="1926920"/>
          </a:xfrm>
        </p:grpSpPr>
        <p:sp>
          <p:nvSpPr>
            <p:cNvPr id="63" name="Rectangle 62"/>
            <p:cNvSpPr/>
            <p:nvPr/>
          </p:nvSpPr>
          <p:spPr>
            <a:xfrm>
              <a:off x="3048000" y="1981200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229524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411048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588137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768674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950198" y="1981200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4131723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308811" y="1981200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491945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673469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854993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032082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212619" y="1981200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394143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575667" y="1981200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752756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935889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117413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298937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476026" y="1981200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6656563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6838087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019612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196700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379833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7561358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742882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919971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100508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282032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8463556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8640645" y="1981200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048000" y="2555915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229524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411048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3588137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3768674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950198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131723" y="2555915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308811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491945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673469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854993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032082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5212619" y="2555915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5394143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5575667" y="2555915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752756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935889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117413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298937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6476026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6656563" y="2555915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6838087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7019612" y="2555915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7196700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7379833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7561358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7742882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7919971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8100508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282032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8463556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8640645" y="2555915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048000" y="313010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229524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411048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588137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3768674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3950198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4131723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4308811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4491945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4673469" y="313010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4854993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5032082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5212619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5394143" y="313010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575667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5752756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5935889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6117413" y="313010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6298937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476026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656563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838087" y="3130104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7019612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7196700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379833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561358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7742882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7919971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8100508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8282032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8463556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8640645" y="3130104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3048000" y="370429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3229524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3411048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3588137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3768674" y="370429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3950198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4131723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4308811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4491945" y="370429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4673469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4854993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5032082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5212619" y="370429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5394143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5575667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5752756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5935889" y="370429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6117413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6298937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6476026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6656563" y="370429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6838087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7019612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7196700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7379833" y="3704293"/>
              <a:ext cx="183133" cy="203827"/>
            </a:xfrm>
            <a:prstGeom prst="rect">
              <a:avLst/>
            </a:prstGeom>
            <a:solidFill>
              <a:schemeClr val="accent6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7561358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7742882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7919971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8100508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8282032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8463556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8640645" y="3704293"/>
              <a:ext cx="183133" cy="203827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4732111" y="990600"/>
            <a:ext cx="0" cy="3048000"/>
          </a:xfrm>
          <a:prstGeom prst="line">
            <a:avLst/>
          </a:prstGeom>
          <a:ln w="63500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685801" y="2873121"/>
            <a:ext cx="3814577" cy="422982"/>
            <a:chOff x="685801" y="2873121"/>
            <a:chExt cx="3814577" cy="422982"/>
          </a:xfrm>
        </p:grpSpPr>
        <p:sp>
          <p:nvSpPr>
            <p:cNvPr id="58" name="Right Arrow 57"/>
            <p:cNvSpPr/>
            <p:nvPr/>
          </p:nvSpPr>
          <p:spPr>
            <a:xfrm>
              <a:off x="685801" y="2884548"/>
              <a:ext cx="609600" cy="39898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3350339" y="2873121"/>
              <a:ext cx="421835" cy="421835"/>
            </a:xfrm>
            <a:prstGeom prst="ellipse">
              <a:avLst/>
            </a:prstGeom>
            <a:noFill/>
            <a:ln w="635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4078543" y="2874268"/>
              <a:ext cx="421835" cy="421835"/>
            </a:xfrm>
            <a:prstGeom prst="ellipse">
              <a:avLst/>
            </a:prstGeom>
            <a:noFill/>
            <a:ln w="635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1718484" y="2873122"/>
              <a:ext cx="421835" cy="421835"/>
            </a:xfrm>
            <a:prstGeom prst="ellipse">
              <a:avLst/>
            </a:prstGeom>
            <a:noFill/>
            <a:ln w="635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02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57334977"/>
              </p:ext>
            </p:extLst>
          </p:nvPr>
        </p:nvGraphicFramePr>
        <p:xfrm>
          <a:off x="492719" y="609600"/>
          <a:ext cx="4269781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20"/>
          <p:cNvGraphicFramePr/>
          <p:nvPr>
            <p:extLst>
              <p:ext uri="{D42A27DB-BD31-4B8C-83A1-F6EECF244321}">
                <p14:modId xmlns:p14="http://schemas.microsoft.com/office/powerpoint/2010/main" val="2494345876"/>
              </p:ext>
            </p:extLst>
          </p:nvPr>
        </p:nvGraphicFramePr>
        <p:xfrm>
          <a:off x="579141" y="3657600"/>
          <a:ext cx="4183359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Block Distribution </a:t>
            </a:r>
            <a:endParaRPr lang="en-US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16557" y="30157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16557" y="39047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19138" y="48064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19138" y="57462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37359" y="2913831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1-2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437359" y="3802831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3-4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437358" y="4704531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5-6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37357" y="5663625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7-8</a:t>
            </a:r>
            <a:endParaRPr lang="en-US" sz="3200" dirty="0"/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1400034574"/>
              </p:ext>
            </p:extLst>
          </p:nvPr>
        </p:nvGraphicFramePr>
        <p:xfrm>
          <a:off x="5105400" y="838200"/>
          <a:ext cx="4191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16791541"/>
              </p:ext>
            </p:extLst>
          </p:nvPr>
        </p:nvGraphicFramePr>
        <p:xfrm>
          <a:off x="5105400" y="3442143"/>
          <a:ext cx="4191000" cy="3860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864" y="1752692"/>
            <a:ext cx="738664" cy="152381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US" sz="3600" b="1" dirty="0" smtClean="0"/>
              <a:t>Apache</a:t>
            </a:r>
            <a:endParaRPr lang="en-US" sz="3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2864" y="4547249"/>
            <a:ext cx="738664" cy="139570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US" sz="3600" b="1" dirty="0" smtClean="0"/>
              <a:t>Eclipse</a:t>
            </a:r>
            <a:endParaRPr lang="en-US" sz="3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252936" y="1817198"/>
            <a:ext cx="738664" cy="139480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US" sz="3600" b="1" dirty="0" smtClean="0"/>
              <a:t>Firefox</a:t>
            </a:r>
            <a:endParaRPr lang="en-US" sz="3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8252936" y="4427889"/>
            <a:ext cx="738664" cy="163442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US" sz="3600" b="1" dirty="0" err="1" smtClean="0"/>
              <a:t>Canneal</a:t>
            </a:r>
            <a:endParaRPr lang="en-US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33800" y="1752600"/>
            <a:ext cx="1676400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# Words </a:t>
            </a:r>
            <a:r>
              <a:rPr lang="en-US" sz="2800" dirty="0"/>
              <a:t>T</a:t>
            </a:r>
            <a:r>
              <a:rPr lang="en-US" sz="2800" dirty="0" smtClean="0"/>
              <a:t>ouched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126732" y="838200"/>
            <a:ext cx="28905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64K – 64B/block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911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573644"/>
              </p:ext>
            </p:extLst>
          </p:nvPr>
        </p:nvGraphicFramePr>
        <p:xfrm>
          <a:off x="1143000" y="990600"/>
          <a:ext cx="7837913" cy="5694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 smtClean="0"/>
              <a:t>Access Distribution for L1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066800"/>
            <a:ext cx="738664" cy="538500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smtClean="0"/>
              <a:t>Word distribution for 64K L1</a:t>
            </a:r>
            <a:endParaRPr lang="en-US" sz="3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6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 smtClean="0"/>
              <a:t>Amoeba block size distribution for L1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090845"/>
            <a:ext cx="738664" cy="536095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3600" dirty="0" smtClean="0"/>
              <a:t>Block distribution for 64K L1</a:t>
            </a:r>
            <a:endParaRPr lang="en-US" sz="3600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578515"/>
              </p:ext>
            </p:extLst>
          </p:nvPr>
        </p:nvGraphicFramePr>
        <p:xfrm>
          <a:off x="1219200" y="1061816"/>
          <a:ext cx="7686675" cy="5585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8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 smtClean="0"/>
              <a:t>L1 </a:t>
            </a:r>
            <a:r>
              <a:rPr lang="en-US" sz="4000" b="1" dirty="0" smtClean="0"/>
              <a:t>FSM</a:t>
            </a:r>
            <a:endParaRPr lang="en-US" sz="4000" b="1" dirty="0"/>
          </a:p>
        </p:txBody>
      </p:sp>
      <p:pic>
        <p:nvPicPr>
          <p:cNvPr id="5" name="Picture 3" descr="C:\Users\Sneaky\Desktop\L1Protoco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03" y="995362"/>
            <a:ext cx="8303993" cy="548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/>
              <a:t> </a:t>
            </a:r>
            <a:r>
              <a:rPr lang="en-US" sz="4000" b="1" dirty="0" smtClean="0"/>
              <a:t>Miss-Rate ( 64K L1 )</a:t>
            </a:r>
            <a:endParaRPr lang="en-US" sz="40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5792723"/>
              </p:ext>
            </p:extLst>
          </p:nvPr>
        </p:nvGraphicFramePr>
        <p:xfrm>
          <a:off x="152400" y="990600"/>
          <a:ext cx="88392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284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/>
              <a:t> </a:t>
            </a:r>
            <a:r>
              <a:rPr lang="en-US" sz="4000" b="1" dirty="0" smtClean="0"/>
              <a:t>Miss Bandwidth Rate ( 64K L1 )</a:t>
            </a:r>
            <a:endParaRPr lang="en-US" sz="4000" b="1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4236795"/>
              </p:ext>
            </p:extLst>
          </p:nvPr>
        </p:nvGraphicFramePr>
        <p:xfrm>
          <a:off x="-13742" y="838200"/>
          <a:ext cx="9157741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775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Energy Rate ( L1 + LLC ) – (</a:t>
            </a:r>
            <a:r>
              <a:rPr lang="en-US" sz="4000" b="1" dirty="0" err="1" smtClean="0"/>
              <a:t>nJ</a:t>
            </a:r>
            <a:r>
              <a:rPr lang="en-US" sz="4000" b="1" dirty="0" smtClean="0"/>
              <a:t>/KI)</a:t>
            </a:r>
            <a:endParaRPr lang="en-US" sz="40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22877"/>
              </p:ext>
            </p:extLst>
          </p:nvPr>
        </p:nvGraphicFramePr>
        <p:xfrm>
          <a:off x="12492" y="838200"/>
          <a:ext cx="9144000" cy="5987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770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Reduction </a:t>
            </a:r>
            <a:r>
              <a:rPr lang="en-US" sz="4000" b="1" dirty="0"/>
              <a:t>in execution time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981212"/>
              </p:ext>
            </p:extLst>
          </p:nvPr>
        </p:nvGraphicFramePr>
        <p:xfrm>
          <a:off x="0" y="838200"/>
          <a:ext cx="9144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026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907201113"/>
              </p:ext>
            </p:extLst>
          </p:nvPr>
        </p:nvGraphicFramePr>
        <p:xfrm>
          <a:off x="5029200" y="1981200"/>
          <a:ext cx="4269781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</a:t>
            </a:r>
            <a:r>
              <a:rPr lang="en-US" sz="4000" b="1" dirty="0"/>
              <a:t> Block </a:t>
            </a:r>
            <a:r>
              <a:rPr lang="en-US" sz="4000" b="1" dirty="0" smtClean="0"/>
              <a:t>Distribution</a:t>
            </a:r>
            <a:endParaRPr lang="en-US" sz="4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16557" y="29395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16557" y="38285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19138" y="47302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19138" y="5670019"/>
            <a:ext cx="381000" cy="381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37359" y="2837631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1-2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437359" y="3726631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3-4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437358" y="4628331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5-6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37357" y="5587425"/>
            <a:ext cx="726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7-8</a:t>
            </a:r>
            <a:endParaRPr lang="en-US" sz="3200" dirty="0"/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861650020"/>
              </p:ext>
            </p:extLst>
          </p:nvPr>
        </p:nvGraphicFramePr>
        <p:xfrm>
          <a:off x="551542" y="1817198"/>
          <a:ext cx="4191000" cy="3860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2864" y="2885936"/>
            <a:ext cx="738664" cy="163442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US" sz="3600" b="1" dirty="0" err="1" smtClean="0"/>
              <a:t>Canneal</a:t>
            </a:r>
            <a:endParaRPr lang="en-US" sz="3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8252936" y="2879411"/>
            <a:ext cx="738664" cy="163442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/>
            <a:r>
              <a:rPr lang="en-US" sz="3600" b="1" dirty="0" err="1" smtClean="0"/>
              <a:t>Canneal</a:t>
            </a:r>
            <a:endParaRPr lang="en-US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733800" y="1789399"/>
            <a:ext cx="1676400" cy="9541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# Words </a:t>
            </a:r>
            <a:r>
              <a:rPr lang="en-US" sz="2800" dirty="0"/>
              <a:t>T</a:t>
            </a:r>
            <a:r>
              <a:rPr lang="en-US" sz="2800" dirty="0" smtClean="0"/>
              <a:t>ouched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791528" y="1204624"/>
            <a:ext cx="28905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64K – 64B/block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5495215" y="1172980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1M – 64B/block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2853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3400" y="1524000"/>
            <a:ext cx="807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Wingdings" pitchFamily="2" charset="2"/>
              <a:buChar char="Ø"/>
            </a:pPr>
            <a:r>
              <a:rPr lang="en-US" sz="3600" dirty="0" smtClean="0"/>
              <a:t>Application specific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</a:t>
            </a:r>
            <a:endParaRPr lang="en-US" sz="3600" dirty="0"/>
          </a:p>
          <a:p>
            <a:pPr marL="1200150" lvl="1" indent="-742950">
              <a:buFont typeface="Calibri" pitchFamily="34" charset="0"/>
              <a:buChar char="―"/>
            </a:pPr>
            <a:r>
              <a:rPr lang="en-US" sz="3600" dirty="0"/>
              <a:t>Inefficient data structure access </a:t>
            </a:r>
            <a:r>
              <a:rPr lang="en-US" sz="3600" dirty="0" smtClean="0"/>
              <a:t>patterns</a:t>
            </a:r>
            <a:br>
              <a:rPr lang="en-US" sz="3600" dirty="0" smtClean="0"/>
            </a:br>
            <a:endParaRPr lang="en-US" sz="3600" dirty="0" smtClean="0"/>
          </a:p>
          <a:p>
            <a:pPr marL="742950" indent="-742950">
              <a:buFont typeface="Wingdings" pitchFamily="2" charset="2"/>
              <a:buChar char="Ø"/>
            </a:pPr>
            <a:r>
              <a:rPr lang="en-US" sz="3600" dirty="0" smtClean="0"/>
              <a:t>Interaction with cache geometry</a:t>
            </a:r>
          </a:p>
          <a:p>
            <a:pPr marL="1200150" lvl="1" indent="-742950">
              <a:buFont typeface="Calibri" pitchFamily="34" charset="0"/>
              <a:buChar char="—"/>
            </a:pPr>
            <a:r>
              <a:rPr lang="en-US" sz="3600" dirty="0" smtClean="0"/>
              <a:t>Way conflicts reduce block lifetime and cause poor utilization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Factors affecting cache utilization</a:t>
            </a:r>
            <a:endParaRPr lang="en-US" sz="40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0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Application Specific </a:t>
            </a:r>
            <a:r>
              <a:rPr lang="en-US" sz="4000" b="1" dirty="0" err="1" smtClean="0"/>
              <a:t>Behaviour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104274"/>
            <a:ext cx="4048737" cy="255454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struct</a:t>
            </a:r>
            <a:r>
              <a:rPr lang="en-US" sz="3200" dirty="0" smtClean="0"/>
              <a:t> TIE {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X, Y, Z;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V, H;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long </a:t>
            </a:r>
            <a:r>
              <a:rPr lang="en-US" sz="3200" dirty="0" err="1" smtClean="0"/>
              <a:t>long</a:t>
            </a:r>
            <a:r>
              <a:rPr lang="en-US" sz="3200" dirty="0" smtClean="0"/>
              <a:t> data[3];</a:t>
            </a:r>
          </a:p>
          <a:p>
            <a:r>
              <a:rPr lang="en-US" sz="3200" dirty="0" smtClean="0"/>
              <a:t>} Imperial[1024];</a:t>
            </a:r>
            <a:endParaRPr lang="en-US" sz="3200" dirty="0"/>
          </a:p>
        </p:txBody>
      </p:sp>
      <p:grpSp>
        <p:nvGrpSpPr>
          <p:cNvPr id="116" name="Group 115"/>
          <p:cNvGrpSpPr/>
          <p:nvPr/>
        </p:nvGrpSpPr>
        <p:grpSpPr>
          <a:xfrm>
            <a:off x="425539" y="5105400"/>
            <a:ext cx="8185061" cy="914400"/>
            <a:chOff x="425539" y="5105400"/>
            <a:chExt cx="8185061" cy="914400"/>
          </a:xfrm>
        </p:grpSpPr>
        <p:sp>
          <p:nvSpPr>
            <p:cNvPr id="7" name="Rectangle 6"/>
            <p:cNvSpPr/>
            <p:nvPr/>
          </p:nvSpPr>
          <p:spPr>
            <a:xfrm>
              <a:off x="5548654" y="5105400"/>
              <a:ext cx="3061946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Data[3]</a:t>
              </a:r>
              <a:endParaRPr lang="en-US" sz="32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25539" y="5105400"/>
              <a:ext cx="1023937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X</a:t>
              </a:r>
              <a:endParaRPr lang="en-US" sz="3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449472" y="5105400"/>
              <a:ext cx="1023937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Y</a:t>
              </a:r>
              <a:endParaRPr lang="en-US" sz="32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24717" y="5105400"/>
              <a:ext cx="1023937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/>
                <a:t>H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65180" y="5105400"/>
              <a:ext cx="1023937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Z</a:t>
              </a:r>
              <a:endParaRPr lang="en-US" sz="32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492427" y="5105400"/>
              <a:ext cx="1023937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/>
                <a:t>V</a:t>
              </a:r>
              <a:endParaRPr lang="en-US" sz="3200" dirty="0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425539" y="4044603"/>
            <a:ext cx="4076702" cy="922033"/>
            <a:chOff x="425539" y="4044603"/>
            <a:chExt cx="4076702" cy="922033"/>
          </a:xfrm>
        </p:grpSpPr>
        <p:sp>
          <p:nvSpPr>
            <p:cNvPr id="20" name="TextBox 19"/>
            <p:cNvSpPr txBox="1"/>
            <p:nvPr/>
          </p:nvSpPr>
          <p:spPr>
            <a:xfrm>
              <a:off x="1052284" y="4044603"/>
              <a:ext cx="282320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Access in a loop</a:t>
              </a:r>
              <a:endParaRPr lang="en-US" sz="3200" dirty="0"/>
            </a:p>
          </p:txBody>
        </p:sp>
        <p:sp>
          <p:nvSpPr>
            <p:cNvPr id="21" name="Left Brace 20"/>
            <p:cNvSpPr/>
            <p:nvPr/>
          </p:nvSpPr>
          <p:spPr>
            <a:xfrm rot="5400000">
              <a:off x="2289030" y="2753426"/>
              <a:ext cx="349719" cy="4076702"/>
            </a:xfrm>
            <a:prstGeom prst="leftBrac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602711" y="1371600"/>
            <a:ext cx="3969858" cy="1905000"/>
            <a:chOff x="4863549" y="1371600"/>
            <a:chExt cx="3969858" cy="1905000"/>
          </a:xfrm>
        </p:grpSpPr>
        <p:grpSp>
          <p:nvGrpSpPr>
            <p:cNvPr id="113" name="Group 112"/>
            <p:cNvGrpSpPr/>
            <p:nvPr/>
          </p:nvGrpSpPr>
          <p:grpSpPr>
            <a:xfrm>
              <a:off x="4863549" y="2038054"/>
              <a:ext cx="3969858" cy="1238546"/>
              <a:chOff x="5597584" y="2038054"/>
              <a:chExt cx="2748655" cy="857546"/>
            </a:xfrm>
          </p:grpSpPr>
          <p:grpSp>
            <p:nvGrpSpPr>
              <p:cNvPr id="111" name="Group 110"/>
              <p:cNvGrpSpPr/>
              <p:nvPr/>
            </p:nvGrpSpPr>
            <p:grpSpPr>
              <a:xfrm>
                <a:off x="5597584" y="2038054"/>
                <a:ext cx="1262340" cy="857546"/>
                <a:chOff x="4762085" y="2038054"/>
                <a:chExt cx="1262340" cy="857546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4762085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4918789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Rectangle 41"/>
                <p:cNvSpPr/>
                <p:nvPr/>
              </p:nvSpPr>
              <p:spPr>
                <a:xfrm>
                  <a:off x="5075493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5235987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5866332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5392430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5549134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5705837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Rectangle 93"/>
                <p:cNvSpPr/>
                <p:nvPr/>
              </p:nvSpPr>
              <p:spPr>
                <a:xfrm>
                  <a:off x="4762085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Rectangle 94"/>
                <p:cNvSpPr/>
                <p:nvPr/>
              </p:nvSpPr>
              <p:spPr>
                <a:xfrm>
                  <a:off x="4918789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Rectangle 95"/>
                <p:cNvSpPr/>
                <p:nvPr/>
              </p:nvSpPr>
              <p:spPr>
                <a:xfrm>
                  <a:off x="5075493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Rectangle 96"/>
                <p:cNvSpPr/>
                <p:nvPr/>
              </p:nvSpPr>
              <p:spPr>
                <a:xfrm>
                  <a:off x="5235987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5866332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5392430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5549134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5705837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/>
              <p:cNvGrpSpPr/>
              <p:nvPr/>
            </p:nvGrpSpPr>
            <p:grpSpPr>
              <a:xfrm>
                <a:off x="7083899" y="2038054"/>
                <a:ext cx="1262340" cy="857546"/>
                <a:chOff x="7729260" y="2038054"/>
                <a:chExt cx="1262340" cy="857546"/>
              </a:xfrm>
            </p:grpSpPr>
            <p:sp>
              <p:nvSpPr>
                <p:cNvPr id="58" name="Rectangle 57"/>
                <p:cNvSpPr/>
                <p:nvPr/>
              </p:nvSpPr>
              <p:spPr>
                <a:xfrm>
                  <a:off x="7729260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7885964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8042668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8203162" y="2038054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8833507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8359605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8516309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8673012" y="2038054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7729260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7885964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8042668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8203162" y="2610556"/>
                  <a:ext cx="158093" cy="285044"/>
                </a:xfrm>
                <a:prstGeom prst="rect">
                  <a:avLst/>
                </a:prstGeom>
                <a:solidFill>
                  <a:schemeClr val="accent3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8833507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8359605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8516309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87"/>
                <p:cNvSpPr/>
                <p:nvPr/>
              </p:nvSpPr>
              <p:spPr>
                <a:xfrm>
                  <a:off x="8673012" y="2610556"/>
                  <a:ext cx="158093" cy="285044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15" name="TextBox 114"/>
            <p:cNvSpPr txBox="1"/>
            <p:nvPr/>
          </p:nvSpPr>
          <p:spPr>
            <a:xfrm>
              <a:off x="5769080" y="1371600"/>
              <a:ext cx="21587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Data Array</a:t>
              </a:r>
              <a:endParaRPr lang="en-US" sz="3600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4856241" y="1105462"/>
            <a:ext cx="4097853" cy="35394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/>
              <a:t>for (</a:t>
            </a:r>
            <a:r>
              <a:rPr lang="en-US" sz="3200" dirty="0" err="1" smtClean="0"/>
              <a:t>int</a:t>
            </a:r>
            <a:r>
              <a:rPr lang="en-US" sz="3200" dirty="0" smtClean="0"/>
              <a:t> i=0; i&lt;1024; i++)</a:t>
            </a:r>
          </a:p>
          <a:p>
            <a:r>
              <a:rPr lang="en-US" sz="3200" dirty="0" smtClean="0"/>
              <a:t>{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Imperial[i].X = …;</a:t>
            </a:r>
          </a:p>
          <a:p>
            <a:r>
              <a:rPr lang="en-US" sz="3200" dirty="0"/>
              <a:t>	Imperial[i</a:t>
            </a:r>
            <a:r>
              <a:rPr lang="en-US" sz="3200" dirty="0" smtClean="0"/>
              <a:t>].Y </a:t>
            </a:r>
            <a:r>
              <a:rPr lang="en-US" sz="3200" dirty="0"/>
              <a:t>= …;</a:t>
            </a:r>
          </a:p>
          <a:p>
            <a:r>
              <a:rPr lang="en-US" sz="3200" dirty="0"/>
              <a:t>	Imperial[i</a:t>
            </a:r>
            <a:r>
              <a:rPr lang="en-US" sz="3200" dirty="0" smtClean="0"/>
              <a:t>].Z </a:t>
            </a:r>
            <a:r>
              <a:rPr lang="en-US" sz="3200" dirty="0"/>
              <a:t>= </a:t>
            </a:r>
            <a:r>
              <a:rPr lang="en-US" sz="3200" dirty="0" smtClean="0"/>
              <a:t>…;</a:t>
            </a:r>
          </a:p>
          <a:p>
            <a:r>
              <a:rPr lang="en-US" sz="3200" dirty="0"/>
              <a:t>	Imperial[i</a:t>
            </a:r>
            <a:r>
              <a:rPr lang="en-US" sz="3200" dirty="0" smtClean="0"/>
              <a:t>].V </a:t>
            </a:r>
            <a:r>
              <a:rPr lang="en-US" sz="3200" dirty="0"/>
              <a:t>= …;</a:t>
            </a:r>
          </a:p>
          <a:p>
            <a:r>
              <a:rPr lang="en-US" sz="3200" dirty="0" smtClean="0"/>
              <a:t>}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837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059230" y="3548530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051417" y="3544284"/>
            <a:ext cx="1244294" cy="289242"/>
            <a:chOff x="3059231" y="3548530"/>
            <a:chExt cx="1244294" cy="289242"/>
          </a:xfrm>
        </p:grpSpPr>
        <p:sp>
          <p:nvSpPr>
            <p:cNvPr id="58" name="Rectangle 57"/>
            <p:cNvSpPr/>
            <p:nvPr/>
          </p:nvSpPr>
          <p:spPr>
            <a:xfrm>
              <a:off x="3059231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213695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368158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526358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147692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680564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835029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989491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Amoeba Cache : Adaptive blocks for Eliminating Waste in the Memory Hierarchy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/>
              <a:t>	Cache Geometry</a:t>
            </a:r>
            <a:endParaRPr lang="en-US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3059230" y="2745081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45957" y="2745081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82786" y="2745081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444564" y="2745081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45957" y="3548530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982786" y="3548530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444564" y="3548530"/>
            <a:ext cx="1244295" cy="28924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038600" y="1600200"/>
            <a:ext cx="3857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Data Array – 4 ways</a:t>
            </a:r>
            <a:endParaRPr lang="en-US" sz="3600" dirty="0"/>
          </a:p>
        </p:txBody>
      </p:sp>
      <p:sp>
        <p:nvSpPr>
          <p:cNvPr id="24" name="Rectangle 23"/>
          <p:cNvSpPr/>
          <p:nvPr/>
        </p:nvSpPr>
        <p:spPr>
          <a:xfrm>
            <a:off x="320040" y="2738102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022291" y="2738102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717171" y="2738102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20039" y="3408345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022290" y="3408345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717170" y="3408345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20766" y="4083109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023017" y="4083109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717897" y="4083109"/>
            <a:ext cx="565091" cy="5650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Left Brace 42"/>
          <p:cNvSpPr/>
          <p:nvPr/>
        </p:nvSpPr>
        <p:spPr>
          <a:xfrm flipH="1">
            <a:off x="2383971" y="2738102"/>
            <a:ext cx="457200" cy="1910098"/>
          </a:xfrm>
          <a:prstGeom prst="leftBrac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22324" y="5257800"/>
            <a:ext cx="749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Problem : Lots of data map to same set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406056" y="271841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4546906" y="3546269"/>
            <a:ext cx="1244294" cy="289242"/>
            <a:chOff x="4546906" y="3544284"/>
            <a:chExt cx="1244294" cy="289242"/>
          </a:xfrm>
        </p:grpSpPr>
        <p:sp>
          <p:nvSpPr>
            <p:cNvPr id="75" name="Rectangle 74"/>
            <p:cNvSpPr/>
            <p:nvPr/>
          </p:nvSpPr>
          <p:spPr>
            <a:xfrm>
              <a:off x="4546906" y="3544284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701370" y="3544284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855833" y="3544284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014033" y="3544284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635367" y="3544284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168239" y="3544284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322704" y="3544284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477166" y="3544284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1102703" y="271417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5977169" y="3548530"/>
            <a:ext cx="1244294" cy="289242"/>
            <a:chOff x="5977169" y="3548530"/>
            <a:chExt cx="1244294" cy="289242"/>
          </a:xfrm>
        </p:grpSpPr>
        <p:sp>
          <p:nvSpPr>
            <p:cNvPr id="85" name="Rectangle 84"/>
            <p:cNvSpPr/>
            <p:nvPr/>
          </p:nvSpPr>
          <p:spPr>
            <a:xfrm>
              <a:off x="5977169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6131633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286096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444296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065630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6598502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752967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907429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1806635" y="270516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3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16165" y="336605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4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112812" y="336181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5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7444565" y="3548530"/>
            <a:ext cx="1244294" cy="289242"/>
            <a:chOff x="7444565" y="3548530"/>
            <a:chExt cx="1244294" cy="289242"/>
          </a:xfrm>
        </p:grpSpPr>
        <p:sp>
          <p:nvSpPr>
            <p:cNvPr id="99" name="Rectangle 98"/>
            <p:cNvSpPr/>
            <p:nvPr/>
          </p:nvSpPr>
          <p:spPr>
            <a:xfrm>
              <a:off x="7444565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7599029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7753492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7911692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8533026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8065898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8220363" y="3548530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8374825" y="3548530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056318" y="3544284"/>
            <a:ext cx="1244294" cy="289242"/>
            <a:chOff x="3058417" y="4587558"/>
            <a:chExt cx="1244294" cy="289242"/>
          </a:xfrm>
        </p:grpSpPr>
        <p:sp>
          <p:nvSpPr>
            <p:cNvPr id="108" name="Rectangle 107"/>
            <p:cNvSpPr/>
            <p:nvPr/>
          </p:nvSpPr>
          <p:spPr>
            <a:xfrm>
              <a:off x="3058417" y="4587558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212881" y="4587558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367344" y="4587558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3516918" y="4587558"/>
              <a:ext cx="155833" cy="289242"/>
            </a:xfrm>
            <a:prstGeom prst="rect">
              <a:avLst/>
            </a:prstGeom>
            <a:solidFill>
              <a:schemeClr val="accent3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4146878" y="4587558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3679750" y="4587558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834215" y="4587558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988677" y="4587558"/>
              <a:ext cx="155833" cy="28924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8780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  <p:bldP spid="83" grpId="0"/>
      <p:bldP spid="93" grpId="0"/>
      <p:bldP spid="95" grpId="0"/>
      <p:bldP spid="9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6220</TotalTime>
  <Words>2295</Words>
  <Application>Microsoft Office PowerPoint</Application>
  <PresentationFormat>On-screen Show (4:3)</PresentationFormat>
  <Paragraphs>811</Paragraphs>
  <Slides>56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Sneaky</dc:creator>
  <cp:lastModifiedBy>Sneaky</cp:lastModifiedBy>
  <cp:revision>731</cp:revision>
  <dcterms:created xsi:type="dcterms:W3CDTF">2006-08-16T00:00:00Z</dcterms:created>
  <dcterms:modified xsi:type="dcterms:W3CDTF">2012-12-05T08:09:55Z</dcterms:modified>
</cp:coreProperties>
</file>