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Lst>
  <p:notesMasterIdLst>
    <p:notesMasterId r:id="rId43"/>
  </p:notesMasterIdLst>
  <p:handoutMasterIdLst>
    <p:handoutMasterId r:id="rId44"/>
  </p:handoutMasterIdLst>
  <p:sldIdLst>
    <p:sldId id="851" r:id="rId3"/>
    <p:sldId id="814" r:id="rId4"/>
    <p:sldId id="826" r:id="rId5"/>
    <p:sldId id="667" r:id="rId6"/>
    <p:sldId id="827" r:id="rId7"/>
    <p:sldId id="820" r:id="rId8"/>
    <p:sldId id="833" r:id="rId9"/>
    <p:sldId id="836" r:id="rId10"/>
    <p:sldId id="847" r:id="rId11"/>
    <p:sldId id="908" r:id="rId12"/>
    <p:sldId id="825" r:id="rId13"/>
    <p:sldId id="773" r:id="rId14"/>
    <p:sldId id="774" r:id="rId15"/>
    <p:sldId id="778" r:id="rId16"/>
    <p:sldId id="779" r:id="rId17"/>
    <p:sldId id="856" r:id="rId18"/>
    <p:sldId id="780" r:id="rId19"/>
    <p:sldId id="781" r:id="rId20"/>
    <p:sldId id="782" r:id="rId21"/>
    <p:sldId id="784" r:id="rId22"/>
    <p:sldId id="786" r:id="rId23"/>
    <p:sldId id="787" r:id="rId24"/>
    <p:sldId id="852" r:id="rId25"/>
    <p:sldId id="900" r:id="rId26"/>
    <p:sldId id="901" r:id="rId27"/>
    <p:sldId id="903" r:id="rId28"/>
    <p:sldId id="853" r:id="rId29"/>
    <p:sldId id="910" r:id="rId30"/>
    <p:sldId id="912" r:id="rId31"/>
    <p:sldId id="913" r:id="rId32"/>
    <p:sldId id="907" r:id="rId33"/>
    <p:sldId id="790" r:id="rId34"/>
    <p:sldId id="791" r:id="rId35"/>
    <p:sldId id="792" r:id="rId36"/>
    <p:sldId id="809" r:id="rId37"/>
    <p:sldId id="810" r:id="rId38"/>
    <p:sldId id="796" r:id="rId39"/>
    <p:sldId id="807" r:id="rId40"/>
    <p:sldId id="812" r:id="rId41"/>
    <p:sldId id="38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B000"/>
    <a:srgbClr val="1508B8"/>
    <a:srgbClr val="FF00FF"/>
    <a:srgbClr val="CCFF66"/>
    <a:srgbClr val="FFA5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86" autoAdjust="0"/>
  </p:normalViewPr>
  <p:slideViewPr>
    <p:cSldViewPr>
      <p:cViewPr>
        <p:scale>
          <a:sx n="100" d="100"/>
          <a:sy n="100" d="100"/>
        </p:scale>
        <p:origin x="-1860"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ami%20Sheikh\Desktop\Rami's%20Talk\paper_sized_graphs_geo_color.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dPt>
          <c:dPt>
            <c:idx val="1"/>
            <c:bubble3D val="0"/>
          </c:dPt>
          <c:dPt>
            <c:idx val="2"/>
            <c:bubble3D val="0"/>
          </c:dPt>
          <c:dPt>
            <c:idx val="3"/>
            <c:bubble3D val="0"/>
            <c:explosion val="10"/>
          </c:dPt>
          <c:dLbls>
            <c:txPr>
              <a:bodyPr/>
              <a:lstStyle/>
              <a:p>
                <a:pPr>
                  <a:defRPr>
                    <a:solidFill>
                      <a:schemeClr val="bg1"/>
                    </a:solidFill>
                  </a:defRPr>
                </a:pPr>
                <a:endParaRPr lang="en-US"/>
              </a:p>
            </c:txPr>
            <c:showLegendKey val="0"/>
            <c:showVal val="1"/>
            <c:showCatName val="0"/>
            <c:showSerName val="0"/>
            <c:showPercent val="0"/>
            <c:showBubbleSize val="0"/>
            <c:showLeaderLines val="1"/>
          </c:dLbls>
          <c:cat>
            <c:strRef>
              <c:f>'Apps of Interest'!$G$176:$J$176</c:f>
              <c:strCache>
                <c:ptCount val="4"/>
                <c:pt idx="0">
                  <c:v>Separable (CFD)</c:v>
                </c:pt>
                <c:pt idx="1">
                  <c:v>Hammock (If-Conversion)</c:v>
                </c:pt>
                <c:pt idx="2">
                  <c:v>Inseparable</c:v>
                </c:pt>
                <c:pt idx="3">
                  <c:v>Not Analyzed</c:v>
                </c:pt>
              </c:strCache>
            </c:strRef>
          </c:cat>
          <c:val>
            <c:numRef>
              <c:f>'Apps of Interest'!$G$178:$J$178</c:f>
              <c:numCache>
                <c:formatCode>0.0%</c:formatCode>
                <c:ptCount val="4"/>
                <c:pt idx="0">
                  <c:v>0.37840371854048716</c:v>
                </c:pt>
                <c:pt idx="1">
                  <c:v>0.27175664142064865</c:v>
                </c:pt>
                <c:pt idx="2">
                  <c:v>0.18718026315815617</c:v>
                </c:pt>
                <c:pt idx="3">
                  <c:v>0.16265937688070792</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57859469180604173"/>
          <c:y val="0.29355128535731406"/>
          <c:w val="0.42140530819395827"/>
          <c:h val="0.45144135080557296"/>
        </c:manualLayout>
      </c:layout>
      <c:overlay val="0"/>
      <c:txPr>
        <a:bodyPr/>
        <a:lstStyle/>
        <a:p>
          <a:pPr>
            <a:defRPr sz="1700"/>
          </a:pPr>
          <a:endParaRPr lang="en-US"/>
        </a:p>
      </c:txPr>
    </c:legend>
    <c:plotVisOnly val="1"/>
    <c:dispBlanksAs val="gap"/>
    <c:showDLblsOverMax val="0"/>
  </c:chart>
  <c:txPr>
    <a:bodyPr/>
    <a:lstStyle/>
    <a:p>
      <a:pPr>
        <a:defRPr sz="2000" b="1"/>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AB3C6-ACCE-4FD3-A997-92100134756F}" type="doc">
      <dgm:prSet loTypeId="urn:microsoft.com/office/officeart/2005/8/layout/arrow2" loCatId="process" qsTypeId="urn:microsoft.com/office/officeart/2005/8/quickstyle/simple1" qsCatId="simple" csTypeId="urn:microsoft.com/office/officeart/2005/8/colors/accent1_2" csCatId="accent1" phldr="1"/>
      <dgm:spPr/>
    </dgm:pt>
    <dgm:pt modelId="{DDC28F62-8B55-45DF-B7F7-365FB4302122}">
      <dgm:prSet phldrT="[Text]"/>
      <dgm:spPr/>
      <dgm:t>
        <a:bodyPr/>
        <a:lstStyle/>
        <a:p>
          <a:r>
            <a:rPr lang="en-US" dirty="0" smtClean="0"/>
            <a:t>Conroe</a:t>
          </a:r>
          <a:endParaRPr lang="en-US" dirty="0"/>
        </a:p>
      </dgm:t>
    </dgm:pt>
    <dgm:pt modelId="{E37C8DE0-DE1A-4887-99F4-BE5B6DC1F5F8}" type="parTrans" cxnId="{283BF7A9-F226-4382-A270-B95A9C568E50}">
      <dgm:prSet/>
      <dgm:spPr/>
      <dgm:t>
        <a:bodyPr/>
        <a:lstStyle/>
        <a:p>
          <a:endParaRPr lang="en-US"/>
        </a:p>
      </dgm:t>
    </dgm:pt>
    <dgm:pt modelId="{20487C99-E120-40EF-BAE5-B725BF5B66DC}" type="sibTrans" cxnId="{283BF7A9-F226-4382-A270-B95A9C568E50}">
      <dgm:prSet/>
      <dgm:spPr/>
      <dgm:t>
        <a:bodyPr/>
        <a:lstStyle/>
        <a:p>
          <a:endParaRPr lang="en-US"/>
        </a:p>
      </dgm:t>
    </dgm:pt>
    <dgm:pt modelId="{2103A33C-6F53-408B-B17D-11E1CBCB1814}">
      <dgm:prSet phldrT="[Text]"/>
      <dgm:spPr/>
      <dgm:t>
        <a:bodyPr/>
        <a:lstStyle/>
        <a:p>
          <a:r>
            <a:rPr lang="en-US" dirty="0" smtClean="0"/>
            <a:t>Nehalem</a:t>
          </a:r>
          <a:endParaRPr lang="en-US" dirty="0"/>
        </a:p>
      </dgm:t>
    </dgm:pt>
    <dgm:pt modelId="{2C982048-65F1-4D35-A9FC-F21DF3FF720F}" type="parTrans" cxnId="{64716080-631A-41DC-8B08-37E209A04682}">
      <dgm:prSet/>
      <dgm:spPr/>
      <dgm:t>
        <a:bodyPr/>
        <a:lstStyle/>
        <a:p>
          <a:endParaRPr lang="en-US"/>
        </a:p>
      </dgm:t>
    </dgm:pt>
    <dgm:pt modelId="{CF67EDE1-B741-426C-AFFC-CE17AF9CB65B}" type="sibTrans" cxnId="{64716080-631A-41DC-8B08-37E209A04682}">
      <dgm:prSet/>
      <dgm:spPr/>
      <dgm:t>
        <a:bodyPr/>
        <a:lstStyle/>
        <a:p>
          <a:endParaRPr lang="en-US"/>
        </a:p>
      </dgm:t>
    </dgm:pt>
    <dgm:pt modelId="{21256A79-0C5C-4B3A-91D0-6F29A92988F4}">
      <dgm:prSet phldrT="[Text]"/>
      <dgm:spPr/>
      <dgm:t>
        <a:bodyPr/>
        <a:lstStyle/>
        <a:p>
          <a:r>
            <a:rPr lang="en-US" dirty="0" err="1" smtClean="0"/>
            <a:t>Haswell</a:t>
          </a:r>
          <a:endParaRPr lang="en-US" dirty="0"/>
        </a:p>
      </dgm:t>
    </dgm:pt>
    <dgm:pt modelId="{ADE1B5FA-6552-4764-A037-3E6539387E3C}" type="parTrans" cxnId="{24BBEB80-A6F2-418E-95CB-6C94011EE686}">
      <dgm:prSet/>
      <dgm:spPr/>
      <dgm:t>
        <a:bodyPr/>
        <a:lstStyle/>
        <a:p>
          <a:endParaRPr lang="en-US"/>
        </a:p>
      </dgm:t>
    </dgm:pt>
    <dgm:pt modelId="{86D0EB45-F847-42D8-9EE2-7E1A869F2AD6}" type="sibTrans" cxnId="{24BBEB80-A6F2-418E-95CB-6C94011EE686}">
      <dgm:prSet/>
      <dgm:spPr/>
      <dgm:t>
        <a:bodyPr/>
        <a:lstStyle/>
        <a:p>
          <a:endParaRPr lang="en-US"/>
        </a:p>
      </dgm:t>
    </dgm:pt>
    <dgm:pt modelId="{7747DA09-863E-43AA-8A03-DD5448A66796}">
      <dgm:prSet phldrT="[Text]"/>
      <dgm:spPr/>
      <dgm:t>
        <a:bodyPr/>
        <a:lstStyle/>
        <a:p>
          <a:r>
            <a:rPr lang="en-US" dirty="0" smtClean="0"/>
            <a:t>Sandy Bridge</a:t>
          </a:r>
          <a:endParaRPr lang="en-US" dirty="0"/>
        </a:p>
      </dgm:t>
    </dgm:pt>
    <dgm:pt modelId="{CFE1D636-62AD-43BD-BC76-80220973C40F}" type="parTrans" cxnId="{5AA6A154-0E5B-4D93-B3A8-12F50A0849B7}">
      <dgm:prSet/>
      <dgm:spPr/>
      <dgm:t>
        <a:bodyPr/>
        <a:lstStyle/>
        <a:p>
          <a:endParaRPr lang="en-US"/>
        </a:p>
      </dgm:t>
    </dgm:pt>
    <dgm:pt modelId="{F3E90120-002C-408F-AC03-8470BF0194E6}" type="sibTrans" cxnId="{5AA6A154-0E5B-4D93-B3A8-12F50A0849B7}">
      <dgm:prSet/>
      <dgm:spPr/>
      <dgm:t>
        <a:bodyPr/>
        <a:lstStyle/>
        <a:p>
          <a:endParaRPr lang="en-US"/>
        </a:p>
      </dgm:t>
    </dgm:pt>
    <dgm:pt modelId="{A5639D0B-4213-4DDE-BF2A-AA24256E06DF}" type="pres">
      <dgm:prSet presAssocID="{CB7AB3C6-ACCE-4FD3-A997-92100134756F}" presName="arrowDiagram" presStyleCnt="0">
        <dgm:presLayoutVars>
          <dgm:chMax val="5"/>
          <dgm:dir/>
          <dgm:resizeHandles val="exact"/>
        </dgm:presLayoutVars>
      </dgm:prSet>
      <dgm:spPr/>
    </dgm:pt>
    <dgm:pt modelId="{5756ACBE-8D2A-4742-8519-643BA9462D5A}" type="pres">
      <dgm:prSet presAssocID="{CB7AB3C6-ACCE-4FD3-A997-92100134756F}" presName="arrow" presStyleLbl="bgShp" presStyleIdx="0" presStyleCnt="1"/>
      <dgm:spPr/>
    </dgm:pt>
    <dgm:pt modelId="{78B789B3-423F-460A-B1A5-3C9FA7DBA587}" type="pres">
      <dgm:prSet presAssocID="{CB7AB3C6-ACCE-4FD3-A997-92100134756F}" presName="arrowDiagram4" presStyleCnt="0"/>
      <dgm:spPr/>
    </dgm:pt>
    <dgm:pt modelId="{4817904A-247C-47A8-99FD-48A9A11158B4}" type="pres">
      <dgm:prSet presAssocID="{DDC28F62-8B55-45DF-B7F7-365FB4302122}" presName="bullet4a" presStyleLbl="node1" presStyleIdx="0" presStyleCnt="4"/>
      <dgm:spPr/>
    </dgm:pt>
    <dgm:pt modelId="{E6DA8DE6-D98B-4CF3-B9B2-85CFC9A8F7D7}" type="pres">
      <dgm:prSet presAssocID="{DDC28F62-8B55-45DF-B7F7-365FB4302122}" presName="textBox4a" presStyleLbl="revTx" presStyleIdx="0" presStyleCnt="4">
        <dgm:presLayoutVars>
          <dgm:bulletEnabled val="1"/>
        </dgm:presLayoutVars>
      </dgm:prSet>
      <dgm:spPr/>
      <dgm:t>
        <a:bodyPr/>
        <a:lstStyle/>
        <a:p>
          <a:endParaRPr lang="en-US"/>
        </a:p>
      </dgm:t>
    </dgm:pt>
    <dgm:pt modelId="{B68E7FBD-1D7E-4B84-8DBA-C82B69D47B7E}" type="pres">
      <dgm:prSet presAssocID="{2103A33C-6F53-408B-B17D-11E1CBCB1814}" presName="bullet4b" presStyleLbl="node1" presStyleIdx="1" presStyleCnt="4"/>
      <dgm:spPr/>
    </dgm:pt>
    <dgm:pt modelId="{C5B1B39B-0626-4078-9D4D-A0762D6AD11E}" type="pres">
      <dgm:prSet presAssocID="{2103A33C-6F53-408B-B17D-11E1CBCB1814}" presName="textBox4b" presStyleLbl="revTx" presStyleIdx="1" presStyleCnt="4">
        <dgm:presLayoutVars>
          <dgm:bulletEnabled val="1"/>
        </dgm:presLayoutVars>
      </dgm:prSet>
      <dgm:spPr/>
      <dgm:t>
        <a:bodyPr/>
        <a:lstStyle/>
        <a:p>
          <a:endParaRPr lang="en-US"/>
        </a:p>
      </dgm:t>
    </dgm:pt>
    <dgm:pt modelId="{A68D311A-A8C1-4EFC-A335-9984F77F8D57}" type="pres">
      <dgm:prSet presAssocID="{7747DA09-863E-43AA-8A03-DD5448A66796}" presName="bullet4c" presStyleLbl="node1" presStyleIdx="2" presStyleCnt="4"/>
      <dgm:spPr/>
    </dgm:pt>
    <dgm:pt modelId="{CCEB305D-356B-428E-AD9C-CF021C63D787}" type="pres">
      <dgm:prSet presAssocID="{7747DA09-863E-43AA-8A03-DD5448A66796}" presName="textBox4c" presStyleLbl="revTx" presStyleIdx="2" presStyleCnt="4">
        <dgm:presLayoutVars>
          <dgm:bulletEnabled val="1"/>
        </dgm:presLayoutVars>
      </dgm:prSet>
      <dgm:spPr/>
      <dgm:t>
        <a:bodyPr/>
        <a:lstStyle/>
        <a:p>
          <a:endParaRPr lang="en-US"/>
        </a:p>
      </dgm:t>
    </dgm:pt>
    <dgm:pt modelId="{872CC651-E7A2-412D-9981-03D1DEFD5435}" type="pres">
      <dgm:prSet presAssocID="{21256A79-0C5C-4B3A-91D0-6F29A92988F4}" presName="bullet4d" presStyleLbl="node1" presStyleIdx="3" presStyleCnt="4"/>
      <dgm:spPr/>
    </dgm:pt>
    <dgm:pt modelId="{CB5F1205-B85E-4B96-B0BE-A4F14C3E2AEC}" type="pres">
      <dgm:prSet presAssocID="{21256A79-0C5C-4B3A-91D0-6F29A92988F4}" presName="textBox4d" presStyleLbl="revTx" presStyleIdx="3" presStyleCnt="4">
        <dgm:presLayoutVars>
          <dgm:bulletEnabled val="1"/>
        </dgm:presLayoutVars>
      </dgm:prSet>
      <dgm:spPr/>
      <dgm:t>
        <a:bodyPr/>
        <a:lstStyle/>
        <a:p>
          <a:endParaRPr lang="en-US"/>
        </a:p>
      </dgm:t>
    </dgm:pt>
  </dgm:ptLst>
  <dgm:cxnLst>
    <dgm:cxn modelId="{7E8D9111-F257-4CE7-BD55-870A4CF812A0}" type="presOf" srcId="{CB7AB3C6-ACCE-4FD3-A997-92100134756F}" destId="{A5639D0B-4213-4DDE-BF2A-AA24256E06DF}" srcOrd="0" destOrd="0" presId="urn:microsoft.com/office/officeart/2005/8/layout/arrow2"/>
    <dgm:cxn modelId="{DA91327E-0E83-46E6-AC6D-6AD02CF92D96}" type="presOf" srcId="{7747DA09-863E-43AA-8A03-DD5448A66796}" destId="{CCEB305D-356B-428E-AD9C-CF021C63D787}" srcOrd="0" destOrd="0" presId="urn:microsoft.com/office/officeart/2005/8/layout/arrow2"/>
    <dgm:cxn modelId="{64716080-631A-41DC-8B08-37E209A04682}" srcId="{CB7AB3C6-ACCE-4FD3-A997-92100134756F}" destId="{2103A33C-6F53-408B-B17D-11E1CBCB1814}" srcOrd="1" destOrd="0" parTransId="{2C982048-65F1-4D35-A9FC-F21DF3FF720F}" sibTransId="{CF67EDE1-B741-426C-AFFC-CE17AF9CB65B}"/>
    <dgm:cxn modelId="{5AA6A154-0E5B-4D93-B3A8-12F50A0849B7}" srcId="{CB7AB3C6-ACCE-4FD3-A997-92100134756F}" destId="{7747DA09-863E-43AA-8A03-DD5448A66796}" srcOrd="2" destOrd="0" parTransId="{CFE1D636-62AD-43BD-BC76-80220973C40F}" sibTransId="{F3E90120-002C-408F-AC03-8470BF0194E6}"/>
    <dgm:cxn modelId="{74FCC0B3-E096-48A9-A68C-B335DFE7945D}" type="presOf" srcId="{2103A33C-6F53-408B-B17D-11E1CBCB1814}" destId="{C5B1B39B-0626-4078-9D4D-A0762D6AD11E}" srcOrd="0" destOrd="0" presId="urn:microsoft.com/office/officeart/2005/8/layout/arrow2"/>
    <dgm:cxn modelId="{C85A84A3-9A96-400B-BAB4-C91A26A2E0AD}" type="presOf" srcId="{21256A79-0C5C-4B3A-91D0-6F29A92988F4}" destId="{CB5F1205-B85E-4B96-B0BE-A4F14C3E2AEC}" srcOrd="0" destOrd="0" presId="urn:microsoft.com/office/officeart/2005/8/layout/arrow2"/>
    <dgm:cxn modelId="{48C7B78E-E6A7-450F-9FB8-DB1E5F7FD4CB}" type="presOf" srcId="{DDC28F62-8B55-45DF-B7F7-365FB4302122}" destId="{E6DA8DE6-D98B-4CF3-B9B2-85CFC9A8F7D7}" srcOrd="0" destOrd="0" presId="urn:microsoft.com/office/officeart/2005/8/layout/arrow2"/>
    <dgm:cxn modelId="{283BF7A9-F226-4382-A270-B95A9C568E50}" srcId="{CB7AB3C6-ACCE-4FD3-A997-92100134756F}" destId="{DDC28F62-8B55-45DF-B7F7-365FB4302122}" srcOrd="0" destOrd="0" parTransId="{E37C8DE0-DE1A-4887-99F4-BE5B6DC1F5F8}" sibTransId="{20487C99-E120-40EF-BAE5-B725BF5B66DC}"/>
    <dgm:cxn modelId="{24BBEB80-A6F2-418E-95CB-6C94011EE686}" srcId="{CB7AB3C6-ACCE-4FD3-A997-92100134756F}" destId="{21256A79-0C5C-4B3A-91D0-6F29A92988F4}" srcOrd="3" destOrd="0" parTransId="{ADE1B5FA-6552-4764-A037-3E6539387E3C}" sibTransId="{86D0EB45-F847-42D8-9EE2-7E1A869F2AD6}"/>
    <dgm:cxn modelId="{5F8DEFA0-0EB0-41ED-BD24-F95E46C31A41}" type="presParOf" srcId="{A5639D0B-4213-4DDE-BF2A-AA24256E06DF}" destId="{5756ACBE-8D2A-4742-8519-643BA9462D5A}" srcOrd="0" destOrd="0" presId="urn:microsoft.com/office/officeart/2005/8/layout/arrow2"/>
    <dgm:cxn modelId="{F0C48035-A8BE-4494-A86C-C59D22F4E13E}" type="presParOf" srcId="{A5639D0B-4213-4DDE-BF2A-AA24256E06DF}" destId="{78B789B3-423F-460A-B1A5-3C9FA7DBA587}" srcOrd="1" destOrd="0" presId="urn:microsoft.com/office/officeart/2005/8/layout/arrow2"/>
    <dgm:cxn modelId="{72717C17-E7A0-4ABF-8CDD-779DE7FAF16C}" type="presParOf" srcId="{78B789B3-423F-460A-B1A5-3C9FA7DBA587}" destId="{4817904A-247C-47A8-99FD-48A9A11158B4}" srcOrd="0" destOrd="0" presId="urn:microsoft.com/office/officeart/2005/8/layout/arrow2"/>
    <dgm:cxn modelId="{E9BC36F9-9627-4FAA-BBDB-5F13BCBA77F4}" type="presParOf" srcId="{78B789B3-423F-460A-B1A5-3C9FA7DBA587}" destId="{E6DA8DE6-D98B-4CF3-B9B2-85CFC9A8F7D7}" srcOrd="1" destOrd="0" presId="urn:microsoft.com/office/officeart/2005/8/layout/arrow2"/>
    <dgm:cxn modelId="{CBF12511-A5FC-47E3-812A-E14D999E5749}" type="presParOf" srcId="{78B789B3-423F-460A-B1A5-3C9FA7DBA587}" destId="{B68E7FBD-1D7E-4B84-8DBA-C82B69D47B7E}" srcOrd="2" destOrd="0" presId="urn:microsoft.com/office/officeart/2005/8/layout/arrow2"/>
    <dgm:cxn modelId="{02335A56-0CAF-4045-B950-1507F95725A3}" type="presParOf" srcId="{78B789B3-423F-460A-B1A5-3C9FA7DBA587}" destId="{C5B1B39B-0626-4078-9D4D-A0762D6AD11E}" srcOrd="3" destOrd="0" presId="urn:microsoft.com/office/officeart/2005/8/layout/arrow2"/>
    <dgm:cxn modelId="{5F7EB542-DDCA-409F-BD5F-938402C8B2D0}" type="presParOf" srcId="{78B789B3-423F-460A-B1A5-3C9FA7DBA587}" destId="{A68D311A-A8C1-4EFC-A335-9984F77F8D57}" srcOrd="4" destOrd="0" presId="urn:microsoft.com/office/officeart/2005/8/layout/arrow2"/>
    <dgm:cxn modelId="{21F60A59-2BD0-49A9-B5FE-399BFE5107CF}" type="presParOf" srcId="{78B789B3-423F-460A-B1A5-3C9FA7DBA587}" destId="{CCEB305D-356B-428E-AD9C-CF021C63D787}" srcOrd="5" destOrd="0" presId="urn:microsoft.com/office/officeart/2005/8/layout/arrow2"/>
    <dgm:cxn modelId="{0ECE8E84-FDA3-40FD-8985-CC72CC8A4FA6}" type="presParOf" srcId="{78B789B3-423F-460A-B1A5-3C9FA7DBA587}" destId="{872CC651-E7A2-412D-9981-03D1DEFD5435}" srcOrd="6" destOrd="0" presId="urn:microsoft.com/office/officeart/2005/8/layout/arrow2"/>
    <dgm:cxn modelId="{D360C447-14F0-489D-B415-33E4F950BF20}" type="presParOf" srcId="{78B789B3-423F-460A-B1A5-3C9FA7DBA587}" destId="{CB5F1205-B85E-4B96-B0BE-A4F14C3E2AEC}"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4D0415-52AC-4B47-A175-71421E069B36}" type="doc">
      <dgm:prSet loTypeId="urn:microsoft.com/office/officeart/2005/8/layout/equation2" loCatId="process" qsTypeId="urn:microsoft.com/office/officeart/2005/8/quickstyle/3d5" qsCatId="3D" csTypeId="urn:microsoft.com/office/officeart/2005/8/colors/accent1_2" csCatId="accent1" phldr="1"/>
      <dgm:spPr/>
    </dgm:pt>
    <dgm:pt modelId="{CFE4E919-2C7D-4DB7-8A57-6F998ECB8AF0}">
      <dgm:prSet phldrT="[Text]"/>
      <dgm:spPr>
        <a:solidFill>
          <a:schemeClr val="tx1"/>
        </a:solidFill>
      </dgm:spPr>
      <dgm:t>
        <a:bodyPr/>
        <a:lstStyle/>
        <a:p>
          <a:r>
            <a:rPr lang="en-US" dirty="0" smtClean="0"/>
            <a:t>More Cores</a:t>
          </a:r>
          <a:endParaRPr lang="en-US" dirty="0"/>
        </a:p>
      </dgm:t>
    </dgm:pt>
    <dgm:pt modelId="{0EE675D5-60A1-4E1C-BD49-99F15E00F3DC}" type="parTrans" cxnId="{29C30B21-3582-47CB-A098-DA0EED6CC273}">
      <dgm:prSet/>
      <dgm:spPr/>
      <dgm:t>
        <a:bodyPr/>
        <a:lstStyle/>
        <a:p>
          <a:endParaRPr lang="en-US"/>
        </a:p>
      </dgm:t>
    </dgm:pt>
    <dgm:pt modelId="{D9CD5E02-AAC4-41E8-BD5D-5D15FE4D8107}" type="sibTrans" cxnId="{29C30B21-3582-47CB-A098-DA0EED6CC273}">
      <dgm:prSet/>
      <dgm:spPr/>
      <dgm:t>
        <a:bodyPr/>
        <a:lstStyle/>
        <a:p>
          <a:endParaRPr lang="en-US"/>
        </a:p>
      </dgm:t>
    </dgm:pt>
    <dgm:pt modelId="{B53E0EE6-CFD9-498E-A8EB-D9D0EBD74E83}">
      <dgm:prSet phldrT="[Text]"/>
      <dgm:spPr>
        <a:solidFill>
          <a:schemeClr val="tx1"/>
        </a:solidFill>
      </dgm:spPr>
      <dgm:t>
        <a:bodyPr/>
        <a:lstStyle/>
        <a:p>
          <a:r>
            <a:rPr lang="en-US" dirty="0" smtClean="0"/>
            <a:t>Constant Supply Voltage</a:t>
          </a:r>
          <a:endParaRPr lang="en-US" dirty="0"/>
        </a:p>
      </dgm:t>
    </dgm:pt>
    <dgm:pt modelId="{98391E36-DC77-4D00-8475-51409EA323F2}" type="parTrans" cxnId="{DEFA8508-1C92-4F80-A6D9-F6906B6A9294}">
      <dgm:prSet/>
      <dgm:spPr/>
      <dgm:t>
        <a:bodyPr/>
        <a:lstStyle/>
        <a:p>
          <a:endParaRPr lang="en-US"/>
        </a:p>
      </dgm:t>
    </dgm:pt>
    <dgm:pt modelId="{1FB6A0EC-4B7D-4173-B0E5-53BD35A96D39}" type="sibTrans" cxnId="{DEFA8508-1C92-4F80-A6D9-F6906B6A9294}">
      <dgm:prSet/>
      <dgm:spPr/>
      <dgm:t>
        <a:bodyPr/>
        <a:lstStyle/>
        <a:p>
          <a:endParaRPr lang="en-US"/>
        </a:p>
      </dgm:t>
    </dgm:pt>
    <dgm:pt modelId="{60F3DA60-3B27-4419-925A-C12C946878DD}">
      <dgm:prSet phldrT="[Text]"/>
      <dgm:spPr>
        <a:solidFill>
          <a:schemeClr val="tx1"/>
        </a:solidFill>
      </dgm:spPr>
      <dgm:t>
        <a:bodyPr/>
        <a:lstStyle/>
        <a:p>
          <a:r>
            <a:rPr lang="en-US" dirty="0" smtClean="0"/>
            <a:t>Need to Reduce Per-core Energy</a:t>
          </a:r>
          <a:endParaRPr lang="en-US" dirty="0"/>
        </a:p>
      </dgm:t>
    </dgm:pt>
    <dgm:pt modelId="{41CFE34A-17E0-4D8D-8687-831DD1334FC2}" type="parTrans" cxnId="{6B2518C0-37BE-4E04-8636-2C7E7929FA73}">
      <dgm:prSet/>
      <dgm:spPr/>
      <dgm:t>
        <a:bodyPr/>
        <a:lstStyle/>
        <a:p>
          <a:endParaRPr lang="en-US"/>
        </a:p>
      </dgm:t>
    </dgm:pt>
    <dgm:pt modelId="{D101AD46-545A-4D57-BDCB-B040866CC3BF}" type="sibTrans" cxnId="{6B2518C0-37BE-4E04-8636-2C7E7929FA73}">
      <dgm:prSet/>
      <dgm:spPr/>
      <dgm:t>
        <a:bodyPr/>
        <a:lstStyle/>
        <a:p>
          <a:endParaRPr lang="en-US"/>
        </a:p>
      </dgm:t>
    </dgm:pt>
    <dgm:pt modelId="{148893EA-F708-4413-AFE9-2C3AD440F006}" type="pres">
      <dgm:prSet presAssocID="{624D0415-52AC-4B47-A175-71421E069B36}" presName="Name0" presStyleCnt="0">
        <dgm:presLayoutVars>
          <dgm:dir/>
          <dgm:resizeHandles val="exact"/>
        </dgm:presLayoutVars>
      </dgm:prSet>
      <dgm:spPr/>
    </dgm:pt>
    <dgm:pt modelId="{05F97033-CC8B-4C80-BE52-F23B0F4FE26E}" type="pres">
      <dgm:prSet presAssocID="{624D0415-52AC-4B47-A175-71421E069B36}" presName="vNodes" presStyleCnt="0"/>
      <dgm:spPr/>
    </dgm:pt>
    <dgm:pt modelId="{C131906B-ED3C-4A3D-811F-A4FA6260DD7F}" type="pres">
      <dgm:prSet presAssocID="{CFE4E919-2C7D-4DB7-8A57-6F998ECB8AF0}" presName="node" presStyleLbl="node1" presStyleIdx="0" presStyleCnt="3">
        <dgm:presLayoutVars>
          <dgm:bulletEnabled val="1"/>
        </dgm:presLayoutVars>
      </dgm:prSet>
      <dgm:spPr/>
      <dgm:t>
        <a:bodyPr/>
        <a:lstStyle/>
        <a:p>
          <a:endParaRPr lang="en-US"/>
        </a:p>
      </dgm:t>
    </dgm:pt>
    <dgm:pt modelId="{32A4C6A4-F73D-494F-8243-392CE23A72D3}" type="pres">
      <dgm:prSet presAssocID="{D9CD5E02-AAC4-41E8-BD5D-5D15FE4D8107}" presName="spacerT" presStyleCnt="0"/>
      <dgm:spPr/>
    </dgm:pt>
    <dgm:pt modelId="{C8858175-4695-46A3-8730-D15525FB2E33}" type="pres">
      <dgm:prSet presAssocID="{D9CD5E02-AAC4-41E8-BD5D-5D15FE4D8107}" presName="sibTrans" presStyleLbl="sibTrans2D1" presStyleIdx="0" presStyleCnt="2"/>
      <dgm:spPr/>
      <dgm:t>
        <a:bodyPr/>
        <a:lstStyle/>
        <a:p>
          <a:endParaRPr lang="en-US"/>
        </a:p>
      </dgm:t>
    </dgm:pt>
    <dgm:pt modelId="{BBB33DED-0772-4991-B54F-F0CCCC71FAE5}" type="pres">
      <dgm:prSet presAssocID="{D9CD5E02-AAC4-41E8-BD5D-5D15FE4D8107}" presName="spacerB" presStyleCnt="0"/>
      <dgm:spPr/>
    </dgm:pt>
    <dgm:pt modelId="{B7630AAE-9A8D-4F0F-8E99-CBBA365A4AAC}" type="pres">
      <dgm:prSet presAssocID="{B53E0EE6-CFD9-498E-A8EB-D9D0EBD74E83}" presName="node" presStyleLbl="node1" presStyleIdx="1" presStyleCnt="3">
        <dgm:presLayoutVars>
          <dgm:bulletEnabled val="1"/>
        </dgm:presLayoutVars>
      </dgm:prSet>
      <dgm:spPr/>
      <dgm:t>
        <a:bodyPr/>
        <a:lstStyle/>
        <a:p>
          <a:endParaRPr lang="en-US"/>
        </a:p>
      </dgm:t>
    </dgm:pt>
    <dgm:pt modelId="{399F662F-9792-4389-9A4A-B30BF06627E8}" type="pres">
      <dgm:prSet presAssocID="{624D0415-52AC-4B47-A175-71421E069B36}" presName="sibTransLast" presStyleLbl="sibTrans2D1" presStyleIdx="1" presStyleCnt="2"/>
      <dgm:spPr/>
      <dgm:t>
        <a:bodyPr/>
        <a:lstStyle/>
        <a:p>
          <a:endParaRPr lang="en-US"/>
        </a:p>
      </dgm:t>
    </dgm:pt>
    <dgm:pt modelId="{792D2C61-EE03-4981-A4F7-F8839DC2592B}" type="pres">
      <dgm:prSet presAssocID="{624D0415-52AC-4B47-A175-71421E069B36}" presName="connectorText" presStyleLbl="sibTrans2D1" presStyleIdx="1" presStyleCnt="2"/>
      <dgm:spPr/>
      <dgm:t>
        <a:bodyPr/>
        <a:lstStyle/>
        <a:p>
          <a:endParaRPr lang="en-US"/>
        </a:p>
      </dgm:t>
    </dgm:pt>
    <dgm:pt modelId="{6A1A21F4-A85C-4F4F-8A5A-A3807C27D40E}" type="pres">
      <dgm:prSet presAssocID="{624D0415-52AC-4B47-A175-71421E069B36}" presName="lastNode" presStyleLbl="node1" presStyleIdx="2" presStyleCnt="3">
        <dgm:presLayoutVars>
          <dgm:bulletEnabled val="1"/>
        </dgm:presLayoutVars>
      </dgm:prSet>
      <dgm:spPr/>
      <dgm:t>
        <a:bodyPr/>
        <a:lstStyle/>
        <a:p>
          <a:endParaRPr lang="en-US"/>
        </a:p>
      </dgm:t>
    </dgm:pt>
  </dgm:ptLst>
  <dgm:cxnLst>
    <dgm:cxn modelId="{F6100800-EEF3-43AD-8367-41EE7F397651}" type="presOf" srcId="{D9CD5E02-AAC4-41E8-BD5D-5D15FE4D8107}" destId="{C8858175-4695-46A3-8730-D15525FB2E33}" srcOrd="0" destOrd="0" presId="urn:microsoft.com/office/officeart/2005/8/layout/equation2"/>
    <dgm:cxn modelId="{0FF9B696-BB34-41F7-A9FA-D3CAF9FF09D0}" type="presOf" srcId="{B53E0EE6-CFD9-498E-A8EB-D9D0EBD74E83}" destId="{B7630AAE-9A8D-4F0F-8E99-CBBA365A4AAC}" srcOrd="0" destOrd="0" presId="urn:microsoft.com/office/officeart/2005/8/layout/equation2"/>
    <dgm:cxn modelId="{6F11FD91-DC11-4CDB-B6A6-918BB7D02E5D}" type="presOf" srcId="{60F3DA60-3B27-4419-925A-C12C946878DD}" destId="{6A1A21F4-A85C-4F4F-8A5A-A3807C27D40E}" srcOrd="0" destOrd="0" presId="urn:microsoft.com/office/officeart/2005/8/layout/equation2"/>
    <dgm:cxn modelId="{39DDA12F-CC21-4A71-BA1C-9DA00D161706}" type="presOf" srcId="{1FB6A0EC-4B7D-4173-B0E5-53BD35A96D39}" destId="{399F662F-9792-4389-9A4A-B30BF06627E8}" srcOrd="0" destOrd="0" presId="urn:microsoft.com/office/officeart/2005/8/layout/equation2"/>
    <dgm:cxn modelId="{A45F731F-B005-4337-A2B3-8DA4C06A0438}" type="presOf" srcId="{624D0415-52AC-4B47-A175-71421E069B36}" destId="{148893EA-F708-4413-AFE9-2C3AD440F006}" srcOrd="0" destOrd="0" presId="urn:microsoft.com/office/officeart/2005/8/layout/equation2"/>
    <dgm:cxn modelId="{F220A717-EBB3-41D3-AF76-77261184A025}" type="presOf" srcId="{1FB6A0EC-4B7D-4173-B0E5-53BD35A96D39}" destId="{792D2C61-EE03-4981-A4F7-F8839DC2592B}" srcOrd="1" destOrd="0" presId="urn:microsoft.com/office/officeart/2005/8/layout/equation2"/>
    <dgm:cxn modelId="{29C30B21-3582-47CB-A098-DA0EED6CC273}" srcId="{624D0415-52AC-4B47-A175-71421E069B36}" destId="{CFE4E919-2C7D-4DB7-8A57-6F998ECB8AF0}" srcOrd="0" destOrd="0" parTransId="{0EE675D5-60A1-4E1C-BD49-99F15E00F3DC}" sibTransId="{D9CD5E02-AAC4-41E8-BD5D-5D15FE4D8107}"/>
    <dgm:cxn modelId="{88CBE959-44BC-476E-B54A-EF84C45EC117}" type="presOf" srcId="{CFE4E919-2C7D-4DB7-8A57-6F998ECB8AF0}" destId="{C131906B-ED3C-4A3D-811F-A4FA6260DD7F}" srcOrd="0" destOrd="0" presId="urn:microsoft.com/office/officeart/2005/8/layout/equation2"/>
    <dgm:cxn modelId="{6B2518C0-37BE-4E04-8636-2C7E7929FA73}" srcId="{624D0415-52AC-4B47-A175-71421E069B36}" destId="{60F3DA60-3B27-4419-925A-C12C946878DD}" srcOrd="2" destOrd="0" parTransId="{41CFE34A-17E0-4D8D-8687-831DD1334FC2}" sibTransId="{D101AD46-545A-4D57-BDCB-B040866CC3BF}"/>
    <dgm:cxn modelId="{DEFA8508-1C92-4F80-A6D9-F6906B6A9294}" srcId="{624D0415-52AC-4B47-A175-71421E069B36}" destId="{B53E0EE6-CFD9-498E-A8EB-D9D0EBD74E83}" srcOrd="1" destOrd="0" parTransId="{98391E36-DC77-4D00-8475-51409EA323F2}" sibTransId="{1FB6A0EC-4B7D-4173-B0E5-53BD35A96D39}"/>
    <dgm:cxn modelId="{2E8F669D-D90D-43B7-8DD3-67B798738A13}" type="presParOf" srcId="{148893EA-F708-4413-AFE9-2C3AD440F006}" destId="{05F97033-CC8B-4C80-BE52-F23B0F4FE26E}" srcOrd="0" destOrd="0" presId="urn:microsoft.com/office/officeart/2005/8/layout/equation2"/>
    <dgm:cxn modelId="{8BF6B2AD-A2E2-4043-9A55-B98842988C49}" type="presParOf" srcId="{05F97033-CC8B-4C80-BE52-F23B0F4FE26E}" destId="{C131906B-ED3C-4A3D-811F-A4FA6260DD7F}" srcOrd="0" destOrd="0" presId="urn:microsoft.com/office/officeart/2005/8/layout/equation2"/>
    <dgm:cxn modelId="{4D73BBFE-9FB7-4743-8642-E6C6361A2D14}" type="presParOf" srcId="{05F97033-CC8B-4C80-BE52-F23B0F4FE26E}" destId="{32A4C6A4-F73D-494F-8243-392CE23A72D3}" srcOrd="1" destOrd="0" presId="urn:microsoft.com/office/officeart/2005/8/layout/equation2"/>
    <dgm:cxn modelId="{57FF891E-CB03-4F16-BE67-1E64170F53FA}" type="presParOf" srcId="{05F97033-CC8B-4C80-BE52-F23B0F4FE26E}" destId="{C8858175-4695-46A3-8730-D15525FB2E33}" srcOrd="2" destOrd="0" presId="urn:microsoft.com/office/officeart/2005/8/layout/equation2"/>
    <dgm:cxn modelId="{441E3AB1-F9EF-43D4-BF13-3E0EE5148388}" type="presParOf" srcId="{05F97033-CC8B-4C80-BE52-F23B0F4FE26E}" destId="{BBB33DED-0772-4991-B54F-F0CCCC71FAE5}" srcOrd="3" destOrd="0" presId="urn:microsoft.com/office/officeart/2005/8/layout/equation2"/>
    <dgm:cxn modelId="{D9A17803-1EEC-466C-96E6-D120F6E0029C}" type="presParOf" srcId="{05F97033-CC8B-4C80-BE52-F23B0F4FE26E}" destId="{B7630AAE-9A8D-4F0F-8E99-CBBA365A4AAC}" srcOrd="4" destOrd="0" presId="urn:microsoft.com/office/officeart/2005/8/layout/equation2"/>
    <dgm:cxn modelId="{8A424391-7B80-426A-AB18-8B0DFC3357BD}" type="presParOf" srcId="{148893EA-F708-4413-AFE9-2C3AD440F006}" destId="{399F662F-9792-4389-9A4A-B30BF06627E8}" srcOrd="1" destOrd="0" presId="urn:microsoft.com/office/officeart/2005/8/layout/equation2"/>
    <dgm:cxn modelId="{82F7BBBB-79AE-4BE1-8570-81AE9326ECF7}" type="presParOf" srcId="{399F662F-9792-4389-9A4A-B30BF06627E8}" destId="{792D2C61-EE03-4981-A4F7-F8839DC2592B}" srcOrd="0" destOrd="0" presId="urn:microsoft.com/office/officeart/2005/8/layout/equation2"/>
    <dgm:cxn modelId="{5EB8EDBB-EC89-415E-9860-4D3C9EB264FB}" type="presParOf" srcId="{148893EA-F708-4413-AFE9-2C3AD440F006}" destId="{6A1A21F4-A85C-4F4F-8A5A-A3807C27D40E}" srcOrd="2" destOrd="0" presId="urn:microsoft.com/office/officeart/2005/8/layout/equati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436C39-61AD-452C-BC0E-F1572F6A7420}" type="doc">
      <dgm:prSet loTypeId="urn:microsoft.com/office/officeart/2005/8/layout/chevron2" loCatId="list" qsTypeId="urn:microsoft.com/office/officeart/2005/8/quickstyle/3d2" qsCatId="3D" csTypeId="urn:microsoft.com/office/officeart/2005/8/colors/accent4_3" csCatId="accent4" phldr="1"/>
      <dgm:spPr/>
      <dgm:t>
        <a:bodyPr/>
        <a:lstStyle/>
        <a:p>
          <a:endParaRPr lang="en-US"/>
        </a:p>
      </dgm:t>
    </dgm:pt>
    <dgm:pt modelId="{82BDC407-DEAC-4927-BD35-39AEFD6D0698}">
      <dgm:prSet phldrT="[Text]"/>
      <dgm:spPr/>
      <dgm:t>
        <a:bodyPr/>
        <a:lstStyle/>
        <a:p>
          <a:r>
            <a:rPr lang="en-US" dirty="0" smtClean="0"/>
            <a:t>Iteration-a</a:t>
          </a:r>
          <a:endParaRPr lang="en-US" dirty="0"/>
        </a:p>
      </dgm:t>
    </dgm:pt>
    <dgm:pt modelId="{F6561D45-991A-4B99-A3FF-A3EA022A6A04}" type="parTrans" cxnId="{F49212E5-8839-4AA7-B421-F00B4E65D301}">
      <dgm:prSet/>
      <dgm:spPr/>
      <dgm:t>
        <a:bodyPr/>
        <a:lstStyle/>
        <a:p>
          <a:endParaRPr lang="en-US"/>
        </a:p>
      </dgm:t>
    </dgm:pt>
    <dgm:pt modelId="{D9220363-845E-4D9A-98ED-A5E02AADE4FD}" type="sibTrans" cxnId="{F49212E5-8839-4AA7-B421-F00B4E65D301}">
      <dgm:prSet/>
      <dgm:spPr/>
      <dgm:t>
        <a:bodyPr/>
        <a:lstStyle/>
        <a:p>
          <a:endParaRPr lang="en-US"/>
        </a:p>
      </dgm:t>
    </dgm:pt>
    <dgm:pt modelId="{2DA85666-7CC4-4F8F-AD9D-4AF34C9E5577}">
      <dgm:prSet phldrT="[Text]"/>
      <dgm:spPr/>
      <dgm:t>
        <a:bodyPr/>
        <a:lstStyle/>
        <a:p>
          <a:r>
            <a:rPr lang="en-US" dirty="0" smtClean="0"/>
            <a:t>slice-a</a:t>
          </a:r>
          <a:endParaRPr lang="en-US" dirty="0"/>
        </a:p>
      </dgm:t>
    </dgm:pt>
    <dgm:pt modelId="{3BAF5310-3D95-4291-9C6E-D41D75B497E1}" type="parTrans" cxnId="{367B20C3-2E03-4CFF-8373-22E813D111AA}">
      <dgm:prSet/>
      <dgm:spPr/>
      <dgm:t>
        <a:bodyPr/>
        <a:lstStyle/>
        <a:p>
          <a:endParaRPr lang="en-US"/>
        </a:p>
      </dgm:t>
    </dgm:pt>
    <dgm:pt modelId="{13118D4A-2231-4885-8DF8-18D0463C0709}" type="sibTrans" cxnId="{367B20C3-2E03-4CFF-8373-22E813D111AA}">
      <dgm:prSet/>
      <dgm:spPr/>
      <dgm:t>
        <a:bodyPr/>
        <a:lstStyle/>
        <a:p>
          <a:endParaRPr lang="en-US"/>
        </a:p>
      </dgm:t>
    </dgm:pt>
    <dgm:pt modelId="{FA4DEDFB-F345-47C8-91EA-4F6CC4E6D275}">
      <dgm:prSet phldrT="[Text]"/>
      <dgm:spPr/>
      <dgm:t>
        <a:bodyPr/>
        <a:lstStyle/>
        <a:p>
          <a:r>
            <a:rPr lang="en-US" dirty="0" smtClean="0"/>
            <a:t>branch-a</a:t>
          </a:r>
          <a:endParaRPr lang="en-US" dirty="0"/>
        </a:p>
      </dgm:t>
    </dgm:pt>
    <dgm:pt modelId="{607317BE-62C2-4BE8-8169-5622AC805F70}" type="parTrans" cxnId="{3D99F51A-30BD-4A77-8044-F57FC1AAAAAD}">
      <dgm:prSet/>
      <dgm:spPr/>
      <dgm:t>
        <a:bodyPr/>
        <a:lstStyle/>
        <a:p>
          <a:endParaRPr lang="en-US"/>
        </a:p>
      </dgm:t>
    </dgm:pt>
    <dgm:pt modelId="{F7EB1990-4AEA-44D0-979B-3DDE8593E67D}" type="sibTrans" cxnId="{3D99F51A-30BD-4A77-8044-F57FC1AAAAAD}">
      <dgm:prSet/>
      <dgm:spPr/>
      <dgm:t>
        <a:bodyPr/>
        <a:lstStyle/>
        <a:p>
          <a:endParaRPr lang="en-US"/>
        </a:p>
      </dgm:t>
    </dgm:pt>
    <dgm:pt modelId="{FB95484B-5601-4D12-80C4-C2F7B6579C8C}">
      <dgm:prSet phldrT="[Text]"/>
      <dgm:spPr/>
      <dgm:t>
        <a:bodyPr/>
        <a:lstStyle/>
        <a:p>
          <a:r>
            <a:rPr lang="en-US" dirty="0" smtClean="0"/>
            <a:t>Iteration-b</a:t>
          </a:r>
          <a:endParaRPr lang="en-US" dirty="0"/>
        </a:p>
      </dgm:t>
    </dgm:pt>
    <dgm:pt modelId="{93333480-A97D-40C7-9AE3-0EC819322996}" type="parTrans" cxnId="{9DAE236C-0370-44D5-86A4-C2B22036CB1C}">
      <dgm:prSet/>
      <dgm:spPr/>
      <dgm:t>
        <a:bodyPr/>
        <a:lstStyle/>
        <a:p>
          <a:endParaRPr lang="en-US"/>
        </a:p>
      </dgm:t>
    </dgm:pt>
    <dgm:pt modelId="{03DAD425-B5A2-4D0E-AFAB-3323EDA0AEDB}" type="sibTrans" cxnId="{9DAE236C-0370-44D5-86A4-C2B22036CB1C}">
      <dgm:prSet/>
      <dgm:spPr/>
      <dgm:t>
        <a:bodyPr/>
        <a:lstStyle/>
        <a:p>
          <a:endParaRPr lang="en-US"/>
        </a:p>
      </dgm:t>
    </dgm:pt>
    <dgm:pt modelId="{2838BA3F-6AF7-4463-8CF7-3FDCF52D9A23}">
      <dgm:prSet phldrT="[Text]"/>
      <dgm:spPr/>
      <dgm:t>
        <a:bodyPr/>
        <a:lstStyle/>
        <a:p>
          <a:r>
            <a:rPr lang="en-US" dirty="0" smtClean="0"/>
            <a:t>slice-b</a:t>
          </a:r>
          <a:endParaRPr lang="en-US" dirty="0"/>
        </a:p>
      </dgm:t>
    </dgm:pt>
    <dgm:pt modelId="{1E13CCEC-AC0C-4F5D-81D3-EEDE7E4CDFA0}" type="parTrans" cxnId="{629938CE-CA0B-4C43-8983-54D5F2BCD256}">
      <dgm:prSet/>
      <dgm:spPr/>
      <dgm:t>
        <a:bodyPr/>
        <a:lstStyle/>
        <a:p>
          <a:endParaRPr lang="en-US"/>
        </a:p>
      </dgm:t>
    </dgm:pt>
    <dgm:pt modelId="{B8485AE8-8B09-496D-8CB9-498CAC3E83F4}" type="sibTrans" cxnId="{629938CE-CA0B-4C43-8983-54D5F2BCD256}">
      <dgm:prSet/>
      <dgm:spPr/>
      <dgm:t>
        <a:bodyPr/>
        <a:lstStyle/>
        <a:p>
          <a:endParaRPr lang="en-US"/>
        </a:p>
      </dgm:t>
    </dgm:pt>
    <dgm:pt modelId="{2152E4D1-37B3-4823-8851-EB9083C77AFA}">
      <dgm:prSet phldrT="[Text]"/>
      <dgm:spPr/>
      <dgm:t>
        <a:bodyPr/>
        <a:lstStyle/>
        <a:p>
          <a:r>
            <a:rPr lang="en-US" dirty="0" smtClean="0"/>
            <a:t>branch-b</a:t>
          </a:r>
          <a:endParaRPr lang="en-US" dirty="0"/>
        </a:p>
      </dgm:t>
    </dgm:pt>
    <dgm:pt modelId="{5E56A005-9258-4715-B650-C33CA5310FC8}" type="parTrans" cxnId="{B65B7BF5-6C9D-48B7-B6EA-20FCCE8989CA}">
      <dgm:prSet/>
      <dgm:spPr/>
      <dgm:t>
        <a:bodyPr/>
        <a:lstStyle/>
        <a:p>
          <a:endParaRPr lang="en-US"/>
        </a:p>
      </dgm:t>
    </dgm:pt>
    <dgm:pt modelId="{626B6D3C-6465-4CAC-9ADC-8BA824F77675}" type="sibTrans" cxnId="{B65B7BF5-6C9D-48B7-B6EA-20FCCE8989CA}">
      <dgm:prSet/>
      <dgm:spPr/>
      <dgm:t>
        <a:bodyPr/>
        <a:lstStyle/>
        <a:p>
          <a:endParaRPr lang="en-US"/>
        </a:p>
      </dgm:t>
    </dgm:pt>
    <dgm:pt modelId="{BB792139-742B-4945-9C95-1BB898F821C8}">
      <dgm:prSet phldrT="[Text]"/>
      <dgm:spPr/>
      <dgm:t>
        <a:bodyPr/>
        <a:lstStyle/>
        <a:p>
          <a:r>
            <a:rPr lang="en-US" dirty="0" smtClean="0"/>
            <a:t>Iteration-c</a:t>
          </a:r>
          <a:endParaRPr lang="en-US" dirty="0"/>
        </a:p>
      </dgm:t>
    </dgm:pt>
    <dgm:pt modelId="{C8ECF897-4349-40FB-95DA-31B06D351825}" type="parTrans" cxnId="{323F8CEF-91C4-4F2E-9625-F4D97BC92C24}">
      <dgm:prSet/>
      <dgm:spPr/>
      <dgm:t>
        <a:bodyPr/>
        <a:lstStyle/>
        <a:p>
          <a:endParaRPr lang="en-US"/>
        </a:p>
      </dgm:t>
    </dgm:pt>
    <dgm:pt modelId="{B5C11C77-CF6D-4864-A2EE-26AA7343E755}" type="sibTrans" cxnId="{323F8CEF-91C4-4F2E-9625-F4D97BC92C24}">
      <dgm:prSet/>
      <dgm:spPr/>
      <dgm:t>
        <a:bodyPr/>
        <a:lstStyle/>
        <a:p>
          <a:endParaRPr lang="en-US"/>
        </a:p>
      </dgm:t>
    </dgm:pt>
    <dgm:pt modelId="{EEAEE0BE-F519-4239-9F36-E755335C64AB}">
      <dgm:prSet phldrT="[Text]"/>
      <dgm:spPr/>
      <dgm:t>
        <a:bodyPr/>
        <a:lstStyle/>
        <a:p>
          <a:r>
            <a:rPr lang="en-US" dirty="0" smtClean="0"/>
            <a:t>slice-c</a:t>
          </a:r>
          <a:endParaRPr lang="en-US" dirty="0"/>
        </a:p>
      </dgm:t>
    </dgm:pt>
    <dgm:pt modelId="{52DB84BB-9C57-42FD-A71B-40D3BBA7111C}" type="parTrans" cxnId="{D02F14CC-D2EE-48D6-A2C5-7F4F7AA4003F}">
      <dgm:prSet/>
      <dgm:spPr/>
      <dgm:t>
        <a:bodyPr/>
        <a:lstStyle/>
        <a:p>
          <a:endParaRPr lang="en-US"/>
        </a:p>
      </dgm:t>
    </dgm:pt>
    <dgm:pt modelId="{66A3B7CA-A8AA-4AB2-9C87-34D255B7ECC4}" type="sibTrans" cxnId="{D02F14CC-D2EE-48D6-A2C5-7F4F7AA4003F}">
      <dgm:prSet/>
      <dgm:spPr/>
      <dgm:t>
        <a:bodyPr/>
        <a:lstStyle/>
        <a:p>
          <a:endParaRPr lang="en-US"/>
        </a:p>
      </dgm:t>
    </dgm:pt>
    <dgm:pt modelId="{1E6DD8FB-9D87-4852-8256-BA72BDC27907}">
      <dgm:prSet phldrT="[Text]"/>
      <dgm:spPr/>
      <dgm:t>
        <a:bodyPr/>
        <a:lstStyle/>
        <a:p>
          <a:r>
            <a:rPr lang="en-US" dirty="0" smtClean="0"/>
            <a:t>branch-c</a:t>
          </a:r>
          <a:endParaRPr lang="en-US" dirty="0"/>
        </a:p>
      </dgm:t>
    </dgm:pt>
    <dgm:pt modelId="{B7FD938C-1804-4C6B-B3A4-4A88C4DBEC14}" type="parTrans" cxnId="{52BD7FAC-1040-44AD-9AF7-049B8305F538}">
      <dgm:prSet/>
      <dgm:spPr/>
      <dgm:t>
        <a:bodyPr/>
        <a:lstStyle/>
        <a:p>
          <a:endParaRPr lang="en-US"/>
        </a:p>
      </dgm:t>
    </dgm:pt>
    <dgm:pt modelId="{61AC21D6-3D26-428F-A1A6-7642A9AC9807}" type="sibTrans" cxnId="{52BD7FAC-1040-44AD-9AF7-049B8305F538}">
      <dgm:prSet/>
      <dgm:spPr/>
      <dgm:t>
        <a:bodyPr/>
        <a:lstStyle/>
        <a:p>
          <a:endParaRPr lang="en-US"/>
        </a:p>
      </dgm:t>
    </dgm:pt>
    <dgm:pt modelId="{AEFA1255-6998-4C4E-8788-9F8E4C61058A}">
      <dgm:prSet phldrT="[Text]"/>
      <dgm:spPr/>
      <dgm:t>
        <a:bodyPr/>
        <a:lstStyle/>
        <a:p>
          <a:r>
            <a:rPr lang="en-US" i="1" dirty="0" smtClean="0">
              <a:effectLst>
                <a:outerShdw blurRad="38100" dist="38100" dir="2700000" algn="tl">
                  <a:srgbClr val="000000">
                    <a:alpha val="43137"/>
                  </a:srgbClr>
                </a:outerShdw>
              </a:effectLst>
            </a:rPr>
            <a:t>CD-a</a:t>
          </a:r>
          <a:endParaRPr lang="en-US" i="1" dirty="0">
            <a:effectLst>
              <a:outerShdw blurRad="38100" dist="38100" dir="2700000" algn="tl">
                <a:srgbClr val="000000">
                  <a:alpha val="43137"/>
                </a:srgbClr>
              </a:outerShdw>
            </a:effectLst>
          </a:endParaRPr>
        </a:p>
      </dgm:t>
    </dgm:pt>
    <dgm:pt modelId="{DDD0B67D-EEF5-4FCA-9577-4999CC532DD3}" type="parTrans" cxnId="{6117C3A2-C49D-4D37-9C58-270D5B8B3A6B}">
      <dgm:prSet/>
      <dgm:spPr/>
      <dgm:t>
        <a:bodyPr/>
        <a:lstStyle/>
        <a:p>
          <a:endParaRPr lang="en-US"/>
        </a:p>
      </dgm:t>
    </dgm:pt>
    <dgm:pt modelId="{DCA8894E-77F8-498B-AF44-666AEA951278}" type="sibTrans" cxnId="{6117C3A2-C49D-4D37-9C58-270D5B8B3A6B}">
      <dgm:prSet/>
      <dgm:spPr/>
      <dgm:t>
        <a:bodyPr/>
        <a:lstStyle/>
        <a:p>
          <a:endParaRPr lang="en-US"/>
        </a:p>
      </dgm:t>
    </dgm:pt>
    <dgm:pt modelId="{65E5B13F-C283-4175-B717-7A5517CD75EA}">
      <dgm:prSet phldrT="[Text]"/>
      <dgm:spPr/>
      <dgm:t>
        <a:bodyPr/>
        <a:lstStyle/>
        <a:p>
          <a:r>
            <a:rPr lang="en-US" i="1" dirty="0" smtClean="0">
              <a:effectLst>
                <a:outerShdw blurRad="38100" dist="38100" dir="2700000" algn="tl">
                  <a:srgbClr val="000000">
                    <a:alpha val="43137"/>
                  </a:srgbClr>
                </a:outerShdw>
              </a:effectLst>
            </a:rPr>
            <a:t>CD-b</a:t>
          </a:r>
          <a:endParaRPr lang="en-US" i="1" dirty="0">
            <a:effectLst>
              <a:outerShdw blurRad="38100" dist="38100" dir="2700000" algn="tl">
                <a:srgbClr val="000000">
                  <a:alpha val="43137"/>
                </a:srgbClr>
              </a:outerShdw>
            </a:effectLst>
          </a:endParaRPr>
        </a:p>
      </dgm:t>
    </dgm:pt>
    <dgm:pt modelId="{0437B790-6C43-4ACD-A0D8-23986185998C}" type="parTrans" cxnId="{91339AFD-00E5-446D-8B0A-D4E957171718}">
      <dgm:prSet/>
      <dgm:spPr/>
      <dgm:t>
        <a:bodyPr/>
        <a:lstStyle/>
        <a:p>
          <a:endParaRPr lang="en-US"/>
        </a:p>
      </dgm:t>
    </dgm:pt>
    <dgm:pt modelId="{10193A1B-C6C5-4A54-9821-41CCC042B8FF}" type="sibTrans" cxnId="{91339AFD-00E5-446D-8B0A-D4E957171718}">
      <dgm:prSet/>
      <dgm:spPr/>
      <dgm:t>
        <a:bodyPr/>
        <a:lstStyle/>
        <a:p>
          <a:endParaRPr lang="en-US"/>
        </a:p>
      </dgm:t>
    </dgm:pt>
    <dgm:pt modelId="{2D402761-08B3-41AA-9991-C6170759A3A6}">
      <dgm:prSet phldrT="[Text]"/>
      <dgm:spPr/>
      <dgm:t>
        <a:bodyPr/>
        <a:lstStyle/>
        <a:p>
          <a:r>
            <a:rPr lang="en-US" i="1" dirty="0" smtClean="0">
              <a:effectLst>
                <a:outerShdw blurRad="38100" dist="38100" dir="2700000" algn="tl">
                  <a:srgbClr val="000000">
                    <a:alpha val="43137"/>
                  </a:srgbClr>
                </a:outerShdw>
              </a:effectLst>
            </a:rPr>
            <a:t>CD-c</a:t>
          </a:r>
          <a:endParaRPr lang="en-US" i="1" dirty="0">
            <a:effectLst>
              <a:outerShdw blurRad="38100" dist="38100" dir="2700000" algn="tl">
                <a:srgbClr val="000000">
                  <a:alpha val="43137"/>
                </a:srgbClr>
              </a:outerShdw>
            </a:effectLst>
          </a:endParaRPr>
        </a:p>
      </dgm:t>
    </dgm:pt>
    <dgm:pt modelId="{1DD97439-4231-4A52-BAAE-8E236614C25C}" type="parTrans" cxnId="{1062000E-567F-4890-BD3B-F5B9A74640BD}">
      <dgm:prSet/>
      <dgm:spPr/>
      <dgm:t>
        <a:bodyPr/>
        <a:lstStyle/>
        <a:p>
          <a:endParaRPr lang="en-US"/>
        </a:p>
      </dgm:t>
    </dgm:pt>
    <dgm:pt modelId="{49FED595-D34C-4262-BCED-F3EEB6FB20DB}" type="sibTrans" cxnId="{1062000E-567F-4890-BD3B-F5B9A74640BD}">
      <dgm:prSet/>
      <dgm:spPr/>
      <dgm:t>
        <a:bodyPr/>
        <a:lstStyle/>
        <a:p>
          <a:endParaRPr lang="en-US"/>
        </a:p>
      </dgm:t>
    </dgm:pt>
    <dgm:pt modelId="{58FE69CA-83CC-4B16-82CB-08D0EC31FAD3}" type="pres">
      <dgm:prSet presAssocID="{D7436C39-61AD-452C-BC0E-F1572F6A7420}" presName="linearFlow" presStyleCnt="0">
        <dgm:presLayoutVars>
          <dgm:dir/>
          <dgm:animLvl val="lvl"/>
          <dgm:resizeHandles val="exact"/>
        </dgm:presLayoutVars>
      </dgm:prSet>
      <dgm:spPr/>
      <dgm:t>
        <a:bodyPr/>
        <a:lstStyle/>
        <a:p>
          <a:endParaRPr lang="en-US"/>
        </a:p>
      </dgm:t>
    </dgm:pt>
    <dgm:pt modelId="{0C8DAEB7-F0FA-4B7F-BBA8-A13F46A0BE67}" type="pres">
      <dgm:prSet presAssocID="{82BDC407-DEAC-4927-BD35-39AEFD6D0698}" presName="composite" presStyleCnt="0"/>
      <dgm:spPr/>
    </dgm:pt>
    <dgm:pt modelId="{399E756E-B3AD-41A1-AA76-77005D7E078E}" type="pres">
      <dgm:prSet presAssocID="{82BDC407-DEAC-4927-BD35-39AEFD6D0698}" presName="parentText" presStyleLbl="alignNode1" presStyleIdx="0" presStyleCnt="3">
        <dgm:presLayoutVars>
          <dgm:chMax val="1"/>
          <dgm:bulletEnabled val="1"/>
        </dgm:presLayoutVars>
      </dgm:prSet>
      <dgm:spPr/>
      <dgm:t>
        <a:bodyPr/>
        <a:lstStyle/>
        <a:p>
          <a:endParaRPr lang="en-US"/>
        </a:p>
      </dgm:t>
    </dgm:pt>
    <dgm:pt modelId="{CEB78421-91B3-4B4F-B23B-2E7E86E7530F}" type="pres">
      <dgm:prSet presAssocID="{82BDC407-DEAC-4927-BD35-39AEFD6D0698}" presName="descendantText" presStyleLbl="alignAcc1" presStyleIdx="0" presStyleCnt="3" custScaleX="30456" custScaleY="100000">
        <dgm:presLayoutVars>
          <dgm:bulletEnabled val="1"/>
        </dgm:presLayoutVars>
      </dgm:prSet>
      <dgm:spPr/>
      <dgm:t>
        <a:bodyPr/>
        <a:lstStyle/>
        <a:p>
          <a:endParaRPr lang="en-US"/>
        </a:p>
      </dgm:t>
    </dgm:pt>
    <dgm:pt modelId="{C8665BDF-2364-493C-8114-BED61C728BD0}" type="pres">
      <dgm:prSet presAssocID="{D9220363-845E-4D9A-98ED-A5E02AADE4FD}" presName="sp" presStyleCnt="0"/>
      <dgm:spPr/>
    </dgm:pt>
    <dgm:pt modelId="{8DB7F405-CE29-48BE-9033-D1874747761E}" type="pres">
      <dgm:prSet presAssocID="{FB95484B-5601-4D12-80C4-C2F7B6579C8C}" presName="composite" presStyleCnt="0"/>
      <dgm:spPr/>
    </dgm:pt>
    <dgm:pt modelId="{0A54B09D-5360-411B-B859-6B005867ACCC}" type="pres">
      <dgm:prSet presAssocID="{FB95484B-5601-4D12-80C4-C2F7B6579C8C}" presName="parentText" presStyleLbl="alignNode1" presStyleIdx="1" presStyleCnt="3">
        <dgm:presLayoutVars>
          <dgm:chMax val="1"/>
          <dgm:bulletEnabled val="1"/>
        </dgm:presLayoutVars>
      </dgm:prSet>
      <dgm:spPr/>
      <dgm:t>
        <a:bodyPr/>
        <a:lstStyle/>
        <a:p>
          <a:endParaRPr lang="en-US"/>
        </a:p>
      </dgm:t>
    </dgm:pt>
    <dgm:pt modelId="{81FD49A8-081C-4022-B708-CDDACA7F7405}" type="pres">
      <dgm:prSet presAssocID="{FB95484B-5601-4D12-80C4-C2F7B6579C8C}" presName="descendantText" presStyleLbl="alignAcc1" presStyleIdx="1" presStyleCnt="3" custScaleX="29618">
        <dgm:presLayoutVars>
          <dgm:bulletEnabled val="1"/>
        </dgm:presLayoutVars>
      </dgm:prSet>
      <dgm:spPr/>
      <dgm:t>
        <a:bodyPr/>
        <a:lstStyle/>
        <a:p>
          <a:endParaRPr lang="en-US"/>
        </a:p>
      </dgm:t>
    </dgm:pt>
    <dgm:pt modelId="{C88DC22E-43D9-4C18-9428-80CDE3805B2F}" type="pres">
      <dgm:prSet presAssocID="{03DAD425-B5A2-4D0E-AFAB-3323EDA0AEDB}" presName="sp" presStyleCnt="0"/>
      <dgm:spPr/>
    </dgm:pt>
    <dgm:pt modelId="{0E66F2AB-23C2-43D2-BB4D-95E149B6E8F8}" type="pres">
      <dgm:prSet presAssocID="{BB792139-742B-4945-9C95-1BB898F821C8}" presName="composite" presStyleCnt="0"/>
      <dgm:spPr/>
    </dgm:pt>
    <dgm:pt modelId="{18BDF722-DE89-452C-9EA6-FCF1168BE91B}" type="pres">
      <dgm:prSet presAssocID="{BB792139-742B-4945-9C95-1BB898F821C8}" presName="parentText" presStyleLbl="alignNode1" presStyleIdx="2" presStyleCnt="3">
        <dgm:presLayoutVars>
          <dgm:chMax val="1"/>
          <dgm:bulletEnabled val="1"/>
        </dgm:presLayoutVars>
      </dgm:prSet>
      <dgm:spPr/>
      <dgm:t>
        <a:bodyPr/>
        <a:lstStyle/>
        <a:p>
          <a:endParaRPr lang="en-US"/>
        </a:p>
      </dgm:t>
    </dgm:pt>
    <dgm:pt modelId="{66F4FDF6-D336-4C88-8B2B-0797E83E07E3}" type="pres">
      <dgm:prSet presAssocID="{BB792139-742B-4945-9C95-1BB898F821C8}" presName="descendantText" presStyleLbl="alignAcc1" presStyleIdx="2" presStyleCnt="3" custScaleX="30177">
        <dgm:presLayoutVars>
          <dgm:bulletEnabled val="1"/>
        </dgm:presLayoutVars>
      </dgm:prSet>
      <dgm:spPr/>
      <dgm:t>
        <a:bodyPr/>
        <a:lstStyle/>
        <a:p>
          <a:endParaRPr lang="en-US"/>
        </a:p>
      </dgm:t>
    </dgm:pt>
  </dgm:ptLst>
  <dgm:cxnLst>
    <dgm:cxn modelId="{ED34BEDB-A086-4EE3-990F-D4B034C0E349}" type="presOf" srcId="{FA4DEDFB-F345-47C8-91EA-4F6CC4E6D275}" destId="{CEB78421-91B3-4B4F-B23B-2E7E86E7530F}" srcOrd="0" destOrd="1" presId="urn:microsoft.com/office/officeart/2005/8/layout/chevron2"/>
    <dgm:cxn modelId="{BE23B0B9-6F86-4DAD-9803-AEE892CADE20}" type="presOf" srcId="{FB95484B-5601-4D12-80C4-C2F7B6579C8C}" destId="{0A54B09D-5360-411B-B859-6B005867ACCC}" srcOrd="0" destOrd="0" presId="urn:microsoft.com/office/officeart/2005/8/layout/chevron2"/>
    <dgm:cxn modelId="{E3272896-D53E-4805-8FDD-A3C30ED50C6B}" type="presOf" srcId="{EEAEE0BE-F519-4239-9F36-E755335C64AB}" destId="{66F4FDF6-D336-4C88-8B2B-0797E83E07E3}" srcOrd="0" destOrd="0" presId="urn:microsoft.com/office/officeart/2005/8/layout/chevron2"/>
    <dgm:cxn modelId="{1B9C2BEF-0F75-45CE-9168-B35BD3E1DA9C}" type="presOf" srcId="{82BDC407-DEAC-4927-BD35-39AEFD6D0698}" destId="{399E756E-B3AD-41A1-AA76-77005D7E078E}" srcOrd="0" destOrd="0" presId="urn:microsoft.com/office/officeart/2005/8/layout/chevron2"/>
    <dgm:cxn modelId="{3D99F51A-30BD-4A77-8044-F57FC1AAAAAD}" srcId="{82BDC407-DEAC-4927-BD35-39AEFD6D0698}" destId="{FA4DEDFB-F345-47C8-91EA-4F6CC4E6D275}" srcOrd="1" destOrd="0" parTransId="{607317BE-62C2-4BE8-8169-5622AC805F70}" sibTransId="{F7EB1990-4AEA-44D0-979B-3DDE8593E67D}"/>
    <dgm:cxn modelId="{C14F8D37-6FC2-4A5A-9DA2-787BF92553D6}" type="presOf" srcId="{BB792139-742B-4945-9C95-1BB898F821C8}" destId="{18BDF722-DE89-452C-9EA6-FCF1168BE91B}" srcOrd="0" destOrd="0" presId="urn:microsoft.com/office/officeart/2005/8/layout/chevron2"/>
    <dgm:cxn modelId="{629938CE-CA0B-4C43-8983-54D5F2BCD256}" srcId="{FB95484B-5601-4D12-80C4-C2F7B6579C8C}" destId="{2838BA3F-6AF7-4463-8CF7-3FDCF52D9A23}" srcOrd="0" destOrd="0" parTransId="{1E13CCEC-AC0C-4F5D-81D3-EEDE7E4CDFA0}" sibTransId="{B8485AE8-8B09-496D-8CB9-498CAC3E83F4}"/>
    <dgm:cxn modelId="{65C8041A-B0E6-481C-BAE6-8ED6322A006C}" type="presOf" srcId="{1E6DD8FB-9D87-4852-8256-BA72BDC27907}" destId="{66F4FDF6-D336-4C88-8B2B-0797E83E07E3}" srcOrd="0" destOrd="1" presId="urn:microsoft.com/office/officeart/2005/8/layout/chevron2"/>
    <dgm:cxn modelId="{B50890A7-446C-4D4C-8BA6-D1582123FDE9}" type="presOf" srcId="{2152E4D1-37B3-4823-8851-EB9083C77AFA}" destId="{81FD49A8-081C-4022-B708-CDDACA7F7405}" srcOrd="0" destOrd="1" presId="urn:microsoft.com/office/officeart/2005/8/layout/chevron2"/>
    <dgm:cxn modelId="{205809C0-FA3C-4167-85EC-5910CC3B4A30}" type="presOf" srcId="{2838BA3F-6AF7-4463-8CF7-3FDCF52D9A23}" destId="{81FD49A8-081C-4022-B708-CDDACA7F7405}" srcOrd="0" destOrd="0" presId="urn:microsoft.com/office/officeart/2005/8/layout/chevron2"/>
    <dgm:cxn modelId="{2EA618C5-F29F-4B3A-98DE-41D6F251CB02}" type="presOf" srcId="{2DA85666-7CC4-4F8F-AD9D-4AF34C9E5577}" destId="{CEB78421-91B3-4B4F-B23B-2E7E86E7530F}" srcOrd="0" destOrd="0" presId="urn:microsoft.com/office/officeart/2005/8/layout/chevron2"/>
    <dgm:cxn modelId="{52BD7FAC-1040-44AD-9AF7-049B8305F538}" srcId="{BB792139-742B-4945-9C95-1BB898F821C8}" destId="{1E6DD8FB-9D87-4852-8256-BA72BDC27907}" srcOrd="1" destOrd="0" parTransId="{B7FD938C-1804-4C6B-B3A4-4A88C4DBEC14}" sibTransId="{61AC21D6-3D26-428F-A1A6-7642A9AC9807}"/>
    <dgm:cxn modelId="{367B20C3-2E03-4CFF-8373-22E813D111AA}" srcId="{82BDC407-DEAC-4927-BD35-39AEFD6D0698}" destId="{2DA85666-7CC4-4F8F-AD9D-4AF34C9E5577}" srcOrd="0" destOrd="0" parTransId="{3BAF5310-3D95-4291-9C6E-D41D75B497E1}" sibTransId="{13118D4A-2231-4885-8DF8-18D0463C0709}"/>
    <dgm:cxn modelId="{1062000E-567F-4890-BD3B-F5B9A74640BD}" srcId="{1E6DD8FB-9D87-4852-8256-BA72BDC27907}" destId="{2D402761-08B3-41AA-9991-C6170759A3A6}" srcOrd="0" destOrd="0" parTransId="{1DD97439-4231-4A52-BAAE-8E236614C25C}" sibTransId="{49FED595-D34C-4262-BCED-F3EEB6FB20DB}"/>
    <dgm:cxn modelId="{91339AFD-00E5-446D-8B0A-D4E957171718}" srcId="{2152E4D1-37B3-4823-8851-EB9083C77AFA}" destId="{65E5B13F-C283-4175-B717-7A5517CD75EA}" srcOrd="0" destOrd="0" parTransId="{0437B790-6C43-4ACD-A0D8-23986185998C}" sibTransId="{10193A1B-C6C5-4A54-9821-41CCC042B8FF}"/>
    <dgm:cxn modelId="{D02F14CC-D2EE-48D6-A2C5-7F4F7AA4003F}" srcId="{BB792139-742B-4945-9C95-1BB898F821C8}" destId="{EEAEE0BE-F519-4239-9F36-E755335C64AB}" srcOrd="0" destOrd="0" parTransId="{52DB84BB-9C57-42FD-A71B-40D3BBA7111C}" sibTransId="{66A3B7CA-A8AA-4AB2-9C87-34D255B7ECC4}"/>
    <dgm:cxn modelId="{FD410CDC-4E98-46A7-BFB4-404150CFBC8F}" type="presOf" srcId="{AEFA1255-6998-4C4E-8788-9F8E4C61058A}" destId="{CEB78421-91B3-4B4F-B23B-2E7E86E7530F}" srcOrd="0" destOrd="2" presId="urn:microsoft.com/office/officeart/2005/8/layout/chevron2"/>
    <dgm:cxn modelId="{879DFE25-22F8-42E2-A9F6-BD1A131950BA}" type="presOf" srcId="{65E5B13F-C283-4175-B717-7A5517CD75EA}" destId="{81FD49A8-081C-4022-B708-CDDACA7F7405}" srcOrd="0" destOrd="2" presId="urn:microsoft.com/office/officeart/2005/8/layout/chevron2"/>
    <dgm:cxn modelId="{B65B7BF5-6C9D-48B7-B6EA-20FCCE8989CA}" srcId="{FB95484B-5601-4D12-80C4-C2F7B6579C8C}" destId="{2152E4D1-37B3-4823-8851-EB9083C77AFA}" srcOrd="1" destOrd="0" parTransId="{5E56A005-9258-4715-B650-C33CA5310FC8}" sibTransId="{626B6D3C-6465-4CAC-9ADC-8BA824F77675}"/>
    <dgm:cxn modelId="{323F8CEF-91C4-4F2E-9625-F4D97BC92C24}" srcId="{D7436C39-61AD-452C-BC0E-F1572F6A7420}" destId="{BB792139-742B-4945-9C95-1BB898F821C8}" srcOrd="2" destOrd="0" parTransId="{C8ECF897-4349-40FB-95DA-31B06D351825}" sibTransId="{B5C11C77-CF6D-4864-A2EE-26AA7343E755}"/>
    <dgm:cxn modelId="{F49212E5-8839-4AA7-B421-F00B4E65D301}" srcId="{D7436C39-61AD-452C-BC0E-F1572F6A7420}" destId="{82BDC407-DEAC-4927-BD35-39AEFD6D0698}" srcOrd="0" destOrd="0" parTransId="{F6561D45-991A-4B99-A3FF-A3EA022A6A04}" sibTransId="{D9220363-845E-4D9A-98ED-A5E02AADE4FD}"/>
    <dgm:cxn modelId="{0942B3EF-9995-4117-8A96-44C9EA460B9A}" type="presOf" srcId="{D7436C39-61AD-452C-BC0E-F1572F6A7420}" destId="{58FE69CA-83CC-4B16-82CB-08D0EC31FAD3}" srcOrd="0" destOrd="0" presId="urn:microsoft.com/office/officeart/2005/8/layout/chevron2"/>
    <dgm:cxn modelId="{8F5F7E92-4AB4-4F18-9A17-C9361089C6A0}" type="presOf" srcId="{2D402761-08B3-41AA-9991-C6170759A3A6}" destId="{66F4FDF6-D336-4C88-8B2B-0797E83E07E3}" srcOrd="0" destOrd="2" presId="urn:microsoft.com/office/officeart/2005/8/layout/chevron2"/>
    <dgm:cxn modelId="{6117C3A2-C49D-4D37-9C58-270D5B8B3A6B}" srcId="{FA4DEDFB-F345-47C8-91EA-4F6CC4E6D275}" destId="{AEFA1255-6998-4C4E-8788-9F8E4C61058A}" srcOrd="0" destOrd="0" parTransId="{DDD0B67D-EEF5-4FCA-9577-4999CC532DD3}" sibTransId="{DCA8894E-77F8-498B-AF44-666AEA951278}"/>
    <dgm:cxn modelId="{9DAE236C-0370-44D5-86A4-C2B22036CB1C}" srcId="{D7436C39-61AD-452C-BC0E-F1572F6A7420}" destId="{FB95484B-5601-4D12-80C4-C2F7B6579C8C}" srcOrd="1" destOrd="0" parTransId="{93333480-A97D-40C7-9AE3-0EC819322996}" sibTransId="{03DAD425-B5A2-4D0E-AFAB-3323EDA0AEDB}"/>
    <dgm:cxn modelId="{0DB3379B-B1F1-454E-8332-685FEEDAA1DF}" type="presParOf" srcId="{58FE69CA-83CC-4B16-82CB-08D0EC31FAD3}" destId="{0C8DAEB7-F0FA-4B7F-BBA8-A13F46A0BE67}" srcOrd="0" destOrd="0" presId="urn:microsoft.com/office/officeart/2005/8/layout/chevron2"/>
    <dgm:cxn modelId="{90A1925D-99F4-4FAE-B86D-225DEBE31DD7}" type="presParOf" srcId="{0C8DAEB7-F0FA-4B7F-BBA8-A13F46A0BE67}" destId="{399E756E-B3AD-41A1-AA76-77005D7E078E}" srcOrd="0" destOrd="0" presId="urn:microsoft.com/office/officeart/2005/8/layout/chevron2"/>
    <dgm:cxn modelId="{C5AA7852-FF94-4FDC-911C-514AA2D9E7B0}" type="presParOf" srcId="{0C8DAEB7-F0FA-4B7F-BBA8-A13F46A0BE67}" destId="{CEB78421-91B3-4B4F-B23B-2E7E86E7530F}" srcOrd="1" destOrd="0" presId="urn:microsoft.com/office/officeart/2005/8/layout/chevron2"/>
    <dgm:cxn modelId="{B1B0375D-3DD8-4EBB-B03D-07E3B8976435}" type="presParOf" srcId="{58FE69CA-83CC-4B16-82CB-08D0EC31FAD3}" destId="{C8665BDF-2364-493C-8114-BED61C728BD0}" srcOrd="1" destOrd="0" presId="urn:microsoft.com/office/officeart/2005/8/layout/chevron2"/>
    <dgm:cxn modelId="{45DBE94E-E609-4AC4-AECA-AF34B62A4098}" type="presParOf" srcId="{58FE69CA-83CC-4B16-82CB-08D0EC31FAD3}" destId="{8DB7F405-CE29-48BE-9033-D1874747761E}" srcOrd="2" destOrd="0" presId="urn:microsoft.com/office/officeart/2005/8/layout/chevron2"/>
    <dgm:cxn modelId="{B82A8EDE-8C1F-42EE-8EBF-57FAE472A2FD}" type="presParOf" srcId="{8DB7F405-CE29-48BE-9033-D1874747761E}" destId="{0A54B09D-5360-411B-B859-6B005867ACCC}" srcOrd="0" destOrd="0" presId="urn:microsoft.com/office/officeart/2005/8/layout/chevron2"/>
    <dgm:cxn modelId="{8377EDA2-4FB1-4048-872F-EF76DA98C462}" type="presParOf" srcId="{8DB7F405-CE29-48BE-9033-D1874747761E}" destId="{81FD49A8-081C-4022-B708-CDDACA7F7405}" srcOrd="1" destOrd="0" presId="urn:microsoft.com/office/officeart/2005/8/layout/chevron2"/>
    <dgm:cxn modelId="{EA282B62-9CA2-4512-9D1A-4494FD490BBA}" type="presParOf" srcId="{58FE69CA-83CC-4B16-82CB-08D0EC31FAD3}" destId="{C88DC22E-43D9-4C18-9428-80CDE3805B2F}" srcOrd="3" destOrd="0" presId="urn:microsoft.com/office/officeart/2005/8/layout/chevron2"/>
    <dgm:cxn modelId="{F6B34EC1-2DCC-4F80-9466-9F54F52B4D63}" type="presParOf" srcId="{58FE69CA-83CC-4B16-82CB-08D0EC31FAD3}" destId="{0E66F2AB-23C2-43D2-BB4D-95E149B6E8F8}" srcOrd="4" destOrd="0" presId="urn:microsoft.com/office/officeart/2005/8/layout/chevron2"/>
    <dgm:cxn modelId="{C71D9424-412E-41AC-8C2A-2644B84C3B87}" type="presParOf" srcId="{0E66F2AB-23C2-43D2-BB4D-95E149B6E8F8}" destId="{18BDF722-DE89-452C-9EA6-FCF1168BE91B}" srcOrd="0" destOrd="0" presId="urn:microsoft.com/office/officeart/2005/8/layout/chevron2"/>
    <dgm:cxn modelId="{99611BB5-DED0-43BF-AE9C-E10F5C049361}" type="presParOf" srcId="{0E66F2AB-23C2-43D2-BB4D-95E149B6E8F8}" destId="{66F4FDF6-D336-4C88-8B2B-0797E83E07E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436C39-61AD-452C-BC0E-F1572F6A7420}" type="doc">
      <dgm:prSet loTypeId="urn:microsoft.com/office/officeart/2005/8/layout/chevron2" loCatId="list" qsTypeId="urn:microsoft.com/office/officeart/2005/8/quickstyle/3d2" qsCatId="3D" csTypeId="urn:microsoft.com/office/officeart/2005/8/colors/colorful5" csCatId="colorful" phldr="1"/>
      <dgm:spPr/>
      <dgm:t>
        <a:bodyPr/>
        <a:lstStyle/>
        <a:p>
          <a:endParaRPr lang="en-US"/>
        </a:p>
      </dgm:t>
    </dgm:pt>
    <dgm:pt modelId="{82BDC407-DEAC-4927-BD35-39AEFD6D0698}">
      <dgm:prSet phldrT="[Text]"/>
      <dgm:spPr/>
      <dgm:t>
        <a:bodyPr/>
        <a:lstStyle/>
        <a:p>
          <a:r>
            <a:rPr lang="en-US" dirty="0" smtClean="0"/>
            <a:t>First Loop</a:t>
          </a:r>
          <a:endParaRPr lang="en-US" dirty="0"/>
        </a:p>
      </dgm:t>
    </dgm:pt>
    <dgm:pt modelId="{F6561D45-991A-4B99-A3FF-A3EA022A6A04}" type="parTrans" cxnId="{F49212E5-8839-4AA7-B421-F00B4E65D301}">
      <dgm:prSet/>
      <dgm:spPr/>
      <dgm:t>
        <a:bodyPr/>
        <a:lstStyle/>
        <a:p>
          <a:endParaRPr lang="en-US"/>
        </a:p>
      </dgm:t>
    </dgm:pt>
    <dgm:pt modelId="{D9220363-845E-4D9A-98ED-A5E02AADE4FD}" type="sibTrans" cxnId="{F49212E5-8839-4AA7-B421-F00B4E65D301}">
      <dgm:prSet/>
      <dgm:spPr/>
      <dgm:t>
        <a:bodyPr/>
        <a:lstStyle/>
        <a:p>
          <a:endParaRPr lang="en-US"/>
        </a:p>
      </dgm:t>
    </dgm:pt>
    <dgm:pt modelId="{2DA85666-7CC4-4F8F-AD9D-4AF34C9E5577}">
      <dgm:prSet phldrT="[Text]" custT="1"/>
      <dgm:spPr/>
      <dgm:t>
        <a:bodyPr/>
        <a:lstStyle/>
        <a:p>
          <a:r>
            <a:rPr lang="en-US" sz="2000" dirty="0" smtClean="0"/>
            <a:t>slice-a</a:t>
          </a:r>
          <a:endParaRPr lang="en-US" sz="2000" dirty="0"/>
        </a:p>
      </dgm:t>
    </dgm:pt>
    <dgm:pt modelId="{3BAF5310-3D95-4291-9C6E-D41D75B497E1}" type="parTrans" cxnId="{367B20C3-2E03-4CFF-8373-22E813D111AA}">
      <dgm:prSet/>
      <dgm:spPr/>
      <dgm:t>
        <a:bodyPr/>
        <a:lstStyle/>
        <a:p>
          <a:endParaRPr lang="en-US"/>
        </a:p>
      </dgm:t>
    </dgm:pt>
    <dgm:pt modelId="{13118D4A-2231-4885-8DF8-18D0463C0709}" type="sibTrans" cxnId="{367B20C3-2E03-4CFF-8373-22E813D111AA}">
      <dgm:prSet/>
      <dgm:spPr/>
      <dgm:t>
        <a:bodyPr/>
        <a:lstStyle/>
        <a:p>
          <a:endParaRPr lang="en-US"/>
        </a:p>
      </dgm:t>
    </dgm:pt>
    <dgm:pt modelId="{FA4DEDFB-F345-47C8-91EA-4F6CC4E6D275}">
      <dgm:prSet phldrT="[Text]" custT="1"/>
      <dgm:spPr/>
      <dgm:t>
        <a:bodyPr/>
        <a:lstStyle/>
        <a:p>
          <a:r>
            <a:rPr lang="en-US" sz="2000" dirty="0" smtClean="0"/>
            <a:t>slice-b</a:t>
          </a:r>
          <a:endParaRPr lang="en-US" sz="2000" dirty="0"/>
        </a:p>
      </dgm:t>
    </dgm:pt>
    <dgm:pt modelId="{607317BE-62C2-4BE8-8169-5622AC805F70}" type="parTrans" cxnId="{3D99F51A-30BD-4A77-8044-F57FC1AAAAAD}">
      <dgm:prSet/>
      <dgm:spPr/>
      <dgm:t>
        <a:bodyPr/>
        <a:lstStyle/>
        <a:p>
          <a:endParaRPr lang="en-US"/>
        </a:p>
      </dgm:t>
    </dgm:pt>
    <dgm:pt modelId="{F7EB1990-4AEA-44D0-979B-3DDE8593E67D}" type="sibTrans" cxnId="{3D99F51A-30BD-4A77-8044-F57FC1AAAAAD}">
      <dgm:prSet/>
      <dgm:spPr/>
      <dgm:t>
        <a:bodyPr/>
        <a:lstStyle/>
        <a:p>
          <a:endParaRPr lang="en-US"/>
        </a:p>
      </dgm:t>
    </dgm:pt>
    <dgm:pt modelId="{FB95484B-5601-4D12-80C4-C2F7B6579C8C}">
      <dgm:prSet phldrT="[Text]"/>
      <dgm:spPr/>
      <dgm:t>
        <a:bodyPr/>
        <a:lstStyle/>
        <a:p>
          <a:r>
            <a:rPr lang="en-US" dirty="0" smtClean="0"/>
            <a:t>Second Loop</a:t>
          </a:r>
          <a:endParaRPr lang="en-US" dirty="0"/>
        </a:p>
      </dgm:t>
    </dgm:pt>
    <dgm:pt modelId="{93333480-A97D-40C7-9AE3-0EC819322996}" type="parTrans" cxnId="{9DAE236C-0370-44D5-86A4-C2B22036CB1C}">
      <dgm:prSet/>
      <dgm:spPr/>
      <dgm:t>
        <a:bodyPr/>
        <a:lstStyle/>
        <a:p>
          <a:endParaRPr lang="en-US"/>
        </a:p>
      </dgm:t>
    </dgm:pt>
    <dgm:pt modelId="{03DAD425-B5A2-4D0E-AFAB-3323EDA0AEDB}" type="sibTrans" cxnId="{9DAE236C-0370-44D5-86A4-C2B22036CB1C}">
      <dgm:prSet/>
      <dgm:spPr/>
      <dgm:t>
        <a:bodyPr/>
        <a:lstStyle/>
        <a:p>
          <a:endParaRPr lang="en-US"/>
        </a:p>
      </dgm:t>
    </dgm:pt>
    <dgm:pt modelId="{2838BA3F-6AF7-4463-8CF7-3FDCF52D9A23}">
      <dgm:prSet phldrT="[Text]" custT="1"/>
      <dgm:spPr/>
      <dgm:t>
        <a:bodyPr/>
        <a:lstStyle/>
        <a:p>
          <a:r>
            <a:rPr lang="en-US" sz="2000" dirty="0" smtClean="0"/>
            <a:t>branch-a</a:t>
          </a:r>
          <a:endParaRPr lang="en-US" sz="2000" dirty="0"/>
        </a:p>
      </dgm:t>
    </dgm:pt>
    <dgm:pt modelId="{1E13CCEC-AC0C-4F5D-81D3-EEDE7E4CDFA0}" type="parTrans" cxnId="{629938CE-CA0B-4C43-8983-54D5F2BCD256}">
      <dgm:prSet/>
      <dgm:spPr/>
      <dgm:t>
        <a:bodyPr/>
        <a:lstStyle/>
        <a:p>
          <a:endParaRPr lang="en-US"/>
        </a:p>
      </dgm:t>
    </dgm:pt>
    <dgm:pt modelId="{B8485AE8-8B09-496D-8CB9-498CAC3E83F4}" type="sibTrans" cxnId="{629938CE-CA0B-4C43-8983-54D5F2BCD256}">
      <dgm:prSet/>
      <dgm:spPr/>
      <dgm:t>
        <a:bodyPr/>
        <a:lstStyle/>
        <a:p>
          <a:endParaRPr lang="en-US"/>
        </a:p>
      </dgm:t>
    </dgm:pt>
    <dgm:pt modelId="{CCF5128B-8755-4A06-B4A1-2DD729361318}">
      <dgm:prSet phldrT="[Text]" custT="1"/>
      <dgm:spPr/>
      <dgm:t>
        <a:bodyPr/>
        <a:lstStyle/>
        <a:p>
          <a:r>
            <a:rPr lang="en-US" sz="2000" dirty="0" smtClean="0"/>
            <a:t>slice-c</a:t>
          </a:r>
          <a:endParaRPr lang="en-US" sz="2000" dirty="0"/>
        </a:p>
      </dgm:t>
    </dgm:pt>
    <dgm:pt modelId="{0C1AC271-A3B6-47AE-B432-D94EE27BAF33}" type="parTrans" cxnId="{92073F69-892D-455A-872C-DD6B392076EE}">
      <dgm:prSet/>
      <dgm:spPr/>
      <dgm:t>
        <a:bodyPr/>
        <a:lstStyle/>
        <a:p>
          <a:endParaRPr lang="en-US"/>
        </a:p>
      </dgm:t>
    </dgm:pt>
    <dgm:pt modelId="{A3DE6C7E-90E1-4BD8-B50D-BA7CD11CF864}" type="sibTrans" cxnId="{92073F69-892D-455A-872C-DD6B392076EE}">
      <dgm:prSet/>
      <dgm:spPr/>
      <dgm:t>
        <a:bodyPr/>
        <a:lstStyle/>
        <a:p>
          <a:endParaRPr lang="en-US"/>
        </a:p>
      </dgm:t>
    </dgm:pt>
    <dgm:pt modelId="{EB9F20F8-CEAE-44F8-B0B8-88B20232C152}">
      <dgm:prSet phldrT="[Text]" custT="1"/>
      <dgm:spPr/>
      <dgm:t>
        <a:bodyPr/>
        <a:lstStyle/>
        <a:p>
          <a:r>
            <a:rPr lang="en-US" sz="2000" dirty="0" smtClean="0"/>
            <a:t>branch-c</a:t>
          </a:r>
          <a:endParaRPr lang="en-US" sz="2000" dirty="0"/>
        </a:p>
      </dgm:t>
    </dgm:pt>
    <dgm:pt modelId="{EC7ADA5C-A0E3-461E-AE6A-696D841757A4}" type="parTrans" cxnId="{6E780030-4ED8-4FEB-B08E-8CE919EBC699}">
      <dgm:prSet/>
      <dgm:spPr/>
      <dgm:t>
        <a:bodyPr/>
        <a:lstStyle/>
        <a:p>
          <a:endParaRPr lang="en-US"/>
        </a:p>
      </dgm:t>
    </dgm:pt>
    <dgm:pt modelId="{A6F4B698-25F9-453D-B642-8C148737AC3E}" type="sibTrans" cxnId="{6E780030-4ED8-4FEB-B08E-8CE919EBC699}">
      <dgm:prSet/>
      <dgm:spPr/>
      <dgm:t>
        <a:bodyPr/>
        <a:lstStyle/>
        <a:p>
          <a:endParaRPr lang="en-US"/>
        </a:p>
      </dgm:t>
    </dgm:pt>
    <dgm:pt modelId="{2152E4D1-37B3-4823-8851-EB9083C77AFA}">
      <dgm:prSet phldrT="[Text]" custT="1"/>
      <dgm:spPr/>
      <dgm:t>
        <a:bodyPr/>
        <a:lstStyle/>
        <a:p>
          <a:r>
            <a:rPr lang="en-US" sz="2000" dirty="0" smtClean="0"/>
            <a:t>branch-b</a:t>
          </a:r>
          <a:endParaRPr lang="en-US" sz="2000" dirty="0"/>
        </a:p>
      </dgm:t>
    </dgm:pt>
    <dgm:pt modelId="{626B6D3C-6465-4CAC-9ADC-8BA824F77675}" type="sibTrans" cxnId="{B65B7BF5-6C9D-48B7-B6EA-20FCCE8989CA}">
      <dgm:prSet/>
      <dgm:spPr/>
      <dgm:t>
        <a:bodyPr/>
        <a:lstStyle/>
        <a:p>
          <a:endParaRPr lang="en-US"/>
        </a:p>
      </dgm:t>
    </dgm:pt>
    <dgm:pt modelId="{5E56A005-9258-4715-B650-C33CA5310FC8}" type="parTrans" cxnId="{B65B7BF5-6C9D-48B7-B6EA-20FCCE8989CA}">
      <dgm:prSet/>
      <dgm:spPr/>
      <dgm:t>
        <a:bodyPr/>
        <a:lstStyle/>
        <a:p>
          <a:endParaRPr lang="en-US"/>
        </a:p>
      </dgm:t>
    </dgm:pt>
    <dgm:pt modelId="{E0F7C096-9CBD-40BE-A12B-D8AB6E84E860}">
      <dgm:prSet phldrT="[Text]" custT="1"/>
      <dgm:spPr/>
      <dgm:t>
        <a:bodyPr/>
        <a:lstStyle/>
        <a:p>
          <a:r>
            <a:rPr lang="en-US" sz="2000" i="1" dirty="0" smtClean="0">
              <a:effectLst>
                <a:outerShdw blurRad="38100" dist="38100" dir="2700000" algn="tl">
                  <a:srgbClr val="000000">
                    <a:alpha val="43137"/>
                  </a:srgbClr>
                </a:outerShdw>
              </a:effectLst>
            </a:rPr>
            <a:t>CD-a</a:t>
          </a:r>
          <a:endParaRPr lang="en-US" sz="2000" i="1" dirty="0">
            <a:effectLst>
              <a:outerShdw blurRad="38100" dist="38100" dir="2700000" algn="tl">
                <a:srgbClr val="000000">
                  <a:alpha val="43137"/>
                </a:srgbClr>
              </a:outerShdw>
            </a:effectLst>
          </a:endParaRPr>
        </a:p>
      </dgm:t>
    </dgm:pt>
    <dgm:pt modelId="{3AD82D0C-EB6E-4FEC-93E7-AB5B5AEFDBC1}" type="parTrans" cxnId="{67CB3D1E-38DA-4B95-80E2-A447DB4D9BD6}">
      <dgm:prSet/>
      <dgm:spPr/>
      <dgm:t>
        <a:bodyPr/>
        <a:lstStyle/>
        <a:p>
          <a:endParaRPr lang="en-US"/>
        </a:p>
      </dgm:t>
    </dgm:pt>
    <dgm:pt modelId="{970E6754-89EE-4362-81B5-86C7C950FBED}" type="sibTrans" cxnId="{67CB3D1E-38DA-4B95-80E2-A447DB4D9BD6}">
      <dgm:prSet/>
      <dgm:spPr/>
      <dgm:t>
        <a:bodyPr/>
        <a:lstStyle/>
        <a:p>
          <a:endParaRPr lang="en-US"/>
        </a:p>
      </dgm:t>
    </dgm:pt>
    <dgm:pt modelId="{6856001B-9178-4642-8BC5-0DC401782F36}">
      <dgm:prSet phldrT="[Text]" custT="1"/>
      <dgm:spPr/>
      <dgm:t>
        <a:bodyPr/>
        <a:lstStyle/>
        <a:p>
          <a:r>
            <a:rPr lang="en-US" sz="2000" i="1" dirty="0" smtClean="0">
              <a:effectLst>
                <a:outerShdw blurRad="38100" dist="38100" dir="2700000" algn="tl">
                  <a:srgbClr val="000000">
                    <a:alpha val="43137"/>
                  </a:srgbClr>
                </a:outerShdw>
              </a:effectLst>
            </a:rPr>
            <a:t>CD-b</a:t>
          </a:r>
          <a:endParaRPr lang="en-US" sz="2000" i="1" dirty="0">
            <a:effectLst>
              <a:outerShdw blurRad="38100" dist="38100" dir="2700000" algn="tl">
                <a:srgbClr val="000000">
                  <a:alpha val="43137"/>
                </a:srgbClr>
              </a:outerShdw>
            </a:effectLst>
          </a:endParaRPr>
        </a:p>
      </dgm:t>
    </dgm:pt>
    <dgm:pt modelId="{D1617530-7C90-46CE-9B17-A3706C0298D5}" type="parTrans" cxnId="{35031F2F-4A3D-4EB8-8BDA-61FC07A5B54E}">
      <dgm:prSet/>
      <dgm:spPr/>
      <dgm:t>
        <a:bodyPr/>
        <a:lstStyle/>
        <a:p>
          <a:endParaRPr lang="en-US"/>
        </a:p>
      </dgm:t>
    </dgm:pt>
    <dgm:pt modelId="{FE1BDBF0-717E-4114-8C6B-F0B152EA006A}" type="sibTrans" cxnId="{35031F2F-4A3D-4EB8-8BDA-61FC07A5B54E}">
      <dgm:prSet/>
      <dgm:spPr/>
      <dgm:t>
        <a:bodyPr/>
        <a:lstStyle/>
        <a:p>
          <a:endParaRPr lang="en-US"/>
        </a:p>
      </dgm:t>
    </dgm:pt>
    <dgm:pt modelId="{77E1A6EB-1B14-4F99-837E-B3D4333711F2}">
      <dgm:prSet phldrT="[Text]" custT="1"/>
      <dgm:spPr/>
      <dgm:t>
        <a:bodyPr/>
        <a:lstStyle/>
        <a:p>
          <a:r>
            <a:rPr lang="en-US" sz="2000" i="1" dirty="0" smtClean="0">
              <a:effectLst>
                <a:outerShdw blurRad="38100" dist="38100" dir="2700000" algn="tl">
                  <a:srgbClr val="000000">
                    <a:alpha val="43137"/>
                  </a:srgbClr>
                </a:outerShdw>
              </a:effectLst>
            </a:rPr>
            <a:t>CD-c</a:t>
          </a:r>
          <a:endParaRPr lang="en-US" sz="2000" i="1" dirty="0">
            <a:effectLst>
              <a:outerShdw blurRad="38100" dist="38100" dir="2700000" algn="tl">
                <a:srgbClr val="000000">
                  <a:alpha val="43137"/>
                </a:srgbClr>
              </a:outerShdw>
            </a:effectLst>
          </a:endParaRPr>
        </a:p>
      </dgm:t>
    </dgm:pt>
    <dgm:pt modelId="{9D810866-994F-4DC9-952F-D43DEA939A35}" type="parTrans" cxnId="{5A397CCE-F9A6-429F-B334-13D6ADFB1C04}">
      <dgm:prSet/>
      <dgm:spPr/>
      <dgm:t>
        <a:bodyPr/>
        <a:lstStyle/>
        <a:p>
          <a:endParaRPr lang="en-US"/>
        </a:p>
      </dgm:t>
    </dgm:pt>
    <dgm:pt modelId="{DD3B025D-5612-4E54-8A05-F5F945E73D51}" type="sibTrans" cxnId="{5A397CCE-F9A6-429F-B334-13D6ADFB1C04}">
      <dgm:prSet/>
      <dgm:spPr/>
      <dgm:t>
        <a:bodyPr/>
        <a:lstStyle/>
        <a:p>
          <a:endParaRPr lang="en-US"/>
        </a:p>
      </dgm:t>
    </dgm:pt>
    <dgm:pt modelId="{58FE69CA-83CC-4B16-82CB-08D0EC31FAD3}" type="pres">
      <dgm:prSet presAssocID="{D7436C39-61AD-452C-BC0E-F1572F6A7420}" presName="linearFlow" presStyleCnt="0">
        <dgm:presLayoutVars>
          <dgm:dir/>
          <dgm:animLvl val="lvl"/>
          <dgm:resizeHandles val="exact"/>
        </dgm:presLayoutVars>
      </dgm:prSet>
      <dgm:spPr/>
      <dgm:t>
        <a:bodyPr/>
        <a:lstStyle/>
        <a:p>
          <a:endParaRPr lang="en-US"/>
        </a:p>
      </dgm:t>
    </dgm:pt>
    <dgm:pt modelId="{0C8DAEB7-F0FA-4B7F-BBA8-A13F46A0BE67}" type="pres">
      <dgm:prSet presAssocID="{82BDC407-DEAC-4927-BD35-39AEFD6D0698}" presName="composite" presStyleCnt="0"/>
      <dgm:spPr/>
      <dgm:t>
        <a:bodyPr/>
        <a:lstStyle/>
        <a:p>
          <a:endParaRPr lang="en-US"/>
        </a:p>
      </dgm:t>
    </dgm:pt>
    <dgm:pt modelId="{399E756E-B3AD-41A1-AA76-77005D7E078E}" type="pres">
      <dgm:prSet presAssocID="{82BDC407-DEAC-4927-BD35-39AEFD6D0698}" presName="parentText" presStyleLbl="alignNode1" presStyleIdx="0" presStyleCnt="2">
        <dgm:presLayoutVars>
          <dgm:chMax val="1"/>
          <dgm:bulletEnabled val="1"/>
        </dgm:presLayoutVars>
      </dgm:prSet>
      <dgm:spPr/>
      <dgm:t>
        <a:bodyPr/>
        <a:lstStyle/>
        <a:p>
          <a:endParaRPr lang="en-US"/>
        </a:p>
      </dgm:t>
    </dgm:pt>
    <dgm:pt modelId="{CEB78421-91B3-4B4F-B23B-2E7E86E7530F}" type="pres">
      <dgm:prSet presAssocID="{82BDC407-DEAC-4927-BD35-39AEFD6D0698}" presName="descendantText" presStyleLbl="alignAcc1" presStyleIdx="0" presStyleCnt="2" custScaleX="56161" custScaleY="100000">
        <dgm:presLayoutVars>
          <dgm:bulletEnabled val="1"/>
        </dgm:presLayoutVars>
      </dgm:prSet>
      <dgm:spPr/>
      <dgm:t>
        <a:bodyPr/>
        <a:lstStyle/>
        <a:p>
          <a:endParaRPr lang="en-US"/>
        </a:p>
      </dgm:t>
    </dgm:pt>
    <dgm:pt modelId="{C8665BDF-2364-493C-8114-BED61C728BD0}" type="pres">
      <dgm:prSet presAssocID="{D9220363-845E-4D9A-98ED-A5E02AADE4FD}" presName="sp" presStyleCnt="0"/>
      <dgm:spPr/>
      <dgm:t>
        <a:bodyPr/>
        <a:lstStyle/>
        <a:p>
          <a:endParaRPr lang="en-US"/>
        </a:p>
      </dgm:t>
    </dgm:pt>
    <dgm:pt modelId="{8DB7F405-CE29-48BE-9033-D1874747761E}" type="pres">
      <dgm:prSet presAssocID="{FB95484B-5601-4D12-80C4-C2F7B6579C8C}" presName="composite" presStyleCnt="0"/>
      <dgm:spPr/>
      <dgm:t>
        <a:bodyPr/>
        <a:lstStyle/>
        <a:p>
          <a:endParaRPr lang="en-US"/>
        </a:p>
      </dgm:t>
    </dgm:pt>
    <dgm:pt modelId="{0A54B09D-5360-411B-B859-6B005867ACCC}" type="pres">
      <dgm:prSet presAssocID="{FB95484B-5601-4D12-80C4-C2F7B6579C8C}" presName="parentText" presStyleLbl="alignNode1" presStyleIdx="1" presStyleCnt="2" custLinFactNeighborY="5571">
        <dgm:presLayoutVars>
          <dgm:chMax val="1"/>
          <dgm:bulletEnabled val="1"/>
        </dgm:presLayoutVars>
      </dgm:prSet>
      <dgm:spPr/>
      <dgm:t>
        <a:bodyPr/>
        <a:lstStyle/>
        <a:p>
          <a:endParaRPr lang="en-US"/>
        </a:p>
      </dgm:t>
    </dgm:pt>
    <dgm:pt modelId="{81FD49A8-081C-4022-B708-CDDACA7F7405}" type="pres">
      <dgm:prSet presAssocID="{FB95484B-5601-4D12-80C4-C2F7B6579C8C}" presName="descendantText" presStyleLbl="alignAcc1" presStyleIdx="1" presStyleCnt="2" custScaleX="58870" custScaleY="143920" custLinFactNeighborY="40457">
        <dgm:presLayoutVars>
          <dgm:bulletEnabled val="1"/>
        </dgm:presLayoutVars>
      </dgm:prSet>
      <dgm:spPr/>
      <dgm:t>
        <a:bodyPr/>
        <a:lstStyle/>
        <a:p>
          <a:endParaRPr lang="en-US"/>
        </a:p>
      </dgm:t>
    </dgm:pt>
  </dgm:ptLst>
  <dgm:cxnLst>
    <dgm:cxn modelId="{5A397CCE-F9A6-429F-B334-13D6ADFB1C04}" srcId="{EB9F20F8-CEAE-44F8-B0B8-88B20232C152}" destId="{77E1A6EB-1B14-4F99-837E-B3D4333711F2}" srcOrd="0" destOrd="0" parTransId="{9D810866-994F-4DC9-952F-D43DEA939A35}" sibTransId="{DD3B025D-5612-4E54-8A05-F5F945E73D51}"/>
    <dgm:cxn modelId="{6DB26F0B-8A59-4732-8DEE-299E46DD8E03}" type="presOf" srcId="{82BDC407-DEAC-4927-BD35-39AEFD6D0698}" destId="{399E756E-B3AD-41A1-AA76-77005D7E078E}" srcOrd="0" destOrd="0" presId="urn:microsoft.com/office/officeart/2005/8/layout/chevron2"/>
    <dgm:cxn modelId="{2EA22E70-3778-425D-93A6-4E0DD6472414}" type="presOf" srcId="{E0F7C096-9CBD-40BE-A12B-D8AB6E84E860}" destId="{81FD49A8-081C-4022-B708-CDDACA7F7405}" srcOrd="0" destOrd="1" presId="urn:microsoft.com/office/officeart/2005/8/layout/chevron2"/>
    <dgm:cxn modelId="{35031F2F-4A3D-4EB8-8BDA-61FC07A5B54E}" srcId="{2152E4D1-37B3-4823-8851-EB9083C77AFA}" destId="{6856001B-9178-4642-8BC5-0DC401782F36}" srcOrd="0" destOrd="0" parTransId="{D1617530-7C90-46CE-9B17-A3706C0298D5}" sibTransId="{FE1BDBF0-717E-4114-8C6B-F0B152EA006A}"/>
    <dgm:cxn modelId="{629938CE-CA0B-4C43-8983-54D5F2BCD256}" srcId="{FB95484B-5601-4D12-80C4-C2F7B6579C8C}" destId="{2838BA3F-6AF7-4463-8CF7-3FDCF52D9A23}" srcOrd="0" destOrd="0" parTransId="{1E13CCEC-AC0C-4F5D-81D3-EEDE7E4CDFA0}" sibTransId="{B8485AE8-8B09-496D-8CB9-498CAC3E83F4}"/>
    <dgm:cxn modelId="{F49212E5-8839-4AA7-B421-F00B4E65D301}" srcId="{D7436C39-61AD-452C-BC0E-F1572F6A7420}" destId="{82BDC407-DEAC-4927-BD35-39AEFD6D0698}" srcOrd="0" destOrd="0" parTransId="{F6561D45-991A-4B99-A3FF-A3EA022A6A04}" sibTransId="{D9220363-845E-4D9A-98ED-A5E02AADE4FD}"/>
    <dgm:cxn modelId="{E171F0A6-7B1A-4E9C-AB66-6D4C91C801B0}" type="presOf" srcId="{77E1A6EB-1B14-4F99-837E-B3D4333711F2}" destId="{81FD49A8-081C-4022-B708-CDDACA7F7405}" srcOrd="0" destOrd="5" presId="urn:microsoft.com/office/officeart/2005/8/layout/chevron2"/>
    <dgm:cxn modelId="{6E780030-4ED8-4FEB-B08E-8CE919EBC699}" srcId="{FB95484B-5601-4D12-80C4-C2F7B6579C8C}" destId="{EB9F20F8-CEAE-44F8-B0B8-88B20232C152}" srcOrd="2" destOrd="0" parTransId="{EC7ADA5C-A0E3-461E-AE6A-696D841757A4}" sibTransId="{A6F4B698-25F9-453D-B642-8C148737AC3E}"/>
    <dgm:cxn modelId="{47D9D2D0-06BD-43C8-BA3B-128769C02D49}" type="presOf" srcId="{D7436C39-61AD-452C-BC0E-F1572F6A7420}" destId="{58FE69CA-83CC-4B16-82CB-08D0EC31FAD3}" srcOrd="0" destOrd="0" presId="urn:microsoft.com/office/officeart/2005/8/layout/chevron2"/>
    <dgm:cxn modelId="{ADFA3636-87DB-460C-B34A-E4C251263A94}" type="presOf" srcId="{FA4DEDFB-F345-47C8-91EA-4F6CC4E6D275}" destId="{CEB78421-91B3-4B4F-B23B-2E7E86E7530F}" srcOrd="0" destOrd="1" presId="urn:microsoft.com/office/officeart/2005/8/layout/chevron2"/>
    <dgm:cxn modelId="{B450AAFF-6C9A-4DB8-9CBA-D55242D225A9}" type="presOf" srcId="{2838BA3F-6AF7-4463-8CF7-3FDCF52D9A23}" destId="{81FD49A8-081C-4022-B708-CDDACA7F7405}" srcOrd="0" destOrd="0" presId="urn:microsoft.com/office/officeart/2005/8/layout/chevron2"/>
    <dgm:cxn modelId="{99545671-F918-4609-900F-73FB60314811}" type="presOf" srcId="{2DA85666-7CC4-4F8F-AD9D-4AF34C9E5577}" destId="{CEB78421-91B3-4B4F-B23B-2E7E86E7530F}" srcOrd="0" destOrd="0" presId="urn:microsoft.com/office/officeart/2005/8/layout/chevron2"/>
    <dgm:cxn modelId="{B65B7BF5-6C9D-48B7-B6EA-20FCCE8989CA}" srcId="{FB95484B-5601-4D12-80C4-C2F7B6579C8C}" destId="{2152E4D1-37B3-4823-8851-EB9083C77AFA}" srcOrd="1" destOrd="0" parTransId="{5E56A005-9258-4715-B650-C33CA5310FC8}" sibTransId="{626B6D3C-6465-4CAC-9ADC-8BA824F77675}"/>
    <dgm:cxn modelId="{367B20C3-2E03-4CFF-8373-22E813D111AA}" srcId="{82BDC407-DEAC-4927-BD35-39AEFD6D0698}" destId="{2DA85666-7CC4-4F8F-AD9D-4AF34C9E5577}" srcOrd="0" destOrd="0" parTransId="{3BAF5310-3D95-4291-9C6E-D41D75B497E1}" sibTransId="{13118D4A-2231-4885-8DF8-18D0463C0709}"/>
    <dgm:cxn modelId="{9DAE236C-0370-44D5-86A4-C2B22036CB1C}" srcId="{D7436C39-61AD-452C-BC0E-F1572F6A7420}" destId="{FB95484B-5601-4D12-80C4-C2F7B6579C8C}" srcOrd="1" destOrd="0" parTransId="{93333480-A97D-40C7-9AE3-0EC819322996}" sibTransId="{03DAD425-B5A2-4D0E-AFAB-3323EDA0AEDB}"/>
    <dgm:cxn modelId="{E9011659-877F-48F4-933A-5BFECE3AB47C}" type="presOf" srcId="{EB9F20F8-CEAE-44F8-B0B8-88B20232C152}" destId="{81FD49A8-081C-4022-B708-CDDACA7F7405}" srcOrd="0" destOrd="4" presId="urn:microsoft.com/office/officeart/2005/8/layout/chevron2"/>
    <dgm:cxn modelId="{3D99F51A-30BD-4A77-8044-F57FC1AAAAAD}" srcId="{82BDC407-DEAC-4927-BD35-39AEFD6D0698}" destId="{FA4DEDFB-F345-47C8-91EA-4F6CC4E6D275}" srcOrd="1" destOrd="0" parTransId="{607317BE-62C2-4BE8-8169-5622AC805F70}" sibTransId="{F7EB1990-4AEA-44D0-979B-3DDE8593E67D}"/>
    <dgm:cxn modelId="{67CB3D1E-38DA-4B95-80E2-A447DB4D9BD6}" srcId="{2838BA3F-6AF7-4463-8CF7-3FDCF52D9A23}" destId="{E0F7C096-9CBD-40BE-A12B-D8AB6E84E860}" srcOrd="0" destOrd="0" parTransId="{3AD82D0C-EB6E-4FEC-93E7-AB5B5AEFDBC1}" sibTransId="{970E6754-89EE-4362-81B5-86C7C950FBED}"/>
    <dgm:cxn modelId="{92073F69-892D-455A-872C-DD6B392076EE}" srcId="{82BDC407-DEAC-4927-BD35-39AEFD6D0698}" destId="{CCF5128B-8755-4A06-B4A1-2DD729361318}" srcOrd="2" destOrd="0" parTransId="{0C1AC271-A3B6-47AE-B432-D94EE27BAF33}" sibTransId="{A3DE6C7E-90E1-4BD8-B50D-BA7CD11CF864}"/>
    <dgm:cxn modelId="{78D04BAC-23E0-4DB5-B7AC-5634DC0E223A}" type="presOf" srcId="{CCF5128B-8755-4A06-B4A1-2DD729361318}" destId="{CEB78421-91B3-4B4F-B23B-2E7E86E7530F}" srcOrd="0" destOrd="2" presId="urn:microsoft.com/office/officeart/2005/8/layout/chevron2"/>
    <dgm:cxn modelId="{6847DC3E-ECB7-40A9-9BCA-A9F64885AA60}" type="presOf" srcId="{6856001B-9178-4642-8BC5-0DC401782F36}" destId="{81FD49A8-081C-4022-B708-CDDACA7F7405}" srcOrd="0" destOrd="3" presId="urn:microsoft.com/office/officeart/2005/8/layout/chevron2"/>
    <dgm:cxn modelId="{611A7931-1B31-4C7C-AD0A-61FCFCEEBC0A}" type="presOf" srcId="{FB95484B-5601-4D12-80C4-C2F7B6579C8C}" destId="{0A54B09D-5360-411B-B859-6B005867ACCC}" srcOrd="0" destOrd="0" presId="urn:microsoft.com/office/officeart/2005/8/layout/chevron2"/>
    <dgm:cxn modelId="{F070E3B6-A62F-466B-B68A-3E2716B2C6D1}" type="presOf" srcId="{2152E4D1-37B3-4823-8851-EB9083C77AFA}" destId="{81FD49A8-081C-4022-B708-CDDACA7F7405}" srcOrd="0" destOrd="2" presId="urn:microsoft.com/office/officeart/2005/8/layout/chevron2"/>
    <dgm:cxn modelId="{7DDBE8ED-CC82-4CDC-AA53-1E044692805F}" type="presParOf" srcId="{58FE69CA-83CC-4B16-82CB-08D0EC31FAD3}" destId="{0C8DAEB7-F0FA-4B7F-BBA8-A13F46A0BE67}" srcOrd="0" destOrd="0" presId="urn:microsoft.com/office/officeart/2005/8/layout/chevron2"/>
    <dgm:cxn modelId="{133EB36E-6D1B-46E2-96BA-3434BBD9AD24}" type="presParOf" srcId="{0C8DAEB7-F0FA-4B7F-BBA8-A13F46A0BE67}" destId="{399E756E-B3AD-41A1-AA76-77005D7E078E}" srcOrd="0" destOrd="0" presId="urn:microsoft.com/office/officeart/2005/8/layout/chevron2"/>
    <dgm:cxn modelId="{4ED1E3C7-C538-4486-B08A-8A539643634C}" type="presParOf" srcId="{0C8DAEB7-F0FA-4B7F-BBA8-A13F46A0BE67}" destId="{CEB78421-91B3-4B4F-B23B-2E7E86E7530F}" srcOrd="1" destOrd="0" presId="urn:microsoft.com/office/officeart/2005/8/layout/chevron2"/>
    <dgm:cxn modelId="{E874A81C-40FE-45D6-8358-C2DCCBD7213F}" type="presParOf" srcId="{58FE69CA-83CC-4B16-82CB-08D0EC31FAD3}" destId="{C8665BDF-2364-493C-8114-BED61C728BD0}" srcOrd="1" destOrd="0" presId="urn:microsoft.com/office/officeart/2005/8/layout/chevron2"/>
    <dgm:cxn modelId="{95B5BC8C-A3D8-45A1-B816-CD0D5521F921}" type="presParOf" srcId="{58FE69CA-83CC-4B16-82CB-08D0EC31FAD3}" destId="{8DB7F405-CE29-48BE-9033-D1874747761E}" srcOrd="2" destOrd="0" presId="urn:microsoft.com/office/officeart/2005/8/layout/chevron2"/>
    <dgm:cxn modelId="{1A29F2B5-393F-4C21-821E-DE2E85376E9C}" type="presParOf" srcId="{8DB7F405-CE29-48BE-9033-D1874747761E}" destId="{0A54B09D-5360-411B-B859-6B005867ACCC}" srcOrd="0" destOrd="0" presId="urn:microsoft.com/office/officeart/2005/8/layout/chevron2"/>
    <dgm:cxn modelId="{09DA7E5C-85D1-4B9F-8395-83000E200ED4}" type="presParOf" srcId="{8DB7F405-CE29-48BE-9033-D1874747761E}" destId="{81FD49A8-081C-4022-B708-CDDACA7F740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6ACBE-8D2A-4742-8519-643BA9462D5A}">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7904A-247C-47A8-99FD-48A9A11158B4}">
      <dsp:nvSpPr>
        <dsp:cNvPr id="0" name=""/>
        <dsp:cNvSpPr/>
      </dsp:nvSpPr>
      <dsp:spPr>
        <a:xfrm>
          <a:off x="600456" y="2960116"/>
          <a:ext cx="140208" cy="140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A8DE6-D98B-4CF3-B9B2-85CFC9A8F7D7}">
      <dsp:nvSpPr>
        <dsp:cNvPr id="0" name=""/>
        <dsp:cNvSpPr/>
      </dsp:nvSpPr>
      <dsp:spPr>
        <a:xfrm>
          <a:off x="670560" y="3030220"/>
          <a:ext cx="1042416" cy="90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3" tIns="0" rIns="0" bIns="0" numCol="1" spcCol="1270" anchor="t" anchorCtr="0">
          <a:noAutofit/>
        </a:bodyPr>
        <a:lstStyle/>
        <a:p>
          <a:pPr lvl="0" algn="l" defTabSz="977900">
            <a:lnSpc>
              <a:spcPct val="90000"/>
            </a:lnSpc>
            <a:spcBef>
              <a:spcPct val="0"/>
            </a:spcBef>
            <a:spcAft>
              <a:spcPct val="35000"/>
            </a:spcAft>
          </a:pPr>
          <a:r>
            <a:rPr lang="en-US" sz="2200" kern="1200" dirty="0" smtClean="0"/>
            <a:t>Conroe</a:t>
          </a:r>
          <a:endParaRPr lang="en-US" sz="2200" kern="1200" dirty="0"/>
        </a:p>
      </dsp:txBody>
      <dsp:txXfrm>
        <a:off x="670560" y="3030220"/>
        <a:ext cx="1042416" cy="906780"/>
      </dsp:txXfrm>
    </dsp:sp>
    <dsp:sp modelId="{B68E7FBD-1D7E-4B84-8DBA-C82B69D47B7E}">
      <dsp:nvSpPr>
        <dsp:cNvPr id="0" name=""/>
        <dsp:cNvSpPr/>
      </dsp:nvSpPr>
      <dsp:spPr>
        <a:xfrm>
          <a:off x="1591056" y="2073909"/>
          <a:ext cx="243840" cy="2438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1B39B-0626-4078-9D4D-A0762D6AD11E}">
      <dsp:nvSpPr>
        <dsp:cNvPr id="0" name=""/>
        <dsp:cNvSpPr/>
      </dsp:nvSpPr>
      <dsp:spPr>
        <a:xfrm>
          <a:off x="1712976" y="2195829"/>
          <a:ext cx="1280160" cy="174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206" tIns="0" rIns="0" bIns="0" numCol="1" spcCol="1270" anchor="t" anchorCtr="0">
          <a:noAutofit/>
        </a:bodyPr>
        <a:lstStyle/>
        <a:p>
          <a:pPr lvl="0" algn="l" defTabSz="977900">
            <a:lnSpc>
              <a:spcPct val="90000"/>
            </a:lnSpc>
            <a:spcBef>
              <a:spcPct val="0"/>
            </a:spcBef>
            <a:spcAft>
              <a:spcPct val="35000"/>
            </a:spcAft>
          </a:pPr>
          <a:r>
            <a:rPr lang="en-US" sz="2200" kern="1200" dirty="0" smtClean="0"/>
            <a:t>Nehalem</a:t>
          </a:r>
          <a:endParaRPr lang="en-US" sz="2200" kern="1200" dirty="0"/>
        </a:p>
      </dsp:txBody>
      <dsp:txXfrm>
        <a:off x="1712976" y="2195829"/>
        <a:ext cx="1280160" cy="1741170"/>
      </dsp:txXfrm>
    </dsp:sp>
    <dsp:sp modelId="{A68D311A-A8C1-4EFC-A335-9984F77F8D57}">
      <dsp:nvSpPr>
        <dsp:cNvPr id="0" name=""/>
        <dsp:cNvSpPr/>
      </dsp:nvSpPr>
      <dsp:spPr>
        <a:xfrm>
          <a:off x="2855976" y="1420875"/>
          <a:ext cx="323088" cy="3230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EB305D-356B-428E-AD9C-CF021C63D787}">
      <dsp:nvSpPr>
        <dsp:cNvPr id="0" name=""/>
        <dsp:cNvSpPr/>
      </dsp:nvSpPr>
      <dsp:spPr>
        <a:xfrm>
          <a:off x="3017520" y="1582419"/>
          <a:ext cx="1280160" cy="2354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198" tIns="0" rIns="0" bIns="0" numCol="1" spcCol="1270" anchor="t" anchorCtr="0">
          <a:noAutofit/>
        </a:bodyPr>
        <a:lstStyle/>
        <a:p>
          <a:pPr lvl="0" algn="l" defTabSz="977900">
            <a:lnSpc>
              <a:spcPct val="90000"/>
            </a:lnSpc>
            <a:spcBef>
              <a:spcPct val="0"/>
            </a:spcBef>
            <a:spcAft>
              <a:spcPct val="35000"/>
            </a:spcAft>
          </a:pPr>
          <a:r>
            <a:rPr lang="en-US" sz="2200" kern="1200" dirty="0" smtClean="0"/>
            <a:t>Sandy Bridge</a:t>
          </a:r>
          <a:endParaRPr lang="en-US" sz="2200" kern="1200" dirty="0"/>
        </a:p>
      </dsp:txBody>
      <dsp:txXfrm>
        <a:off x="3017520" y="1582419"/>
        <a:ext cx="1280160" cy="2354580"/>
      </dsp:txXfrm>
    </dsp:sp>
    <dsp:sp modelId="{872CC651-E7A2-412D-9981-03D1DEFD5435}">
      <dsp:nvSpPr>
        <dsp:cNvPr id="0" name=""/>
        <dsp:cNvSpPr/>
      </dsp:nvSpPr>
      <dsp:spPr>
        <a:xfrm>
          <a:off x="4233672" y="988821"/>
          <a:ext cx="432816" cy="4328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F1205-B85E-4B96-B0BE-A4F14C3E2AEC}">
      <dsp:nvSpPr>
        <dsp:cNvPr id="0" name=""/>
        <dsp:cNvSpPr/>
      </dsp:nvSpPr>
      <dsp:spPr>
        <a:xfrm>
          <a:off x="4450080" y="1205229"/>
          <a:ext cx="1280160" cy="2731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340" tIns="0" rIns="0" bIns="0" numCol="1" spcCol="1270" anchor="t" anchorCtr="0">
          <a:noAutofit/>
        </a:bodyPr>
        <a:lstStyle/>
        <a:p>
          <a:pPr lvl="0" algn="l" defTabSz="977900">
            <a:lnSpc>
              <a:spcPct val="90000"/>
            </a:lnSpc>
            <a:spcBef>
              <a:spcPct val="0"/>
            </a:spcBef>
            <a:spcAft>
              <a:spcPct val="35000"/>
            </a:spcAft>
          </a:pPr>
          <a:r>
            <a:rPr lang="en-US" sz="2200" kern="1200" dirty="0" err="1" smtClean="0"/>
            <a:t>Haswell</a:t>
          </a:r>
          <a:endParaRPr lang="en-US" sz="2200" kern="1200" dirty="0"/>
        </a:p>
      </dsp:txBody>
      <dsp:txXfrm>
        <a:off x="4450080" y="1205229"/>
        <a:ext cx="1280160" cy="2731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1906B-ED3C-4A3D-811F-A4FA6260DD7F}">
      <dsp:nvSpPr>
        <dsp:cNvPr id="0" name=""/>
        <dsp:cNvSpPr/>
      </dsp:nvSpPr>
      <dsp:spPr>
        <a:xfrm>
          <a:off x="382488" y="1472"/>
          <a:ext cx="1480839" cy="1480839"/>
        </a:xfrm>
        <a:prstGeom prst="ellipse">
          <a:avLst/>
        </a:prstGeom>
        <a:solidFill>
          <a:schemeClr val="tx1"/>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More Cores</a:t>
          </a:r>
          <a:endParaRPr lang="en-US" sz="1900" kern="1200" dirty="0"/>
        </a:p>
      </dsp:txBody>
      <dsp:txXfrm>
        <a:off x="599352" y="218336"/>
        <a:ext cx="1047111" cy="1047111"/>
      </dsp:txXfrm>
    </dsp:sp>
    <dsp:sp modelId="{C8858175-4695-46A3-8730-D15525FB2E33}">
      <dsp:nvSpPr>
        <dsp:cNvPr id="0" name=""/>
        <dsp:cNvSpPr/>
      </dsp:nvSpPr>
      <dsp:spPr>
        <a:xfrm>
          <a:off x="693464" y="1602556"/>
          <a:ext cx="858887" cy="858887"/>
        </a:xfrm>
        <a:prstGeom prst="mathPlus">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07309" y="1930994"/>
        <a:ext cx="631197" cy="202011"/>
      </dsp:txXfrm>
    </dsp:sp>
    <dsp:sp modelId="{B7630AAE-9A8D-4F0F-8E99-CBBA365A4AAC}">
      <dsp:nvSpPr>
        <dsp:cNvPr id="0" name=""/>
        <dsp:cNvSpPr/>
      </dsp:nvSpPr>
      <dsp:spPr>
        <a:xfrm>
          <a:off x="382488" y="2581687"/>
          <a:ext cx="1480839" cy="1480839"/>
        </a:xfrm>
        <a:prstGeom prst="ellipse">
          <a:avLst/>
        </a:prstGeom>
        <a:solidFill>
          <a:schemeClr val="tx1"/>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Constant Supply Voltage</a:t>
          </a:r>
          <a:endParaRPr lang="en-US" sz="1900" kern="1200" dirty="0"/>
        </a:p>
      </dsp:txBody>
      <dsp:txXfrm>
        <a:off x="599352" y="2798551"/>
        <a:ext cx="1047111" cy="1047111"/>
      </dsp:txXfrm>
    </dsp:sp>
    <dsp:sp modelId="{399F662F-9792-4389-9A4A-B30BF06627E8}">
      <dsp:nvSpPr>
        <dsp:cNvPr id="0" name=""/>
        <dsp:cNvSpPr/>
      </dsp:nvSpPr>
      <dsp:spPr>
        <a:xfrm>
          <a:off x="2085454" y="1756563"/>
          <a:ext cx="470907" cy="550872"/>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085454" y="1866737"/>
        <a:ext cx="329635" cy="330524"/>
      </dsp:txXfrm>
    </dsp:sp>
    <dsp:sp modelId="{6A1A21F4-A85C-4F4F-8A5A-A3807C27D40E}">
      <dsp:nvSpPr>
        <dsp:cNvPr id="0" name=""/>
        <dsp:cNvSpPr/>
      </dsp:nvSpPr>
      <dsp:spPr>
        <a:xfrm>
          <a:off x="2751832" y="551160"/>
          <a:ext cx="2961679" cy="2961679"/>
        </a:xfrm>
        <a:prstGeom prst="ellipse">
          <a:avLst/>
        </a:prstGeom>
        <a:solidFill>
          <a:schemeClr val="tx1"/>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Need to Reduce Per-core Energy</a:t>
          </a:r>
          <a:endParaRPr lang="en-US" sz="3500" kern="1200" dirty="0"/>
        </a:p>
      </dsp:txBody>
      <dsp:txXfrm>
        <a:off x="3185560" y="984888"/>
        <a:ext cx="2094223" cy="2094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D5F7BF-A59B-0841-AFAF-A8919F299A2B}" type="datetimeFigureOut">
              <a:rPr lang="en-US" smtClean="0"/>
              <a:t>12/5/2012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8E6FA-E25F-A94F-AD32-E181480FFD6B}" type="slidenum">
              <a:rPr lang="en-US" smtClean="0"/>
              <a:t>‹#›</a:t>
            </a:fld>
            <a:endParaRPr lang="en-US"/>
          </a:p>
        </p:txBody>
      </p:sp>
    </p:spTree>
    <p:extLst>
      <p:ext uri="{BB962C8B-B14F-4D97-AF65-F5344CB8AC3E}">
        <p14:creationId xmlns:p14="http://schemas.microsoft.com/office/powerpoint/2010/main" val="4210595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C5F0-2E61-4EF1-9342-84D77A1E2D54}" type="datetimeFigureOut">
              <a:rPr lang="en-US" smtClean="0"/>
              <a:pPr/>
              <a:t>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748FE5-14E0-496A-A217-75F5567E96AE}" type="slidenum">
              <a:rPr lang="en-US" smtClean="0"/>
              <a:pPr/>
              <a:t>‹#›</a:t>
            </a:fld>
            <a:endParaRPr lang="en-US"/>
          </a:p>
        </p:txBody>
      </p:sp>
    </p:spTree>
    <p:extLst>
      <p:ext uri="{BB962C8B-B14F-4D97-AF65-F5344CB8AC3E}">
        <p14:creationId xmlns:p14="http://schemas.microsoft.com/office/powerpoint/2010/main" val="28555360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1</a:t>
            </a:fld>
            <a:endParaRPr lang="en-US"/>
          </a:p>
        </p:txBody>
      </p:sp>
    </p:spTree>
    <p:extLst>
      <p:ext uri="{BB962C8B-B14F-4D97-AF65-F5344CB8AC3E}">
        <p14:creationId xmlns:p14="http://schemas.microsoft.com/office/powerpoint/2010/main" val="301105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Font typeface="Arial" charset="0"/>
              <a:buChar char="•"/>
            </a:pPr>
            <a:r>
              <a:rPr lang="en-US" sz="1200" dirty="0" smtClean="0">
                <a:solidFill>
                  <a:srgbClr val="3E47FC"/>
                </a:solidFill>
                <a:latin typeface="Verdana" charset="0"/>
              </a:rPr>
              <a:t>Change like poster</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10</a:t>
            </a:fld>
            <a:endParaRPr lang="en-US"/>
          </a:p>
        </p:txBody>
      </p:sp>
    </p:spTree>
    <p:extLst>
      <p:ext uri="{BB962C8B-B14F-4D97-AF65-F5344CB8AC3E}">
        <p14:creationId xmlns:p14="http://schemas.microsoft.com/office/powerpoint/2010/main" val="3471743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Font typeface="Arial" charset="0"/>
              <a:buChar char="•"/>
            </a:pPr>
            <a:r>
              <a:rPr lang="en-US" sz="1200" dirty="0" smtClean="0">
                <a:solidFill>
                  <a:srgbClr val="3E47FC"/>
                </a:solidFill>
                <a:latin typeface="Verdana" charset="0"/>
              </a:rPr>
              <a:t> </a:t>
            </a:r>
            <a:r>
              <a:rPr lang="en-US" sz="1200" dirty="0" smtClean="0">
                <a:latin typeface="+mn-lt"/>
                <a:ea typeface="+mn-ea"/>
                <a:cs typeface="+mn-cs"/>
              </a:rPr>
              <a:t>Processor designers aim for energy proportionality</a:t>
            </a:r>
          </a:p>
          <a:p>
            <a:pPr>
              <a:spcBef>
                <a:spcPct val="50000"/>
              </a:spcBef>
              <a:buFont typeface="Arial" charset="0"/>
              <a:buChar char="•"/>
            </a:pPr>
            <a:endParaRPr lang="en-US" sz="1200" dirty="0" smtClean="0">
              <a:latin typeface="+mn-lt"/>
              <a:ea typeface="+mn-ea"/>
              <a:cs typeface="+mn-cs"/>
            </a:endParaRPr>
          </a:p>
          <a:p>
            <a:pPr>
              <a:spcBef>
                <a:spcPct val="50000"/>
              </a:spcBef>
              <a:buFont typeface="Arial" charset="0"/>
              <a:buChar char="•"/>
            </a:pPr>
            <a:r>
              <a:rPr lang="en-US" sz="1200" dirty="0" smtClean="0">
                <a:latin typeface="+mn-lt"/>
                <a:ea typeface="+mn-ea"/>
                <a:cs typeface="+mn-cs"/>
              </a:rPr>
              <a:t> Improving branch prediction improves performance and saves energy</a:t>
            </a:r>
          </a:p>
          <a:p>
            <a:pPr>
              <a:spcBef>
                <a:spcPct val="50000"/>
              </a:spcBef>
              <a:buFont typeface="Arial" charset="0"/>
              <a:buChar char="•"/>
            </a:pPr>
            <a:endParaRPr lang="en-US" sz="1200" dirty="0" smtClean="0">
              <a:latin typeface="+mn-lt"/>
              <a:ea typeface="+mn-ea"/>
              <a:cs typeface="+mn-cs"/>
            </a:endParaRPr>
          </a:p>
          <a:p>
            <a:pPr>
              <a:spcBef>
                <a:spcPct val="50000"/>
              </a:spcBef>
              <a:buFont typeface="Arial" charset="0"/>
              <a:buChar char="•"/>
            </a:pPr>
            <a:r>
              <a:rPr lang="en-US" sz="1200" dirty="0" smtClean="0">
                <a:latin typeface="+mn-lt"/>
                <a:ea typeface="+mn-ea"/>
                <a:cs typeface="+mn-cs"/>
              </a:rPr>
              <a:t> State-of-art branch predictors have limitations</a:t>
            </a:r>
          </a:p>
          <a:p>
            <a:pPr>
              <a:spcBef>
                <a:spcPct val="50000"/>
              </a:spcBef>
              <a:buFont typeface="Arial" charset="0"/>
              <a:buChar char="•"/>
            </a:pPr>
            <a:endParaRPr lang="en-US" sz="1200" dirty="0" smtClean="0">
              <a:latin typeface="+mn-lt"/>
              <a:ea typeface="+mn-ea"/>
              <a:cs typeface="+mn-cs"/>
            </a:endParaRPr>
          </a:p>
          <a:p>
            <a:pPr>
              <a:spcBef>
                <a:spcPct val="50000"/>
              </a:spcBef>
              <a:buFont typeface="Arial" charset="0"/>
              <a:buChar char="•"/>
            </a:pPr>
            <a:r>
              <a:rPr lang="en-US" sz="1200" dirty="0" smtClean="0">
                <a:latin typeface="+mn-lt"/>
                <a:ea typeface="+mn-ea"/>
                <a:cs typeface="+mn-cs"/>
              </a:rPr>
              <a:t> The collaboration between hardware and software seems imminent</a:t>
            </a:r>
          </a:p>
          <a:p>
            <a:pPr>
              <a:spcBef>
                <a:spcPct val="50000"/>
              </a:spcBef>
              <a:buFont typeface="Arial" charset="0"/>
              <a:buChar char="•"/>
            </a:pPr>
            <a:endParaRPr lang="en-US" sz="1200" dirty="0" smtClean="0">
              <a:latin typeface="+mn-lt"/>
              <a:ea typeface="+mn-ea"/>
              <a:cs typeface="+mn-cs"/>
            </a:endParaRPr>
          </a:p>
          <a:p>
            <a:pPr>
              <a:spcBef>
                <a:spcPct val="50000"/>
              </a:spcBef>
              <a:buFont typeface="Arial" charset="0"/>
              <a:buChar char="•"/>
            </a:pPr>
            <a:r>
              <a:rPr lang="en-US" sz="1200" dirty="0" smtClean="0">
                <a:latin typeface="+mn-lt"/>
                <a:ea typeface="+mn-ea"/>
                <a:cs typeface="+mn-cs"/>
              </a:rPr>
              <a:t> In this work, we proposed a novel technique, CFD, which enables eliminating difficult branches with large, complex control-dependent regions</a:t>
            </a:r>
          </a:p>
          <a:p>
            <a:pPr>
              <a:spcBef>
                <a:spcPct val="50000"/>
              </a:spcBef>
              <a:buFont typeface="Arial" charset="0"/>
              <a:buChar char="•"/>
            </a:pPr>
            <a:endParaRPr lang="en-US" sz="1200" dirty="0" smtClean="0">
              <a:latin typeface="+mn-lt"/>
              <a:ea typeface="+mn-ea"/>
              <a:cs typeface="+mn-cs"/>
            </a:endParaRPr>
          </a:p>
          <a:p>
            <a:pPr>
              <a:spcBef>
                <a:spcPct val="50000"/>
              </a:spcBef>
              <a:buFont typeface="Arial" charset="0"/>
              <a:buChar char="•"/>
            </a:pPr>
            <a:endParaRPr lang="en-US" sz="1200" dirty="0" smtClean="0">
              <a:solidFill>
                <a:srgbClr val="3E47FC"/>
              </a:solidFill>
              <a:latin typeface="Verdana" charset="0"/>
            </a:endParaRPr>
          </a:p>
          <a:p>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11</a:t>
            </a:fld>
            <a:endParaRPr lang="en-US"/>
          </a:p>
        </p:txBody>
      </p:sp>
    </p:spTree>
    <p:extLst>
      <p:ext uri="{BB962C8B-B14F-4D97-AF65-F5344CB8AC3E}">
        <p14:creationId xmlns:p14="http://schemas.microsoft.com/office/powerpoint/2010/main" val="3471743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buFont typeface="Arial" charset="0"/>
              <a:buChar char="•"/>
            </a:pPr>
            <a:r>
              <a:rPr lang="en-US" sz="2000" dirty="0" smtClean="0"/>
              <a:t> Profile branches in four benchmark suites (80+ applications)</a:t>
            </a:r>
          </a:p>
          <a:p>
            <a:pPr marL="0" marR="0" lvl="1" indent="0" algn="l" defTabSz="914400" rtl="0" eaLnBrk="1" fontAlgn="auto" latinLnBrk="0" hangingPunct="1">
              <a:lnSpc>
                <a:spcPct val="100000"/>
              </a:lnSpc>
              <a:spcBef>
                <a:spcPct val="50000"/>
              </a:spcBef>
              <a:spcAft>
                <a:spcPts val="0"/>
              </a:spcAft>
              <a:buClrTx/>
              <a:buSzTx/>
              <a:buFont typeface="Arial" charset="0"/>
              <a:buNone/>
              <a:tabLst/>
              <a:defRPr/>
            </a:pPr>
            <a:r>
              <a:rPr lang="en-US" sz="2000" dirty="0" smtClean="0">
                <a:sym typeface="Wingdings" pitchFamily="2" charset="2"/>
              </a:rPr>
              <a:t> </a:t>
            </a:r>
            <a:r>
              <a:rPr lang="en-US" sz="2000" dirty="0" smtClean="0"/>
              <a:t>Identify hard-to-predict branches at the source level</a:t>
            </a:r>
          </a:p>
          <a:p>
            <a:pPr lvl="1" eaLnBrk="1" hangingPunct="1">
              <a:spcBef>
                <a:spcPct val="50000"/>
              </a:spcBef>
              <a:buFont typeface="Arial" charset="0"/>
              <a:buChar char="•"/>
            </a:pPr>
            <a:r>
              <a:rPr lang="en-US" sz="2000" dirty="0" smtClean="0"/>
              <a:t>x86 binaries compiled using </a:t>
            </a:r>
            <a:r>
              <a:rPr lang="en-US" sz="2000" dirty="0" err="1" smtClean="0"/>
              <a:t>gcc</a:t>
            </a:r>
            <a:r>
              <a:rPr lang="en-US" sz="2000" dirty="0" smtClean="0"/>
              <a:t> with -O3 optimization</a:t>
            </a:r>
          </a:p>
          <a:p>
            <a:pPr lvl="1" eaLnBrk="1" hangingPunct="1">
              <a:spcBef>
                <a:spcPct val="50000"/>
              </a:spcBef>
              <a:buFont typeface="Arial" charset="0"/>
              <a:buChar char="•"/>
            </a:pPr>
            <a:r>
              <a:rPr lang="en-US" sz="2000" dirty="0" smtClean="0"/>
              <a:t>Use Pin to instrument binaries. Run instrumented binaries to completion on real machine (w/ ISL-TAGE pred.)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13</a:t>
            </a:fld>
            <a:endParaRPr lang="en-US"/>
          </a:p>
        </p:txBody>
      </p:sp>
    </p:spTree>
    <p:extLst>
      <p:ext uri="{BB962C8B-B14F-4D97-AF65-F5344CB8AC3E}">
        <p14:creationId xmlns:p14="http://schemas.microsoft.com/office/powerpoint/2010/main" val="2530046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buFont typeface="Arial" charset="0"/>
              <a:buChar char="•"/>
            </a:pPr>
            <a:r>
              <a:rPr lang="en-US" sz="2000" dirty="0" smtClean="0"/>
              <a:t> Analyze top-ranked </a:t>
            </a:r>
            <a:r>
              <a:rPr lang="en-US" sz="2000" dirty="0" err="1" smtClean="0"/>
              <a:t>misprediction</a:t>
            </a:r>
            <a:r>
              <a:rPr lang="en-US" sz="2000" dirty="0" smtClean="0"/>
              <a:t> contributors</a:t>
            </a:r>
          </a:p>
          <a:p>
            <a:pPr lvl="1" eaLnBrk="1" hangingPunct="1">
              <a:spcBef>
                <a:spcPct val="50000"/>
              </a:spcBef>
              <a:buFont typeface="Arial" charset="0"/>
              <a:buChar char="•"/>
            </a:pPr>
            <a:r>
              <a:rPr lang="en-US" sz="2000" dirty="0" smtClean="0"/>
              <a:t>Properties of control-dependent (CD) regions</a:t>
            </a:r>
          </a:p>
          <a:p>
            <a:pPr lvl="1" eaLnBrk="1" hangingPunct="1">
              <a:spcBef>
                <a:spcPct val="50000"/>
              </a:spcBef>
              <a:buFont typeface="Arial" charset="0"/>
              <a:buChar char="•"/>
            </a:pPr>
            <a:r>
              <a:rPr lang="en-US" sz="2000" dirty="0" smtClean="0"/>
              <a:t>Influence the solutions that will be needed, both old and new</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2000" dirty="0" smtClean="0"/>
              <a:t>Hammock: branches with small, simple CD regions</a:t>
            </a:r>
          </a:p>
          <a:p>
            <a:pPr marL="171450" indent="-171450">
              <a:buFontTx/>
              <a:buChar char="-"/>
            </a:pPr>
            <a:r>
              <a:rPr lang="en-US" dirty="0" smtClean="0"/>
              <a:t>Separable: </a:t>
            </a:r>
            <a:r>
              <a:rPr lang="en-US" sz="1200" dirty="0" smtClean="0"/>
              <a:t>branches with large, complex CD regions </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Inseparable: </a:t>
            </a:r>
            <a:r>
              <a:rPr lang="en-US" sz="2000" dirty="0" smtClean="0"/>
              <a:t>branches with large, complex CD regions (very serial)</a:t>
            </a:r>
          </a:p>
          <a:p>
            <a:pPr marL="171450" indent="-171450">
              <a:buFontTx/>
              <a:buChar char="-"/>
            </a:pPr>
            <a:r>
              <a:rPr lang="en-US" dirty="0" smtClean="0"/>
              <a:t>Not Analyzed</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14</a:t>
            </a:fld>
            <a:endParaRPr lang="en-US"/>
          </a:p>
        </p:txBody>
      </p:sp>
    </p:spTree>
    <p:extLst>
      <p:ext uri="{BB962C8B-B14F-4D97-AF65-F5344CB8AC3E}">
        <p14:creationId xmlns:p14="http://schemas.microsoft.com/office/powerpoint/2010/main" val="3251142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15</a:t>
            </a:fld>
            <a:endParaRPr lang="en-US"/>
          </a:p>
        </p:txBody>
      </p:sp>
    </p:spTree>
    <p:extLst>
      <p:ext uri="{BB962C8B-B14F-4D97-AF65-F5344CB8AC3E}">
        <p14:creationId xmlns:p14="http://schemas.microsoft.com/office/powerpoint/2010/main" val="3251142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smtClean="0">
                <a:solidFill>
                  <a:schemeClr val="tx1"/>
                </a:solidFill>
                <a:latin typeface="+mn-lt"/>
                <a:ea typeface="+mn-ea"/>
                <a:cs typeface="+mn-cs"/>
              </a:rPr>
              <a:t>The BQ has a specific size. BQ size has implications for software.</a:t>
            </a:r>
          </a:p>
          <a:p>
            <a:r>
              <a:rPr lang="en-US" sz="1200" b="0" i="0" u="none" strike="noStrike" kern="1200" baseline="0" dirty="0" smtClean="0">
                <a:solidFill>
                  <a:schemeClr val="tx1"/>
                </a:solidFill>
                <a:latin typeface="+mn-lt"/>
                <a:ea typeface="+mn-ea"/>
                <a:cs typeface="+mn-cs"/>
              </a:rPr>
              <a:t>These are discussed in the next subsection.</a:t>
            </a:r>
          </a:p>
          <a:p>
            <a:r>
              <a:rPr lang="en-US" sz="1200" b="0" i="0" u="none" strike="noStrike" kern="1200" baseline="0" dirty="0" smtClean="0">
                <a:solidFill>
                  <a:schemeClr val="tx1"/>
                </a:solidFill>
                <a:latin typeface="+mn-lt"/>
                <a:ea typeface="+mn-ea"/>
                <a:cs typeface="+mn-cs"/>
              </a:rPr>
              <a:t>2. Each BQ entry contains a single flag indicating taken/not-taken</a:t>
            </a:r>
          </a:p>
          <a:p>
            <a:r>
              <a:rPr lang="en-US" sz="1200" b="0" i="0" u="none" strike="noStrike" kern="1200" baseline="0" dirty="0" smtClean="0">
                <a:solidFill>
                  <a:schemeClr val="tx1"/>
                </a:solidFill>
                <a:latin typeface="+mn-lt"/>
                <a:ea typeface="+mn-ea"/>
                <a:cs typeface="+mn-cs"/>
              </a:rPr>
              <a:t>(the predicate). Other </a:t>
            </a:r>
            <a:r>
              <a:rPr lang="en-US" sz="1200" b="0" i="0" u="none" strike="noStrike" kern="1200" baseline="0" dirty="0" err="1" smtClean="0">
                <a:solidFill>
                  <a:schemeClr val="tx1"/>
                </a:solidFill>
                <a:latin typeface="+mn-lt"/>
                <a:ea typeface="+mn-ea"/>
                <a:cs typeface="+mn-cs"/>
              </a:rPr>
              <a:t>microarchitectural</a:t>
            </a:r>
            <a:r>
              <a:rPr lang="en-US" sz="1200" b="0" i="0" u="none" strike="noStrike" kern="1200" baseline="0" dirty="0" smtClean="0">
                <a:solidFill>
                  <a:schemeClr val="tx1"/>
                </a:solidFill>
                <a:latin typeface="+mn-lt"/>
                <a:ea typeface="+mn-ea"/>
                <a:cs typeface="+mn-cs"/>
              </a:rPr>
              <a:t> state may be included</a:t>
            </a:r>
          </a:p>
          <a:p>
            <a:r>
              <a:rPr lang="en-US" sz="1200" b="0" i="0" u="none" strike="noStrike" kern="1200" baseline="0" dirty="0" smtClean="0">
                <a:solidFill>
                  <a:schemeClr val="tx1"/>
                </a:solidFill>
                <a:latin typeface="+mn-lt"/>
                <a:ea typeface="+mn-ea"/>
                <a:cs typeface="+mn-cs"/>
              </a:rPr>
              <a:t>in each entry of the BQ’s physical counterpart, but this state is</a:t>
            </a:r>
          </a:p>
          <a:p>
            <a:r>
              <a:rPr lang="en-US" sz="1200" b="0" i="0" u="none" strike="noStrike" kern="1200" baseline="0" dirty="0" smtClean="0">
                <a:solidFill>
                  <a:schemeClr val="tx1"/>
                </a:solidFill>
                <a:latin typeface="+mn-lt"/>
                <a:ea typeface="+mn-ea"/>
                <a:cs typeface="+mn-cs"/>
              </a:rPr>
              <a:t>transparent to software and not specified in the ISA.</a:t>
            </a:r>
          </a:p>
          <a:p>
            <a:r>
              <a:rPr lang="en-US" sz="1200" b="0" i="0" u="none" strike="noStrike" kern="1200" baseline="0" dirty="0" smtClean="0">
                <a:solidFill>
                  <a:schemeClr val="tx1"/>
                </a:solidFill>
                <a:latin typeface="+mn-lt"/>
                <a:ea typeface="+mn-ea"/>
                <a:cs typeface="+mn-cs"/>
              </a:rPr>
              <a:t>3. A length register indicates the BQ occupancy. Architecting only</a:t>
            </a:r>
          </a:p>
          <a:p>
            <a:r>
              <a:rPr lang="en-US" sz="1200" b="0" i="0" u="none" strike="noStrike" kern="1200" baseline="0" dirty="0" smtClean="0">
                <a:solidFill>
                  <a:schemeClr val="tx1"/>
                </a:solidFill>
                <a:latin typeface="+mn-lt"/>
                <a:ea typeface="+mn-ea"/>
                <a:cs typeface="+mn-cs"/>
              </a:rPr>
              <a:t>a length register has the advantage of leaving low-level management</a:t>
            </a:r>
          </a:p>
          <a:p>
            <a:r>
              <a:rPr lang="en-US" sz="1200" b="0" i="0" u="none" strike="noStrike" kern="1200" baseline="0" dirty="0" smtClean="0">
                <a:solidFill>
                  <a:schemeClr val="tx1"/>
                </a:solidFill>
                <a:latin typeface="+mn-lt"/>
                <a:ea typeface="+mn-ea"/>
                <a:cs typeface="+mn-cs"/>
              </a:rPr>
              <a:t>concerns to the </a:t>
            </a:r>
            <a:r>
              <a:rPr lang="en-US" sz="1200" b="0" i="0" u="none" strike="noStrike" kern="1200" baseline="0" dirty="0" err="1" smtClean="0">
                <a:solidFill>
                  <a:schemeClr val="tx1"/>
                </a:solidFill>
                <a:latin typeface="+mn-lt"/>
                <a:ea typeface="+mn-ea"/>
                <a:cs typeface="+mn-cs"/>
              </a:rPr>
              <a:t>microarchitect</a:t>
            </a:r>
            <a:r>
              <a:rPr lang="en-US" sz="1200" b="0" i="0" u="none" strike="noStrike" kern="1200" baseline="0" dirty="0" smtClean="0">
                <a:solidFill>
                  <a:schemeClr val="tx1"/>
                </a:solidFill>
                <a:latin typeface="+mn-lt"/>
                <a:ea typeface="+mn-ea"/>
                <a:cs typeface="+mn-cs"/>
              </a:rPr>
              <a:t>. For example, the BQ</a:t>
            </a:r>
          </a:p>
          <a:p>
            <a:r>
              <a:rPr lang="en-US" sz="1200" b="0" i="0" u="none" strike="noStrike" kern="1200" baseline="0" dirty="0" smtClean="0">
                <a:solidFill>
                  <a:schemeClr val="tx1"/>
                </a:solidFill>
                <a:latin typeface="+mn-lt"/>
                <a:ea typeface="+mn-ea"/>
                <a:cs typeface="+mn-cs"/>
              </a:rPr>
              <a:t>could be implemented as a circular or shifting buffer. Thus, at</a:t>
            </a:r>
          </a:p>
          <a:p>
            <a:r>
              <a:rPr lang="en-US" sz="1200" b="0" i="0" u="none" strike="noStrike" kern="1200" baseline="0" dirty="0" smtClean="0">
                <a:solidFill>
                  <a:schemeClr val="tx1"/>
                </a:solidFill>
                <a:latin typeface="+mn-lt"/>
                <a:ea typeface="+mn-ea"/>
                <a:cs typeface="+mn-cs"/>
              </a:rPr>
              <a:t>the ISA level, the BQ head and tail are conceptual and are not</a:t>
            </a:r>
          </a:p>
          <a:p>
            <a:r>
              <a:rPr lang="en-US" sz="1200" b="0" i="0" u="none" strike="noStrike" kern="1200" baseline="0" dirty="0" smtClean="0">
                <a:solidFill>
                  <a:schemeClr val="tx1"/>
                </a:solidFill>
                <a:latin typeface="+mn-lt"/>
                <a:ea typeface="+mn-ea"/>
                <a:cs typeface="+mn-cs"/>
              </a:rPr>
              <a:t>specified as architectural registers: their physical counterparts are</a:t>
            </a:r>
          </a:p>
          <a:p>
            <a:r>
              <a:rPr lang="en-US" sz="1200" b="0" i="0" u="none" strike="noStrike" kern="1200" baseline="0" dirty="0" smtClean="0">
                <a:solidFill>
                  <a:schemeClr val="tx1"/>
                </a:solidFill>
                <a:latin typeface="+mn-lt"/>
                <a:ea typeface="+mn-ea"/>
                <a:cs typeface="+mn-cs"/>
              </a:rPr>
              <a:t>implementation-dependent.</a:t>
            </a:r>
          </a:p>
          <a:p>
            <a:r>
              <a:rPr lang="en-US" sz="1200" b="0" i="0" u="none" strike="noStrike" kern="1200" baseline="0" dirty="0" smtClean="0">
                <a:solidFill>
                  <a:schemeClr val="tx1"/>
                </a:solidFill>
                <a:latin typeface="+mn-lt"/>
                <a:ea typeface="+mn-ea"/>
                <a:cs typeface="+mn-cs"/>
              </a:rPr>
              <a:t>4. The ISA provides mechanisms to save and restore the BQ state</a:t>
            </a:r>
          </a:p>
          <a:p>
            <a:r>
              <a:rPr lang="en-US" sz="1200" b="0" i="0" u="none" strike="noStrike" kern="1200" baseline="0" dirty="0" smtClean="0">
                <a:solidFill>
                  <a:schemeClr val="tx1"/>
                </a:solidFill>
                <a:latin typeface="+mn-lt"/>
                <a:ea typeface="+mn-ea"/>
                <a:cs typeface="+mn-cs"/>
              </a:rPr>
              <a:t>(queue contents and length register) to memory. This is required</a:t>
            </a:r>
          </a:p>
          <a:p>
            <a:r>
              <a:rPr lang="en-US" sz="1200" b="0" i="0" u="none" strike="noStrike" kern="1200" baseline="0" dirty="0" smtClean="0">
                <a:solidFill>
                  <a:schemeClr val="tx1"/>
                </a:solidFill>
                <a:latin typeface="+mn-lt"/>
                <a:ea typeface="+mn-ea"/>
                <a:cs typeface="+mn-cs"/>
              </a:rPr>
              <a:t>for context-switches. We recommend the approach used in some</a:t>
            </a:r>
          </a:p>
          <a:p>
            <a:r>
              <a:rPr lang="en-US" sz="1200" b="0" i="0" u="none" strike="noStrike" kern="1200" baseline="0" dirty="0" smtClean="0">
                <a:solidFill>
                  <a:schemeClr val="tx1"/>
                </a:solidFill>
                <a:latin typeface="+mn-lt"/>
                <a:ea typeface="+mn-ea"/>
                <a:cs typeface="+mn-cs"/>
              </a:rPr>
              <a:t>commercial ISAs, which is to include the BQ among the </a:t>
            </a:r>
            <a:r>
              <a:rPr lang="en-US" sz="1200" b="0" i="0" u="none" strike="noStrike" kern="1200" baseline="0" dirty="0" err="1" smtClean="0">
                <a:solidFill>
                  <a:schemeClr val="tx1"/>
                </a:solidFill>
                <a:latin typeface="+mn-lt"/>
                <a:ea typeface="+mn-ea"/>
                <a:cs typeface="+mn-cs"/>
              </a:rPr>
              <a:t>specialpurpose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registers and leverage move-from and move-to </a:t>
            </a:r>
            <a:r>
              <a:rPr lang="en-US" sz="1200" b="0" i="0" u="none" strike="noStrike" kern="1200" baseline="0" dirty="0" err="1" smtClean="0">
                <a:solidFill>
                  <a:schemeClr val="tx1"/>
                </a:solidFill>
                <a:latin typeface="+mn-lt"/>
                <a:ea typeface="+mn-ea"/>
                <a:cs typeface="+mn-cs"/>
              </a:rPr>
              <a:t>specialpurpose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register instructions to transfer the BQ state to and from</a:t>
            </a:r>
          </a:p>
          <a:p>
            <a:r>
              <a:rPr lang="en-US" sz="1200" b="0" i="0" u="none" strike="noStrike" kern="1200" baseline="0" dirty="0" smtClean="0">
                <a:solidFill>
                  <a:schemeClr val="tx1"/>
                </a:solidFill>
                <a:latin typeface="+mn-lt"/>
                <a:ea typeface="+mn-ea"/>
                <a:cs typeface="+mn-cs"/>
              </a:rPr>
              <a:t>general-purpose registers (which can be saved and restored via</a:t>
            </a:r>
          </a:p>
          <a:p>
            <a:r>
              <a:rPr lang="en-US" sz="1200" b="0" i="0" u="none" strike="noStrike" kern="1200" baseline="0" dirty="0" smtClean="0">
                <a:solidFill>
                  <a:schemeClr val="tx1"/>
                </a:solidFill>
                <a:latin typeface="+mn-lt"/>
                <a:ea typeface="+mn-ea"/>
                <a:cs typeface="+mn-cs"/>
              </a:rPr>
              <a:t>stores and loads, respectively). If this is not possible, then dedicated</a:t>
            </a:r>
          </a:p>
          <a:p>
            <a:r>
              <a:rPr lang="en-US" sz="1200" b="0" i="0" u="none" strike="noStrike" kern="1200" baseline="0" dirty="0" err="1" smtClean="0">
                <a:solidFill>
                  <a:schemeClr val="tx1"/>
                </a:solidFill>
                <a:latin typeface="+mn-lt"/>
                <a:ea typeface="+mn-ea"/>
                <a:cs typeface="+mn-cs"/>
              </a:rPr>
              <a:t>Save_BQ</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Restore_BQ</a:t>
            </a:r>
            <a:r>
              <a:rPr lang="en-US" sz="1200" b="0" i="0" u="none" strike="noStrike" kern="1200" baseline="0" dirty="0" smtClean="0">
                <a:solidFill>
                  <a:schemeClr val="tx1"/>
                </a:solidFill>
                <a:latin typeface="+mn-lt"/>
                <a:ea typeface="+mn-ea"/>
                <a:cs typeface="+mn-cs"/>
              </a:rPr>
              <a:t> instructions could be used.</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18</a:t>
            </a:fld>
            <a:endParaRPr lang="en-US"/>
          </a:p>
        </p:txBody>
      </p:sp>
    </p:spTree>
    <p:extLst>
      <p:ext uri="{BB962C8B-B14F-4D97-AF65-F5344CB8AC3E}">
        <p14:creationId xmlns:p14="http://schemas.microsoft.com/office/powerpoint/2010/main" val="4149591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first two rules are for properly aligning predicates to their corresponding branches (and you can indicate that with text).  The third rule is for preventing deadlock ("overflow" is not an option because a pop needs its architectural predicate.. so a stall due to exceeding N causes a deadlock).</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Push_BQ</a:t>
            </a:r>
            <a:r>
              <a:rPr lang="en-US" sz="1200" b="0" i="0" u="none" strike="noStrike" kern="1200" baseline="0" dirty="0" smtClean="0">
                <a:solidFill>
                  <a:schemeClr val="tx1"/>
                </a:solidFill>
                <a:latin typeface="+mn-lt"/>
                <a:ea typeface="+mn-ea"/>
                <a:cs typeface="+mn-cs"/>
              </a:rPr>
              <a:t> instruction has a single source register </a:t>
            </a:r>
            <a:r>
              <a:rPr lang="en-US" sz="1200" b="0" i="0" u="none" strike="noStrike" kern="1200" baseline="0" dirty="0" err="1" smtClean="0">
                <a:solidFill>
                  <a:schemeClr val="tx1"/>
                </a:solidFill>
                <a:latin typeface="+mn-lt"/>
                <a:ea typeface="+mn-ea"/>
                <a:cs typeface="+mn-cs"/>
              </a:rPr>
              <a:t>specifier</a:t>
            </a:r>
            <a:r>
              <a:rPr lang="en-US" sz="1200" b="0" i="0" u="none" strike="noStrike" kern="1200" baseline="0" dirty="0" smtClean="0">
                <a:solidFill>
                  <a:schemeClr val="tx1"/>
                </a:solidFill>
                <a:latin typeface="+mn-lt"/>
                <a:ea typeface="+mn-ea"/>
                <a:cs typeface="+mn-cs"/>
              </a:rPr>
              <a:t> to</a:t>
            </a:r>
          </a:p>
          <a:p>
            <a:r>
              <a:rPr lang="en-US" sz="1200" b="0" i="0" u="none" strike="noStrike" kern="1200" baseline="0" dirty="0" smtClean="0">
                <a:solidFill>
                  <a:schemeClr val="tx1"/>
                </a:solidFill>
                <a:latin typeface="+mn-lt"/>
                <a:ea typeface="+mn-ea"/>
                <a:cs typeface="+mn-cs"/>
              </a:rPr>
              <a:t>reference a general-purpose register. If the register contains zero (nonzero),</a:t>
            </a:r>
          </a:p>
          <a:p>
            <a:r>
              <a:rPr lang="en-US" sz="1200" b="0" i="0" u="none" strike="noStrike" kern="1200" baseline="0" dirty="0" err="1" smtClean="0">
                <a:solidFill>
                  <a:schemeClr val="tx1"/>
                </a:solidFill>
                <a:latin typeface="+mn-lt"/>
                <a:ea typeface="+mn-ea"/>
                <a:cs typeface="+mn-cs"/>
              </a:rPr>
              <a:t>Push_BQ</a:t>
            </a:r>
            <a:r>
              <a:rPr lang="en-US" sz="1200" b="0" i="0" u="none" strike="noStrike" kern="1200" baseline="0" dirty="0" smtClean="0">
                <a:solidFill>
                  <a:schemeClr val="tx1"/>
                </a:solidFill>
                <a:latin typeface="+mn-lt"/>
                <a:ea typeface="+mn-ea"/>
                <a:cs typeface="+mn-cs"/>
              </a:rPr>
              <a:t> pushes a 0 (1). </a:t>
            </a:r>
            <a:r>
              <a:rPr lang="en-US" sz="1200" b="0" i="0" u="none" strike="noStrike" kern="1200" baseline="0" dirty="0" err="1" smtClean="0">
                <a:solidFill>
                  <a:schemeClr val="tx1"/>
                </a:solidFill>
                <a:latin typeface="+mn-lt"/>
                <a:ea typeface="+mn-ea"/>
                <a:cs typeface="+mn-cs"/>
              </a:rPr>
              <a:t>Branch_on_BQ</a:t>
            </a:r>
            <a:r>
              <a:rPr lang="en-US" sz="1200" b="0" i="0" u="none" strike="noStrike" kern="1200" baseline="0" dirty="0" smtClean="0">
                <a:solidFill>
                  <a:schemeClr val="tx1"/>
                </a:solidFill>
                <a:latin typeface="+mn-lt"/>
                <a:ea typeface="+mn-ea"/>
                <a:cs typeface="+mn-cs"/>
              </a:rPr>
              <a:t> is a new conditional</a:t>
            </a:r>
          </a:p>
          <a:p>
            <a:r>
              <a:rPr lang="en-US" sz="1200" b="0" i="0" u="none" strike="noStrike" kern="1200" baseline="0" dirty="0" smtClean="0">
                <a:solidFill>
                  <a:schemeClr val="tx1"/>
                </a:solidFill>
                <a:latin typeface="+mn-lt"/>
                <a:ea typeface="+mn-ea"/>
                <a:cs typeface="+mn-cs"/>
              </a:rPr>
              <a:t>branch instruction. </a:t>
            </a:r>
            <a:r>
              <a:rPr lang="en-US" sz="1200" b="0" i="0" u="none" strike="noStrike" kern="1200" baseline="0" dirty="0" err="1" smtClean="0">
                <a:solidFill>
                  <a:schemeClr val="tx1"/>
                </a:solidFill>
                <a:latin typeface="+mn-lt"/>
                <a:ea typeface="+mn-ea"/>
                <a:cs typeface="+mn-cs"/>
              </a:rPr>
              <a:t>Branch_on_BQ</a:t>
            </a:r>
            <a:r>
              <a:rPr lang="en-US" sz="1200" b="0" i="0" u="none" strike="noStrike" kern="1200" baseline="0" dirty="0" smtClean="0">
                <a:solidFill>
                  <a:schemeClr val="tx1"/>
                </a:solidFill>
                <a:latin typeface="+mn-lt"/>
                <a:ea typeface="+mn-ea"/>
                <a:cs typeface="+mn-cs"/>
              </a:rPr>
              <a:t> specifies its taken-target like</a:t>
            </a:r>
          </a:p>
          <a:p>
            <a:r>
              <a:rPr lang="en-US" sz="1200" b="0" i="0" u="none" strike="noStrike" kern="1200" baseline="0" dirty="0" smtClean="0">
                <a:solidFill>
                  <a:schemeClr val="tx1"/>
                </a:solidFill>
                <a:latin typeface="+mn-lt"/>
                <a:ea typeface="+mn-ea"/>
                <a:cs typeface="+mn-cs"/>
              </a:rPr>
              <a:t>other conditional branches, via a PC-relative offset. It does not have</a:t>
            </a:r>
          </a:p>
          <a:p>
            <a:r>
              <a:rPr lang="en-US" sz="1200" b="0" i="0" u="none" strike="noStrike" kern="1200" baseline="0" dirty="0" smtClean="0">
                <a:solidFill>
                  <a:schemeClr val="tx1"/>
                </a:solidFill>
                <a:latin typeface="+mn-lt"/>
                <a:ea typeface="+mn-ea"/>
                <a:cs typeface="+mn-cs"/>
              </a:rPr>
              <a:t>any explicit source register </a:t>
            </a:r>
            <a:r>
              <a:rPr lang="en-US" sz="1200" b="0" i="0" u="none" strike="noStrike" kern="1200" baseline="0" dirty="0" err="1" smtClean="0">
                <a:solidFill>
                  <a:schemeClr val="tx1"/>
                </a:solidFill>
                <a:latin typeface="+mn-lt"/>
                <a:ea typeface="+mn-ea"/>
                <a:cs typeface="+mn-cs"/>
              </a:rPr>
              <a:t>specifiers</a:t>
            </a:r>
            <a:r>
              <a:rPr lang="en-US" sz="1200" b="0" i="0" u="none" strike="noStrike" kern="1200" baseline="0" dirty="0" smtClean="0">
                <a:solidFill>
                  <a:schemeClr val="tx1"/>
                </a:solidFill>
                <a:latin typeface="+mn-lt"/>
                <a:ea typeface="+mn-ea"/>
                <a:cs typeface="+mn-cs"/>
              </a:rPr>
              <a:t>, however. Instead, it pops its</a:t>
            </a:r>
          </a:p>
          <a:p>
            <a:r>
              <a:rPr lang="en-US" sz="1200" b="0" i="0" u="none" strike="noStrike" kern="1200" baseline="0" dirty="0" smtClean="0">
                <a:solidFill>
                  <a:schemeClr val="tx1"/>
                </a:solidFill>
                <a:latin typeface="+mn-lt"/>
                <a:ea typeface="+mn-ea"/>
                <a:cs typeface="+mn-cs"/>
              </a:rPr>
              <a:t>predicate from the BQ and branches or doesn’t branch, accordingly.</a:t>
            </a:r>
          </a:p>
          <a:p>
            <a:r>
              <a:rPr lang="en-US" sz="1200" b="0" i="0" u="none" strike="noStrike" kern="1200" baseline="0" dirty="0" smtClean="0">
                <a:solidFill>
                  <a:schemeClr val="tx1"/>
                </a:solidFill>
                <a:latin typeface="+mn-lt"/>
                <a:ea typeface="+mn-ea"/>
                <a:cs typeface="+mn-cs"/>
              </a:rPr>
              <a:t>The ISA specifies key ordering rules for pushes and pops, that</a:t>
            </a:r>
          </a:p>
          <a:p>
            <a:r>
              <a:rPr lang="en-US" sz="1200" b="0" i="0" u="none" strike="noStrike" kern="1200" baseline="0" dirty="0" smtClean="0">
                <a:solidFill>
                  <a:schemeClr val="tx1"/>
                </a:solidFill>
                <a:latin typeface="+mn-lt"/>
                <a:ea typeface="+mn-ea"/>
                <a:cs typeface="+mn-cs"/>
              </a:rPr>
              <a:t>software must abide by. First, a push must precede its corresponding</a:t>
            </a:r>
          </a:p>
          <a:p>
            <a:r>
              <a:rPr lang="en-US" sz="1200" b="0" i="0" u="none" strike="noStrike" kern="1200" baseline="0" dirty="0" smtClean="0">
                <a:solidFill>
                  <a:schemeClr val="tx1"/>
                </a:solidFill>
                <a:latin typeface="+mn-lt"/>
                <a:ea typeface="+mn-ea"/>
                <a:cs typeface="+mn-cs"/>
              </a:rPr>
              <a:t>pop. Second, N consecutive pushes must be followed by exactly N</a:t>
            </a:r>
          </a:p>
          <a:p>
            <a:r>
              <a:rPr lang="en-US" sz="1200" b="0" i="0" u="none" strike="noStrike" kern="1200" baseline="0" dirty="0" smtClean="0">
                <a:solidFill>
                  <a:schemeClr val="tx1"/>
                </a:solidFill>
                <a:latin typeface="+mn-lt"/>
                <a:ea typeface="+mn-ea"/>
                <a:cs typeface="+mn-cs"/>
              </a:rPr>
              <a:t>consecutive pops in the same order as their corresponding pushes.</a:t>
            </a:r>
          </a:p>
          <a:p>
            <a:r>
              <a:rPr lang="en-US" sz="1200" b="0" i="0" u="none" strike="noStrike" kern="1200" baseline="0" dirty="0" smtClean="0">
                <a:solidFill>
                  <a:schemeClr val="tx1"/>
                </a:solidFill>
                <a:latin typeface="+mn-lt"/>
                <a:ea typeface="+mn-ea"/>
                <a:cs typeface="+mn-cs"/>
              </a:rPr>
              <a:t>Third, N cannot exceed the BQ size.</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19</a:t>
            </a:fld>
            <a:endParaRPr lang="en-US"/>
          </a:p>
        </p:txBody>
      </p:sp>
    </p:spTree>
    <p:extLst>
      <p:ext uri="{BB962C8B-B14F-4D97-AF65-F5344CB8AC3E}">
        <p14:creationId xmlns:p14="http://schemas.microsoft.com/office/powerpoint/2010/main" val="4149591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buFont typeface="Arial" charset="0"/>
              <a:buChar char="•"/>
            </a:pPr>
            <a:r>
              <a:rPr lang="en-US" sz="2000" dirty="0" smtClean="0"/>
              <a:t> Implementation constraint</a:t>
            </a:r>
          </a:p>
          <a:p>
            <a:pPr lvl="1" eaLnBrk="1" hangingPunct="1">
              <a:spcBef>
                <a:spcPct val="50000"/>
              </a:spcBef>
              <a:buFont typeface="Arial" charset="0"/>
              <a:buChar char="•"/>
            </a:pPr>
            <a:r>
              <a:rPr lang="en-US" sz="2000" dirty="0" smtClean="0"/>
              <a:t>BQ has finite size</a:t>
            </a:r>
          </a:p>
          <a:p>
            <a:pPr lvl="1" eaLnBrk="1" hangingPunct="1">
              <a:spcBef>
                <a:spcPct val="50000"/>
              </a:spcBef>
              <a:buFont typeface="Arial" charset="0"/>
              <a:buChar char="•"/>
            </a:pPr>
            <a:r>
              <a:rPr lang="en-US" sz="2000" dirty="0" smtClean="0"/>
              <a:t>CFD-class loops iterate thousands of times</a:t>
            </a:r>
          </a:p>
          <a:p>
            <a:pPr eaLnBrk="1" hangingPunct="1">
              <a:spcBef>
                <a:spcPct val="50000"/>
              </a:spcBef>
              <a:buFont typeface="Arial" charset="0"/>
              <a:buChar char="•"/>
            </a:pPr>
            <a:r>
              <a:rPr lang="en-US" sz="2000" dirty="0" smtClean="0"/>
              <a:t> Solution: loop strip mining</a:t>
            </a:r>
          </a:p>
          <a:p>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20</a:t>
            </a:fld>
            <a:endParaRPr lang="en-US"/>
          </a:p>
        </p:txBody>
      </p:sp>
    </p:spTree>
    <p:extLst>
      <p:ext uri="{BB962C8B-B14F-4D97-AF65-F5344CB8AC3E}">
        <p14:creationId xmlns:p14="http://schemas.microsoft.com/office/powerpoint/2010/main" val="1701122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buFont typeface="Arial" charset="0"/>
              <a:buNone/>
            </a:pPr>
            <a:r>
              <a:rPr lang="en-US" sz="2000" dirty="0" smtClean="0"/>
              <a:t>state that the pushed/popped bits are for synchronizing the push/pop, i.e., detecting the hit/miss scenarios. </a:t>
            </a:r>
          </a:p>
          <a:p>
            <a:pPr eaLnBrk="1" hangingPunct="1">
              <a:spcBef>
                <a:spcPct val="50000"/>
              </a:spcBef>
              <a:buFont typeface="Arial" charset="0"/>
              <a:buNone/>
            </a:pPr>
            <a:endParaRPr lang="en-US" sz="2000" dirty="0" smtClean="0"/>
          </a:p>
          <a:p>
            <a:pPr eaLnBrk="1" hangingPunct="1">
              <a:spcBef>
                <a:spcPct val="50000"/>
              </a:spcBef>
              <a:buFont typeface="Arial" charset="0"/>
              <a:buChar char="•"/>
            </a:pPr>
            <a:r>
              <a:rPr lang="en-US" sz="2000" dirty="0" smtClean="0"/>
              <a:t> Branch Queue (BQ)</a:t>
            </a:r>
          </a:p>
          <a:p>
            <a:pPr lvl="1" eaLnBrk="1" hangingPunct="1">
              <a:spcBef>
                <a:spcPct val="50000"/>
              </a:spcBef>
              <a:buFont typeface="Arial" charset="0"/>
              <a:buChar char="•"/>
            </a:pPr>
            <a:r>
              <a:rPr lang="en-US" sz="2000" dirty="0" smtClean="0"/>
              <a:t>Resides in the Instruction Fetch Unit</a:t>
            </a:r>
          </a:p>
          <a:p>
            <a:pPr lvl="1" eaLnBrk="1" hangingPunct="1">
              <a:spcBef>
                <a:spcPct val="50000"/>
              </a:spcBef>
              <a:buFont typeface="Arial" charset="0"/>
              <a:buChar char="•"/>
            </a:pPr>
            <a:r>
              <a:rPr lang="en-US" sz="2000" dirty="0" smtClean="0"/>
              <a:t>Circular buffer with post-incremented head and tail pointers</a:t>
            </a:r>
          </a:p>
          <a:p>
            <a:pPr lvl="1" eaLnBrk="1" hangingPunct="1">
              <a:spcBef>
                <a:spcPct val="50000"/>
              </a:spcBef>
              <a:buFont typeface="Arial" charset="0"/>
              <a:buChar char="•"/>
            </a:pPr>
            <a:r>
              <a:rPr lang="en-US" sz="2000" dirty="0" smtClean="0"/>
              <a:t>Four fields per entry</a:t>
            </a:r>
          </a:p>
          <a:p>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21</a:t>
            </a:fld>
            <a:endParaRPr lang="en-US"/>
          </a:p>
        </p:txBody>
      </p:sp>
    </p:spTree>
    <p:extLst>
      <p:ext uri="{BB962C8B-B14F-4D97-AF65-F5344CB8AC3E}">
        <p14:creationId xmlns:p14="http://schemas.microsoft.com/office/powerpoint/2010/main" val="1924883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that the pushed/popped bits are for synchronizing the push/pop, i.e., detecting the hit/miss scenarios.</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22</a:t>
            </a:fld>
            <a:endParaRPr lang="en-US"/>
          </a:p>
        </p:txBody>
      </p:sp>
    </p:spTree>
    <p:extLst>
      <p:ext uri="{BB962C8B-B14F-4D97-AF65-F5344CB8AC3E}">
        <p14:creationId xmlns:p14="http://schemas.microsoft.com/office/powerpoint/2010/main" val="192488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a:t>
            </a:r>
          </a:p>
          <a:p>
            <a:pPr lvl="1"/>
            <a:r>
              <a:rPr lang="en-US" dirty="0" smtClean="0"/>
              <a:t>Single-thread performance is important</a:t>
            </a:r>
          </a:p>
          <a:p>
            <a:pPr lvl="1"/>
            <a:endParaRPr lang="en-US" dirty="0" smtClean="0"/>
          </a:p>
          <a:p>
            <a:r>
              <a:rPr lang="en-US" dirty="0" smtClean="0"/>
              <a:t>Power</a:t>
            </a:r>
          </a:p>
          <a:p>
            <a:pPr lvl="1"/>
            <a:r>
              <a:rPr lang="en-US" dirty="0" smtClean="0"/>
              <a:t>More cores on chip coupled with stalled supply voltage scaling</a:t>
            </a:r>
          </a:p>
          <a:p>
            <a:pPr marL="344488" lvl="1" indent="0">
              <a:buNone/>
            </a:pPr>
            <a:endParaRPr lang="en-US" dirty="0" smtClean="0"/>
          </a:p>
          <a:p>
            <a:r>
              <a:rPr lang="en-US" dirty="0" smtClean="0"/>
              <a:t>Processor designers aim for energy proportionality</a:t>
            </a:r>
          </a:p>
          <a:p>
            <a:pPr marL="344488" lvl="1" indent="0">
              <a:buNone/>
            </a:pPr>
            <a:endParaRPr lang="en-US" dirty="0" smtClean="0"/>
          </a:p>
          <a:p>
            <a:r>
              <a:rPr lang="en-US" dirty="0" smtClean="0">
                <a:solidFill>
                  <a:srgbClr val="FF0000"/>
                </a:solidFill>
              </a:rPr>
              <a:t>Eliminating branch </a:t>
            </a:r>
            <a:r>
              <a:rPr lang="en-US" dirty="0" err="1" smtClean="0">
                <a:solidFill>
                  <a:srgbClr val="FF0000"/>
                </a:solidFill>
              </a:rPr>
              <a:t>mispredictions</a:t>
            </a:r>
            <a:r>
              <a:rPr lang="en-US" dirty="0" smtClean="0">
                <a:solidFill>
                  <a:srgbClr val="FF0000"/>
                </a:solidFill>
              </a:rPr>
              <a:t> is a dual win</a:t>
            </a:r>
          </a:p>
          <a:p>
            <a:pPr lvl="1"/>
            <a:r>
              <a:rPr lang="en-US" dirty="0" smtClean="0">
                <a:solidFill>
                  <a:srgbClr val="FF0000"/>
                </a:solidFill>
              </a:rPr>
              <a:t>Improves performance and saves energy</a:t>
            </a:r>
          </a:p>
          <a:p>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2</a:t>
            </a:fld>
            <a:endParaRPr lang="en-US"/>
          </a:p>
        </p:txBody>
      </p:sp>
    </p:spTree>
    <p:extLst>
      <p:ext uri="{BB962C8B-B14F-4D97-AF65-F5344CB8AC3E}">
        <p14:creationId xmlns:p14="http://schemas.microsoft.com/office/powerpoint/2010/main" val="1405921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Rami: </a:t>
            </a:r>
            <a:r>
              <a:rPr lang="en-US" sz="1200" baseline="0" dirty="0" smtClean="0"/>
              <a:t>Show 4 pushes …. (space) … push   …. Then on a click show intervening pops</a:t>
            </a:r>
            <a:endParaRPr lang="en-US" sz="1200" dirty="0" smtClean="0"/>
          </a:p>
          <a:p>
            <a:endParaRPr lang="en-US" dirty="0" smtClean="0"/>
          </a:p>
          <a:p>
            <a:r>
              <a:rPr lang="en-US" dirty="0" smtClean="0"/>
              <a:t>Explain that</a:t>
            </a:r>
            <a:r>
              <a:rPr lang="en-US" baseline="0" dirty="0" smtClean="0"/>
              <a:t> pipelining exposes this even when we follow ordering rules</a:t>
            </a:r>
          </a:p>
          <a:p>
            <a:endParaRPr lang="en-US" baseline="0" dirty="0" smtClean="0"/>
          </a:p>
          <a:p>
            <a:r>
              <a:rPr lang="en-US" baseline="0" dirty="0" smtClean="0"/>
              <a:t>Show a sliding </a:t>
            </a:r>
            <a:r>
              <a:rPr lang="en-US" baseline="0" dirty="0" err="1" smtClean="0"/>
              <a:t>inst</a:t>
            </a:r>
            <a:r>
              <a:rPr lang="en-US" baseline="0" dirty="0" smtClean="0"/>
              <a:t> window?!</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23</a:t>
            </a:fld>
            <a:endParaRPr lang="en-US"/>
          </a:p>
        </p:txBody>
      </p:sp>
    </p:spTree>
    <p:extLst>
      <p:ext uri="{BB962C8B-B14F-4D97-AF65-F5344CB8AC3E}">
        <p14:creationId xmlns:p14="http://schemas.microsoft.com/office/powerpoint/2010/main" val="1924883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Rami: </a:t>
            </a:r>
            <a:r>
              <a:rPr lang="en-US" sz="1200" baseline="0" dirty="0" smtClean="0"/>
              <a:t>Show 4 pushes …. (space) … push   …. Then on a click show intervening pops</a:t>
            </a:r>
            <a:endParaRPr lang="en-US" sz="1200" dirty="0" smtClean="0"/>
          </a:p>
          <a:p>
            <a:endParaRPr lang="en-US" dirty="0" smtClean="0"/>
          </a:p>
          <a:p>
            <a:r>
              <a:rPr lang="en-US" dirty="0" smtClean="0"/>
              <a:t>Explain that</a:t>
            </a:r>
            <a:r>
              <a:rPr lang="en-US" baseline="0" dirty="0" smtClean="0"/>
              <a:t> pipelining exposes this even when we follow ordering rules</a:t>
            </a:r>
          </a:p>
          <a:p>
            <a:endParaRPr lang="en-US" baseline="0" dirty="0" smtClean="0"/>
          </a:p>
          <a:p>
            <a:r>
              <a:rPr lang="en-US" baseline="0" dirty="0" smtClean="0"/>
              <a:t>Show a sliding </a:t>
            </a:r>
            <a:r>
              <a:rPr lang="en-US" baseline="0" dirty="0" err="1" smtClean="0"/>
              <a:t>inst</a:t>
            </a:r>
            <a:r>
              <a:rPr lang="en-US" baseline="0" dirty="0" smtClean="0"/>
              <a:t> window?!</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24</a:t>
            </a:fld>
            <a:endParaRPr lang="en-US"/>
          </a:p>
        </p:txBody>
      </p:sp>
    </p:spTree>
    <p:extLst>
      <p:ext uri="{BB962C8B-B14F-4D97-AF65-F5344CB8AC3E}">
        <p14:creationId xmlns:p14="http://schemas.microsoft.com/office/powerpoint/2010/main" val="1924883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Rami: </a:t>
            </a:r>
            <a:r>
              <a:rPr lang="en-US" sz="1200" baseline="0" dirty="0" smtClean="0"/>
              <a:t>Show 4 pushes …. (space) … push   …. Then on a click show intervening pops</a:t>
            </a:r>
            <a:endParaRPr lang="en-US" sz="1200" dirty="0" smtClean="0"/>
          </a:p>
          <a:p>
            <a:endParaRPr lang="en-US" dirty="0" smtClean="0"/>
          </a:p>
          <a:p>
            <a:r>
              <a:rPr lang="en-US" dirty="0" smtClean="0"/>
              <a:t>Explain that</a:t>
            </a:r>
            <a:r>
              <a:rPr lang="en-US" baseline="0" dirty="0" smtClean="0"/>
              <a:t> pipelining exposes this even when we follow ordering rules</a:t>
            </a:r>
          </a:p>
          <a:p>
            <a:endParaRPr lang="en-US" baseline="0" dirty="0" smtClean="0"/>
          </a:p>
          <a:p>
            <a:r>
              <a:rPr lang="en-US" baseline="0" dirty="0" smtClean="0"/>
              <a:t>Show a sliding </a:t>
            </a:r>
            <a:r>
              <a:rPr lang="en-US" baseline="0" dirty="0" err="1" smtClean="0"/>
              <a:t>inst</a:t>
            </a:r>
            <a:r>
              <a:rPr lang="en-US" baseline="0" dirty="0" smtClean="0"/>
              <a:t> window?!</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25</a:t>
            </a:fld>
            <a:endParaRPr lang="en-US"/>
          </a:p>
        </p:txBody>
      </p:sp>
    </p:spTree>
    <p:extLst>
      <p:ext uri="{BB962C8B-B14F-4D97-AF65-F5344CB8AC3E}">
        <p14:creationId xmlns:p14="http://schemas.microsoft.com/office/powerpoint/2010/main" val="1924883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Rami: </a:t>
            </a:r>
            <a:r>
              <a:rPr lang="en-US" sz="1200" baseline="0" dirty="0" smtClean="0"/>
              <a:t>Show 4 pushes …. (space) … push   …. Then on a click show intervening pops</a:t>
            </a:r>
            <a:endParaRPr lang="en-US" sz="1200" dirty="0" smtClean="0"/>
          </a:p>
          <a:p>
            <a:endParaRPr lang="en-US" dirty="0" smtClean="0"/>
          </a:p>
          <a:p>
            <a:r>
              <a:rPr lang="en-US" dirty="0" smtClean="0"/>
              <a:t>Explain that</a:t>
            </a:r>
            <a:r>
              <a:rPr lang="en-US" baseline="0" dirty="0" smtClean="0"/>
              <a:t> pipelining exposes this even when we follow ordering rules</a:t>
            </a:r>
          </a:p>
          <a:p>
            <a:endParaRPr lang="en-US" baseline="0" dirty="0" smtClean="0"/>
          </a:p>
          <a:p>
            <a:r>
              <a:rPr lang="en-US" baseline="0" dirty="0" smtClean="0"/>
              <a:t>Show a sliding </a:t>
            </a:r>
            <a:r>
              <a:rPr lang="en-US" baseline="0" dirty="0" err="1" smtClean="0"/>
              <a:t>inst</a:t>
            </a:r>
            <a:r>
              <a:rPr lang="en-US" baseline="0" dirty="0" smtClean="0"/>
              <a:t> window?!</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26</a:t>
            </a:fld>
            <a:endParaRPr lang="en-US"/>
          </a:p>
        </p:txBody>
      </p:sp>
    </p:spTree>
    <p:extLst>
      <p:ext uri="{BB962C8B-B14F-4D97-AF65-F5344CB8AC3E}">
        <p14:creationId xmlns:p14="http://schemas.microsoft.com/office/powerpoint/2010/main" val="1924883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window, </a:t>
            </a:r>
            <a:r>
              <a:rPr lang="en-US" dirty="0" err="1" smtClean="0"/>
              <a:t>checkpionts</a:t>
            </a:r>
            <a:r>
              <a:rPr lang="en-US" dirty="0" smtClean="0"/>
              <a:t> through window. Expand one checkpoint to show its contents.</a:t>
            </a:r>
          </a:p>
          <a:p>
            <a:r>
              <a:rPr lang="en-US" dirty="0" smtClean="0"/>
              <a:t>On a click, add BQ point snapshots</a:t>
            </a:r>
            <a:r>
              <a:rPr lang="en-US" baseline="0" dirty="0" smtClean="0"/>
              <a:t> inside checkpoints and at retire</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27</a:t>
            </a:fld>
            <a:endParaRPr lang="en-US"/>
          </a:p>
        </p:txBody>
      </p:sp>
    </p:spTree>
    <p:extLst>
      <p:ext uri="{BB962C8B-B14F-4D97-AF65-F5344CB8AC3E}">
        <p14:creationId xmlns:p14="http://schemas.microsoft.com/office/powerpoint/2010/main" val="1924883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window, </a:t>
            </a:r>
            <a:r>
              <a:rPr lang="en-US" dirty="0" err="1" smtClean="0"/>
              <a:t>checkpionts</a:t>
            </a:r>
            <a:r>
              <a:rPr lang="en-US" dirty="0" smtClean="0"/>
              <a:t> through window. Expand one checkpoint to show its contents.</a:t>
            </a:r>
          </a:p>
          <a:p>
            <a:r>
              <a:rPr lang="en-US" dirty="0" smtClean="0"/>
              <a:t>On a click, add BQ point snapshots</a:t>
            </a:r>
            <a:r>
              <a:rPr lang="en-US" baseline="0" dirty="0" smtClean="0"/>
              <a:t> inside checkpoints and at retire</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28</a:t>
            </a:fld>
            <a:endParaRPr lang="en-US"/>
          </a:p>
        </p:txBody>
      </p:sp>
    </p:spTree>
    <p:extLst>
      <p:ext uri="{BB962C8B-B14F-4D97-AF65-F5344CB8AC3E}">
        <p14:creationId xmlns:p14="http://schemas.microsoft.com/office/powerpoint/2010/main" val="1924883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29</a:t>
            </a:fld>
            <a:endParaRPr lang="en-US"/>
          </a:p>
        </p:txBody>
      </p:sp>
    </p:spTree>
    <p:extLst>
      <p:ext uri="{BB962C8B-B14F-4D97-AF65-F5344CB8AC3E}">
        <p14:creationId xmlns:p14="http://schemas.microsoft.com/office/powerpoint/2010/main" val="3471743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30</a:t>
            </a:fld>
            <a:endParaRPr lang="en-US"/>
          </a:p>
        </p:txBody>
      </p:sp>
    </p:spTree>
    <p:extLst>
      <p:ext uri="{BB962C8B-B14F-4D97-AF65-F5344CB8AC3E}">
        <p14:creationId xmlns:p14="http://schemas.microsoft.com/office/powerpoint/2010/main" val="3471743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short animation for:</a:t>
            </a:r>
          </a:p>
          <a:p>
            <a:r>
              <a:rPr lang="en-US" dirty="0" smtClean="0"/>
              <a:t>- partial </a:t>
            </a:r>
            <a:r>
              <a:rPr lang="en-US" dirty="0" err="1" smtClean="0"/>
              <a:t>separability</a:t>
            </a:r>
            <a:r>
              <a:rPr lang="en-US" dirty="0" smtClean="0"/>
              <a:t>, show subset</a:t>
            </a:r>
            <a:r>
              <a:rPr lang="en-US" baseline="0" dirty="0" smtClean="0"/>
              <a:t> of CD </a:t>
            </a:r>
            <a:r>
              <a:rPr lang="en-US" baseline="0" dirty="0" err="1" smtClean="0"/>
              <a:t>insts</a:t>
            </a:r>
            <a:r>
              <a:rPr lang="en-US" baseline="0" dirty="0" smtClean="0"/>
              <a:t> get hoisted and if-converted (important: profitable if only few </a:t>
            </a:r>
            <a:r>
              <a:rPr lang="en-US" baseline="0" dirty="0" err="1" smtClean="0"/>
              <a:t>insts</a:t>
            </a:r>
            <a:r>
              <a:rPr lang="en-US" baseline="0" dirty="0" smtClean="0"/>
              <a:t> are in the slice).</a:t>
            </a:r>
          </a:p>
          <a:p>
            <a:r>
              <a:rPr lang="en-US" baseline="0" dirty="0" smtClean="0"/>
              <a:t>- multi-level decoupling.</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31</a:t>
            </a:fld>
            <a:endParaRPr lang="en-US"/>
          </a:p>
        </p:txBody>
      </p:sp>
    </p:spTree>
    <p:extLst>
      <p:ext uri="{BB962C8B-B14F-4D97-AF65-F5344CB8AC3E}">
        <p14:creationId xmlns:p14="http://schemas.microsoft.com/office/powerpoint/2010/main" val="1924883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comparing similar amount of WORK …. Very important</a:t>
            </a:r>
          </a:p>
          <a:p>
            <a:r>
              <a:rPr lang="en-US" dirty="0" smtClean="0"/>
              <a:t>Highlight</a:t>
            </a:r>
            <a:r>
              <a:rPr lang="en-US" baseline="0" dirty="0" smtClean="0"/>
              <a:t> that CFD is applied manually, </a:t>
            </a:r>
            <a:r>
              <a:rPr lang="en-US" baseline="0" smtClean="0"/>
              <a:t>then automatically.</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33</a:t>
            </a:fld>
            <a:endParaRPr lang="en-US"/>
          </a:p>
        </p:txBody>
      </p:sp>
    </p:spTree>
    <p:extLst>
      <p:ext uri="{BB962C8B-B14F-4D97-AF65-F5344CB8AC3E}">
        <p14:creationId xmlns:p14="http://schemas.microsoft.com/office/powerpoint/2010/main" val="1758548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3</a:t>
            </a:fld>
            <a:endParaRPr lang="en-US"/>
          </a:p>
        </p:txBody>
      </p:sp>
    </p:spTree>
    <p:extLst>
      <p:ext uri="{BB962C8B-B14F-4D97-AF65-F5344CB8AC3E}">
        <p14:creationId xmlns:p14="http://schemas.microsoft.com/office/powerpoint/2010/main" val="1405921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buFont typeface="Arial" charset="0"/>
              <a:buChar char="•"/>
            </a:pPr>
            <a:r>
              <a:rPr lang="en-US" sz="1200" smtClean="0"/>
              <a:t> Simulated region selection</a:t>
            </a:r>
          </a:p>
          <a:p>
            <a:pPr eaLnBrk="1" hangingPunct="1">
              <a:spcBef>
                <a:spcPct val="50000"/>
              </a:spcBef>
              <a:buFont typeface="Arial" charset="0"/>
              <a:buChar char="•"/>
            </a:pPr>
            <a:r>
              <a:rPr lang="en-US" sz="1200" smtClean="0"/>
              <a:t> Modified binaries increase number of retired instructions</a:t>
            </a:r>
          </a:p>
          <a:p>
            <a:endParaRPr lang="en-US"/>
          </a:p>
        </p:txBody>
      </p:sp>
      <p:sp>
        <p:nvSpPr>
          <p:cNvPr id="4" name="Slide Number Placeholder 3"/>
          <p:cNvSpPr>
            <a:spLocks noGrp="1"/>
          </p:cNvSpPr>
          <p:nvPr>
            <p:ph type="sldNum" sz="quarter" idx="10"/>
          </p:nvPr>
        </p:nvSpPr>
        <p:spPr/>
        <p:txBody>
          <a:bodyPr/>
          <a:lstStyle/>
          <a:p>
            <a:fld id="{B2748FE5-14E0-496A-A217-75F5567E96AE}" type="slidenum">
              <a:rPr lang="en-US" smtClean="0"/>
              <a:pPr/>
              <a:t>35</a:t>
            </a:fld>
            <a:endParaRPr lang="en-US"/>
          </a:p>
        </p:txBody>
      </p:sp>
    </p:spTree>
    <p:extLst>
      <p:ext uri="{BB962C8B-B14F-4D97-AF65-F5344CB8AC3E}">
        <p14:creationId xmlns:p14="http://schemas.microsoft.com/office/powerpoint/2010/main" val="190790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Flush text. See slide 30 for example</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39</a:t>
            </a:fld>
            <a:endParaRPr lang="en-US"/>
          </a:p>
        </p:txBody>
      </p:sp>
    </p:spTree>
    <p:extLst>
      <p:ext uri="{BB962C8B-B14F-4D97-AF65-F5344CB8AC3E}">
        <p14:creationId xmlns:p14="http://schemas.microsoft.com/office/powerpoint/2010/main" val="578031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4</a:t>
            </a:fld>
            <a:endParaRPr lang="en-US"/>
          </a:p>
        </p:txBody>
      </p:sp>
    </p:spTree>
    <p:extLst>
      <p:ext uri="{BB962C8B-B14F-4D97-AF65-F5344CB8AC3E}">
        <p14:creationId xmlns:p14="http://schemas.microsoft.com/office/powerpoint/2010/main" val="43880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energy on wrong-path </a:t>
            </a:r>
            <a:r>
              <a:rPr lang="en-US" dirty="0" err="1" smtClean="0"/>
              <a:t>insts</a:t>
            </a:r>
            <a:r>
              <a:rPr lang="en-US" baseline="0" dirty="0" smtClean="0"/>
              <a:t> and recovery</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5</a:t>
            </a:fld>
            <a:endParaRPr lang="en-US"/>
          </a:p>
        </p:txBody>
      </p:sp>
    </p:spTree>
    <p:extLst>
      <p:ext uri="{BB962C8B-B14F-4D97-AF65-F5344CB8AC3E}">
        <p14:creationId xmlns:p14="http://schemas.microsoft.com/office/powerpoint/2010/main" val="1405921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Define slice</a:t>
            </a:r>
            <a:r>
              <a:rPr lang="en-US" baseline="0" smtClean="0"/>
              <a:t> ….</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6</a:t>
            </a:fld>
            <a:endParaRPr lang="en-US"/>
          </a:p>
        </p:txBody>
      </p:sp>
    </p:spTree>
    <p:extLst>
      <p:ext uri="{BB962C8B-B14F-4D97-AF65-F5344CB8AC3E}">
        <p14:creationId xmlns:p14="http://schemas.microsoft.com/office/powerpoint/2010/main" val="3471743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7</a:t>
            </a:fld>
            <a:endParaRPr lang="en-US"/>
          </a:p>
        </p:txBody>
      </p:sp>
    </p:spTree>
    <p:extLst>
      <p:ext uri="{BB962C8B-B14F-4D97-AF65-F5344CB8AC3E}">
        <p14:creationId xmlns:p14="http://schemas.microsoft.com/office/powerpoint/2010/main" val="347174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a:t>
            </a:r>
            <a:r>
              <a:rPr lang="en-US" dirty="0" err="1" smtClean="0"/>
              <a:t>vectorizing</a:t>
            </a:r>
            <a:r>
              <a:rPr lang="en-US" dirty="0" smtClean="0"/>
              <a:t> control-flow</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8</a:t>
            </a:fld>
            <a:endParaRPr lang="en-US"/>
          </a:p>
        </p:txBody>
      </p:sp>
    </p:spTree>
    <p:extLst>
      <p:ext uri="{BB962C8B-B14F-4D97-AF65-F5344CB8AC3E}">
        <p14:creationId xmlns:p14="http://schemas.microsoft.com/office/powerpoint/2010/main" val="347174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Font typeface="Arial" charset="0"/>
              <a:buChar char="•"/>
            </a:pPr>
            <a:r>
              <a:rPr lang="en-US" sz="1200" dirty="0" smtClean="0">
                <a:solidFill>
                  <a:srgbClr val="3E47FC"/>
                </a:solidFill>
                <a:latin typeface="Verdana" charset="0"/>
              </a:rPr>
              <a:t>Change as shown in poster</a:t>
            </a:r>
            <a:endParaRPr lang="en-US" dirty="0"/>
          </a:p>
        </p:txBody>
      </p:sp>
      <p:sp>
        <p:nvSpPr>
          <p:cNvPr id="4" name="Slide Number Placeholder 3"/>
          <p:cNvSpPr>
            <a:spLocks noGrp="1"/>
          </p:cNvSpPr>
          <p:nvPr>
            <p:ph type="sldNum" sz="quarter" idx="10"/>
          </p:nvPr>
        </p:nvSpPr>
        <p:spPr/>
        <p:txBody>
          <a:bodyPr/>
          <a:lstStyle/>
          <a:p>
            <a:fld id="{B2748FE5-14E0-496A-A217-75F5567E96AE}" type="slidenum">
              <a:rPr lang="en-US" smtClean="0"/>
              <a:pPr/>
              <a:t>9</a:t>
            </a:fld>
            <a:endParaRPr lang="en-US"/>
          </a:p>
        </p:txBody>
      </p:sp>
    </p:spTree>
    <p:extLst>
      <p:ext uri="{BB962C8B-B14F-4D97-AF65-F5344CB8AC3E}">
        <p14:creationId xmlns:p14="http://schemas.microsoft.com/office/powerpoint/2010/main" val="347174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atin typeface="Times New Roman"/>
                <a:cs typeface="Times New Roman"/>
              </a:defRPr>
            </a:lvl2pPr>
            <a:lvl3pPr>
              <a:defRPr>
                <a:latin typeface="Times New Roman"/>
                <a:cs typeface="Times New Roman"/>
              </a:defRPr>
            </a:lvl3pPr>
            <a:lvl4pPr>
              <a:defRPr>
                <a:effectLst/>
                <a:latin typeface="Times New Roman"/>
                <a:cs typeface="Times New Roman"/>
              </a:defRPr>
            </a:lvl4pPr>
            <a:lvl5pPr>
              <a:defRPr sz="1800">
                <a:effectLst/>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r>
              <a:rPr lang="en-US" smtClean="0"/>
              <a:t>Rami Sheikh © 2012                                 MICRO-45</a:t>
            </a:r>
            <a:endParaRPr lang="en-US" dirty="0"/>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bg1"/>
                </a:solidFill>
              </a:defRPr>
            </a:lvl1pPr>
          </a:lstStyle>
          <a:p>
            <a:fld id="{5C21BEC9-E795-4D2A-A650-E28556D03E26}" type="slidenum">
              <a:rPr lang="en-US" smtClean="0"/>
              <a:pPr/>
              <a:t>‹#›</a:t>
            </a:fld>
            <a:endParaRPr lang="en-US" dirty="0"/>
          </a:p>
        </p:txBody>
      </p:sp>
    </p:spTree>
    <p:extLst>
      <p:ext uri="{BB962C8B-B14F-4D97-AF65-F5344CB8AC3E}">
        <p14:creationId xmlns:p14="http://schemas.microsoft.com/office/powerpoint/2010/main" val="299569815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r>
              <a:rPr lang="en-US" smtClean="0"/>
              <a:t>Rami Sheikh © 2012                                 MICRO-45</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bg1"/>
                </a:solidFill>
              </a:defRPr>
            </a:lvl1pPr>
          </a:lstStyle>
          <a:p>
            <a:fld id="{5C21BEC9-E795-4D2A-A650-E28556D03E2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p:txBody>
          <a:bodyPr/>
          <a:lstStyle>
            <a:lvl1pPr>
              <a:defRPr/>
            </a:lvl1pPr>
          </a:lstStyle>
          <a:p>
            <a:r>
              <a:rPr lang="en-US" smtClean="0"/>
              <a:t>Rami Sheikh © 2012                                 MICRO-45</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5C21BEC9-E795-4D2A-A650-E28556D03E26}" type="slidenum">
              <a:rPr lang="en-US" smtClean="0"/>
              <a:pPr/>
              <a:t>‹#›</a:t>
            </a:fld>
            <a:endParaRPr lang="en-US" dirty="0"/>
          </a:p>
        </p:txBody>
      </p:sp>
    </p:spTree>
    <p:extLst>
      <p:ext uri="{BB962C8B-B14F-4D97-AF65-F5344CB8AC3E}">
        <p14:creationId xmlns:p14="http://schemas.microsoft.com/office/powerpoint/2010/main" val="758208696"/>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atin typeface="Times New Roman"/>
                <a:cs typeface="Times New Roman"/>
              </a:defRPr>
            </a:lvl2pPr>
            <a:lvl3pPr>
              <a:defRPr>
                <a:latin typeface="Times New Roman"/>
                <a:cs typeface="Times New Roman"/>
              </a:defRPr>
            </a:lvl3pPr>
            <a:lvl4pPr>
              <a:defRPr>
                <a:effectLst/>
                <a:latin typeface="Times New Roman"/>
                <a:cs typeface="Times New Roman"/>
              </a:defRPr>
            </a:lvl4pPr>
            <a:lvl5pPr>
              <a:defRPr sz="1800">
                <a:effectLst/>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1"/>
          </p:nvPr>
        </p:nvSpPr>
        <p:spPr>
          <a:xfrm>
            <a:off x="152400" y="6356350"/>
            <a:ext cx="7924800" cy="365125"/>
          </a:xfrm>
          <a:prstGeom prst="rect">
            <a:avLst/>
          </a:prstGeom>
        </p:spPr>
        <p:txBody>
          <a:bodyPr/>
          <a:lstStyle>
            <a:lvl1pPr>
              <a:defRPr>
                <a:solidFill>
                  <a:schemeClr val="tx1"/>
                </a:solidFill>
              </a:defRPr>
            </a:lvl1pPr>
          </a:lstStyle>
          <a:p>
            <a:r>
              <a:rPr lang="en-US" smtClean="0"/>
              <a:t>Rami Sheikh © 2012                                 MICRO-45</a:t>
            </a:r>
            <a:endParaRPr lang="en-US" dirty="0"/>
          </a:p>
        </p:txBody>
      </p:sp>
      <p:sp>
        <p:nvSpPr>
          <p:cNvPr id="10" name="Slide Number Placeholder 5"/>
          <p:cNvSpPr>
            <a:spLocks noGrp="1"/>
          </p:cNvSpPr>
          <p:nvPr>
            <p:ph type="sldNum" sz="quarter" idx="12"/>
          </p:nvPr>
        </p:nvSpPr>
        <p:spPr>
          <a:xfrm>
            <a:off x="8153400" y="6356350"/>
            <a:ext cx="533400" cy="365125"/>
          </a:xfrm>
          <a:prstGeom prst="rect">
            <a:avLst/>
          </a:prstGeom>
        </p:spPr>
        <p:txBody>
          <a:bodyPr/>
          <a:lstStyle>
            <a:lvl1pPr>
              <a:defRPr>
                <a:solidFill>
                  <a:schemeClr val="tx1"/>
                </a:solidFill>
              </a:defRPr>
            </a:lvl1pPr>
          </a:lstStyle>
          <a:p>
            <a:fld id="{5C21BEC9-E795-4D2A-A650-E28556D03E26}" type="slidenum">
              <a:rPr lang="en-US" smtClean="0"/>
              <a:pPr/>
              <a:t>‹#›</a:t>
            </a:fld>
            <a:endParaRPr lang="en-US" dirty="0"/>
          </a:p>
        </p:txBody>
      </p:sp>
    </p:spTree>
    <p:extLst>
      <p:ext uri="{BB962C8B-B14F-4D97-AF65-F5344CB8AC3E}">
        <p14:creationId xmlns:p14="http://schemas.microsoft.com/office/powerpoint/2010/main" val="299569815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hidden">
          <a:xfrm>
            <a:off x="0" y="6035675"/>
            <a:ext cx="9144000" cy="822325"/>
          </a:xfrm>
          <a:prstGeom prst="rect">
            <a:avLst/>
          </a:prstGeom>
          <a:solidFill>
            <a:srgbClr val="FF0000"/>
          </a:solidFill>
          <a:ln>
            <a:noFill/>
          </a:ln>
          <a:extLst/>
        </p:spPr>
        <p:txBody>
          <a:bodyPr wrap="none" anchor="ctr"/>
          <a:lstStyle/>
          <a:p>
            <a:pPr algn="ctr"/>
            <a:endParaRPr lang="en-US" sz="1200" b="0" dirty="0">
              <a:solidFill>
                <a:srgbClr val="000000"/>
              </a:solidFill>
            </a:endParaRPr>
          </a:p>
        </p:txBody>
      </p:sp>
      <p:sp>
        <p:nvSpPr>
          <p:cNvPr id="1027" name="Rectangle 3"/>
          <p:cNvSpPr>
            <a:spLocks noGrp="1" noChangeArrowheads="1"/>
          </p:cNvSpPr>
          <p:nvPr>
            <p:ph type="body" idx="1"/>
          </p:nvPr>
        </p:nvSpPr>
        <p:spPr bwMode="auto">
          <a:xfrm>
            <a:off x="366713" y="1371600"/>
            <a:ext cx="84074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8" name="Rectangle 4"/>
          <p:cNvSpPr>
            <a:spLocks noGrp="1" noChangeArrowheads="1"/>
          </p:cNvSpPr>
          <p:nvPr>
            <p:ph type="title"/>
          </p:nvPr>
        </p:nvSpPr>
        <p:spPr bwMode="auto">
          <a:xfrm>
            <a:off x="365125" y="157163"/>
            <a:ext cx="8410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35" tIns="46019" rIns="92035" bIns="46019" numCol="1" anchor="ctr" anchorCtr="0" compatLnSpc="1">
            <a:prstTxWarp prst="textNoShape">
              <a:avLst/>
            </a:prstTxWarp>
          </a:bodyPr>
          <a:lstStyle/>
          <a:p>
            <a:pPr lvl="0"/>
            <a:r>
              <a:rPr lang="en-US" smtClean="0"/>
              <a:t>Slide Title</a:t>
            </a:r>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sz="1200">
                <a:solidFill>
                  <a:schemeClr val="bg1"/>
                </a:solidFill>
                <a:latin typeface="Comic Sans MS" pitchFamily="66" charset="0"/>
              </a:defRPr>
            </a:lvl1pPr>
          </a:lstStyle>
          <a:p>
            <a:r>
              <a:rPr lang="en-US" smtClean="0"/>
              <a:t>Rami Sheikh © 2012                                 MICRO-45</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a:lstStyle>
            <a:lvl1pPr>
              <a:defRPr sz="1200">
                <a:solidFill>
                  <a:schemeClr val="bg1"/>
                </a:solidFill>
                <a:latin typeface="Comic Sans MS" pitchFamily="66" charset="0"/>
              </a:defRPr>
            </a:lvl1pPr>
          </a:lstStyle>
          <a:p>
            <a:fld id="{5C21BEC9-E795-4D2A-A650-E28556D03E26}" type="slidenum">
              <a:rPr lang="en-US" smtClean="0"/>
              <a:pPr/>
              <a:t>‹#›</a:t>
            </a:fld>
            <a:endParaRPr lang="en-US" dirty="0"/>
          </a:p>
        </p:txBody>
      </p:sp>
      <p:sp>
        <p:nvSpPr>
          <p:cNvPr id="7" name="Date Placeholder 3"/>
          <p:cNvSpPr>
            <a:spLocks noGrp="1"/>
          </p:cNvSpPr>
          <p:nvPr>
            <p:ph type="dt" sz="half" idx="2"/>
          </p:nvPr>
        </p:nvSpPr>
        <p:spPr>
          <a:xfrm>
            <a:off x="457200" y="6356350"/>
            <a:ext cx="2133600" cy="365125"/>
          </a:xfrm>
          <a:prstGeom prst="rect">
            <a:avLst/>
          </a:prstGeom>
        </p:spPr>
        <p:txBody>
          <a:bodyPr/>
          <a:lstStyle>
            <a:lvl1pPr>
              <a:defRPr sz="120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fade/>
  </p:transition>
  <p:timing>
    <p:tnLst>
      <p:par>
        <p:cTn id="1" dur="indefinite" restart="never" nodeType="tmRoot"/>
      </p:par>
    </p:tnLst>
  </p:timing>
  <p:hf hdr="0" dt="0"/>
  <p:txStyles>
    <p:titleStyle>
      <a:lvl1pPr algn="ctr" rtl="0" eaLnBrk="0" fontAlgn="base" hangingPunct="0">
        <a:lnSpc>
          <a:spcPct val="90000"/>
        </a:lnSpc>
        <a:spcBef>
          <a:spcPct val="0"/>
        </a:spcBef>
        <a:spcAft>
          <a:spcPct val="0"/>
        </a:spcAft>
        <a:defRPr sz="3200" b="1">
          <a:solidFill>
            <a:schemeClr val="tx2"/>
          </a:solidFill>
          <a:latin typeface="+mj-lt"/>
          <a:ea typeface="+mj-ea"/>
          <a:cs typeface="+mj-cs"/>
        </a:defRPr>
      </a:lvl1pPr>
      <a:lvl2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2pPr>
      <a:lvl3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3pPr>
      <a:lvl4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4pPr>
      <a:lvl5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5pPr>
      <a:lvl6pPr marL="457200" algn="ctr" rtl="0" fontAlgn="base">
        <a:lnSpc>
          <a:spcPct val="90000"/>
        </a:lnSpc>
        <a:spcBef>
          <a:spcPct val="0"/>
        </a:spcBef>
        <a:spcAft>
          <a:spcPct val="0"/>
        </a:spcAft>
        <a:defRPr sz="3200" b="1">
          <a:solidFill>
            <a:schemeClr val="tx2"/>
          </a:solidFill>
          <a:latin typeface="Verdana" pitchFamily="34" charset="0"/>
          <a:cs typeface="Arial" charset="0"/>
        </a:defRPr>
      </a:lvl6pPr>
      <a:lvl7pPr marL="914400" algn="ctr" rtl="0" fontAlgn="base">
        <a:lnSpc>
          <a:spcPct val="90000"/>
        </a:lnSpc>
        <a:spcBef>
          <a:spcPct val="0"/>
        </a:spcBef>
        <a:spcAft>
          <a:spcPct val="0"/>
        </a:spcAft>
        <a:defRPr sz="3200" b="1">
          <a:solidFill>
            <a:schemeClr val="tx2"/>
          </a:solidFill>
          <a:latin typeface="Verdana" pitchFamily="34" charset="0"/>
          <a:cs typeface="Arial" charset="0"/>
        </a:defRPr>
      </a:lvl7pPr>
      <a:lvl8pPr marL="1371600" algn="ctr" rtl="0" fontAlgn="base">
        <a:lnSpc>
          <a:spcPct val="90000"/>
        </a:lnSpc>
        <a:spcBef>
          <a:spcPct val="0"/>
        </a:spcBef>
        <a:spcAft>
          <a:spcPct val="0"/>
        </a:spcAft>
        <a:defRPr sz="3200" b="1">
          <a:solidFill>
            <a:schemeClr val="tx2"/>
          </a:solidFill>
          <a:latin typeface="Verdana" pitchFamily="34" charset="0"/>
          <a:cs typeface="Arial" charset="0"/>
        </a:defRPr>
      </a:lvl8pPr>
      <a:lvl9pPr marL="1828800" algn="ctr" rtl="0" fontAlgn="base">
        <a:lnSpc>
          <a:spcPct val="90000"/>
        </a:lnSpc>
        <a:spcBef>
          <a:spcPct val="0"/>
        </a:spcBef>
        <a:spcAft>
          <a:spcPct val="0"/>
        </a:spcAft>
        <a:defRPr sz="3200" b="1">
          <a:solidFill>
            <a:schemeClr val="tx2"/>
          </a:solidFill>
          <a:latin typeface="Verdana" pitchFamily="34" charset="0"/>
          <a:cs typeface="Arial" charset="0"/>
        </a:defRPr>
      </a:lvl9pPr>
    </p:titleStyle>
    <p:bodyStyle>
      <a:lvl1pPr marL="225425" indent="-225425" algn="l" rtl="0" eaLnBrk="0" fontAlgn="base" hangingPunct="0">
        <a:lnSpc>
          <a:spcPct val="95000"/>
        </a:lnSpc>
        <a:spcBef>
          <a:spcPct val="30000"/>
        </a:spcBef>
        <a:spcAft>
          <a:spcPct val="0"/>
        </a:spcAft>
        <a:buClr>
          <a:schemeClr val="tx2"/>
        </a:buClr>
        <a:buFont typeface="Wingdings" pitchFamily="2" charset="2"/>
        <a:buChar char=""/>
        <a:defRPr sz="2400">
          <a:solidFill>
            <a:schemeClr val="tx1"/>
          </a:solidFill>
          <a:latin typeface="+mn-lt"/>
          <a:ea typeface="+mn-ea"/>
          <a:cs typeface="+mn-cs"/>
        </a:defRPr>
      </a:lvl1pPr>
      <a:lvl2pPr marL="569913" indent="-225425" algn="l" rtl="0" eaLnBrk="0" fontAlgn="base" hangingPunct="0">
        <a:lnSpc>
          <a:spcPct val="95000"/>
        </a:lnSpc>
        <a:spcBef>
          <a:spcPct val="30000"/>
        </a:spcBef>
        <a:spcAft>
          <a:spcPct val="0"/>
        </a:spcAft>
        <a:buClr>
          <a:schemeClr val="tx2"/>
        </a:buClr>
        <a:buChar char="–"/>
        <a:defRPr sz="2000">
          <a:solidFill>
            <a:schemeClr val="tx1"/>
          </a:solidFill>
          <a:latin typeface="Times New Roman"/>
          <a:cs typeface="Times New Roman"/>
        </a:defRPr>
      </a:lvl2pPr>
      <a:lvl3pPr marL="914400" indent="-225425" algn="l" rtl="0" eaLnBrk="0" fontAlgn="base" hangingPunct="0">
        <a:lnSpc>
          <a:spcPct val="95000"/>
        </a:lnSpc>
        <a:spcBef>
          <a:spcPct val="30000"/>
        </a:spcBef>
        <a:spcAft>
          <a:spcPct val="0"/>
        </a:spcAft>
        <a:buClr>
          <a:schemeClr val="tx2"/>
        </a:buClr>
        <a:buChar char="–"/>
        <a:defRPr sz="1800">
          <a:solidFill>
            <a:schemeClr val="tx1"/>
          </a:solidFill>
          <a:latin typeface="Times New Roman"/>
          <a:cs typeface="Times New Roman"/>
        </a:defRPr>
      </a:lvl3pPr>
      <a:lvl4pPr marL="1382713" indent="-239713"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4pPr>
      <a:lvl5pPr marL="1727200" indent="-230188"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AutoShape 8" descr="Pegasus Logo"/>
          <p:cNvSpPr>
            <a:spLocks noChangeAspect="1" noChangeArrowheads="1"/>
          </p:cNvSpPr>
          <p:nvPr/>
        </p:nvSpPr>
        <p:spPr bwMode="auto">
          <a:xfrm>
            <a:off x="4167188" y="3014663"/>
            <a:ext cx="8096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Book Antiqua" pitchFamily="18" charset="0"/>
            </a:endParaRPr>
          </a:p>
        </p:txBody>
      </p:sp>
      <p:sp>
        <p:nvSpPr>
          <p:cNvPr id="1027" name="Line 10"/>
          <p:cNvSpPr>
            <a:spLocks noChangeShapeType="1"/>
          </p:cNvSpPr>
          <p:nvPr/>
        </p:nvSpPr>
        <p:spPr bwMode="auto">
          <a:xfrm>
            <a:off x="152400" y="152400"/>
            <a:ext cx="89916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11"/>
          <p:cNvSpPr>
            <a:spLocks noChangeShapeType="1"/>
          </p:cNvSpPr>
          <p:nvPr/>
        </p:nvSpPr>
        <p:spPr bwMode="auto">
          <a:xfrm>
            <a:off x="152400" y="152400"/>
            <a:ext cx="0" cy="6705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9" name="Picture 12" descr="footer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6478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228600" y="533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32" name="Rectangle 3"/>
          <p:cNvSpPr>
            <a:spLocks noGrp="1" noChangeArrowheads="1"/>
          </p:cNvSpPr>
          <p:nvPr>
            <p:ph type="body" idx="1"/>
          </p:nvPr>
        </p:nvSpPr>
        <p:spPr bwMode="auto">
          <a:xfrm>
            <a:off x="685800" y="12954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宋体" charset="-122"/>
                <a:cs typeface="+mn-cs"/>
              </a:defRPr>
            </a:lvl1pPr>
          </a:lstStyle>
          <a:p>
            <a:endParaRPr lang="en-US" dirty="0"/>
          </a:p>
        </p:txBody>
      </p:sp>
      <p:sp>
        <p:nvSpPr>
          <p:cNvPr id="15" name="Rectangle 5"/>
          <p:cNvSpPr>
            <a:spLocks noGrp="1" noChangeArrowheads="1"/>
          </p:cNvSpPr>
          <p:nvPr>
            <p:ph type="ftr" sz="quarter" idx="3"/>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r>
              <a:rPr lang="en-US" smtClean="0"/>
              <a:t>Rami Sheikh © 2012                                 MICRO-45</a:t>
            </a:r>
            <a:endParaRPr lang="en-US" dirty="0"/>
          </a:p>
        </p:txBody>
      </p:sp>
      <p:sp>
        <p:nvSpPr>
          <p:cNvPr id="16"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ea typeface="宋体" charset="-122"/>
                <a:cs typeface="+mn-cs"/>
              </a:defRPr>
            </a:lvl1pPr>
          </a:lstStyle>
          <a:p>
            <a:fld id="{5C21BEC9-E795-4D2A-A650-E28556D03E26}" type="slidenum">
              <a:rPr lang="en-US" smtClean="0"/>
              <a:pPr/>
              <a:t>‹#›</a:t>
            </a:fld>
            <a:endParaRPr lang="en-US" dirty="0"/>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68275"/>
            <a:ext cx="14446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301017"/>
      </p:ext>
    </p:extLst>
  </p:cSld>
  <p:clrMap bg1="lt1" tx1="dk1" bg2="lt2" tx2="dk2" accent1="accent1" accent2="accent2" accent3="accent3" accent4="accent4" accent5="accent5" accent6="accent6" hlink="hlink" folHlink="folHlink"/>
  <p:sldLayoutIdLst>
    <p:sldLayoutId id="2147483652" r:id="rId1"/>
    <p:sldLayoutId id="2147483653" r:id="rId2"/>
  </p:sldLayoutIdLst>
  <p:transition>
    <p:fade/>
  </p:transition>
  <p:timing>
    <p:tnLst>
      <p:par>
        <p:cTn id="1" dur="indefinite" restart="never" nodeType="tmRoot"/>
      </p:par>
    </p:tnLst>
  </p:timing>
  <p:hf hdr="0" dt="0"/>
  <p:txStyles>
    <p:titleStyle>
      <a:lvl1pPr algn="ctr" rtl="0" eaLnBrk="1" fontAlgn="base" hangingPunct="1">
        <a:spcBef>
          <a:spcPct val="0"/>
        </a:spcBef>
        <a:spcAft>
          <a:spcPct val="0"/>
        </a:spcAft>
        <a:defRPr sz="2800">
          <a:solidFill>
            <a:schemeClr val="accent2"/>
          </a:solidFill>
          <a:latin typeface="+mj-lt"/>
          <a:ea typeface="+mj-ea"/>
          <a:cs typeface="+mj-cs"/>
        </a:defRPr>
      </a:lvl1pPr>
      <a:lvl2pPr algn="ctr" rtl="0" eaLnBrk="1" fontAlgn="base" hangingPunct="1">
        <a:spcBef>
          <a:spcPct val="0"/>
        </a:spcBef>
        <a:spcAft>
          <a:spcPct val="0"/>
        </a:spcAft>
        <a:defRPr sz="2800">
          <a:solidFill>
            <a:schemeClr val="accent2"/>
          </a:solidFill>
          <a:latin typeface="Arial" charset="0"/>
        </a:defRPr>
      </a:lvl2pPr>
      <a:lvl3pPr algn="ctr" rtl="0" eaLnBrk="1" fontAlgn="base" hangingPunct="1">
        <a:spcBef>
          <a:spcPct val="0"/>
        </a:spcBef>
        <a:spcAft>
          <a:spcPct val="0"/>
        </a:spcAft>
        <a:defRPr sz="2800">
          <a:solidFill>
            <a:schemeClr val="accent2"/>
          </a:solidFill>
          <a:latin typeface="Arial" charset="0"/>
        </a:defRPr>
      </a:lvl3pPr>
      <a:lvl4pPr algn="ctr" rtl="0" eaLnBrk="1" fontAlgn="base" hangingPunct="1">
        <a:spcBef>
          <a:spcPct val="0"/>
        </a:spcBef>
        <a:spcAft>
          <a:spcPct val="0"/>
        </a:spcAft>
        <a:defRPr sz="2800">
          <a:solidFill>
            <a:schemeClr val="accent2"/>
          </a:solidFill>
          <a:latin typeface="Arial" charset="0"/>
        </a:defRPr>
      </a:lvl4pPr>
      <a:lvl5pPr algn="ctr" rtl="0" eaLnBrk="1" fontAlgn="base" hangingPunct="1">
        <a:spcBef>
          <a:spcPct val="0"/>
        </a:spcBef>
        <a:spcAft>
          <a:spcPct val="0"/>
        </a:spcAft>
        <a:defRPr sz="2800">
          <a:solidFill>
            <a:schemeClr val="accent2"/>
          </a:solidFill>
          <a:latin typeface="Arial" charset="0"/>
        </a:defRPr>
      </a:lvl5pPr>
      <a:lvl6pPr marL="457200" algn="ctr" rtl="0" eaLnBrk="1" fontAlgn="base" hangingPunct="1">
        <a:spcBef>
          <a:spcPct val="0"/>
        </a:spcBef>
        <a:spcAft>
          <a:spcPct val="0"/>
        </a:spcAft>
        <a:defRPr sz="2800">
          <a:solidFill>
            <a:schemeClr val="accent2"/>
          </a:solidFill>
          <a:latin typeface="Arial" charset="0"/>
        </a:defRPr>
      </a:lvl6pPr>
      <a:lvl7pPr marL="914400" algn="ctr" rtl="0" eaLnBrk="1" fontAlgn="base" hangingPunct="1">
        <a:spcBef>
          <a:spcPct val="0"/>
        </a:spcBef>
        <a:spcAft>
          <a:spcPct val="0"/>
        </a:spcAft>
        <a:defRPr sz="2800">
          <a:solidFill>
            <a:schemeClr val="accent2"/>
          </a:solidFill>
          <a:latin typeface="Arial" charset="0"/>
        </a:defRPr>
      </a:lvl7pPr>
      <a:lvl8pPr marL="1371600" algn="ctr" rtl="0" eaLnBrk="1" fontAlgn="base" hangingPunct="1">
        <a:spcBef>
          <a:spcPct val="0"/>
        </a:spcBef>
        <a:spcAft>
          <a:spcPct val="0"/>
        </a:spcAft>
        <a:defRPr sz="2800">
          <a:solidFill>
            <a:schemeClr val="accent2"/>
          </a:solidFill>
          <a:latin typeface="Arial" charset="0"/>
        </a:defRPr>
      </a:lvl8pPr>
      <a:lvl9pPr marL="1828800" algn="ctr" rtl="0" eaLnBrk="1" fontAlgn="base" hangingPunct="1">
        <a:spcBef>
          <a:spcPct val="0"/>
        </a:spcBef>
        <a:spcAft>
          <a:spcPct val="0"/>
        </a:spcAft>
        <a:defRPr sz="2800">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Word_Document2.docx"/><Relationship Id="rId13" Type="http://schemas.openxmlformats.org/officeDocument/2006/relationships/image" Target="../media/image11.emf"/><Relationship Id="rId3" Type="http://schemas.openxmlformats.org/officeDocument/2006/relationships/notesSlide" Target="../notesSlides/notesSlide11.xml"/><Relationship Id="rId7" Type="http://schemas.openxmlformats.org/officeDocument/2006/relationships/oleObject" Target="../embeddings/oleObject2.bin"/><Relationship Id="rId12" Type="http://schemas.openxmlformats.org/officeDocument/2006/relationships/package" Target="../embeddings/Microsoft_Word_Document3.docx"/><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oleObject" Target="../embeddings/oleObject3.bin"/><Relationship Id="rId5" Type="http://schemas.openxmlformats.org/officeDocument/2006/relationships/package" Target="../embeddings/Microsoft_Word_Document1.docx"/><Relationship Id="rId10" Type="http://schemas.openxmlformats.org/officeDocument/2006/relationships/image" Target="../media/image12.png"/><Relationship Id="rId4" Type="http://schemas.openxmlformats.org/officeDocument/2006/relationships/oleObject" Target="../embeddings/oleObject1.bin"/><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Word_Document5.docx"/><Relationship Id="rId3" Type="http://schemas.openxmlformats.org/officeDocument/2006/relationships/notesSlide" Target="../notesSlides/notesSlide13.xml"/><Relationship Id="rId7" Type="http://schemas.openxmlformats.org/officeDocument/2006/relationships/oleObject" Target="../embeddings/oleObject5.bin"/><Relationship Id="rId12" Type="http://schemas.openxmlformats.org/officeDocument/2006/relationships/image" Target="../media/image16.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4.emf"/><Relationship Id="rId11" Type="http://schemas.openxmlformats.org/officeDocument/2006/relationships/package" Target="../embeddings/Microsoft_Word_Document6.docx"/><Relationship Id="rId5" Type="http://schemas.openxmlformats.org/officeDocument/2006/relationships/package" Target="../embeddings/Microsoft_Word_Document4.docx"/><Relationship Id="rId10" Type="http://schemas.openxmlformats.org/officeDocument/2006/relationships/oleObject" Target="../embeddings/oleObject6.bin"/><Relationship Id="rId4" Type="http://schemas.openxmlformats.org/officeDocument/2006/relationships/oleObject" Target="../embeddings/oleObject4.bin"/><Relationship Id="rId9"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5" descr="D:\Computer Engineering\PhD @ NCSU\3rd Semester\ECE 834 Qualifier\Papers\Embedded System\logoNCSU.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3986213"/>
            <a:ext cx="203200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781050" y="2271713"/>
            <a:ext cx="8096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endParaRPr lang="en-US" sz="1800">
              <a:latin typeface="Arial" pitchFamily="34" charset="0"/>
            </a:endParaRPr>
          </a:p>
        </p:txBody>
      </p:sp>
      <p:sp>
        <p:nvSpPr>
          <p:cNvPr id="8" name="Rectangle 7"/>
          <p:cNvSpPr>
            <a:spLocks noChangeArrowheads="1"/>
          </p:cNvSpPr>
          <p:nvPr/>
        </p:nvSpPr>
        <p:spPr bwMode="auto">
          <a:xfrm>
            <a:off x="1981200" y="4343400"/>
            <a:ext cx="6934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0"/>
            <a:r>
              <a:rPr lang="en-US" sz="2400" dirty="0" smtClean="0">
                <a:latin typeface="Times New Roman" pitchFamily="18" charset="0"/>
              </a:rPr>
              <a:t>Center for Efficient, Scalable, and Reliable Computing</a:t>
            </a:r>
          </a:p>
          <a:p>
            <a:pPr algn="ctr" rtl="0"/>
            <a:r>
              <a:rPr lang="en-US" sz="2400" dirty="0" smtClean="0">
                <a:latin typeface="Times New Roman" pitchFamily="18" charset="0"/>
              </a:rPr>
              <a:t>Department </a:t>
            </a:r>
            <a:r>
              <a:rPr lang="en-US" sz="2400" dirty="0">
                <a:latin typeface="Times New Roman" pitchFamily="18" charset="0"/>
              </a:rPr>
              <a:t>of Electrical and Computer Engineering</a:t>
            </a:r>
          </a:p>
          <a:p>
            <a:pPr algn="ctr" rtl="0"/>
            <a:r>
              <a:rPr lang="en-US" sz="2400" dirty="0">
                <a:latin typeface="Times New Roman" pitchFamily="18" charset="0"/>
              </a:rPr>
              <a:t>North Carolina State University</a:t>
            </a:r>
          </a:p>
        </p:txBody>
      </p:sp>
      <p:sp>
        <p:nvSpPr>
          <p:cNvPr id="9" name="Rectangle 12"/>
          <p:cNvSpPr>
            <a:spLocks noChangeArrowheads="1"/>
          </p:cNvSpPr>
          <p:nvPr/>
        </p:nvSpPr>
        <p:spPr bwMode="auto">
          <a:xfrm>
            <a:off x="0" y="-83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endParaRPr lang="en-US" sz="1800">
              <a:latin typeface="Arial" pitchFamily="34" charset="0"/>
            </a:endParaRPr>
          </a:p>
        </p:txBody>
      </p:sp>
      <p:sp>
        <p:nvSpPr>
          <p:cNvPr id="10" name="Rectangle 14"/>
          <p:cNvSpPr>
            <a:spLocks noChangeArrowheads="1"/>
          </p:cNvSpPr>
          <p:nvPr/>
        </p:nvSpPr>
        <p:spPr bwMode="auto">
          <a:xfrm>
            <a:off x="0" y="-83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endParaRPr lang="en-US" sz="1800">
              <a:latin typeface="Arial" pitchFamily="34" charset="0"/>
            </a:endParaRPr>
          </a:p>
        </p:txBody>
      </p:sp>
      <p:sp>
        <p:nvSpPr>
          <p:cNvPr id="11" name="Rectangle 1"/>
          <p:cNvSpPr>
            <a:spLocks noChangeArrowheads="1"/>
          </p:cNvSpPr>
          <p:nvPr/>
        </p:nvSpPr>
        <p:spPr bwMode="auto">
          <a:xfrm>
            <a:off x="781050" y="1598474"/>
            <a:ext cx="76009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sz="4000" b="1" dirty="0" smtClean="0">
              <a:latin typeface="Times New Roman" pitchFamily="18" charset="0"/>
              <a:cs typeface="Times New Roman" pitchFamily="18" charset="0"/>
            </a:endParaRPr>
          </a:p>
          <a:p>
            <a:endParaRPr lang="en-US" sz="4000" b="1" dirty="0" smtClean="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Rami Sheikh, James Tuck, and Eric Rotenberg</a:t>
            </a:r>
          </a:p>
        </p:txBody>
      </p:sp>
      <p:sp>
        <p:nvSpPr>
          <p:cNvPr id="12" name="Rectangle 2"/>
          <p:cNvSpPr txBox="1">
            <a:spLocks noChangeArrowheads="1"/>
          </p:cNvSpPr>
          <p:nvPr/>
        </p:nvSpPr>
        <p:spPr bwMode="auto">
          <a:xfrm>
            <a:off x="685800" y="1066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35" tIns="46019" rIns="92035" bIns="46019" numCol="1" anchor="ctr" anchorCtr="0" compatLnSpc="1">
            <a:prstTxWarp prst="textNoShape">
              <a:avLst/>
            </a:prstTxWarp>
          </a:bodyPr>
          <a:lstStyle>
            <a:lvl1pPr algn="ctr" rtl="0" eaLnBrk="0" fontAlgn="base" hangingPunct="0">
              <a:lnSpc>
                <a:spcPct val="90000"/>
              </a:lnSpc>
              <a:spcBef>
                <a:spcPct val="0"/>
              </a:spcBef>
              <a:spcAft>
                <a:spcPct val="0"/>
              </a:spcAft>
              <a:defRPr sz="3200" b="1">
                <a:solidFill>
                  <a:schemeClr val="tx2"/>
                </a:solidFill>
                <a:latin typeface="+mj-lt"/>
                <a:ea typeface="+mj-ea"/>
                <a:cs typeface="+mj-cs"/>
              </a:defRPr>
            </a:lvl1pPr>
            <a:lvl2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2pPr>
            <a:lvl3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3pPr>
            <a:lvl4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4pPr>
            <a:lvl5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5pPr>
            <a:lvl6pPr marL="457200" algn="ctr" rtl="0" fontAlgn="base">
              <a:lnSpc>
                <a:spcPct val="90000"/>
              </a:lnSpc>
              <a:spcBef>
                <a:spcPct val="0"/>
              </a:spcBef>
              <a:spcAft>
                <a:spcPct val="0"/>
              </a:spcAft>
              <a:defRPr sz="3200" b="1">
                <a:solidFill>
                  <a:schemeClr val="tx2"/>
                </a:solidFill>
                <a:latin typeface="Verdana" pitchFamily="34" charset="0"/>
                <a:cs typeface="Arial" charset="0"/>
              </a:defRPr>
            </a:lvl6pPr>
            <a:lvl7pPr marL="914400" algn="ctr" rtl="0" fontAlgn="base">
              <a:lnSpc>
                <a:spcPct val="90000"/>
              </a:lnSpc>
              <a:spcBef>
                <a:spcPct val="0"/>
              </a:spcBef>
              <a:spcAft>
                <a:spcPct val="0"/>
              </a:spcAft>
              <a:defRPr sz="3200" b="1">
                <a:solidFill>
                  <a:schemeClr val="tx2"/>
                </a:solidFill>
                <a:latin typeface="Verdana" pitchFamily="34" charset="0"/>
                <a:cs typeface="Arial" charset="0"/>
              </a:defRPr>
            </a:lvl7pPr>
            <a:lvl8pPr marL="1371600" algn="ctr" rtl="0" fontAlgn="base">
              <a:lnSpc>
                <a:spcPct val="90000"/>
              </a:lnSpc>
              <a:spcBef>
                <a:spcPct val="0"/>
              </a:spcBef>
              <a:spcAft>
                <a:spcPct val="0"/>
              </a:spcAft>
              <a:defRPr sz="3200" b="1">
                <a:solidFill>
                  <a:schemeClr val="tx2"/>
                </a:solidFill>
                <a:latin typeface="Verdana" pitchFamily="34" charset="0"/>
                <a:cs typeface="Arial" charset="0"/>
              </a:defRPr>
            </a:lvl8pPr>
            <a:lvl9pPr marL="1828800" algn="ctr" rtl="0" fontAlgn="base">
              <a:lnSpc>
                <a:spcPct val="90000"/>
              </a:lnSpc>
              <a:spcBef>
                <a:spcPct val="0"/>
              </a:spcBef>
              <a:spcAft>
                <a:spcPct val="0"/>
              </a:spcAft>
              <a:defRPr sz="3200" b="1">
                <a:solidFill>
                  <a:schemeClr val="tx2"/>
                </a:solidFill>
                <a:latin typeface="Verdana" pitchFamily="34" charset="0"/>
                <a:cs typeface="Arial" charset="0"/>
              </a:defRPr>
            </a:lvl9pPr>
          </a:lstStyle>
          <a:p>
            <a:r>
              <a:rPr lang="en-US" sz="4000" dirty="0">
                <a:solidFill>
                  <a:schemeClr val="accent2"/>
                </a:solidFill>
              </a:rPr>
              <a:t>Control-Flow Decoupling</a:t>
            </a:r>
          </a:p>
        </p:txBody>
      </p:sp>
      <p:sp>
        <p:nvSpPr>
          <p:cNvPr id="2" name="Footer Placeholder 1"/>
          <p:cNvSpPr>
            <a:spLocks noGrp="1"/>
          </p:cNvSpPr>
          <p:nvPr>
            <p:ph type="ftr" sz="quarter" idx="11"/>
          </p:nvPr>
        </p:nvSpPr>
        <p:spPr/>
        <p:txBody>
          <a:bodyPr/>
          <a:lstStyle/>
          <a:p>
            <a:r>
              <a:rPr lang="en-US" dirty="0" smtClean="0">
                <a:solidFill>
                  <a:schemeClr val="bg1"/>
                </a:solidFill>
              </a:rPr>
              <a:t>Rami Sheikh © 2012                                 MICRO-45</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5C21BEC9-E795-4D2A-A650-E28556D03E26}" type="slidenum">
              <a:rPr lang="en-US" smtClean="0">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181721850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71437"/>
            <a:ext cx="8410575" cy="909637"/>
          </a:xfrm>
        </p:spPr>
        <p:txBody>
          <a:bodyPr/>
          <a:lstStyle/>
          <a:p>
            <a:r>
              <a:rPr lang="en-US" dirty="0" smtClean="0"/>
              <a:t>Control-Flow Decoupling</a:t>
            </a:r>
            <a:endParaRPr lang="en-US" dirty="0"/>
          </a:p>
        </p:txBody>
      </p:sp>
      <p:graphicFrame>
        <p:nvGraphicFramePr>
          <p:cNvPr id="23" name="Diagram 22"/>
          <p:cNvGraphicFramePr/>
          <p:nvPr>
            <p:extLst>
              <p:ext uri="{D42A27DB-BD31-4B8C-83A1-F6EECF244321}">
                <p14:modId xmlns:p14="http://schemas.microsoft.com/office/powerpoint/2010/main" val="2602865679"/>
              </p:ext>
            </p:extLst>
          </p:nvPr>
        </p:nvGraphicFramePr>
        <p:xfrm>
          <a:off x="-304800" y="1447800"/>
          <a:ext cx="4648200" cy="4034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 Box 48"/>
          <p:cNvSpPr txBox="1">
            <a:spLocks noChangeArrowheads="1"/>
          </p:cNvSpPr>
          <p:nvPr/>
        </p:nvSpPr>
        <p:spPr bwMode="auto">
          <a:xfrm>
            <a:off x="990600" y="838200"/>
            <a:ext cx="213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400" b="1" dirty="0" smtClean="0">
                <a:latin typeface="Verdana" charset="0"/>
              </a:rPr>
              <a:t>CFD Loops</a:t>
            </a:r>
            <a:endParaRPr lang="en-US" sz="2400" b="1" dirty="0">
              <a:latin typeface="Verdana" charset="0"/>
            </a:endParaRPr>
          </a:p>
        </p:txBody>
      </p:sp>
      <p:sp>
        <p:nvSpPr>
          <p:cNvPr id="17" name="Rectangle 16"/>
          <p:cNvSpPr/>
          <p:nvPr/>
        </p:nvSpPr>
        <p:spPr bwMode="auto">
          <a:xfrm>
            <a:off x="3733800" y="1600200"/>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sp>
        <p:nvSpPr>
          <p:cNvPr id="25" name="TextBox 24"/>
          <p:cNvSpPr txBox="1"/>
          <p:nvPr/>
        </p:nvSpPr>
        <p:spPr>
          <a:xfrm>
            <a:off x="4191000" y="1524000"/>
            <a:ext cx="1143000" cy="369332"/>
          </a:xfrm>
          <a:prstGeom prst="rect">
            <a:avLst/>
          </a:prstGeom>
          <a:noFill/>
        </p:spPr>
        <p:txBody>
          <a:bodyPr wrap="square" rtlCol="0">
            <a:spAutoFit/>
          </a:bodyPr>
          <a:lstStyle/>
          <a:p>
            <a:r>
              <a:rPr lang="en-US" dirty="0" smtClean="0"/>
              <a:t>…….…</a:t>
            </a:r>
            <a:endParaRPr lang="en-US" dirty="0"/>
          </a:p>
        </p:txBody>
      </p:sp>
      <p:sp>
        <p:nvSpPr>
          <p:cNvPr id="26" name="Rectangle 25"/>
          <p:cNvSpPr/>
          <p:nvPr/>
        </p:nvSpPr>
        <p:spPr bwMode="auto">
          <a:xfrm>
            <a:off x="5181600" y="1600200"/>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EX</a:t>
            </a:r>
          </a:p>
        </p:txBody>
      </p:sp>
      <p:sp>
        <p:nvSpPr>
          <p:cNvPr id="27" name="Rectangle 26"/>
          <p:cNvSpPr/>
          <p:nvPr/>
        </p:nvSpPr>
        <p:spPr bwMode="auto">
          <a:xfrm>
            <a:off x="4191000" y="1981200"/>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sp>
        <p:nvSpPr>
          <p:cNvPr id="28" name="TextBox 27"/>
          <p:cNvSpPr txBox="1"/>
          <p:nvPr/>
        </p:nvSpPr>
        <p:spPr>
          <a:xfrm>
            <a:off x="4648200" y="1905000"/>
            <a:ext cx="1143000" cy="369332"/>
          </a:xfrm>
          <a:prstGeom prst="rect">
            <a:avLst/>
          </a:prstGeom>
          <a:noFill/>
        </p:spPr>
        <p:txBody>
          <a:bodyPr wrap="square" rtlCol="0">
            <a:spAutoFit/>
          </a:bodyPr>
          <a:lstStyle/>
          <a:p>
            <a:r>
              <a:rPr lang="en-US" dirty="0" smtClean="0"/>
              <a:t>…….…</a:t>
            </a:r>
            <a:endParaRPr lang="en-US" dirty="0"/>
          </a:p>
        </p:txBody>
      </p:sp>
      <p:sp>
        <p:nvSpPr>
          <p:cNvPr id="29" name="Rectangle 28"/>
          <p:cNvSpPr/>
          <p:nvPr/>
        </p:nvSpPr>
        <p:spPr bwMode="auto">
          <a:xfrm>
            <a:off x="5638800" y="1981200"/>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EX</a:t>
            </a:r>
          </a:p>
        </p:txBody>
      </p:sp>
      <p:sp>
        <p:nvSpPr>
          <p:cNvPr id="30" name="Rectangle 29"/>
          <p:cNvSpPr/>
          <p:nvPr/>
        </p:nvSpPr>
        <p:spPr bwMode="auto">
          <a:xfrm>
            <a:off x="4648200" y="2362200"/>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sp>
        <p:nvSpPr>
          <p:cNvPr id="31" name="TextBox 30"/>
          <p:cNvSpPr txBox="1"/>
          <p:nvPr/>
        </p:nvSpPr>
        <p:spPr>
          <a:xfrm>
            <a:off x="5105400" y="2286000"/>
            <a:ext cx="1143000" cy="369332"/>
          </a:xfrm>
          <a:prstGeom prst="rect">
            <a:avLst/>
          </a:prstGeom>
          <a:noFill/>
        </p:spPr>
        <p:txBody>
          <a:bodyPr wrap="square" rtlCol="0">
            <a:spAutoFit/>
          </a:bodyPr>
          <a:lstStyle/>
          <a:p>
            <a:r>
              <a:rPr lang="en-US" dirty="0" smtClean="0"/>
              <a:t>…….…</a:t>
            </a:r>
            <a:endParaRPr lang="en-US" dirty="0"/>
          </a:p>
        </p:txBody>
      </p:sp>
      <p:sp>
        <p:nvSpPr>
          <p:cNvPr id="32" name="Rectangle 31"/>
          <p:cNvSpPr/>
          <p:nvPr/>
        </p:nvSpPr>
        <p:spPr bwMode="auto">
          <a:xfrm>
            <a:off x="6096000" y="2362200"/>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EX</a:t>
            </a:r>
          </a:p>
        </p:txBody>
      </p:sp>
      <p:sp>
        <p:nvSpPr>
          <p:cNvPr id="33" name="Rectangle 32"/>
          <p:cNvSpPr/>
          <p:nvPr/>
        </p:nvSpPr>
        <p:spPr bwMode="auto">
          <a:xfrm>
            <a:off x="6019800" y="3657600"/>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sp>
        <p:nvSpPr>
          <p:cNvPr id="34" name="TextBox 33"/>
          <p:cNvSpPr txBox="1"/>
          <p:nvPr/>
        </p:nvSpPr>
        <p:spPr>
          <a:xfrm>
            <a:off x="6477000" y="3581400"/>
            <a:ext cx="1143000" cy="369332"/>
          </a:xfrm>
          <a:prstGeom prst="rect">
            <a:avLst/>
          </a:prstGeom>
          <a:noFill/>
        </p:spPr>
        <p:txBody>
          <a:bodyPr wrap="square" rtlCol="0">
            <a:spAutoFit/>
          </a:bodyPr>
          <a:lstStyle/>
          <a:p>
            <a:r>
              <a:rPr lang="en-US" dirty="0" smtClean="0"/>
              <a:t>…….…</a:t>
            </a:r>
            <a:endParaRPr lang="en-US" dirty="0"/>
          </a:p>
        </p:txBody>
      </p:sp>
      <p:sp>
        <p:nvSpPr>
          <p:cNvPr id="35" name="Rectangle 34"/>
          <p:cNvSpPr/>
          <p:nvPr/>
        </p:nvSpPr>
        <p:spPr bwMode="auto">
          <a:xfrm>
            <a:off x="7467600" y="3657600"/>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EX</a:t>
            </a:r>
          </a:p>
        </p:txBody>
      </p:sp>
      <p:sp>
        <p:nvSpPr>
          <p:cNvPr id="36" name="Rectangle 35"/>
          <p:cNvSpPr/>
          <p:nvPr/>
        </p:nvSpPr>
        <p:spPr bwMode="auto">
          <a:xfrm>
            <a:off x="6629400" y="4343400"/>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sp>
        <p:nvSpPr>
          <p:cNvPr id="37" name="TextBox 36"/>
          <p:cNvSpPr txBox="1"/>
          <p:nvPr/>
        </p:nvSpPr>
        <p:spPr>
          <a:xfrm>
            <a:off x="7086600" y="4267200"/>
            <a:ext cx="1143000" cy="369332"/>
          </a:xfrm>
          <a:prstGeom prst="rect">
            <a:avLst/>
          </a:prstGeom>
          <a:noFill/>
        </p:spPr>
        <p:txBody>
          <a:bodyPr wrap="square" rtlCol="0">
            <a:spAutoFit/>
          </a:bodyPr>
          <a:lstStyle/>
          <a:p>
            <a:r>
              <a:rPr lang="en-US" dirty="0" smtClean="0"/>
              <a:t>…….…</a:t>
            </a:r>
            <a:endParaRPr lang="en-US" dirty="0"/>
          </a:p>
        </p:txBody>
      </p:sp>
      <p:sp>
        <p:nvSpPr>
          <p:cNvPr id="38" name="Rectangle 37"/>
          <p:cNvSpPr/>
          <p:nvPr/>
        </p:nvSpPr>
        <p:spPr bwMode="auto">
          <a:xfrm>
            <a:off x="8077200" y="4343400"/>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EX</a:t>
            </a:r>
          </a:p>
        </p:txBody>
      </p:sp>
      <p:sp>
        <p:nvSpPr>
          <p:cNvPr id="39" name="Rectangle 38"/>
          <p:cNvSpPr/>
          <p:nvPr/>
        </p:nvSpPr>
        <p:spPr bwMode="auto">
          <a:xfrm>
            <a:off x="7239000" y="5029200"/>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sp>
        <p:nvSpPr>
          <p:cNvPr id="40" name="TextBox 39"/>
          <p:cNvSpPr txBox="1"/>
          <p:nvPr/>
        </p:nvSpPr>
        <p:spPr>
          <a:xfrm>
            <a:off x="7696200" y="4953000"/>
            <a:ext cx="1143000" cy="369332"/>
          </a:xfrm>
          <a:prstGeom prst="rect">
            <a:avLst/>
          </a:prstGeom>
          <a:noFill/>
        </p:spPr>
        <p:txBody>
          <a:bodyPr wrap="square" rtlCol="0">
            <a:spAutoFit/>
          </a:bodyPr>
          <a:lstStyle/>
          <a:p>
            <a:r>
              <a:rPr lang="en-US" dirty="0" smtClean="0"/>
              <a:t>…….…</a:t>
            </a:r>
            <a:endParaRPr lang="en-US" dirty="0"/>
          </a:p>
        </p:txBody>
      </p:sp>
      <p:sp>
        <p:nvSpPr>
          <p:cNvPr id="41" name="Rectangle 40"/>
          <p:cNvSpPr/>
          <p:nvPr/>
        </p:nvSpPr>
        <p:spPr bwMode="auto">
          <a:xfrm>
            <a:off x="8686800" y="5029200"/>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EX</a:t>
            </a:r>
          </a:p>
        </p:txBody>
      </p:sp>
      <p:cxnSp>
        <p:nvCxnSpPr>
          <p:cNvPr id="42" name="Straight Arrow Connector 41"/>
          <p:cNvCxnSpPr/>
          <p:nvPr/>
        </p:nvCxnSpPr>
        <p:spPr bwMode="auto">
          <a:xfrm>
            <a:off x="5372100" y="1905000"/>
            <a:ext cx="0" cy="1103185"/>
          </a:xfrm>
          <a:prstGeom prst="straightConnector1">
            <a:avLst/>
          </a:prstGeom>
          <a:solidFill>
            <a:schemeClr val="accent1"/>
          </a:solidFill>
          <a:ln w="50800" cap="flat" cmpd="sng" algn="ctr">
            <a:solidFill>
              <a:srgbClr val="22B000"/>
            </a:solidFill>
            <a:prstDash val="sysDot"/>
            <a:round/>
            <a:headEnd type="none" w="sm" len="sm"/>
            <a:tailEnd type="arrow"/>
          </a:ln>
          <a:effectLst/>
        </p:spPr>
      </p:cxnSp>
      <p:cxnSp>
        <p:nvCxnSpPr>
          <p:cNvPr id="43" name="Straight Arrow Connector 42"/>
          <p:cNvCxnSpPr/>
          <p:nvPr/>
        </p:nvCxnSpPr>
        <p:spPr bwMode="auto">
          <a:xfrm>
            <a:off x="5829300" y="2286000"/>
            <a:ext cx="0" cy="722185"/>
          </a:xfrm>
          <a:prstGeom prst="straightConnector1">
            <a:avLst/>
          </a:prstGeom>
          <a:solidFill>
            <a:schemeClr val="accent1"/>
          </a:solidFill>
          <a:ln w="50800" cap="flat" cmpd="sng" algn="ctr">
            <a:solidFill>
              <a:srgbClr val="22B000"/>
            </a:solidFill>
            <a:prstDash val="sysDot"/>
            <a:round/>
            <a:headEnd type="none" w="sm" len="sm"/>
            <a:tailEnd type="arrow"/>
          </a:ln>
          <a:effectLst/>
        </p:spPr>
      </p:cxnSp>
      <p:cxnSp>
        <p:nvCxnSpPr>
          <p:cNvPr id="44" name="Straight Arrow Connector 43"/>
          <p:cNvCxnSpPr>
            <a:stCxn id="32" idx="2"/>
          </p:cNvCxnSpPr>
          <p:nvPr/>
        </p:nvCxnSpPr>
        <p:spPr bwMode="auto">
          <a:xfrm>
            <a:off x="6286500" y="2667000"/>
            <a:ext cx="0" cy="381000"/>
          </a:xfrm>
          <a:prstGeom prst="straightConnector1">
            <a:avLst/>
          </a:prstGeom>
          <a:solidFill>
            <a:schemeClr val="accent1"/>
          </a:solidFill>
          <a:ln w="50800" cap="flat" cmpd="sng" algn="ctr">
            <a:solidFill>
              <a:srgbClr val="22B000"/>
            </a:solidFill>
            <a:prstDash val="sysDot"/>
            <a:round/>
            <a:headEnd type="none" w="sm" len="sm"/>
            <a:tailEnd type="arrow"/>
          </a:ln>
          <a:effectLst/>
        </p:spPr>
      </p:cxnSp>
      <p:sp>
        <p:nvSpPr>
          <p:cNvPr id="4" name="Slide Number Placeholder 3"/>
          <p:cNvSpPr>
            <a:spLocks noGrp="1"/>
          </p:cNvSpPr>
          <p:nvPr>
            <p:ph type="sldNum" sz="quarter" idx="12"/>
          </p:nvPr>
        </p:nvSpPr>
        <p:spPr/>
        <p:txBody>
          <a:bodyPr/>
          <a:lstStyle/>
          <a:p>
            <a:fld id="{5C21BEC9-E795-4D2A-A650-E28556D03E26}" type="slidenum">
              <a:rPr lang="en-US" smtClean="0"/>
              <a:pPr/>
              <a:t>10</a:t>
            </a:fld>
            <a:endParaRPr lang="en-US" dirty="0"/>
          </a:p>
        </p:txBody>
      </p:sp>
      <p:sp>
        <p:nvSpPr>
          <p:cNvPr id="3" name="Footer Placeholder 2"/>
          <p:cNvSpPr>
            <a:spLocks noGrp="1"/>
          </p:cNvSpPr>
          <p:nvPr>
            <p:ph type="ftr" sz="quarter" idx="11"/>
          </p:nvPr>
        </p:nvSpPr>
        <p:spPr/>
        <p:txBody>
          <a:bodyPr/>
          <a:lstStyle/>
          <a:p>
            <a:r>
              <a:rPr lang="en-US" smtClean="0"/>
              <a:t>Rami Sheikh © 2012                                 MICRO-45</a:t>
            </a:r>
            <a:endParaRPr lang="en-US" dirty="0"/>
          </a:p>
        </p:txBody>
      </p:sp>
      <p:cxnSp>
        <p:nvCxnSpPr>
          <p:cNvPr id="6" name="Straight Arrow Connector 5"/>
          <p:cNvCxnSpPr/>
          <p:nvPr/>
        </p:nvCxnSpPr>
        <p:spPr>
          <a:xfrm>
            <a:off x="3886200" y="3886200"/>
            <a:ext cx="2057400" cy="0"/>
          </a:xfrm>
          <a:prstGeom prst="straightConnector1">
            <a:avLst/>
          </a:prstGeom>
          <a:ln w="44450" cap="flat">
            <a:solidFill>
              <a:srgbClr val="FF0000"/>
            </a:solidFill>
            <a:prstDash val="sysDot"/>
            <a:headEnd type="arrow"/>
            <a:tailEnd type="arrow"/>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6" name="Text Box 48"/>
          <p:cNvSpPr txBox="1">
            <a:spLocks noChangeArrowheads="1"/>
          </p:cNvSpPr>
          <p:nvPr/>
        </p:nvSpPr>
        <p:spPr bwMode="auto">
          <a:xfrm>
            <a:off x="4038600" y="4088249"/>
            <a:ext cx="297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1400" b="1" dirty="0" smtClean="0">
                <a:latin typeface="Verdana" charset="0"/>
              </a:rPr>
              <a:t>CFD provides:</a:t>
            </a:r>
          </a:p>
          <a:p>
            <a:pPr marL="285750" indent="-285750">
              <a:spcBef>
                <a:spcPct val="50000"/>
              </a:spcBef>
              <a:buFont typeface="Arial" charset="0"/>
              <a:buChar char="•"/>
            </a:pPr>
            <a:r>
              <a:rPr lang="en-US" sz="1400" b="1" dirty="0" smtClean="0">
                <a:solidFill>
                  <a:srgbClr val="FF0000"/>
                </a:solidFill>
                <a:latin typeface="Verdana" charset="0"/>
              </a:rPr>
              <a:t>Fetch Separation</a:t>
            </a:r>
          </a:p>
          <a:p>
            <a:pPr marL="285750" indent="-285750">
              <a:spcBef>
                <a:spcPct val="50000"/>
              </a:spcBef>
              <a:buFont typeface="Arial" charset="0"/>
              <a:buChar char="•"/>
            </a:pPr>
            <a:r>
              <a:rPr lang="en-US" sz="1400" b="1" dirty="0">
                <a:solidFill>
                  <a:schemeClr val="accent2"/>
                </a:solidFill>
                <a:latin typeface="Verdana" charset="0"/>
              </a:rPr>
              <a:t>Mechanism to comm. predicates to Fetch Unit</a:t>
            </a:r>
            <a:endParaRPr lang="en-US" sz="1400" b="1" dirty="0" smtClean="0">
              <a:solidFill>
                <a:schemeClr val="accent2"/>
              </a:solidFill>
              <a:latin typeface="Verdana" charset="0"/>
            </a:endParaRPr>
          </a:p>
        </p:txBody>
      </p:sp>
      <p:cxnSp>
        <p:nvCxnSpPr>
          <p:cNvPr id="47" name="Straight Arrow Connector 46"/>
          <p:cNvCxnSpPr>
            <a:endCxn id="33" idx="1"/>
          </p:cNvCxnSpPr>
          <p:nvPr/>
        </p:nvCxnSpPr>
        <p:spPr bwMode="auto">
          <a:xfrm>
            <a:off x="5372100" y="3429000"/>
            <a:ext cx="647700" cy="381000"/>
          </a:xfrm>
          <a:prstGeom prst="straightConnector1">
            <a:avLst/>
          </a:prstGeom>
          <a:solidFill>
            <a:schemeClr val="accent1"/>
          </a:solidFill>
          <a:ln w="50800" cap="flat" cmpd="sng" algn="ctr">
            <a:solidFill>
              <a:srgbClr val="22B000"/>
            </a:solidFill>
            <a:prstDash val="sysDot"/>
            <a:round/>
            <a:headEnd type="none" w="sm" len="sm"/>
            <a:tailEnd type="arrow"/>
          </a:ln>
          <a:effectLst/>
        </p:spPr>
      </p:cxnSp>
      <p:cxnSp>
        <p:nvCxnSpPr>
          <p:cNvPr id="48" name="Straight Arrow Connector 47"/>
          <p:cNvCxnSpPr/>
          <p:nvPr/>
        </p:nvCxnSpPr>
        <p:spPr bwMode="auto">
          <a:xfrm>
            <a:off x="5867400" y="3429000"/>
            <a:ext cx="952500" cy="914400"/>
          </a:xfrm>
          <a:prstGeom prst="straightConnector1">
            <a:avLst/>
          </a:prstGeom>
          <a:solidFill>
            <a:schemeClr val="accent1"/>
          </a:solidFill>
          <a:ln w="50800" cap="flat" cmpd="sng" algn="ctr">
            <a:solidFill>
              <a:srgbClr val="22B000"/>
            </a:solidFill>
            <a:prstDash val="sysDot"/>
            <a:round/>
            <a:headEnd type="none" w="sm" len="sm"/>
            <a:tailEnd type="arrow"/>
          </a:ln>
          <a:effectLst/>
        </p:spPr>
      </p:cxnSp>
      <p:cxnSp>
        <p:nvCxnSpPr>
          <p:cNvPr id="49" name="Straight Arrow Connector 48"/>
          <p:cNvCxnSpPr>
            <a:endCxn id="39" idx="0"/>
          </p:cNvCxnSpPr>
          <p:nvPr/>
        </p:nvCxnSpPr>
        <p:spPr bwMode="auto">
          <a:xfrm>
            <a:off x="6343650" y="3429000"/>
            <a:ext cx="1085850" cy="1600200"/>
          </a:xfrm>
          <a:prstGeom prst="straightConnector1">
            <a:avLst/>
          </a:prstGeom>
          <a:solidFill>
            <a:schemeClr val="accent1"/>
          </a:solidFill>
          <a:ln w="50800" cap="flat" cmpd="sng" algn="ctr">
            <a:solidFill>
              <a:srgbClr val="22B000"/>
            </a:solidFill>
            <a:prstDash val="sysDot"/>
            <a:round/>
            <a:headEnd type="none" w="sm" len="sm"/>
            <a:tailEnd type="arrow"/>
          </a:ln>
          <a:effectLst/>
        </p:spPr>
      </p:cxnSp>
      <p:sp>
        <p:nvSpPr>
          <p:cNvPr id="45" name="Rectangle 44"/>
          <p:cNvSpPr/>
          <p:nvPr/>
        </p:nvSpPr>
        <p:spPr>
          <a:xfrm>
            <a:off x="7581900" y="2514600"/>
            <a:ext cx="733425" cy="461665"/>
          </a:xfrm>
          <a:prstGeom prst="rect">
            <a:avLst/>
          </a:prstGeom>
        </p:spPr>
        <p:txBody>
          <a:bodyPr wrap="square">
            <a:spAutoFit/>
          </a:bodyPr>
          <a:lstStyle/>
          <a:p>
            <a:r>
              <a:rPr lang="en-US" sz="2400" b="1" dirty="0" smtClean="0">
                <a:solidFill>
                  <a:schemeClr val="accent2"/>
                </a:solidFill>
                <a:latin typeface="Verdana" charset="0"/>
              </a:rPr>
              <a:t>BQ</a:t>
            </a:r>
            <a:endParaRPr lang="en-US" sz="2400" dirty="0"/>
          </a:p>
        </p:txBody>
      </p:sp>
      <p:pic>
        <p:nvPicPr>
          <p:cNvPr id="5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3008185"/>
            <a:ext cx="3581400" cy="42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p:nvPr/>
        </p:nvSpPr>
        <p:spPr>
          <a:xfrm>
            <a:off x="5257800" y="3048000"/>
            <a:ext cx="300082" cy="369332"/>
          </a:xfrm>
          <a:prstGeom prst="rect">
            <a:avLst/>
          </a:prstGeom>
          <a:noFill/>
        </p:spPr>
        <p:txBody>
          <a:bodyPr wrap="none" rtlCol="0">
            <a:spAutoFit/>
          </a:bodyPr>
          <a:lstStyle/>
          <a:p>
            <a:r>
              <a:rPr lang="en-US" b="1" dirty="0" smtClean="0"/>
              <a:t>1</a:t>
            </a:r>
            <a:endParaRPr lang="en-US" b="1" dirty="0"/>
          </a:p>
        </p:txBody>
      </p:sp>
      <p:sp>
        <p:nvSpPr>
          <p:cNvPr id="57" name="TextBox 56"/>
          <p:cNvSpPr txBox="1"/>
          <p:nvPr/>
        </p:nvSpPr>
        <p:spPr>
          <a:xfrm>
            <a:off x="5719718" y="3059668"/>
            <a:ext cx="300082" cy="369332"/>
          </a:xfrm>
          <a:prstGeom prst="rect">
            <a:avLst/>
          </a:prstGeom>
          <a:noFill/>
        </p:spPr>
        <p:txBody>
          <a:bodyPr wrap="none" rtlCol="0">
            <a:spAutoFit/>
          </a:bodyPr>
          <a:lstStyle/>
          <a:p>
            <a:r>
              <a:rPr lang="en-US" b="1" dirty="0" smtClean="0"/>
              <a:t>0</a:t>
            </a:r>
            <a:endParaRPr lang="en-US" b="1" dirty="0"/>
          </a:p>
        </p:txBody>
      </p:sp>
      <p:sp>
        <p:nvSpPr>
          <p:cNvPr id="58" name="TextBox 57"/>
          <p:cNvSpPr txBox="1"/>
          <p:nvPr/>
        </p:nvSpPr>
        <p:spPr>
          <a:xfrm>
            <a:off x="6176918" y="3048000"/>
            <a:ext cx="300082" cy="369332"/>
          </a:xfrm>
          <a:prstGeom prst="rect">
            <a:avLst/>
          </a:prstGeom>
          <a:noFill/>
        </p:spPr>
        <p:txBody>
          <a:bodyPr wrap="none" rtlCol="0">
            <a:spAutoFit/>
          </a:bodyPr>
          <a:lstStyle/>
          <a:p>
            <a:r>
              <a:rPr lang="en-US" b="1" dirty="0" smtClean="0"/>
              <a:t>1</a:t>
            </a:r>
            <a:endParaRPr lang="en-US" b="1" dirty="0"/>
          </a:p>
        </p:txBody>
      </p:sp>
    </p:spTree>
    <p:extLst>
      <p:ext uri="{BB962C8B-B14F-4D97-AF65-F5344CB8AC3E}">
        <p14:creationId xmlns:p14="http://schemas.microsoft.com/office/powerpoint/2010/main" val="3263013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par>
                          <p:cTn id="51" fill="hold">
                            <p:stCondLst>
                              <p:cond delay="2000"/>
                            </p:stCondLst>
                            <p:childTnLst>
                              <p:par>
                                <p:cTn id="52" presetID="1" presetClass="entr" presetSubtype="0"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par>
                          <p:cTn id="62" fill="hold">
                            <p:stCondLst>
                              <p:cond delay="3000"/>
                            </p:stCondLst>
                            <p:childTnLst>
                              <p:par>
                                <p:cTn id="63" presetID="1" presetClass="entr" presetSubtype="0"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par>
                          <p:cTn id="74" fill="hold">
                            <p:stCondLst>
                              <p:cond delay="1000"/>
                            </p:stCondLst>
                            <p:childTnLst>
                              <p:par>
                                <p:cTn id="75" presetID="6" presetClass="entr" presetSubtype="16"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circle(in)">
                                      <p:cBhvr>
                                        <p:cTn id="77" dur="2000"/>
                                        <p:tgtEl>
                                          <p:spTgt spid="6"/>
                                        </p:tgtEl>
                                      </p:cBhvr>
                                    </p:animEffect>
                                  </p:childTnLst>
                                </p:cTn>
                              </p:par>
                            </p:childTnLst>
                          </p:cTn>
                        </p:par>
                        <p:par>
                          <p:cTn id="78" fill="hold">
                            <p:stCondLst>
                              <p:cond delay="3000"/>
                            </p:stCondLst>
                            <p:childTnLst>
                              <p:par>
                                <p:cTn id="79" presetID="10" presetClass="entr" presetSubtype="0"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6"/>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46"/>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par>
                          <p:cTn id="98" fill="hold">
                            <p:stCondLst>
                              <p:cond delay="1000"/>
                            </p:stCondLst>
                            <p:childTnLst>
                              <p:par>
                                <p:cTn id="99" presetID="10" presetClass="entr" presetSubtype="0"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childTnLst>
                          </p:cTn>
                        </p:par>
                        <p:par>
                          <p:cTn id="102" fill="hold">
                            <p:stCondLst>
                              <p:cond delay="1500"/>
                            </p:stCondLst>
                            <p:childTnLst>
                              <p:par>
                                <p:cTn id="103" presetID="10" presetClass="entr" presetSubtype="0" fill="hold" grpId="0" nodeType="after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childTnLst>
                          </p:cTn>
                        </p:par>
                        <p:par>
                          <p:cTn id="106" fill="hold">
                            <p:stCondLst>
                              <p:cond delay="2000"/>
                            </p:stCondLst>
                            <p:childTnLst>
                              <p:par>
                                <p:cTn id="107" presetID="10"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childTnLst>
                          </p:cTn>
                        </p:par>
                        <p:par>
                          <p:cTn id="110" fill="hold">
                            <p:stCondLst>
                              <p:cond delay="2500"/>
                            </p:stCondLst>
                            <p:childTnLst>
                              <p:par>
                                <p:cTn id="111" presetID="10" presetClass="entr" presetSubtype="0"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childTnLst>
                          </p:cTn>
                        </p:par>
                        <p:par>
                          <p:cTn id="114" fill="hold">
                            <p:stCondLst>
                              <p:cond delay="3000"/>
                            </p:stCondLst>
                            <p:childTnLst>
                              <p:par>
                                <p:cTn id="115" presetID="10" presetClass="entr" presetSubtype="0" fill="hold" nodeType="after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500"/>
                                        <p:tgtEl>
                                          <p:spTgt spid="49"/>
                                        </p:tgtEl>
                                      </p:cBhvr>
                                    </p:animEffect>
                                  </p:childTnLst>
                                </p:cTn>
                              </p:par>
                            </p:childTnLst>
                          </p:cTn>
                        </p:par>
                        <p:par>
                          <p:cTn id="118" fill="hold">
                            <p:stCondLst>
                              <p:cond delay="3500"/>
                            </p:stCondLst>
                            <p:childTnLst>
                              <p:par>
                                <p:cTn id="119" presetID="10" presetClass="entr" presetSubtype="0" fill="hold" grpId="0" nodeType="after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fade">
                                      <p:cBhvr>
                                        <p:cTn id="121" dur="500"/>
                                        <p:tgtEl>
                                          <p:spTgt spid="40"/>
                                        </p:tgtEl>
                                      </p:cBhvr>
                                    </p:animEffect>
                                  </p:childTnLst>
                                </p:cTn>
                              </p:par>
                            </p:childTnLst>
                          </p:cTn>
                        </p:par>
                        <p:par>
                          <p:cTn id="122" fill="hold">
                            <p:stCondLst>
                              <p:cond delay="4000"/>
                            </p:stCondLst>
                            <p:childTnLst>
                              <p:par>
                                <p:cTn id="123" presetID="10" presetClass="entr" presetSubtype="0" fill="hold" grpId="0" nodeType="after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fade">
                                      <p:cBhvr>
                                        <p:cTn id="1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p:bldP spid="26" grpId="0" animBg="1"/>
      <p:bldP spid="27" grpId="0" animBg="1"/>
      <p:bldP spid="28" grpId="0"/>
      <p:bldP spid="29" grpId="0" animBg="1"/>
      <p:bldP spid="30" grpId="0" animBg="1"/>
      <p:bldP spid="31" grpId="0"/>
      <p:bldP spid="32" grpId="0" animBg="1"/>
      <p:bldP spid="33" grpId="0" animBg="1"/>
      <p:bldP spid="34" grpId="0"/>
      <p:bldP spid="35" grpId="0" animBg="1"/>
      <p:bldP spid="36" grpId="0" animBg="1"/>
      <p:bldP spid="37" grpId="0"/>
      <p:bldP spid="38" grpId="0" animBg="1"/>
      <p:bldP spid="39" grpId="0" animBg="1"/>
      <p:bldP spid="40" grpId="0"/>
      <p:bldP spid="41" grpId="0" animBg="1"/>
      <p:bldP spid="46" grpId="0"/>
      <p:bldP spid="46" grpId="1"/>
      <p:bldP spid="45" grpId="0"/>
      <p:bldP spid="55"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p:cNvGraphicFramePr>
            <a:graphicFrameLocks noChangeAspect="1"/>
          </p:cNvGraphicFramePr>
          <p:nvPr>
            <p:extLst>
              <p:ext uri="{D42A27DB-BD31-4B8C-83A1-F6EECF244321}">
                <p14:modId xmlns:p14="http://schemas.microsoft.com/office/powerpoint/2010/main" val="2368425577"/>
              </p:ext>
            </p:extLst>
          </p:nvPr>
        </p:nvGraphicFramePr>
        <p:xfrm>
          <a:off x="4800600" y="2871014"/>
          <a:ext cx="3867150" cy="3758386"/>
        </p:xfrm>
        <a:graphic>
          <a:graphicData uri="http://schemas.openxmlformats.org/presentationml/2006/ole">
            <mc:AlternateContent xmlns:mc="http://schemas.openxmlformats.org/markup-compatibility/2006">
              <mc:Choice xmlns:v="urn:schemas-microsoft-com:vml" Requires="v">
                <p:oleObj spid="_x0000_s36548" name="Document" r:id="rId5" imgW="1202460" imgH="1168621" progId="Word.Document.12">
                  <p:embed/>
                </p:oleObj>
              </mc:Choice>
              <mc:Fallback>
                <p:oleObj name="Document" r:id="rId5" imgW="1202460" imgH="1168621" progId="Word.Document.12">
                  <p:embed/>
                  <p:pic>
                    <p:nvPicPr>
                      <p:cNvPr id="0" name="Object 21"/>
                      <p:cNvPicPr>
                        <a:picLocks noChangeAspect="1" noChangeArrowheads="1"/>
                      </p:cNvPicPr>
                      <p:nvPr/>
                    </p:nvPicPr>
                    <p:blipFill>
                      <a:blip r:embed="rId6"/>
                      <a:srcRect/>
                      <a:stretch>
                        <a:fillRect/>
                      </a:stretch>
                    </p:blipFill>
                    <p:spPr bwMode="auto">
                      <a:xfrm>
                        <a:off x="4800600" y="2871014"/>
                        <a:ext cx="3867150" cy="3758386"/>
                      </a:xfrm>
                      <a:prstGeom prst="rect">
                        <a:avLst/>
                      </a:prstGeom>
                      <a:noFill/>
                      <a:ln>
                        <a:noFill/>
                      </a:ln>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914840960"/>
              </p:ext>
            </p:extLst>
          </p:nvPr>
        </p:nvGraphicFramePr>
        <p:xfrm>
          <a:off x="4800600" y="1371600"/>
          <a:ext cx="3867150" cy="3758386"/>
        </p:xfrm>
        <a:graphic>
          <a:graphicData uri="http://schemas.openxmlformats.org/presentationml/2006/ole">
            <mc:AlternateContent xmlns:mc="http://schemas.openxmlformats.org/markup-compatibility/2006">
              <mc:Choice xmlns:v="urn:schemas-microsoft-com:vml" Requires="v">
                <p:oleObj spid="_x0000_s36549" name="Document" r:id="rId8" imgW="1202460" imgH="1168621" progId="Word.Document.12">
                  <p:embed/>
                </p:oleObj>
              </mc:Choice>
              <mc:Fallback>
                <p:oleObj name="Document" r:id="rId8" imgW="1202460" imgH="1168621" progId="Word.Document.12">
                  <p:embed/>
                  <p:pic>
                    <p:nvPicPr>
                      <p:cNvPr id="0" name="Object 7"/>
                      <p:cNvPicPr>
                        <a:picLocks noChangeAspect="1" noChangeArrowheads="1"/>
                      </p:cNvPicPr>
                      <p:nvPr/>
                    </p:nvPicPr>
                    <p:blipFill>
                      <a:blip r:embed="rId9"/>
                      <a:srcRect/>
                      <a:stretch>
                        <a:fillRect/>
                      </a:stretch>
                    </p:blipFill>
                    <p:spPr bwMode="auto">
                      <a:xfrm>
                        <a:off x="4800600" y="1371600"/>
                        <a:ext cx="3867150" cy="3758386"/>
                      </a:xfrm>
                      <a:prstGeom prst="rect">
                        <a:avLst/>
                      </a:prstGeom>
                      <a:noFill/>
                      <a:ln>
                        <a:noFill/>
                      </a:ln>
                    </p:spPr>
                  </p:pic>
                </p:oleObj>
              </mc:Fallback>
            </mc:AlternateContent>
          </a:graphicData>
        </a:graphic>
      </p:graphicFrame>
      <p:sp>
        <p:nvSpPr>
          <p:cNvPr id="2" name="Title 1"/>
          <p:cNvSpPr>
            <a:spLocks noGrp="1"/>
          </p:cNvSpPr>
          <p:nvPr>
            <p:ph type="title"/>
          </p:nvPr>
        </p:nvSpPr>
        <p:spPr>
          <a:xfrm>
            <a:off x="504825" y="-71437"/>
            <a:ext cx="8410575" cy="909637"/>
          </a:xfrm>
        </p:spPr>
        <p:txBody>
          <a:bodyPr/>
          <a:lstStyle/>
          <a:p>
            <a:r>
              <a:rPr lang="en-US" dirty="0" smtClean="0"/>
              <a:t>Control-Flow Decoupling: Example</a:t>
            </a:r>
            <a:endParaRPr lang="en-US" dirty="0"/>
          </a:p>
        </p:txBody>
      </p:sp>
      <p:pic>
        <p:nvPicPr>
          <p:cNvPr id="1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3415" y="2371249"/>
            <a:ext cx="2779514" cy="67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p:nvCxnSpPr>
        <p:spPr bwMode="auto">
          <a:xfrm>
            <a:off x="6477000" y="2272495"/>
            <a:ext cx="755302" cy="1"/>
          </a:xfrm>
          <a:prstGeom prst="line">
            <a:avLst/>
          </a:prstGeom>
          <a:solidFill>
            <a:schemeClr val="accent1"/>
          </a:solidFill>
          <a:ln w="50800" cap="flat" cmpd="sng" algn="ctr">
            <a:solidFill>
              <a:schemeClr val="tx1"/>
            </a:solidFill>
            <a:prstDash val="solid"/>
            <a:round/>
            <a:headEnd type="none" w="sm" len="sm"/>
            <a:tailEnd type="none" w="sm" len="sm"/>
          </a:ln>
          <a:effectLst/>
        </p:spPr>
      </p:cxnSp>
      <p:cxnSp>
        <p:nvCxnSpPr>
          <p:cNvPr id="15" name="Straight Arrow Connector 14"/>
          <p:cNvCxnSpPr/>
          <p:nvPr/>
        </p:nvCxnSpPr>
        <p:spPr bwMode="auto">
          <a:xfrm flipH="1">
            <a:off x="7232302" y="2262971"/>
            <a:ext cx="1" cy="568355"/>
          </a:xfrm>
          <a:prstGeom prst="straightConnector1">
            <a:avLst/>
          </a:prstGeom>
          <a:solidFill>
            <a:schemeClr val="accent1"/>
          </a:solidFill>
          <a:ln w="50800" cap="flat" cmpd="sng" algn="ctr">
            <a:solidFill>
              <a:schemeClr val="tx1"/>
            </a:solidFill>
            <a:prstDash val="solid"/>
            <a:round/>
            <a:headEnd type="none" w="sm" len="sm"/>
            <a:tailEnd type="arrow"/>
          </a:ln>
          <a:effectLst/>
        </p:spPr>
      </p:cxnSp>
      <p:cxnSp>
        <p:nvCxnSpPr>
          <p:cNvPr id="16" name="Straight Connector 15"/>
          <p:cNvCxnSpPr/>
          <p:nvPr/>
        </p:nvCxnSpPr>
        <p:spPr bwMode="auto">
          <a:xfrm flipH="1">
            <a:off x="7958412" y="3015922"/>
            <a:ext cx="1" cy="260678"/>
          </a:xfrm>
          <a:prstGeom prst="line">
            <a:avLst/>
          </a:prstGeom>
          <a:solidFill>
            <a:schemeClr val="accent1"/>
          </a:solidFill>
          <a:ln w="50800" cap="flat" cmpd="sng" algn="ctr">
            <a:solidFill>
              <a:schemeClr val="tx1"/>
            </a:solidFill>
            <a:prstDash val="solid"/>
            <a:round/>
            <a:headEnd type="none" w="sm" len="sm"/>
            <a:tailEnd type="none" w="sm" len="sm"/>
          </a:ln>
          <a:effectLst/>
        </p:spPr>
      </p:cxnSp>
      <p:cxnSp>
        <p:nvCxnSpPr>
          <p:cNvPr id="17" name="Straight Arrow Connector 16"/>
          <p:cNvCxnSpPr/>
          <p:nvPr/>
        </p:nvCxnSpPr>
        <p:spPr bwMode="auto">
          <a:xfrm flipH="1">
            <a:off x="6477001" y="3276600"/>
            <a:ext cx="1481412" cy="1"/>
          </a:xfrm>
          <a:prstGeom prst="straightConnector1">
            <a:avLst/>
          </a:prstGeom>
          <a:solidFill>
            <a:schemeClr val="accent1"/>
          </a:solidFill>
          <a:ln w="50800" cap="flat" cmpd="sng" algn="ctr">
            <a:solidFill>
              <a:schemeClr val="tx1"/>
            </a:solidFill>
            <a:prstDash val="solid"/>
            <a:round/>
            <a:headEnd type="none" w="sm" len="sm"/>
            <a:tailEnd type="arrow"/>
          </a:ln>
          <a:effectLst/>
        </p:spPr>
      </p:cxnSp>
      <p:sp>
        <p:nvSpPr>
          <p:cNvPr id="18" name="Right Arrow 17"/>
          <p:cNvSpPr/>
          <p:nvPr/>
        </p:nvSpPr>
        <p:spPr bwMode="auto">
          <a:xfrm>
            <a:off x="3352800" y="3098823"/>
            <a:ext cx="1063466" cy="773430"/>
          </a:xfrm>
          <a:prstGeom prst="rightArrow">
            <a:avLst/>
          </a:prstGeom>
          <a:solidFill>
            <a:schemeClr val="accent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9" name="Rounded Rectangle 18"/>
          <p:cNvSpPr/>
          <p:nvPr/>
        </p:nvSpPr>
        <p:spPr bwMode="auto">
          <a:xfrm>
            <a:off x="348723" y="2444611"/>
            <a:ext cx="2610326" cy="386715"/>
          </a:xfrm>
          <a:prstGeom prst="roundRect">
            <a:avLst/>
          </a:prstGeom>
          <a:no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0" name="Text Box 48"/>
          <p:cNvSpPr txBox="1">
            <a:spLocks noChangeArrowheads="1"/>
          </p:cNvSpPr>
          <p:nvPr/>
        </p:nvSpPr>
        <p:spPr bwMode="auto">
          <a:xfrm>
            <a:off x="438150" y="1114455"/>
            <a:ext cx="1714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smtClean="0">
                <a:solidFill>
                  <a:srgbClr val="FF0000"/>
                </a:solidFill>
                <a:latin typeface="Verdana" charset="0"/>
              </a:rPr>
              <a:t>SOPLEX</a:t>
            </a:r>
            <a:endParaRPr lang="en-US" sz="2000" b="1" dirty="0">
              <a:solidFill>
                <a:srgbClr val="FF0000"/>
              </a:solidFill>
              <a:latin typeface="Verdana" charset="0"/>
            </a:endParaRPr>
          </a:p>
        </p:txBody>
      </p:sp>
      <p:sp>
        <p:nvSpPr>
          <p:cNvPr id="21" name="Text Box 48"/>
          <p:cNvSpPr txBox="1">
            <a:spLocks noChangeArrowheads="1"/>
          </p:cNvSpPr>
          <p:nvPr/>
        </p:nvSpPr>
        <p:spPr bwMode="auto">
          <a:xfrm>
            <a:off x="1568193" y="2025451"/>
            <a:ext cx="2781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smtClean="0">
                <a:solidFill>
                  <a:srgbClr val="FF0000"/>
                </a:solidFill>
                <a:latin typeface="Verdana" charset="0"/>
              </a:rPr>
              <a:t>31% contrib.</a:t>
            </a:r>
            <a:endParaRPr lang="en-US" sz="2000" b="1" dirty="0">
              <a:solidFill>
                <a:srgbClr val="FF0000"/>
              </a:solidFill>
              <a:latin typeface="Verdana" charset="0"/>
            </a:endParaRPr>
          </a:p>
        </p:txBody>
      </p:sp>
      <p:sp>
        <p:nvSpPr>
          <p:cNvPr id="6" name="TextBox 5"/>
          <p:cNvSpPr txBox="1"/>
          <p:nvPr/>
        </p:nvSpPr>
        <p:spPr>
          <a:xfrm>
            <a:off x="6269729" y="2740223"/>
            <a:ext cx="2950471" cy="307777"/>
          </a:xfrm>
          <a:prstGeom prst="rect">
            <a:avLst/>
          </a:prstGeom>
          <a:noFill/>
        </p:spPr>
        <p:txBody>
          <a:bodyPr wrap="square" rtlCol="0">
            <a:spAutoFit/>
          </a:bodyPr>
          <a:lstStyle/>
          <a:p>
            <a:r>
              <a:rPr lang="en-US" sz="1400" b="1" dirty="0" smtClean="0">
                <a:solidFill>
                  <a:srgbClr val="FF0000"/>
                </a:solidFill>
                <a:latin typeface="Times New Roman" pitchFamily="18" charset="0"/>
                <a:cs typeface="Times New Roman" pitchFamily="18" charset="0"/>
              </a:rPr>
              <a:t>1   0   1   1   0   0   0   1   1   0   1    0</a:t>
            </a:r>
            <a:endParaRPr lang="en-US" sz="1400"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21BEC9-E795-4D2A-A650-E28556D03E26}"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Rami Sheikh © 2012                                 MICRO-45</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408373849"/>
              </p:ext>
            </p:extLst>
          </p:nvPr>
        </p:nvGraphicFramePr>
        <p:xfrm>
          <a:off x="304800" y="1993059"/>
          <a:ext cx="3879235" cy="3758387"/>
        </p:xfrm>
        <a:graphic>
          <a:graphicData uri="http://schemas.openxmlformats.org/presentationml/2006/ole">
            <mc:AlternateContent xmlns:mc="http://schemas.openxmlformats.org/markup-compatibility/2006">
              <mc:Choice xmlns:v="urn:schemas-microsoft-com:vml" Requires="v">
                <p:oleObj spid="_x0000_s36550" name="Document" r:id="rId12" imgW="1202460" imgH="1168621" progId="Word.Document.12">
                  <p:embed/>
                </p:oleObj>
              </mc:Choice>
              <mc:Fallback>
                <p:oleObj name="Document" r:id="rId12" imgW="1202460" imgH="1168621" progId="Word.Document.12">
                  <p:embed/>
                  <p:pic>
                    <p:nvPicPr>
                      <p:cNvPr id="0" name="Object 8"/>
                      <p:cNvPicPr>
                        <a:picLocks noChangeAspect="1" noChangeArrowheads="1"/>
                      </p:cNvPicPr>
                      <p:nvPr/>
                    </p:nvPicPr>
                    <p:blipFill>
                      <a:blip r:embed="rId13"/>
                      <a:srcRect/>
                      <a:stretch>
                        <a:fillRect/>
                      </a:stretch>
                    </p:blipFill>
                    <p:spPr bwMode="auto">
                      <a:xfrm>
                        <a:off x="304800" y="1993059"/>
                        <a:ext cx="3879235" cy="37583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89429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
                            </p:stCondLst>
                            <p:childTnLst>
                              <p:par>
                                <p:cTn id="45" presetID="6" presetClass="entr" presetSubtype="16"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ircle(in)">
                                      <p:cBhvr>
                                        <p:cTn id="47" dur="1000"/>
                                        <p:tgtEl>
                                          <p:spTgt spid="6"/>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85800"/>
          </a:xfrm>
        </p:spPr>
        <p:txBody>
          <a:bodyPr/>
          <a:lstStyle/>
          <a:p>
            <a:r>
              <a:rPr lang="en-US" dirty="0" smtClean="0"/>
              <a:t>Agenda </a:t>
            </a:r>
            <a:endParaRPr lang="en-US" dirty="0"/>
          </a:p>
        </p:txBody>
      </p:sp>
      <p:sp>
        <p:nvSpPr>
          <p:cNvPr id="3" name="Content Placeholder 2"/>
          <p:cNvSpPr>
            <a:spLocks noGrp="1"/>
          </p:cNvSpPr>
          <p:nvPr>
            <p:ph idx="1"/>
          </p:nvPr>
        </p:nvSpPr>
        <p:spPr>
          <a:xfrm>
            <a:off x="366713" y="1249362"/>
            <a:ext cx="8407400" cy="4618038"/>
          </a:xfrm>
        </p:spPr>
        <p:txBody>
          <a:bodyPr/>
          <a:lstStyle/>
          <a:p>
            <a:r>
              <a:rPr lang="en-US" dirty="0" smtClean="0"/>
              <a:t>Methodology</a:t>
            </a:r>
          </a:p>
          <a:p>
            <a:endParaRPr lang="en-US" dirty="0" smtClean="0">
              <a:solidFill>
                <a:schemeClr val="bg1">
                  <a:lumMod val="85000"/>
                </a:schemeClr>
              </a:solidFill>
            </a:endParaRPr>
          </a:p>
          <a:p>
            <a:r>
              <a:rPr lang="en-US" dirty="0" smtClean="0"/>
              <a:t>Control-flow classification</a:t>
            </a:r>
          </a:p>
          <a:p>
            <a:endParaRPr lang="en-US" dirty="0"/>
          </a:p>
          <a:p>
            <a:r>
              <a:rPr lang="en-US" dirty="0" smtClean="0"/>
              <a:t>Control-flow decoupling (CFD)</a:t>
            </a:r>
          </a:p>
          <a:p>
            <a:endParaRPr lang="en-US" dirty="0" smtClean="0"/>
          </a:p>
          <a:p>
            <a:r>
              <a:rPr lang="en-US" dirty="0" smtClean="0"/>
              <a:t>Evaluation</a:t>
            </a:r>
          </a:p>
          <a:p>
            <a:endParaRPr lang="en-US" dirty="0" smtClean="0"/>
          </a:p>
          <a:p>
            <a:r>
              <a:rPr lang="en-US" dirty="0" smtClean="0"/>
              <a:t>Conclusion</a:t>
            </a:r>
          </a:p>
        </p:txBody>
      </p:sp>
      <p:sp>
        <p:nvSpPr>
          <p:cNvPr id="4" name="Slide Number Placeholder 3"/>
          <p:cNvSpPr>
            <a:spLocks noGrp="1"/>
          </p:cNvSpPr>
          <p:nvPr>
            <p:ph type="sldNum" sz="quarter" idx="12"/>
          </p:nvPr>
        </p:nvSpPr>
        <p:spPr/>
        <p:txBody>
          <a:bodyPr/>
          <a:lstStyle/>
          <a:p>
            <a:fld id="{5C21BEC9-E795-4D2A-A650-E28556D03E26}"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smtClean="0"/>
              <a:t>Rami Sheikh © 2012                                 MICRO-45</a:t>
            </a:r>
            <a:endParaRPr lang="en-US" dirty="0"/>
          </a:p>
        </p:txBody>
      </p:sp>
    </p:spTree>
    <p:extLst>
      <p:ext uri="{BB962C8B-B14F-4D97-AF65-F5344CB8AC3E}">
        <p14:creationId xmlns:p14="http://schemas.microsoft.com/office/powerpoint/2010/main" val="87035428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1"/>
          <p:cNvSpPr txBox="1">
            <a:spLocks noChangeArrowheads="1"/>
          </p:cNvSpPr>
          <p:nvPr/>
        </p:nvSpPr>
        <p:spPr bwMode="auto">
          <a:xfrm>
            <a:off x="762000" y="7620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a:solidFill>
                  <a:schemeClr val="accent2"/>
                </a:solidFill>
                <a:latin typeface="+mj-lt"/>
                <a:ea typeface="+mj-ea"/>
                <a:cs typeface="+mj-cs"/>
              </a:rPr>
              <a:t>Methodology</a:t>
            </a:r>
          </a:p>
        </p:txBody>
      </p:sp>
      <p:sp>
        <p:nvSpPr>
          <p:cNvPr id="7" name="Text Box 51"/>
          <p:cNvSpPr txBox="1">
            <a:spLocks noChangeArrowheads="1"/>
          </p:cNvSpPr>
          <p:nvPr/>
        </p:nvSpPr>
        <p:spPr bwMode="auto">
          <a:xfrm>
            <a:off x="304800" y="762000"/>
            <a:ext cx="86868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a:t> </a:t>
            </a:r>
            <a:r>
              <a:rPr lang="en-US" sz="2000" dirty="0" smtClean="0">
                <a:solidFill>
                  <a:srgbClr val="FF0000"/>
                </a:solidFill>
              </a:rPr>
              <a:t>Where do state-of-the-art branch predictors fall short?</a:t>
            </a:r>
            <a:endParaRPr lang="en-US" sz="2000" dirty="0">
              <a:solidFill>
                <a:srgbClr val="FF0000"/>
              </a:solidFill>
            </a:endParaRPr>
          </a:p>
          <a:p>
            <a:pPr lvl="1" eaLnBrk="1" hangingPunct="1">
              <a:spcBef>
                <a:spcPct val="50000"/>
              </a:spcBef>
              <a:buFont typeface="Arial" charset="0"/>
              <a:buChar char="•"/>
            </a:pPr>
            <a:r>
              <a:rPr lang="en-US" sz="2000" dirty="0"/>
              <a:t>4 benchmark suites </a:t>
            </a:r>
            <a:r>
              <a:rPr lang="en-US" sz="2000" dirty="0" smtClean="0"/>
              <a:t>(80 </a:t>
            </a:r>
            <a:r>
              <a:rPr lang="en-US" sz="2000" dirty="0"/>
              <a:t>apps)</a:t>
            </a:r>
          </a:p>
          <a:p>
            <a:pPr lvl="2" eaLnBrk="1" hangingPunct="1">
              <a:spcBef>
                <a:spcPct val="50000"/>
              </a:spcBef>
              <a:buFont typeface="Arial" charset="0"/>
              <a:buChar char="•"/>
            </a:pPr>
            <a:r>
              <a:rPr lang="en-US" sz="2000" dirty="0" smtClean="0"/>
              <a:t>PIN with x86 binaries</a:t>
            </a:r>
          </a:p>
          <a:p>
            <a:pPr lvl="1" eaLnBrk="1" hangingPunct="1">
              <a:spcBef>
                <a:spcPct val="50000"/>
              </a:spcBef>
              <a:buFont typeface="Arial" charset="0"/>
              <a:buChar char="•"/>
            </a:pPr>
            <a:r>
              <a:rPr lang="en-US" sz="2000" dirty="0" smtClean="0"/>
              <a:t>27 out of 80 have </a:t>
            </a:r>
            <a:r>
              <a:rPr lang="en-US" sz="2000" dirty="0" err="1" smtClean="0"/>
              <a:t>misprediction</a:t>
            </a:r>
            <a:r>
              <a:rPr lang="en-US" sz="2000" dirty="0" smtClean="0"/>
              <a:t> rate &gt;= 2%</a:t>
            </a:r>
          </a:p>
          <a:p>
            <a:pPr lvl="2" eaLnBrk="1" hangingPunct="1">
              <a:spcBef>
                <a:spcPct val="50000"/>
              </a:spcBef>
              <a:buFont typeface="Arial" charset="0"/>
              <a:buChar char="•"/>
            </a:pPr>
            <a:r>
              <a:rPr lang="en-US" sz="2000" dirty="0" smtClean="0"/>
              <a:t>6 of which had problems with cross-compiler</a:t>
            </a:r>
          </a:p>
          <a:p>
            <a:pPr lvl="2" eaLnBrk="1" hangingPunct="1">
              <a:spcBef>
                <a:spcPct val="50000"/>
              </a:spcBef>
              <a:buFont typeface="Arial" charset="0"/>
              <a:buChar char="•"/>
            </a:pPr>
            <a:r>
              <a:rPr lang="en-US" sz="2000" dirty="0" smtClean="0"/>
              <a:t>Remaining </a:t>
            </a:r>
            <a:r>
              <a:rPr lang="en-US" sz="2000" dirty="0"/>
              <a:t>21 apps </a:t>
            </a:r>
            <a:r>
              <a:rPr lang="en-US" sz="2000" dirty="0" smtClean="0"/>
              <a:t>contribute 78% of total MPKI (in the 80 apps)</a:t>
            </a:r>
          </a:p>
        </p:txBody>
      </p:sp>
      <p:sp>
        <p:nvSpPr>
          <p:cNvPr id="3" name="Slide Number Placeholder 2"/>
          <p:cNvSpPr>
            <a:spLocks noGrp="1"/>
          </p:cNvSpPr>
          <p:nvPr>
            <p:ph type="sldNum" sz="quarter" idx="12"/>
          </p:nvPr>
        </p:nvSpPr>
        <p:spPr/>
        <p:txBody>
          <a:bodyPr/>
          <a:lstStyle/>
          <a:p>
            <a:fld id="{5C21BEC9-E795-4D2A-A650-E28556D03E26}" type="slidenum">
              <a:rPr lang="en-US" smtClean="0"/>
              <a:pPr/>
              <a:t>13</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57600"/>
            <a:ext cx="6858000" cy="261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677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3794"/>
                                        </p:tgtEl>
                                        <p:attrNameLst>
                                          <p:attrName>style.visibility</p:attrName>
                                        </p:attrNameLst>
                                      </p:cBhvr>
                                      <p:to>
                                        <p:strVal val="visible"/>
                                      </p:to>
                                    </p:set>
                                    <p:anim calcmode="lin" valueType="num">
                                      <p:cBhvr>
                                        <p:cTn id="26" dur="1000" fill="hold"/>
                                        <p:tgtEl>
                                          <p:spTgt spid="33794"/>
                                        </p:tgtEl>
                                        <p:attrNameLst>
                                          <p:attrName>ppt_w</p:attrName>
                                        </p:attrNameLst>
                                      </p:cBhvr>
                                      <p:tavLst>
                                        <p:tav tm="0">
                                          <p:val>
                                            <p:fltVal val="0"/>
                                          </p:val>
                                        </p:tav>
                                        <p:tav tm="100000">
                                          <p:val>
                                            <p:strVal val="#ppt_w"/>
                                          </p:val>
                                        </p:tav>
                                      </p:tavLst>
                                    </p:anim>
                                    <p:anim calcmode="lin" valueType="num">
                                      <p:cBhvr>
                                        <p:cTn id="27" dur="1000" fill="hold"/>
                                        <p:tgtEl>
                                          <p:spTgt spid="33794"/>
                                        </p:tgtEl>
                                        <p:attrNameLst>
                                          <p:attrName>ppt_h</p:attrName>
                                        </p:attrNameLst>
                                      </p:cBhvr>
                                      <p:tavLst>
                                        <p:tav tm="0">
                                          <p:val>
                                            <p:fltVal val="0"/>
                                          </p:val>
                                        </p:tav>
                                        <p:tav tm="100000">
                                          <p:val>
                                            <p:strVal val="#ppt_h"/>
                                          </p:val>
                                        </p:tav>
                                      </p:tavLst>
                                    </p:anim>
                                    <p:anim calcmode="lin" valueType="num">
                                      <p:cBhvr>
                                        <p:cTn id="28" dur="1000" fill="hold"/>
                                        <p:tgtEl>
                                          <p:spTgt spid="33794"/>
                                        </p:tgtEl>
                                        <p:attrNameLst>
                                          <p:attrName>style.rotation</p:attrName>
                                        </p:attrNameLst>
                                      </p:cBhvr>
                                      <p:tavLst>
                                        <p:tav tm="0">
                                          <p:val>
                                            <p:fltVal val="90"/>
                                          </p:val>
                                        </p:tav>
                                        <p:tav tm="100000">
                                          <p:val>
                                            <p:fltVal val="0"/>
                                          </p:val>
                                        </p:tav>
                                      </p:tavLst>
                                    </p:anim>
                                    <p:animEffect transition="in" filter="fade">
                                      <p:cBhvr>
                                        <p:cTn id="29" dur="1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1"/>
          <p:cNvSpPr txBox="1">
            <a:spLocks noChangeArrowheads="1"/>
          </p:cNvSpPr>
          <p:nvPr/>
        </p:nvSpPr>
        <p:spPr bwMode="auto">
          <a:xfrm>
            <a:off x="1066800" y="7620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rPr>
              <a:t>Control-Flow Classification</a:t>
            </a:r>
            <a:endParaRPr lang="en-US" sz="2800" b="1" dirty="0">
              <a:solidFill>
                <a:schemeClr val="tx2"/>
              </a:solidFill>
              <a:latin typeface="+mj-lt"/>
              <a:ea typeface="+mj-ea"/>
              <a:cs typeface="+mj-cs"/>
            </a:endParaRPr>
          </a:p>
        </p:txBody>
      </p:sp>
      <p:sp>
        <p:nvSpPr>
          <p:cNvPr id="7" name="Text Box 51"/>
          <p:cNvSpPr txBox="1">
            <a:spLocks noChangeArrowheads="1"/>
          </p:cNvSpPr>
          <p:nvPr/>
        </p:nvSpPr>
        <p:spPr bwMode="auto">
          <a:xfrm>
            <a:off x="381000" y="895350"/>
            <a:ext cx="8382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a:t> Classify </a:t>
            </a:r>
            <a:r>
              <a:rPr lang="en-US" sz="2000" dirty="0" smtClean="0"/>
              <a:t>targeted mispredictions </a:t>
            </a:r>
            <a:r>
              <a:rPr lang="en-US" sz="2000" dirty="0"/>
              <a:t>into four classes</a:t>
            </a:r>
            <a:endParaRPr lang="en-US" sz="2000" dirty="0" smtClean="0"/>
          </a:p>
          <a:p>
            <a:pPr lvl="1" eaLnBrk="1" hangingPunct="1">
              <a:spcBef>
                <a:spcPct val="50000"/>
              </a:spcBef>
              <a:buFont typeface="Arial" charset="0"/>
              <a:buChar char="•"/>
            </a:pPr>
            <a:r>
              <a:rPr lang="en-US" sz="2000" dirty="0" smtClean="0"/>
              <a:t>Hammock</a:t>
            </a:r>
          </a:p>
          <a:p>
            <a:pPr lvl="2" eaLnBrk="1" hangingPunct="1">
              <a:spcBef>
                <a:spcPct val="50000"/>
              </a:spcBef>
              <a:buFont typeface="Arial" charset="0"/>
              <a:buChar char="•"/>
            </a:pPr>
            <a:r>
              <a:rPr lang="en-US" sz="2000" b="1" dirty="0" smtClean="0"/>
              <a:t>If-conversion</a:t>
            </a:r>
          </a:p>
          <a:p>
            <a:pPr lvl="1" eaLnBrk="1" hangingPunct="1">
              <a:spcBef>
                <a:spcPct val="50000"/>
              </a:spcBef>
              <a:buFont typeface="Arial" charset="0"/>
              <a:buChar char="•"/>
            </a:pPr>
            <a:r>
              <a:rPr lang="en-US" sz="2000" dirty="0" smtClean="0"/>
              <a:t>Separable branches</a:t>
            </a:r>
          </a:p>
          <a:p>
            <a:pPr lvl="2" eaLnBrk="1" hangingPunct="1">
              <a:spcBef>
                <a:spcPct val="50000"/>
              </a:spcBef>
              <a:buFont typeface="Arial" charset="0"/>
              <a:buChar char="•"/>
            </a:pPr>
            <a:r>
              <a:rPr lang="en-US" sz="2000" b="1" dirty="0" smtClean="0">
                <a:solidFill>
                  <a:srgbClr val="FF0000"/>
                </a:solidFill>
              </a:rPr>
              <a:t>Control-Flow Decoupling (CFD)</a:t>
            </a:r>
          </a:p>
          <a:p>
            <a:pPr lvl="1" eaLnBrk="1" hangingPunct="1">
              <a:spcBef>
                <a:spcPct val="50000"/>
              </a:spcBef>
              <a:buFont typeface="Arial" charset="0"/>
              <a:buChar char="•"/>
            </a:pPr>
            <a:r>
              <a:rPr lang="en-US" sz="2000" dirty="0"/>
              <a:t>Inseparable branches </a:t>
            </a:r>
            <a:r>
              <a:rPr lang="en-US" sz="2000" dirty="0" smtClean="0"/>
              <a:t>(very serial)</a:t>
            </a:r>
          </a:p>
          <a:p>
            <a:pPr lvl="2" eaLnBrk="1" hangingPunct="1">
              <a:spcBef>
                <a:spcPct val="50000"/>
              </a:spcBef>
              <a:buFont typeface="Arial" charset="0"/>
              <a:buChar char="•"/>
            </a:pPr>
            <a:r>
              <a:rPr lang="en-US" sz="2000" b="1" dirty="0" smtClean="0"/>
              <a:t>Other solutions required</a:t>
            </a:r>
          </a:p>
          <a:p>
            <a:pPr lvl="1" eaLnBrk="1" hangingPunct="1">
              <a:spcBef>
                <a:spcPct val="50000"/>
              </a:spcBef>
              <a:buFont typeface="Arial" charset="0"/>
              <a:buChar char="•"/>
            </a:pPr>
            <a:r>
              <a:rPr lang="en-US" sz="2000" dirty="0" smtClean="0"/>
              <a:t>Not analyzed</a:t>
            </a:r>
          </a:p>
        </p:txBody>
      </p:sp>
      <p:graphicFrame>
        <p:nvGraphicFramePr>
          <p:cNvPr id="8" name="Object 7"/>
          <p:cNvGraphicFramePr>
            <a:graphicFrameLocks noChangeAspect="1"/>
          </p:cNvGraphicFramePr>
          <p:nvPr>
            <p:extLst>
              <p:ext uri="{D42A27DB-BD31-4B8C-83A1-F6EECF244321}">
                <p14:modId xmlns:p14="http://schemas.microsoft.com/office/powerpoint/2010/main" val="4013726435"/>
              </p:ext>
            </p:extLst>
          </p:nvPr>
        </p:nvGraphicFramePr>
        <p:xfrm>
          <a:off x="5610225" y="1257300"/>
          <a:ext cx="4391025" cy="2305050"/>
        </p:xfrm>
        <a:graphic>
          <a:graphicData uri="http://schemas.openxmlformats.org/presentationml/2006/ole">
            <mc:AlternateContent xmlns:mc="http://schemas.openxmlformats.org/markup-compatibility/2006">
              <mc:Choice xmlns:v="urn:schemas-microsoft-com:vml" Requires="v">
                <p:oleObj spid="_x0000_s33713" name="Document" r:id="rId5" imgW="1626087" imgH="855144" progId="Word.Document.12">
                  <p:embed/>
                </p:oleObj>
              </mc:Choice>
              <mc:Fallback>
                <p:oleObj name="Document" r:id="rId5" imgW="1626087" imgH="855144" progId="Word.Document.12">
                  <p:embed/>
                  <p:pic>
                    <p:nvPicPr>
                      <p:cNvPr id="0" name=""/>
                      <p:cNvPicPr/>
                      <p:nvPr/>
                    </p:nvPicPr>
                    <p:blipFill>
                      <a:blip r:embed="rId6"/>
                      <a:stretch>
                        <a:fillRect/>
                      </a:stretch>
                    </p:blipFill>
                    <p:spPr>
                      <a:xfrm>
                        <a:off x="5610225" y="1257300"/>
                        <a:ext cx="4391025" cy="23050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45466947"/>
              </p:ext>
            </p:extLst>
          </p:nvPr>
        </p:nvGraphicFramePr>
        <p:xfrm>
          <a:off x="5648325" y="3200400"/>
          <a:ext cx="3419475" cy="2981325"/>
        </p:xfrm>
        <a:graphic>
          <a:graphicData uri="http://schemas.openxmlformats.org/presentationml/2006/ole">
            <mc:AlternateContent xmlns:mc="http://schemas.openxmlformats.org/markup-compatibility/2006">
              <mc:Choice xmlns:v="urn:schemas-microsoft-com:vml" Requires="v">
                <p:oleObj spid="_x0000_s33714" name="Document" r:id="rId8" imgW="1342825" imgH="1174390" progId="Word.Document.12">
                  <p:embed/>
                </p:oleObj>
              </mc:Choice>
              <mc:Fallback>
                <p:oleObj name="Document" r:id="rId8" imgW="1342825" imgH="1174390" progId="Word.Document.12">
                  <p:embed/>
                  <p:pic>
                    <p:nvPicPr>
                      <p:cNvPr id="0" name=""/>
                      <p:cNvPicPr/>
                      <p:nvPr/>
                    </p:nvPicPr>
                    <p:blipFill>
                      <a:blip r:embed="rId9"/>
                      <a:stretch>
                        <a:fillRect/>
                      </a:stretch>
                    </p:blipFill>
                    <p:spPr>
                      <a:xfrm>
                        <a:off x="5648325" y="3200400"/>
                        <a:ext cx="3419475" cy="29813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85771610"/>
              </p:ext>
            </p:extLst>
          </p:nvPr>
        </p:nvGraphicFramePr>
        <p:xfrm>
          <a:off x="990600" y="4079875"/>
          <a:ext cx="4918075" cy="2549525"/>
        </p:xfrm>
        <a:graphic>
          <a:graphicData uri="http://schemas.openxmlformats.org/presentationml/2006/ole">
            <mc:AlternateContent xmlns:mc="http://schemas.openxmlformats.org/markup-compatibility/2006">
              <mc:Choice xmlns:v="urn:schemas-microsoft-com:vml" Requires="v">
                <p:oleObj spid="_x0000_s33715" name="Document" r:id="rId11" imgW="1673585" imgH="869565" progId="Word.Document.12">
                  <p:embed/>
                </p:oleObj>
              </mc:Choice>
              <mc:Fallback>
                <p:oleObj name="Document" r:id="rId11" imgW="1673585" imgH="869565" progId="Word.Document.12">
                  <p:embed/>
                  <p:pic>
                    <p:nvPicPr>
                      <p:cNvPr id="0" name=""/>
                      <p:cNvPicPr/>
                      <p:nvPr/>
                    </p:nvPicPr>
                    <p:blipFill>
                      <a:blip r:embed="rId12"/>
                      <a:stretch>
                        <a:fillRect/>
                      </a:stretch>
                    </p:blipFill>
                    <p:spPr>
                      <a:xfrm>
                        <a:off x="990600" y="4079875"/>
                        <a:ext cx="4918075" cy="2549525"/>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5C21BEC9-E795-4D2A-A650-E28556D03E26}" type="slidenum">
              <a:rPr lang="en-US" smtClean="0"/>
              <a:pPr/>
              <a:t>14</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Tree>
    <p:extLst>
      <p:ext uri="{BB962C8B-B14F-4D97-AF65-F5344CB8AC3E}">
        <p14:creationId xmlns:p14="http://schemas.microsoft.com/office/powerpoint/2010/main" val="3291066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500"/>
                                        <p:tgtEl>
                                          <p:spTgt spid="7">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0"/>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fade">
                                      <p:cBhvr>
                                        <p:cTn id="5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1"/>
          <p:cNvSpPr txBox="1">
            <a:spLocks noChangeArrowheads="1"/>
          </p:cNvSpPr>
          <p:nvPr/>
        </p:nvSpPr>
        <p:spPr bwMode="auto">
          <a:xfrm>
            <a:off x="914400" y="895350"/>
            <a:ext cx="7315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a:solidFill>
                  <a:schemeClr val="bg1">
                    <a:lumMod val="85000"/>
                  </a:schemeClr>
                </a:solidFill>
              </a:rPr>
              <a:t> Classify </a:t>
            </a:r>
            <a:r>
              <a:rPr lang="en-US" sz="2000" dirty="0" smtClean="0">
                <a:solidFill>
                  <a:schemeClr val="bg1">
                    <a:lumMod val="85000"/>
                  </a:schemeClr>
                </a:solidFill>
              </a:rPr>
              <a:t>targeted mispredictions </a:t>
            </a:r>
            <a:r>
              <a:rPr lang="en-US" sz="2000" dirty="0">
                <a:solidFill>
                  <a:schemeClr val="bg1">
                    <a:lumMod val="85000"/>
                  </a:schemeClr>
                </a:solidFill>
              </a:rPr>
              <a:t>into four classes</a:t>
            </a:r>
            <a:endParaRPr lang="en-US" sz="2000" dirty="0" smtClean="0">
              <a:solidFill>
                <a:schemeClr val="bg1">
                  <a:lumMod val="85000"/>
                </a:schemeClr>
              </a:solidFill>
            </a:endParaRPr>
          </a:p>
          <a:p>
            <a:pPr lvl="1" eaLnBrk="1" hangingPunct="1">
              <a:spcBef>
                <a:spcPct val="50000"/>
              </a:spcBef>
              <a:buFont typeface="Arial" charset="0"/>
              <a:buChar char="•"/>
            </a:pPr>
            <a:r>
              <a:rPr lang="en-US" sz="2000" dirty="0" smtClean="0">
                <a:solidFill>
                  <a:schemeClr val="bg1">
                    <a:lumMod val="85000"/>
                  </a:schemeClr>
                </a:solidFill>
              </a:rPr>
              <a:t>Hammock</a:t>
            </a:r>
          </a:p>
          <a:p>
            <a:pPr lvl="1" eaLnBrk="1" hangingPunct="1">
              <a:spcBef>
                <a:spcPct val="50000"/>
              </a:spcBef>
              <a:buFont typeface="Arial" charset="0"/>
              <a:buChar char="•"/>
            </a:pPr>
            <a:r>
              <a:rPr lang="en-US" sz="2000" dirty="0" smtClean="0">
                <a:solidFill>
                  <a:schemeClr val="bg1">
                    <a:lumMod val="85000"/>
                  </a:schemeClr>
                </a:solidFill>
              </a:rPr>
              <a:t>Separable</a:t>
            </a:r>
            <a:endParaRPr lang="en-US" sz="2000" dirty="0">
              <a:solidFill>
                <a:schemeClr val="bg1">
                  <a:lumMod val="85000"/>
                </a:schemeClr>
              </a:solidFill>
            </a:endParaRPr>
          </a:p>
          <a:p>
            <a:pPr lvl="1" eaLnBrk="1" hangingPunct="1">
              <a:spcBef>
                <a:spcPct val="50000"/>
              </a:spcBef>
              <a:buFont typeface="Arial" charset="0"/>
              <a:buChar char="•"/>
            </a:pPr>
            <a:r>
              <a:rPr lang="en-US" sz="2000" dirty="0" smtClean="0">
                <a:solidFill>
                  <a:schemeClr val="bg1">
                    <a:lumMod val="85000"/>
                  </a:schemeClr>
                </a:solidFill>
              </a:rPr>
              <a:t>Inseparable</a:t>
            </a:r>
          </a:p>
          <a:p>
            <a:pPr lvl="1" eaLnBrk="1" hangingPunct="1">
              <a:spcBef>
                <a:spcPct val="50000"/>
              </a:spcBef>
              <a:buFont typeface="Arial" charset="0"/>
              <a:buChar char="•"/>
            </a:pPr>
            <a:r>
              <a:rPr lang="en-US" sz="2000" dirty="0">
                <a:solidFill>
                  <a:schemeClr val="bg1">
                    <a:lumMod val="85000"/>
                  </a:schemeClr>
                </a:solidFill>
              </a:rPr>
              <a:t>Not </a:t>
            </a:r>
            <a:r>
              <a:rPr lang="en-US" sz="2000" dirty="0" smtClean="0">
                <a:solidFill>
                  <a:schemeClr val="bg1">
                    <a:lumMod val="85000"/>
                  </a:schemeClr>
                </a:solidFill>
              </a:rPr>
              <a:t>analyzed</a:t>
            </a:r>
          </a:p>
        </p:txBody>
      </p:sp>
      <p:graphicFrame>
        <p:nvGraphicFramePr>
          <p:cNvPr id="8" name="Chart 7"/>
          <p:cNvGraphicFramePr>
            <a:graphicFrameLocks/>
          </p:cNvGraphicFramePr>
          <p:nvPr>
            <p:extLst>
              <p:ext uri="{D42A27DB-BD31-4B8C-83A1-F6EECF244321}">
                <p14:modId xmlns:p14="http://schemas.microsoft.com/office/powerpoint/2010/main" val="2561014609"/>
              </p:ext>
            </p:extLst>
          </p:nvPr>
        </p:nvGraphicFramePr>
        <p:xfrm>
          <a:off x="2209800" y="1524000"/>
          <a:ext cx="7224152" cy="440531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5C21BEC9-E795-4D2A-A650-E28556D03E26}" type="slidenum">
              <a:rPr lang="en-US" smtClean="0"/>
              <a:pPr/>
              <a:t>15</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
        <p:nvSpPr>
          <p:cNvPr id="9" name="Text Box 51"/>
          <p:cNvSpPr txBox="1">
            <a:spLocks noChangeArrowheads="1"/>
          </p:cNvSpPr>
          <p:nvPr/>
        </p:nvSpPr>
        <p:spPr bwMode="auto">
          <a:xfrm>
            <a:off x="1066800" y="7620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rPr>
              <a:t>Control-Flow Classification</a:t>
            </a:r>
            <a:endParaRPr lang="en-US" sz="2800" b="1" dirty="0">
              <a:solidFill>
                <a:schemeClr val="tx2"/>
              </a:solidFill>
              <a:latin typeface="+mj-lt"/>
              <a:ea typeface="+mj-ea"/>
              <a:cs typeface="+mj-cs"/>
            </a:endParaRPr>
          </a:p>
        </p:txBody>
      </p:sp>
    </p:spTree>
    <p:extLst>
      <p:ext uri="{BB962C8B-B14F-4D97-AF65-F5344CB8AC3E}">
        <p14:creationId xmlns:p14="http://schemas.microsoft.com/office/powerpoint/2010/main" val="356019703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85800"/>
          </a:xfrm>
        </p:spPr>
        <p:txBody>
          <a:bodyPr/>
          <a:lstStyle/>
          <a:p>
            <a:r>
              <a:rPr lang="en-US" dirty="0" smtClean="0"/>
              <a:t>Agenda </a:t>
            </a:r>
            <a:endParaRPr lang="en-US" dirty="0"/>
          </a:p>
        </p:txBody>
      </p:sp>
      <p:sp>
        <p:nvSpPr>
          <p:cNvPr id="3" name="Content Placeholder 2"/>
          <p:cNvSpPr>
            <a:spLocks noGrp="1"/>
          </p:cNvSpPr>
          <p:nvPr>
            <p:ph idx="1"/>
          </p:nvPr>
        </p:nvSpPr>
        <p:spPr>
          <a:xfrm>
            <a:off x="366713" y="1249362"/>
            <a:ext cx="8407400" cy="4618038"/>
          </a:xfrm>
        </p:spPr>
        <p:txBody>
          <a:bodyPr/>
          <a:lstStyle/>
          <a:p>
            <a:r>
              <a:rPr lang="en-US" dirty="0" smtClean="0">
                <a:solidFill>
                  <a:schemeClr val="bg1">
                    <a:lumMod val="85000"/>
                  </a:schemeClr>
                </a:solidFill>
              </a:rPr>
              <a:t>Methodology</a:t>
            </a:r>
          </a:p>
          <a:p>
            <a:endParaRPr lang="en-US" dirty="0" smtClean="0">
              <a:solidFill>
                <a:schemeClr val="bg1">
                  <a:lumMod val="85000"/>
                </a:schemeClr>
              </a:solidFill>
            </a:endParaRPr>
          </a:p>
          <a:p>
            <a:r>
              <a:rPr lang="en-US" dirty="0">
                <a:solidFill>
                  <a:schemeClr val="bg1">
                    <a:lumMod val="85000"/>
                  </a:schemeClr>
                </a:solidFill>
              </a:rPr>
              <a:t>Control-flow classification</a:t>
            </a:r>
          </a:p>
          <a:p>
            <a:endParaRPr lang="en-US" dirty="0" smtClean="0">
              <a:solidFill>
                <a:schemeClr val="bg1">
                  <a:lumMod val="85000"/>
                </a:schemeClr>
              </a:solidFill>
            </a:endParaRPr>
          </a:p>
          <a:p>
            <a:r>
              <a:rPr lang="en-US" dirty="0"/>
              <a:t>Control-flow decoupling (CFD)</a:t>
            </a:r>
          </a:p>
          <a:p>
            <a:endParaRPr lang="en-US" dirty="0" smtClean="0">
              <a:solidFill>
                <a:schemeClr val="bg1">
                  <a:lumMod val="85000"/>
                </a:schemeClr>
              </a:solidFill>
            </a:endParaRPr>
          </a:p>
          <a:p>
            <a:r>
              <a:rPr lang="en-US" dirty="0">
                <a:solidFill>
                  <a:schemeClr val="bg1">
                    <a:lumMod val="85000"/>
                  </a:schemeClr>
                </a:solidFill>
              </a:rPr>
              <a:t>Evaluation</a:t>
            </a:r>
          </a:p>
          <a:p>
            <a:endParaRPr lang="en-US" dirty="0" smtClean="0">
              <a:solidFill>
                <a:schemeClr val="bg1">
                  <a:lumMod val="85000"/>
                </a:schemeClr>
              </a:solidFill>
            </a:endParaRPr>
          </a:p>
          <a:p>
            <a:r>
              <a:rPr lang="en-US" dirty="0" smtClean="0">
                <a:solidFill>
                  <a:schemeClr val="bg1">
                    <a:lumMod val="85000"/>
                  </a:schemeClr>
                </a:solidFill>
              </a:rPr>
              <a:t>Conclusion</a:t>
            </a:r>
          </a:p>
        </p:txBody>
      </p:sp>
      <p:sp>
        <p:nvSpPr>
          <p:cNvPr id="4" name="Slide Number Placeholder 3"/>
          <p:cNvSpPr>
            <a:spLocks noGrp="1"/>
          </p:cNvSpPr>
          <p:nvPr>
            <p:ph type="sldNum" sz="quarter" idx="12"/>
          </p:nvPr>
        </p:nvSpPr>
        <p:spPr/>
        <p:txBody>
          <a:bodyPr/>
          <a:lstStyle/>
          <a:p>
            <a:fld id="{5C21BEC9-E795-4D2A-A650-E28556D03E26}"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smtClean="0"/>
              <a:t>Rami Sheikh © 2012                                 MICRO-45</a:t>
            </a:r>
            <a:endParaRPr lang="en-US" dirty="0"/>
          </a:p>
        </p:txBody>
      </p:sp>
    </p:spTree>
    <p:extLst>
      <p:ext uri="{BB962C8B-B14F-4D97-AF65-F5344CB8AC3E}">
        <p14:creationId xmlns:p14="http://schemas.microsoft.com/office/powerpoint/2010/main" val="269482399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1"/>
          <p:cNvSpPr txBox="1">
            <a:spLocks noChangeArrowheads="1"/>
          </p:cNvSpPr>
          <p:nvPr/>
        </p:nvSpPr>
        <p:spPr bwMode="auto">
          <a:xfrm>
            <a:off x="304800" y="762000"/>
            <a:ext cx="73152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smtClean="0"/>
              <a:t> Targets </a:t>
            </a:r>
            <a:r>
              <a:rPr lang="en-US" sz="2000" dirty="0"/>
              <a:t>separable branches with large, complex </a:t>
            </a:r>
            <a:r>
              <a:rPr lang="en-US" sz="2000" dirty="0" smtClean="0"/>
              <a:t>CD regions</a:t>
            </a:r>
          </a:p>
          <a:p>
            <a:pPr lvl="1" eaLnBrk="1" hangingPunct="1">
              <a:spcBef>
                <a:spcPct val="50000"/>
              </a:spcBef>
              <a:buFont typeface="Arial" charset="0"/>
              <a:buChar char="•"/>
            </a:pPr>
            <a:r>
              <a:rPr lang="en-US" sz="2000" dirty="0" smtClean="0"/>
              <a:t>ISA support</a:t>
            </a:r>
          </a:p>
          <a:p>
            <a:pPr lvl="1" eaLnBrk="1" hangingPunct="1">
              <a:spcBef>
                <a:spcPct val="50000"/>
              </a:spcBef>
              <a:buFont typeface="Arial" charset="0"/>
              <a:buChar char="•"/>
            </a:pPr>
            <a:r>
              <a:rPr lang="en-US" sz="2000" dirty="0" smtClean="0"/>
              <a:t>Software side</a:t>
            </a:r>
          </a:p>
          <a:p>
            <a:pPr lvl="1" eaLnBrk="1" hangingPunct="1">
              <a:spcBef>
                <a:spcPct val="50000"/>
              </a:spcBef>
              <a:buFont typeface="Arial" charset="0"/>
              <a:buChar char="•"/>
            </a:pPr>
            <a:r>
              <a:rPr lang="en-US" sz="2000" dirty="0" smtClean="0"/>
              <a:t>Hardware side</a:t>
            </a:r>
          </a:p>
        </p:txBody>
      </p:sp>
      <p:sp>
        <p:nvSpPr>
          <p:cNvPr id="3" name="Slide Number Placeholder 2"/>
          <p:cNvSpPr>
            <a:spLocks noGrp="1"/>
          </p:cNvSpPr>
          <p:nvPr>
            <p:ph type="sldNum" sz="quarter" idx="12"/>
          </p:nvPr>
        </p:nvSpPr>
        <p:spPr/>
        <p:txBody>
          <a:bodyPr/>
          <a:lstStyle/>
          <a:p>
            <a:fld id="{5C21BEC9-E795-4D2A-A650-E28556D03E26}" type="slidenum">
              <a:rPr lang="en-US" smtClean="0"/>
              <a:pPr/>
              <a:t>17</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
        <p:nvSpPr>
          <p:cNvPr id="12" name="Text Box 51"/>
          <p:cNvSpPr txBox="1">
            <a:spLocks noChangeArrowheads="1"/>
          </p:cNvSpPr>
          <p:nvPr/>
        </p:nvSpPr>
        <p:spPr bwMode="auto">
          <a:xfrm>
            <a:off x="1066800" y="7620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rPr>
              <a:t>Control-Flow Decoupling</a:t>
            </a:r>
            <a:endParaRPr lang="en-US" sz="2800" b="1" dirty="0">
              <a:solidFill>
                <a:schemeClr val="tx2"/>
              </a:solidFill>
              <a:latin typeface="+mj-lt"/>
              <a:ea typeface="+mj-ea"/>
              <a:cs typeface="+mj-cs"/>
            </a:endParaRPr>
          </a:p>
        </p:txBody>
      </p:sp>
    </p:spTree>
    <p:extLst>
      <p:ext uri="{BB962C8B-B14F-4D97-AF65-F5344CB8AC3E}">
        <p14:creationId xmlns:p14="http://schemas.microsoft.com/office/powerpoint/2010/main" val="45355606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1"/>
          <p:cNvSpPr txBox="1">
            <a:spLocks noChangeArrowheads="1"/>
          </p:cNvSpPr>
          <p:nvPr/>
        </p:nvSpPr>
        <p:spPr bwMode="auto">
          <a:xfrm>
            <a:off x="304800" y="762000"/>
            <a:ext cx="77724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smtClean="0"/>
              <a:t> BQ specification: </a:t>
            </a:r>
          </a:p>
          <a:p>
            <a:pPr eaLnBrk="1" hangingPunct="1">
              <a:spcBef>
                <a:spcPct val="50000"/>
              </a:spcBef>
            </a:pPr>
            <a:endParaRPr lang="en-US" sz="2000" dirty="0" smtClean="0"/>
          </a:p>
          <a:p>
            <a:pPr marL="457200" indent="-457200" eaLnBrk="1" hangingPunct="1">
              <a:spcBef>
                <a:spcPct val="50000"/>
              </a:spcBef>
              <a:buFont typeface="+mj-lt"/>
              <a:buAutoNum type="arabicPeriod"/>
            </a:pPr>
            <a:r>
              <a:rPr lang="en-US" sz="2000" dirty="0" smtClean="0"/>
              <a:t>Size (N)</a:t>
            </a:r>
          </a:p>
          <a:p>
            <a:pPr marL="457200" indent="-457200" eaLnBrk="1" hangingPunct="1">
              <a:spcBef>
                <a:spcPct val="50000"/>
              </a:spcBef>
              <a:buFont typeface="+mj-lt"/>
              <a:buAutoNum type="arabicPeriod"/>
            </a:pPr>
            <a:endParaRPr lang="en-US" sz="2000" dirty="0" smtClean="0"/>
          </a:p>
          <a:p>
            <a:pPr marL="457200" indent="-457200" eaLnBrk="1" hangingPunct="1">
              <a:spcBef>
                <a:spcPct val="50000"/>
              </a:spcBef>
              <a:buFont typeface="+mj-lt"/>
              <a:buAutoNum type="arabicPeriod"/>
            </a:pPr>
            <a:endParaRPr lang="en-US" sz="2000" dirty="0" smtClean="0"/>
          </a:p>
          <a:p>
            <a:pPr marL="457200" indent="-457200" eaLnBrk="1" hangingPunct="1">
              <a:spcBef>
                <a:spcPct val="50000"/>
              </a:spcBef>
              <a:buFont typeface="+mj-lt"/>
              <a:buAutoNum type="arabicPeriod"/>
            </a:pPr>
            <a:r>
              <a:rPr lang="en-US" sz="2000" dirty="0" smtClean="0"/>
              <a:t>Content</a:t>
            </a:r>
          </a:p>
          <a:p>
            <a:pPr marL="457200" indent="-457200" eaLnBrk="1" hangingPunct="1">
              <a:spcBef>
                <a:spcPct val="50000"/>
              </a:spcBef>
              <a:buFont typeface="+mj-lt"/>
              <a:buAutoNum type="arabicPeriod"/>
            </a:pPr>
            <a:endParaRPr lang="en-US" sz="2000" dirty="0" smtClean="0"/>
          </a:p>
          <a:p>
            <a:pPr marL="457200" indent="-457200" eaLnBrk="1" hangingPunct="1">
              <a:spcBef>
                <a:spcPct val="50000"/>
              </a:spcBef>
              <a:buFont typeface="+mj-lt"/>
              <a:buAutoNum type="arabicPeriod"/>
            </a:pPr>
            <a:endParaRPr lang="en-US" sz="2000" dirty="0" smtClean="0"/>
          </a:p>
          <a:p>
            <a:pPr marL="457200" indent="-457200" eaLnBrk="1" hangingPunct="1">
              <a:spcBef>
                <a:spcPct val="50000"/>
              </a:spcBef>
              <a:buFont typeface="+mj-lt"/>
              <a:buAutoNum type="arabicPeriod"/>
            </a:pPr>
            <a:r>
              <a:rPr lang="en-US" sz="2000" dirty="0" smtClean="0"/>
              <a:t>Length</a:t>
            </a:r>
          </a:p>
          <a:p>
            <a:pPr eaLnBrk="1" hangingPunct="1">
              <a:spcBef>
                <a:spcPct val="50000"/>
              </a:spcBef>
            </a:pPr>
            <a:endParaRPr lang="en-US" sz="2000" dirty="0" smtClean="0"/>
          </a:p>
        </p:txBody>
      </p:sp>
      <p:sp>
        <p:nvSpPr>
          <p:cNvPr id="3" name="Slide Number Placeholder 2"/>
          <p:cNvSpPr>
            <a:spLocks noGrp="1"/>
          </p:cNvSpPr>
          <p:nvPr>
            <p:ph type="sldNum" sz="quarter" idx="12"/>
          </p:nvPr>
        </p:nvSpPr>
        <p:spPr/>
        <p:txBody>
          <a:bodyPr/>
          <a:lstStyle/>
          <a:p>
            <a:fld id="{5C21BEC9-E795-4D2A-A650-E28556D03E26}" type="slidenum">
              <a:rPr lang="en-US" smtClean="0"/>
              <a:pPr/>
              <a:t>18</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
        <p:nvSpPr>
          <p:cNvPr id="8" name="Text Box 51"/>
          <p:cNvSpPr txBox="1">
            <a:spLocks noChangeArrowheads="1"/>
          </p:cNvSpPr>
          <p:nvPr/>
        </p:nvSpPr>
        <p:spPr bwMode="auto">
          <a:xfrm>
            <a:off x="1066800" y="7620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rPr>
              <a:t>ISA Support</a:t>
            </a:r>
            <a:endParaRPr lang="en-US" sz="2800" b="1" dirty="0">
              <a:solidFill>
                <a:schemeClr val="tx2"/>
              </a:solidFill>
              <a:latin typeface="+mj-lt"/>
              <a:ea typeface="+mj-ea"/>
              <a:cs typeface="+mj-cs"/>
            </a:endParaRP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975" y="2112824"/>
            <a:ext cx="34480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609975" y="1979474"/>
            <a:ext cx="3448050" cy="0"/>
          </a:xfrm>
          <a:prstGeom prst="straightConnector1">
            <a:avLst/>
          </a:prstGeom>
          <a:ln w="34925" cap="rnd">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00" y="1522274"/>
            <a:ext cx="1345240" cy="369332"/>
          </a:xfrm>
          <a:prstGeom prst="rect">
            <a:avLst/>
          </a:prstGeom>
          <a:noFill/>
        </p:spPr>
        <p:txBody>
          <a:bodyPr wrap="none" rtlCol="0">
            <a:spAutoFit/>
          </a:bodyPr>
          <a:lstStyle/>
          <a:p>
            <a:r>
              <a:rPr lang="en-US" dirty="0" smtClean="0">
                <a:solidFill>
                  <a:srgbClr val="FF0000"/>
                </a:solidFill>
              </a:rPr>
              <a:t>N elements</a:t>
            </a:r>
            <a:endParaRPr lang="en-US" dirty="0">
              <a:solidFill>
                <a:srgbClr val="FF0000"/>
              </a:solidFill>
            </a:endParaRPr>
          </a:p>
        </p:txBody>
      </p:sp>
      <p:sp>
        <p:nvSpPr>
          <p:cNvPr id="18" name="TextBox 17"/>
          <p:cNvSpPr txBox="1"/>
          <p:nvPr/>
        </p:nvSpPr>
        <p:spPr>
          <a:xfrm>
            <a:off x="7035272" y="2055674"/>
            <a:ext cx="530915" cy="369332"/>
          </a:xfrm>
          <a:prstGeom prst="rect">
            <a:avLst/>
          </a:prstGeom>
          <a:noFill/>
        </p:spPr>
        <p:txBody>
          <a:bodyPr wrap="none" rtlCol="0">
            <a:spAutoFit/>
          </a:bodyPr>
          <a:lstStyle/>
          <a:p>
            <a:r>
              <a:rPr lang="en-US" b="1" dirty="0" smtClean="0"/>
              <a:t>BQ</a:t>
            </a:r>
            <a:endParaRPr lang="en-US" b="1" dirty="0"/>
          </a:p>
        </p:txBody>
      </p:sp>
      <p:grpSp>
        <p:nvGrpSpPr>
          <p:cNvPr id="15" name="Group 14"/>
          <p:cNvGrpSpPr/>
          <p:nvPr/>
        </p:nvGrpSpPr>
        <p:grpSpPr>
          <a:xfrm>
            <a:off x="3505200" y="2055674"/>
            <a:ext cx="457199" cy="381000"/>
            <a:chOff x="2667000" y="3505200"/>
            <a:chExt cx="457199" cy="381000"/>
          </a:xfrm>
        </p:grpSpPr>
        <p:sp>
          <p:nvSpPr>
            <p:cNvPr id="13" name="Oval 12"/>
            <p:cNvSpPr/>
            <p:nvPr/>
          </p:nvSpPr>
          <p:spPr>
            <a:xfrm>
              <a:off x="2667000" y="3505200"/>
              <a:ext cx="457199"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562350"/>
              <a:ext cx="3143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ectangle 13"/>
          <p:cNvSpPr/>
          <p:nvPr/>
        </p:nvSpPr>
        <p:spPr>
          <a:xfrm>
            <a:off x="3459424" y="3048000"/>
            <a:ext cx="7620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1-bit flag</a:t>
            </a:r>
            <a:endParaRPr lang="en-US" dirty="0">
              <a:solidFill>
                <a:schemeClr val="tx1"/>
              </a:solidFill>
            </a:endParaRPr>
          </a:p>
        </p:txBody>
      </p:sp>
      <p:sp>
        <p:nvSpPr>
          <p:cNvPr id="21" name="Rectangle 20"/>
          <p:cNvSpPr/>
          <p:nvPr/>
        </p:nvSpPr>
        <p:spPr>
          <a:xfrm>
            <a:off x="3429000" y="4339948"/>
            <a:ext cx="9906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Length register</a:t>
            </a:r>
            <a:endParaRPr lang="en-US" dirty="0">
              <a:solidFill>
                <a:schemeClr val="tx1"/>
              </a:solidFill>
            </a:endParaRPr>
          </a:p>
        </p:txBody>
      </p:sp>
      <p:sp>
        <p:nvSpPr>
          <p:cNvPr id="22" name="TextBox 21"/>
          <p:cNvSpPr txBox="1"/>
          <p:nvPr/>
        </p:nvSpPr>
        <p:spPr>
          <a:xfrm>
            <a:off x="4500707" y="4189274"/>
            <a:ext cx="3738524" cy="1754326"/>
          </a:xfrm>
          <a:prstGeom prst="rect">
            <a:avLst/>
          </a:prstGeom>
          <a:noFill/>
        </p:spPr>
        <p:txBody>
          <a:bodyPr wrap="none" rtlCol="0">
            <a:spAutoFit/>
          </a:bodyPr>
          <a:lstStyle/>
          <a:p>
            <a:r>
              <a:rPr lang="en-US" dirty="0" smtClean="0">
                <a:solidFill>
                  <a:srgbClr val="FF0000"/>
                </a:solidFill>
              </a:rPr>
              <a:t>Two purposes:</a:t>
            </a:r>
          </a:p>
          <a:p>
            <a:pPr marL="285750" indent="-285750">
              <a:buFont typeface="Arial" charset="0"/>
              <a:buChar char="•"/>
            </a:pPr>
            <a:r>
              <a:rPr lang="en-US" dirty="0" smtClean="0">
                <a:solidFill>
                  <a:srgbClr val="FF0000"/>
                </a:solidFill>
              </a:rPr>
              <a:t>Needed to save/restore</a:t>
            </a:r>
            <a:br>
              <a:rPr lang="en-US" dirty="0" smtClean="0">
                <a:solidFill>
                  <a:srgbClr val="FF0000"/>
                </a:solidFill>
              </a:rPr>
            </a:br>
            <a:r>
              <a:rPr lang="en-US" dirty="0" smtClean="0">
                <a:solidFill>
                  <a:srgbClr val="FF0000"/>
                </a:solidFill>
              </a:rPr>
              <a:t>BQ state</a:t>
            </a:r>
          </a:p>
          <a:p>
            <a:pPr marL="285750" indent="-285750">
              <a:buFont typeface="Arial" charset="0"/>
              <a:buChar char="•"/>
            </a:pPr>
            <a:r>
              <a:rPr lang="en-US" dirty="0" smtClean="0">
                <a:solidFill>
                  <a:srgbClr val="FF0000"/>
                </a:solidFill>
              </a:rPr>
              <a:t>Flexible implementation</a:t>
            </a:r>
            <a:br>
              <a:rPr lang="en-US" dirty="0" smtClean="0">
                <a:solidFill>
                  <a:srgbClr val="FF0000"/>
                </a:solidFill>
              </a:rPr>
            </a:br>
            <a:r>
              <a:rPr lang="en-US" dirty="0" smtClean="0">
                <a:solidFill>
                  <a:srgbClr val="FF0000"/>
                </a:solidFill>
              </a:rPr>
              <a:t>(e.g., circular vs. shifting buffer)</a:t>
            </a:r>
          </a:p>
          <a:p>
            <a:pPr marL="285750" indent="-285750">
              <a:buFont typeface="Arial" charset="0"/>
              <a:buChar char="•"/>
            </a:pPr>
            <a:endParaRPr lang="en-US" dirty="0">
              <a:solidFill>
                <a:srgbClr val="FF0000"/>
              </a:solidFill>
            </a:endParaRPr>
          </a:p>
        </p:txBody>
      </p:sp>
      <p:sp>
        <p:nvSpPr>
          <p:cNvPr id="23" name="TextBox 22"/>
          <p:cNvSpPr txBox="1"/>
          <p:nvPr/>
        </p:nvSpPr>
        <p:spPr>
          <a:xfrm>
            <a:off x="3154624" y="3669268"/>
            <a:ext cx="1417376" cy="369332"/>
          </a:xfrm>
          <a:prstGeom prst="rect">
            <a:avLst/>
          </a:prstGeom>
          <a:noFill/>
        </p:spPr>
        <p:txBody>
          <a:bodyPr wrap="none" rtlCol="0">
            <a:spAutoFit/>
          </a:bodyPr>
          <a:lstStyle/>
          <a:p>
            <a:r>
              <a:rPr lang="en-US" dirty="0" smtClean="0">
                <a:solidFill>
                  <a:srgbClr val="FF0000"/>
                </a:solidFill>
              </a:rPr>
              <a:t>&lt;predicate&gt;</a:t>
            </a:r>
            <a:endParaRPr lang="en-US" dirty="0">
              <a:solidFill>
                <a:srgbClr val="FF0000"/>
              </a:solidFill>
            </a:endParaRPr>
          </a:p>
        </p:txBody>
      </p:sp>
    </p:spTree>
    <p:extLst>
      <p:ext uri="{BB962C8B-B14F-4D97-AF65-F5344CB8AC3E}">
        <p14:creationId xmlns:p14="http://schemas.microsoft.com/office/powerpoint/2010/main" val="1716121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686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par>
                          <p:cTn id="12" fill="hold">
                            <p:stCondLst>
                              <p:cond delay="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0" presetClass="path" presetSubtype="0" accel="50000" decel="50000" fill="hold" nodeType="clickEffect">
                                  <p:stCondLst>
                                    <p:cond delay="0"/>
                                  </p:stCondLst>
                                  <p:childTnLst>
                                    <p:animMotion origin="layout" path="M -3.33333E-6 -4.44444E-6 L -0.00416 -4.44444E-6 C -0.0059 -4.44444E-6 -0.00833 0.03797 -0.00833 0.06945 L -0.00833 0.13889 " pathEditMode="relative" rAng="0" ptsTypes="FfFF">
                                      <p:cBhvr>
                                        <p:cTn id="31" dur="2000" fill="hold"/>
                                        <p:tgtEl>
                                          <p:spTgt spid="15"/>
                                        </p:tgtEl>
                                        <p:attrNameLst>
                                          <p:attrName>ppt_x</p:attrName>
                                          <p:attrName>ppt_y</p:attrName>
                                        </p:attrNameLst>
                                      </p:cBhvr>
                                      <p:rCtr x="-417" y="6944"/>
                                    </p:animMotion>
                                  </p:childTnLst>
                                </p:cTn>
                              </p:par>
                            </p:childTnLst>
                          </p:cTn>
                        </p:par>
                        <p:par>
                          <p:cTn id="32" fill="hold">
                            <p:stCondLst>
                              <p:cond delay="2000"/>
                            </p:stCondLst>
                            <p:childTnLst>
                              <p:par>
                                <p:cTn id="33" presetID="31" presetClass="exit" presetSubtype="0" fill="hold" nodeType="afterEffect">
                                  <p:stCondLst>
                                    <p:cond delay="0"/>
                                  </p:stCondLst>
                                  <p:childTnLst>
                                    <p:anim calcmode="lin" valueType="num">
                                      <p:cBhvr>
                                        <p:cTn id="34" dur="1000"/>
                                        <p:tgtEl>
                                          <p:spTgt spid="15"/>
                                        </p:tgtEl>
                                        <p:attrNameLst>
                                          <p:attrName>ppt_w</p:attrName>
                                        </p:attrNameLst>
                                      </p:cBhvr>
                                      <p:tavLst>
                                        <p:tav tm="0">
                                          <p:val>
                                            <p:strVal val="ppt_w"/>
                                          </p:val>
                                        </p:tav>
                                        <p:tav tm="100000">
                                          <p:val>
                                            <p:fltVal val="0"/>
                                          </p:val>
                                        </p:tav>
                                      </p:tavLst>
                                    </p:anim>
                                    <p:anim calcmode="lin" valueType="num">
                                      <p:cBhvr>
                                        <p:cTn id="35" dur="1000"/>
                                        <p:tgtEl>
                                          <p:spTgt spid="15"/>
                                        </p:tgtEl>
                                        <p:attrNameLst>
                                          <p:attrName>ppt_h</p:attrName>
                                        </p:attrNameLst>
                                      </p:cBhvr>
                                      <p:tavLst>
                                        <p:tav tm="0">
                                          <p:val>
                                            <p:strVal val="ppt_h"/>
                                          </p:val>
                                        </p:tav>
                                        <p:tav tm="100000">
                                          <p:val>
                                            <p:fltVal val="0"/>
                                          </p:val>
                                        </p:tav>
                                      </p:tavLst>
                                    </p:anim>
                                    <p:anim calcmode="lin" valueType="num">
                                      <p:cBhvr>
                                        <p:cTn id="36" dur="1000"/>
                                        <p:tgtEl>
                                          <p:spTgt spid="15"/>
                                        </p:tgtEl>
                                        <p:attrNameLst>
                                          <p:attrName>style.rotation</p:attrName>
                                        </p:attrNameLst>
                                      </p:cBhvr>
                                      <p:tavLst>
                                        <p:tav tm="0">
                                          <p:val>
                                            <p:fltVal val="0"/>
                                          </p:val>
                                        </p:tav>
                                        <p:tav tm="100000">
                                          <p:val>
                                            <p:fltVal val="90"/>
                                          </p:val>
                                        </p:tav>
                                      </p:tavLst>
                                    </p:anim>
                                    <p:animEffect transition="out" filter="fade">
                                      <p:cBhvr>
                                        <p:cTn id="37" dur="1000"/>
                                        <p:tgtEl>
                                          <p:spTgt spid="15"/>
                                        </p:tgtEl>
                                      </p:cBhvr>
                                    </p:animEffect>
                                    <p:set>
                                      <p:cBhvr>
                                        <p:cTn id="38" dur="1" fill="hold">
                                          <p:stCondLst>
                                            <p:cond delay="999"/>
                                          </p:stCondLst>
                                        </p:cTn>
                                        <p:tgtEl>
                                          <p:spTgt spid="15"/>
                                        </p:tgtEl>
                                        <p:attrNameLst>
                                          <p:attrName>style.visibility</p:attrName>
                                        </p:attrNameLst>
                                      </p:cBhvr>
                                      <p:to>
                                        <p:strVal val="hidden"/>
                                      </p:to>
                                    </p:se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childTnLst>
                                </p:cTn>
                              </p:par>
                            </p:childTnLst>
                          </p:cTn>
                        </p:par>
                        <p:par>
                          <p:cTn id="51" fill="hold">
                            <p:stCondLst>
                              <p:cond delay="0"/>
                            </p:stCondLst>
                            <p:childTnLst>
                              <p:par>
                                <p:cTn id="52" presetID="53" presetClass="entr" presetSubtype="16"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par>
                          <p:cTn id="57" fill="hold">
                            <p:stCondLst>
                              <p:cond delay="500"/>
                            </p:stCondLst>
                            <p:childTnLst>
                              <p:par>
                                <p:cTn id="58" presetID="1" presetClass="entr" presetSubtype="0" fill="hold" grpId="0" nodeType="afterEffect">
                                  <p:stCondLst>
                                    <p:cond delay="150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4" grpId="0" animBg="1"/>
      <p:bldP spid="21" grpId="0" animBg="1"/>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312316" y="5068669"/>
            <a:ext cx="5517857" cy="646331"/>
          </a:xfrm>
          <a:prstGeom prst="rect">
            <a:avLst/>
          </a:prstGeom>
          <a:solidFill>
            <a:schemeClr val="bg1">
              <a:lumMod val="75000"/>
            </a:schemeClr>
          </a:solidFill>
        </p:spPr>
        <p:txBody>
          <a:bodyPr wrap="none">
            <a:spAutoFit/>
          </a:bodyPr>
          <a:lstStyle/>
          <a:p>
            <a:pPr algn="ctr"/>
            <a:r>
              <a:rPr lang="en-US" dirty="0" smtClean="0">
                <a:solidFill>
                  <a:srgbClr val="FF0000"/>
                </a:solidFill>
              </a:rPr>
              <a:t>Rule #2</a:t>
            </a:r>
            <a:r>
              <a:rPr lang="en-US" dirty="0" smtClean="0"/>
              <a:t>: N </a:t>
            </a:r>
            <a:r>
              <a:rPr lang="en-US" dirty="0"/>
              <a:t>consecutive pushes must be followed by </a:t>
            </a:r>
            <a:r>
              <a:rPr lang="en-US" dirty="0" smtClean="0"/>
              <a:t/>
            </a:r>
            <a:br>
              <a:rPr lang="en-US" dirty="0" smtClean="0"/>
            </a:br>
            <a:r>
              <a:rPr lang="en-US" dirty="0" smtClean="0"/>
              <a:t>          exactly </a:t>
            </a:r>
            <a:r>
              <a:rPr lang="en-US" dirty="0"/>
              <a:t>N consecutive pops (same order)</a:t>
            </a:r>
          </a:p>
        </p:txBody>
      </p:sp>
      <p:sp>
        <p:nvSpPr>
          <p:cNvPr id="7" name="Text Box 51"/>
          <p:cNvSpPr txBox="1">
            <a:spLocks noChangeArrowheads="1"/>
          </p:cNvSpPr>
          <p:nvPr/>
        </p:nvSpPr>
        <p:spPr bwMode="auto">
          <a:xfrm>
            <a:off x="304800" y="762000"/>
            <a:ext cx="7772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smtClean="0"/>
              <a:t> New instructions:</a:t>
            </a:r>
          </a:p>
          <a:p>
            <a:pPr lvl="1" eaLnBrk="1" hangingPunct="1">
              <a:spcBef>
                <a:spcPct val="50000"/>
              </a:spcBef>
              <a:buFont typeface="Arial" charset="0"/>
              <a:buChar char="•"/>
            </a:pPr>
            <a:r>
              <a:rPr lang="en-US" sz="2000" dirty="0" err="1" smtClean="0"/>
              <a:t>Push_BQ</a:t>
            </a:r>
            <a:r>
              <a:rPr lang="en-US" sz="2000" dirty="0" smtClean="0"/>
              <a:t> (push) </a:t>
            </a:r>
          </a:p>
          <a:p>
            <a:pPr lvl="1" eaLnBrk="1" hangingPunct="1">
              <a:spcBef>
                <a:spcPct val="50000"/>
              </a:spcBef>
              <a:buFont typeface="Arial" charset="0"/>
              <a:buChar char="•"/>
            </a:pPr>
            <a:r>
              <a:rPr lang="en-US" sz="2000" dirty="0" err="1" smtClean="0"/>
              <a:t>Branch_on_BQ</a:t>
            </a:r>
            <a:r>
              <a:rPr lang="en-US" sz="2000" dirty="0" smtClean="0"/>
              <a:t> (pop)</a:t>
            </a:r>
          </a:p>
        </p:txBody>
      </p:sp>
      <p:sp>
        <p:nvSpPr>
          <p:cNvPr id="3" name="Slide Number Placeholder 2"/>
          <p:cNvSpPr>
            <a:spLocks noGrp="1"/>
          </p:cNvSpPr>
          <p:nvPr>
            <p:ph type="sldNum" sz="quarter" idx="12"/>
          </p:nvPr>
        </p:nvSpPr>
        <p:spPr/>
        <p:txBody>
          <a:bodyPr/>
          <a:lstStyle/>
          <a:p>
            <a:fld id="{5C21BEC9-E795-4D2A-A650-E28556D03E26}" type="slidenum">
              <a:rPr lang="en-US" smtClean="0"/>
              <a:pPr/>
              <a:t>19</a:t>
            </a:fld>
            <a:endParaRPr lang="en-US" dirty="0"/>
          </a:p>
        </p:txBody>
      </p:sp>
      <p:sp>
        <p:nvSpPr>
          <p:cNvPr id="2" name="Footer Placeholder 1"/>
          <p:cNvSpPr>
            <a:spLocks noGrp="1"/>
          </p:cNvSpPr>
          <p:nvPr>
            <p:ph type="ftr" sz="quarter" idx="11"/>
          </p:nvPr>
        </p:nvSpPr>
        <p:spPr/>
        <p:txBody>
          <a:bodyPr/>
          <a:lstStyle/>
          <a:p>
            <a:r>
              <a:rPr lang="en-US" dirty="0" smtClean="0"/>
              <a:t>Rami Sheikh © 2012                                 MICRO-45</a:t>
            </a:r>
            <a:endParaRPr lang="en-US" dirty="0"/>
          </a:p>
        </p:txBody>
      </p:sp>
      <p:sp>
        <p:nvSpPr>
          <p:cNvPr id="8" name="Text Box 51"/>
          <p:cNvSpPr txBox="1">
            <a:spLocks noChangeArrowheads="1"/>
          </p:cNvSpPr>
          <p:nvPr/>
        </p:nvSpPr>
        <p:spPr bwMode="auto">
          <a:xfrm>
            <a:off x="1066800" y="7620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rPr>
              <a:t>ISA Support</a:t>
            </a:r>
            <a:endParaRPr lang="en-US" sz="2800" b="1" dirty="0">
              <a:solidFill>
                <a:schemeClr val="tx2"/>
              </a:solidFill>
              <a:latin typeface="+mj-lt"/>
              <a:ea typeface="+mj-ea"/>
              <a:cs typeface="+mj-cs"/>
            </a:endParaRPr>
          </a:p>
        </p:txBody>
      </p:sp>
      <p:sp>
        <p:nvSpPr>
          <p:cNvPr id="6" name="TextBox 5"/>
          <p:cNvSpPr txBox="1"/>
          <p:nvPr/>
        </p:nvSpPr>
        <p:spPr>
          <a:xfrm>
            <a:off x="2012372" y="2743200"/>
            <a:ext cx="4966856" cy="400110"/>
          </a:xfrm>
          <a:prstGeom prst="rect">
            <a:avLst/>
          </a:prstGeom>
          <a:noFill/>
          <a:scene3d>
            <a:camera prst="orthographicFront"/>
            <a:lightRig rig="threePt" dir="t"/>
          </a:scene3d>
          <a:sp3d>
            <a:bevelT w="165100" prst="coolSlant"/>
            <a:bevelB w="165100" prst="coolSlant"/>
          </a:sp3d>
        </p:spPr>
        <p:txBody>
          <a:bodyPr wrap="square" rtlCol="0">
            <a:spAutoFit/>
          </a:bodyPr>
          <a:lstStyle/>
          <a:p>
            <a:pPr algn="ctr"/>
            <a:r>
              <a:rPr lang="en-US" sz="2000" b="1" dirty="0" smtClean="0">
                <a:effectLst>
                  <a:outerShdw blurRad="38100" dist="38100" dir="2700000" algn="tl">
                    <a:srgbClr val="000000">
                      <a:alpha val="43137"/>
                    </a:srgbClr>
                  </a:outerShdw>
                </a:effectLst>
              </a:rPr>
              <a:t>Push-Pop Ordering  Rules </a:t>
            </a:r>
          </a:p>
        </p:txBody>
      </p:sp>
      <p:sp>
        <p:nvSpPr>
          <p:cNvPr id="12" name="Rectangle 11"/>
          <p:cNvSpPr/>
          <p:nvPr/>
        </p:nvSpPr>
        <p:spPr>
          <a:xfrm>
            <a:off x="228600" y="36084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push-1</a:t>
            </a:r>
            <a:endParaRPr lang="en-US" dirty="0">
              <a:solidFill>
                <a:schemeClr val="tx1"/>
              </a:solidFill>
            </a:endParaRPr>
          </a:p>
        </p:txBody>
      </p:sp>
      <p:sp>
        <p:nvSpPr>
          <p:cNvPr id="13" name="Rectangle 12"/>
          <p:cNvSpPr/>
          <p:nvPr/>
        </p:nvSpPr>
        <p:spPr>
          <a:xfrm>
            <a:off x="1295400" y="36084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push-2</a:t>
            </a:r>
            <a:endParaRPr lang="en-US" dirty="0">
              <a:solidFill>
                <a:schemeClr val="tx1"/>
              </a:solidFill>
            </a:endParaRPr>
          </a:p>
        </p:txBody>
      </p:sp>
      <p:sp>
        <p:nvSpPr>
          <p:cNvPr id="17" name="TextBox 16"/>
          <p:cNvSpPr txBox="1"/>
          <p:nvPr/>
        </p:nvSpPr>
        <p:spPr>
          <a:xfrm>
            <a:off x="2209800" y="3620125"/>
            <a:ext cx="952500" cy="369332"/>
          </a:xfrm>
          <a:prstGeom prst="rect">
            <a:avLst/>
          </a:prstGeom>
          <a:noFill/>
        </p:spPr>
        <p:txBody>
          <a:bodyPr wrap="square" rtlCol="0">
            <a:spAutoFit/>
          </a:bodyPr>
          <a:lstStyle/>
          <a:p>
            <a:r>
              <a:rPr lang="en-US" dirty="0"/>
              <a:t>….…</a:t>
            </a:r>
          </a:p>
        </p:txBody>
      </p:sp>
      <p:sp>
        <p:nvSpPr>
          <p:cNvPr id="18" name="Rectangle 17"/>
          <p:cNvSpPr/>
          <p:nvPr/>
        </p:nvSpPr>
        <p:spPr>
          <a:xfrm>
            <a:off x="2895600" y="3608457"/>
            <a:ext cx="990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push-N</a:t>
            </a:r>
            <a:endParaRPr lang="en-US" dirty="0">
              <a:solidFill>
                <a:schemeClr val="tx1"/>
              </a:solidFill>
            </a:endParaRPr>
          </a:p>
        </p:txBody>
      </p:sp>
      <p:sp>
        <p:nvSpPr>
          <p:cNvPr id="19" name="Rectangle 18"/>
          <p:cNvSpPr/>
          <p:nvPr/>
        </p:nvSpPr>
        <p:spPr>
          <a:xfrm>
            <a:off x="4038600" y="3608457"/>
            <a:ext cx="838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pop-1</a:t>
            </a:r>
            <a:endParaRPr lang="en-US" dirty="0">
              <a:solidFill>
                <a:schemeClr val="tx1"/>
              </a:solidFill>
            </a:endParaRPr>
          </a:p>
        </p:txBody>
      </p:sp>
      <p:sp>
        <p:nvSpPr>
          <p:cNvPr id="20" name="Rectangle 19"/>
          <p:cNvSpPr/>
          <p:nvPr/>
        </p:nvSpPr>
        <p:spPr>
          <a:xfrm>
            <a:off x="5029200" y="3608457"/>
            <a:ext cx="838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pop-2</a:t>
            </a:r>
            <a:endParaRPr lang="en-US" dirty="0">
              <a:solidFill>
                <a:schemeClr val="tx1"/>
              </a:solidFill>
            </a:endParaRPr>
          </a:p>
        </p:txBody>
      </p:sp>
      <p:sp>
        <p:nvSpPr>
          <p:cNvPr id="23" name="Rectangle 22"/>
          <p:cNvSpPr/>
          <p:nvPr/>
        </p:nvSpPr>
        <p:spPr>
          <a:xfrm>
            <a:off x="6553200" y="36084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pop-N</a:t>
            </a:r>
            <a:endParaRPr lang="en-US" dirty="0">
              <a:solidFill>
                <a:schemeClr val="tx1"/>
              </a:solidFill>
            </a:endParaRPr>
          </a:p>
        </p:txBody>
      </p:sp>
      <p:sp>
        <p:nvSpPr>
          <p:cNvPr id="24" name="TextBox 23"/>
          <p:cNvSpPr txBox="1"/>
          <p:nvPr/>
        </p:nvSpPr>
        <p:spPr>
          <a:xfrm>
            <a:off x="5867400" y="3620125"/>
            <a:ext cx="952500" cy="369332"/>
          </a:xfrm>
          <a:prstGeom prst="rect">
            <a:avLst/>
          </a:prstGeom>
          <a:noFill/>
        </p:spPr>
        <p:txBody>
          <a:bodyPr wrap="square" rtlCol="0">
            <a:spAutoFit/>
          </a:bodyPr>
          <a:lstStyle/>
          <a:p>
            <a:r>
              <a:rPr lang="en-US" dirty="0"/>
              <a:t>….…</a:t>
            </a:r>
          </a:p>
        </p:txBody>
      </p:sp>
      <p:sp>
        <p:nvSpPr>
          <p:cNvPr id="25" name="Rectangle 24"/>
          <p:cNvSpPr/>
          <p:nvPr/>
        </p:nvSpPr>
        <p:spPr>
          <a:xfrm>
            <a:off x="7620000" y="36084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push-1</a:t>
            </a:r>
            <a:endParaRPr lang="en-US" dirty="0">
              <a:solidFill>
                <a:schemeClr val="tx1"/>
              </a:solidFill>
            </a:endParaRPr>
          </a:p>
        </p:txBody>
      </p:sp>
      <p:sp>
        <p:nvSpPr>
          <p:cNvPr id="26" name="TextBox 25"/>
          <p:cNvSpPr txBox="1"/>
          <p:nvPr/>
        </p:nvSpPr>
        <p:spPr>
          <a:xfrm>
            <a:off x="8534400" y="3620125"/>
            <a:ext cx="952500" cy="369332"/>
          </a:xfrm>
          <a:prstGeom prst="rect">
            <a:avLst/>
          </a:prstGeom>
          <a:noFill/>
        </p:spPr>
        <p:txBody>
          <a:bodyPr wrap="square" rtlCol="0">
            <a:spAutoFit/>
          </a:bodyPr>
          <a:lstStyle/>
          <a:p>
            <a:r>
              <a:rPr lang="en-US" dirty="0" smtClean="0"/>
              <a:t>….</a:t>
            </a:r>
            <a:endParaRPr lang="en-US" dirty="0"/>
          </a:p>
        </p:txBody>
      </p:sp>
      <p:sp>
        <p:nvSpPr>
          <p:cNvPr id="27" name="Rectangle 26"/>
          <p:cNvSpPr/>
          <p:nvPr/>
        </p:nvSpPr>
        <p:spPr>
          <a:xfrm>
            <a:off x="1313230" y="4616529"/>
            <a:ext cx="5517857" cy="369332"/>
          </a:xfrm>
          <a:prstGeom prst="rect">
            <a:avLst/>
          </a:prstGeom>
          <a:solidFill>
            <a:schemeClr val="bg1">
              <a:lumMod val="75000"/>
            </a:schemeClr>
          </a:solidFill>
        </p:spPr>
        <p:txBody>
          <a:bodyPr wrap="none">
            <a:spAutoFit/>
          </a:bodyPr>
          <a:lstStyle/>
          <a:p>
            <a:r>
              <a:rPr lang="en-US" dirty="0" smtClean="0">
                <a:solidFill>
                  <a:srgbClr val="FF0000"/>
                </a:solidFill>
              </a:rPr>
              <a:t>Rule #1</a:t>
            </a:r>
            <a:r>
              <a:rPr lang="en-US" dirty="0" smtClean="0"/>
              <a:t>: a </a:t>
            </a:r>
            <a:r>
              <a:rPr lang="en-US" dirty="0"/>
              <a:t>push must precede its corresponding </a:t>
            </a:r>
            <a:r>
              <a:rPr lang="en-US" dirty="0" smtClean="0"/>
              <a:t>pop</a:t>
            </a:r>
            <a:endParaRPr lang="en-US" dirty="0"/>
          </a:p>
        </p:txBody>
      </p:sp>
      <p:sp>
        <p:nvSpPr>
          <p:cNvPr id="29" name="Rectangle 28"/>
          <p:cNvSpPr/>
          <p:nvPr/>
        </p:nvSpPr>
        <p:spPr>
          <a:xfrm>
            <a:off x="2209800" y="4884003"/>
            <a:ext cx="3982180" cy="369332"/>
          </a:xfrm>
          <a:prstGeom prst="rect">
            <a:avLst/>
          </a:prstGeom>
          <a:solidFill>
            <a:schemeClr val="bg1">
              <a:lumMod val="75000"/>
            </a:schemeClr>
          </a:solidFill>
        </p:spPr>
        <p:txBody>
          <a:bodyPr wrap="none">
            <a:spAutoFit/>
          </a:bodyPr>
          <a:lstStyle/>
          <a:p>
            <a:r>
              <a:rPr lang="en-US" dirty="0" smtClean="0">
                <a:solidFill>
                  <a:srgbClr val="FF0000"/>
                </a:solidFill>
              </a:rPr>
              <a:t>Rule #3</a:t>
            </a:r>
            <a:r>
              <a:rPr lang="en-US" dirty="0" smtClean="0"/>
              <a:t>: N </a:t>
            </a:r>
            <a:r>
              <a:rPr lang="en-US" dirty="0"/>
              <a:t>cannot exceed the BQ size</a:t>
            </a:r>
          </a:p>
        </p:txBody>
      </p:sp>
      <p:cxnSp>
        <p:nvCxnSpPr>
          <p:cNvPr id="32" name="Curved Connector 31"/>
          <p:cNvCxnSpPr>
            <a:stCxn id="12" idx="2"/>
            <a:endCxn id="19" idx="2"/>
          </p:cNvCxnSpPr>
          <p:nvPr/>
        </p:nvCxnSpPr>
        <p:spPr>
          <a:xfrm rot="16200000" flipH="1">
            <a:off x="2571750" y="2103507"/>
            <a:ext cx="12700" cy="3771900"/>
          </a:xfrm>
          <a:prstGeom prst="curvedConnector3">
            <a:avLst>
              <a:gd name="adj1" fmla="val 4050000"/>
            </a:avLst>
          </a:prstGeom>
          <a:ln w="25400">
            <a:solidFill>
              <a:schemeClr val="tx1"/>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3" idx="2"/>
            <a:endCxn id="20" idx="2"/>
          </p:cNvCxnSpPr>
          <p:nvPr/>
        </p:nvCxnSpPr>
        <p:spPr>
          <a:xfrm rot="16200000" flipH="1">
            <a:off x="3600450" y="2141607"/>
            <a:ext cx="12700" cy="3695700"/>
          </a:xfrm>
          <a:prstGeom prst="curvedConnector3">
            <a:avLst>
              <a:gd name="adj1" fmla="val 3675000"/>
            </a:avLst>
          </a:prstGeom>
          <a:ln w="25400">
            <a:solidFill>
              <a:schemeClr val="tx1"/>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a:off x="228600" y="3048000"/>
            <a:ext cx="1371600" cy="408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a:t>
            </a:r>
            <a:endParaRPr lang="en-US" dirty="0"/>
          </a:p>
        </p:txBody>
      </p:sp>
      <p:sp>
        <p:nvSpPr>
          <p:cNvPr id="4" name="Right Brace 3"/>
          <p:cNvSpPr/>
          <p:nvPr/>
        </p:nvSpPr>
        <p:spPr>
          <a:xfrm>
            <a:off x="6781800" y="4495800"/>
            <a:ext cx="457200" cy="1295400"/>
          </a:xfrm>
          <a:prstGeom prst="righ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223167" y="4378226"/>
            <a:ext cx="1768433" cy="1477328"/>
          </a:xfrm>
          <a:prstGeom prst="rect">
            <a:avLst/>
          </a:prstGeom>
          <a:noFill/>
        </p:spPr>
        <p:txBody>
          <a:bodyPr wrap="none" rtlCol="0">
            <a:spAutoFit/>
          </a:bodyPr>
          <a:lstStyle/>
          <a:p>
            <a:r>
              <a:rPr lang="en-US" b="1" dirty="0" smtClean="0"/>
              <a:t>Align </a:t>
            </a:r>
          </a:p>
          <a:p>
            <a:r>
              <a:rPr lang="en-US" b="1" dirty="0" smtClean="0"/>
              <a:t>predicates</a:t>
            </a:r>
          </a:p>
          <a:p>
            <a:r>
              <a:rPr lang="en-US" b="1" dirty="0" smtClean="0"/>
              <a:t>with their </a:t>
            </a:r>
          </a:p>
          <a:p>
            <a:r>
              <a:rPr lang="en-US" b="1" dirty="0" smtClean="0"/>
              <a:t>corresponding </a:t>
            </a:r>
          </a:p>
          <a:p>
            <a:r>
              <a:rPr lang="en-US" b="1" dirty="0" smtClean="0"/>
              <a:t>branches</a:t>
            </a:r>
            <a:endParaRPr lang="en-US" b="1" dirty="0"/>
          </a:p>
        </p:txBody>
      </p:sp>
      <p:sp>
        <p:nvSpPr>
          <p:cNvPr id="30" name="Right Brace 29"/>
          <p:cNvSpPr/>
          <p:nvPr/>
        </p:nvSpPr>
        <p:spPr>
          <a:xfrm>
            <a:off x="6157097" y="4818965"/>
            <a:ext cx="457200" cy="500985"/>
          </a:xfrm>
          <a:prstGeom prst="righ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6553200" y="4736662"/>
            <a:ext cx="1146468" cy="646331"/>
          </a:xfrm>
          <a:prstGeom prst="rect">
            <a:avLst/>
          </a:prstGeom>
          <a:noFill/>
        </p:spPr>
        <p:txBody>
          <a:bodyPr wrap="none" rtlCol="0">
            <a:spAutoFit/>
          </a:bodyPr>
          <a:lstStyle/>
          <a:p>
            <a:r>
              <a:rPr lang="en-US" b="1" dirty="0" smtClean="0"/>
              <a:t>Prevent</a:t>
            </a:r>
          </a:p>
          <a:p>
            <a:r>
              <a:rPr lang="en-US" b="1" dirty="0" smtClean="0"/>
              <a:t>deadlock</a:t>
            </a:r>
            <a:endParaRPr lang="en-US" b="1" dirty="0"/>
          </a:p>
        </p:txBody>
      </p:sp>
    </p:spTree>
    <p:extLst>
      <p:ext uri="{BB962C8B-B14F-4D97-AF65-F5344CB8AC3E}">
        <p14:creationId xmlns:p14="http://schemas.microsoft.com/office/powerpoint/2010/main" val="3122430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par>
                          <p:cTn id="66" fill="hold">
                            <p:stCondLst>
                              <p:cond delay="500"/>
                            </p:stCondLst>
                            <p:childTnLst>
                              <p:par>
                                <p:cTn id="67" presetID="6" presetClass="entr" presetSubtype="16" fill="hold" nodeType="afterEffect">
                                  <p:stCondLst>
                                    <p:cond delay="1000"/>
                                  </p:stCondLst>
                                  <p:childTnLst>
                                    <p:set>
                                      <p:cBhvr>
                                        <p:cTn id="68" dur="1" fill="hold">
                                          <p:stCondLst>
                                            <p:cond delay="0"/>
                                          </p:stCondLst>
                                        </p:cTn>
                                        <p:tgtEl>
                                          <p:spTgt spid="32"/>
                                        </p:tgtEl>
                                        <p:attrNameLst>
                                          <p:attrName>style.visibility</p:attrName>
                                        </p:attrNameLst>
                                      </p:cBhvr>
                                      <p:to>
                                        <p:strVal val="visible"/>
                                      </p:to>
                                    </p:set>
                                    <p:animEffect transition="in" filter="circle(in)">
                                      <p:cBhvr>
                                        <p:cTn id="69" dur="2000"/>
                                        <p:tgtEl>
                                          <p:spTgt spid="32"/>
                                        </p:tgtEl>
                                      </p:cBhvr>
                                    </p:animEffect>
                                  </p:childTnLst>
                                </p:cTn>
                              </p:par>
                              <p:par>
                                <p:cTn id="70" presetID="6" presetClass="entr" presetSubtype="16" fill="hold" nodeType="withEffect">
                                  <p:stCondLst>
                                    <p:cond delay="2000"/>
                                  </p:stCondLst>
                                  <p:childTnLst>
                                    <p:set>
                                      <p:cBhvr>
                                        <p:cTn id="71" dur="1" fill="hold">
                                          <p:stCondLst>
                                            <p:cond delay="0"/>
                                          </p:stCondLst>
                                        </p:cTn>
                                        <p:tgtEl>
                                          <p:spTgt spid="34"/>
                                        </p:tgtEl>
                                        <p:attrNameLst>
                                          <p:attrName>style.visibility</p:attrName>
                                        </p:attrNameLst>
                                      </p:cBhvr>
                                      <p:to>
                                        <p:strVal val="visible"/>
                                      </p:to>
                                    </p:set>
                                    <p:animEffect transition="in" filter="circle(in)">
                                      <p:cBhvr>
                                        <p:cTn id="72" dur="20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32"/>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4"/>
                                        </p:tgtEl>
                                        <p:attrNameLst>
                                          <p:attrName>style.visibility</p:attrName>
                                        </p:attrNameLst>
                                      </p:cBhvr>
                                      <p:to>
                                        <p:strVal val="hidden"/>
                                      </p:to>
                                    </p:set>
                                  </p:childTnLst>
                                </p:cTn>
                              </p:par>
                            </p:childTnLst>
                          </p:cTn>
                        </p:par>
                        <p:par>
                          <p:cTn id="79" fill="hold">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p:cTn id="82" dur="500" fill="hold"/>
                                        <p:tgtEl>
                                          <p:spTgt spid="28"/>
                                        </p:tgtEl>
                                        <p:attrNameLst>
                                          <p:attrName>ppt_w</p:attrName>
                                        </p:attrNameLst>
                                      </p:cBhvr>
                                      <p:tavLst>
                                        <p:tav tm="0">
                                          <p:val>
                                            <p:fltVal val="0"/>
                                          </p:val>
                                        </p:tav>
                                        <p:tav tm="100000">
                                          <p:val>
                                            <p:strVal val="#ppt_w"/>
                                          </p:val>
                                        </p:tav>
                                      </p:tavLst>
                                    </p:anim>
                                    <p:anim calcmode="lin" valueType="num">
                                      <p:cBhvr>
                                        <p:cTn id="83" dur="500" fill="hold"/>
                                        <p:tgtEl>
                                          <p:spTgt spid="28"/>
                                        </p:tgtEl>
                                        <p:attrNameLst>
                                          <p:attrName>ppt_h</p:attrName>
                                        </p:attrNameLst>
                                      </p:cBhvr>
                                      <p:tavLst>
                                        <p:tav tm="0">
                                          <p:val>
                                            <p:fltVal val="0"/>
                                          </p:val>
                                        </p:tav>
                                        <p:tav tm="100000">
                                          <p:val>
                                            <p:strVal val="#ppt_h"/>
                                          </p:val>
                                        </p:tav>
                                      </p:tavLst>
                                    </p:anim>
                                    <p:animEffect transition="in" filter="fade">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rgbClr val="FF0000"/>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2000" fill="hold"/>
                                        <p:tgtEl>
                                          <p:spTgt spid="13"/>
                                        </p:tgtEl>
                                        <p:attrNameLst>
                                          <p:attrName>fillcolor</p:attrName>
                                        </p:attrNameLst>
                                      </p:cBhvr>
                                      <p:to>
                                        <a:srgbClr val="FF0000"/>
                                      </p:to>
                                    </p:animClr>
                                    <p:set>
                                      <p:cBhvr>
                                        <p:cTn id="93" dur="2000" fill="hold"/>
                                        <p:tgtEl>
                                          <p:spTgt spid="13"/>
                                        </p:tgtEl>
                                        <p:attrNameLst>
                                          <p:attrName>fill.type</p:attrName>
                                        </p:attrNameLst>
                                      </p:cBhvr>
                                      <p:to>
                                        <p:strVal val="solid"/>
                                      </p:to>
                                    </p:set>
                                    <p:set>
                                      <p:cBhvr>
                                        <p:cTn id="94" dur="2000" fill="hold"/>
                                        <p:tgtEl>
                                          <p:spTgt spid="13"/>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2000" fill="hold"/>
                                        <p:tgtEl>
                                          <p:spTgt spid="18"/>
                                        </p:tgtEl>
                                        <p:attrNameLst>
                                          <p:attrName>fillcolor</p:attrName>
                                        </p:attrNameLst>
                                      </p:cBhvr>
                                      <p:to>
                                        <a:srgbClr val="FF0000"/>
                                      </p:to>
                                    </p:animClr>
                                    <p:set>
                                      <p:cBhvr>
                                        <p:cTn id="97" dur="2000" fill="hold"/>
                                        <p:tgtEl>
                                          <p:spTgt spid="18"/>
                                        </p:tgtEl>
                                        <p:attrNameLst>
                                          <p:attrName>fill.type</p:attrName>
                                        </p:attrNameLst>
                                      </p:cBhvr>
                                      <p:to>
                                        <p:strVal val="solid"/>
                                      </p:to>
                                    </p:set>
                                    <p:set>
                                      <p:cBhvr>
                                        <p:cTn id="98" dur="2000" fill="hold"/>
                                        <p:tgtEl>
                                          <p:spTgt spid="18"/>
                                        </p:tgtEl>
                                        <p:attrNameLst>
                                          <p:attrName>fill.on</p:attrName>
                                        </p:attrNameLst>
                                      </p:cBhvr>
                                      <p:to>
                                        <p:strVal val="true"/>
                                      </p:to>
                                    </p:set>
                                  </p:childTnLst>
                                </p:cTn>
                              </p:par>
                            </p:childTnLst>
                          </p:cTn>
                        </p:par>
                        <p:par>
                          <p:cTn id="99" fill="hold">
                            <p:stCondLst>
                              <p:cond delay="2000"/>
                            </p:stCondLst>
                            <p:childTnLst>
                              <p:par>
                                <p:cTn id="100" presetID="1" presetClass="emph" presetSubtype="2" fill="hold" nodeType="afterEffect">
                                  <p:stCondLst>
                                    <p:cond delay="0"/>
                                  </p:stCondLst>
                                  <p:childTnLst>
                                    <p:animClr clrSpc="rgb" dir="cw">
                                      <p:cBhvr>
                                        <p:cTn id="101" dur="2000" fill="hold"/>
                                        <p:tgtEl>
                                          <p:spTgt spid="19"/>
                                        </p:tgtEl>
                                        <p:attrNameLst>
                                          <p:attrName>fillcolor</p:attrName>
                                        </p:attrNameLst>
                                      </p:cBhvr>
                                      <p:to>
                                        <a:srgbClr val="6699FF"/>
                                      </p:to>
                                    </p:animClr>
                                    <p:set>
                                      <p:cBhvr>
                                        <p:cTn id="102" dur="2000" fill="hold"/>
                                        <p:tgtEl>
                                          <p:spTgt spid="19"/>
                                        </p:tgtEl>
                                        <p:attrNameLst>
                                          <p:attrName>fill.type</p:attrName>
                                        </p:attrNameLst>
                                      </p:cBhvr>
                                      <p:to>
                                        <p:strVal val="solid"/>
                                      </p:to>
                                    </p:set>
                                    <p:set>
                                      <p:cBhvr>
                                        <p:cTn id="103" dur="2000" fill="hold"/>
                                        <p:tgtEl>
                                          <p:spTgt spid="19"/>
                                        </p:tgtEl>
                                        <p:attrNameLst>
                                          <p:attrName>fill.on</p:attrName>
                                        </p:attrNameLst>
                                      </p:cBhvr>
                                      <p:to>
                                        <p:strVal val="true"/>
                                      </p:to>
                                    </p:set>
                                  </p:childTnLst>
                                </p:cTn>
                              </p:par>
                              <p:par>
                                <p:cTn id="104" presetID="1" presetClass="emph" presetSubtype="2" fill="hold" nodeType="withEffect">
                                  <p:stCondLst>
                                    <p:cond delay="0"/>
                                  </p:stCondLst>
                                  <p:childTnLst>
                                    <p:animClr clrSpc="rgb" dir="cw">
                                      <p:cBhvr>
                                        <p:cTn id="105" dur="2000" fill="hold"/>
                                        <p:tgtEl>
                                          <p:spTgt spid="20"/>
                                        </p:tgtEl>
                                        <p:attrNameLst>
                                          <p:attrName>fillcolor</p:attrName>
                                        </p:attrNameLst>
                                      </p:cBhvr>
                                      <p:to>
                                        <a:srgbClr val="6699FF"/>
                                      </p:to>
                                    </p:animClr>
                                    <p:set>
                                      <p:cBhvr>
                                        <p:cTn id="106" dur="2000" fill="hold"/>
                                        <p:tgtEl>
                                          <p:spTgt spid="20"/>
                                        </p:tgtEl>
                                        <p:attrNameLst>
                                          <p:attrName>fill.type</p:attrName>
                                        </p:attrNameLst>
                                      </p:cBhvr>
                                      <p:to>
                                        <p:strVal val="solid"/>
                                      </p:to>
                                    </p:set>
                                    <p:set>
                                      <p:cBhvr>
                                        <p:cTn id="107" dur="2000" fill="hold"/>
                                        <p:tgtEl>
                                          <p:spTgt spid="20"/>
                                        </p:tgtEl>
                                        <p:attrNameLst>
                                          <p:attrName>fill.on</p:attrName>
                                        </p:attrNameLst>
                                      </p:cBhvr>
                                      <p:to>
                                        <p:strVal val="true"/>
                                      </p:to>
                                    </p:set>
                                  </p:childTnLst>
                                </p:cTn>
                              </p:par>
                              <p:par>
                                <p:cTn id="108" presetID="1" presetClass="emph" presetSubtype="2" fill="hold" nodeType="withEffect">
                                  <p:stCondLst>
                                    <p:cond delay="0"/>
                                  </p:stCondLst>
                                  <p:childTnLst>
                                    <p:animClr clrSpc="rgb" dir="cw">
                                      <p:cBhvr>
                                        <p:cTn id="109" dur="2000" fill="hold"/>
                                        <p:tgtEl>
                                          <p:spTgt spid="23"/>
                                        </p:tgtEl>
                                        <p:attrNameLst>
                                          <p:attrName>fillcolor</p:attrName>
                                        </p:attrNameLst>
                                      </p:cBhvr>
                                      <p:to>
                                        <a:srgbClr val="6699FF"/>
                                      </p:to>
                                    </p:animClr>
                                    <p:set>
                                      <p:cBhvr>
                                        <p:cTn id="110" dur="2000" fill="hold"/>
                                        <p:tgtEl>
                                          <p:spTgt spid="23"/>
                                        </p:tgtEl>
                                        <p:attrNameLst>
                                          <p:attrName>fill.type</p:attrName>
                                        </p:attrNameLst>
                                      </p:cBhvr>
                                      <p:to>
                                        <p:strVal val="solid"/>
                                      </p:to>
                                    </p:set>
                                    <p:set>
                                      <p:cBhvr>
                                        <p:cTn id="111" dur="2000" fill="hold"/>
                                        <p:tgtEl>
                                          <p:spTgt spid="23"/>
                                        </p:tgtEl>
                                        <p:attrNameLst>
                                          <p:attrName>fill.on</p:attrName>
                                        </p:attrNameLst>
                                      </p:cBhvr>
                                      <p:to>
                                        <p:strVal val="true"/>
                                      </p:to>
                                    </p:set>
                                  </p:childTnLst>
                                </p:cTn>
                              </p:par>
                            </p:childTnLst>
                          </p:cTn>
                        </p:par>
                        <p:par>
                          <p:cTn id="112" fill="hold">
                            <p:stCondLst>
                              <p:cond delay="4000"/>
                            </p:stCondLst>
                            <p:childTnLst>
                              <p:par>
                                <p:cTn id="113" presetID="1" presetClass="emph" presetSubtype="2" fill="hold" nodeType="afterEffect">
                                  <p:stCondLst>
                                    <p:cond delay="0"/>
                                  </p:stCondLst>
                                  <p:childTnLst>
                                    <p:animClr clrSpc="rgb" dir="cw">
                                      <p:cBhvr>
                                        <p:cTn id="114" dur="2000" fill="hold"/>
                                        <p:tgtEl>
                                          <p:spTgt spid="25"/>
                                        </p:tgtEl>
                                        <p:attrNameLst>
                                          <p:attrName>fillcolor</p:attrName>
                                        </p:attrNameLst>
                                      </p:cBhvr>
                                      <p:to>
                                        <a:srgbClr val="FF0000"/>
                                      </p:to>
                                    </p:animClr>
                                    <p:set>
                                      <p:cBhvr>
                                        <p:cTn id="115" dur="2000" fill="hold"/>
                                        <p:tgtEl>
                                          <p:spTgt spid="25"/>
                                        </p:tgtEl>
                                        <p:attrNameLst>
                                          <p:attrName>fill.type</p:attrName>
                                        </p:attrNameLst>
                                      </p:cBhvr>
                                      <p:to>
                                        <p:strVal val="solid"/>
                                      </p:to>
                                    </p:set>
                                    <p:set>
                                      <p:cBhvr>
                                        <p:cTn id="116" dur="2000" fill="hold"/>
                                        <p:tgtEl>
                                          <p:spTgt spid="25"/>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fade">
                                      <p:cBhvr>
                                        <p:cTn id="121" dur="500"/>
                                        <p:tgtEl>
                                          <p:spTgt spid="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fade">
                                      <p:cBhvr>
                                        <p:cTn id="124" dur="500"/>
                                        <p:tgtEl>
                                          <p:spTgt spid="5"/>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xit" presetSubtype="32" fill="hold" grpId="1" nodeType="clickEffect">
                                  <p:stCondLst>
                                    <p:cond delay="0"/>
                                  </p:stCondLst>
                                  <p:childTnLst>
                                    <p:anim calcmode="lin" valueType="num">
                                      <p:cBhvr>
                                        <p:cTn id="128" dur="500"/>
                                        <p:tgtEl>
                                          <p:spTgt spid="28"/>
                                        </p:tgtEl>
                                        <p:attrNameLst>
                                          <p:attrName>ppt_w</p:attrName>
                                        </p:attrNameLst>
                                      </p:cBhvr>
                                      <p:tavLst>
                                        <p:tav tm="0">
                                          <p:val>
                                            <p:strVal val="ppt_w"/>
                                          </p:val>
                                        </p:tav>
                                        <p:tav tm="100000">
                                          <p:val>
                                            <p:fltVal val="0"/>
                                          </p:val>
                                        </p:tav>
                                      </p:tavLst>
                                    </p:anim>
                                    <p:anim calcmode="lin" valueType="num">
                                      <p:cBhvr>
                                        <p:cTn id="129" dur="500"/>
                                        <p:tgtEl>
                                          <p:spTgt spid="28"/>
                                        </p:tgtEl>
                                        <p:attrNameLst>
                                          <p:attrName>ppt_h</p:attrName>
                                        </p:attrNameLst>
                                      </p:cBhvr>
                                      <p:tavLst>
                                        <p:tav tm="0">
                                          <p:val>
                                            <p:strVal val="ppt_h"/>
                                          </p:val>
                                        </p:tav>
                                        <p:tav tm="100000">
                                          <p:val>
                                            <p:fltVal val="0"/>
                                          </p:val>
                                        </p:tav>
                                      </p:tavLst>
                                    </p:anim>
                                    <p:animEffect transition="out" filter="fade">
                                      <p:cBhvr>
                                        <p:cTn id="130" dur="500"/>
                                        <p:tgtEl>
                                          <p:spTgt spid="28"/>
                                        </p:tgtEl>
                                      </p:cBhvr>
                                    </p:animEffect>
                                    <p:set>
                                      <p:cBhvr>
                                        <p:cTn id="131" dur="1" fill="hold">
                                          <p:stCondLst>
                                            <p:cond delay="499"/>
                                          </p:stCondLst>
                                        </p:cTn>
                                        <p:tgtEl>
                                          <p:spTgt spid="28"/>
                                        </p:tgtEl>
                                        <p:attrNameLst>
                                          <p:attrName>style.visibility</p:attrName>
                                        </p:attrNameLst>
                                      </p:cBhvr>
                                      <p:to>
                                        <p:strVal val="hidden"/>
                                      </p:to>
                                    </p:set>
                                  </p:childTnLst>
                                </p:cTn>
                              </p:par>
                              <p:par>
                                <p:cTn id="132" presetID="53" presetClass="exit" presetSubtype="32" fill="hold" grpId="1" nodeType="withEffect">
                                  <p:stCondLst>
                                    <p:cond delay="0"/>
                                  </p:stCondLst>
                                  <p:childTnLst>
                                    <p:anim calcmode="lin" valueType="num">
                                      <p:cBhvr>
                                        <p:cTn id="133" dur="500"/>
                                        <p:tgtEl>
                                          <p:spTgt spid="27"/>
                                        </p:tgtEl>
                                        <p:attrNameLst>
                                          <p:attrName>ppt_w</p:attrName>
                                        </p:attrNameLst>
                                      </p:cBhvr>
                                      <p:tavLst>
                                        <p:tav tm="0">
                                          <p:val>
                                            <p:strVal val="ppt_w"/>
                                          </p:val>
                                        </p:tav>
                                        <p:tav tm="100000">
                                          <p:val>
                                            <p:fltVal val="0"/>
                                          </p:val>
                                        </p:tav>
                                      </p:tavLst>
                                    </p:anim>
                                    <p:anim calcmode="lin" valueType="num">
                                      <p:cBhvr>
                                        <p:cTn id="134" dur="500"/>
                                        <p:tgtEl>
                                          <p:spTgt spid="27"/>
                                        </p:tgtEl>
                                        <p:attrNameLst>
                                          <p:attrName>ppt_h</p:attrName>
                                        </p:attrNameLst>
                                      </p:cBhvr>
                                      <p:tavLst>
                                        <p:tav tm="0">
                                          <p:val>
                                            <p:strVal val="ppt_h"/>
                                          </p:val>
                                        </p:tav>
                                        <p:tav tm="100000">
                                          <p:val>
                                            <p:fltVal val="0"/>
                                          </p:val>
                                        </p:tav>
                                      </p:tavLst>
                                    </p:anim>
                                    <p:animEffect transition="out" filter="fade">
                                      <p:cBhvr>
                                        <p:cTn id="135" dur="500"/>
                                        <p:tgtEl>
                                          <p:spTgt spid="27"/>
                                        </p:tgtEl>
                                      </p:cBhvr>
                                    </p:animEffect>
                                    <p:set>
                                      <p:cBhvr>
                                        <p:cTn id="136" dur="1" fill="hold">
                                          <p:stCondLst>
                                            <p:cond delay="499"/>
                                          </p:stCondLst>
                                        </p:cTn>
                                        <p:tgtEl>
                                          <p:spTgt spid="27"/>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5"/>
                                        </p:tgtEl>
                                        <p:attrNameLst>
                                          <p:attrName>style.visibility</p:attrName>
                                        </p:attrNameLst>
                                      </p:cBhvr>
                                      <p:to>
                                        <p:strVal val="hidden"/>
                                      </p:to>
                                    </p:set>
                                  </p:childTnLst>
                                </p:cTn>
                              </p:par>
                            </p:childTnLst>
                          </p:cTn>
                        </p:par>
                        <p:par>
                          <p:cTn id="141" fill="hold">
                            <p:stCondLst>
                              <p:cond delay="500"/>
                            </p:stCondLst>
                            <p:childTnLst>
                              <p:par>
                                <p:cTn id="142" presetID="53" presetClass="entr" presetSubtype="16"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 calcmode="lin" valueType="num">
                                      <p:cBhvr>
                                        <p:cTn id="144" dur="500" fill="hold"/>
                                        <p:tgtEl>
                                          <p:spTgt spid="29"/>
                                        </p:tgtEl>
                                        <p:attrNameLst>
                                          <p:attrName>ppt_w</p:attrName>
                                        </p:attrNameLst>
                                      </p:cBhvr>
                                      <p:tavLst>
                                        <p:tav tm="0">
                                          <p:val>
                                            <p:fltVal val="0"/>
                                          </p:val>
                                        </p:tav>
                                        <p:tav tm="100000">
                                          <p:val>
                                            <p:strVal val="#ppt_w"/>
                                          </p:val>
                                        </p:tav>
                                      </p:tavLst>
                                    </p:anim>
                                    <p:anim calcmode="lin" valueType="num">
                                      <p:cBhvr>
                                        <p:cTn id="145" dur="500" fill="hold"/>
                                        <p:tgtEl>
                                          <p:spTgt spid="29"/>
                                        </p:tgtEl>
                                        <p:attrNameLst>
                                          <p:attrName>ppt_h</p:attrName>
                                        </p:attrNameLst>
                                      </p:cBhvr>
                                      <p:tavLst>
                                        <p:tav tm="0">
                                          <p:val>
                                            <p:fltVal val="0"/>
                                          </p:val>
                                        </p:tav>
                                        <p:tav tm="100000">
                                          <p:val>
                                            <p:strVal val="#ppt_h"/>
                                          </p:val>
                                        </p:tav>
                                      </p:tavLst>
                                    </p:anim>
                                    <p:animEffect transition="in" filter="fade">
                                      <p:cBhvr>
                                        <p:cTn id="146" dur="500"/>
                                        <p:tgtEl>
                                          <p:spTgt spid="29"/>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30"/>
                                        </p:tgtEl>
                                        <p:attrNameLst>
                                          <p:attrName>style.visibility</p:attrName>
                                        </p:attrNameLst>
                                      </p:cBhvr>
                                      <p:to>
                                        <p:strVal val="visible"/>
                                      </p:to>
                                    </p:set>
                                    <p:animEffect transition="in" filter="fade">
                                      <p:cBhvr>
                                        <p:cTn id="151" dur="500"/>
                                        <p:tgtEl>
                                          <p:spTgt spid="3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31"/>
                                        </p:tgtEl>
                                        <p:attrNameLst>
                                          <p:attrName>style.visibility</p:attrName>
                                        </p:attrNameLst>
                                      </p:cBhvr>
                                      <p:to>
                                        <p:strVal val="visible"/>
                                      </p:to>
                                    </p:set>
                                    <p:animEffect transition="in" filter="fade">
                                      <p:cBhvr>
                                        <p:cTn id="1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6" grpId="0"/>
      <p:bldP spid="12" grpId="0" animBg="1"/>
      <p:bldP spid="13" grpId="0" animBg="1"/>
      <p:bldP spid="17" grpId="0"/>
      <p:bldP spid="18" grpId="0" animBg="1"/>
      <p:bldP spid="19" grpId="0" animBg="1"/>
      <p:bldP spid="20" grpId="0" animBg="1"/>
      <p:bldP spid="23" grpId="0" animBg="1"/>
      <p:bldP spid="24" grpId="0"/>
      <p:bldP spid="25" grpId="0" animBg="1"/>
      <p:bldP spid="26" grpId="0"/>
      <p:bldP spid="27" grpId="0" animBg="1"/>
      <p:bldP spid="27" grpId="1" animBg="1"/>
      <p:bldP spid="29" grpId="0" animBg="1"/>
      <p:bldP spid="38" grpId="0" animBg="1"/>
      <p:bldP spid="4" grpId="0" animBg="1"/>
      <p:bldP spid="4" grpId="1" animBg="1"/>
      <p:bldP spid="5" grpId="0"/>
      <p:bldP spid="5" grpId="1"/>
      <p:bldP spid="30" grpId="0" animBg="1"/>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36525"/>
            <a:ext cx="8410575" cy="1143000"/>
          </a:xfrm>
        </p:spPr>
        <p:txBody>
          <a:bodyPr/>
          <a:lstStyle/>
          <a:p>
            <a:r>
              <a:rPr lang="en-US" dirty="0" smtClean="0"/>
              <a:t>Single-thread Performance is Important</a:t>
            </a:r>
            <a:endParaRPr lang="en-US" dirty="0"/>
          </a:p>
        </p:txBody>
      </p:sp>
      <p:graphicFrame>
        <p:nvGraphicFramePr>
          <p:cNvPr id="6" name="Diagram 5"/>
          <p:cNvGraphicFramePr/>
          <p:nvPr>
            <p:extLst>
              <p:ext uri="{D42A27DB-BD31-4B8C-83A1-F6EECF244321}">
                <p14:modId xmlns:p14="http://schemas.microsoft.com/office/powerpoint/2010/main" val="4100533440"/>
              </p:ext>
            </p:extLst>
          </p:nvPr>
        </p:nvGraphicFramePr>
        <p:xfrm>
          <a:off x="2329822" y="150812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168022" y="4759325"/>
            <a:ext cx="492443" cy="461665"/>
          </a:xfrm>
          <a:prstGeom prst="rect">
            <a:avLst/>
          </a:prstGeom>
          <a:noFill/>
        </p:spPr>
        <p:txBody>
          <a:bodyPr wrap="none" rtlCol="0">
            <a:spAutoFit/>
          </a:bodyPr>
          <a:lstStyle/>
          <a:p>
            <a:r>
              <a:rPr lang="en-US" sz="2400" dirty="0" smtClean="0">
                <a:solidFill>
                  <a:schemeClr val="accent1"/>
                </a:solidFill>
                <a:latin typeface="Times New Roman" pitchFamily="18" charset="0"/>
                <a:cs typeface="Times New Roman" pitchFamily="18" charset="0"/>
              </a:rPr>
              <a:t>96</a:t>
            </a:r>
            <a:endParaRPr lang="en-US" sz="2400" dirty="0">
              <a:solidFill>
                <a:schemeClr val="accent1"/>
              </a:solidFill>
              <a:latin typeface="Times New Roman" pitchFamily="18" charset="0"/>
              <a:cs typeface="Times New Roman" pitchFamily="18" charset="0"/>
            </a:endParaRPr>
          </a:p>
        </p:txBody>
      </p:sp>
      <p:sp>
        <p:nvSpPr>
          <p:cNvPr id="8" name="TextBox 7"/>
          <p:cNvSpPr txBox="1"/>
          <p:nvPr/>
        </p:nvSpPr>
        <p:spPr>
          <a:xfrm>
            <a:off x="4341855" y="3921125"/>
            <a:ext cx="646331" cy="461665"/>
          </a:xfrm>
          <a:prstGeom prst="rect">
            <a:avLst/>
          </a:prstGeom>
          <a:noFill/>
        </p:spPr>
        <p:txBody>
          <a:bodyPr wrap="none" rtlCol="0">
            <a:spAutoFit/>
          </a:bodyPr>
          <a:lstStyle/>
          <a:p>
            <a:r>
              <a:rPr lang="en-US" sz="2400" dirty="0" smtClean="0">
                <a:solidFill>
                  <a:schemeClr val="accent1"/>
                </a:solidFill>
                <a:latin typeface="Times New Roman" pitchFamily="18" charset="0"/>
                <a:cs typeface="Times New Roman" pitchFamily="18" charset="0"/>
              </a:rPr>
              <a:t>128</a:t>
            </a:r>
            <a:endParaRPr lang="en-US" sz="2400" dirty="0">
              <a:solidFill>
                <a:schemeClr val="accent1"/>
              </a:solidFill>
              <a:latin typeface="Times New Roman" pitchFamily="18" charset="0"/>
              <a:cs typeface="Times New Roman" pitchFamily="18" charset="0"/>
            </a:endParaRPr>
          </a:p>
        </p:txBody>
      </p:sp>
      <p:sp>
        <p:nvSpPr>
          <p:cNvPr id="9" name="TextBox 8"/>
          <p:cNvSpPr txBox="1"/>
          <p:nvPr/>
        </p:nvSpPr>
        <p:spPr>
          <a:xfrm>
            <a:off x="5569691" y="3616325"/>
            <a:ext cx="646331" cy="461665"/>
          </a:xfrm>
          <a:prstGeom prst="rect">
            <a:avLst/>
          </a:prstGeom>
          <a:noFill/>
        </p:spPr>
        <p:txBody>
          <a:bodyPr wrap="none" rtlCol="0">
            <a:spAutoFit/>
          </a:bodyPr>
          <a:lstStyle/>
          <a:p>
            <a:r>
              <a:rPr lang="en-US" sz="2400" dirty="0" smtClean="0">
                <a:solidFill>
                  <a:schemeClr val="accent1"/>
                </a:solidFill>
                <a:latin typeface="Times New Roman" pitchFamily="18" charset="0"/>
                <a:cs typeface="Times New Roman" pitchFamily="18" charset="0"/>
              </a:rPr>
              <a:t>168</a:t>
            </a:r>
            <a:endParaRPr lang="en-US" sz="2400" dirty="0">
              <a:solidFill>
                <a:schemeClr val="accent1"/>
              </a:solidFill>
              <a:latin typeface="Times New Roman" pitchFamily="18" charset="0"/>
              <a:cs typeface="Times New Roman" pitchFamily="18" charset="0"/>
            </a:endParaRPr>
          </a:p>
        </p:txBody>
      </p:sp>
      <p:sp>
        <p:nvSpPr>
          <p:cNvPr id="10" name="TextBox 9"/>
          <p:cNvSpPr txBox="1"/>
          <p:nvPr/>
        </p:nvSpPr>
        <p:spPr>
          <a:xfrm>
            <a:off x="7246091" y="3006725"/>
            <a:ext cx="646331" cy="461665"/>
          </a:xfrm>
          <a:prstGeom prst="rect">
            <a:avLst/>
          </a:prstGeom>
          <a:noFill/>
        </p:spPr>
        <p:txBody>
          <a:bodyPr wrap="none" rtlCol="0">
            <a:spAutoFit/>
          </a:bodyPr>
          <a:lstStyle/>
          <a:p>
            <a:r>
              <a:rPr lang="en-US" sz="2400" dirty="0" smtClean="0">
                <a:solidFill>
                  <a:schemeClr val="accent1"/>
                </a:solidFill>
                <a:latin typeface="Times New Roman" pitchFamily="18" charset="0"/>
                <a:cs typeface="Times New Roman" pitchFamily="18" charset="0"/>
              </a:rPr>
              <a:t>192</a:t>
            </a:r>
            <a:endParaRPr lang="en-US" sz="2400" dirty="0">
              <a:solidFill>
                <a:schemeClr val="accent1"/>
              </a:solidFill>
              <a:latin typeface="Times New Roman" pitchFamily="18" charset="0"/>
              <a:cs typeface="Times New Roman" pitchFamily="18" charset="0"/>
            </a:endParaRPr>
          </a:p>
        </p:txBody>
      </p:sp>
      <p:sp>
        <p:nvSpPr>
          <p:cNvPr id="12" name="TextBox 11"/>
          <p:cNvSpPr txBox="1"/>
          <p:nvPr/>
        </p:nvSpPr>
        <p:spPr>
          <a:xfrm>
            <a:off x="2939422" y="5059660"/>
            <a:ext cx="1242648" cy="461665"/>
          </a:xfrm>
          <a:prstGeom prst="rect">
            <a:avLst/>
          </a:prstGeom>
          <a:noFill/>
        </p:spPr>
        <p:txBody>
          <a:bodyPr wrap="none" rtlCol="0">
            <a:spAutoFit/>
          </a:bodyPr>
          <a:lstStyle/>
          <a:p>
            <a:r>
              <a:rPr lang="en-US" sz="2400" dirty="0" smtClean="0">
                <a:solidFill>
                  <a:srgbClr val="FF0000"/>
                </a:solidFill>
                <a:latin typeface="Times New Roman" pitchFamily="18" charset="0"/>
                <a:cs typeface="Times New Roman" pitchFamily="18" charset="0"/>
              </a:rPr>
              <a:t>15-cycle</a:t>
            </a:r>
            <a:endParaRPr lang="en-US" sz="2400" dirty="0">
              <a:solidFill>
                <a:srgbClr val="FF0000"/>
              </a:solidFill>
              <a:latin typeface="Times New Roman" pitchFamily="18" charset="0"/>
              <a:cs typeface="Times New Roman" pitchFamily="18" charset="0"/>
            </a:endParaRPr>
          </a:p>
        </p:txBody>
      </p:sp>
      <p:sp>
        <p:nvSpPr>
          <p:cNvPr id="13" name="TextBox 12"/>
          <p:cNvSpPr txBox="1"/>
          <p:nvPr/>
        </p:nvSpPr>
        <p:spPr>
          <a:xfrm>
            <a:off x="4113255" y="4221460"/>
            <a:ext cx="1242648" cy="461665"/>
          </a:xfrm>
          <a:prstGeom prst="rect">
            <a:avLst/>
          </a:prstGeom>
          <a:noFill/>
        </p:spPr>
        <p:txBody>
          <a:bodyPr wrap="none" rtlCol="0">
            <a:spAutoFit/>
          </a:bodyPr>
          <a:lstStyle/>
          <a:p>
            <a:r>
              <a:rPr lang="en-US" sz="2400" dirty="0" smtClean="0">
                <a:solidFill>
                  <a:srgbClr val="FF0000"/>
                </a:solidFill>
                <a:latin typeface="Times New Roman" pitchFamily="18" charset="0"/>
                <a:cs typeface="Times New Roman" pitchFamily="18" charset="0"/>
              </a:rPr>
              <a:t>17-cycle</a:t>
            </a:r>
            <a:endParaRPr lang="en-US" sz="2400" dirty="0">
              <a:solidFill>
                <a:srgbClr val="FF0000"/>
              </a:solidFill>
              <a:latin typeface="Times New Roman" pitchFamily="18" charset="0"/>
              <a:cs typeface="Times New Roman" pitchFamily="18" charset="0"/>
            </a:endParaRPr>
          </a:p>
        </p:txBody>
      </p:sp>
      <p:sp>
        <p:nvSpPr>
          <p:cNvPr id="14" name="TextBox 13"/>
          <p:cNvSpPr txBox="1"/>
          <p:nvPr/>
        </p:nvSpPr>
        <p:spPr>
          <a:xfrm>
            <a:off x="5225422" y="3916660"/>
            <a:ext cx="1747594" cy="461665"/>
          </a:xfrm>
          <a:prstGeom prst="rect">
            <a:avLst/>
          </a:prstGeom>
          <a:noFill/>
        </p:spPr>
        <p:txBody>
          <a:bodyPr wrap="none" rtlCol="0">
            <a:spAutoFit/>
          </a:bodyPr>
          <a:lstStyle/>
          <a:p>
            <a:r>
              <a:rPr lang="en-US" sz="2400" dirty="0" smtClean="0">
                <a:solidFill>
                  <a:srgbClr val="FF0000"/>
                </a:solidFill>
                <a:latin typeface="Times New Roman" pitchFamily="18" charset="0"/>
                <a:cs typeface="Times New Roman" pitchFamily="18" charset="0"/>
              </a:rPr>
              <a:t>14-17 cycles</a:t>
            </a:r>
            <a:endParaRPr lang="en-US" sz="2400" dirty="0">
              <a:solidFill>
                <a:srgbClr val="FF0000"/>
              </a:solidFill>
              <a:latin typeface="Times New Roman" pitchFamily="18" charset="0"/>
              <a:cs typeface="Times New Roman" pitchFamily="18" charset="0"/>
            </a:endParaRPr>
          </a:p>
        </p:txBody>
      </p:sp>
      <p:sp>
        <p:nvSpPr>
          <p:cNvPr id="15" name="TextBox 14"/>
          <p:cNvSpPr txBox="1"/>
          <p:nvPr/>
        </p:nvSpPr>
        <p:spPr>
          <a:xfrm>
            <a:off x="6749422" y="3307060"/>
            <a:ext cx="2165978" cy="461665"/>
          </a:xfrm>
          <a:prstGeom prst="rect">
            <a:avLst/>
          </a:prstGeom>
          <a:noFill/>
        </p:spPr>
        <p:txBody>
          <a:bodyPr wrap="none" rtlCol="0">
            <a:spAutoFit/>
          </a:bodyPr>
          <a:lstStyle/>
          <a:p>
            <a:r>
              <a:rPr lang="en-US" sz="2400" dirty="0">
                <a:solidFill>
                  <a:srgbClr val="FF0000"/>
                </a:solidFill>
                <a:latin typeface="Times New Roman" pitchFamily="18" charset="0"/>
                <a:cs typeface="Times New Roman" pitchFamily="18" charset="0"/>
              </a:rPr>
              <a:t>14-17 </a:t>
            </a:r>
            <a:r>
              <a:rPr lang="en-US" sz="2400" dirty="0" smtClean="0">
                <a:solidFill>
                  <a:srgbClr val="FF0000"/>
                </a:solidFill>
                <a:latin typeface="Times New Roman" pitchFamily="18" charset="0"/>
                <a:cs typeface="Times New Roman" pitchFamily="18" charset="0"/>
              </a:rPr>
              <a:t>cycles (?)</a:t>
            </a:r>
            <a:endParaRPr lang="en-US" sz="2400" dirty="0">
              <a:solidFill>
                <a:srgbClr val="FF0000"/>
              </a:solidFill>
              <a:latin typeface="Times New Roman" pitchFamily="18" charset="0"/>
              <a:cs typeface="Times New Roman" pitchFamily="18" charset="0"/>
            </a:endParaRPr>
          </a:p>
        </p:txBody>
      </p:sp>
      <p:sp>
        <p:nvSpPr>
          <p:cNvPr id="17" name="Rounded Rectangle 16"/>
          <p:cNvSpPr/>
          <p:nvPr/>
        </p:nvSpPr>
        <p:spPr bwMode="auto">
          <a:xfrm>
            <a:off x="305103" y="2672163"/>
            <a:ext cx="2112818" cy="881253"/>
          </a:xfrm>
          <a:prstGeom prst="round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err="1">
                <a:solidFill>
                  <a:schemeClr val="accent1"/>
                </a:solidFill>
                <a:latin typeface="Verdana" pitchFamily="34" charset="0"/>
              </a:rPr>
              <a:t>OoO</a:t>
            </a:r>
            <a:r>
              <a:rPr lang="en-US" sz="1600" b="1" dirty="0">
                <a:solidFill>
                  <a:schemeClr val="accent1"/>
                </a:solidFill>
                <a:latin typeface="Verdana" pitchFamily="34" charset="0"/>
              </a:rPr>
              <a:t> scheduling </a:t>
            </a:r>
            <a:endParaRPr lang="en-US" sz="1600" b="1" dirty="0" smtClean="0">
              <a:solidFill>
                <a:schemeClr val="accent1"/>
              </a:solidFill>
              <a:latin typeface="Verdana" pitchFamily="34" charset="0"/>
            </a:endParaRPr>
          </a:p>
          <a:p>
            <a:pPr algn="ctr" eaLnBrk="0" fontAlgn="base" hangingPunct="0">
              <a:spcBef>
                <a:spcPct val="0"/>
              </a:spcBef>
              <a:spcAft>
                <a:spcPct val="0"/>
              </a:spcAft>
            </a:pPr>
            <a:r>
              <a:rPr lang="en-US" sz="1600" b="1" dirty="0" smtClean="0">
                <a:solidFill>
                  <a:schemeClr val="accent1"/>
                </a:solidFill>
                <a:latin typeface="Verdana" pitchFamily="34" charset="0"/>
              </a:rPr>
              <a:t>window doubled</a:t>
            </a:r>
            <a:endParaRPr kumimoji="0" lang="en-US" sz="1600" b="1" i="0" u="none" strike="noStrike" cap="none" normalizeH="0" baseline="0" dirty="0" smtClean="0">
              <a:ln>
                <a:noFill/>
              </a:ln>
              <a:solidFill>
                <a:schemeClr val="accent1"/>
              </a:solidFill>
              <a:effectLst/>
              <a:latin typeface="Verdana" pitchFamily="34" charset="0"/>
            </a:endParaRPr>
          </a:p>
        </p:txBody>
      </p:sp>
      <p:sp>
        <p:nvSpPr>
          <p:cNvPr id="18" name="Rounded Rectangle 17"/>
          <p:cNvSpPr/>
          <p:nvPr/>
        </p:nvSpPr>
        <p:spPr bwMode="auto">
          <a:xfrm>
            <a:off x="305103" y="4055872"/>
            <a:ext cx="2112818" cy="881253"/>
          </a:xfrm>
          <a:prstGeom prst="round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FF0000"/>
                </a:solidFill>
                <a:latin typeface="Verdana" pitchFamily="34" charset="0"/>
              </a:rPr>
              <a:t>Pipeline depth</a:t>
            </a:r>
          </a:p>
          <a:p>
            <a:pPr algn="ctr" eaLnBrk="0" fontAlgn="base" hangingPunct="0">
              <a:spcBef>
                <a:spcPct val="0"/>
              </a:spcBef>
              <a:spcAft>
                <a:spcPct val="0"/>
              </a:spcAft>
            </a:pPr>
            <a:r>
              <a:rPr lang="en-US" sz="1600" b="1" dirty="0" smtClean="0">
                <a:solidFill>
                  <a:srgbClr val="FF0000"/>
                </a:solidFill>
                <a:latin typeface="Verdana" pitchFamily="34" charset="0"/>
              </a:rPr>
              <a:t>remains high</a:t>
            </a:r>
            <a:endParaRPr kumimoji="0" lang="en-US" sz="1600" b="1" i="0" u="none" strike="noStrike" cap="none" normalizeH="0" baseline="0" dirty="0" smtClean="0">
              <a:ln>
                <a:noFill/>
              </a:ln>
              <a:solidFill>
                <a:srgbClr val="FF0000"/>
              </a:solidFill>
              <a:effectLst/>
              <a:latin typeface="Verdana" pitchFamily="34" charset="0"/>
            </a:endParaRPr>
          </a:p>
        </p:txBody>
      </p:sp>
      <p:sp>
        <p:nvSpPr>
          <p:cNvPr id="19" name="Text Box 48"/>
          <p:cNvSpPr txBox="1">
            <a:spLocks noChangeArrowheads="1"/>
          </p:cNvSpPr>
          <p:nvPr/>
        </p:nvSpPr>
        <p:spPr bwMode="auto">
          <a:xfrm>
            <a:off x="330647" y="3578681"/>
            <a:ext cx="2086972" cy="215444"/>
          </a:xfrm>
          <a:prstGeom prst="rect">
            <a:avLst/>
          </a:prstGeom>
          <a:solidFill>
            <a:schemeClr val="bg1"/>
          </a:solidFill>
          <a:ln>
            <a:noFill/>
          </a:ln>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800" b="1" dirty="0" smtClean="0">
                <a:latin typeface="Verdana" charset="0"/>
              </a:rPr>
              <a:t>*Source: Intel IDF presentations</a:t>
            </a:r>
          </a:p>
        </p:txBody>
      </p:sp>
      <p:sp>
        <p:nvSpPr>
          <p:cNvPr id="20" name="Rounded Rectangle 19"/>
          <p:cNvSpPr/>
          <p:nvPr/>
        </p:nvSpPr>
        <p:spPr bwMode="auto">
          <a:xfrm>
            <a:off x="304800" y="1279525"/>
            <a:ext cx="2112818" cy="881253"/>
          </a:xfrm>
          <a:prstGeom prst="round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a:solidFill>
                  <a:schemeClr val="tx1"/>
                </a:solidFill>
                <a:latin typeface="Verdana" pitchFamily="34" charset="0"/>
              </a:rPr>
              <a:t>14% - 33% </a:t>
            </a:r>
            <a:endParaRPr lang="en-US" sz="1600" b="1" dirty="0" smtClean="0">
              <a:solidFill>
                <a:schemeClr val="tx1"/>
              </a:solidFill>
              <a:latin typeface="Verdana" pitchFamily="34" charset="0"/>
            </a:endParaRPr>
          </a:p>
          <a:p>
            <a:pPr algn="ctr" eaLnBrk="0" fontAlgn="base" hangingPunct="0">
              <a:spcBef>
                <a:spcPct val="0"/>
              </a:spcBef>
              <a:spcAft>
                <a:spcPct val="0"/>
              </a:spcAft>
            </a:pPr>
            <a:r>
              <a:rPr lang="en-US" sz="1600" b="1" dirty="0" smtClean="0">
                <a:solidFill>
                  <a:schemeClr val="tx1"/>
                </a:solidFill>
                <a:latin typeface="Verdana" pitchFamily="34" charset="0"/>
              </a:rPr>
              <a:t>generation </a:t>
            </a:r>
            <a:r>
              <a:rPr lang="en-US" sz="1600" b="1" dirty="0">
                <a:solidFill>
                  <a:schemeClr val="tx1"/>
                </a:solidFill>
                <a:latin typeface="Verdana" pitchFamily="34" charset="0"/>
              </a:rPr>
              <a:t>to </a:t>
            </a:r>
            <a:endParaRPr lang="en-US" sz="1600" b="1" dirty="0" smtClean="0">
              <a:solidFill>
                <a:schemeClr val="tx1"/>
              </a:solidFill>
              <a:latin typeface="Verdana" pitchFamily="34" charset="0"/>
            </a:endParaRPr>
          </a:p>
          <a:p>
            <a:pPr algn="ctr" eaLnBrk="0" fontAlgn="base" hangingPunct="0">
              <a:spcBef>
                <a:spcPct val="0"/>
              </a:spcBef>
              <a:spcAft>
                <a:spcPct val="0"/>
              </a:spcAft>
            </a:pPr>
            <a:r>
              <a:rPr lang="en-US" sz="1600" b="1" dirty="0" smtClean="0">
                <a:solidFill>
                  <a:schemeClr val="tx1"/>
                </a:solidFill>
                <a:latin typeface="Verdana" pitchFamily="34" charset="0"/>
              </a:rPr>
              <a:t>generation </a:t>
            </a:r>
            <a:r>
              <a:rPr lang="en-US" sz="1600" b="1" dirty="0">
                <a:solidFill>
                  <a:schemeClr val="tx1"/>
                </a:solidFill>
                <a:latin typeface="Verdana" pitchFamily="34" charset="0"/>
              </a:rPr>
              <a:t>gains</a:t>
            </a:r>
            <a:endParaRPr kumimoji="0" lang="en-US" sz="1600" b="1" i="0" u="none" strike="noStrike" cap="none" normalizeH="0" baseline="0" dirty="0" smtClean="0">
              <a:ln>
                <a:noFill/>
              </a:ln>
              <a:solidFill>
                <a:schemeClr val="tx1"/>
              </a:solidFill>
              <a:effectLst/>
              <a:latin typeface="Verdana" pitchFamily="34" charset="0"/>
            </a:endParaRPr>
          </a:p>
        </p:txBody>
      </p:sp>
      <p:sp>
        <p:nvSpPr>
          <p:cNvPr id="21" name="Text Box 48"/>
          <p:cNvSpPr txBox="1">
            <a:spLocks noChangeArrowheads="1"/>
          </p:cNvSpPr>
          <p:nvPr/>
        </p:nvSpPr>
        <p:spPr bwMode="auto">
          <a:xfrm>
            <a:off x="330646" y="4950281"/>
            <a:ext cx="2031553" cy="215444"/>
          </a:xfrm>
          <a:prstGeom prst="rect">
            <a:avLst/>
          </a:prstGeom>
          <a:solidFill>
            <a:schemeClr val="bg1"/>
          </a:solidFill>
          <a:ln>
            <a:noFill/>
          </a:ln>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800" b="1" dirty="0" smtClean="0">
                <a:latin typeface="Verdana" charset="0"/>
              </a:rPr>
              <a:t>*Source: </a:t>
            </a:r>
            <a:r>
              <a:rPr lang="en-US" sz="800" b="1" dirty="0" err="1" smtClean="0">
                <a:latin typeface="Verdana" charset="0"/>
              </a:rPr>
              <a:t>AnandTech</a:t>
            </a:r>
            <a:r>
              <a:rPr lang="en-US" sz="800" b="1" dirty="0" smtClean="0">
                <a:latin typeface="Verdana" charset="0"/>
              </a:rPr>
              <a:t> website</a:t>
            </a:r>
          </a:p>
        </p:txBody>
      </p:sp>
      <p:sp>
        <p:nvSpPr>
          <p:cNvPr id="23" name="Text Box 48"/>
          <p:cNvSpPr txBox="1">
            <a:spLocks noChangeArrowheads="1"/>
          </p:cNvSpPr>
          <p:nvPr/>
        </p:nvSpPr>
        <p:spPr bwMode="auto">
          <a:xfrm>
            <a:off x="358356" y="2193925"/>
            <a:ext cx="2031553" cy="215444"/>
          </a:xfrm>
          <a:prstGeom prst="rect">
            <a:avLst/>
          </a:prstGeom>
          <a:solidFill>
            <a:schemeClr val="bg1"/>
          </a:solidFill>
          <a:ln>
            <a:noFill/>
          </a:ln>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800" b="1" dirty="0" smtClean="0">
                <a:latin typeface="Verdana" charset="0"/>
              </a:rPr>
              <a:t>*Source: </a:t>
            </a:r>
            <a:r>
              <a:rPr lang="en-US" sz="800" b="1" dirty="0" err="1" smtClean="0">
                <a:latin typeface="Verdana" charset="0"/>
              </a:rPr>
              <a:t>AnandTech</a:t>
            </a:r>
            <a:r>
              <a:rPr lang="en-US" sz="800" b="1" dirty="0" smtClean="0">
                <a:latin typeface="Verdana" charset="0"/>
              </a:rPr>
              <a:t> website</a:t>
            </a:r>
          </a:p>
        </p:txBody>
      </p:sp>
      <p:sp>
        <p:nvSpPr>
          <p:cNvPr id="4" name="Slide Number Placeholder 3"/>
          <p:cNvSpPr>
            <a:spLocks noGrp="1"/>
          </p:cNvSpPr>
          <p:nvPr>
            <p:ph type="sldNum" sz="quarter" idx="12"/>
          </p:nvPr>
        </p:nvSpPr>
        <p:spPr/>
        <p:txBody>
          <a:bodyPr/>
          <a:lstStyle/>
          <a:p>
            <a:fld id="{5C21BEC9-E795-4D2A-A650-E28556D03E26}" type="slidenum">
              <a:rPr lang="en-US" smtClean="0"/>
              <a:pPr/>
              <a:t>2</a:t>
            </a:fld>
            <a:endParaRPr lang="en-US" dirty="0"/>
          </a:p>
        </p:txBody>
      </p:sp>
      <p:sp>
        <p:nvSpPr>
          <p:cNvPr id="3" name="Footer Placeholder 2"/>
          <p:cNvSpPr>
            <a:spLocks noGrp="1"/>
          </p:cNvSpPr>
          <p:nvPr>
            <p:ph type="ftr" sz="quarter" idx="11"/>
          </p:nvPr>
        </p:nvSpPr>
        <p:spPr/>
        <p:txBody>
          <a:bodyPr/>
          <a:lstStyle/>
          <a:p>
            <a:r>
              <a:rPr lang="en-US" smtClean="0"/>
              <a:t>Rami Sheikh © 2012                                 MICRO-45</a:t>
            </a:r>
            <a:endParaRPr lang="en-US" dirty="0"/>
          </a:p>
        </p:txBody>
      </p:sp>
    </p:spTree>
    <p:extLst>
      <p:ext uri="{BB962C8B-B14F-4D97-AF65-F5344CB8AC3E}">
        <p14:creationId xmlns:p14="http://schemas.microsoft.com/office/powerpoint/2010/main" val="2262718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p:bldP spid="9" grpId="0"/>
      <p:bldP spid="10" grpId="0"/>
      <p:bldP spid="12" grpId="0" uiExpand="1"/>
      <p:bldP spid="13" grpId="0" uiExpand="1"/>
      <p:bldP spid="14" grpId="0" uiExpand="1"/>
      <p:bldP spid="15" grpId="0" uiExpand="1"/>
      <p:bldP spid="17" grpId="0" animBg="1"/>
      <p:bldP spid="18" grpId="0" uiExpand="1"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1"/>
          <p:cNvSpPr txBox="1">
            <a:spLocks noChangeArrowheads="1"/>
          </p:cNvSpPr>
          <p:nvPr/>
        </p:nvSpPr>
        <p:spPr bwMode="auto">
          <a:xfrm>
            <a:off x="304800" y="7620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smtClean="0"/>
              <a:t> Working with finite-size BQ</a:t>
            </a:r>
          </a:p>
        </p:txBody>
      </p:sp>
      <p:sp>
        <p:nvSpPr>
          <p:cNvPr id="10" name="Text Box 4"/>
          <p:cNvSpPr txBox="1">
            <a:spLocks noChangeArrowheads="1"/>
          </p:cNvSpPr>
          <p:nvPr/>
        </p:nvSpPr>
        <p:spPr bwMode="auto">
          <a:xfrm>
            <a:off x="4495800" y="2900065"/>
            <a:ext cx="4572000" cy="2133600"/>
          </a:xfrm>
          <a:prstGeom prst="rect">
            <a:avLst/>
          </a:prstGeom>
          <a:solidFill>
            <a:srgbClr val="FFFFFF"/>
          </a:solidFill>
          <a:ln w="9525">
            <a:solidFill>
              <a:srgbClr val="000000"/>
            </a:solidFill>
            <a:miter lim="800000"/>
            <a:headEnd/>
            <a:tailEnd/>
          </a:ln>
        </p:spPr>
        <p:txBody>
          <a:bodyPr lIns="18288" rIns="18288"/>
          <a:lstStyle>
            <a:lvl1pPr eaLnBrk="0" hangingPunct="0">
              <a:defRPr sz="1300">
                <a:solidFill>
                  <a:schemeClr val="tx1"/>
                </a:solidFill>
                <a:latin typeface="Verdana" pitchFamily="34" charset="0"/>
                <a:cs typeface="Arial" pitchFamily="34" charset="0"/>
              </a:defRPr>
            </a:lvl1pPr>
            <a:lvl2pPr marL="742950" indent="-285750" eaLnBrk="0" hangingPunct="0">
              <a:defRPr sz="1300">
                <a:solidFill>
                  <a:schemeClr val="tx1"/>
                </a:solidFill>
                <a:latin typeface="Verdana" pitchFamily="34" charset="0"/>
                <a:cs typeface="Arial" pitchFamily="34" charset="0"/>
              </a:defRPr>
            </a:lvl2pPr>
            <a:lvl3pPr marL="1143000" indent="-228600" eaLnBrk="0" hangingPunct="0">
              <a:defRPr sz="1300">
                <a:solidFill>
                  <a:schemeClr val="tx1"/>
                </a:solidFill>
                <a:latin typeface="Verdana" pitchFamily="34" charset="0"/>
                <a:cs typeface="Arial" pitchFamily="34" charset="0"/>
              </a:defRPr>
            </a:lvl3pPr>
            <a:lvl4pPr marL="1600200" indent="-228600" eaLnBrk="0" hangingPunct="0">
              <a:defRPr sz="1300">
                <a:solidFill>
                  <a:schemeClr val="tx1"/>
                </a:solidFill>
                <a:latin typeface="Verdana" pitchFamily="34" charset="0"/>
                <a:cs typeface="Arial" pitchFamily="34" charset="0"/>
              </a:defRPr>
            </a:lvl4pPr>
            <a:lvl5pPr marL="2057400" indent="-228600" eaLnBrk="0" hangingPunct="0">
              <a:defRPr sz="1300">
                <a:solidFill>
                  <a:schemeClr val="tx1"/>
                </a:solidFill>
                <a:latin typeface="Verdana" pitchFamily="34" charset="0"/>
                <a:cs typeface="Arial" pitchFamily="34" charset="0"/>
              </a:defRPr>
            </a:lvl5pPr>
            <a:lvl6pPr marL="2514600" indent="-228600" algn="ctr" rtl="1" eaLnBrk="0" fontAlgn="base" hangingPunct="0">
              <a:spcBef>
                <a:spcPct val="0"/>
              </a:spcBef>
              <a:spcAft>
                <a:spcPct val="0"/>
              </a:spcAft>
              <a:defRPr sz="1300">
                <a:solidFill>
                  <a:schemeClr val="tx1"/>
                </a:solidFill>
                <a:latin typeface="Verdana" pitchFamily="34" charset="0"/>
                <a:cs typeface="Arial" pitchFamily="34" charset="0"/>
              </a:defRPr>
            </a:lvl6pPr>
            <a:lvl7pPr marL="2971800" indent="-228600" algn="ctr" rtl="1" eaLnBrk="0" fontAlgn="base" hangingPunct="0">
              <a:spcBef>
                <a:spcPct val="0"/>
              </a:spcBef>
              <a:spcAft>
                <a:spcPct val="0"/>
              </a:spcAft>
              <a:defRPr sz="1300">
                <a:solidFill>
                  <a:schemeClr val="tx1"/>
                </a:solidFill>
                <a:latin typeface="Verdana" pitchFamily="34" charset="0"/>
                <a:cs typeface="Arial" pitchFamily="34" charset="0"/>
              </a:defRPr>
            </a:lvl7pPr>
            <a:lvl8pPr marL="3429000" indent="-228600" algn="ctr" rtl="1" eaLnBrk="0" fontAlgn="base" hangingPunct="0">
              <a:spcBef>
                <a:spcPct val="0"/>
              </a:spcBef>
              <a:spcAft>
                <a:spcPct val="0"/>
              </a:spcAft>
              <a:defRPr sz="1300">
                <a:solidFill>
                  <a:schemeClr val="tx1"/>
                </a:solidFill>
                <a:latin typeface="Verdana" pitchFamily="34" charset="0"/>
                <a:cs typeface="Arial" pitchFamily="34" charset="0"/>
              </a:defRPr>
            </a:lvl8pPr>
            <a:lvl9pPr marL="3886200" indent="-228600" algn="ctr" rtl="1" eaLnBrk="0" fontAlgn="base" hangingPunct="0">
              <a:spcBef>
                <a:spcPct val="0"/>
              </a:spcBef>
              <a:spcAft>
                <a:spcPct val="0"/>
              </a:spcAft>
              <a:defRPr sz="1300">
                <a:solidFill>
                  <a:schemeClr val="tx1"/>
                </a:solidFill>
                <a:latin typeface="Verdana" pitchFamily="34" charset="0"/>
                <a:cs typeface="Arial" pitchFamily="34" charset="0"/>
              </a:defRPr>
            </a:lvl9pPr>
          </a:lstStyle>
          <a:p>
            <a:pPr eaLnBrk="1" hangingPunct="1"/>
            <a:r>
              <a:rPr lang="en-US" sz="1200" b="1" dirty="0" smtClean="0">
                <a:latin typeface="Courier New" pitchFamily="49" charset="0"/>
              </a:rPr>
              <a:t>      for (</a:t>
            </a:r>
            <a:r>
              <a:rPr lang="en-US" sz="1200" b="1" dirty="0" err="1" smtClean="0">
                <a:latin typeface="Courier New" pitchFamily="49" charset="0"/>
              </a:rPr>
              <a:t>large_trip_count</a:t>
            </a:r>
            <a:r>
              <a:rPr lang="en-US" sz="1200" b="1" dirty="0" smtClean="0">
                <a:latin typeface="Courier New" pitchFamily="49" charset="0"/>
              </a:rPr>
              <a:t>/N) </a:t>
            </a:r>
            <a:r>
              <a:rPr lang="en-US" sz="1200" b="1" dirty="0">
                <a:latin typeface="Courier New" pitchFamily="49" charset="0"/>
              </a:rPr>
              <a:t>{  </a:t>
            </a:r>
          </a:p>
          <a:p>
            <a:pPr algn="l" eaLnBrk="1" hangingPunct="1"/>
            <a:endParaRPr lang="en-US" sz="1200" b="1" dirty="0">
              <a:latin typeface="Courier New" pitchFamily="49" charset="0"/>
            </a:endParaRPr>
          </a:p>
          <a:p>
            <a:pPr algn="l" eaLnBrk="1" hangingPunct="1"/>
            <a:r>
              <a:rPr lang="en-US" sz="1200" b="1" dirty="0">
                <a:latin typeface="Courier New" pitchFamily="49" charset="0"/>
              </a:rPr>
              <a:t> </a:t>
            </a:r>
            <a:r>
              <a:rPr lang="en-US" sz="1200" b="1" dirty="0" smtClean="0">
                <a:latin typeface="Courier New" pitchFamily="49" charset="0"/>
              </a:rPr>
              <a:t>        for (1 ... N</a:t>
            </a:r>
            <a:r>
              <a:rPr lang="en-US" sz="1200" b="1" dirty="0">
                <a:latin typeface="Courier New" pitchFamily="49" charset="0"/>
              </a:rPr>
              <a:t>) {body of first loop}</a:t>
            </a:r>
          </a:p>
          <a:p>
            <a:pPr algn="l" eaLnBrk="1" hangingPunct="1"/>
            <a:endParaRPr lang="en-US" sz="1200" b="1" dirty="0">
              <a:latin typeface="Courier New" pitchFamily="49" charset="0"/>
            </a:endParaRPr>
          </a:p>
          <a:p>
            <a:pPr algn="l" eaLnBrk="1" hangingPunct="1"/>
            <a:endParaRPr lang="en-US" sz="1200" b="1" dirty="0">
              <a:latin typeface="Courier New" pitchFamily="49" charset="0"/>
            </a:endParaRPr>
          </a:p>
          <a:p>
            <a:pPr algn="l" eaLnBrk="1" hangingPunct="1"/>
            <a:endParaRPr lang="en-US" sz="1200" b="1" dirty="0">
              <a:latin typeface="Courier New" pitchFamily="49" charset="0"/>
            </a:endParaRPr>
          </a:p>
          <a:p>
            <a:pPr algn="l" eaLnBrk="1" hangingPunct="1"/>
            <a:endParaRPr lang="en-US" sz="1200" b="1" dirty="0">
              <a:latin typeface="Courier New" pitchFamily="49" charset="0"/>
            </a:endParaRPr>
          </a:p>
          <a:p>
            <a:pPr algn="l" eaLnBrk="1" hangingPunct="1"/>
            <a:endParaRPr lang="en-US" sz="1200" b="1" dirty="0">
              <a:latin typeface="Courier New" pitchFamily="49" charset="0"/>
            </a:endParaRPr>
          </a:p>
          <a:p>
            <a:pPr algn="l" eaLnBrk="1" hangingPunct="1"/>
            <a:r>
              <a:rPr lang="en-US" sz="1200" b="1" dirty="0">
                <a:latin typeface="Courier New" pitchFamily="49" charset="0"/>
              </a:rPr>
              <a:t> </a:t>
            </a:r>
            <a:r>
              <a:rPr lang="en-US" sz="1200" b="1" dirty="0" smtClean="0">
                <a:latin typeface="Courier New" pitchFamily="49" charset="0"/>
              </a:rPr>
              <a:t>        for (1 ... N</a:t>
            </a:r>
            <a:r>
              <a:rPr lang="en-US" sz="1200" b="1" dirty="0">
                <a:latin typeface="Courier New" pitchFamily="49" charset="0"/>
              </a:rPr>
              <a:t>) {body of second loop}</a:t>
            </a:r>
          </a:p>
          <a:p>
            <a:pPr algn="l" eaLnBrk="1" hangingPunct="1"/>
            <a:endParaRPr lang="en-US" sz="1200" b="1" dirty="0">
              <a:latin typeface="Courier New" pitchFamily="49" charset="0"/>
            </a:endParaRPr>
          </a:p>
          <a:p>
            <a:pPr algn="l" eaLnBrk="1" hangingPunct="1"/>
            <a:r>
              <a:rPr lang="en-US" sz="1200" b="1" dirty="0" smtClean="0">
                <a:latin typeface="Courier New" pitchFamily="49" charset="0"/>
              </a:rPr>
              <a:t>      }</a:t>
            </a:r>
            <a:endParaRPr lang="en-US" sz="2000" b="1" dirty="0"/>
          </a:p>
        </p:txBody>
      </p:sp>
      <p:sp>
        <p:nvSpPr>
          <p:cNvPr id="11" name="Text Box 4"/>
          <p:cNvSpPr txBox="1">
            <a:spLocks noChangeArrowheads="1"/>
          </p:cNvSpPr>
          <p:nvPr/>
        </p:nvSpPr>
        <p:spPr bwMode="auto">
          <a:xfrm>
            <a:off x="228600" y="2900065"/>
            <a:ext cx="4191000" cy="2133600"/>
          </a:xfrm>
          <a:prstGeom prst="rect">
            <a:avLst/>
          </a:prstGeom>
          <a:solidFill>
            <a:srgbClr val="FFFFFF"/>
          </a:solidFill>
          <a:ln w="9525">
            <a:solidFill>
              <a:srgbClr val="000000"/>
            </a:solidFill>
            <a:miter lim="800000"/>
            <a:headEnd/>
            <a:tailEnd/>
          </a:ln>
        </p:spPr>
        <p:txBody>
          <a:bodyPr lIns="18288" rIns="18288"/>
          <a:lstStyle>
            <a:lvl1pPr eaLnBrk="0" hangingPunct="0">
              <a:defRPr sz="1300">
                <a:solidFill>
                  <a:schemeClr val="tx1"/>
                </a:solidFill>
                <a:latin typeface="Verdana" pitchFamily="34" charset="0"/>
                <a:cs typeface="Arial" pitchFamily="34" charset="0"/>
              </a:defRPr>
            </a:lvl1pPr>
            <a:lvl2pPr marL="742950" indent="-285750" eaLnBrk="0" hangingPunct="0">
              <a:defRPr sz="1300">
                <a:solidFill>
                  <a:schemeClr val="tx1"/>
                </a:solidFill>
                <a:latin typeface="Verdana" pitchFamily="34" charset="0"/>
                <a:cs typeface="Arial" pitchFamily="34" charset="0"/>
              </a:defRPr>
            </a:lvl2pPr>
            <a:lvl3pPr marL="1143000" indent="-228600" eaLnBrk="0" hangingPunct="0">
              <a:defRPr sz="1300">
                <a:solidFill>
                  <a:schemeClr val="tx1"/>
                </a:solidFill>
                <a:latin typeface="Verdana" pitchFamily="34" charset="0"/>
                <a:cs typeface="Arial" pitchFamily="34" charset="0"/>
              </a:defRPr>
            </a:lvl3pPr>
            <a:lvl4pPr marL="1600200" indent="-228600" eaLnBrk="0" hangingPunct="0">
              <a:defRPr sz="1300">
                <a:solidFill>
                  <a:schemeClr val="tx1"/>
                </a:solidFill>
                <a:latin typeface="Verdana" pitchFamily="34" charset="0"/>
                <a:cs typeface="Arial" pitchFamily="34" charset="0"/>
              </a:defRPr>
            </a:lvl4pPr>
            <a:lvl5pPr marL="2057400" indent="-228600" eaLnBrk="0" hangingPunct="0">
              <a:defRPr sz="1300">
                <a:solidFill>
                  <a:schemeClr val="tx1"/>
                </a:solidFill>
                <a:latin typeface="Verdana" pitchFamily="34" charset="0"/>
                <a:cs typeface="Arial" pitchFamily="34" charset="0"/>
              </a:defRPr>
            </a:lvl5pPr>
            <a:lvl6pPr marL="2514600" indent="-228600" algn="ctr" rtl="1" eaLnBrk="0" fontAlgn="base" hangingPunct="0">
              <a:spcBef>
                <a:spcPct val="0"/>
              </a:spcBef>
              <a:spcAft>
                <a:spcPct val="0"/>
              </a:spcAft>
              <a:defRPr sz="1300">
                <a:solidFill>
                  <a:schemeClr val="tx1"/>
                </a:solidFill>
                <a:latin typeface="Verdana" pitchFamily="34" charset="0"/>
                <a:cs typeface="Arial" pitchFamily="34" charset="0"/>
              </a:defRPr>
            </a:lvl6pPr>
            <a:lvl7pPr marL="2971800" indent="-228600" algn="ctr" rtl="1" eaLnBrk="0" fontAlgn="base" hangingPunct="0">
              <a:spcBef>
                <a:spcPct val="0"/>
              </a:spcBef>
              <a:spcAft>
                <a:spcPct val="0"/>
              </a:spcAft>
              <a:defRPr sz="1300">
                <a:solidFill>
                  <a:schemeClr val="tx1"/>
                </a:solidFill>
                <a:latin typeface="Verdana" pitchFamily="34" charset="0"/>
                <a:cs typeface="Arial" pitchFamily="34" charset="0"/>
              </a:defRPr>
            </a:lvl7pPr>
            <a:lvl8pPr marL="3429000" indent="-228600" algn="ctr" rtl="1" eaLnBrk="0" fontAlgn="base" hangingPunct="0">
              <a:spcBef>
                <a:spcPct val="0"/>
              </a:spcBef>
              <a:spcAft>
                <a:spcPct val="0"/>
              </a:spcAft>
              <a:defRPr sz="1300">
                <a:solidFill>
                  <a:schemeClr val="tx1"/>
                </a:solidFill>
                <a:latin typeface="Verdana" pitchFamily="34" charset="0"/>
                <a:cs typeface="Arial" pitchFamily="34" charset="0"/>
              </a:defRPr>
            </a:lvl8pPr>
            <a:lvl9pPr marL="3886200" indent="-228600" algn="ctr" rtl="1" eaLnBrk="0" fontAlgn="base" hangingPunct="0">
              <a:spcBef>
                <a:spcPct val="0"/>
              </a:spcBef>
              <a:spcAft>
                <a:spcPct val="0"/>
              </a:spcAft>
              <a:defRPr sz="1300">
                <a:solidFill>
                  <a:schemeClr val="tx1"/>
                </a:solidFill>
                <a:latin typeface="Verdana" pitchFamily="34" charset="0"/>
                <a:cs typeface="Arial" pitchFamily="34" charset="0"/>
              </a:defRPr>
            </a:lvl9pPr>
          </a:lstStyle>
          <a:p>
            <a:pPr algn="l" eaLnBrk="1" hangingPunct="1"/>
            <a:endParaRPr lang="en-US" sz="1200" b="1" dirty="0">
              <a:latin typeface="Courier New" pitchFamily="49" charset="0"/>
            </a:endParaRPr>
          </a:p>
          <a:p>
            <a:pPr algn="l" eaLnBrk="1" hangingPunct="1"/>
            <a:endParaRPr lang="en-US" sz="1200" b="1" dirty="0">
              <a:latin typeface="Courier New" pitchFamily="49" charset="0"/>
            </a:endParaRPr>
          </a:p>
          <a:p>
            <a:pPr algn="l" eaLnBrk="1" hangingPunct="1"/>
            <a:r>
              <a:rPr lang="en-US" sz="1200" b="1" dirty="0">
                <a:latin typeface="Courier New" pitchFamily="49" charset="0"/>
              </a:rPr>
              <a:t>for (</a:t>
            </a:r>
            <a:r>
              <a:rPr lang="en-US" sz="1200" b="1" dirty="0" err="1">
                <a:latin typeface="Courier New" pitchFamily="49" charset="0"/>
              </a:rPr>
              <a:t>large_trip_count</a:t>
            </a:r>
            <a:r>
              <a:rPr lang="en-US" sz="1200" b="1" dirty="0">
                <a:latin typeface="Courier New" pitchFamily="49" charset="0"/>
              </a:rPr>
              <a:t>) {body of first loop}</a:t>
            </a:r>
          </a:p>
          <a:p>
            <a:pPr algn="l" eaLnBrk="1" hangingPunct="1"/>
            <a:endParaRPr lang="en-US" sz="1200" b="1" dirty="0">
              <a:latin typeface="Courier New" pitchFamily="49" charset="0"/>
            </a:endParaRPr>
          </a:p>
          <a:p>
            <a:pPr algn="l" eaLnBrk="1" hangingPunct="1"/>
            <a:endParaRPr lang="en-US" sz="1200" b="1" dirty="0">
              <a:latin typeface="Courier New" pitchFamily="49" charset="0"/>
            </a:endParaRPr>
          </a:p>
          <a:p>
            <a:pPr algn="l" eaLnBrk="1" hangingPunct="1"/>
            <a:endParaRPr lang="en-US" sz="1200" b="1" dirty="0">
              <a:latin typeface="Courier New" pitchFamily="49" charset="0"/>
            </a:endParaRPr>
          </a:p>
          <a:p>
            <a:pPr algn="l" eaLnBrk="1" hangingPunct="1"/>
            <a:endParaRPr lang="en-US" sz="1200" b="1" dirty="0">
              <a:latin typeface="Courier New" pitchFamily="49" charset="0"/>
            </a:endParaRPr>
          </a:p>
          <a:p>
            <a:pPr algn="l" eaLnBrk="1" hangingPunct="1"/>
            <a:endParaRPr lang="en-US" sz="1200" b="1" dirty="0">
              <a:latin typeface="Courier New" pitchFamily="49" charset="0"/>
            </a:endParaRPr>
          </a:p>
          <a:p>
            <a:pPr algn="l" eaLnBrk="1" hangingPunct="1"/>
            <a:r>
              <a:rPr lang="en-US" sz="1200" b="1" dirty="0">
                <a:latin typeface="Courier New" pitchFamily="49" charset="0"/>
              </a:rPr>
              <a:t>for (</a:t>
            </a:r>
            <a:r>
              <a:rPr lang="en-US" sz="1200" b="1" dirty="0" err="1">
                <a:latin typeface="Courier New" pitchFamily="49" charset="0"/>
              </a:rPr>
              <a:t>large_trip_count</a:t>
            </a:r>
            <a:r>
              <a:rPr lang="en-US" sz="1200" b="1" dirty="0">
                <a:latin typeface="Courier New" pitchFamily="49" charset="0"/>
              </a:rPr>
              <a:t>) {body of second loop}</a:t>
            </a:r>
          </a:p>
          <a:p>
            <a:pPr algn="l" eaLnBrk="1" hangingPunct="1"/>
            <a:endParaRPr lang="en-US" sz="1200" b="1" dirty="0">
              <a:latin typeface="Courier New" pitchFamily="49" charset="0"/>
            </a:endParaRPr>
          </a:p>
          <a:p>
            <a:pPr algn="l" eaLnBrk="1" hangingPunct="1"/>
            <a:endParaRPr lang="en-US" sz="2000" b="1" dirty="0"/>
          </a:p>
        </p:txBody>
      </p:sp>
      <p:sp>
        <p:nvSpPr>
          <p:cNvPr id="12" name="Rectangle 10"/>
          <p:cNvSpPr>
            <a:spLocks noChangeArrowheads="1"/>
          </p:cNvSpPr>
          <p:nvPr/>
        </p:nvSpPr>
        <p:spPr bwMode="auto">
          <a:xfrm>
            <a:off x="2514600" y="3890665"/>
            <a:ext cx="1676400" cy="22860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r>
              <a:rPr lang="en-US" b="1" dirty="0"/>
              <a:t>BQ</a:t>
            </a:r>
          </a:p>
        </p:txBody>
      </p:sp>
      <p:sp>
        <p:nvSpPr>
          <p:cNvPr id="13" name="Line 11"/>
          <p:cNvSpPr>
            <a:spLocks noChangeShapeType="1"/>
          </p:cNvSpPr>
          <p:nvPr/>
        </p:nvSpPr>
        <p:spPr bwMode="auto">
          <a:xfrm>
            <a:off x="3352800" y="3585865"/>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3"/>
          <p:cNvSpPr>
            <a:spLocks noChangeShapeType="1"/>
          </p:cNvSpPr>
          <p:nvPr/>
        </p:nvSpPr>
        <p:spPr bwMode="auto">
          <a:xfrm>
            <a:off x="3352800" y="4119265"/>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14"/>
          <p:cNvSpPr>
            <a:spLocks noChangeArrowheads="1"/>
          </p:cNvSpPr>
          <p:nvPr/>
        </p:nvSpPr>
        <p:spPr bwMode="auto">
          <a:xfrm>
            <a:off x="6781800" y="3890665"/>
            <a:ext cx="1676400" cy="22860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r>
              <a:rPr lang="en-US" b="1" dirty="0"/>
              <a:t>BQ</a:t>
            </a:r>
          </a:p>
        </p:txBody>
      </p:sp>
      <p:sp>
        <p:nvSpPr>
          <p:cNvPr id="18" name="Line 15"/>
          <p:cNvSpPr>
            <a:spLocks noChangeShapeType="1"/>
          </p:cNvSpPr>
          <p:nvPr/>
        </p:nvSpPr>
        <p:spPr bwMode="auto">
          <a:xfrm>
            <a:off x="7620000" y="3585865"/>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6"/>
          <p:cNvSpPr>
            <a:spLocks noChangeShapeType="1"/>
          </p:cNvSpPr>
          <p:nvPr/>
        </p:nvSpPr>
        <p:spPr bwMode="auto">
          <a:xfrm>
            <a:off x="7620000" y="4119265"/>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Text Box 48"/>
          <p:cNvSpPr txBox="1">
            <a:spLocks noChangeArrowheads="1"/>
          </p:cNvSpPr>
          <p:nvPr/>
        </p:nvSpPr>
        <p:spPr bwMode="auto">
          <a:xfrm>
            <a:off x="1219200" y="2438400"/>
            <a:ext cx="213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400" b="1" dirty="0" smtClean="0">
                <a:latin typeface="Verdana" charset="0"/>
              </a:rPr>
              <a:t>CFD </a:t>
            </a:r>
            <a:r>
              <a:rPr lang="en-US" sz="2400" b="1" dirty="0">
                <a:latin typeface="Verdana" charset="0"/>
              </a:rPr>
              <a:t>L</a:t>
            </a:r>
            <a:r>
              <a:rPr lang="en-US" sz="2400" b="1" dirty="0" smtClean="0">
                <a:latin typeface="Verdana" charset="0"/>
              </a:rPr>
              <a:t>oops</a:t>
            </a:r>
            <a:endParaRPr lang="en-US" sz="2400" b="1" dirty="0">
              <a:latin typeface="Verdana" charset="0"/>
            </a:endParaRPr>
          </a:p>
        </p:txBody>
      </p:sp>
      <p:sp>
        <p:nvSpPr>
          <p:cNvPr id="21" name="Text Box 48"/>
          <p:cNvSpPr txBox="1">
            <a:spLocks noChangeArrowheads="1"/>
          </p:cNvSpPr>
          <p:nvPr/>
        </p:nvSpPr>
        <p:spPr bwMode="auto">
          <a:xfrm>
            <a:off x="4495800" y="2442865"/>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400" b="1" dirty="0" smtClean="0">
                <a:latin typeface="Verdana" charset="0"/>
              </a:rPr>
              <a:t>Strip-mined CFD Loops</a:t>
            </a:r>
            <a:endParaRPr lang="en-US" sz="2400" b="1" dirty="0">
              <a:latin typeface="Verdana" charset="0"/>
            </a:endParaRPr>
          </a:p>
        </p:txBody>
      </p:sp>
      <p:sp>
        <p:nvSpPr>
          <p:cNvPr id="3" name="Slide Number Placeholder 2"/>
          <p:cNvSpPr>
            <a:spLocks noGrp="1"/>
          </p:cNvSpPr>
          <p:nvPr>
            <p:ph type="sldNum" sz="quarter" idx="12"/>
          </p:nvPr>
        </p:nvSpPr>
        <p:spPr/>
        <p:txBody>
          <a:bodyPr/>
          <a:lstStyle/>
          <a:p>
            <a:fld id="{5C21BEC9-E795-4D2A-A650-E28556D03E26}" type="slidenum">
              <a:rPr lang="en-US" smtClean="0"/>
              <a:pPr/>
              <a:t>20</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
        <p:nvSpPr>
          <p:cNvPr id="16" name="Text Box 51"/>
          <p:cNvSpPr txBox="1">
            <a:spLocks noChangeArrowheads="1"/>
          </p:cNvSpPr>
          <p:nvPr/>
        </p:nvSpPr>
        <p:spPr bwMode="auto">
          <a:xfrm>
            <a:off x="1066800" y="7620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rPr>
              <a:t>Software Side</a:t>
            </a:r>
            <a:endParaRPr lang="en-US" sz="2800" b="1" dirty="0">
              <a:solidFill>
                <a:schemeClr val="tx2"/>
              </a:solidFill>
              <a:latin typeface="+mj-lt"/>
              <a:ea typeface="+mj-ea"/>
              <a:cs typeface="+mj-cs"/>
            </a:endParaRPr>
          </a:p>
        </p:txBody>
      </p:sp>
    </p:spTree>
    <p:extLst>
      <p:ext uri="{BB962C8B-B14F-4D97-AF65-F5344CB8AC3E}">
        <p14:creationId xmlns:p14="http://schemas.microsoft.com/office/powerpoint/2010/main" val="1715563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8" grpId="0" animBg="1"/>
      <p:bldP spid="19" grpId="0" animBg="1"/>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1"/>
          <p:cNvSpPr txBox="1">
            <a:spLocks noChangeArrowheads="1"/>
          </p:cNvSpPr>
          <p:nvPr/>
        </p:nvSpPr>
        <p:spPr bwMode="auto">
          <a:xfrm>
            <a:off x="1447800" y="8638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rPr>
              <a:t>Hardware </a:t>
            </a:r>
            <a:r>
              <a:rPr lang="en-US" sz="2800" dirty="0">
                <a:solidFill>
                  <a:schemeClr val="accent2"/>
                </a:solidFill>
              </a:rPr>
              <a:t>Side</a:t>
            </a:r>
          </a:p>
        </p:txBody>
      </p:sp>
      <p:sp>
        <p:nvSpPr>
          <p:cNvPr id="7" name="Text Box 51"/>
          <p:cNvSpPr txBox="1">
            <a:spLocks noChangeArrowheads="1"/>
          </p:cNvSpPr>
          <p:nvPr/>
        </p:nvSpPr>
        <p:spPr bwMode="auto">
          <a:xfrm>
            <a:off x="200025" y="1071265"/>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smtClean="0"/>
              <a:t> BQ implementation</a:t>
            </a:r>
          </a:p>
        </p:txBody>
      </p:sp>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69264"/>
            <a:ext cx="3962400" cy="253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C21BEC9-E795-4D2A-A650-E28556D03E26}" type="slidenum">
              <a:rPr lang="en-US" smtClean="0"/>
              <a:pPr/>
              <a:t>21</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Tree>
    <p:extLst>
      <p:ext uri="{BB962C8B-B14F-4D97-AF65-F5344CB8AC3E}">
        <p14:creationId xmlns:p14="http://schemas.microsoft.com/office/powerpoint/2010/main" val="2219503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1"/>
          <p:cNvSpPr txBox="1">
            <a:spLocks noChangeArrowheads="1"/>
          </p:cNvSpPr>
          <p:nvPr/>
        </p:nvSpPr>
        <p:spPr bwMode="auto">
          <a:xfrm>
            <a:off x="200025" y="1066800"/>
            <a:ext cx="7315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smtClean="0"/>
              <a:t> Execution scenarios</a:t>
            </a:r>
          </a:p>
          <a:p>
            <a:pPr lvl="1" eaLnBrk="1" hangingPunct="1">
              <a:spcBef>
                <a:spcPct val="50000"/>
              </a:spcBef>
              <a:buFont typeface="Arial" charset="0"/>
              <a:buChar char="•"/>
            </a:pPr>
            <a:r>
              <a:rPr lang="en-US" sz="2000" dirty="0" smtClean="0"/>
              <a:t>BQ hit</a:t>
            </a:r>
          </a:p>
          <a:p>
            <a:pPr lvl="1" eaLnBrk="1" hangingPunct="1">
              <a:spcBef>
                <a:spcPct val="50000"/>
              </a:spcBef>
              <a:buFont typeface="Arial" charset="0"/>
              <a:buChar char="•"/>
            </a:pPr>
            <a:r>
              <a:rPr lang="en-US" sz="2000" dirty="0" smtClean="0"/>
              <a:t>BQ miss</a:t>
            </a:r>
          </a:p>
        </p:txBody>
      </p:sp>
      <p:sp>
        <p:nvSpPr>
          <p:cNvPr id="3" name="Slide Number Placeholder 2"/>
          <p:cNvSpPr>
            <a:spLocks noGrp="1"/>
          </p:cNvSpPr>
          <p:nvPr>
            <p:ph type="sldNum" sz="quarter" idx="12"/>
          </p:nvPr>
        </p:nvSpPr>
        <p:spPr/>
        <p:txBody>
          <a:bodyPr/>
          <a:lstStyle/>
          <a:p>
            <a:fld id="{5C21BEC9-E795-4D2A-A650-E28556D03E26}" type="slidenum">
              <a:rPr lang="en-US" smtClean="0"/>
              <a:pPr/>
              <a:t>22</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72628"/>
            <a:ext cx="3962400" cy="253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6048375" y="4812268"/>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sp>
        <p:nvSpPr>
          <p:cNvPr id="12" name="TextBox 11"/>
          <p:cNvSpPr txBox="1"/>
          <p:nvPr/>
        </p:nvSpPr>
        <p:spPr>
          <a:xfrm>
            <a:off x="6505575" y="4736068"/>
            <a:ext cx="1143000" cy="369332"/>
          </a:xfrm>
          <a:prstGeom prst="rect">
            <a:avLst/>
          </a:prstGeom>
          <a:noFill/>
        </p:spPr>
        <p:txBody>
          <a:bodyPr wrap="square" rtlCol="0">
            <a:spAutoFit/>
          </a:bodyPr>
          <a:lstStyle/>
          <a:p>
            <a:r>
              <a:rPr lang="en-US" dirty="0" smtClean="0"/>
              <a:t>…….…</a:t>
            </a:r>
            <a:endParaRPr lang="en-US" dirty="0"/>
          </a:p>
        </p:txBody>
      </p:sp>
      <p:sp>
        <p:nvSpPr>
          <p:cNvPr id="13" name="Rectangle 12"/>
          <p:cNvSpPr/>
          <p:nvPr/>
        </p:nvSpPr>
        <p:spPr bwMode="auto">
          <a:xfrm>
            <a:off x="7496175" y="4812268"/>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EX</a:t>
            </a:r>
          </a:p>
        </p:txBody>
      </p:sp>
      <p:sp>
        <p:nvSpPr>
          <p:cNvPr id="14" name="Rectangle 13"/>
          <p:cNvSpPr/>
          <p:nvPr/>
        </p:nvSpPr>
        <p:spPr bwMode="auto">
          <a:xfrm>
            <a:off x="6734175" y="5345668"/>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cxnSp>
        <p:nvCxnSpPr>
          <p:cNvPr id="17" name="Straight Arrow Connector 16"/>
          <p:cNvCxnSpPr>
            <a:stCxn id="13" idx="2"/>
          </p:cNvCxnSpPr>
          <p:nvPr/>
        </p:nvCxnSpPr>
        <p:spPr bwMode="auto">
          <a:xfrm flipH="1">
            <a:off x="7115175" y="5117068"/>
            <a:ext cx="571500" cy="228600"/>
          </a:xfrm>
          <a:prstGeom prst="straightConnector1">
            <a:avLst/>
          </a:prstGeom>
          <a:solidFill>
            <a:schemeClr val="accent1"/>
          </a:solidFill>
          <a:ln w="50800" cap="flat" cmpd="sng" algn="ctr">
            <a:solidFill>
              <a:srgbClr val="FF0000"/>
            </a:solidFill>
            <a:prstDash val="solid"/>
            <a:round/>
            <a:headEnd type="none" w="sm" len="sm"/>
            <a:tailEnd type="arrow"/>
          </a:ln>
          <a:effectLst/>
        </p:spPr>
      </p:cxnSp>
      <p:sp>
        <p:nvSpPr>
          <p:cNvPr id="5" name="Rectangle 4"/>
          <p:cNvSpPr/>
          <p:nvPr/>
        </p:nvSpPr>
        <p:spPr>
          <a:xfrm>
            <a:off x="5105400" y="4780002"/>
            <a:ext cx="630301" cy="369332"/>
          </a:xfrm>
          <a:prstGeom prst="rect">
            <a:avLst/>
          </a:prstGeom>
          <a:solidFill>
            <a:schemeClr val="bg1">
              <a:lumMod val="75000"/>
            </a:schemeClr>
          </a:solidFill>
        </p:spPr>
        <p:txBody>
          <a:bodyPr wrap="none">
            <a:spAutoFit/>
          </a:bodyPr>
          <a:lstStyle/>
          <a:p>
            <a:pPr lvl="0"/>
            <a:r>
              <a:rPr lang="en-US" dirty="0" smtClean="0"/>
              <a:t>slice</a:t>
            </a:r>
            <a:endParaRPr lang="en-US" dirty="0"/>
          </a:p>
        </p:txBody>
      </p:sp>
      <p:sp>
        <p:nvSpPr>
          <p:cNvPr id="6" name="Rectangle 5"/>
          <p:cNvSpPr/>
          <p:nvPr/>
        </p:nvSpPr>
        <p:spPr>
          <a:xfrm>
            <a:off x="5105399" y="5345668"/>
            <a:ext cx="942975" cy="369332"/>
          </a:xfrm>
          <a:prstGeom prst="rect">
            <a:avLst/>
          </a:prstGeom>
          <a:solidFill>
            <a:schemeClr val="bg1">
              <a:lumMod val="75000"/>
            </a:schemeClr>
          </a:solidFill>
        </p:spPr>
        <p:txBody>
          <a:bodyPr wrap="square">
            <a:spAutoFit/>
          </a:bodyPr>
          <a:lstStyle/>
          <a:p>
            <a:r>
              <a:rPr lang="en-US" dirty="0" smtClean="0"/>
              <a:t>branch</a:t>
            </a:r>
            <a:endParaRPr lang="en-US" dirty="0"/>
          </a:p>
        </p:txBody>
      </p:sp>
      <p:sp>
        <p:nvSpPr>
          <p:cNvPr id="19" name="Text Box 48"/>
          <p:cNvSpPr txBox="1">
            <a:spLocks noChangeArrowheads="1"/>
          </p:cNvSpPr>
          <p:nvPr/>
        </p:nvSpPr>
        <p:spPr bwMode="auto">
          <a:xfrm>
            <a:off x="5735701" y="4370367"/>
            <a:ext cx="24884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smtClean="0">
                <a:solidFill>
                  <a:srgbClr val="FF0000"/>
                </a:solidFill>
                <a:latin typeface="Verdana" charset="0"/>
              </a:rPr>
              <a:t>BQ miss</a:t>
            </a:r>
            <a:endParaRPr lang="en-US" sz="2000" b="1" dirty="0">
              <a:solidFill>
                <a:srgbClr val="FF0000"/>
              </a:solidFill>
              <a:latin typeface="Verdana" charset="0"/>
            </a:endParaRPr>
          </a:p>
        </p:txBody>
      </p:sp>
      <p:sp>
        <p:nvSpPr>
          <p:cNvPr id="20" name="Rectangle 19"/>
          <p:cNvSpPr/>
          <p:nvPr/>
        </p:nvSpPr>
        <p:spPr bwMode="auto">
          <a:xfrm>
            <a:off x="1171575" y="4812268"/>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sp>
        <p:nvSpPr>
          <p:cNvPr id="21" name="TextBox 20"/>
          <p:cNvSpPr txBox="1"/>
          <p:nvPr/>
        </p:nvSpPr>
        <p:spPr>
          <a:xfrm>
            <a:off x="1628775" y="4736068"/>
            <a:ext cx="1143000" cy="369332"/>
          </a:xfrm>
          <a:prstGeom prst="rect">
            <a:avLst/>
          </a:prstGeom>
          <a:noFill/>
        </p:spPr>
        <p:txBody>
          <a:bodyPr wrap="square" rtlCol="0">
            <a:spAutoFit/>
          </a:bodyPr>
          <a:lstStyle/>
          <a:p>
            <a:r>
              <a:rPr lang="en-US" dirty="0" smtClean="0"/>
              <a:t>…….</a:t>
            </a:r>
            <a:endParaRPr lang="en-US" dirty="0"/>
          </a:p>
        </p:txBody>
      </p:sp>
      <p:sp>
        <p:nvSpPr>
          <p:cNvPr id="22" name="Rectangle 21"/>
          <p:cNvSpPr/>
          <p:nvPr/>
        </p:nvSpPr>
        <p:spPr bwMode="auto">
          <a:xfrm>
            <a:off x="2362200" y="4812268"/>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EX</a:t>
            </a:r>
          </a:p>
        </p:txBody>
      </p:sp>
      <p:sp>
        <p:nvSpPr>
          <p:cNvPr id="23" name="Rectangle 22"/>
          <p:cNvSpPr/>
          <p:nvPr/>
        </p:nvSpPr>
        <p:spPr bwMode="auto">
          <a:xfrm>
            <a:off x="2895600" y="5345668"/>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cxnSp>
        <p:nvCxnSpPr>
          <p:cNvPr id="26" name="Straight Arrow Connector 25"/>
          <p:cNvCxnSpPr>
            <a:stCxn id="22" idx="2"/>
          </p:cNvCxnSpPr>
          <p:nvPr/>
        </p:nvCxnSpPr>
        <p:spPr bwMode="auto">
          <a:xfrm>
            <a:off x="2552700" y="5117068"/>
            <a:ext cx="342900" cy="228600"/>
          </a:xfrm>
          <a:prstGeom prst="straightConnector1">
            <a:avLst/>
          </a:prstGeom>
          <a:solidFill>
            <a:schemeClr val="accent1"/>
          </a:solidFill>
          <a:ln w="50800" cap="flat" cmpd="sng" algn="ctr">
            <a:solidFill>
              <a:srgbClr val="22B000"/>
            </a:solidFill>
            <a:prstDash val="solid"/>
            <a:round/>
            <a:headEnd type="none" w="sm" len="sm"/>
            <a:tailEnd type="arrow"/>
          </a:ln>
          <a:effectLst/>
        </p:spPr>
      </p:cxnSp>
      <p:sp>
        <p:nvSpPr>
          <p:cNvPr id="27" name="Rectangle 26"/>
          <p:cNvSpPr/>
          <p:nvPr/>
        </p:nvSpPr>
        <p:spPr>
          <a:xfrm>
            <a:off x="228600" y="4780002"/>
            <a:ext cx="630301" cy="369332"/>
          </a:xfrm>
          <a:prstGeom prst="rect">
            <a:avLst/>
          </a:prstGeom>
          <a:solidFill>
            <a:schemeClr val="bg1">
              <a:lumMod val="75000"/>
            </a:schemeClr>
          </a:solidFill>
        </p:spPr>
        <p:txBody>
          <a:bodyPr wrap="none">
            <a:spAutoFit/>
          </a:bodyPr>
          <a:lstStyle/>
          <a:p>
            <a:pPr lvl="0"/>
            <a:r>
              <a:rPr lang="en-US" dirty="0" smtClean="0"/>
              <a:t>slice</a:t>
            </a:r>
            <a:endParaRPr lang="en-US" dirty="0"/>
          </a:p>
        </p:txBody>
      </p:sp>
      <p:sp>
        <p:nvSpPr>
          <p:cNvPr id="28" name="Rectangle 27"/>
          <p:cNvSpPr/>
          <p:nvPr/>
        </p:nvSpPr>
        <p:spPr>
          <a:xfrm>
            <a:off x="228600" y="5345668"/>
            <a:ext cx="895350" cy="369332"/>
          </a:xfrm>
          <a:prstGeom prst="rect">
            <a:avLst/>
          </a:prstGeom>
          <a:solidFill>
            <a:schemeClr val="bg1">
              <a:lumMod val="75000"/>
            </a:schemeClr>
          </a:solidFill>
        </p:spPr>
        <p:txBody>
          <a:bodyPr wrap="square">
            <a:spAutoFit/>
          </a:bodyPr>
          <a:lstStyle/>
          <a:p>
            <a:r>
              <a:rPr lang="en-US" dirty="0" smtClean="0"/>
              <a:t>branch</a:t>
            </a:r>
            <a:endParaRPr lang="en-US" dirty="0"/>
          </a:p>
        </p:txBody>
      </p:sp>
      <p:sp>
        <p:nvSpPr>
          <p:cNvPr id="29" name="Text Box 48"/>
          <p:cNvSpPr txBox="1">
            <a:spLocks noChangeArrowheads="1"/>
          </p:cNvSpPr>
          <p:nvPr/>
        </p:nvSpPr>
        <p:spPr bwMode="auto">
          <a:xfrm>
            <a:off x="1447800" y="4370367"/>
            <a:ext cx="2488474" cy="4001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smtClean="0">
                <a:solidFill>
                  <a:srgbClr val="22B000"/>
                </a:solidFill>
                <a:latin typeface="Verdana" charset="0"/>
              </a:rPr>
              <a:t>BQ hit</a:t>
            </a:r>
            <a:endParaRPr lang="en-US" sz="2000" b="1" dirty="0">
              <a:solidFill>
                <a:srgbClr val="22B000"/>
              </a:solidFill>
              <a:latin typeface="Verdana" charset="0"/>
            </a:endParaRPr>
          </a:p>
        </p:txBody>
      </p:sp>
      <p:sp>
        <p:nvSpPr>
          <p:cNvPr id="33" name="Rounded Rectangle 32"/>
          <p:cNvSpPr/>
          <p:nvPr/>
        </p:nvSpPr>
        <p:spPr bwMode="auto">
          <a:xfrm>
            <a:off x="935182" y="3810000"/>
            <a:ext cx="1960418" cy="424053"/>
          </a:xfrm>
          <a:prstGeom prst="round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tx1"/>
                </a:solidFill>
                <a:latin typeface="Verdana" pitchFamily="34" charset="0"/>
              </a:rPr>
              <a:t>Common Case</a:t>
            </a:r>
            <a:endParaRPr kumimoji="0" lang="en-US" sz="1600" b="1" i="0" u="none" strike="noStrike" cap="none" normalizeH="0" baseline="0" dirty="0" smtClean="0">
              <a:ln>
                <a:noFill/>
              </a:ln>
              <a:solidFill>
                <a:schemeClr val="tx1"/>
              </a:solidFill>
              <a:effectLst/>
              <a:latin typeface="Verdana" pitchFamily="34" charset="0"/>
            </a:endParaRPr>
          </a:p>
        </p:txBody>
      </p:sp>
      <p:sp>
        <p:nvSpPr>
          <p:cNvPr id="34" name="Rounded Rectangle 33"/>
          <p:cNvSpPr/>
          <p:nvPr/>
        </p:nvSpPr>
        <p:spPr bwMode="auto">
          <a:xfrm>
            <a:off x="5583382" y="3810000"/>
            <a:ext cx="1960418" cy="424053"/>
          </a:xfrm>
          <a:prstGeom prst="round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tx1"/>
                </a:solidFill>
                <a:latin typeface="Verdana" pitchFamily="34" charset="0"/>
              </a:rPr>
              <a:t>Uncommon Case</a:t>
            </a:r>
            <a:endParaRPr kumimoji="0" lang="en-US" sz="1600" b="1" i="0" u="none" strike="noStrike" cap="none" normalizeH="0" baseline="0" dirty="0" smtClean="0">
              <a:ln>
                <a:noFill/>
              </a:ln>
              <a:solidFill>
                <a:schemeClr val="tx1"/>
              </a:solidFill>
              <a:effectLst/>
              <a:latin typeface="Verdana" pitchFamily="34" charset="0"/>
            </a:endParaRPr>
          </a:p>
        </p:txBody>
      </p:sp>
      <p:sp>
        <p:nvSpPr>
          <p:cNvPr id="25" name="Text Box 48"/>
          <p:cNvSpPr txBox="1">
            <a:spLocks noChangeArrowheads="1"/>
          </p:cNvSpPr>
          <p:nvPr/>
        </p:nvSpPr>
        <p:spPr bwMode="auto">
          <a:xfrm>
            <a:off x="5638800" y="5772090"/>
            <a:ext cx="271707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a:solidFill>
                  <a:schemeClr val="accent2"/>
                </a:solidFill>
                <a:latin typeface="Verdana" charset="0"/>
              </a:rPr>
              <a:t>Speculate or </a:t>
            </a:r>
            <a:r>
              <a:rPr lang="en-US" sz="2000" b="1" dirty="0" smtClean="0">
                <a:solidFill>
                  <a:schemeClr val="accent2"/>
                </a:solidFill>
                <a:latin typeface="Verdana" charset="0"/>
              </a:rPr>
              <a:t>Stall</a:t>
            </a:r>
            <a:endParaRPr lang="en-US" sz="2000" b="1" dirty="0">
              <a:solidFill>
                <a:schemeClr val="accent2"/>
              </a:solidFill>
              <a:latin typeface="Verdana" charset="0"/>
            </a:endParaRPr>
          </a:p>
        </p:txBody>
      </p:sp>
      <p:sp>
        <p:nvSpPr>
          <p:cNvPr id="30" name="Text Box 51"/>
          <p:cNvSpPr txBox="1">
            <a:spLocks noChangeArrowheads="1"/>
          </p:cNvSpPr>
          <p:nvPr/>
        </p:nvSpPr>
        <p:spPr bwMode="auto">
          <a:xfrm>
            <a:off x="1447800" y="8638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rPr>
              <a:t>Hardware </a:t>
            </a:r>
            <a:r>
              <a:rPr lang="en-US" sz="2800" dirty="0">
                <a:solidFill>
                  <a:schemeClr val="accent2"/>
                </a:solidFill>
              </a:rPr>
              <a:t>Side</a:t>
            </a:r>
          </a:p>
        </p:txBody>
      </p:sp>
    </p:spTree>
    <p:extLst>
      <p:ext uri="{BB962C8B-B14F-4D97-AF65-F5344CB8AC3E}">
        <p14:creationId xmlns:p14="http://schemas.microsoft.com/office/powerpoint/2010/main" val="1448952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par>
                          <p:cTn id="37" fill="hold">
                            <p:stCondLst>
                              <p:cond delay="1500"/>
                            </p:stCondLst>
                            <p:childTnLst>
                              <p:par>
                                <p:cTn id="38" presetID="26" presetClass="emph" presetSubtype="0" repeatCount="2000" fill="hold" grpId="2" nodeType="afterEffect">
                                  <p:stCondLst>
                                    <p:cond delay="0"/>
                                  </p:stCondLst>
                                  <p:childTnLst>
                                    <p:animEffect transition="out" filter="fade">
                                      <p:cBhvr>
                                        <p:cTn id="39" dur="500" tmFilter="0, 0; .2, .5; .8, .5; 1, 0"/>
                                        <p:tgtEl>
                                          <p:spTgt spid="29"/>
                                        </p:tgtEl>
                                      </p:cBhvr>
                                    </p:animEffect>
                                    <p:animScale>
                                      <p:cBhvr>
                                        <p:cTn id="40" dur="250" autoRev="1" fill="hold"/>
                                        <p:tgtEl>
                                          <p:spTgt spid="29"/>
                                        </p:tgtEl>
                                      </p:cBhvr>
                                      <p:by x="105000" y="105000"/>
                                    </p:animScale>
                                  </p:childTnLst>
                                </p:cTn>
                              </p:par>
                            </p:childTnLst>
                          </p:cTn>
                        </p:par>
                        <p:par>
                          <p:cTn id="41" fill="hold">
                            <p:stCondLst>
                              <p:cond delay="2500"/>
                            </p:stCondLst>
                            <p:childTnLst>
                              <p:par>
                                <p:cTn id="42" presetID="1" presetClass="entr" presetSubtype="0" fill="hold" grpId="1" nodeType="after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500"/>
                            </p:stCondLst>
                            <p:childTnLst>
                              <p:par>
                                <p:cTn id="66" presetID="1" presetClass="entr" presetSubtype="0" fill="hold" grpId="1" nodeType="afterEffect">
                                  <p:stCondLst>
                                    <p:cond delay="0"/>
                                  </p:stCondLst>
                                  <p:childTnLst>
                                    <p:set>
                                      <p:cBhvr>
                                        <p:cTn id="67" dur="1" fill="hold">
                                          <p:stCondLst>
                                            <p:cond delay="0"/>
                                          </p:stCondLst>
                                        </p:cTn>
                                        <p:tgtEl>
                                          <p:spTgt spid="19"/>
                                        </p:tgtEl>
                                        <p:attrNameLst>
                                          <p:attrName>style.visibility</p:attrName>
                                        </p:attrNameLst>
                                      </p:cBhvr>
                                      <p:to>
                                        <p:strVal val="visible"/>
                                      </p:to>
                                    </p:set>
                                  </p:childTnLst>
                                </p:cTn>
                              </p:par>
                            </p:childTnLst>
                          </p:cTn>
                        </p:par>
                        <p:par>
                          <p:cTn id="68" fill="hold">
                            <p:stCondLst>
                              <p:cond delay="500"/>
                            </p:stCondLst>
                            <p:childTnLst>
                              <p:par>
                                <p:cTn id="69" presetID="26" presetClass="emph" presetSubtype="0" repeatCount="2000" fill="hold" grpId="2" nodeType="afterEffect">
                                  <p:stCondLst>
                                    <p:cond delay="0"/>
                                  </p:stCondLst>
                                  <p:childTnLst>
                                    <p:animEffect transition="out" filter="fade">
                                      <p:cBhvr>
                                        <p:cTn id="70" dur="500" tmFilter="0, 0; .2, .5; .8, .5; 1, 0"/>
                                        <p:tgtEl>
                                          <p:spTgt spid="19"/>
                                        </p:tgtEl>
                                      </p:cBhvr>
                                    </p:animEffect>
                                    <p:animScale>
                                      <p:cBhvr>
                                        <p:cTn id="71" dur="250" autoRev="1" fill="hold"/>
                                        <p:tgtEl>
                                          <p:spTgt spid="19"/>
                                        </p:tgtEl>
                                      </p:cBhvr>
                                      <p:by x="105000" y="105000"/>
                                    </p:animScale>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animBg="1"/>
      <p:bldP spid="5" grpId="0" animBg="1"/>
      <p:bldP spid="6" grpId="0" animBg="1"/>
      <p:bldP spid="19" grpId="1"/>
      <p:bldP spid="19" grpId="2"/>
      <p:bldP spid="20" grpId="0" animBg="1"/>
      <p:bldP spid="21" grpId="0"/>
      <p:bldP spid="22" grpId="0" animBg="1"/>
      <p:bldP spid="23" grpId="0" animBg="1"/>
      <p:bldP spid="27" grpId="0" animBg="1"/>
      <p:bldP spid="28" grpId="0" animBg="1"/>
      <p:bldP spid="29" grpId="0" animBg="1"/>
      <p:bldP spid="29" grpId="1" animBg="1"/>
      <p:bldP spid="29" grpId="2" animBg="1"/>
      <p:bldP spid="33" grpId="0" animBg="1"/>
      <p:bldP spid="3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2714625" y="4857570"/>
            <a:ext cx="3781425" cy="1238160"/>
            <a:chOff x="180974" y="3790965"/>
            <a:chExt cx="3781425" cy="1238160"/>
          </a:xfrm>
        </p:grpSpPr>
        <p:sp>
          <p:nvSpPr>
            <p:cNvPr id="4" name="Rectangle 3"/>
            <p:cNvSpPr/>
            <p:nvPr/>
          </p:nvSpPr>
          <p:spPr>
            <a:xfrm>
              <a:off x="180974" y="3790965"/>
              <a:ext cx="3781425" cy="762000"/>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0" name="Text Box 48"/>
            <p:cNvSpPr txBox="1">
              <a:spLocks noChangeArrowheads="1"/>
            </p:cNvSpPr>
            <p:nvPr/>
          </p:nvSpPr>
          <p:spPr bwMode="auto">
            <a:xfrm>
              <a:off x="457201" y="4629015"/>
              <a:ext cx="3200399" cy="4001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smtClean="0">
                  <a:solidFill>
                    <a:schemeClr val="accent2"/>
                  </a:solidFill>
                  <a:latin typeface="Verdana" charset="0"/>
                </a:rPr>
                <a:t>Instruction Window</a:t>
              </a:r>
              <a:endParaRPr lang="en-US" sz="2000" b="1" dirty="0">
                <a:solidFill>
                  <a:schemeClr val="accent2"/>
                </a:solidFill>
                <a:latin typeface="Verdana" charset="0"/>
              </a:endParaRPr>
            </a:p>
          </p:txBody>
        </p:sp>
      </p:grpSp>
      <p:sp>
        <p:nvSpPr>
          <p:cNvPr id="7" name="Text Box 51"/>
          <p:cNvSpPr txBox="1">
            <a:spLocks noChangeArrowheads="1"/>
          </p:cNvSpPr>
          <p:nvPr/>
        </p:nvSpPr>
        <p:spPr bwMode="auto">
          <a:xfrm>
            <a:off x="200025" y="1066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smtClean="0"/>
              <a:t> BQ length</a:t>
            </a:r>
            <a:endParaRPr lang="en-US" sz="2000" dirty="0"/>
          </a:p>
        </p:txBody>
      </p:sp>
      <p:sp>
        <p:nvSpPr>
          <p:cNvPr id="3" name="Slide Number Placeholder 2"/>
          <p:cNvSpPr>
            <a:spLocks noGrp="1"/>
          </p:cNvSpPr>
          <p:nvPr>
            <p:ph type="sldNum" sz="quarter" idx="12"/>
          </p:nvPr>
        </p:nvSpPr>
        <p:spPr/>
        <p:txBody>
          <a:bodyPr/>
          <a:lstStyle/>
          <a:p>
            <a:fld id="{5C21BEC9-E795-4D2A-A650-E28556D03E26}" type="slidenum">
              <a:rPr lang="en-US" smtClean="0"/>
              <a:pPr/>
              <a:t>23</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
        <p:nvSpPr>
          <p:cNvPr id="13" name="TextBox 12"/>
          <p:cNvSpPr txBox="1"/>
          <p:nvPr/>
        </p:nvSpPr>
        <p:spPr>
          <a:xfrm>
            <a:off x="7306056" y="933630"/>
            <a:ext cx="1598002" cy="400110"/>
          </a:xfrm>
          <a:prstGeom prst="rect">
            <a:avLst/>
          </a:prstGeom>
          <a:solidFill>
            <a:schemeClr val="bg1">
              <a:lumMod val="85000"/>
            </a:schemeClr>
          </a:solidFill>
        </p:spPr>
        <p:txBody>
          <a:bodyPr wrap="none" rtlCol="0">
            <a:spAutoFit/>
          </a:bodyPr>
          <a:lstStyle/>
          <a:p>
            <a:r>
              <a:rPr lang="en-US" sz="2000" b="1" dirty="0" smtClean="0"/>
              <a:t>BQ size is </a:t>
            </a:r>
            <a:r>
              <a:rPr lang="en-US" sz="2000" b="1" dirty="0" smtClean="0">
                <a:solidFill>
                  <a:srgbClr val="FF0000"/>
                </a:solidFill>
              </a:rPr>
              <a:t>N</a:t>
            </a:r>
            <a:endParaRPr lang="en-US" b="1" dirty="0">
              <a:solidFill>
                <a:srgbClr val="FF0000"/>
              </a:solidFill>
            </a:endParaRPr>
          </a:p>
        </p:txBody>
      </p:sp>
      <p:sp>
        <p:nvSpPr>
          <p:cNvPr id="37" name="Rectangle 36"/>
          <p:cNvSpPr/>
          <p:nvPr/>
        </p:nvSpPr>
        <p:spPr>
          <a:xfrm>
            <a:off x="2286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push-1</a:t>
            </a:r>
            <a:endParaRPr lang="en-US" dirty="0">
              <a:solidFill>
                <a:schemeClr val="tx1"/>
              </a:solidFill>
            </a:endParaRPr>
          </a:p>
        </p:txBody>
      </p:sp>
      <p:sp>
        <p:nvSpPr>
          <p:cNvPr id="38" name="Rectangle 37"/>
          <p:cNvSpPr/>
          <p:nvPr/>
        </p:nvSpPr>
        <p:spPr>
          <a:xfrm>
            <a:off x="12954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push-2</a:t>
            </a:r>
            <a:endParaRPr lang="en-US" dirty="0">
              <a:solidFill>
                <a:schemeClr val="tx1"/>
              </a:solidFill>
            </a:endParaRPr>
          </a:p>
        </p:txBody>
      </p:sp>
      <p:sp>
        <p:nvSpPr>
          <p:cNvPr id="39" name="TextBox 38"/>
          <p:cNvSpPr txBox="1"/>
          <p:nvPr/>
        </p:nvSpPr>
        <p:spPr>
          <a:xfrm>
            <a:off x="2209800" y="3162925"/>
            <a:ext cx="952500" cy="369332"/>
          </a:xfrm>
          <a:prstGeom prst="rect">
            <a:avLst/>
          </a:prstGeom>
          <a:noFill/>
        </p:spPr>
        <p:txBody>
          <a:bodyPr wrap="square" rtlCol="0">
            <a:spAutoFit/>
          </a:bodyPr>
          <a:lstStyle/>
          <a:p>
            <a:r>
              <a:rPr lang="en-US" dirty="0"/>
              <a:t>….…</a:t>
            </a:r>
          </a:p>
        </p:txBody>
      </p:sp>
      <p:sp>
        <p:nvSpPr>
          <p:cNvPr id="40" name="Rectangle 39"/>
          <p:cNvSpPr/>
          <p:nvPr/>
        </p:nvSpPr>
        <p:spPr>
          <a:xfrm>
            <a:off x="2895600" y="3151257"/>
            <a:ext cx="990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push-N</a:t>
            </a:r>
            <a:endParaRPr lang="en-US" dirty="0">
              <a:solidFill>
                <a:schemeClr val="tx1"/>
              </a:solidFill>
            </a:endParaRPr>
          </a:p>
        </p:txBody>
      </p:sp>
      <p:sp>
        <p:nvSpPr>
          <p:cNvPr id="41" name="Rectangle 40"/>
          <p:cNvSpPr/>
          <p:nvPr/>
        </p:nvSpPr>
        <p:spPr>
          <a:xfrm>
            <a:off x="4038600" y="3151257"/>
            <a:ext cx="838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pop-1</a:t>
            </a:r>
            <a:endParaRPr lang="en-US" dirty="0">
              <a:solidFill>
                <a:schemeClr val="tx1"/>
              </a:solidFill>
            </a:endParaRPr>
          </a:p>
        </p:txBody>
      </p:sp>
      <p:sp>
        <p:nvSpPr>
          <p:cNvPr id="42" name="Rectangle 41"/>
          <p:cNvSpPr/>
          <p:nvPr/>
        </p:nvSpPr>
        <p:spPr>
          <a:xfrm>
            <a:off x="5029200" y="3151257"/>
            <a:ext cx="838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pop-2</a:t>
            </a:r>
            <a:endParaRPr lang="en-US" dirty="0">
              <a:solidFill>
                <a:schemeClr val="tx1"/>
              </a:solidFill>
            </a:endParaRPr>
          </a:p>
        </p:txBody>
      </p:sp>
      <p:sp>
        <p:nvSpPr>
          <p:cNvPr id="43" name="Rectangle 42"/>
          <p:cNvSpPr/>
          <p:nvPr/>
        </p:nvSpPr>
        <p:spPr>
          <a:xfrm>
            <a:off x="65532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pop-N</a:t>
            </a:r>
            <a:endParaRPr lang="en-US" dirty="0">
              <a:solidFill>
                <a:schemeClr val="tx1"/>
              </a:solidFill>
            </a:endParaRPr>
          </a:p>
        </p:txBody>
      </p:sp>
      <p:sp>
        <p:nvSpPr>
          <p:cNvPr id="44" name="TextBox 43"/>
          <p:cNvSpPr txBox="1"/>
          <p:nvPr/>
        </p:nvSpPr>
        <p:spPr>
          <a:xfrm>
            <a:off x="5867400" y="3162925"/>
            <a:ext cx="952500" cy="369332"/>
          </a:xfrm>
          <a:prstGeom prst="rect">
            <a:avLst/>
          </a:prstGeom>
          <a:noFill/>
        </p:spPr>
        <p:txBody>
          <a:bodyPr wrap="square" rtlCol="0">
            <a:spAutoFit/>
          </a:bodyPr>
          <a:lstStyle/>
          <a:p>
            <a:r>
              <a:rPr lang="en-US" dirty="0"/>
              <a:t>….…</a:t>
            </a:r>
          </a:p>
        </p:txBody>
      </p:sp>
      <p:sp>
        <p:nvSpPr>
          <p:cNvPr id="45" name="Rectangle 44"/>
          <p:cNvSpPr/>
          <p:nvPr/>
        </p:nvSpPr>
        <p:spPr>
          <a:xfrm>
            <a:off x="76200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push-1</a:t>
            </a:r>
            <a:endParaRPr lang="en-US" dirty="0">
              <a:solidFill>
                <a:schemeClr val="tx1"/>
              </a:solidFill>
            </a:endParaRPr>
          </a:p>
        </p:txBody>
      </p:sp>
      <p:sp>
        <p:nvSpPr>
          <p:cNvPr id="46" name="TextBox 45"/>
          <p:cNvSpPr txBox="1"/>
          <p:nvPr/>
        </p:nvSpPr>
        <p:spPr>
          <a:xfrm>
            <a:off x="8534400" y="3162925"/>
            <a:ext cx="952500" cy="369332"/>
          </a:xfrm>
          <a:prstGeom prst="rect">
            <a:avLst/>
          </a:prstGeom>
          <a:noFill/>
        </p:spPr>
        <p:txBody>
          <a:bodyPr wrap="square" rtlCol="0">
            <a:spAutoFit/>
          </a:bodyPr>
          <a:lstStyle/>
          <a:p>
            <a:r>
              <a:rPr lang="en-US" dirty="0" smtClean="0"/>
              <a:t>….</a:t>
            </a:r>
            <a:endParaRPr lang="en-US" dirty="0"/>
          </a:p>
        </p:txBody>
      </p:sp>
      <p:sp>
        <p:nvSpPr>
          <p:cNvPr id="49" name="Right Arrow 48"/>
          <p:cNvSpPr/>
          <p:nvPr/>
        </p:nvSpPr>
        <p:spPr>
          <a:xfrm>
            <a:off x="228600" y="2209800"/>
            <a:ext cx="1371600" cy="408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a:t>
            </a:r>
            <a:endParaRPr lang="en-US" dirty="0"/>
          </a:p>
        </p:txBody>
      </p:sp>
      <p:sp>
        <p:nvSpPr>
          <p:cNvPr id="53" name="Rectangle 52"/>
          <p:cNvSpPr/>
          <p:nvPr/>
        </p:nvSpPr>
        <p:spPr>
          <a:xfrm>
            <a:off x="7696200" y="1981200"/>
            <a:ext cx="7620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52" name="TextBox 51"/>
          <p:cNvSpPr txBox="1"/>
          <p:nvPr/>
        </p:nvSpPr>
        <p:spPr>
          <a:xfrm>
            <a:off x="7302344" y="1543230"/>
            <a:ext cx="1600200" cy="400110"/>
          </a:xfrm>
          <a:prstGeom prst="rect">
            <a:avLst/>
          </a:prstGeom>
          <a:solidFill>
            <a:schemeClr val="bg1">
              <a:lumMod val="85000"/>
            </a:schemeClr>
          </a:solidFill>
        </p:spPr>
        <p:txBody>
          <a:bodyPr wrap="none" rtlCol="0">
            <a:noAutofit/>
          </a:bodyPr>
          <a:lstStyle/>
          <a:p>
            <a:pPr algn="ctr"/>
            <a:r>
              <a:rPr lang="en-US" sz="2000" b="1" dirty="0" smtClean="0"/>
              <a:t>BQ Length</a:t>
            </a:r>
            <a:endParaRPr lang="en-US" b="1" dirty="0">
              <a:solidFill>
                <a:srgbClr val="FF0000"/>
              </a:solidFill>
            </a:endParaRPr>
          </a:p>
        </p:txBody>
      </p:sp>
      <p:sp>
        <p:nvSpPr>
          <p:cNvPr id="55" name="Rectangle 54"/>
          <p:cNvSpPr/>
          <p:nvPr/>
        </p:nvSpPr>
        <p:spPr>
          <a:xfrm>
            <a:off x="7697299" y="1981200"/>
            <a:ext cx="7620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a:t>
            </a:r>
          </a:p>
        </p:txBody>
      </p:sp>
      <p:sp>
        <p:nvSpPr>
          <p:cNvPr id="24" name="Text Box 51"/>
          <p:cNvSpPr txBox="1">
            <a:spLocks noChangeArrowheads="1"/>
          </p:cNvSpPr>
          <p:nvPr/>
        </p:nvSpPr>
        <p:spPr bwMode="auto">
          <a:xfrm>
            <a:off x="1447800" y="8638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rPr>
              <a:t>Hardware </a:t>
            </a:r>
            <a:r>
              <a:rPr lang="en-US" sz="2800" dirty="0">
                <a:solidFill>
                  <a:schemeClr val="accent2"/>
                </a:solidFill>
              </a:rPr>
              <a:t>Side</a:t>
            </a:r>
          </a:p>
        </p:txBody>
      </p:sp>
    </p:spTree>
    <p:extLst>
      <p:ext uri="{BB962C8B-B14F-4D97-AF65-F5344CB8AC3E}">
        <p14:creationId xmlns:p14="http://schemas.microsoft.com/office/powerpoint/2010/main" val="986573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2.22222E-6 C -0.10851 0.00162 -0.21632 0.00231 -0.325 0.00139 C -0.35556 2.22222E-6 -0.38612 -0.00232 -0.41667 -0.00417 C -0.45816 -0.01204 -0.50278 -0.01482 -0.5448 -0.01806 C -0.5507 -0.02014 -0.5566 -0.02153 -0.56251 -0.02361 C -0.57726 -0.03681 -0.5915 -0.05046 -0.60105 -0.07083 C -0.60382 -0.07662 -0.60469 -0.08912 -0.60521 -0.09583 C -0.60695 -0.11713 -0.60764 -0.13658 -0.61146 -0.15695 C -0.61094 -0.18148 -0.61945 -0.2294 -0.5948 -0.24028 C -0.56789 -0.26713 -0.53264 -0.26898 -0.50001 -0.26945 C -0.40695 -0.27107 -0.36337 -0.27083 -0.27917 -0.27083 " pathEditMode="relative" ptsTypes="ffffffffffA">
                                      <p:cBhvr>
                                        <p:cTn id="6" dur="2000" fill="hold"/>
                                        <p:tgtEl>
                                          <p:spTgt spid="51"/>
                                        </p:tgtEl>
                                        <p:attrNameLst>
                                          <p:attrName>ppt_x</p:attrName>
                                          <p:attrName>ppt_y</p:attrName>
                                        </p:attrNameLst>
                                      </p:cBhvr>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53"/>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1" animBg="1"/>
      <p:bldP spid="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66688" y="2990850"/>
            <a:ext cx="3781425" cy="1238160"/>
            <a:chOff x="180974" y="3790965"/>
            <a:chExt cx="3781425" cy="1238160"/>
          </a:xfrm>
        </p:grpSpPr>
        <p:sp>
          <p:nvSpPr>
            <p:cNvPr id="4" name="Rectangle 3"/>
            <p:cNvSpPr/>
            <p:nvPr/>
          </p:nvSpPr>
          <p:spPr>
            <a:xfrm>
              <a:off x="180974" y="3790965"/>
              <a:ext cx="3781425" cy="762000"/>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0" name="Text Box 48"/>
            <p:cNvSpPr txBox="1">
              <a:spLocks noChangeArrowheads="1"/>
            </p:cNvSpPr>
            <p:nvPr/>
          </p:nvSpPr>
          <p:spPr bwMode="auto">
            <a:xfrm>
              <a:off x="457201" y="4629015"/>
              <a:ext cx="3200399" cy="4001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smtClean="0">
                  <a:solidFill>
                    <a:schemeClr val="accent2"/>
                  </a:solidFill>
                  <a:latin typeface="Verdana" charset="0"/>
                </a:rPr>
                <a:t>Instruction Window</a:t>
              </a:r>
              <a:endParaRPr lang="en-US" sz="2000" b="1" dirty="0">
                <a:solidFill>
                  <a:schemeClr val="accent2"/>
                </a:solidFill>
                <a:latin typeface="Verdana" charset="0"/>
              </a:endParaRPr>
            </a:p>
          </p:txBody>
        </p:sp>
      </p:grpSp>
      <p:sp>
        <p:nvSpPr>
          <p:cNvPr id="7" name="Text Box 51"/>
          <p:cNvSpPr txBox="1">
            <a:spLocks noChangeArrowheads="1"/>
          </p:cNvSpPr>
          <p:nvPr/>
        </p:nvSpPr>
        <p:spPr bwMode="auto">
          <a:xfrm>
            <a:off x="200025" y="1066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smtClean="0"/>
              <a:t> BQ length</a:t>
            </a:r>
            <a:endParaRPr lang="en-US" sz="2000" dirty="0"/>
          </a:p>
        </p:txBody>
      </p:sp>
      <p:sp>
        <p:nvSpPr>
          <p:cNvPr id="3" name="Slide Number Placeholder 2"/>
          <p:cNvSpPr>
            <a:spLocks noGrp="1"/>
          </p:cNvSpPr>
          <p:nvPr>
            <p:ph type="sldNum" sz="quarter" idx="12"/>
          </p:nvPr>
        </p:nvSpPr>
        <p:spPr/>
        <p:txBody>
          <a:bodyPr/>
          <a:lstStyle/>
          <a:p>
            <a:fld id="{5C21BEC9-E795-4D2A-A650-E28556D03E26}" type="slidenum">
              <a:rPr lang="en-US" smtClean="0"/>
              <a:pPr/>
              <a:t>24</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
        <p:nvSpPr>
          <p:cNvPr id="37" name="Rectangle 36"/>
          <p:cNvSpPr/>
          <p:nvPr/>
        </p:nvSpPr>
        <p:spPr>
          <a:xfrm>
            <a:off x="2286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push-1</a:t>
            </a:r>
            <a:endParaRPr lang="en-US" dirty="0">
              <a:solidFill>
                <a:schemeClr val="tx1"/>
              </a:solidFill>
            </a:endParaRPr>
          </a:p>
        </p:txBody>
      </p:sp>
      <p:sp>
        <p:nvSpPr>
          <p:cNvPr id="38" name="Rectangle 37"/>
          <p:cNvSpPr/>
          <p:nvPr/>
        </p:nvSpPr>
        <p:spPr>
          <a:xfrm>
            <a:off x="12954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push-2</a:t>
            </a:r>
            <a:endParaRPr lang="en-US" dirty="0">
              <a:solidFill>
                <a:schemeClr val="tx1"/>
              </a:solidFill>
            </a:endParaRPr>
          </a:p>
        </p:txBody>
      </p:sp>
      <p:sp>
        <p:nvSpPr>
          <p:cNvPr id="39" name="TextBox 38"/>
          <p:cNvSpPr txBox="1"/>
          <p:nvPr/>
        </p:nvSpPr>
        <p:spPr>
          <a:xfrm>
            <a:off x="2209800" y="3162925"/>
            <a:ext cx="952500" cy="369332"/>
          </a:xfrm>
          <a:prstGeom prst="rect">
            <a:avLst/>
          </a:prstGeom>
          <a:noFill/>
        </p:spPr>
        <p:txBody>
          <a:bodyPr wrap="square" rtlCol="0">
            <a:spAutoFit/>
          </a:bodyPr>
          <a:lstStyle/>
          <a:p>
            <a:r>
              <a:rPr lang="en-US" dirty="0"/>
              <a:t>….…</a:t>
            </a:r>
          </a:p>
        </p:txBody>
      </p:sp>
      <p:sp>
        <p:nvSpPr>
          <p:cNvPr id="40" name="Rectangle 39"/>
          <p:cNvSpPr/>
          <p:nvPr/>
        </p:nvSpPr>
        <p:spPr>
          <a:xfrm>
            <a:off x="2895600" y="3151257"/>
            <a:ext cx="990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push-N</a:t>
            </a:r>
            <a:endParaRPr lang="en-US" dirty="0">
              <a:solidFill>
                <a:schemeClr val="tx1"/>
              </a:solidFill>
            </a:endParaRPr>
          </a:p>
        </p:txBody>
      </p:sp>
      <p:sp>
        <p:nvSpPr>
          <p:cNvPr id="41" name="Rectangle 40"/>
          <p:cNvSpPr/>
          <p:nvPr/>
        </p:nvSpPr>
        <p:spPr>
          <a:xfrm>
            <a:off x="4038600" y="3151257"/>
            <a:ext cx="838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pop-1</a:t>
            </a:r>
            <a:endParaRPr lang="en-US" dirty="0">
              <a:solidFill>
                <a:schemeClr val="tx1"/>
              </a:solidFill>
            </a:endParaRPr>
          </a:p>
        </p:txBody>
      </p:sp>
      <p:sp>
        <p:nvSpPr>
          <p:cNvPr id="42" name="Rectangle 41"/>
          <p:cNvSpPr/>
          <p:nvPr/>
        </p:nvSpPr>
        <p:spPr>
          <a:xfrm>
            <a:off x="5029200" y="3151257"/>
            <a:ext cx="838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pop-2</a:t>
            </a:r>
            <a:endParaRPr lang="en-US" dirty="0">
              <a:solidFill>
                <a:schemeClr val="tx1"/>
              </a:solidFill>
            </a:endParaRPr>
          </a:p>
        </p:txBody>
      </p:sp>
      <p:sp>
        <p:nvSpPr>
          <p:cNvPr id="43" name="Rectangle 42"/>
          <p:cNvSpPr/>
          <p:nvPr/>
        </p:nvSpPr>
        <p:spPr>
          <a:xfrm>
            <a:off x="65532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pop-N</a:t>
            </a:r>
            <a:endParaRPr lang="en-US" dirty="0">
              <a:solidFill>
                <a:schemeClr val="tx1"/>
              </a:solidFill>
            </a:endParaRPr>
          </a:p>
        </p:txBody>
      </p:sp>
      <p:sp>
        <p:nvSpPr>
          <p:cNvPr id="44" name="TextBox 43"/>
          <p:cNvSpPr txBox="1"/>
          <p:nvPr/>
        </p:nvSpPr>
        <p:spPr>
          <a:xfrm>
            <a:off x="5867400" y="3162925"/>
            <a:ext cx="952500" cy="369332"/>
          </a:xfrm>
          <a:prstGeom prst="rect">
            <a:avLst/>
          </a:prstGeom>
          <a:noFill/>
        </p:spPr>
        <p:txBody>
          <a:bodyPr wrap="square" rtlCol="0">
            <a:spAutoFit/>
          </a:bodyPr>
          <a:lstStyle/>
          <a:p>
            <a:r>
              <a:rPr lang="en-US" dirty="0"/>
              <a:t>….…</a:t>
            </a:r>
          </a:p>
        </p:txBody>
      </p:sp>
      <p:sp>
        <p:nvSpPr>
          <p:cNvPr id="45" name="Rectangle 44"/>
          <p:cNvSpPr/>
          <p:nvPr/>
        </p:nvSpPr>
        <p:spPr>
          <a:xfrm>
            <a:off x="76200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push-1</a:t>
            </a:r>
            <a:endParaRPr lang="en-US" dirty="0">
              <a:solidFill>
                <a:schemeClr val="tx1"/>
              </a:solidFill>
            </a:endParaRPr>
          </a:p>
        </p:txBody>
      </p:sp>
      <p:sp>
        <p:nvSpPr>
          <p:cNvPr id="46" name="TextBox 45"/>
          <p:cNvSpPr txBox="1"/>
          <p:nvPr/>
        </p:nvSpPr>
        <p:spPr>
          <a:xfrm>
            <a:off x="8534400" y="3162925"/>
            <a:ext cx="952500" cy="369332"/>
          </a:xfrm>
          <a:prstGeom prst="rect">
            <a:avLst/>
          </a:prstGeom>
          <a:noFill/>
        </p:spPr>
        <p:txBody>
          <a:bodyPr wrap="square" rtlCol="0">
            <a:spAutoFit/>
          </a:bodyPr>
          <a:lstStyle/>
          <a:p>
            <a:r>
              <a:rPr lang="en-US" dirty="0" smtClean="0"/>
              <a:t>….</a:t>
            </a:r>
            <a:endParaRPr lang="en-US" dirty="0"/>
          </a:p>
        </p:txBody>
      </p:sp>
      <p:sp>
        <p:nvSpPr>
          <p:cNvPr id="49" name="Right Arrow 48"/>
          <p:cNvSpPr/>
          <p:nvPr/>
        </p:nvSpPr>
        <p:spPr>
          <a:xfrm>
            <a:off x="228600" y="2209800"/>
            <a:ext cx="1371600" cy="408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a:t>
            </a:r>
            <a:endParaRPr lang="en-US" dirty="0"/>
          </a:p>
        </p:txBody>
      </p:sp>
      <p:sp>
        <p:nvSpPr>
          <p:cNvPr id="53" name="Rectangle 52"/>
          <p:cNvSpPr/>
          <p:nvPr/>
        </p:nvSpPr>
        <p:spPr>
          <a:xfrm>
            <a:off x="7696200" y="1981200"/>
            <a:ext cx="7620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N</a:t>
            </a:r>
            <a:endParaRPr lang="en-US" dirty="0">
              <a:solidFill>
                <a:srgbClr val="FF0000"/>
              </a:solidFill>
            </a:endParaRPr>
          </a:p>
        </p:txBody>
      </p:sp>
      <p:sp>
        <p:nvSpPr>
          <p:cNvPr id="23" name="Text Box 48"/>
          <p:cNvSpPr txBox="1">
            <a:spLocks noChangeArrowheads="1"/>
          </p:cNvSpPr>
          <p:nvPr/>
        </p:nvSpPr>
        <p:spPr bwMode="auto">
          <a:xfrm>
            <a:off x="4623163" y="4294257"/>
            <a:ext cx="24884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smtClean="0">
                <a:solidFill>
                  <a:srgbClr val="FF0000"/>
                </a:solidFill>
                <a:latin typeface="Verdana" charset="0"/>
              </a:rPr>
              <a:t>Stall push-1:</a:t>
            </a:r>
            <a:br>
              <a:rPr lang="en-US" sz="2000" b="1" dirty="0" smtClean="0">
                <a:solidFill>
                  <a:srgbClr val="FF0000"/>
                </a:solidFill>
                <a:latin typeface="Verdana" charset="0"/>
              </a:rPr>
            </a:br>
            <a:r>
              <a:rPr lang="en-US" sz="2000" b="1" dirty="0" smtClean="0">
                <a:solidFill>
                  <a:srgbClr val="FF0000"/>
                </a:solidFill>
                <a:latin typeface="Verdana" charset="0"/>
              </a:rPr>
              <a:t>BQ is full</a:t>
            </a:r>
            <a:endParaRPr lang="en-US" sz="2000" b="1" dirty="0">
              <a:solidFill>
                <a:srgbClr val="FF0000"/>
              </a:solidFill>
              <a:latin typeface="Verdana" charset="0"/>
            </a:endParaRPr>
          </a:p>
        </p:txBody>
      </p:sp>
      <p:sp>
        <p:nvSpPr>
          <p:cNvPr id="24" name="Text Box 51"/>
          <p:cNvSpPr txBox="1">
            <a:spLocks noChangeArrowheads="1"/>
          </p:cNvSpPr>
          <p:nvPr/>
        </p:nvSpPr>
        <p:spPr bwMode="auto">
          <a:xfrm>
            <a:off x="1447800" y="8638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rPr>
              <a:t>Hardware </a:t>
            </a:r>
            <a:r>
              <a:rPr lang="en-US" sz="2800" dirty="0">
                <a:solidFill>
                  <a:schemeClr val="accent2"/>
                </a:solidFill>
              </a:rPr>
              <a:t>Side</a:t>
            </a:r>
          </a:p>
        </p:txBody>
      </p:sp>
      <p:sp>
        <p:nvSpPr>
          <p:cNvPr id="28" name="TextBox 27"/>
          <p:cNvSpPr txBox="1"/>
          <p:nvPr/>
        </p:nvSpPr>
        <p:spPr>
          <a:xfrm>
            <a:off x="7306056" y="933630"/>
            <a:ext cx="1598002" cy="400110"/>
          </a:xfrm>
          <a:prstGeom prst="rect">
            <a:avLst/>
          </a:prstGeom>
          <a:solidFill>
            <a:schemeClr val="bg1">
              <a:lumMod val="85000"/>
            </a:schemeClr>
          </a:solidFill>
        </p:spPr>
        <p:txBody>
          <a:bodyPr wrap="none" rtlCol="0">
            <a:spAutoFit/>
          </a:bodyPr>
          <a:lstStyle/>
          <a:p>
            <a:r>
              <a:rPr lang="en-US" sz="2000" b="1" dirty="0" smtClean="0"/>
              <a:t>BQ size is </a:t>
            </a:r>
            <a:r>
              <a:rPr lang="en-US" sz="2000" b="1" dirty="0" smtClean="0">
                <a:solidFill>
                  <a:srgbClr val="FF0000"/>
                </a:solidFill>
              </a:rPr>
              <a:t>N</a:t>
            </a:r>
            <a:endParaRPr lang="en-US" b="1" dirty="0">
              <a:solidFill>
                <a:srgbClr val="FF0000"/>
              </a:solidFill>
            </a:endParaRPr>
          </a:p>
        </p:txBody>
      </p:sp>
      <p:sp>
        <p:nvSpPr>
          <p:cNvPr id="29" name="TextBox 28"/>
          <p:cNvSpPr txBox="1"/>
          <p:nvPr/>
        </p:nvSpPr>
        <p:spPr>
          <a:xfrm>
            <a:off x="7302344" y="1543230"/>
            <a:ext cx="1600200" cy="400110"/>
          </a:xfrm>
          <a:prstGeom prst="rect">
            <a:avLst/>
          </a:prstGeom>
          <a:solidFill>
            <a:schemeClr val="bg1">
              <a:lumMod val="85000"/>
            </a:schemeClr>
          </a:solidFill>
        </p:spPr>
        <p:txBody>
          <a:bodyPr wrap="none" rtlCol="0">
            <a:noAutofit/>
          </a:bodyPr>
          <a:lstStyle/>
          <a:p>
            <a:pPr algn="ctr"/>
            <a:r>
              <a:rPr lang="en-US" sz="2000" b="1" dirty="0" smtClean="0"/>
              <a:t>BQ Length</a:t>
            </a:r>
            <a:endParaRPr lang="en-US" b="1" dirty="0">
              <a:solidFill>
                <a:srgbClr val="FF0000"/>
              </a:solidFill>
            </a:endParaRPr>
          </a:p>
        </p:txBody>
      </p:sp>
    </p:spTree>
    <p:extLst>
      <p:ext uri="{BB962C8B-B14F-4D97-AF65-F5344CB8AC3E}">
        <p14:creationId xmlns:p14="http://schemas.microsoft.com/office/powerpoint/2010/main" val="3468867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77556E-17 1.11111E-6 L 0.39167 1.11111E-6 " pathEditMode="relative" rAng="0" ptsTypes="AA">
                                      <p:cBhvr>
                                        <p:cTn id="6" dur="2000" fill="hold"/>
                                        <p:tgtEl>
                                          <p:spTgt spid="51"/>
                                        </p:tgtEl>
                                        <p:attrNameLst>
                                          <p:attrName>ppt_x</p:attrName>
                                          <p:attrName>ppt_y</p:attrName>
                                        </p:attrNameLst>
                                      </p:cBhvr>
                                      <p:rCtr x="19583" y="0"/>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2000"/>
                            </p:stCondLst>
                            <p:childTnLst>
                              <p:par>
                                <p:cTn id="11" presetID="26" presetClass="emph" presetSubtype="0" repeatCount="2000" fill="hold" grpId="1" nodeType="afterEffect">
                                  <p:stCondLst>
                                    <p:cond delay="0"/>
                                  </p:stCondLst>
                                  <p:childTnLst>
                                    <p:animEffect transition="out" filter="fade">
                                      <p:cBhvr>
                                        <p:cTn id="12" dur="500" tmFilter="0, 0; .2, .5; .8, .5; 1, 0"/>
                                        <p:tgtEl>
                                          <p:spTgt spid="23"/>
                                        </p:tgtEl>
                                      </p:cBhvr>
                                    </p:animEffect>
                                    <p:animScale>
                                      <p:cBhvr>
                                        <p:cTn id="13"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0" y="2990850"/>
            <a:ext cx="2562225" cy="762000"/>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0" name="Text Box 48"/>
          <p:cNvSpPr txBox="1">
            <a:spLocks noChangeArrowheads="1"/>
          </p:cNvSpPr>
          <p:nvPr/>
        </p:nvSpPr>
        <p:spPr bwMode="auto">
          <a:xfrm>
            <a:off x="4648200" y="3828900"/>
            <a:ext cx="3200399" cy="4001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smtClean="0">
                <a:solidFill>
                  <a:schemeClr val="accent2"/>
                </a:solidFill>
                <a:latin typeface="Verdana" charset="0"/>
              </a:rPr>
              <a:t>Instruction Window</a:t>
            </a:r>
            <a:endParaRPr lang="en-US" sz="2000" b="1" dirty="0">
              <a:solidFill>
                <a:schemeClr val="accent2"/>
              </a:solidFill>
              <a:latin typeface="Verdana" charset="0"/>
            </a:endParaRPr>
          </a:p>
        </p:txBody>
      </p:sp>
      <p:sp>
        <p:nvSpPr>
          <p:cNvPr id="7" name="Text Box 51"/>
          <p:cNvSpPr txBox="1">
            <a:spLocks noChangeArrowheads="1"/>
          </p:cNvSpPr>
          <p:nvPr/>
        </p:nvSpPr>
        <p:spPr bwMode="auto">
          <a:xfrm>
            <a:off x="200025" y="1066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smtClean="0"/>
              <a:t> BQ length</a:t>
            </a:r>
            <a:endParaRPr lang="en-US" sz="2000" dirty="0"/>
          </a:p>
        </p:txBody>
      </p:sp>
      <p:sp>
        <p:nvSpPr>
          <p:cNvPr id="3" name="Slide Number Placeholder 2"/>
          <p:cNvSpPr>
            <a:spLocks noGrp="1"/>
          </p:cNvSpPr>
          <p:nvPr>
            <p:ph type="sldNum" sz="quarter" idx="12"/>
          </p:nvPr>
        </p:nvSpPr>
        <p:spPr/>
        <p:txBody>
          <a:bodyPr/>
          <a:lstStyle/>
          <a:p>
            <a:fld id="{5C21BEC9-E795-4D2A-A650-E28556D03E26}" type="slidenum">
              <a:rPr lang="en-US" smtClean="0"/>
              <a:pPr/>
              <a:t>25</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
        <p:nvSpPr>
          <p:cNvPr id="37" name="Rectangle 36"/>
          <p:cNvSpPr/>
          <p:nvPr/>
        </p:nvSpPr>
        <p:spPr>
          <a:xfrm>
            <a:off x="2286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push-1</a:t>
            </a:r>
            <a:endParaRPr lang="en-US" dirty="0">
              <a:solidFill>
                <a:schemeClr val="tx1"/>
              </a:solidFill>
            </a:endParaRPr>
          </a:p>
        </p:txBody>
      </p:sp>
      <p:sp>
        <p:nvSpPr>
          <p:cNvPr id="38" name="Rectangle 37"/>
          <p:cNvSpPr/>
          <p:nvPr/>
        </p:nvSpPr>
        <p:spPr>
          <a:xfrm>
            <a:off x="12954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push-2</a:t>
            </a:r>
            <a:endParaRPr lang="en-US" dirty="0">
              <a:solidFill>
                <a:schemeClr val="tx1"/>
              </a:solidFill>
            </a:endParaRPr>
          </a:p>
        </p:txBody>
      </p:sp>
      <p:sp>
        <p:nvSpPr>
          <p:cNvPr id="39" name="TextBox 38"/>
          <p:cNvSpPr txBox="1"/>
          <p:nvPr/>
        </p:nvSpPr>
        <p:spPr>
          <a:xfrm>
            <a:off x="2209800" y="3162925"/>
            <a:ext cx="952500" cy="369332"/>
          </a:xfrm>
          <a:prstGeom prst="rect">
            <a:avLst/>
          </a:prstGeom>
          <a:noFill/>
        </p:spPr>
        <p:txBody>
          <a:bodyPr wrap="square" rtlCol="0">
            <a:spAutoFit/>
          </a:bodyPr>
          <a:lstStyle/>
          <a:p>
            <a:r>
              <a:rPr lang="en-US" dirty="0"/>
              <a:t>….…</a:t>
            </a:r>
          </a:p>
        </p:txBody>
      </p:sp>
      <p:sp>
        <p:nvSpPr>
          <p:cNvPr id="40" name="Rectangle 39"/>
          <p:cNvSpPr/>
          <p:nvPr/>
        </p:nvSpPr>
        <p:spPr>
          <a:xfrm>
            <a:off x="2895600" y="3151257"/>
            <a:ext cx="990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push-N</a:t>
            </a:r>
            <a:endParaRPr lang="en-US" dirty="0">
              <a:solidFill>
                <a:schemeClr val="tx1"/>
              </a:solidFill>
            </a:endParaRPr>
          </a:p>
        </p:txBody>
      </p:sp>
      <p:sp>
        <p:nvSpPr>
          <p:cNvPr id="41" name="Rectangle 40"/>
          <p:cNvSpPr/>
          <p:nvPr/>
        </p:nvSpPr>
        <p:spPr>
          <a:xfrm>
            <a:off x="4038600" y="3151257"/>
            <a:ext cx="838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pop-1</a:t>
            </a:r>
            <a:endParaRPr lang="en-US" dirty="0">
              <a:solidFill>
                <a:schemeClr val="tx1"/>
              </a:solidFill>
            </a:endParaRPr>
          </a:p>
        </p:txBody>
      </p:sp>
      <p:sp>
        <p:nvSpPr>
          <p:cNvPr id="42" name="Rectangle 41"/>
          <p:cNvSpPr/>
          <p:nvPr/>
        </p:nvSpPr>
        <p:spPr>
          <a:xfrm>
            <a:off x="5029200" y="3151257"/>
            <a:ext cx="838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pop-2</a:t>
            </a:r>
            <a:endParaRPr lang="en-US" dirty="0">
              <a:solidFill>
                <a:schemeClr val="tx1"/>
              </a:solidFill>
            </a:endParaRPr>
          </a:p>
        </p:txBody>
      </p:sp>
      <p:sp>
        <p:nvSpPr>
          <p:cNvPr id="43" name="Rectangle 42"/>
          <p:cNvSpPr/>
          <p:nvPr/>
        </p:nvSpPr>
        <p:spPr>
          <a:xfrm>
            <a:off x="65532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pop-N</a:t>
            </a:r>
            <a:endParaRPr lang="en-US" dirty="0">
              <a:solidFill>
                <a:schemeClr val="tx1"/>
              </a:solidFill>
            </a:endParaRPr>
          </a:p>
        </p:txBody>
      </p:sp>
      <p:sp>
        <p:nvSpPr>
          <p:cNvPr id="44" name="TextBox 43"/>
          <p:cNvSpPr txBox="1"/>
          <p:nvPr/>
        </p:nvSpPr>
        <p:spPr>
          <a:xfrm>
            <a:off x="5867400" y="3162925"/>
            <a:ext cx="952500" cy="369332"/>
          </a:xfrm>
          <a:prstGeom prst="rect">
            <a:avLst/>
          </a:prstGeom>
          <a:noFill/>
        </p:spPr>
        <p:txBody>
          <a:bodyPr wrap="square" rtlCol="0">
            <a:spAutoFit/>
          </a:bodyPr>
          <a:lstStyle/>
          <a:p>
            <a:r>
              <a:rPr lang="en-US" dirty="0"/>
              <a:t>….…</a:t>
            </a:r>
          </a:p>
        </p:txBody>
      </p:sp>
      <p:sp>
        <p:nvSpPr>
          <p:cNvPr id="45" name="Rectangle 44"/>
          <p:cNvSpPr/>
          <p:nvPr/>
        </p:nvSpPr>
        <p:spPr>
          <a:xfrm>
            <a:off x="76200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push-1</a:t>
            </a:r>
            <a:endParaRPr lang="en-US" dirty="0">
              <a:solidFill>
                <a:schemeClr val="tx1"/>
              </a:solidFill>
            </a:endParaRPr>
          </a:p>
        </p:txBody>
      </p:sp>
      <p:sp>
        <p:nvSpPr>
          <p:cNvPr id="46" name="TextBox 45"/>
          <p:cNvSpPr txBox="1"/>
          <p:nvPr/>
        </p:nvSpPr>
        <p:spPr>
          <a:xfrm>
            <a:off x="8534400" y="3162925"/>
            <a:ext cx="952500" cy="369332"/>
          </a:xfrm>
          <a:prstGeom prst="rect">
            <a:avLst/>
          </a:prstGeom>
          <a:noFill/>
        </p:spPr>
        <p:txBody>
          <a:bodyPr wrap="square" rtlCol="0">
            <a:spAutoFit/>
          </a:bodyPr>
          <a:lstStyle/>
          <a:p>
            <a:r>
              <a:rPr lang="en-US" dirty="0" smtClean="0"/>
              <a:t>….</a:t>
            </a:r>
            <a:endParaRPr lang="en-US" dirty="0"/>
          </a:p>
        </p:txBody>
      </p:sp>
      <p:sp>
        <p:nvSpPr>
          <p:cNvPr id="49" name="Right Arrow 48"/>
          <p:cNvSpPr/>
          <p:nvPr/>
        </p:nvSpPr>
        <p:spPr>
          <a:xfrm>
            <a:off x="228600" y="2209800"/>
            <a:ext cx="1371600" cy="408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a:t>
            </a:r>
            <a:endParaRPr lang="en-US" dirty="0"/>
          </a:p>
        </p:txBody>
      </p:sp>
      <p:sp>
        <p:nvSpPr>
          <p:cNvPr id="53" name="Rectangle 52"/>
          <p:cNvSpPr/>
          <p:nvPr/>
        </p:nvSpPr>
        <p:spPr>
          <a:xfrm>
            <a:off x="7696200" y="1981200"/>
            <a:ext cx="7620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N -1</a:t>
            </a:r>
            <a:endParaRPr lang="en-US" dirty="0">
              <a:solidFill>
                <a:srgbClr val="FF0000"/>
              </a:solidFill>
            </a:endParaRPr>
          </a:p>
        </p:txBody>
      </p:sp>
      <p:sp>
        <p:nvSpPr>
          <p:cNvPr id="23" name="Text Box 48"/>
          <p:cNvSpPr txBox="1">
            <a:spLocks noChangeArrowheads="1"/>
          </p:cNvSpPr>
          <p:nvPr/>
        </p:nvSpPr>
        <p:spPr bwMode="auto">
          <a:xfrm>
            <a:off x="4623163" y="4294257"/>
            <a:ext cx="24884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err="1" smtClean="0">
                <a:solidFill>
                  <a:srgbClr val="22B000"/>
                </a:solidFill>
                <a:latin typeface="Verdana" charset="0"/>
              </a:rPr>
              <a:t>Unstall</a:t>
            </a:r>
            <a:r>
              <a:rPr lang="en-US" sz="2000" b="1" dirty="0" smtClean="0">
                <a:solidFill>
                  <a:srgbClr val="22B000"/>
                </a:solidFill>
                <a:latin typeface="Verdana" charset="0"/>
              </a:rPr>
              <a:t> push-1</a:t>
            </a:r>
            <a:endParaRPr lang="en-US" sz="2000" b="1" dirty="0">
              <a:solidFill>
                <a:srgbClr val="22B000"/>
              </a:solidFill>
              <a:latin typeface="Verdana" charset="0"/>
            </a:endParaRPr>
          </a:p>
        </p:txBody>
      </p:sp>
      <p:sp>
        <p:nvSpPr>
          <p:cNvPr id="24" name="Text Box 51"/>
          <p:cNvSpPr txBox="1">
            <a:spLocks noChangeArrowheads="1"/>
          </p:cNvSpPr>
          <p:nvPr/>
        </p:nvSpPr>
        <p:spPr bwMode="auto">
          <a:xfrm>
            <a:off x="1447800" y="8638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rPr>
              <a:t>Hardware </a:t>
            </a:r>
            <a:r>
              <a:rPr lang="en-US" sz="2800" dirty="0">
                <a:solidFill>
                  <a:schemeClr val="accent2"/>
                </a:solidFill>
              </a:rPr>
              <a:t>Side</a:t>
            </a:r>
          </a:p>
        </p:txBody>
      </p:sp>
      <p:sp>
        <p:nvSpPr>
          <p:cNvPr id="28" name="TextBox 27"/>
          <p:cNvSpPr txBox="1"/>
          <p:nvPr/>
        </p:nvSpPr>
        <p:spPr>
          <a:xfrm>
            <a:off x="7306056" y="933630"/>
            <a:ext cx="1598002" cy="400110"/>
          </a:xfrm>
          <a:prstGeom prst="rect">
            <a:avLst/>
          </a:prstGeom>
          <a:solidFill>
            <a:schemeClr val="bg1">
              <a:lumMod val="85000"/>
            </a:schemeClr>
          </a:solidFill>
        </p:spPr>
        <p:txBody>
          <a:bodyPr wrap="none" rtlCol="0">
            <a:spAutoFit/>
          </a:bodyPr>
          <a:lstStyle/>
          <a:p>
            <a:r>
              <a:rPr lang="en-US" sz="2000" b="1" dirty="0" smtClean="0"/>
              <a:t>BQ size is </a:t>
            </a:r>
            <a:r>
              <a:rPr lang="en-US" sz="2000" b="1" dirty="0" smtClean="0">
                <a:solidFill>
                  <a:srgbClr val="FF0000"/>
                </a:solidFill>
              </a:rPr>
              <a:t>N</a:t>
            </a:r>
            <a:endParaRPr lang="en-US" b="1" dirty="0">
              <a:solidFill>
                <a:srgbClr val="FF0000"/>
              </a:solidFill>
            </a:endParaRPr>
          </a:p>
        </p:txBody>
      </p:sp>
      <p:sp>
        <p:nvSpPr>
          <p:cNvPr id="29" name="TextBox 28"/>
          <p:cNvSpPr txBox="1"/>
          <p:nvPr/>
        </p:nvSpPr>
        <p:spPr>
          <a:xfrm>
            <a:off x="7302344" y="1543230"/>
            <a:ext cx="1600200" cy="400110"/>
          </a:xfrm>
          <a:prstGeom prst="rect">
            <a:avLst/>
          </a:prstGeom>
          <a:solidFill>
            <a:schemeClr val="bg1">
              <a:lumMod val="85000"/>
            </a:schemeClr>
          </a:solidFill>
        </p:spPr>
        <p:txBody>
          <a:bodyPr wrap="none" rtlCol="0">
            <a:noAutofit/>
          </a:bodyPr>
          <a:lstStyle/>
          <a:p>
            <a:pPr algn="ctr"/>
            <a:r>
              <a:rPr lang="en-US" sz="2000" b="1" dirty="0" smtClean="0"/>
              <a:t>BQ Length</a:t>
            </a:r>
            <a:endParaRPr lang="en-US" b="1" dirty="0">
              <a:solidFill>
                <a:srgbClr val="FF0000"/>
              </a:solidFill>
            </a:endParaRPr>
          </a:p>
        </p:txBody>
      </p:sp>
    </p:spTree>
    <p:extLst>
      <p:ext uri="{BB962C8B-B14F-4D97-AF65-F5344CB8AC3E}">
        <p14:creationId xmlns:p14="http://schemas.microsoft.com/office/powerpoint/2010/main" val="1437006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26" presetClass="emph" presetSubtype="0" repeatCount="2000" fill="hold" grpId="1" nodeType="afterEffect">
                                  <p:stCondLst>
                                    <p:cond delay="0"/>
                                  </p:stCondLst>
                                  <p:childTnLst>
                                    <p:animEffect transition="out" filter="fade">
                                      <p:cBhvr>
                                        <p:cTn id="9" dur="500" tmFilter="0, 0; .2, .5; .8, .5; 1, 0"/>
                                        <p:tgtEl>
                                          <p:spTgt spid="23"/>
                                        </p:tgtEl>
                                      </p:cBhvr>
                                    </p:animEffect>
                                    <p:animScale>
                                      <p:cBhvr>
                                        <p:cTn id="10"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53000" y="2990850"/>
            <a:ext cx="3781425" cy="1238160"/>
            <a:chOff x="3762375" y="2990850"/>
            <a:chExt cx="3781425" cy="1238160"/>
          </a:xfrm>
        </p:grpSpPr>
        <p:sp>
          <p:nvSpPr>
            <p:cNvPr id="4" name="Rectangle 3"/>
            <p:cNvSpPr/>
            <p:nvPr/>
          </p:nvSpPr>
          <p:spPr>
            <a:xfrm>
              <a:off x="3762375" y="2990850"/>
              <a:ext cx="3781425" cy="762000"/>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0" name="Text Box 48"/>
            <p:cNvSpPr txBox="1">
              <a:spLocks noChangeArrowheads="1"/>
            </p:cNvSpPr>
            <p:nvPr/>
          </p:nvSpPr>
          <p:spPr bwMode="auto">
            <a:xfrm>
              <a:off x="4010027" y="3828900"/>
              <a:ext cx="3200399" cy="4001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smtClean="0">
                  <a:solidFill>
                    <a:schemeClr val="accent2"/>
                  </a:solidFill>
                  <a:latin typeface="Verdana" charset="0"/>
                </a:rPr>
                <a:t>Instruction Window</a:t>
              </a:r>
              <a:endParaRPr lang="en-US" sz="2000" b="1" dirty="0">
                <a:solidFill>
                  <a:schemeClr val="accent2"/>
                </a:solidFill>
                <a:latin typeface="Verdana" charset="0"/>
              </a:endParaRPr>
            </a:p>
          </p:txBody>
        </p:sp>
      </p:grpSp>
      <p:sp>
        <p:nvSpPr>
          <p:cNvPr id="7" name="Text Box 51"/>
          <p:cNvSpPr txBox="1">
            <a:spLocks noChangeArrowheads="1"/>
          </p:cNvSpPr>
          <p:nvPr/>
        </p:nvSpPr>
        <p:spPr bwMode="auto">
          <a:xfrm>
            <a:off x="200025" y="1066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smtClean="0"/>
              <a:t> BQ </a:t>
            </a:r>
            <a:r>
              <a:rPr lang="en-US" sz="2000" dirty="0"/>
              <a:t>length </a:t>
            </a:r>
          </a:p>
        </p:txBody>
      </p:sp>
      <p:sp>
        <p:nvSpPr>
          <p:cNvPr id="3" name="Slide Number Placeholder 2"/>
          <p:cNvSpPr>
            <a:spLocks noGrp="1"/>
          </p:cNvSpPr>
          <p:nvPr>
            <p:ph type="sldNum" sz="quarter" idx="12"/>
          </p:nvPr>
        </p:nvSpPr>
        <p:spPr/>
        <p:txBody>
          <a:bodyPr/>
          <a:lstStyle/>
          <a:p>
            <a:fld id="{5C21BEC9-E795-4D2A-A650-E28556D03E26}" type="slidenum">
              <a:rPr lang="en-US" smtClean="0"/>
              <a:pPr/>
              <a:t>26</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
        <p:nvSpPr>
          <p:cNvPr id="37" name="Rectangle 36"/>
          <p:cNvSpPr/>
          <p:nvPr/>
        </p:nvSpPr>
        <p:spPr>
          <a:xfrm>
            <a:off x="2286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push-1</a:t>
            </a:r>
            <a:endParaRPr lang="en-US" dirty="0">
              <a:solidFill>
                <a:schemeClr val="tx1"/>
              </a:solidFill>
            </a:endParaRPr>
          </a:p>
        </p:txBody>
      </p:sp>
      <p:sp>
        <p:nvSpPr>
          <p:cNvPr id="38" name="Rectangle 37"/>
          <p:cNvSpPr/>
          <p:nvPr/>
        </p:nvSpPr>
        <p:spPr>
          <a:xfrm>
            <a:off x="12954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push-2</a:t>
            </a:r>
            <a:endParaRPr lang="en-US" dirty="0">
              <a:solidFill>
                <a:schemeClr val="tx1"/>
              </a:solidFill>
            </a:endParaRPr>
          </a:p>
        </p:txBody>
      </p:sp>
      <p:sp>
        <p:nvSpPr>
          <p:cNvPr id="39" name="TextBox 38"/>
          <p:cNvSpPr txBox="1"/>
          <p:nvPr/>
        </p:nvSpPr>
        <p:spPr>
          <a:xfrm>
            <a:off x="2209800" y="3162925"/>
            <a:ext cx="952500" cy="369332"/>
          </a:xfrm>
          <a:prstGeom prst="rect">
            <a:avLst/>
          </a:prstGeom>
          <a:noFill/>
        </p:spPr>
        <p:txBody>
          <a:bodyPr wrap="square" rtlCol="0">
            <a:spAutoFit/>
          </a:bodyPr>
          <a:lstStyle/>
          <a:p>
            <a:r>
              <a:rPr lang="en-US" dirty="0"/>
              <a:t>….…</a:t>
            </a:r>
          </a:p>
        </p:txBody>
      </p:sp>
      <p:sp>
        <p:nvSpPr>
          <p:cNvPr id="40" name="Rectangle 39"/>
          <p:cNvSpPr/>
          <p:nvPr/>
        </p:nvSpPr>
        <p:spPr>
          <a:xfrm>
            <a:off x="2895600" y="3151257"/>
            <a:ext cx="990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push-N</a:t>
            </a:r>
            <a:endParaRPr lang="en-US" dirty="0">
              <a:solidFill>
                <a:schemeClr val="tx1"/>
              </a:solidFill>
            </a:endParaRPr>
          </a:p>
        </p:txBody>
      </p:sp>
      <p:sp>
        <p:nvSpPr>
          <p:cNvPr id="41" name="Rectangle 40"/>
          <p:cNvSpPr/>
          <p:nvPr/>
        </p:nvSpPr>
        <p:spPr>
          <a:xfrm>
            <a:off x="4038600" y="3151257"/>
            <a:ext cx="838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pop-1</a:t>
            </a:r>
            <a:endParaRPr lang="en-US" dirty="0">
              <a:solidFill>
                <a:schemeClr val="tx1"/>
              </a:solidFill>
            </a:endParaRPr>
          </a:p>
        </p:txBody>
      </p:sp>
      <p:sp>
        <p:nvSpPr>
          <p:cNvPr id="42" name="Rectangle 41"/>
          <p:cNvSpPr/>
          <p:nvPr/>
        </p:nvSpPr>
        <p:spPr>
          <a:xfrm>
            <a:off x="5029200" y="3151257"/>
            <a:ext cx="838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pop-2</a:t>
            </a:r>
            <a:endParaRPr lang="en-US" dirty="0">
              <a:solidFill>
                <a:schemeClr val="tx1"/>
              </a:solidFill>
            </a:endParaRPr>
          </a:p>
        </p:txBody>
      </p:sp>
      <p:sp>
        <p:nvSpPr>
          <p:cNvPr id="43" name="Rectangle 42"/>
          <p:cNvSpPr/>
          <p:nvPr/>
        </p:nvSpPr>
        <p:spPr>
          <a:xfrm>
            <a:off x="65532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pop-N</a:t>
            </a:r>
            <a:endParaRPr lang="en-US" dirty="0">
              <a:solidFill>
                <a:schemeClr val="tx1"/>
              </a:solidFill>
            </a:endParaRPr>
          </a:p>
        </p:txBody>
      </p:sp>
      <p:sp>
        <p:nvSpPr>
          <p:cNvPr id="44" name="TextBox 43"/>
          <p:cNvSpPr txBox="1"/>
          <p:nvPr/>
        </p:nvSpPr>
        <p:spPr>
          <a:xfrm>
            <a:off x="5867400" y="3162925"/>
            <a:ext cx="952500" cy="369332"/>
          </a:xfrm>
          <a:prstGeom prst="rect">
            <a:avLst/>
          </a:prstGeom>
          <a:noFill/>
        </p:spPr>
        <p:txBody>
          <a:bodyPr wrap="square" rtlCol="0">
            <a:spAutoFit/>
          </a:bodyPr>
          <a:lstStyle/>
          <a:p>
            <a:r>
              <a:rPr lang="en-US" dirty="0"/>
              <a:t>….…</a:t>
            </a:r>
          </a:p>
        </p:txBody>
      </p:sp>
      <p:sp>
        <p:nvSpPr>
          <p:cNvPr id="45" name="Rectangle 44"/>
          <p:cNvSpPr/>
          <p:nvPr/>
        </p:nvSpPr>
        <p:spPr>
          <a:xfrm>
            <a:off x="7620000" y="3151257"/>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push-1</a:t>
            </a:r>
            <a:endParaRPr lang="en-US" dirty="0">
              <a:solidFill>
                <a:schemeClr val="tx1"/>
              </a:solidFill>
            </a:endParaRPr>
          </a:p>
        </p:txBody>
      </p:sp>
      <p:sp>
        <p:nvSpPr>
          <p:cNvPr id="46" name="TextBox 45"/>
          <p:cNvSpPr txBox="1"/>
          <p:nvPr/>
        </p:nvSpPr>
        <p:spPr>
          <a:xfrm>
            <a:off x="8534400" y="3162925"/>
            <a:ext cx="952500" cy="369332"/>
          </a:xfrm>
          <a:prstGeom prst="rect">
            <a:avLst/>
          </a:prstGeom>
          <a:noFill/>
        </p:spPr>
        <p:txBody>
          <a:bodyPr wrap="square" rtlCol="0">
            <a:spAutoFit/>
          </a:bodyPr>
          <a:lstStyle/>
          <a:p>
            <a:r>
              <a:rPr lang="en-US" dirty="0" smtClean="0"/>
              <a:t>….</a:t>
            </a:r>
            <a:endParaRPr lang="en-US" dirty="0"/>
          </a:p>
        </p:txBody>
      </p:sp>
      <p:sp>
        <p:nvSpPr>
          <p:cNvPr id="49" name="Right Arrow 48"/>
          <p:cNvSpPr/>
          <p:nvPr/>
        </p:nvSpPr>
        <p:spPr>
          <a:xfrm>
            <a:off x="228600" y="2209800"/>
            <a:ext cx="1371600" cy="408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a:t>
            </a:r>
            <a:endParaRPr lang="en-US" dirty="0"/>
          </a:p>
        </p:txBody>
      </p:sp>
      <p:sp>
        <p:nvSpPr>
          <p:cNvPr id="53" name="Rectangle 52"/>
          <p:cNvSpPr/>
          <p:nvPr/>
        </p:nvSpPr>
        <p:spPr>
          <a:xfrm>
            <a:off x="7696200" y="1981200"/>
            <a:ext cx="7620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N</a:t>
            </a:r>
            <a:endParaRPr lang="en-US" dirty="0">
              <a:solidFill>
                <a:srgbClr val="FF0000"/>
              </a:solidFill>
            </a:endParaRPr>
          </a:p>
        </p:txBody>
      </p:sp>
      <p:sp>
        <p:nvSpPr>
          <p:cNvPr id="23" name="Text Box 51"/>
          <p:cNvSpPr txBox="1">
            <a:spLocks noChangeArrowheads="1"/>
          </p:cNvSpPr>
          <p:nvPr/>
        </p:nvSpPr>
        <p:spPr bwMode="auto">
          <a:xfrm>
            <a:off x="1447800" y="8638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rPr>
              <a:t>Hardware </a:t>
            </a:r>
            <a:r>
              <a:rPr lang="en-US" sz="2800" dirty="0">
                <a:solidFill>
                  <a:schemeClr val="accent2"/>
                </a:solidFill>
              </a:rPr>
              <a:t>Side</a:t>
            </a:r>
          </a:p>
        </p:txBody>
      </p:sp>
      <p:sp>
        <p:nvSpPr>
          <p:cNvPr id="25" name="TextBox 24"/>
          <p:cNvSpPr txBox="1"/>
          <p:nvPr/>
        </p:nvSpPr>
        <p:spPr>
          <a:xfrm>
            <a:off x="7306056" y="933630"/>
            <a:ext cx="1598002" cy="400110"/>
          </a:xfrm>
          <a:prstGeom prst="rect">
            <a:avLst/>
          </a:prstGeom>
          <a:solidFill>
            <a:schemeClr val="bg1">
              <a:lumMod val="85000"/>
            </a:schemeClr>
          </a:solidFill>
        </p:spPr>
        <p:txBody>
          <a:bodyPr wrap="none" rtlCol="0">
            <a:spAutoFit/>
          </a:bodyPr>
          <a:lstStyle/>
          <a:p>
            <a:r>
              <a:rPr lang="en-US" sz="2000" b="1" dirty="0" smtClean="0"/>
              <a:t>BQ size is </a:t>
            </a:r>
            <a:r>
              <a:rPr lang="en-US" sz="2000" b="1" dirty="0" smtClean="0">
                <a:solidFill>
                  <a:srgbClr val="FF0000"/>
                </a:solidFill>
              </a:rPr>
              <a:t>N</a:t>
            </a:r>
            <a:endParaRPr lang="en-US" b="1" dirty="0">
              <a:solidFill>
                <a:srgbClr val="FF0000"/>
              </a:solidFill>
            </a:endParaRPr>
          </a:p>
        </p:txBody>
      </p:sp>
      <p:sp>
        <p:nvSpPr>
          <p:cNvPr id="26" name="TextBox 25"/>
          <p:cNvSpPr txBox="1"/>
          <p:nvPr/>
        </p:nvSpPr>
        <p:spPr>
          <a:xfrm>
            <a:off x="7302344" y="1543230"/>
            <a:ext cx="1600200" cy="400110"/>
          </a:xfrm>
          <a:prstGeom prst="rect">
            <a:avLst/>
          </a:prstGeom>
          <a:solidFill>
            <a:schemeClr val="bg1">
              <a:lumMod val="85000"/>
            </a:schemeClr>
          </a:solidFill>
        </p:spPr>
        <p:txBody>
          <a:bodyPr wrap="none" rtlCol="0">
            <a:noAutofit/>
          </a:bodyPr>
          <a:lstStyle/>
          <a:p>
            <a:pPr algn="ctr"/>
            <a:r>
              <a:rPr lang="en-US" sz="2000" b="1" dirty="0" smtClean="0"/>
              <a:t>BQ Length</a:t>
            </a:r>
            <a:endParaRPr lang="en-US" b="1" dirty="0">
              <a:solidFill>
                <a:srgbClr val="FF0000"/>
              </a:solidFill>
            </a:endParaRPr>
          </a:p>
        </p:txBody>
      </p:sp>
    </p:spTree>
    <p:extLst>
      <p:ext uri="{BB962C8B-B14F-4D97-AF65-F5344CB8AC3E}">
        <p14:creationId xmlns:p14="http://schemas.microsoft.com/office/powerpoint/2010/main" val="192238175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48200" y="3162300"/>
            <a:ext cx="1828800" cy="1257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Checkpoint:</a:t>
            </a:r>
          </a:p>
          <a:p>
            <a:pPr marL="285750" indent="-285750">
              <a:buFont typeface="Arial" charset="0"/>
              <a:buChar char="•"/>
            </a:pPr>
            <a:r>
              <a:rPr lang="en-US" dirty="0" smtClean="0">
                <a:solidFill>
                  <a:schemeClr val="tx1"/>
                </a:solidFill>
              </a:rPr>
              <a:t>RMT, … </a:t>
            </a:r>
            <a:r>
              <a:rPr lang="en-US" dirty="0" err="1" smtClean="0">
                <a:solidFill>
                  <a:schemeClr val="tx1"/>
                </a:solidFill>
              </a:rPr>
              <a:t>etc</a:t>
            </a:r>
            <a:endParaRPr lang="en-US" dirty="0" smtClean="0">
              <a:solidFill>
                <a:schemeClr val="tx1"/>
              </a:solidFill>
            </a:endParaRPr>
          </a:p>
          <a:p>
            <a:pPr marL="285750" indent="-285750">
              <a:buFont typeface="Arial" charset="0"/>
              <a:buChar char="•"/>
            </a:pPr>
            <a:endParaRPr lang="en-US" dirty="0" smtClean="0">
              <a:solidFill>
                <a:schemeClr val="tx1"/>
              </a:solidFill>
            </a:endParaRPr>
          </a:p>
          <a:p>
            <a:pPr marL="285750" indent="-285750">
              <a:buFont typeface="Arial" charset="0"/>
              <a:buChar char="•"/>
            </a:pPr>
            <a:endParaRPr lang="en-US" dirty="0" smtClean="0">
              <a:solidFill>
                <a:schemeClr val="tx1"/>
              </a:solidFill>
            </a:endParaRPr>
          </a:p>
        </p:txBody>
      </p:sp>
      <p:sp>
        <p:nvSpPr>
          <p:cNvPr id="7" name="Text Box 51"/>
          <p:cNvSpPr txBox="1">
            <a:spLocks noChangeArrowheads="1"/>
          </p:cNvSpPr>
          <p:nvPr/>
        </p:nvSpPr>
        <p:spPr bwMode="auto">
          <a:xfrm>
            <a:off x="200025" y="1066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smtClean="0"/>
              <a:t> BQ </a:t>
            </a:r>
            <a:r>
              <a:rPr lang="en-US" sz="2000" dirty="0"/>
              <a:t>recovery </a:t>
            </a:r>
          </a:p>
        </p:txBody>
      </p:sp>
      <p:sp>
        <p:nvSpPr>
          <p:cNvPr id="3" name="Slide Number Placeholder 2"/>
          <p:cNvSpPr>
            <a:spLocks noGrp="1"/>
          </p:cNvSpPr>
          <p:nvPr>
            <p:ph type="sldNum" sz="quarter" idx="12"/>
          </p:nvPr>
        </p:nvSpPr>
        <p:spPr/>
        <p:txBody>
          <a:bodyPr/>
          <a:lstStyle/>
          <a:p>
            <a:fld id="{5C21BEC9-E795-4D2A-A650-E28556D03E26}" type="slidenum">
              <a:rPr lang="en-US" smtClean="0"/>
              <a:pPr/>
              <a:t>27</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
        <p:nvSpPr>
          <p:cNvPr id="4" name="Down Arrow 3"/>
          <p:cNvSpPr/>
          <p:nvPr/>
        </p:nvSpPr>
        <p:spPr>
          <a:xfrm>
            <a:off x="5410200" y="2657475"/>
            <a:ext cx="152400" cy="5048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304800" y="3162300"/>
            <a:ext cx="2362200" cy="1257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Committed State:</a:t>
            </a:r>
          </a:p>
          <a:p>
            <a:pPr marL="285750" indent="-285750">
              <a:buFont typeface="Arial" charset="0"/>
              <a:buChar char="•"/>
            </a:pPr>
            <a:r>
              <a:rPr lang="en-US" dirty="0" smtClean="0">
                <a:solidFill>
                  <a:schemeClr val="tx1"/>
                </a:solidFill>
              </a:rPr>
              <a:t>AMT, … </a:t>
            </a:r>
            <a:r>
              <a:rPr lang="en-US" dirty="0" err="1" smtClean="0">
                <a:solidFill>
                  <a:schemeClr val="tx1"/>
                </a:solidFill>
              </a:rPr>
              <a:t>etc</a:t>
            </a:r>
            <a:endParaRPr lang="en-US" dirty="0" smtClean="0">
              <a:solidFill>
                <a:schemeClr val="tx1"/>
              </a:solidFill>
            </a:endParaRPr>
          </a:p>
          <a:p>
            <a:pPr marL="285750" indent="-285750">
              <a:buFont typeface="Arial" charset="0"/>
              <a:buChar char="•"/>
            </a:pPr>
            <a:endParaRPr lang="en-US" dirty="0" smtClean="0">
              <a:solidFill>
                <a:schemeClr val="tx1"/>
              </a:solidFill>
            </a:endParaRPr>
          </a:p>
          <a:p>
            <a:pPr marL="285750" indent="-285750">
              <a:buFont typeface="Arial" charset="0"/>
              <a:buChar char="•"/>
            </a:pPr>
            <a:endParaRPr lang="en-US" dirty="0" smtClean="0">
              <a:solidFill>
                <a:schemeClr val="tx1"/>
              </a:solidFill>
            </a:endParaRPr>
          </a:p>
        </p:txBody>
      </p:sp>
      <p:sp>
        <p:nvSpPr>
          <p:cNvPr id="10" name="Text Box 51"/>
          <p:cNvSpPr txBox="1">
            <a:spLocks noChangeArrowheads="1"/>
          </p:cNvSpPr>
          <p:nvPr/>
        </p:nvSpPr>
        <p:spPr bwMode="auto">
          <a:xfrm>
            <a:off x="1447800" y="8638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rPr>
              <a:t>Hardware </a:t>
            </a:r>
            <a:r>
              <a:rPr lang="en-US" sz="2800" dirty="0">
                <a:solidFill>
                  <a:schemeClr val="accent2"/>
                </a:solidFill>
              </a:rPr>
              <a:t>Side</a:t>
            </a: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1666875"/>
            <a:ext cx="68675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02706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48200" y="3162300"/>
            <a:ext cx="1828800" cy="1257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Checkpoint:</a:t>
            </a:r>
          </a:p>
          <a:p>
            <a:pPr marL="285750" indent="-285750">
              <a:buFont typeface="Arial" charset="0"/>
              <a:buChar char="•"/>
            </a:pPr>
            <a:r>
              <a:rPr lang="en-US" dirty="0" smtClean="0">
                <a:solidFill>
                  <a:schemeClr val="tx1"/>
                </a:solidFill>
              </a:rPr>
              <a:t>RMT, … </a:t>
            </a:r>
            <a:r>
              <a:rPr lang="en-US" dirty="0" err="1" smtClean="0">
                <a:solidFill>
                  <a:schemeClr val="tx1"/>
                </a:solidFill>
              </a:rPr>
              <a:t>etc</a:t>
            </a:r>
            <a:endParaRPr lang="en-US" dirty="0" smtClean="0">
              <a:solidFill>
                <a:schemeClr val="tx1"/>
              </a:solidFill>
            </a:endParaRPr>
          </a:p>
          <a:p>
            <a:pPr marL="285750" indent="-285750">
              <a:buFont typeface="Arial" charset="0"/>
              <a:buChar char="•"/>
            </a:pPr>
            <a:r>
              <a:rPr lang="en-US" dirty="0">
                <a:solidFill>
                  <a:srgbClr val="FF0000"/>
                </a:solidFill>
              </a:rPr>
              <a:t>BQ head </a:t>
            </a:r>
            <a:r>
              <a:rPr lang="en-US" dirty="0" err="1">
                <a:solidFill>
                  <a:srgbClr val="FF0000"/>
                </a:solidFill>
              </a:rPr>
              <a:t>ptr</a:t>
            </a:r>
            <a:endParaRPr lang="en-US" dirty="0">
              <a:solidFill>
                <a:srgbClr val="FF0000"/>
              </a:solidFill>
            </a:endParaRPr>
          </a:p>
          <a:p>
            <a:pPr marL="285750" indent="-285750">
              <a:buFont typeface="Arial" charset="0"/>
              <a:buChar char="•"/>
            </a:pPr>
            <a:r>
              <a:rPr lang="en-US" dirty="0">
                <a:solidFill>
                  <a:srgbClr val="FF0000"/>
                </a:solidFill>
              </a:rPr>
              <a:t>BQ tail </a:t>
            </a:r>
            <a:r>
              <a:rPr lang="en-US" dirty="0" err="1" smtClean="0">
                <a:solidFill>
                  <a:srgbClr val="FF0000"/>
                </a:solidFill>
              </a:rPr>
              <a:t>ptr</a:t>
            </a:r>
            <a:endParaRPr lang="en-US" dirty="0" smtClean="0">
              <a:solidFill>
                <a:schemeClr val="tx1"/>
              </a:solidFill>
            </a:endParaRPr>
          </a:p>
        </p:txBody>
      </p:sp>
      <p:sp>
        <p:nvSpPr>
          <p:cNvPr id="7" name="Text Box 51"/>
          <p:cNvSpPr txBox="1">
            <a:spLocks noChangeArrowheads="1"/>
          </p:cNvSpPr>
          <p:nvPr/>
        </p:nvSpPr>
        <p:spPr bwMode="auto">
          <a:xfrm>
            <a:off x="200025" y="1066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smtClean="0"/>
              <a:t> BQ </a:t>
            </a:r>
            <a:r>
              <a:rPr lang="en-US" sz="2000" dirty="0"/>
              <a:t>recovery </a:t>
            </a:r>
          </a:p>
        </p:txBody>
      </p:sp>
      <p:sp>
        <p:nvSpPr>
          <p:cNvPr id="3" name="Slide Number Placeholder 2"/>
          <p:cNvSpPr>
            <a:spLocks noGrp="1"/>
          </p:cNvSpPr>
          <p:nvPr>
            <p:ph type="sldNum" sz="quarter" idx="12"/>
          </p:nvPr>
        </p:nvSpPr>
        <p:spPr/>
        <p:txBody>
          <a:bodyPr/>
          <a:lstStyle/>
          <a:p>
            <a:fld id="{5C21BEC9-E795-4D2A-A650-E28556D03E26}" type="slidenum">
              <a:rPr lang="en-US" smtClean="0"/>
              <a:pPr/>
              <a:t>28</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
        <p:nvSpPr>
          <p:cNvPr id="4" name="Down Arrow 3"/>
          <p:cNvSpPr/>
          <p:nvPr/>
        </p:nvSpPr>
        <p:spPr>
          <a:xfrm>
            <a:off x="5410200" y="2657475"/>
            <a:ext cx="152400" cy="5048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304800" y="3162300"/>
            <a:ext cx="2362200" cy="1257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Committed State:</a:t>
            </a:r>
          </a:p>
          <a:p>
            <a:pPr marL="285750" indent="-285750">
              <a:buFont typeface="Arial" charset="0"/>
              <a:buChar char="•"/>
            </a:pPr>
            <a:r>
              <a:rPr lang="en-US" dirty="0" smtClean="0">
                <a:solidFill>
                  <a:schemeClr val="tx1"/>
                </a:solidFill>
              </a:rPr>
              <a:t>AMT, … </a:t>
            </a:r>
            <a:r>
              <a:rPr lang="en-US" dirty="0" err="1" smtClean="0">
                <a:solidFill>
                  <a:schemeClr val="tx1"/>
                </a:solidFill>
              </a:rPr>
              <a:t>etc</a:t>
            </a:r>
            <a:endParaRPr lang="en-US" dirty="0" smtClean="0">
              <a:solidFill>
                <a:schemeClr val="tx1"/>
              </a:solidFill>
            </a:endParaRPr>
          </a:p>
          <a:p>
            <a:pPr marL="285750" indent="-285750">
              <a:buFont typeface="Arial" charset="0"/>
              <a:buChar char="•"/>
            </a:pPr>
            <a:r>
              <a:rPr lang="en-US" dirty="0">
                <a:solidFill>
                  <a:srgbClr val="FF0000"/>
                </a:solidFill>
              </a:rPr>
              <a:t>Arch. BQ head </a:t>
            </a:r>
            <a:r>
              <a:rPr lang="en-US" dirty="0" err="1">
                <a:solidFill>
                  <a:srgbClr val="FF0000"/>
                </a:solidFill>
              </a:rPr>
              <a:t>ptr</a:t>
            </a:r>
            <a:endParaRPr lang="en-US" dirty="0">
              <a:solidFill>
                <a:srgbClr val="FF0000"/>
              </a:solidFill>
            </a:endParaRPr>
          </a:p>
          <a:p>
            <a:pPr marL="285750" indent="-285750">
              <a:buFont typeface="Arial" charset="0"/>
              <a:buChar char="•"/>
            </a:pPr>
            <a:r>
              <a:rPr lang="en-US" dirty="0">
                <a:solidFill>
                  <a:srgbClr val="FF0000"/>
                </a:solidFill>
              </a:rPr>
              <a:t>Arch. BQ tail </a:t>
            </a:r>
            <a:r>
              <a:rPr lang="en-US" dirty="0" err="1" smtClean="0">
                <a:solidFill>
                  <a:srgbClr val="FF0000"/>
                </a:solidFill>
              </a:rPr>
              <a:t>ptr</a:t>
            </a:r>
            <a:endParaRPr lang="en-US" dirty="0" smtClean="0">
              <a:solidFill>
                <a:schemeClr val="tx1"/>
              </a:solidFill>
            </a:endParaRPr>
          </a:p>
        </p:txBody>
      </p:sp>
      <p:sp>
        <p:nvSpPr>
          <p:cNvPr id="10" name="Text Box 51"/>
          <p:cNvSpPr txBox="1">
            <a:spLocks noChangeArrowheads="1"/>
          </p:cNvSpPr>
          <p:nvPr/>
        </p:nvSpPr>
        <p:spPr bwMode="auto">
          <a:xfrm>
            <a:off x="1447800" y="8638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rPr>
              <a:t>Hardware </a:t>
            </a:r>
            <a:r>
              <a:rPr lang="en-US" sz="2800" dirty="0">
                <a:solidFill>
                  <a:schemeClr val="accent2"/>
                </a:solidFill>
              </a:rPr>
              <a:t>Side</a:t>
            </a: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1666875"/>
            <a:ext cx="68675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79934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Process 18"/>
          <p:cNvSpPr/>
          <p:nvPr/>
        </p:nvSpPr>
        <p:spPr bwMode="auto">
          <a:xfrm>
            <a:off x="2155825" y="3352800"/>
            <a:ext cx="1104900" cy="1295400"/>
          </a:xfrm>
          <a:prstGeom prst="flowChartProcess">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control-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dependent</a:t>
            </a:r>
            <a:r>
              <a:rPr kumimoji="0" lang="en-US" sz="1400" b="0" i="0" u="none" strike="noStrike" cap="none" normalizeH="0" dirty="0" smtClean="0">
                <a:ln>
                  <a:noFill/>
                </a:ln>
                <a:solidFill>
                  <a:schemeClr val="tx1"/>
                </a:solidFill>
                <a:effectLst/>
                <a:latin typeface="Verdana"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region</a:t>
            </a:r>
            <a:endParaRPr kumimoji="0" lang="en-US" sz="1400" b="0" i="0" u="none" strike="noStrike" cap="none" normalizeH="0" baseline="0" dirty="0" smtClean="0">
              <a:ln>
                <a:noFill/>
              </a:ln>
              <a:solidFill>
                <a:schemeClr val="tx1"/>
              </a:solidFill>
              <a:effectLst/>
              <a:latin typeface="Verdana" pitchFamily="34" charset="0"/>
            </a:endParaRPr>
          </a:p>
        </p:txBody>
      </p:sp>
      <p:sp>
        <p:nvSpPr>
          <p:cNvPr id="16" name="Rounded Rectangle 15"/>
          <p:cNvSpPr/>
          <p:nvPr/>
        </p:nvSpPr>
        <p:spPr bwMode="auto">
          <a:xfrm>
            <a:off x="685800" y="990600"/>
            <a:ext cx="2667000" cy="487680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84" name="Rounded Rectangle 83"/>
          <p:cNvSpPr/>
          <p:nvPr/>
        </p:nvSpPr>
        <p:spPr bwMode="auto">
          <a:xfrm>
            <a:off x="685800" y="990600"/>
            <a:ext cx="2667000" cy="487680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30" name="Rounded Rectangle 29"/>
          <p:cNvSpPr/>
          <p:nvPr/>
        </p:nvSpPr>
        <p:spPr bwMode="auto">
          <a:xfrm>
            <a:off x="5791200" y="3429000"/>
            <a:ext cx="2667000" cy="320040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nvGrpSpPr>
          <p:cNvPr id="109" name="Group 108"/>
          <p:cNvGrpSpPr/>
          <p:nvPr/>
        </p:nvGrpSpPr>
        <p:grpSpPr>
          <a:xfrm>
            <a:off x="1546224" y="2514600"/>
            <a:ext cx="1714501" cy="3028951"/>
            <a:chOff x="1546224" y="2514600"/>
            <a:chExt cx="1714501" cy="3028951"/>
          </a:xfrm>
        </p:grpSpPr>
        <p:cxnSp>
          <p:nvCxnSpPr>
            <p:cNvPr id="110" name="Curved Connector 109"/>
            <p:cNvCxnSpPr>
              <a:stCxn id="115" idx="3"/>
              <a:endCxn id="112" idx="0"/>
            </p:cNvCxnSpPr>
            <p:nvPr/>
          </p:nvCxnSpPr>
          <p:spPr bwMode="auto">
            <a:xfrm>
              <a:off x="2508249" y="2933700"/>
              <a:ext cx="200026" cy="419100"/>
            </a:xfrm>
            <a:prstGeom prst="curvedConnector2">
              <a:avLst/>
            </a:prstGeom>
            <a:solidFill>
              <a:schemeClr val="accent1"/>
            </a:solidFill>
            <a:ln w="50800" cap="flat" cmpd="sng" algn="ctr">
              <a:solidFill>
                <a:schemeClr val="tx1"/>
              </a:solidFill>
              <a:prstDash val="solid"/>
              <a:round/>
              <a:headEnd type="none" w="sm" len="sm"/>
              <a:tailEnd type="arrow"/>
            </a:ln>
            <a:effectLst/>
          </p:spPr>
        </p:cxnSp>
        <p:grpSp>
          <p:nvGrpSpPr>
            <p:cNvPr id="111" name="Group 110"/>
            <p:cNvGrpSpPr/>
            <p:nvPr/>
          </p:nvGrpSpPr>
          <p:grpSpPr>
            <a:xfrm>
              <a:off x="1546224" y="2514600"/>
              <a:ext cx="1714501" cy="3028951"/>
              <a:chOff x="1546224" y="2514600"/>
              <a:chExt cx="1714501" cy="3028951"/>
            </a:xfrm>
          </p:grpSpPr>
          <p:sp>
            <p:nvSpPr>
              <p:cNvPr id="112" name="Flowchart: Process 111"/>
              <p:cNvSpPr/>
              <p:nvPr/>
            </p:nvSpPr>
            <p:spPr bwMode="auto">
              <a:xfrm>
                <a:off x="2155825" y="3352800"/>
                <a:ext cx="1104900" cy="1295400"/>
              </a:xfrm>
              <a:prstGeom prst="flowChartProcess">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control-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dependent</a:t>
                </a:r>
                <a:r>
                  <a:rPr kumimoji="0" lang="en-US" sz="1400" b="0" i="0" u="none" strike="noStrike" cap="none" normalizeH="0" dirty="0" smtClean="0">
                    <a:ln>
                      <a:noFill/>
                    </a:ln>
                    <a:solidFill>
                      <a:schemeClr val="tx1"/>
                    </a:solidFill>
                    <a:effectLst/>
                    <a:latin typeface="Verdana"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region</a:t>
                </a:r>
                <a:endParaRPr kumimoji="0" lang="en-US" sz="1400" b="0" i="0" u="none" strike="noStrike" cap="none" normalizeH="0" baseline="0" dirty="0" smtClean="0">
                  <a:ln>
                    <a:noFill/>
                  </a:ln>
                  <a:solidFill>
                    <a:schemeClr val="tx1"/>
                  </a:solidFill>
                  <a:effectLst/>
                  <a:latin typeface="Verdana" pitchFamily="34" charset="0"/>
                </a:endParaRPr>
              </a:p>
            </p:txBody>
          </p:sp>
          <p:cxnSp>
            <p:nvCxnSpPr>
              <p:cNvPr id="113" name="Curved Connector 112"/>
              <p:cNvCxnSpPr>
                <a:stCxn id="112" idx="2"/>
              </p:cNvCxnSpPr>
              <p:nvPr/>
            </p:nvCxnSpPr>
            <p:spPr bwMode="auto">
              <a:xfrm rot="5400000">
                <a:off x="2046287" y="4729162"/>
                <a:ext cx="742950" cy="581026"/>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114" name="Curved Connector 113"/>
              <p:cNvCxnSpPr>
                <a:stCxn id="115" idx="2"/>
              </p:cNvCxnSpPr>
              <p:nvPr/>
            </p:nvCxnSpPr>
            <p:spPr bwMode="auto">
              <a:xfrm rot="5400000">
                <a:off x="1077118" y="4288631"/>
                <a:ext cx="1885950"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sp>
            <p:nvSpPr>
              <p:cNvPr id="115" name="Diamond 114"/>
              <p:cNvSpPr/>
              <p:nvPr/>
            </p:nvSpPr>
            <p:spPr bwMode="auto">
              <a:xfrm>
                <a:off x="1546224" y="2514600"/>
                <a:ext cx="962025" cy="838200"/>
              </a:xfrm>
              <a:prstGeom prst="diamond">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a:t>
                </a:r>
              </a:p>
            </p:txBody>
          </p:sp>
          <p:sp>
            <p:nvSpPr>
              <p:cNvPr id="116" name="Flowchart: Connector 115"/>
              <p:cNvSpPr/>
              <p:nvPr/>
            </p:nvSpPr>
            <p:spPr bwMode="auto">
              <a:xfrm>
                <a:off x="1898649" y="5238751"/>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grpSp>
      <p:sp>
        <p:nvSpPr>
          <p:cNvPr id="27" name="Rounded Rectangle 26"/>
          <p:cNvSpPr/>
          <p:nvPr/>
        </p:nvSpPr>
        <p:spPr bwMode="auto">
          <a:xfrm>
            <a:off x="5791200" y="599420"/>
            <a:ext cx="2667000" cy="275338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8761" name="Oval 28760"/>
          <p:cNvSpPr/>
          <p:nvPr/>
        </p:nvSpPr>
        <p:spPr bwMode="auto">
          <a:xfrm>
            <a:off x="1374447" y="1535622"/>
            <a:ext cx="1277003" cy="610672"/>
          </a:xfrm>
          <a:prstGeom prst="ellipse">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branch-slice</a:t>
            </a:r>
          </a:p>
        </p:txBody>
      </p:sp>
      <p:sp>
        <p:nvSpPr>
          <p:cNvPr id="28763" name="Flowchart: Connector 28762"/>
          <p:cNvSpPr/>
          <p:nvPr/>
        </p:nvSpPr>
        <p:spPr bwMode="auto">
          <a:xfrm>
            <a:off x="1898649"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8764" name="Flowchart: Process 28763"/>
          <p:cNvSpPr/>
          <p:nvPr/>
        </p:nvSpPr>
        <p:spPr bwMode="auto">
          <a:xfrm>
            <a:off x="2155825" y="3352800"/>
            <a:ext cx="1104900" cy="1295400"/>
          </a:xfrm>
          <a:prstGeom prst="flowChartProcess">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control-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dependent</a:t>
            </a:r>
            <a:r>
              <a:rPr kumimoji="0" lang="en-US" sz="1400" b="0" i="0" u="none" strike="noStrike" cap="none" normalizeH="0" dirty="0" smtClean="0">
                <a:ln>
                  <a:noFill/>
                </a:ln>
                <a:solidFill>
                  <a:schemeClr val="tx1"/>
                </a:solidFill>
                <a:effectLst/>
                <a:latin typeface="Verdana"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region</a:t>
            </a:r>
            <a:endParaRPr kumimoji="0" lang="en-US" sz="1400" b="0" i="0" u="none" strike="noStrike" cap="none" normalizeH="0" baseline="0" dirty="0" smtClean="0">
              <a:ln>
                <a:noFill/>
              </a:ln>
              <a:solidFill>
                <a:schemeClr val="tx1"/>
              </a:solidFill>
              <a:effectLst/>
              <a:latin typeface="Verdana" pitchFamily="34" charset="0"/>
            </a:endParaRPr>
          </a:p>
        </p:txBody>
      </p:sp>
      <p:cxnSp>
        <p:nvCxnSpPr>
          <p:cNvPr id="28769" name="Curved Connector 28768"/>
          <p:cNvCxnSpPr>
            <a:stCxn id="28761" idx="4"/>
            <a:endCxn id="86" idx="0"/>
          </p:cNvCxnSpPr>
          <p:nvPr/>
        </p:nvCxnSpPr>
        <p:spPr bwMode="auto">
          <a:xfrm rot="16200000" flipH="1">
            <a:off x="1835940" y="2323303"/>
            <a:ext cx="368306"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cxnSp>
        <p:nvCxnSpPr>
          <p:cNvPr id="28771" name="Curved Connector 28770"/>
          <p:cNvCxnSpPr>
            <a:stCxn id="86" idx="3"/>
            <a:endCxn id="28764" idx="0"/>
          </p:cNvCxnSpPr>
          <p:nvPr/>
        </p:nvCxnSpPr>
        <p:spPr bwMode="auto">
          <a:xfrm>
            <a:off x="2508249" y="2933700"/>
            <a:ext cx="200026" cy="419100"/>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28773" name="Curved Connector 28772"/>
          <p:cNvCxnSpPr>
            <a:stCxn id="28764" idx="2"/>
            <a:endCxn id="28763" idx="6"/>
          </p:cNvCxnSpPr>
          <p:nvPr/>
        </p:nvCxnSpPr>
        <p:spPr bwMode="auto">
          <a:xfrm rot="5400000">
            <a:off x="2046287" y="4729162"/>
            <a:ext cx="742950" cy="581026"/>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28775" name="Curved Connector 28774"/>
          <p:cNvCxnSpPr>
            <a:stCxn id="86" idx="2"/>
            <a:endCxn id="28763" idx="0"/>
          </p:cNvCxnSpPr>
          <p:nvPr/>
        </p:nvCxnSpPr>
        <p:spPr bwMode="auto">
          <a:xfrm rot="5400000">
            <a:off x="1077118" y="4288631"/>
            <a:ext cx="1885950"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cxnSp>
        <p:nvCxnSpPr>
          <p:cNvPr id="28777" name="Curved Connector 28776"/>
          <p:cNvCxnSpPr>
            <a:stCxn id="28763" idx="2"/>
            <a:endCxn id="28761" idx="1"/>
          </p:cNvCxnSpPr>
          <p:nvPr/>
        </p:nvCxnSpPr>
        <p:spPr bwMode="auto">
          <a:xfrm rot="10800000">
            <a:off x="1561461" y="1625054"/>
            <a:ext cx="337189" cy="3766097"/>
          </a:xfrm>
          <a:prstGeom prst="curvedConnector4">
            <a:avLst>
              <a:gd name="adj1" fmla="val 223258"/>
              <a:gd name="adj2" fmla="val 111986"/>
            </a:avLst>
          </a:prstGeom>
          <a:solidFill>
            <a:schemeClr val="accent1"/>
          </a:solidFill>
          <a:ln w="50800" cap="flat" cmpd="sng" algn="ctr">
            <a:solidFill>
              <a:schemeClr val="tx1"/>
            </a:solidFill>
            <a:prstDash val="solid"/>
            <a:round/>
            <a:headEnd type="none" w="sm" len="sm"/>
            <a:tailEnd type="arrow"/>
          </a:ln>
          <a:effectLst/>
        </p:spPr>
      </p:cxnSp>
      <p:sp>
        <p:nvSpPr>
          <p:cNvPr id="86" name="Diamond 85"/>
          <p:cNvSpPr/>
          <p:nvPr/>
        </p:nvSpPr>
        <p:spPr bwMode="auto">
          <a:xfrm>
            <a:off x="1546224" y="2514600"/>
            <a:ext cx="962025" cy="838200"/>
          </a:xfrm>
          <a:prstGeom prst="diamond">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a:t>
            </a:r>
          </a:p>
        </p:txBody>
      </p:sp>
      <p:sp>
        <p:nvSpPr>
          <p:cNvPr id="87" name="Flowchart: Connector 86"/>
          <p:cNvSpPr/>
          <p:nvPr/>
        </p:nvSpPr>
        <p:spPr bwMode="auto">
          <a:xfrm>
            <a:off x="1889124"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8" name="Flowchart: Connector 17"/>
          <p:cNvSpPr/>
          <p:nvPr/>
        </p:nvSpPr>
        <p:spPr bwMode="auto">
          <a:xfrm>
            <a:off x="1898649"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cxnSp>
        <p:nvCxnSpPr>
          <p:cNvPr id="24" name="Curved Connector 23"/>
          <p:cNvCxnSpPr>
            <a:stCxn id="18" idx="2"/>
            <a:endCxn id="17" idx="1"/>
          </p:cNvCxnSpPr>
          <p:nvPr/>
        </p:nvCxnSpPr>
        <p:spPr bwMode="auto">
          <a:xfrm rot="10800000">
            <a:off x="1561461" y="1625054"/>
            <a:ext cx="337189" cy="3766097"/>
          </a:xfrm>
          <a:prstGeom prst="curvedConnector4">
            <a:avLst>
              <a:gd name="adj1" fmla="val 223258"/>
              <a:gd name="adj2" fmla="val 111986"/>
            </a:avLst>
          </a:prstGeom>
          <a:solidFill>
            <a:schemeClr val="accent1"/>
          </a:solidFill>
          <a:ln w="50800" cap="flat" cmpd="sng" algn="ctr">
            <a:solidFill>
              <a:schemeClr val="tx1"/>
            </a:solidFill>
            <a:prstDash val="solid"/>
            <a:round/>
            <a:headEnd type="none" w="sm" len="sm"/>
            <a:tailEnd type="arrow"/>
          </a:ln>
          <a:effectLst/>
        </p:spPr>
      </p:cxnSp>
      <p:sp>
        <p:nvSpPr>
          <p:cNvPr id="26" name="Flowchart: Connector 25"/>
          <p:cNvSpPr/>
          <p:nvPr/>
        </p:nvSpPr>
        <p:spPr bwMode="auto">
          <a:xfrm>
            <a:off x="1889124"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cxnSp>
        <p:nvCxnSpPr>
          <p:cNvPr id="45" name="Curved Connector 44"/>
          <p:cNvCxnSpPr/>
          <p:nvPr/>
        </p:nvCxnSpPr>
        <p:spPr bwMode="auto">
          <a:xfrm rot="16200000" flipV="1">
            <a:off x="5514975" y="1800224"/>
            <a:ext cx="2152650" cy="533401"/>
          </a:xfrm>
          <a:prstGeom prst="curvedConnector3">
            <a:avLst>
              <a:gd name="adj1" fmla="val 440"/>
            </a:avLst>
          </a:prstGeom>
          <a:solidFill>
            <a:schemeClr val="accent1"/>
          </a:solidFill>
          <a:ln w="50800" cap="flat" cmpd="sng" algn="ctr">
            <a:solidFill>
              <a:schemeClr val="tx1"/>
            </a:solidFill>
            <a:prstDash val="solid"/>
            <a:round/>
            <a:headEnd type="none" w="sm" len="sm"/>
            <a:tailEnd type="arrow"/>
          </a:ln>
          <a:effectLst/>
        </p:spPr>
      </p:cxnSp>
      <p:cxnSp>
        <p:nvCxnSpPr>
          <p:cNvPr id="22" name="Curved Connector 21"/>
          <p:cNvCxnSpPr>
            <a:stCxn id="19" idx="2"/>
            <a:endCxn id="18" idx="6"/>
          </p:cNvCxnSpPr>
          <p:nvPr/>
        </p:nvCxnSpPr>
        <p:spPr bwMode="auto">
          <a:xfrm rot="5400000">
            <a:off x="2046287" y="4729162"/>
            <a:ext cx="742950" cy="581026"/>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23" name="Curved Connector 22"/>
          <p:cNvCxnSpPr>
            <a:stCxn id="25" idx="2"/>
            <a:endCxn id="18" idx="0"/>
          </p:cNvCxnSpPr>
          <p:nvPr/>
        </p:nvCxnSpPr>
        <p:spPr bwMode="auto">
          <a:xfrm rot="5400000">
            <a:off x="1077118" y="4288631"/>
            <a:ext cx="1885950"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sp>
        <p:nvSpPr>
          <p:cNvPr id="33" name="Flowchart: Connector 32"/>
          <p:cNvSpPr/>
          <p:nvPr/>
        </p:nvSpPr>
        <p:spPr bwMode="auto">
          <a:xfrm>
            <a:off x="1898649" y="5238751"/>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4" name="Slide Number Placeholder 3"/>
          <p:cNvSpPr>
            <a:spLocks noGrp="1"/>
          </p:cNvSpPr>
          <p:nvPr>
            <p:ph type="sldNum" sz="quarter" idx="12"/>
          </p:nvPr>
        </p:nvSpPr>
        <p:spPr/>
        <p:txBody>
          <a:bodyPr/>
          <a:lstStyle/>
          <a:p>
            <a:fld id="{5C21BEC9-E795-4D2A-A650-E28556D03E26}"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smtClean="0"/>
              <a:t>Rami Sheikh © 2012                                 MICRO-45</a:t>
            </a:r>
            <a:endParaRPr lang="en-US" dirty="0"/>
          </a:p>
        </p:txBody>
      </p:sp>
      <p:sp>
        <p:nvSpPr>
          <p:cNvPr id="37" name="Text Box 51"/>
          <p:cNvSpPr txBox="1">
            <a:spLocks noChangeArrowheads="1"/>
          </p:cNvSpPr>
          <p:nvPr/>
        </p:nvSpPr>
        <p:spPr bwMode="auto">
          <a:xfrm>
            <a:off x="1905000" y="76200"/>
            <a:ext cx="556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dirty="0" smtClean="0">
                <a:solidFill>
                  <a:schemeClr val="accent2"/>
                </a:solidFill>
              </a:rPr>
              <a:t>Other Interesting Aspects of CFD</a:t>
            </a:r>
            <a:endParaRPr lang="en-US" sz="2800" dirty="0">
              <a:solidFill>
                <a:schemeClr val="accent2"/>
              </a:solidFill>
            </a:endParaRPr>
          </a:p>
        </p:txBody>
      </p:sp>
      <p:sp>
        <p:nvSpPr>
          <p:cNvPr id="38" name="Text Box 51"/>
          <p:cNvSpPr txBox="1">
            <a:spLocks noChangeArrowheads="1"/>
          </p:cNvSpPr>
          <p:nvPr/>
        </p:nvSpPr>
        <p:spPr bwMode="auto">
          <a:xfrm>
            <a:off x="-28575" y="533400"/>
            <a:ext cx="8715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lvl="1" eaLnBrk="1" hangingPunct="1">
              <a:spcBef>
                <a:spcPct val="50000"/>
              </a:spcBef>
              <a:buFont typeface="Arial" charset="0"/>
              <a:buChar char="•"/>
            </a:pPr>
            <a:r>
              <a:rPr lang="en-US" sz="2000" dirty="0" smtClean="0"/>
              <a:t>Supports partially separable branches</a:t>
            </a:r>
          </a:p>
        </p:txBody>
      </p:sp>
      <p:grpSp>
        <p:nvGrpSpPr>
          <p:cNvPr id="34" name="Group 33"/>
          <p:cNvGrpSpPr/>
          <p:nvPr/>
        </p:nvGrpSpPr>
        <p:grpSpPr>
          <a:xfrm>
            <a:off x="1374447" y="1535622"/>
            <a:ext cx="1880091" cy="1992981"/>
            <a:chOff x="1374447" y="1535622"/>
            <a:chExt cx="1880091" cy="1992981"/>
          </a:xfrm>
        </p:grpSpPr>
        <p:grpSp>
          <p:nvGrpSpPr>
            <p:cNvPr id="3" name="Group 2"/>
            <p:cNvGrpSpPr/>
            <p:nvPr/>
          </p:nvGrpSpPr>
          <p:grpSpPr>
            <a:xfrm>
              <a:off x="1374447" y="1535622"/>
              <a:ext cx="1277003" cy="978978"/>
              <a:chOff x="1374447" y="1535622"/>
              <a:chExt cx="1277003" cy="978978"/>
            </a:xfrm>
          </p:grpSpPr>
          <p:sp>
            <p:nvSpPr>
              <p:cNvPr id="17" name="Oval 16"/>
              <p:cNvSpPr/>
              <p:nvPr/>
            </p:nvSpPr>
            <p:spPr bwMode="auto">
              <a:xfrm>
                <a:off x="1374447" y="1535622"/>
                <a:ext cx="1277003" cy="610672"/>
              </a:xfrm>
              <a:prstGeom prst="ellipse">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branch-slice</a:t>
                </a:r>
              </a:p>
            </p:txBody>
          </p:sp>
          <p:cxnSp>
            <p:nvCxnSpPr>
              <p:cNvPr id="20" name="Curved Connector 19"/>
              <p:cNvCxnSpPr>
                <a:stCxn id="17" idx="4"/>
                <a:endCxn id="25" idx="0"/>
              </p:cNvCxnSpPr>
              <p:nvPr/>
            </p:nvCxnSpPr>
            <p:spPr bwMode="auto">
              <a:xfrm rot="16200000" flipH="1">
                <a:off x="1835940" y="2323303"/>
                <a:ext cx="368306"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grpSp>
        <p:grpSp>
          <p:nvGrpSpPr>
            <p:cNvPr id="32" name="Group 31"/>
            <p:cNvGrpSpPr/>
            <p:nvPr/>
          </p:nvGrpSpPr>
          <p:grpSpPr>
            <a:xfrm>
              <a:off x="1546224" y="2514600"/>
              <a:ext cx="1708314" cy="1014003"/>
              <a:chOff x="1546224" y="2514600"/>
              <a:chExt cx="1708314" cy="1014003"/>
            </a:xfrm>
          </p:grpSpPr>
          <p:cxnSp>
            <p:nvCxnSpPr>
              <p:cNvPr id="21" name="Curved Connector 20"/>
              <p:cNvCxnSpPr>
                <a:stCxn id="25" idx="3"/>
                <a:endCxn id="19" idx="0"/>
              </p:cNvCxnSpPr>
              <p:nvPr/>
            </p:nvCxnSpPr>
            <p:spPr bwMode="auto">
              <a:xfrm>
                <a:off x="2508249" y="2933700"/>
                <a:ext cx="200026" cy="419100"/>
              </a:xfrm>
              <a:prstGeom prst="curvedConnector2">
                <a:avLst/>
              </a:prstGeom>
              <a:solidFill>
                <a:schemeClr val="accent1"/>
              </a:solidFill>
              <a:ln w="50800" cap="flat" cmpd="sng" algn="ctr">
                <a:solidFill>
                  <a:schemeClr val="tx1"/>
                </a:solidFill>
                <a:prstDash val="solid"/>
                <a:round/>
                <a:headEnd type="none" w="sm" len="sm"/>
                <a:tailEnd type="arrow"/>
              </a:ln>
              <a:effectLst/>
            </p:spPr>
          </p:cxnSp>
          <p:sp>
            <p:nvSpPr>
              <p:cNvPr id="25" name="Diamond 24"/>
              <p:cNvSpPr/>
              <p:nvPr/>
            </p:nvSpPr>
            <p:spPr bwMode="auto">
              <a:xfrm>
                <a:off x="1546224" y="2514600"/>
                <a:ext cx="962025" cy="838200"/>
              </a:xfrm>
              <a:prstGeom prst="diamond">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a:t>
                </a:r>
              </a:p>
            </p:txBody>
          </p:sp>
          <p:sp>
            <p:nvSpPr>
              <p:cNvPr id="39" name="Rectangle 38"/>
              <p:cNvSpPr/>
              <p:nvPr/>
            </p:nvSpPr>
            <p:spPr>
              <a:xfrm>
                <a:off x="2185510" y="3373301"/>
                <a:ext cx="1069028" cy="15530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0" name="Curved Connector 39"/>
          <p:cNvCxnSpPr/>
          <p:nvPr/>
        </p:nvCxnSpPr>
        <p:spPr>
          <a:xfrm flipH="1" flipV="1">
            <a:off x="2673512" y="1840958"/>
            <a:ext cx="603088" cy="1609994"/>
          </a:xfrm>
          <a:prstGeom prst="curvedConnector3">
            <a:avLst>
              <a:gd name="adj1" fmla="val -37905"/>
            </a:avLst>
          </a:prstGeom>
          <a:ln w="412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p:nvPr/>
        </p:nvCxnSpPr>
        <p:spPr bwMode="auto">
          <a:xfrm rot="16200000" flipH="1">
            <a:off x="6766933" y="2739030"/>
            <a:ext cx="448859" cy="1"/>
          </a:xfrm>
          <a:prstGeom prst="curvedConnector3">
            <a:avLst>
              <a:gd name="adj1" fmla="val 50000"/>
            </a:avLst>
          </a:prstGeom>
          <a:solidFill>
            <a:schemeClr val="accent1"/>
          </a:solidFill>
          <a:ln w="50800" cap="flat" cmpd="sng" algn="ctr">
            <a:solidFill>
              <a:schemeClr val="tx1"/>
            </a:solidFill>
            <a:prstDash val="solid"/>
            <a:round/>
            <a:headEnd type="none" w="sm" len="sm"/>
            <a:tailEnd type="arrow"/>
          </a:ln>
          <a:effectLst/>
        </p:spPr>
      </p:cxnSp>
      <p:cxnSp>
        <p:nvCxnSpPr>
          <p:cNvPr id="67" name="Curved Connector 66"/>
          <p:cNvCxnSpPr/>
          <p:nvPr/>
        </p:nvCxnSpPr>
        <p:spPr bwMode="auto">
          <a:xfrm rot="10800000" flipV="1">
            <a:off x="7096126" y="2667000"/>
            <a:ext cx="600075" cy="419100"/>
          </a:xfrm>
          <a:prstGeom prst="curvedConnector3">
            <a:avLst>
              <a:gd name="adj1" fmla="val -2381"/>
            </a:avLst>
          </a:prstGeom>
          <a:solidFill>
            <a:schemeClr val="accent1"/>
          </a:solidFill>
          <a:ln w="50800" cap="flat" cmpd="sng" algn="ctr">
            <a:solidFill>
              <a:schemeClr val="tx1"/>
            </a:solidFill>
            <a:prstDash val="solid"/>
            <a:round/>
            <a:headEnd type="none" w="sm" len="sm"/>
            <a:tailEnd type="arrow"/>
          </a:ln>
          <a:effectLst/>
        </p:spPr>
      </p:cxnSp>
      <p:cxnSp>
        <p:nvCxnSpPr>
          <p:cNvPr id="117" name="Curved Connector 116"/>
          <p:cNvCxnSpPr/>
          <p:nvPr/>
        </p:nvCxnSpPr>
        <p:spPr bwMode="auto">
          <a:xfrm rot="10800000">
            <a:off x="6362700" y="3943349"/>
            <a:ext cx="342900" cy="2457450"/>
          </a:xfrm>
          <a:prstGeom prst="curvedConnector3">
            <a:avLst>
              <a:gd name="adj1" fmla="val 102778"/>
            </a:avLst>
          </a:prstGeom>
          <a:solidFill>
            <a:schemeClr val="accent1"/>
          </a:solidFill>
          <a:ln w="508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1668606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6" presetClass="path" presetSubtype="0" accel="50000" decel="50000" fill="hold" nodeType="clickEffect">
                                  <p:stCondLst>
                                    <p:cond delay="0"/>
                                  </p:stCondLst>
                                  <p:childTnLst>
                                    <p:animMotion origin="layout" path="M -0.00312 -2.96296E-6 L 0.54376 -0.12477 " pathEditMode="relative" rAng="0" ptsTypes="AA">
                                      <p:cBhvr>
                                        <p:cTn id="15" dur="2000" fill="hold"/>
                                        <p:tgtEl>
                                          <p:spTgt spid="34"/>
                                        </p:tgtEl>
                                        <p:attrNameLst>
                                          <p:attrName>ppt_x</p:attrName>
                                          <p:attrName>ppt_y</p:attrName>
                                        </p:attrNameLst>
                                      </p:cBhvr>
                                      <p:rCtr x="27344" y="-6250"/>
                                    </p:animMotion>
                                  </p:childTnLst>
                                </p:cTn>
                              </p:par>
                            </p:childTnLst>
                          </p:cTn>
                        </p:par>
                        <p:par>
                          <p:cTn id="16" fill="hold">
                            <p:stCondLst>
                              <p:cond delay="2000"/>
                            </p:stCondLst>
                            <p:childTnLst>
                              <p:par>
                                <p:cTn id="17" presetID="56" presetClass="path" presetSubtype="0" accel="50000" decel="50000" fill="hold" grpId="0" nodeType="afterEffect">
                                  <p:stCondLst>
                                    <p:cond delay="0"/>
                                  </p:stCondLst>
                                  <p:childTnLst>
                                    <p:animMotion origin="layout" path="M 1.11111E-6 -1.11111E-6 L 0.54653 -0.33055 " pathEditMode="relative" rAng="0" ptsTypes="AA">
                                      <p:cBhvr>
                                        <p:cTn id="18" dur="2000" fill="hold"/>
                                        <p:tgtEl>
                                          <p:spTgt spid="33"/>
                                        </p:tgtEl>
                                        <p:attrNameLst>
                                          <p:attrName>ppt_x</p:attrName>
                                          <p:attrName>ppt_y</p:attrName>
                                        </p:attrNameLst>
                                      </p:cBhvr>
                                      <p:rCtr x="27326" y="-16528"/>
                                    </p:animMotion>
                                  </p:childTnLst>
                                </p:cTn>
                              </p:par>
                              <p:par>
                                <p:cTn id="19" presetID="6" presetClass="entr" presetSubtype="16"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circle(in)">
                                      <p:cBhvr>
                                        <p:cTn id="21" dur="2000"/>
                                        <p:tgtEl>
                                          <p:spTgt spid="52"/>
                                        </p:tgtEl>
                                      </p:cBhvr>
                                    </p:animEffect>
                                  </p:childTnLst>
                                </p:cTn>
                              </p:par>
                              <p:par>
                                <p:cTn id="22" presetID="6" presetClass="entr" presetSubtype="16" fill="hold"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circle(in)">
                                      <p:cBhvr>
                                        <p:cTn id="24" dur="2000"/>
                                        <p:tgtEl>
                                          <p:spTgt spid="67"/>
                                        </p:tgtEl>
                                      </p:cBhvr>
                                    </p:animEffect>
                                  </p:childTnLst>
                                </p:cTn>
                              </p:par>
                            </p:childTnLst>
                          </p:cTn>
                        </p:par>
                        <p:par>
                          <p:cTn id="25" fill="hold">
                            <p:stCondLst>
                              <p:cond delay="4000"/>
                            </p:stCondLst>
                            <p:childTnLst>
                              <p:par>
                                <p:cTn id="26" presetID="6" presetClass="entr" presetSubtype="16"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circle(in)">
                                      <p:cBhvr>
                                        <p:cTn id="28" dur="20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2.77778E-6 0 L 0.52882 0.14583 " pathEditMode="relative" rAng="0" ptsTypes="AA">
                                      <p:cBhvr>
                                        <p:cTn id="32" dur="2000" fill="hold"/>
                                        <p:tgtEl>
                                          <p:spTgt spid="109"/>
                                        </p:tgtEl>
                                        <p:attrNameLst>
                                          <p:attrName>ppt_x</p:attrName>
                                          <p:attrName>ppt_y</p:attrName>
                                        </p:attrNameLst>
                                      </p:cBhvr>
                                      <p:rCtr x="26441" y="7292"/>
                                    </p:animMotion>
                                  </p:childTnLst>
                                </p:cTn>
                              </p:par>
                            </p:childTnLst>
                          </p:cTn>
                        </p:par>
                        <p:par>
                          <p:cTn id="33" fill="hold">
                            <p:stCondLst>
                              <p:cond delay="2000"/>
                            </p:stCondLst>
                            <p:childTnLst>
                              <p:par>
                                <p:cTn id="34" presetID="22" presetClass="entr" presetSubtype="4" fill="hold" nodeType="after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wipe(down)">
                                      <p:cBhvr>
                                        <p:cTn id="36"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76200"/>
            <a:ext cx="8410575" cy="609600"/>
          </a:xfrm>
        </p:spPr>
        <p:txBody>
          <a:bodyPr/>
          <a:lstStyle/>
          <a:p>
            <a:r>
              <a:rPr lang="en-US" dirty="0" smtClean="0"/>
              <a:t>Energy is Important</a:t>
            </a:r>
            <a:endParaRPr lang="en-US" dirty="0"/>
          </a:p>
        </p:txBody>
      </p:sp>
      <p:graphicFrame>
        <p:nvGraphicFramePr>
          <p:cNvPr id="11" name="Diagram 10"/>
          <p:cNvGraphicFramePr/>
          <p:nvPr>
            <p:extLst>
              <p:ext uri="{D42A27DB-BD31-4B8C-83A1-F6EECF244321}">
                <p14:modId xmlns:p14="http://schemas.microsoft.com/office/powerpoint/2010/main" val="1263180864"/>
              </p:ext>
            </p:extLst>
          </p:nvPr>
        </p:nvGraphicFramePr>
        <p:xfrm>
          <a:off x="1524000" y="1422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C21BEC9-E795-4D2A-A650-E28556D03E26}" type="slidenum">
              <a:rPr lang="en-US" smtClean="0"/>
              <a:pPr/>
              <a:t>3</a:t>
            </a:fld>
            <a:endParaRPr lang="en-US" dirty="0"/>
          </a:p>
        </p:txBody>
      </p:sp>
      <p:sp>
        <p:nvSpPr>
          <p:cNvPr id="3" name="Footer Placeholder 2"/>
          <p:cNvSpPr>
            <a:spLocks noGrp="1"/>
          </p:cNvSpPr>
          <p:nvPr>
            <p:ph type="ftr" sz="quarter" idx="11"/>
          </p:nvPr>
        </p:nvSpPr>
        <p:spPr/>
        <p:txBody>
          <a:bodyPr/>
          <a:lstStyle/>
          <a:p>
            <a:r>
              <a:rPr lang="en-US" smtClean="0"/>
              <a:t>Rami Sheikh © 2012                                 MICRO-45</a:t>
            </a:r>
            <a:endParaRPr lang="en-US" dirty="0"/>
          </a:p>
        </p:txBody>
      </p:sp>
    </p:spTree>
    <p:extLst>
      <p:ext uri="{BB962C8B-B14F-4D97-AF65-F5344CB8AC3E}">
        <p14:creationId xmlns:p14="http://schemas.microsoft.com/office/powerpoint/2010/main" val="6202265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bwMode="auto">
          <a:xfrm>
            <a:off x="5791200" y="3429000"/>
            <a:ext cx="2667000" cy="320040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nvGrpSpPr>
          <p:cNvPr id="109" name="Group 108"/>
          <p:cNvGrpSpPr/>
          <p:nvPr/>
        </p:nvGrpSpPr>
        <p:grpSpPr>
          <a:xfrm>
            <a:off x="1546224" y="2514600"/>
            <a:ext cx="1714501" cy="3028951"/>
            <a:chOff x="1546224" y="2514600"/>
            <a:chExt cx="1714501" cy="3028951"/>
          </a:xfrm>
        </p:grpSpPr>
        <p:cxnSp>
          <p:nvCxnSpPr>
            <p:cNvPr id="110" name="Curved Connector 109"/>
            <p:cNvCxnSpPr>
              <a:stCxn id="115" idx="3"/>
              <a:endCxn id="112" idx="0"/>
            </p:cNvCxnSpPr>
            <p:nvPr/>
          </p:nvCxnSpPr>
          <p:spPr bwMode="auto">
            <a:xfrm>
              <a:off x="2508249" y="2933700"/>
              <a:ext cx="200026" cy="419100"/>
            </a:xfrm>
            <a:prstGeom prst="curvedConnector2">
              <a:avLst/>
            </a:prstGeom>
            <a:solidFill>
              <a:schemeClr val="accent1"/>
            </a:solidFill>
            <a:ln w="50800" cap="flat" cmpd="sng" algn="ctr">
              <a:solidFill>
                <a:schemeClr val="tx1"/>
              </a:solidFill>
              <a:prstDash val="solid"/>
              <a:round/>
              <a:headEnd type="none" w="sm" len="sm"/>
              <a:tailEnd type="arrow"/>
            </a:ln>
            <a:effectLst/>
          </p:spPr>
        </p:cxnSp>
        <p:grpSp>
          <p:nvGrpSpPr>
            <p:cNvPr id="111" name="Group 110"/>
            <p:cNvGrpSpPr/>
            <p:nvPr/>
          </p:nvGrpSpPr>
          <p:grpSpPr>
            <a:xfrm>
              <a:off x="1546224" y="2514600"/>
              <a:ext cx="1714501" cy="3028951"/>
              <a:chOff x="1546224" y="2514600"/>
              <a:chExt cx="1714501" cy="3028951"/>
            </a:xfrm>
          </p:grpSpPr>
          <p:sp>
            <p:nvSpPr>
              <p:cNvPr id="112" name="Flowchart: Process 111"/>
              <p:cNvSpPr/>
              <p:nvPr/>
            </p:nvSpPr>
            <p:spPr bwMode="auto">
              <a:xfrm>
                <a:off x="2155825" y="3352800"/>
                <a:ext cx="1104900" cy="1295400"/>
              </a:xfrm>
              <a:prstGeom prst="flowChartProcess">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control-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dependent</a:t>
                </a:r>
                <a:r>
                  <a:rPr kumimoji="0" lang="en-US" sz="1400" b="0" i="0" u="none" strike="noStrike" cap="none" normalizeH="0" dirty="0" smtClean="0">
                    <a:ln>
                      <a:noFill/>
                    </a:ln>
                    <a:solidFill>
                      <a:schemeClr val="tx1"/>
                    </a:solidFill>
                    <a:effectLst/>
                    <a:latin typeface="Verdana"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region</a:t>
                </a:r>
                <a:endParaRPr kumimoji="0" lang="en-US" sz="1400" b="0" i="0" u="none" strike="noStrike" cap="none" normalizeH="0" baseline="0" dirty="0" smtClean="0">
                  <a:ln>
                    <a:noFill/>
                  </a:ln>
                  <a:solidFill>
                    <a:schemeClr val="tx1"/>
                  </a:solidFill>
                  <a:effectLst/>
                  <a:latin typeface="Verdana" pitchFamily="34" charset="0"/>
                </a:endParaRPr>
              </a:p>
            </p:txBody>
          </p:sp>
          <p:cxnSp>
            <p:nvCxnSpPr>
              <p:cNvPr id="113" name="Curved Connector 112"/>
              <p:cNvCxnSpPr>
                <a:stCxn id="112" idx="2"/>
              </p:cNvCxnSpPr>
              <p:nvPr/>
            </p:nvCxnSpPr>
            <p:spPr bwMode="auto">
              <a:xfrm rot="5400000">
                <a:off x="2046287" y="4729162"/>
                <a:ext cx="742950" cy="581026"/>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114" name="Curved Connector 113"/>
              <p:cNvCxnSpPr>
                <a:stCxn id="115" idx="2"/>
              </p:cNvCxnSpPr>
              <p:nvPr/>
            </p:nvCxnSpPr>
            <p:spPr bwMode="auto">
              <a:xfrm rot="5400000">
                <a:off x="1077118" y="4288631"/>
                <a:ext cx="1885950"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sp>
            <p:nvSpPr>
              <p:cNvPr id="115" name="Diamond 114"/>
              <p:cNvSpPr/>
              <p:nvPr/>
            </p:nvSpPr>
            <p:spPr bwMode="auto">
              <a:xfrm>
                <a:off x="1546224" y="2514600"/>
                <a:ext cx="962025" cy="838200"/>
              </a:xfrm>
              <a:prstGeom prst="diamond">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a:t>
                </a:r>
              </a:p>
            </p:txBody>
          </p:sp>
          <p:sp>
            <p:nvSpPr>
              <p:cNvPr id="116" name="Flowchart: Connector 115"/>
              <p:cNvSpPr/>
              <p:nvPr/>
            </p:nvSpPr>
            <p:spPr bwMode="auto">
              <a:xfrm>
                <a:off x="1898649" y="5238751"/>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grpSp>
      <p:sp>
        <p:nvSpPr>
          <p:cNvPr id="27" name="Rounded Rectangle 26"/>
          <p:cNvSpPr/>
          <p:nvPr/>
        </p:nvSpPr>
        <p:spPr bwMode="auto">
          <a:xfrm>
            <a:off x="5791200" y="599420"/>
            <a:ext cx="2667000" cy="275338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6" name="Rounded Rectangle 15"/>
          <p:cNvSpPr/>
          <p:nvPr/>
        </p:nvSpPr>
        <p:spPr bwMode="auto">
          <a:xfrm>
            <a:off x="685800" y="990600"/>
            <a:ext cx="2667000" cy="487680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84" name="Rounded Rectangle 83"/>
          <p:cNvSpPr/>
          <p:nvPr/>
        </p:nvSpPr>
        <p:spPr bwMode="auto">
          <a:xfrm>
            <a:off x="685800" y="990600"/>
            <a:ext cx="2667000" cy="487680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8761" name="Oval 28760"/>
          <p:cNvSpPr/>
          <p:nvPr/>
        </p:nvSpPr>
        <p:spPr bwMode="auto">
          <a:xfrm>
            <a:off x="1374447" y="1535622"/>
            <a:ext cx="1277003" cy="610672"/>
          </a:xfrm>
          <a:prstGeom prst="ellipse">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branch-slice</a:t>
            </a:r>
          </a:p>
        </p:txBody>
      </p:sp>
      <p:sp>
        <p:nvSpPr>
          <p:cNvPr id="28763" name="Flowchart: Connector 28762"/>
          <p:cNvSpPr/>
          <p:nvPr/>
        </p:nvSpPr>
        <p:spPr bwMode="auto">
          <a:xfrm>
            <a:off x="1898649"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8764" name="Flowchart: Process 28763"/>
          <p:cNvSpPr/>
          <p:nvPr/>
        </p:nvSpPr>
        <p:spPr bwMode="auto">
          <a:xfrm>
            <a:off x="2155825" y="3352800"/>
            <a:ext cx="1104900" cy="1295400"/>
          </a:xfrm>
          <a:prstGeom prst="flowChartProcess">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control-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dependent</a:t>
            </a:r>
            <a:r>
              <a:rPr kumimoji="0" lang="en-US" sz="1400" b="0" i="0" u="none" strike="noStrike" cap="none" normalizeH="0" dirty="0" smtClean="0">
                <a:ln>
                  <a:noFill/>
                </a:ln>
                <a:solidFill>
                  <a:schemeClr val="tx1"/>
                </a:solidFill>
                <a:effectLst/>
                <a:latin typeface="Verdana"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region</a:t>
            </a:r>
            <a:endParaRPr kumimoji="0" lang="en-US" sz="1400" b="0" i="0" u="none" strike="noStrike" cap="none" normalizeH="0" baseline="0" dirty="0" smtClean="0">
              <a:ln>
                <a:noFill/>
              </a:ln>
              <a:solidFill>
                <a:schemeClr val="tx1"/>
              </a:solidFill>
              <a:effectLst/>
              <a:latin typeface="Verdana" pitchFamily="34" charset="0"/>
            </a:endParaRPr>
          </a:p>
        </p:txBody>
      </p:sp>
      <p:cxnSp>
        <p:nvCxnSpPr>
          <p:cNvPr id="28769" name="Curved Connector 28768"/>
          <p:cNvCxnSpPr>
            <a:stCxn id="28761" idx="4"/>
            <a:endCxn id="86" idx="0"/>
          </p:cNvCxnSpPr>
          <p:nvPr/>
        </p:nvCxnSpPr>
        <p:spPr bwMode="auto">
          <a:xfrm rot="16200000" flipH="1">
            <a:off x="1835940" y="2323303"/>
            <a:ext cx="368306"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cxnSp>
        <p:nvCxnSpPr>
          <p:cNvPr id="28771" name="Curved Connector 28770"/>
          <p:cNvCxnSpPr>
            <a:stCxn id="86" idx="3"/>
            <a:endCxn id="28764" idx="0"/>
          </p:cNvCxnSpPr>
          <p:nvPr/>
        </p:nvCxnSpPr>
        <p:spPr bwMode="auto">
          <a:xfrm>
            <a:off x="2508249" y="2933700"/>
            <a:ext cx="200026" cy="419100"/>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28773" name="Curved Connector 28772"/>
          <p:cNvCxnSpPr>
            <a:stCxn id="28764" idx="2"/>
            <a:endCxn id="28763" idx="6"/>
          </p:cNvCxnSpPr>
          <p:nvPr/>
        </p:nvCxnSpPr>
        <p:spPr bwMode="auto">
          <a:xfrm rot="5400000">
            <a:off x="2046287" y="4729162"/>
            <a:ext cx="742950" cy="581026"/>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28775" name="Curved Connector 28774"/>
          <p:cNvCxnSpPr>
            <a:stCxn id="86" idx="2"/>
            <a:endCxn id="28763" idx="0"/>
          </p:cNvCxnSpPr>
          <p:nvPr/>
        </p:nvCxnSpPr>
        <p:spPr bwMode="auto">
          <a:xfrm rot="5400000">
            <a:off x="1077118" y="4288631"/>
            <a:ext cx="1885950"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cxnSp>
        <p:nvCxnSpPr>
          <p:cNvPr id="28777" name="Curved Connector 28776"/>
          <p:cNvCxnSpPr>
            <a:stCxn id="28763" idx="2"/>
            <a:endCxn id="28761" idx="1"/>
          </p:cNvCxnSpPr>
          <p:nvPr/>
        </p:nvCxnSpPr>
        <p:spPr bwMode="auto">
          <a:xfrm rot="10800000">
            <a:off x="1561461" y="1625054"/>
            <a:ext cx="337189" cy="3766097"/>
          </a:xfrm>
          <a:prstGeom prst="curvedConnector4">
            <a:avLst>
              <a:gd name="adj1" fmla="val 223258"/>
              <a:gd name="adj2" fmla="val 111986"/>
            </a:avLst>
          </a:prstGeom>
          <a:solidFill>
            <a:schemeClr val="accent1"/>
          </a:solidFill>
          <a:ln w="50800" cap="flat" cmpd="sng" algn="ctr">
            <a:solidFill>
              <a:schemeClr val="tx1"/>
            </a:solidFill>
            <a:prstDash val="solid"/>
            <a:round/>
            <a:headEnd type="none" w="sm" len="sm"/>
            <a:tailEnd type="arrow"/>
          </a:ln>
          <a:effectLst/>
        </p:spPr>
      </p:cxnSp>
      <p:sp>
        <p:nvSpPr>
          <p:cNvPr id="86" name="Diamond 85"/>
          <p:cNvSpPr/>
          <p:nvPr/>
        </p:nvSpPr>
        <p:spPr bwMode="auto">
          <a:xfrm>
            <a:off x="1546224" y="2514600"/>
            <a:ext cx="962025" cy="838200"/>
          </a:xfrm>
          <a:prstGeom prst="diamond">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a:t>
            </a:r>
          </a:p>
        </p:txBody>
      </p:sp>
      <p:sp>
        <p:nvSpPr>
          <p:cNvPr id="87" name="Flowchart: Connector 86"/>
          <p:cNvSpPr/>
          <p:nvPr/>
        </p:nvSpPr>
        <p:spPr bwMode="auto">
          <a:xfrm>
            <a:off x="1889124"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8" name="Flowchart: Connector 17"/>
          <p:cNvSpPr/>
          <p:nvPr/>
        </p:nvSpPr>
        <p:spPr bwMode="auto">
          <a:xfrm>
            <a:off x="1898649"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cxnSp>
        <p:nvCxnSpPr>
          <p:cNvPr id="24" name="Curved Connector 23"/>
          <p:cNvCxnSpPr>
            <a:stCxn id="18" idx="2"/>
            <a:endCxn id="17" idx="1"/>
          </p:cNvCxnSpPr>
          <p:nvPr/>
        </p:nvCxnSpPr>
        <p:spPr bwMode="auto">
          <a:xfrm rot="10800000">
            <a:off x="1561461" y="1625054"/>
            <a:ext cx="337189" cy="3766097"/>
          </a:xfrm>
          <a:prstGeom prst="curvedConnector4">
            <a:avLst>
              <a:gd name="adj1" fmla="val 223258"/>
              <a:gd name="adj2" fmla="val 111986"/>
            </a:avLst>
          </a:prstGeom>
          <a:solidFill>
            <a:schemeClr val="accent1"/>
          </a:solidFill>
          <a:ln w="50800" cap="flat" cmpd="sng" algn="ctr">
            <a:solidFill>
              <a:schemeClr val="tx1"/>
            </a:solidFill>
            <a:prstDash val="solid"/>
            <a:round/>
            <a:headEnd type="none" w="sm" len="sm"/>
            <a:tailEnd type="arrow"/>
          </a:ln>
          <a:effectLst/>
        </p:spPr>
      </p:cxnSp>
      <p:sp>
        <p:nvSpPr>
          <p:cNvPr id="26" name="Flowchart: Connector 25"/>
          <p:cNvSpPr/>
          <p:nvPr/>
        </p:nvSpPr>
        <p:spPr bwMode="auto">
          <a:xfrm>
            <a:off x="1889124"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cxnSp>
        <p:nvCxnSpPr>
          <p:cNvPr id="45" name="Curved Connector 44"/>
          <p:cNvCxnSpPr>
            <a:endCxn id="55" idx="2"/>
          </p:cNvCxnSpPr>
          <p:nvPr/>
        </p:nvCxnSpPr>
        <p:spPr bwMode="auto">
          <a:xfrm rot="16200000" flipV="1">
            <a:off x="5736003" y="2021250"/>
            <a:ext cx="1777274" cy="466727"/>
          </a:xfrm>
          <a:prstGeom prst="curvedConnector4">
            <a:avLst>
              <a:gd name="adj1" fmla="val -1072"/>
              <a:gd name="adj2" fmla="val 204081"/>
            </a:avLst>
          </a:prstGeom>
          <a:solidFill>
            <a:schemeClr val="accent1"/>
          </a:solidFill>
          <a:ln w="50800" cap="flat" cmpd="sng" algn="ctr">
            <a:solidFill>
              <a:schemeClr val="tx1"/>
            </a:solidFill>
            <a:prstDash val="solid"/>
            <a:round/>
            <a:headEnd type="none" w="sm" len="sm"/>
            <a:tailEnd type="arrow"/>
          </a:ln>
          <a:effectLst/>
        </p:spPr>
      </p:cxnSp>
      <p:sp>
        <p:nvSpPr>
          <p:cNvPr id="19" name="Flowchart: Process 18"/>
          <p:cNvSpPr/>
          <p:nvPr/>
        </p:nvSpPr>
        <p:spPr bwMode="auto">
          <a:xfrm>
            <a:off x="2155825" y="3352800"/>
            <a:ext cx="1104900" cy="1295400"/>
          </a:xfrm>
          <a:prstGeom prst="flowChartProcess">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control-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dependent</a:t>
            </a:r>
            <a:r>
              <a:rPr kumimoji="0" lang="en-US" sz="1400" b="0" i="0" u="none" strike="noStrike" cap="none" normalizeH="0" dirty="0" smtClean="0">
                <a:ln>
                  <a:noFill/>
                </a:ln>
                <a:solidFill>
                  <a:schemeClr val="tx1"/>
                </a:solidFill>
                <a:effectLst/>
                <a:latin typeface="Verdana"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region</a:t>
            </a:r>
            <a:endParaRPr kumimoji="0" lang="en-US" sz="1400" b="0" i="0" u="none" strike="noStrike" cap="none" normalizeH="0" baseline="0" dirty="0" smtClean="0">
              <a:ln>
                <a:noFill/>
              </a:ln>
              <a:solidFill>
                <a:schemeClr val="tx1"/>
              </a:solidFill>
              <a:effectLst/>
              <a:latin typeface="Verdana" pitchFamily="34" charset="0"/>
            </a:endParaRPr>
          </a:p>
        </p:txBody>
      </p:sp>
      <p:cxnSp>
        <p:nvCxnSpPr>
          <p:cNvPr id="22" name="Curved Connector 21"/>
          <p:cNvCxnSpPr>
            <a:stCxn id="19" idx="2"/>
            <a:endCxn id="18" idx="6"/>
          </p:cNvCxnSpPr>
          <p:nvPr/>
        </p:nvCxnSpPr>
        <p:spPr bwMode="auto">
          <a:xfrm rot="5400000">
            <a:off x="2046287" y="4729162"/>
            <a:ext cx="742950" cy="581026"/>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23" name="Curved Connector 22"/>
          <p:cNvCxnSpPr>
            <a:stCxn id="25" idx="2"/>
            <a:endCxn id="18" idx="0"/>
          </p:cNvCxnSpPr>
          <p:nvPr/>
        </p:nvCxnSpPr>
        <p:spPr bwMode="auto">
          <a:xfrm rot="5400000">
            <a:off x="1077118" y="4288631"/>
            <a:ext cx="1885950"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sp>
        <p:nvSpPr>
          <p:cNvPr id="33" name="Flowchart: Connector 32"/>
          <p:cNvSpPr/>
          <p:nvPr/>
        </p:nvSpPr>
        <p:spPr bwMode="auto">
          <a:xfrm>
            <a:off x="1898649" y="5238751"/>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4" name="Slide Number Placeholder 3"/>
          <p:cNvSpPr>
            <a:spLocks noGrp="1"/>
          </p:cNvSpPr>
          <p:nvPr>
            <p:ph type="sldNum" sz="quarter" idx="12"/>
          </p:nvPr>
        </p:nvSpPr>
        <p:spPr/>
        <p:txBody>
          <a:bodyPr/>
          <a:lstStyle/>
          <a:p>
            <a:fld id="{5C21BEC9-E795-4D2A-A650-E28556D03E26}"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smtClean="0"/>
              <a:t>Rami Sheikh © 2012                                 MICRO-45</a:t>
            </a:r>
            <a:endParaRPr lang="en-US" dirty="0"/>
          </a:p>
        </p:txBody>
      </p:sp>
      <p:sp>
        <p:nvSpPr>
          <p:cNvPr id="37" name="Text Box 51"/>
          <p:cNvSpPr txBox="1">
            <a:spLocks noChangeArrowheads="1"/>
          </p:cNvSpPr>
          <p:nvPr/>
        </p:nvSpPr>
        <p:spPr bwMode="auto">
          <a:xfrm>
            <a:off x="1905000" y="76200"/>
            <a:ext cx="556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dirty="0" smtClean="0">
                <a:solidFill>
                  <a:schemeClr val="accent2"/>
                </a:solidFill>
              </a:rPr>
              <a:t>Other Interesting Aspects of CFD</a:t>
            </a:r>
            <a:endParaRPr lang="en-US" sz="2800" dirty="0">
              <a:solidFill>
                <a:schemeClr val="accent2"/>
              </a:solidFill>
            </a:endParaRPr>
          </a:p>
        </p:txBody>
      </p:sp>
      <p:sp>
        <p:nvSpPr>
          <p:cNvPr id="38" name="Text Box 51"/>
          <p:cNvSpPr txBox="1">
            <a:spLocks noChangeArrowheads="1"/>
          </p:cNvSpPr>
          <p:nvPr/>
        </p:nvSpPr>
        <p:spPr bwMode="auto">
          <a:xfrm>
            <a:off x="-28575" y="533400"/>
            <a:ext cx="8715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lvl="1" eaLnBrk="1" hangingPunct="1">
              <a:spcBef>
                <a:spcPct val="50000"/>
              </a:spcBef>
              <a:buFont typeface="Arial" charset="0"/>
              <a:buChar char="•"/>
            </a:pPr>
            <a:r>
              <a:rPr lang="en-US" sz="2000" dirty="0" smtClean="0"/>
              <a:t>Supports partially separable branches</a:t>
            </a:r>
          </a:p>
        </p:txBody>
      </p:sp>
      <p:grpSp>
        <p:nvGrpSpPr>
          <p:cNvPr id="3" name="Group 2"/>
          <p:cNvGrpSpPr/>
          <p:nvPr/>
        </p:nvGrpSpPr>
        <p:grpSpPr>
          <a:xfrm>
            <a:off x="1374447" y="1535622"/>
            <a:ext cx="1277003" cy="978978"/>
            <a:chOff x="1374447" y="1535622"/>
            <a:chExt cx="1277003" cy="978978"/>
          </a:xfrm>
        </p:grpSpPr>
        <p:sp>
          <p:nvSpPr>
            <p:cNvPr id="17" name="Oval 16"/>
            <p:cNvSpPr/>
            <p:nvPr/>
          </p:nvSpPr>
          <p:spPr bwMode="auto">
            <a:xfrm>
              <a:off x="1374447" y="1535622"/>
              <a:ext cx="1277003" cy="610672"/>
            </a:xfrm>
            <a:prstGeom prst="ellipse">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branch-slice</a:t>
              </a:r>
            </a:p>
          </p:txBody>
        </p:sp>
        <p:cxnSp>
          <p:nvCxnSpPr>
            <p:cNvPr id="20" name="Curved Connector 19"/>
            <p:cNvCxnSpPr>
              <a:stCxn id="17" idx="4"/>
              <a:endCxn id="25" idx="0"/>
            </p:cNvCxnSpPr>
            <p:nvPr/>
          </p:nvCxnSpPr>
          <p:spPr bwMode="auto">
            <a:xfrm rot="16200000" flipH="1">
              <a:off x="1835940" y="2323303"/>
              <a:ext cx="368306"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grpSp>
      <p:grpSp>
        <p:nvGrpSpPr>
          <p:cNvPr id="32" name="Group 31"/>
          <p:cNvGrpSpPr/>
          <p:nvPr/>
        </p:nvGrpSpPr>
        <p:grpSpPr>
          <a:xfrm>
            <a:off x="1546224" y="2514600"/>
            <a:ext cx="1708314" cy="1014003"/>
            <a:chOff x="1546224" y="2514600"/>
            <a:chExt cx="1708314" cy="1014003"/>
          </a:xfrm>
        </p:grpSpPr>
        <p:cxnSp>
          <p:nvCxnSpPr>
            <p:cNvPr id="21" name="Curved Connector 20"/>
            <p:cNvCxnSpPr>
              <a:stCxn id="25" idx="3"/>
              <a:endCxn id="19" idx="0"/>
            </p:cNvCxnSpPr>
            <p:nvPr/>
          </p:nvCxnSpPr>
          <p:spPr bwMode="auto">
            <a:xfrm>
              <a:off x="2508249" y="2933700"/>
              <a:ext cx="200026" cy="419100"/>
            </a:xfrm>
            <a:prstGeom prst="curvedConnector2">
              <a:avLst/>
            </a:prstGeom>
            <a:solidFill>
              <a:schemeClr val="accent1"/>
            </a:solidFill>
            <a:ln w="50800" cap="flat" cmpd="sng" algn="ctr">
              <a:solidFill>
                <a:schemeClr val="tx1"/>
              </a:solidFill>
              <a:prstDash val="solid"/>
              <a:round/>
              <a:headEnd type="none" w="sm" len="sm"/>
              <a:tailEnd type="arrow"/>
            </a:ln>
            <a:effectLst/>
          </p:spPr>
        </p:cxnSp>
        <p:sp>
          <p:nvSpPr>
            <p:cNvPr id="25" name="Diamond 24"/>
            <p:cNvSpPr/>
            <p:nvPr/>
          </p:nvSpPr>
          <p:spPr bwMode="auto">
            <a:xfrm>
              <a:off x="1546224" y="2514600"/>
              <a:ext cx="962025" cy="838200"/>
            </a:xfrm>
            <a:prstGeom prst="diamond">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a:t>
              </a:r>
            </a:p>
          </p:txBody>
        </p:sp>
        <p:sp>
          <p:nvSpPr>
            <p:cNvPr id="39" name="Rectangle 38"/>
            <p:cNvSpPr/>
            <p:nvPr/>
          </p:nvSpPr>
          <p:spPr>
            <a:xfrm>
              <a:off x="2185510" y="3373301"/>
              <a:ext cx="1069028" cy="15530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Curved Connector 51"/>
          <p:cNvCxnSpPr/>
          <p:nvPr/>
        </p:nvCxnSpPr>
        <p:spPr bwMode="auto">
          <a:xfrm rot="5400000">
            <a:off x="6747869" y="2700930"/>
            <a:ext cx="525060" cy="12700"/>
          </a:xfrm>
          <a:prstGeom prst="curvedConnector3">
            <a:avLst>
              <a:gd name="adj1" fmla="val 50000"/>
            </a:avLst>
          </a:prstGeom>
          <a:solidFill>
            <a:schemeClr val="accent1"/>
          </a:solidFill>
          <a:ln w="50800" cap="flat" cmpd="sng" algn="ctr">
            <a:solidFill>
              <a:schemeClr val="tx1"/>
            </a:solidFill>
            <a:prstDash val="solid"/>
            <a:round/>
            <a:headEnd type="none" w="sm" len="sm"/>
            <a:tailEnd type="arrow"/>
          </a:ln>
          <a:effectLst/>
        </p:spPr>
      </p:cxnSp>
      <p:cxnSp>
        <p:nvCxnSpPr>
          <p:cNvPr id="117" name="Curved Connector 116"/>
          <p:cNvCxnSpPr>
            <a:stCxn id="60" idx="2"/>
          </p:cNvCxnSpPr>
          <p:nvPr/>
        </p:nvCxnSpPr>
        <p:spPr bwMode="auto">
          <a:xfrm rot="10800000">
            <a:off x="6095999" y="4038600"/>
            <a:ext cx="565150" cy="2362200"/>
          </a:xfrm>
          <a:prstGeom prst="curvedConnector2">
            <a:avLst/>
          </a:prstGeom>
          <a:solidFill>
            <a:schemeClr val="accent1"/>
          </a:solidFill>
          <a:ln w="50800" cap="flat" cmpd="sng" algn="ctr">
            <a:solidFill>
              <a:schemeClr val="tx1"/>
            </a:solidFill>
            <a:prstDash val="solid"/>
            <a:round/>
            <a:headEnd type="none" w="sm" len="sm"/>
            <a:tailEnd type="arrow"/>
          </a:ln>
          <a:effectLst/>
        </p:spPr>
      </p:cxnSp>
      <p:sp>
        <p:nvSpPr>
          <p:cNvPr id="55" name="Oval 54"/>
          <p:cNvSpPr/>
          <p:nvPr/>
        </p:nvSpPr>
        <p:spPr bwMode="auto">
          <a:xfrm>
            <a:off x="6391276" y="979354"/>
            <a:ext cx="1277003" cy="773246"/>
          </a:xfrm>
          <a:prstGeom prst="ellipse">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branch-slice</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err="1" smtClean="0">
                <a:solidFill>
                  <a:srgbClr val="FF0000"/>
                </a:solidFill>
                <a:latin typeface="Verdana" pitchFamily="34" charset="0"/>
              </a:rPr>
              <a:t>Push_BQ</a:t>
            </a:r>
            <a:endParaRPr kumimoji="0" lang="en-US" sz="1400" b="0" i="0" u="none" strike="noStrike" cap="none" normalizeH="0" baseline="0" dirty="0" smtClean="0">
              <a:ln>
                <a:noFill/>
              </a:ln>
              <a:solidFill>
                <a:srgbClr val="FF0000"/>
              </a:solidFill>
              <a:effectLst/>
              <a:latin typeface="Verdana" pitchFamily="34" charset="0"/>
            </a:endParaRPr>
          </a:p>
        </p:txBody>
      </p:sp>
      <p:cxnSp>
        <p:nvCxnSpPr>
          <p:cNvPr id="56" name="Curved Connector 55"/>
          <p:cNvCxnSpPr>
            <a:stCxn id="55" idx="4"/>
          </p:cNvCxnSpPr>
          <p:nvPr/>
        </p:nvCxnSpPr>
        <p:spPr bwMode="auto">
          <a:xfrm rot="5400000">
            <a:off x="6832931" y="1949447"/>
            <a:ext cx="393694" cy="12700"/>
          </a:xfrm>
          <a:prstGeom prst="curvedConnector3">
            <a:avLst/>
          </a:prstGeom>
          <a:solidFill>
            <a:schemeClr val="accent1"/>
          </a:solidFill>
          <a:ln w="50800" cap="flat" cmpd="sng" algn="ctr">
            <a:solidFill>
              <a:schemeClr val="tx1"/>
            </a:solidFill>
            <a:prstDash val="solid"/>
            <a:round/>
            <a:headEnd type="none" w="sm" len="sm"/>
            <a:tailEnd type="arrow"/>
          </a:ln>
          <a:effectLst/>
        </p:spPr>
      </p:cxnSp>
      <p:sp>
        <p:nvSpPr>
          <p:cNvPr id="54" name="Rectangle 53"/>
          <p:cNvSpPr/>
          <p:nvPr/>
        </p:nvSpPr>
        <p:spPr>
          <a:xfrm>
            <a:off x="6391276" y="2146568"/>
            <a:ext cx="1277003" cy="560712"/>
          </a:xfrm>
          <a:prstGeom prst="rect">
            <a:avLst/>
          </a:prstGeom>
          <a:solidFill>
            <a:srgbClr val="22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if-converted hammock</a:t>
            </a:r>
            <a:endParaRPr lang="en-US" sz="1400" dirty="0"/>
          </a:p>
        </p:txBody>
      </p:sp>
      <p:sp>
        <p:nvSpPr>
          <p:cNvPr id="57" name="Flowchart: Process 56"/>
          <p:cNvSpPr/>
          <p:nvPr/>
        </p:nvSpPr>
        <p:spPr bwMode="auto">
          <a:xfrm>
            <a:off x="7010401" y="4495797"/>
            <a:ext cx="1104900" cy="1162051"/>
          </a:xfrm>
          <a:prstGeom prst="flowChartProcess">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control-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dependent</a:t>
            </a:r>
            <a:r>
              <a:rPr kumimoji="0" lang="en-US" sz="1400" b="0" i="0" u="none" strike="noStrike" cap="none" normalizeH="0" dirty="0" smtClean="0">
                <a:ln>
                  <a:noFill/>
                </a:ln>
                <a:solidFill>
                  <a:schemeClr val="tx1"/>
                </a:solidFill>
                <a:effectLst/>
                <a:latin typeface="Verdana"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region</a:t>
            </a:r>
            <a:endParaRPr kumimoji="0" lang="en-US" sz="1400" b="0" i="0" u="none" strike="noStrike" cap="none" normalizeH="0" baseline="0" dirty="0" smtClean="0">
              <a:ln>
                <a:noFill/>
              </a:ln>
              <a:solidFill>
                <a:schemeClr val="tx1"/>
              </a:solidFill>
              <a:effectLst/>
              <a:latin typeface="Verdana" pitchFamily="34" charset="0"/>
            </a:endParaRPr>
          </a:p>
        </p:txBody>
      </p:sp>
      <p:cxnSp>
        <p:nvCxnSpPr>
          <p:cNvPr id="58" name="Curved Connector 57"/>
          <p:cNvCxnSpPr>
            <a:stCxn id="57" idx="2"/>
            <a:endCxn id="60" idx="6"/>
          </p:cNvCxnSpPr>
          <p:nvPr/>
        </p:nvCxnSpPr>
        <p:spPr bwMode="auto">
          <a:xfrm rot="5400000">
            <a:off x="6854824" y="5692773"/>
            <a:ext cx="742952" cy="673102"/>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59" name="Curved Connector 58"/>
          <p:cNvCxnSpPr>
            <a:stCxn id="63" idx="2"/>
          </p:cNvCxnSpPr>
          <p:nvPr/>
        </p:nvCxnSpPr>
        <p:spPr bwMode="auto">
          <a:xfrm rot="16200000" flipH="1">
            <a:off x="5892579" y="5372099"/>
            <a:ext cx="1752603" cy="1"/>
          </a:xfrm>
          <a:prstGeom prst="curvedConnector3">
            <a:avLst/>
          </a:prstGeom>
          <a:solidFill>
            <a:schemeClr val="accent1"/>
          </a:solidFill>
          <a:ln w="50800" cap="flat" cmpd="sng" algn="ctr">
            <a:solidFill>
              <a:schemeClr val="tx1"/>
            </a:solidFill>
            <a:prstDash val="solid"/>
            <a:round/>
            <a:headEnd type="none" w="sm" len="sm"/>
            <a:tailEnd type="arrow"/>
          </a:ln>
          <a:effectLst/>
        </p:spPr>
      </p:cxnSp>
      <p:sp>
        <p:nvSpPr>
          <p:cNvPr id="60" name="Flowchart: Connector 59"/>
          <p:cNvSpPr/>
          <p:nvPr/>
        </p:nvSpPr>
        <p:spPr bwMode="auto">
          <a:xfrm>
            <a:off x="6661149" y="624840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nvGrpSpPr>
          <p:cNvPr id="61" name="Group 60"/>
          <p:cNvGrpSpPr/>
          <p:nvPr/>
        </p:nvGrpSpPr>
        <p:grpSpPr>
          <a:xfrm>
            <a:off x="6095999" y="3524248"/>
            <a:ext cx="1466852" cy="971551"/>
            <a:chOff x="1546224" y="2514600"/>
            <a:chExt cx="1048587" cy="838200"/>
          </a:xfrm>
        </p:grpSpPr>
        <p:cxnSp>
          <p:nvCxnSpPr>
            <p:cNvPr id="62" name="Curved Connector 61"/>
            <p:cNvCxnSpPr>
              <a:stCxn id="63" idx="3"/>
              <a:endCxn id="57" idx="0"/>
            </p:cNvCxnSpPr>
            <p:nvPr/>
          </p:nvCxnSpPr>
          <p:spPr bwMode="auto">
            <a:xfrm>
              <a:off x="2508249" y="2933700"/>
              <a:ext cx="86562" cy="419098"/>
            </a:xfrm>
            <a:prstGeom prst="curvedConnector2">
              <a:avLst/>
            </a:prstGeom>
            <a:solidFill>
              <a:schemeClr val="accent1"/>
            </a:solidFill>
            <a:ln w="50800" cap="flat" cmpd="sng" algn="ctr">
              <a:solidFill>
                <a:schemeClr val="tx1"/>
              </a:solidFill>
              <a:prstDash val="solid"/>
              <a:round/>
              <a:headEnd type="none" w="sm" len="sm"/>
              <a:tailEnd type="arrow"/>
            </a:ln>
            <a:effectLst/>
          </p:spPr>
        </p:cxnSp>
        <p:sp>
          <p:nvSpPr>
            <p:cNvPr id="63" name="Diamond 62"/>
            <p:cNvSpPr/>
            <p:nvPr/>
          </p:nvSpPr>
          <p:spPr bwMode="auto">
            <a:xfrm>
              <a:off x="1546224" y="2514600"/>
              <a:ext cx="962025" cy="838200"/>
            </a:xfrm>
            <a:prstGeom prst="diamond">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err="1" smtClean="0">
                  <a:ln>
                    <a:noFill/>
                  </a:ln>
                  <a:solidFill>
                    <a:srgbClr val="FF0000"/>
                  </a:solidFill>
                  <a:effectLst/>
                  <a:latin typeface="Verdana" pitchFamily="34" charset="0"/>
                </a:rPr>
                <a:t>Branch_on_BQ</a:t>
              </a:r>
              <a:endParaRPr kumimoji="0" lang="en-US" sz="1200" i="0" u="none" strike="noStrike" cap="none" normalizeH="0" baseline="0" dirty="0" smtClean="0">
                <a:ln>
                  <a:noFill/>
                </a:ln>
                <a:solidFill>
                  <a:srgbClr val="FF0000"/>
                </a:solidFill>
                <a:effectLst/>
                <a:latin typeface="Verdana" pitchFamily="34" charset="0"/>
              </a:endParaRPr>
            </a:p>
          </p:txBody>
        </p:sp>
      </p:grpSp>
      <p:sp>
        <p:nvSpPr>
          <p:cNvPr id="65" name="Flowchart: Connector 64"/>
          <p:cNvSpPr/>
          <p:nvPr/>
        </p:nvSpPr>
        <p:spPr bwMode="auto">
          <a:xfrm>
            <a:off x="6889749" y="296346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529349167"/>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1"/>
          <p:cNvSpPr txBox="1">
            <a:spLocks noChangeArrowheads="1"/>
          </p:cNvSpPr>
          <p:nvPr/>
        </p:nvSpPr>
        <p:spPr bwMode="auto">
          <a:xfrm>
            <a:off x="-28575" y="1066800"/>
            <a:ext cx="8715375"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lvl="1" eaLnBrk="1" hangingPunct="1">
              <a:spcBef>
                <a:spcPct val="50000"/>
              </a:spcBef>
              <a:buFont typeface="Arial" charset="0"/>
              <a:buChar char="•"/>
            </a:pPr>
            <a:r>
              <a:rPr lang="en-US" sz="2000" dirty="0" smtClean="0"/>
              <a:t>Works with nested branches:</a:t>
            </a:r>
          </a:p>
          <a:p>
            <a:pPr lvl="2" eaLnBrk="1" hangingPunct="1">
              <a:spcBef>
                <a:spcPct val="50000"/>
              </a:spcBef>
              <a:buFont typeface="Arial" charset="0"/>
              <a:buChar char="•"/>
            </a:pPr>
            <a:r>
              <a:rPr lang="en-US" sz="2000" dirty="0" smtClean="0"/>
              <a:t>Combine predicates (if safe)</a:t>
            </a:r>
            <a:endParaRPr lang="en-US" sz="2000" dirty="0"/>
          </a:p>
          <a:p>
            <a:pPr lvl="2" eaLnBrk="1" hangingPunct="1">
              <a:spcBef>
                <a:spcPct val="50000"/>
              </a:spcBef>
              <a:buFont typeface="Arial" charset="0"/>
              <a:buChar char="•"/>
            </a:pPr>
            <a:r>
              <a:rPr lang="en-US" sz="2000" dirty="0" smtClean="0"/>
              <a:t>Multi-level decoupling</a:t>
            </a:r>
          </a:p>
          <a:p>
            <a:pPr lvl="1" eaLnBrk="1" hangingPunct="1">
              <a:spcBef>
                <a:spcPct val="50000"/>
              </a:spcBef>
              <a:buFont typeface="Arial" charset="0"/>
              <a:buChar char="•"/>
            </a:pPr>
            <a:endParaRPr lang="en-US" sz="2000" dirty="0" smtClean="0"/>
          </a:p>
          <a:p>
            <a:pPr lvl="1" eaLnBrk="1" hangingPunct="1">
              <a:spcBef>
                <a:spcPct val="50000"/>
              </a:spcBef>
              <a:buFont typeface="Arial" charset="0"/>
              <a:buChar char="•"/>
            </a:pPr>
            <a:r>
              <a:rPr lang="en-US" sz="2000" dirty="0" smtClean="0"/>
              <a:t>CFD overheads can be reduced through value communication </a:t>
            </a:r>
            <a:br>
              <a:rPr lang="en-US" sz="2000" dirty="0" smtClean="0"/>
            </a:br>
            <a:r>
              <a:rPr lang="en-US" sz="2000" dirty="0" smtClean="0"/>
              <a:t>(see CFD+ in the paper)</a:t>
            </a:r>
          </a:p>
          <a:p>
            <a:pPr lvl="1" eaLnBrk="1" hangingPunct="1">
              <a:spcBef>
                <a:spcPct val="50000"/>
              </a:spcBef>
              <a:buFont typeface="Arial" charset="0"/>
              <a:buChar char="•"/>
            </a:pPr>
            <a:endParaRPr lang="en-US" sz="2000" dirty="0"/>
          </a:p>
        </p:txBody>
      </p:sp>
      <p:sp>
        <p:nvSpPr>
          <p:cNvPr id="3" name="Slide Number Placeholder 2"/>
          <p:cNvSpPr>
            <a:spLocks noGrp="1"/>
          </p:cNvSpPr>
          <p:nvPr>
            <p:ph type="sldNum" sz="quarter" idx="12"/>
          </p:nvPr>
        </p:nvSpPr>
        <p:spPr/>
        <p:txBody>
          <a:bodyPr/>
          <a:lstStyle/>
          <a:p>
            <a:fld id="{5C21BEC9-E795-4D2A-A650-E28556D03E26}" type="slidenum">
              <a:rPr lang="en-US" smtClean="0"/>
              <a:pPr/>
              <a:t>31</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
        <p:nvSpPr>
          <p:cNvPr id="6" name="Text Box 51"/>
          <p:cNvSpPr txBox="1">
            <a:spLocks noChangeArrowheads="1"/>
          </p:cNvSpPr>
          <p:nvPr/>
        </p:nvSpPr>
        <p:spPr bwMode="auto">
          <a:xfrm>
            <a:off x="1905000" y="76200"/>
            <a:ext cx="556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dirty="0" smtClean="0">
                <a:solidFill>
                  <a:schemeClr val="accent2"/>
                </a:solidFill>
              </a:rPr>
              <a:t>Other Interesting Aspects of CFD</a:t>
            </a:r>
            <a:endParaRPr lang="en-US" sz="2800" dirty="0">
              <a:solidFill>
                <a:schemeClr val="accent2"/>
              </a:solidFill>
            </a:endParaRPr>
          </a:p>
        </p:txBody>
      </p:sp>
    </p:spTree>
    <p:extLst>
      <p:ext uri="{BB962C8B-B14F-4D97-AF65-F5344CB8AC3E}">
        <p14:creationId xmlns:p14="http://schemas.microsoft.com/office/powerpoint/2010/main" val="552210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85800"/>
          </a:xfrm>
        </p:spPr>
        <p:txBody>
          <a:bodyPr/>
          <a:lstStyle/>
          <a:p>
            <a:r>
              <a:rPr lang="en-US" dirty="0" smtClean="0"/>
              <a:t>Agenda </a:t>
            </a:r>
            <a:endParaRPr lang="en-US" dirty="0"/>
          </a:p>
        </p:txBody>
      </p:sp>
      <p:sp>
        <p:nvSpPr>
          <p:cNvPr id="3" name="Content Placeholder 2"/>
          <p:cNvSpPr>
            <a:spLocks noGrp="1"/>
          </p:cNvSpPr>
          <p:nvPr>
            <p:ph idx="1"/>
          </p:nvPr>
        </p:nvSpPr>
        <p:spPr>
          <a:xfrm>
            <a:off x="366713" y="1249362"/>
            <a:ext cx="8407400" cy="4618038"/>
          </a:xfrm>
        </p:spPr>
        <p:txBody>
          <a:bodyPr/>
          <a:lstStyle/>
          <a:p>
            <a:r>
              <a:rPr lang="en-US" dirty="0" smtClean="0">
                <a:solidFill>
                  <a:schemeClr val="bg1">
                    <a:lumMod val="85000"/>
                  </a:schemeClr>
                </a:solidFill>
              </a:rPr>
              <a:t>Methodology</a:t>
            </a:r>
          </a:p>
          <a:p>
            <a:endParaRPr lang="en-US" dirty="0" smtClean="0">
              <a:solidFill>
                <a:schemeClr val="bg1">
                  <a:lumMod val="85000"/>
                </a:schemeClr>
              </a:solidFill>
            </a:endParaRPr>
          </a:p>
          <a:p>
            <a:r>
              <a:rPr lang="en-US" dirty="0">
                <a:solidFill>
                  <a:schemeClr val="bg1">
                    <a:lumMod val="85000"/>
                  </a:schemeClr>
                </a:solidFill>
              </a:rPr>
              <a:t>Control-flow classification</a:t>
            </a:r>
          </a:p>
          <a:p>
            <a:endParaRPr lang="en-US" dirty="0" smtClean="0">
              <a:solidFill>
                <a:schemeClr val="bg1">
                  <a:lumMod val="85000"/>
                </a:schemeClr>
              </a:solidFill>
            </a:endParaRPr>
          </a:p>
          <a:p>
            <a:r>
              <a:rPr lang="en-US" dirty="0">
                <a:solidFill>
                  <a:schemeClr val="bg1">
                    <a:lumMod val="85000"/>
                  </a:schemeClr>
                </a:solidFill>
              </a:rPr>
              <a:t>Control-flow </a:t>
            </a:r>
            <a:r>
              <a:rPr lang="en-US" dirty="0" smtClean="0">
                <a:solidFill>
                  <a:schemeClr val="bg1">
                    <a:lumMod val="85000"/>
                  </a:schemeClr>
                </a:solidFill>
              </a:rPr>
              <a:t>decoupling (CFD)</a:t>
            </a:r>
            <a:endParaRPr lang="en-US" dirty="0">
              <a:solidFill>
                <a:schemeClr val="bg1">
                  <a:lumMod val="85000"/>
                </a:schemeClr>
              </a:solidFill>
            </a:endParaRPr>
          </a:p>
          <a:p>
            <a:endParaRPr lang="en-US" dirty="0" smtClean="0">
              <a:solidFill>
                <a:schemeClr val="bg1">
                  <a:lumMod val="85000"/>
                </a:schemeClr>
              </a:solidFill>
            </a:endParaRPr>
          </a:p>
          <a:p>
            <a:r>
              <a:rPr lang="en-US" dirty="0" smtClean="0"/>
              <a:t>Evaluation</a:t>
            </a:r>
          </a:p>
          <a:p>
            <a:endParaRPr lang="en-US" dirty="0" smtClean="0">
              <a:solidFill>
                <a:schemeClr val="bg1">
                  <a:lumMod val="85000"/>
                </a:schemeClr>
              </a:solidFill>
            </a:endParaRPr>
          </a:p>
          <a:p>
            <a:r>
              <a:rPr lang="en-US" dirty="0" smtClean="0">
                <a:solidFill>
                  <a:schemeClr val="bg1">
                    <a:lumMod val="85000"/>
                  </a:schemeClr>
                </a:solidFill>
              </a:rPr>
              <a:t>Conclusion</a:t>
            </a:r>
          </a:p>
        </p:txBody>
      </p:sp>
      <p:sp>
        <p:nvSpPr>
          <p:cNvPr id="4" name="Slide Number Placeholder 3"/>
          <p:cNvSpPr>
            <a:spLocks noGrp="1"/>
          </p:cNvSpPr>
          <p:nvPr>
            <p:ph type="sldNum" sz="quarter" idx="12"/>
          </p:nvPr>
        </p:nvSpPr>
        <p:spPr/>
        <p:txBody>
          <a:bodyPr/>
          <a:lstStyle/>
          <a:p>
            <a:fld id="{5C21BEC9-E795-4D2A-A650-E28556D03E26}"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smtClean="0"/>
              <a:t>Rami Sheikh © 2012                                 MICRO-45</a:t>
            </a:r>
            <a:endParaRPr lang="en-US" dirty="0"/>
          </a:p>
        </p:txBody>
      </p:sp>
    </p:spTree>
    <p:extLst>
      <p:ext uri="{BB962C8B-B14F-4D97-AF65-F5344CB8AC3E}">
        <p14:creationId xmlns:p14="http://schemas.microsoft.com/office/powerpoint/2010/main" val="244385415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763"/>
            <a:ext cx="8410575" cy="757237"/>
          </a:xfrm>
        </p:spPr>
        <p:txBody>
          <a:bodyPr/>
          <a:lstStyle/>
          <a:p>
            <a:r>
              <a:rPr lang="en-US" dirty="0" smtClean="0"/>
              <a:t>Evaluation Environment</a:t>
            </a:r>
            <a:endParaRPr lang="en-US" dirty="0"/>
          </a:p>
        </p:txBody>
      </p:sp>
      <p:sp>
        <p:nvSpPr>
          <p:cNvPr id="3" name="Content Placeholder 2"/>
          <p:cNvSpPr>
            <a:spLocks noGrp="1"/>
          </p:cNvSpPr>
          <p:nvPr>
            <p:ph idx="1"/>
          </p:nvPr>
        </p:nvSpPr>
        <p:spPr>
          <a:xfrm>
            <a:off x="366713" y="914400"/>
            <a:ext cx="8407400" cy="5257800"/>
          </a:xfrm>
        </p:spPr>
        <p:txBody>
          <a:bodyPr/>
          <a:lstStyle/>
          <a:p>
            <a:r>
              <a:rPr lang="en-US" dirty="0" smtClean="0"/>
              <a:t>Simulator</a:t>
            </a:r>
          </a:p>
          <a:p>
            <a:pPr lvl="1"/>
            <a:r>
              <a:rPr lang="en-US" dirty="0" smtClean="0"/>
              <a:t>In-house detailed </a:t>
            </a:r>
            <a:r>
              <a:rPr lang="en-US" dirty="0"/>
              <a:t>execution-driven, execute-at-execute, cycle-level </a:t>
            </a:r>
            <a:r>
              <a:rPr lang="en-US" dirty="0" smtClean="0"/>
              <a:t>Alpha simulator</a:t>
            </a:r>
          </a:p>
          <a:p>
            <a:pPr lvl="1"/>
            <a:r>
              <a:rPr lang="en-US" dirty="0" smtClean="0"/>
              <a:t>CFD microarchitecture is faithfully modeled</a:t>
            </a:r>
          </a:p>
          <a:p>
            <a:pPr lvl="1"/>
            <a:r>
              <a:rPr lang="en-US" dirty="0" err="1" smtClean="0"/>
              <a:t>McPAT</a:t>
            </a:r>
            <a:r>
              <a:rPr lang="en-US" dirty="0" smtClean="0"/>
              <a:t> and CACTI are used to measure energy consumption</a:t>
            </a:r>
          </a:p>
          <a:p>
            <a:pPr lvl="1"/>
            <a:endParaRPr lang="en-US" dirty="0"/>
          </a:p>
          <a:p>
            <a:r>
              <a:rPr lang="en-US" dirty="0" smtClean="0"/>
              <a:t>Benchmarks</a:t>
            </a:r>
          </a:p>
          <a:p>
            <a:pPr lvl="1"/>
            <a:r>
              <a:rPr lang="en-US" dirty="0" smtClean="0"/>
              <a:t>Compiled with </a:t>
            </a:r>
            <a:r>
              <a:rPr lang="en-US" dirty="0" err="1" smtClean="0"/>
              <a:t>gcc</a:t>
            </a:r>
            <a:r>
              <a:rPr lang="en-US" dirty="0" smtClean="0"/>
              <a:t> and -O3 </a:t>
            </a:r>
            <a:r>
              <a:rPr lang="en-US" dirty="0"/>
              <a:t>level </a:t>
            </a:r>
            <a:r>
              <a:rPr lang="en-US" dirty="0" smtClean="0"/>
              <a:t>optimization</a:t>
            </a:r>
          </a:p>
          <a:p>
            <a:pPr lvl="1"/>
            <a:r>
              <a:rPr lang="en-US" dirty="0" smtClean="0"/>
              <a:t>Modified benchmarks are </a:t>
            </a:r>
            <a:r>
              <a:rPr lang="en-US" dirty="0"/>
              <a:t>validated by compiling and running to completion on x86 host (emulate BQ with software queue</a:t>
            </a:r>
            <a:r>
              <a:rPr lang="en-US" dirty="0" smtClean="0"/>
              <a:t>)</a:t>
            </a:r>
          </a:p>
          <a:p>
            <a:pPr lvl="1"/>
            <a:r>
              <a:rPr lang="en-US" dirty="0"/>
              <a:t>When simulating modified binaries, we simulate as many retired instructions as needed in order to perform the same amount of work as the unmodified </a:t>
            </a:r>
            <a:r>
              <a:rPr lang="en-US" dirty="0" smtClean="0"/>
              <a:t>binaries.</a:t>
            </a:r>
          </a:p>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C21BEC9-E795-4D2A-A650-E28556D03E26}"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smtClean="0"/>
              <a:t>Rami Sheikh © 2012                                 MICRO-45</a:t>
            </a:r>
            <a:endParaRPr lang="en-US" dirty="0"/>
          </a:p>
        </p:txBody>
      </p:sp>
    </p:spTree>
    <p:extLst>
      <p:ext uri="{BB962C8B-B14F-4D97-AF65-F5344CB8AC3E}">
        <p14:creationId xmlns:p14="http://schemas.microsoft.com/office/powerpoint/2010/main" val="4011961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0"/>
            <a:ext cx="8410575" cy="757237"/>
          </a:xfrm>
        </p:spPr>
        <p:txBody>
          <a:bodyPr/>
          <a:lstStyle/>
          <a:p>
            <a:r>
              <a:rPr lang="en-US" dirty="0" smtClean="0"/>
              <a:t>Evaluation Environment</a:t>
            </a:r>
            <a:endParaRPr lang="en-US" dirty="0"/>
          </a:p>
        </p:txBody>
      </p:sp>
      <p:sp>
        <p:nvSpPr>
          <p:cNvPr id="3" name="Content Placeholder 2"/>
          <p:cNvSpPr>
            <a:spLocks noGrp="1"/>
          </p:cNvSpPr>
          <p:nvPr>
            <p:ph idx="1"/>
          </p:nvPr>
        </p:nvSpPr>
        <p:spPr>
          <a:xfrm>
            <a:off x="366713" y="457200"/>
            <a:ext cx="8407400" cy="1905000"/>
          </a:xfrm>
        </p:spPr>
        <p:txBody>
          <a:bodyPr/>
          <a:lstStyle/>
          <a:p>
            <a:endParaRPr lang="en-US" dirty="0" smtClean="0"/>
          </a:p>
          <a:p>
            <a:r>
              <a:rPr lang="en-US" dirty="0" smtClean="0"/>
              <a:t>Baseline</a:t>
            </a:r>
          </a:p>
          <a:p>
            <a:pPr marL="0" indent="0">
              <a:buNone/>
            </a:pPr>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1969268214"/>
              </p:ext>
            </p:extLst>
          </p:nvPr>
        </p:nvGraphicFramePr>
        <p:xfrm>
          <a:off x="838200" y="1600200"/>
          <a:ext cx="7620000" cy="4114800"/>
        </p:xfrm>
        <a:graphic>
          <a:graphicData uri="http://schemas.openxmlformats.org/drawingml/2006/table">
            <a:tbl>
              <a:tblPr/>
              <a:tblGrid>
                <a:gridCol w="1905000"/>
                <a:gridCol w="5715000"/>
              </a:tblGrid>
              <a:tr h="10742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Branch Prediction</a:t>
                      </a:r>
                      <a:endParaRPr kumimoji="0" lang="en-US" sz="1200" b="1" i="0" u="none" strike="noStrike" cap="none" normalizeH="0" baseline="0" dirty="0" smtClean="0">
                        <a:ln>
                          <a:noFill/>
                        </a:ln>
                        <a:solidFill>
                          <a:srgbClr val="000000"/>
                        </a:solidFill>
                        <a:effectLst/>
                        <a:latin typeface="Liberation Serif"/>
                        <a:ea typeface="DejaVu Sans"/>
                        <a:cs typeface="Lohit Hindi"/>
                      </a:endParaRP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BP</a:t>
                      </a:r>
                      <a:r>
                        <a:rPr kumimoji="0" lang="en-US" sz="1100" b="0" i="0" u="none" strike="noStrike" cap="none" normalizeH="0" baseline="0" dirty="0" smtClean="0">
                          <a:ln>
                            <a:noFill/>
                          </a:ln>
                          <a:solidFill>
                            <a:srgbClr val="000000"/>
                          </a:solidFill>
                          <a:effectLst/>
                          <a:latin typeface="Arial" pitchFamily="34" charset="0"/>
                          <a:cs typeface="Arial" pitchFamily="34" charset="0"/>
                        </a:rPr>
                        <a:t>: 64KB ISL-TAGE predictor </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       - 16 tables: 1 bimodal, 15 partially-tagged. In addition to, IUM, SC, LP.</a:t>
                      </a:r>
                      <a:endParaRPr kumimoji="0" lang="en-US" sz="1100" b="0" i="0" u="none" strike="noStrike" kern="1200" cap="none" normalizeH="0" baseline="0" dirty="0" smtClean="0">
                        <a:ln>
                          <a:noFill/>
                        </a:ln>
                        <a:solidFill>
                          <a:srgbClr val="000000"/>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 </a:t>
                      </a:r>
                      <a:r>
                        <a:rPr kumimoji="0" lang="en-US" sz="1100" b="0" i="0" u="none" strike="noStrike" cap="none" normalizeH="0" baseline="0" dirty="0" smtClean="0">
                          <a:ln>
                            <a:noFill/>
                          </a:ln>
                          <a:solidFill>
                            <a:srgbClr val="000000"/>
                          </a:solidFill>
                          <a:effectLst/>
                          <a:latin typeface="Arial" pitchFamily="34" charset="0"/>
                          <a:cs typeface="Arial" pitchFamily="34" charset="0"/>
                        </a:rPr>
                        <a:t>      - History lengths: </a:t>
                      </a:r>
                      <a:r>
                        <a:rPr kumimoji="0" lang="en-US" sz="1000" b="0" i="0" u="none" strike="noStrike" cap="none" normalizeH="0" baseline="0" dirty="0" smtClean="0">
                          <a:ln>
                            <a:noFill/>
                          </a:ln>
                          <a:solidFill>
                            <a:srgbClr val="000000"/>
                          </a:solidFill>
                          <a:effectLst/>
                          <a:latin typeface="Arial" pitchFamily="34" charset="0"/>
                          <a:cs typeface="Arial" pitchFamily="34" charset="0"/>
                        </a:rPr>
                        <a:t>{0, 3, 8, 12, 17, 33, 35, 67, 97, 138, 195, 330, 517, 1193, 1741, 1930}</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BTB</a:t>
                      </a:r>
                      <a:r>
                        <a:rPr kumimoji="0" lang="en-US" sz="1100" b="0" i="0" u="none" strike="noStrike" cap="none" normalizeH="0" baseline="0" dirty="0" smtClean="0">
                          <a:ln>
                            <a:noFill/>
                          </a:ln>
                          <a:solidFill>
                            <a:srgbClr val="000000"/>
                          </a:solidFill>
                          <a:effectLst/>
                          <a:latin typeface="Arial" pitchFamily="34" charset="0"/>
                          <a:cs typeface="Arial" pitchFamily="34" charset="0"/>
                        </a:rPr>
                        <a:t>: 4K entries, 4-way set-associative</a:t>
                      </a:r>
                      <a:r>
                        <a:rPr kumimoji="0" lang="en-US" sz="1200" b="0" i="0" u="none" strike="noStrike" cap="none" normalizeH="0" baseline="0" dirty="0" smtClean="0">
                          <a:ln>
                            <a:noFill/>
                          </a:ln>
                          <a:solidFill>
                            <a:srgbClr val="000000"/>
                          </a:solidFill>
                          <a:effectLst/>
                          <a:latin typeface="Arial" pitchFamily="34" charset="0"/>
                          <a:cs typeface="Arial" pitchFamily="34" charset="0"/>
                        </a:rPr>
                        <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100" b="1" i="0" u="none" strike="noStrike" cap="none" normalizeH="0" baseline="0" dirty="0" smtClean="0">
                          <a:ln>
                            <a:noFill/>
                          </a:ln>
                          <a:solidFill>
                            <a:srgbClr val="000000"/>
                          </a:solidFill>
                          <a:effectLst/>
                          <a:latin typeface="Arial" pitchFamily="34" charset="0"/>
                          <a:cs typeface="Arial" pitchFamily="34" charset="0"/>
                        </a:rPr>
                        <a:t>RAS</a:t>
                      </a:r>
                      <a:r>
                        <a:rPr kumimoji="0" lang="en-US" sz="1100" b="0" i="0" u="none" strike="noStrike" cap="none" normalizeH="0" baseline="0" dirty="0" smtClean="0">
                          <a:ln>
                            <a:noFill/>
                          </a:ln>
                          <a:solidFill>
                            <a:srgbClr val="000000"/>
                          </a:solidFill>
                          <a:effectLst/>
                          <a:latin typeface="Arial" pitchFamily="34" charset="0"/>
                          <a:cs typeface="Arial" pitchFamily="34" charset="0"/>
                        </a:rPr>
                        <a:t>: 64 entries</a:t>
                      </a:r>
                      <a:endParaRPr kumimoji="0" lang="en-US" sz="1200" b="0" i="0" u="none" strike="noStrike" cap="none" normalizeH="0" baseline="0" dirty="0" smtClean="0">
                        <a:ln>
                          <a:noFill/>
                        </a:ln>
                        <a:solidFill>
                          <a:srgbClr val="000000"/>
                        </a:solidFill>
                        <a:effectLst/>
                        <a:latin typeface="Liberation Serif"/>
                        <a:ea typeface="DejaVu Sans"/>
                        <a:cs typeface="Lohit Hindi"/>
                      </a:endParaRP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4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Memory Hierarchy</a:t>
                      </a: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Block size</a:t>
                      </a:r>
                      <a:r>
                        <a:rPr kumimoji="0" lang="en-US" sz="1100" b="0" i="0" u="none" strike="noStrike" cap="none" normalizeH="0" baseline="0" dirty="0" smtClean="0">
                          <a:ln>
                            <a:noFill/>
                          </a:ln>
                          <a:solidFill>
                            <a:srgbClr val="000000"/>
                          </a:solidFill>
                          <a:effectLst/>
                          <a:latin typeface="Arial" pitchFamily="34" charset="0"/>
                          <a:cs typeface="Arial" pitchFamily="34" charset="0"/>
                        </a:rPr>
                        <a:t>: 64B</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Victim caches</a:t>
                      </a:r>
                      <a:r>
                        <a:rPr kumimoji="0" lang="en-US" sz="1100" b="0" i="0" u="none" strike="noStrike" cap="none" normalizeH="0" baseline="0" dirty="0" smtClean="0">
                          <a:ln>
                            <a:noFill/>
                          </a:ln>
                          <a:solidFill>
                            <a:srgbClr val="000000"/>
                          </a:solidFill>
                          <a:effectLst/>
                          <a:latin typeface="Arial" pitchFamily="34" charset="0"/>
                          <a:cs typeface="Arial" pitchFamily="34" charset="0"/>
                        </a:rPr>
                        <a:t>: each cache has a 16-entry FA victim cache</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L1</a:t>
                      </a:r>
                      <a:r>
                        <a:rPr kumimoji="0" lang="en-US" sz="1100" b="0" i="0" u="none" strike="noStrike" cap="none" normalizeH="0" baseline="0" dirty="0" smtClean="0">
                          <a:ln>
                            <a:noFill/>
                          </a:ln>
                          <a:solidFill>
                            <a:srgbClr val="000000"/>
                          </a:solidFill>
                          <a:effectLst/>
                          <a:latin typeface="Arial" pitchFamily="34" charset="0"/>
                          <a:cs typeface="Arial" pitchFamily="34" charset="0"/>
                        </a:rPr>
                        <a:t>: split, 64KB each, 4-way set-associative, 1-cycle access latency</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L2</a:t>
                      </a:r>
                      <a:r>
                        <a:rPr kumimoji="0" lang="en-US" sz="1100" b="0" i="0" u="none" strike="noStrike" cap="none" normalizeH="0" baseline="0" dirty="0" smtClean="0">
                          <a:ln>
                            <a:noFill/>
                          </a:ln>
                          <a:solidFill>
                            <a:srgbClr val="000000"/>
                          </a:solidFill>
                          <a:effectLst/>
                          <a:latin typeface="Arial" pitchFamily="34" charset="0"/>
                          <a:cs typeface="Arial" pitchFamily="34" charset="0"/>
                        </a:rPr>
                        <a:t>: unified, private for each core, 512KB, 8-way set-associative, 20-cycle access latency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     - </a:t>
                      </a:r>
                      <a:r>
                        <a:rPr kumimoji="0" lang="en-US" sz="1100" b="1" i="0" u="none" strike="noStrike" cap="none" normalizeH="0" baseline="0" dirty="0" smtClean="0">
                          <a:ln>
                            <a:noFill/>
                          </a:ln>
                          <a:solidFill>
                            <a:srgbClr val="000000"/>
                          </a:solidFill>
                          <a:effectLst/>
                          <a:latin typeface="Arial" pitchFamily="34" charset="0"/>
                          <a:cs typeface="Arial" pitchFamily="34" charset="0"/>
                        </a:rPr>
                        <a:t>L2 stream </a:t>
                      </a:r>
                      <a:r>
                        <a:rPr kumimoji="0" lang="en-US" sz="1100" b="1" i="0" u="none" strike="noStrike" cap="none" normalizeH="0" baseline="0" dirty="0" err="1" smtClean="0">
                          <a:ln>
                            <a:noFill/>
                          </a:ln>
                          <a:solidFill>
                            <a:srgbClr val="000000"/>
                          </a:solidFill>
                          <a:effectLst/>
                          <a:latin typeface="Arial" pitchFamily="34" charset="0"/>
                          <a:cs typeface="Arial" pitchFamily="34" charset="0"/>
                        </a:rPr>
                        <a:t>prefetcher</a:t>
                      </a:r>
                      <a:r>
                        <a:rPr kumimoji="0" lang="en-US" sz="1100" b="0" i="0" u="none" strike="noStrike" cap="none" normalizeH="0" baseline="0" dirty="0" smtClean="0">
                          <a:ln>
                            <a:noFill/>
                          </a:ln>
                          <a:solidFill>
                            <a:srgbClr val="000000"/>
                          </a:solidFill>
                          <a:effectLst/>
                          <a:latin typeface="Arial" pitchFamily="34" charset="0"/>
                          <a:cs typeface="Arial" pitchFamily="34" charset="0"/>
                        </a:rPr>
                        <a:t>: 4 streams, each of depth 16</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L3</a:t>
                      </a:r>
                      <a:r>
                        <a:rPr kumimoji="0" lang="en-US" sz="1100" b="0" i="0" u="none" strike="noStrike" cap="none" normalizeH="0" baseline="0" dirty="0" smtClean="0">
                          <a:ln>
                            <a:noFill/>
                          </a:ln>
                          <a:solidFill>
                            <a:srgbClr val="000000"/>
                          </a:solidFill>
                          <a:effectLst/>
                          <a:latin typeface="Arial" pitchFamily="34" charset="0"/>
                          <a:cs typeface="Arial" pitchFamily="34" charset="0"/>
                        </a:rPr>
                        <a:t>: unified, shared among cores, 8MB, 16-way set-associative, 40-cycle access latency</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Memory</a:t>
                      </a:r>
                      <a:r>
                        <a:rPr kumimoji="0" lang="en-US" sz="1100" b="0" i="0" u="none" strike="noStrike" cap="none" normalizeH="0" baseline="0" dirty="0" smtClean="0">
                          <a:ln>
                            <a:noFill/>
                          </a:ln>
                          <a:solidFill>
                            <a:srgbClr val="000000"/>
                          </a:solidFill>
                          <a:effectLst/>
                          <a:latin typeface="Arial" pitchFamily="34" charset="0"/>
                          <a:cs typeface="Arial" pitchFamily="34" charset="0"/>
                        </a:rPr>
                        <a:t>: 200-cycle access latency</a:t>
                      </a: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Fetch/Issue/Retire Width</a:t>
                      </a:r>
                      <a:endParaRPr kumimoji="0" lang="en-US" sz="1200" b="1" i="0" u="none" strike="noStrike" cap="none" normalizeH="0" baseline="0" dirty="0" smtClean="0">
                        <a:ln>
                          <a:noFill/>
                        </a:ln>
                        <a:solidFill>
                          <a:srgbClr val="000000"/>
                        </a:solidFill>
                        <a:effectLst/>
                        <a:latin typeface="Liberation Serif"/>
                        <a:ea typeface="DejaVu Sans"/>
                        <a:cs typeface="Lohit Hindi"/>
                      </a:endParaRP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4 instr./cycle</a:t>
                      </a:r>
                      <a:endParaRPr kumimoji="0" lang="en-US" sz="1200" b="0" i="0" u="none" strike="noStrike" cap="none" normalizeH="0" baseline="0" dirty="0" smtClean="0">
                        <a:ln>
                          <a:noFill/>
                        </a:ln>
                        <a:solidFill>
                          <a:srgbClr val="000000"/>
                        </a:solidFill>
                        <a:effectLst/>
                        <a:latin typeface="Liberation Serif"/>
                        <a:ea typeface="DejaVu Sans"/>
                        <a:cs typeface="Lohit Hindi"/>
                      </a:endParaRP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60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Liberation Serif"/>
                          <a:ea typeface="DejaVu Sans"/>
                          <a:cs typeface="Lohit Hindi"/>
                        </a:rPr>
                        <a:t>ROB/IQ/LDQ/STQ</a:t>
                      </a: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168/54/64/36 </a:t>
                      </a:r>
                      <a:r>
                        <a:rPr kumimoji="0" lang="en-US" sz="1100" b="0" i="0" u="none" strike="noStrike" kern="1200" cap="none" normalizeH="0" baseline="0" dirty="0" smtClean="0">
                          <a:ln>
                            <a:noFill/>
                          </a:ln>
                          <a:solidFill>
                            <a:srgbClr val="000000"/>
                          </a:solidFill>
                          <a:effectLst/>
                          <a:latin typeface="Arial" pitchFamily="34" charset="0"/>
                          <a:ea typeface="+mn-ea"/>
                          <a:cs typeface="Arial" pitchFamily="34" charset="0"/>
                        </a:rPr>
                        <a:t>(modeled after Sandy Bridge)</a:t>
                      </a: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73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50" b="1" i="0" u="none" strike="noStrike" cap="none" normalizeH="0" baseline="0" dirty="0" smtClean="0">
                          <a:ln>
                            <a:noFill/>
                          </a:ln>
                          <a:solidFill>
                            <a:srgbClr val="000000"/>
                          </a:solidFill>
                          <a:effectLst/>
                          <a:latin typeface="Liberation Serif"/>
                          <a:ea typeface="DejaVu Sans"/>
                          <a:cs typeface="Lohit Hindi"/>
                        </a:rPr>
                        <a:t>Fetch-to-Execute  Latency</a:t>
                      </a: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rgbClr val="000000"/>
                          </a:solidFill>
                          <a:effectLst/>
                          <a:latin typeface="Arial" pitchFamily="34" charset="0"/>
                          <a:ea typeface="+mn-ea"/>
                          <a:cs typeface="Arial" pitchFamily="34" charset="0"/>
                        </a:rPr>
                        <a:t>10-cycle</a:t>
                      </a: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Physical RF</a:t>
                      </a:r>
                      <a:endParaRPr kumimoji="0" lang="en-US" sz="1200" b="1" i="0" u="none" strike="noStrike" cap="none" normalizeH="0" baseline="0" dirty="0" smtClean="0">
                        <a:ln>
                          <a:noFill/>
                        </a:ln>
                        <a:solidFill>
                          <a:srgbClr val="000000"/>
                        </a:solidFill>
                        <a:effectLst/>
                        <a:latin typeface="Liberation Serif"/>
                        <a:ea typeface="DejaVu Sans"/>
                        <a:cs typeface="Lohit Hindi"/>
                      </a:endParaRP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236</a:t>
                      </a:r>
                      <a:endParaRPr kumimoji="0" lang="en-US" sz="1200" b="0" i="0" u="none" strike="noStrike" cap="none" normalizeH="0" baseline="0" dirty="0" smtClean="0">
                        <a:ln>
                          <a:noFill/>
                        </a:ln>
                        <a:solidFill>
                          <a:srgbClr val="000000"/>
                        </a:solidFill>
                        <a:effectLst/>
                        <a:latin typeface="Liberation Serif"/>
                        <a:ea typeface="DejaVu Sans"/>
                        <a:cs typeface="Lohit Hindi"/>
                      </a:endParaRP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73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Checkpoints</a:t>
                      </a:r>
                      <a:endParaRPr kumimoji="0" lang="en-US" sz="1200" b="1" i="0" u="none" strike="noStrike" cap="none" normalizeH="0" baseline="0" dirty="0" smtClean="0">
                        <a:ln>
                          <a:noFill/>
                        </a:ln>
                        <a:solidFill>
                          <a:srgbClr val="000000"/>
                        </a:solidFill>
                        <a:effectLst/>
                        <a:latin typeface="Liberation Serif"/>
                        <a:ea typeface="DejaVu Sans"/>
                        <a:cs typeface="Lohit Hindi"/>
                      </a:endParaRP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rgbClr val="000000"/>
                          </a:solidFill>
                          <a:effectLst/>
                          <a:latin typeface="Arial" pitchFamily="34" charset="0"/>
                          <a:ea typeface="+mn-ea"/>
                          <a:cs typeface="Arial" pitchFamily="34" charset="0"/>
                        </a:rPr>
                        <a:t>8, </a:t>
                      </a:r>
                      <a:r>
                        <a:rPr kumimoji="0" lang="en-US" sz="1100" b="0" i="0" u="none" strike="noStrike" kern="1200" cap="none" normalizeH="0" baseline="0" dirty="0" err="1" smtClean="0">
                          <a:ln>
                            <a:noFill/>
                          </a:ln>
                          <a:solidFill>
                            <a:srgbClr val="000000"/>
                          </a:solidFill>
                          <a:effectLst/>
                          <a:latin typeface="Arial" pitchFamily="34" charset="0"/>
                          <a:ea typeface="+mn-ea"/>
                          <a:cs typeface="Arial" pitchFamily="34" charset="0"/>
                        </a:rPr>
                        <a:t>OoO</a:t>
                      </a:r>
                      <a:r>
                        <a:rPr kumimoji="0" lang="en-US" sz="1100" b="0" i="0" u="none" strike="noStrike" kern="1200" cap="none" normalizeH="0" baseline="0" dirty="0" smtClean="0">
                          <a:ln>
                            <a:noFill/>
                          </a:ln>
                          <a:solidFill>
                            <a:srgbClr val="000000"/>
                          </a:solidFill>
                          <a:effectLst/>
                          <a:latin typeface="Arial" pitchFamily="34" charset="0"/>
                          <a:ea typeface="+mn-ea"/>
                          <a:cs typeface="Arial" pitchFamily="34" charset="0"/>
                        </a:rPr>
                        <a:t> reclamation, confidence estimator (8K entries, 4-bit resetting counter, </a:t>
                      </a:r>
                      <a:r>
                        <a:rPr kumimoji="0" lang="en-US" sz="1100" b="0" i="0" u="none" strike="noStrike" kern="1200" cap="none" normalizeH="0" baseline="0" dirty="0" err="1" smtClean="0">
                          <a:ln>
                            <a:noFill/>
                          </a:ln>
                          <a:solidFill>
                            <a:srgbClr val="000000"/>
                          </a:solidFill>
                          <a:effectLst/>
                          <a:latin typeface="Arial" pitchFamily="34" charset="0"/>
                          <a:ea typeface="+mn-ea"/>
                          <a:cs typeface="Arial" pitchFamily="34" charset="0"/>
                        </a:rPr>
                        <a:t>gshare</a:t>
                      </a:r>
                      <a:r>
                        <a:rPr kumimoji="0" lang="en-US" sz="1100" b="0" i="0" u="none" strike="noStrike" kern="1200" cap="none" normalizeH="0" baseline="0" dirty="0" smtClean="0">
                          <a:ln>
                            <a:noFill/>
                          </a:ln>
                          <a:solidFill>
                            <a:srgbClr val="000000"/>
                          </a:solidFill>
                          <a:effectLst/>
                          <a:latin typeface="Arial" pitchFamily="34" charset="0"/>
                          <a:ea typeface="+mn-ea"/>
                          <a:cs typeface="Arial" pitchFamily="34" charset="0"/>
                        </a:rPr>
                        <a:t> index)</a:t>
                      </a: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Liberation Serif"/>
                          <a:ea typeface="DejaVu Sans"/>
                          <a:cs typeface="Lohit Hindi"/>
                        </a:rPr>
                        <a:t>CFD</a:t>
                      </a: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outerShdw blurRad="38100" dist="38100" dir="2700000" algn="tl">
                              <a:srgbClr val="FFFFFF"/>
                            </a:outerShdw>
                          </a:effectLst>
                          <a:latin typeface="Liberation Serif"/>
                          <a:ea typeface="DejaVu Sans"/>
                          <a:cs typeface="Lohit Hindi"/>
                        </a:rPr>
                        <a:t> </a:t>
                      </a:r>
                      <a:r>
                        <a:rPr kumimoji="0" lang="en-US" sz="1100" b="1" i="0" u="none" strike="noStrike" kern="1200" cap="none" normalizeH="0" baseline="0" dirty="0" smtClean="0">
                          <a:ln>
                            <a:noFill/>
                          </a:ln>
                          <a:solidFill>
                            <a:srgbClr val="000000"/>
                          </a:solidFill>
                          <a:effectLst/>
                          <a:latin typeface="Arial" pitchFamily="34" charset="0"/>
                          <a:ea typeface="+mn-ea"/>
                          <a:cs typeface="Arial" pitchFamily="34" charset="0"/>
                        </a:rPr>
                        <a:t>BQ</a:t>
                      </a:r>
                      <a:r>
                        <a:rPr kumimoji="0" lang="en-US" sz="1100" b="0" i="0" u="none" strike="noStrike" kern="1200" cap="none" normalizeH="0" baseline="0" dirty="0" smtClean="0">
                          <a:ln>
                            <a:noFill/>
                          </a:ln>
                          <a:solidFill>
                            <a:srgbClr val="000000"/>
                          </a:solidFill>
                          <a:effectLst/>
                          <a:latin typeface="Arial" pitchFamily="34" charset="0"/>
                          <a:ea typeface="+mn-ea"/>
                          <a:cs typeface="Arial" pitchFamily="34" charset="0"/>
                        </a:rPr>
                        <a:t>: 96B   (128 6-bit entries)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outerShdw blurRad="38100" dist="38100" dir="2700000" algn="tl">
                              <a:srgbClr val="FFFFFF"/>
                            </a:outerShdw>
                          </a:effectLst>
                          <a:latin typeface="Liberation Serif"/>
                          <a:ea typeface="DejaVu Sans"/>
                          <a:cs typeface="Lohit Hindi"/>
                        </a:rPr>
                        <a:t> </a:t>
                      </a:r>
                      <a:r>
                        <a:rPr kumimoji="0" lang="en-US" sz="1100" b="1" i="0" u="none" strike="noStrike" kern="1200" cap="none" normalizeH="0" baseline="0" dirty="0" smtClean="0">
                          <a:ln>
                            <a:noFill/>
                          </a:ln>
                          <a:solidFill>
                            <a:srgbClr val="000000"/>
                          </a:solidFill>
                          <a:effectLst/>
                          <a:latin typeface="Arial" pitchFamily="34" charset="0"/>
                          <a:ea typeface="+mn-ea"/>
                          <a:cs typeface="Arial" pitchFamily="34" charset="0"/>
                        </a:rPr>
                        <a:t>VQ </a:t>
                      </a:r>
                      <a:r>
                        <a:rPr kumimoji="0" lang="en-US" sz="1100" b="1" i="0" u="none" strike="noStrike" kern="1200" cap="none" normalizeH="0" baseline="0" dirty="0" err="1" smtClean="0">
                          <a:ln>
                            <a:noFill/>
                          </a:ln>
                          <a:solidFill>
                            <a:srgbClr val="000000"/>
                          </a:solidFill>
                          <a:effectLst/>
                          <a:latin typeface="Arial" pitchFamily="34" charset="0"/>
                          <a:ea typeface="+mn-ea"/>
                          <a:cs typeface="Arial" pitchFamily="34" charset="0"/>
                        </a:rPr>
                        <a:t>renamer</a:t>
                      </a:r>
                      <a:r>
                        <a:rPr kumimoji="0" lang="en-US" sz="1100" b="0" i="0" u="none" strike="noStrike" kern="1200" cap="none" normalizeH="0" baseline="0" dirty="0" smtClean="0">
                          <a:ln>
                            <a:noFill/>
                          </a:ln>
                          <a:solidFill>
                            <a:srgbClr val="000000"/>
                          </a:solidFill>
                          <a:effectLst/>
                          <a:latin typeface="Arial" pitchFamily="34" charset="0"/>
                          <a:ea typeface="+mn-ea"/>
                          <a:cs typeface="Arial" pitchFamily="34" charset="0"/>
                        </a:rPr>
                        <a:t>: 128B (128 8-bit entries)</a:t>
                      </a:r>
                    </a:p>
                  </a:txBody>
                  <a:tcPr marL="34220" marR="34220" marT="34191" marB="341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Rounded Rectangle 5"/>
          <p:cNvSpPr/>
          <p:nvPr/>
        </p:nvSpPr>
        <p:spPr bwMode="auto">
          <a:xfrm>
            <a:off x="734289" y="1524000"/>
            <a:ext cx="7800109" cy="762000"/>
          </a:xfrm>
          <a:prstGeom prst="roundRect">
            <a:avLst/>
          </a:prstGeom>
          <a:noFill/>
          <a:ln>
            <a:headEnd type="none" w="sm" len="sm"/>
            <a:tailEnd type="none" w="sm" len="sm"/>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FF0000"/>
              </a:solidFill>
              <a:effectLst/>
              <a:latin typeface="Verdana" pitchFamily="34" charset="0"/>
            </a:endParaRPr>
          </a:p>
        </p:txBody>
      </p:sp>
      <p:sp>
        <p:nvSpPr>
          <p:cNvPr id="5" name="Slide Number Placeholder 4"/>
          <p:cNvSpPr>
            <a:spLocks noGrp="1"/>
          </p:cNvSpPr>
          <p:nvPr>
            <p:ph type="sldNum" sz="quarter" idx="12"/>
          </p:nvPr>
        </p:nvSpPr>
        <p:spPr/>
        <p:txBody>
          <a:bodyPr/>
          <a:lstStyle/>
          <a:p>
            <a:fld id="{5C21BEC9-E795-4D2A-A650-E28556D03E26}" type="slidenum">
              <a:rPr lang="en-US" smtClean="0"/>
              <a:pPr/>
              <a:t>34</a:t>
            </a:fld>
            <a:endParaRPr lang="en-US" dirty="0"/>
          </a:p>
        </p:txBody>
      </p:sp>
      <p:sp>
        <p:nvSpPr>
          <p:cNvPr id="4" name="Footer Placeholder 3"/>
          <p:cNvSpPr>
            <a:spLocks noGrp="1"/>
          </p:cNvSpPr>
          <p:nvPr>
            <p:ph type="ftr" sz="quarter" idx="11"/>
          </p:nvPr>
        </p:nvSpPr>
        <p:spPr/>
        <p:txBody>
          <a:bodyPr/>
          <a:lstStyle/>
          <a:p>
            <a:r>
              <a:rPr lang="en-US" smtClean="0"/>
              <a:t>Rami Sheikh © 2012                                 MICRO-45</a:t>
            </a:r>
            <a:endParaRPr lang="en-US" dirty="0"/>
          </a:p>
        </p:txBody>
      </p:sp>
    </p:spTree>
    <p:extLst>
      <p:ext uri="{BB962C8B-B14F-4D97-AF65-F5344CB8AC3E}">
        <p14:creationId xmlns:p14="http://schemas.microsoft.com/office/powerpoint/2010/main" val="1782605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1" nodeType="clickEffect">
                                  <p:stCondLst>
                                    <p:cond delay="0"/>
                                  </p:stCondLst>
                                  <p:childTnLst>
                                    <p:animMotion origin="layout" path="M -8.33333E-7 2.22222E-6 L 0.00156 0.34444 " pathEditMode="relative" rAng="0" ptsTypes="AA">
                                      <p:cBhvr>
                                        <p:cTn id="15" dur="2000" fill="hold"/>
                                        <p:tgtEl>
                                          <p:spTgt spid="6"/>
                                        </p:tgtEl>
                                        <p:attrNameLst>
                                          <p:attrName>ppt_x</p:attrName>
                                          <p:attrName>ppt_y</p:attrName>
                                        </p:attrNameLst>
                                      </p:cBhvr>
                                      <p:rCtr x="69" y="1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219200"/>
            <a:ext cx="7848600" cy="476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3048000" y="1028700"/>
            <a:ext cx="152400" cy="381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own Arrow 8"/>
          <p:cNvSpPr/>
          <p:nvPr/>
        </p:nvSpPr>
        <p:spPr>
          <a:xfrm>
            <a:off x="8001000" y="1700645"/>
            <a:ext cx="152400" cy="381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lide Number Placeholder 3"/>
          <p:cNvSpPr>
            <a:spLocks noGrp="1"/>
          </p:cNvSpPr>
          <p:nvPr>
            <p:ph type="sldNum" sz="quarter" idx="12"/>
          </p:nvPr>
        </p:nvSpPr>
        <p:spPr/>
        <p:txBody>
          <a:bodyPr/>
          <a:lstStyle/>
          <a:p>
            <a:fld id="{5C21BEC9-E795-4D2A-A650-E28556D03E26}" type="slidenum">
              <a:rPr lang="en-US" smtClean="0"/>
              <a:pPr/>
              <a:t>35</a:t>
            </a:fld>
            <a:endParaRPr lang="en-US" dirty="0"/>
          </a:p>
        </p:txBody>
      </p:sp>
      <p:sp>
        <p:nvSpPr>
          <p:cNvPr id="3" name="Footer Placeholder 2"/>
          <p:cNvSpPr>
            <a:spLocks noGrp="1"/>
          </p:cNvSpPr>
          <p:nvPr>
            <p:ph type="ftr" sz="quarter" idx="11"/>
          </p:nvPr>
        </p:nvSpPr>
        <p:spPr/>
        <p:txBody>
          <a:bodyPr/>
          <a:lstStyle/>
          <a:p>
            <a:r>
              <a:rPr lang="en-US" smtClean="0"/>
              <a:t>Rami Sheikh © 2012                                 MICRO-45</a:t>
            </a:r>
            <a:endParaRPr lang="en-US" dirty="0"/>
          </a:p>
        </p:txBody>
      </p:sp>
      <p:sp>
        <p:nvSpPr>
          <p:cNvPr id="31" name="Text Box 51"/>
          <p:cNvSpPr txBox="1">
            <a:spLocks noChangeArrowheads="1"/>
          </p:cNvSpPr>
          <p:nvPr/>
        </p:nvSpPr>
        <p:spPr bwMode="auto">
          <a:xfrm>
            <a:off x="457200" y="8638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latin typeface="+mj-lt"/>
                <a:ea typeface="+mj-ea"/>
                <a:cs typeface="+mj-cs"/>
              </a:rPr>
              <a:t>Results</a:t>
            </a:r>
            <a:endParaRPr lang="en-US" sz="2800" dirty="0">
              <a:solidFill>
                <a:schemeClr val="accent2"/>
              </a:solidFill>
              <a:latin typeface="+mj-lt"/>
              <a:ea typeface="+mj-ea"/>
              <a:cs typeface="+mj-cs"/>
            </a:endParaRPr>
          </a:p>
        </p:txBody>
      </p:sp>
    </p:spTree>
    <p:extLst>
      <p:ext uri="{BB962C8B-B14F-4D97-AF65-F5344CB8AC3E}">
        <p14:creationId xmlns:p14="http://schemas.microsoft.com/office/powerpoint/2010/main" val="3130706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712" y="1162110"/>
            <a:ext cx="7853688" cy="476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2362200" y="2053936"/>
            <a:ext cx="152400" cy="381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own Arrow 8"/>
          <p:cNvSpPr/>
          <p:nvPr/>
        </p:nvSpPr>
        <p:spPr>
          <a:xfrm>
            <a:off x="7924800" y="1395845"/>
            <a:ext cx="152400" cy="381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lide Number Placeholder 2"/>
          <p:cNvSpPr>
            <a:spLocks noGrp="1"/>
          </p:cNvSpPr>
          <p:nvPr>
            <p:ph type="sldNum" sz="quarter" idx="12"/>
          </p:nvPr>
        </p:nvSpPr>
        <p:spPr/>
        <p:txBody>
          <a:bodyPr/>
          <a:lstStyle/>
          <a:p>
            <a:fld id="{5C21BEC9-E795-4D2A-A650-E28556D03E26}" type="slidenum">
              <a:rPr lang="en-US" smtClean="0"/>
              <a:pPr/>
              <a:t>36</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
        <p:nvSpPr>
          <p:cNvPr id="10" name="Text Box 51"/>
          <p:cNvSpPr txBox="1">
            <a:spLocks noChangeArrowheads="1"/>
          </p:cNvSpPr>
          <p:nvPr/>
        </p:nvSpPr>
        <p:spPr bwMode="auto">
          <a:xfrm>
            <a:off x="457200" y="8638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latin typeface="+mj-lt"/>
                <a:ea typeface="+mj-ea"/>
                <a:cs typeface="+mj-cs"/>
              </a:rPr>
              <a:t>Results</a:t>
            </a:r>
            <a:endParaRPr lang="en-US" sz="2800" dirty="0">
              <a:solidFill>
                <a:schemeClr val="accent2"/>
              </a:solidFill>
              <a:latin typeface="+mj-lt"/>
              <a:ea typeface="+mj-ea"/>
              <a:cs typeface="+mj-cs"/>
            </a:endParaRPr>
          </a:p>
        </p:txBody>
      </p:sp>
    </p:spTree>
    <p:extLst>
      <p:ext uri="{BB962C8B-B14F-4D97-AF65-F5344CB8AC3E}">
        <p14:creationId xmlns:p14="http://schemas.microsoft.com/office/powerpoint/2010/main" val="3878381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1"/>
          <p:cNvSpPr txBox="1">
            <a:spLocks noChangeArrowheads="1"/>
          </p:cNvSpPr>
          <p:nvPr/>
        </p:nvSpPr>
        <p:spPr bwMode="auto">
          <a:xfrm>
            <a:off x="838200" y="7620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Font typeface="Arial" charset="0"/>
              <a:buChar char="•"/>
            </a:pPr>
            <a:r>
              <a:rPr lang="en-US" sz="2000" dirty="0"/>
              <a:t> </a:t>
            </a:r>
            <a:r>
              <a:rPr lang="en-US" sz="2000" dirty="0" smtClean="0"/>
              <a:t>Fetch-to-execute depth</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11588"/>
            <a:ext cx="7924800" cy="480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bwMode="auto">
          <a:xfrm flipV="1">
            <a:off x="4419600" y="1211588"/>
            <a:ext cx="0" cy="4274812"/>
          </a:xfrm>
          <a:prstGeom prst="line">
            <a:avLst/>
          </a:prstGeom>
          <a:solidFill>
            <a:schemeClr val="accent1"/>
          </a:solidFill>
          <a:ln w="50800" cap="flat" cmpd="sng" algn="ctr">
            <a:solidFill>
              <a:srgbClr val="FF0000"/>
            </a:solidFill>
            <a:prstDash val="sysDash"/>
            <a:round/>
            <a:headEnd type="none" w="sm" len="sm"/>
            <a:tailEnd type="none" w="sm" len="sm"/>
          </a:ln>
          <a:effectLst/>
        </p:spPr>
      </p:cxnSp>
      <p:sp>
        <p:nvSpPr>
          <p:cNvPr id="10" name="Text Box 48"/>
          <p:cNvSpPr txBox="1">
            <a:spLocks noChangeArrowheads="1"/>
          </p:cNvSpPr>
          <p:nvPr/>
        </p:nvSpPr>
        <p:spPr bwMode="auto">
          <a:xfrm>
            <a:off x="1905000" y="3886200"/>
            <a:ext cx="24799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smtClean="0">
                <a:solidFill>
                  <a:srgbClr val="00B050"/>
                </a:solidFill>
                <a:latin typeface="Verdana" charset="0"/>
              </a:rPr>
              <a:t>Bobcat/Power6</a:t>
            </a:r>
          </a:p>
          <a:p>
            <a:pPr algn="ctr">
              <a:spcBef>
                <a:spcPct val="50000"/>
              </a:spcBef>
            </a:pPr>
            <a:r>
              <a:rPr lang="en-US" sz="2000" b="1" dirty="0" err="1" smtClean="0">
                <a:solidFill>
                  <a:srgbClr val="00B050"/>
                </a:solidFill>
                <a:latin typeface="Verdana" charset="0"/>
              </a:rPr>
              <a:t>GeoMean</a:t>
            </a:r>
            <a:r>
              <a:rPr lang="en-US" sz="2000" b="1" dirty="0" smtClean="0">
                <a:solidFill>
                  <a:srgbClr val="00B050"/>
                </a:solidFill>
                <a:latin typeface="Verdana" charset="0"/>
              </a:rPr>
              <a:t>=1.16</a:t>
            </a:r>
            <a:endParaRPr lang="en-US" sz="2000" b="1" dirty="0">
              <a:solidFill>
                <a:srgbClr val="00B050"/>
              </a:solidFill>
              <a:latin typeface="Verdana" charset="0"/>
            </a:endParaRPr>
          </a:p>
        </p:txBody>
      </p:sp>
      <p:cxnSp>
        <p:nvCxnSpPr>
          <p:cNvPr id="11" name="Straight Connector 10"/>
          <p:cNvCxnSpPr/>
          <p:nvPr/>
        </p:nvCxnSpPr>
        <p:spPr bwMode="auto">
          <a:xfrm flipV="1">
            <a:off x="5105400" y="1135388"/>
            <a:ext cx="0" cy="4274812"/>
          </a:xfrm>
          <a:prstGeom prst="line">
            <a:avLst/>
          </a:prstGeom>
          <a:solidFill>
            <a:schemeClr val="accent1"/>
          </a:solidFill>
          <a:ln w="50800" cap="flat" cmpd="sng" algn="ctr">
            <a:solidFill>
              <a:srgbClr val="FF0000"/>
            </a:solidFill>
            <a:prstDash val="sysDash"/>
            <a:round/>
            <a:headEnd type="none" w="sm" len="sm"/>
            <a:tailEnd type="none" w="sm" len="sm"/>
          </a:ln>
          <a:effectLst/>
        </p:spPr>
      </p:cxnSp>
      <p:sp>
        <p:nvSpPr>
          <p:cNvPr id="12" name="Text Box 48"/>
          <p:cNvSpPr txBox="1">
            <a:spLocks noChangeArrowheads="1"/>
          </p:cNvSpPr>
          <p:nvPr/>
        </p:nvSpPr>
        <p:spPr bwMode="auto">
          <a:xfrm>
            <a:off x="2590800" y="3810000"/>
            <a:ext cx="24799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smtClean="0">
                <a:solidFill>
                  <a:srgbClr val="00B050"/>
                </a:solidFill>
                <a:latin typeface="Verdana" charset="0"/>
              </a:rPr>
              <a:t>Cortex A15</a:t>
            </a:r>
          </a:p>
          <a:p>
            <a:pPr algn="ctr">
              <a:spcBef>
                <a:spcPct val="50000"/>
              </a:spcBef>
            </a:pPr>
            <a:r>
              <a:rPr lang="en-US" sz="2000" b="1" dirty="0" err="1" smtClean="0">
                <a:solidFill>
                  <a:srgbClr val="00B050"/>
                </a:solidFill>
                <a:latin typeface="Verdana" charset="0"/>
              </a:rPr>
              <a:t>GeoMean</a:t>
            </a:r>
            <a:r>
              <a:rPr lang="en-US" sz="2000" b="1" dirty="0" smtClean="0">
                <a:solidFill>
                  <a:srgbClr val="00B050"/>
                </a:solidFill>
                <a:latin typeface="Verdana" charset="0"/>
              </a:rPr>
              <a:t>=1.18</a:t>
            </a:r>
            <a:endParaRPr lang="en-US" sz="2000" b="1" dirty="0">
              <a:solidFill>
                <a:srgbClr val="00B050"/>
              </a:solidFill>
              <a:latin typeface="Verdana" charset="0"/>
            </a:endParaRPr>
          </a:p>
        </p:txBody>
      </p:sp>
      <p:cxnSp>
        <p:nvCxnSpPr>
          <p:cNvPr id="13" name="Straight Connector 12"/>
          <p:cNvCxnSpPr/>
          <p:nvPr/>
        </p:nvCxnSpPr>
        <p:spPr bwMode="auto">
          <a:xfrm flipV="1">
            <a:off x="6934200" y="1143000"/>
            <a:ext cx="0" cy="4274812"/>
          </a:xfrm>
          <a:prstGeom prst="line">
            <a:avLst/>
          </a:prstGeom>
          <a:solidFill>
            <a:schemeClr val="accent1"/>
          </a:solidFill>
          <a:ln w="50800" cap="flat" cmpd="sng" algn="ctr">
            <a:solidFill>
              <a:srgbClr val="FF0000"/>
            </a:solidFill>
            <a:prstDash val="sysDash"/>
            <a:round/>
            <a:headEnd type="none" w="sm" len="sm"/>
            <a:tailEnd type="none" w="sm" len="sm"/>
          </a:ln>
          <a:effectLst/>
        </p:spPr>
      </p:cxnSp>
      <p:sp>
        <p:nvSpPr>
          <p:cNvPr id="14" name="Text Box 48"/>
          <p:cNvSpPr txBox="1">
            <a:spLocks noChangeArrowheads="1"/>
          </p:cNvSpPr>
          <p:nvPr/>
        </p:nvSpPr>
        <p:spPr bwMode="auto">
          <a:xfrm>
            <a:off x="4419600" y="3817612"/>
            <a:ext cx="24799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smtClean="0">
                <a:solidFill>
                  <a:srgbClr val="00B050"/>
                </a:solidFill>
                <a:latin typeface="Verdana" charset="0"/>
              </a:rPr>
              <a:t>Pentium 4</a:t>
            </a:r>
          </a:p>
          <a:p>
            <a:pPr algn="ctr">
              <a:spcBef>
                <a:spcPct val="50000"/>
              </a:spcBef>
            </a:pPr>
            <a:r>
              <a:rPr lang="en-US" sz="2000" b="1" dirty="0" err="1" smtClean="0">
                <a:solidFill>
                  <a:srgbClr val="00B050"/>
                </a:solidFill>
                <a:latin typeface="Verdana" charset="0"/>
              </a:rPr>
              <a:t>GeoMean</a:t>
            </a:r>
            <a:r>
              <a:rPr lang="en-US" sz="2000" b="1" dirty="0" smtClean="0">
                <a:solidFill>
                  <a:srgbClr val="00B050"/>
                </a:solidFill>
                <a:latin typeface="Verdana" charset="0"/>
              </a:rPr>
              <a:t>=1.22</a:t>
            </a:r>
            <a:endParaRPr lang="en-US" sz="2000" b="1" dirty="0">
              <a:solidFill>
                <a:srgbClr val="00B050"/>
              </a:solidFill>
              <a:latin typeface="Verdana" charset="0"/>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43224"/>
            <a:ext cx="7301345" cy="49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C21BEC9-E795-4D2A-A650-E28556D03E26}" type="slidenum">
              <a:rPr lang="en-US" smtClean="0"/>
              <a:pPr/>
              <a:t>37</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
        <p:nvSpPr>
          <p:cNvPr id="15" name="Text Box 51"/>
          <p:cNvSpPr txBox="1">
            <a:spLocks noChangeArrowheads="1"/>
          </p:cNvSpPr>
          <p:nvPr/>
        </p:nvSpPr>
        <p:spPr bwMode="auto">
          <a:xfrm>
            <a:off x="457200" y="8638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latin typeface="+mj-lt"/>
                <a:ea typeface="+mj-ea"/>
                <a:cs typeface="+mj-cs"/>
              </a:rPr>
              <a:t>Results – Sensitivity Study</a:t>
            </a:r>
            <a:endParaRPr lang="en-US" sz="2800" dirty="0">
              <a:solidFill>
                <a:schemeClr val="accent2"/>
              </a:solidFill>
              <a:latin typeface="+mj-lt"/>
              <a:ea typeface="+mj-ea"/>
              <a:cs typeface="+mj-cs"/>
            </a:endParaRPr>
          </a:p>
        </p:txBody>
      </p:sp>
    </p:spTree>
    <p:extLst>
      <p:ext uri="{BB962C8B-B14F-4D97-AF65-F5344CB8AC3E}">
        <p14:creationId xmlns:p14="http://schemas.microsoft.com/office/powerpoint/2010/main" val="1155840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38889E-6 2.22222E-6 L -0.00747 -0.33195 " pathEditMode="relative" rAng="0" ptsTypes="AA">
                                      <p:cBhvr>
                                        <p:cTn id="10" dur="2000" fill="hold"/>
                                        <p:tgtEl>
                                          <p:spTgt spid="28674"/>
                                        </p:tgtEl>
                                        <p:attrNameLst>
                                          <p:attrName>ppt_x</p:attrName>
                                          <p:attrName>ppt_y</p:attrName>
                                        </p:attrNameLst>
                                      </p:cBhvr>
                                      <p:rCtr x="-382" y="-16597"/>
                                    </p:animMotion>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71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P spid="14"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543" y="1338262"/>
            <a:ext cx="5165857" cy="407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62055"/>
            <a:ext cx="4126914" cy="499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962055"/>
            <a:ext cx="4126914" cy="499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C21BEC9-E795-4D2A-A650-E28556D03E26}" type="slidenum">
              <a:rPr lang="en-US" smtClean="0"/>
              <a:pPr/>
              <a:t>38</a:t>
            </a:fld>
            <a:endParaRPr lang="en-US" dirty="0"/>
          </a:p>
        </p:txBody>
      </p:sp>
      <p:sp>
        <p:nvSpPr>
          <p:cNvPr id="2" name="Footer Placeholder 1"/>
          <p:cNvSpPr>
            <a:spLocks noGrp="1"/>
          </p:cNvSpPr>
          <p:nvPr>
            <p:ph type="ftr" sz="quarter" idx="11"/>
          </p:nvPr>
        </p:nvSpPr>
        <p:spPr/>
        <p:txBody>
          <a:bodyPr/>
          <a:lstStyle/>
          <a:p>
            <a:r>
              <a:rPr lang="en-US" smtClean="0"/>
              <a:t>Rami Sheikh © 2012                                 MICRO-45</a:t>
            </a:r>
            <a:endParaRPr lang="en-US" dirty="0"/>
          </a:p>
        </p:txBody>
      </p:sp>
      <p:sp>
        <p:nvSpPr>
          <p:cNvPr id="8" name="Text Box 51"/>
          <p:cNvSpPr txBox="1">
            <a:spLocks noChangeArrowheads="1"/>
          </p:cNvSpPr>
          <p:nvPr/>
        </p:nvSpPr>
        <p:spPr bwMode="auto">
          <a:xfrm>
            <a:off x="457200" y="8638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dirty="0" smtClean="0">
                <a:solidFill>
                  <a:schemeClr val="accent2"/>
                </a:solidFill>
                <a:latin typeface="+mj-lt"/>
                <a:ea typeface="+mj-ea"/>
                <a:cs typeface="+mj-cs"/>
              </a:rPr>
              <a:t>Results – Manual vs. Automated</a:t>
            </a:r>
            <a:endParaRPr lang="en-US" sz="2800" dirty="0">
              <a:solidFill>
                <a:schemeClr val="accent2"/>
              </a:solidFill>
              <a:latin typeface="+mj-lt"/>
              <a:ea typeface="+mj-ea"/>
              <a:cs typeface="+mj-cs"/>
            </a:endParaRPr>
          </a:p>
        </p:txBody>
      </p:sp>
    </p:spTree>
    <p:extLst>
      <p:ext uri="{BB962C8B-B14F-4D97-AF65-F5344CB8AC3E}">
        <p14:creationId xmlns:p14="http://schemas.microsoft.com/office/powerpoint/2010/main" val="1169308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fade">
                                      <p:cBhvr>
                                        <p:cTn id="15"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228600"/>
            <a:ext cx="8410575" cy="1143000"/>
          </a:xfrm>
        </p:spPr>
        <p:txBody>
          <a:bodyPr/>
          <a:lstStyle/>
          <a:p>
            <a:r>
              <a:rPr lang="en-US" dirty="0" smtClean="0"/>
              <a:t>Conclusion</a:t>
            </a:r>
            <a:endParaRPr lang="en-US" dirty="0"/>
          </a:p>
        </p:txBody>
      </p:sp>
      <p:sp>
        <p:nvSpPr>
          <p:cNvPr id="6" name="Text Box 51"/>
          <p:cNvSpPr txBox="1">
            <a:spLocks noChangeArrowheads="1"/>
          </p:cNvSpPr>
          <p:nvPr/>
        </p:nvSpPr>
        <p:spPr bwMode="auto">
          <a:xfrm>
            <a:off x="152400" y="862548"/>
            <a:ext cx="7848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lvl="1">
              <a:spcBef>
                <a:spcPct val="50000"/>
              </a:spcBef>
              <a:buFont typeface="Arial" charset="0"/>
              <a:buChar char="•"/>
            </a:pPr>
            <a:r>
              <a:rPr lang="en-US" sz="2000" dirty="0" smtClean="0"/>
              <a:t>State-of-the-art </a:t>
            </a:r>
            <a:r>
              <a:rPr lang="en-US" sz="2000" dirty="0"/>
              <a:t>branch predictors have limitations</a:t>
            </a:r>
          </a:p>
          <a:p>
            <a:pPr lvl="1">
              <a:spcBef>
                <a:spcPct val="50000"/>
              </a:spcBef>
              <a:buFont typeface="Arial" charset="0"/>
              <a:buChar char="•"/>
            </a:pPr>
            <a:endParaRPr lang="en-US" sz="2000" dirty="0"/>
          </a:p>
          <a:p>
            <a:pPr lvl="1">
              <a:spcBef>
                <a:spcPct val="50000"/>
              </a:spcBef>
              <a:buFont typeface="Arial" charset="0"/>
              <a:buChar char="•"/>
            </a:pPr>
            <a:r>
              <a:rPr lang="en-US" sz="2000" dirty="0" smtClean="0"/>
              <a:t>A </a:t>
            </a:r>
            <a:r>
              <a:rPr lang="en-US" sz="2000" dirty="0"/>
              <a:t>third of </a:t>
            </a:r>
            <a:r>
              <a:rPr lang="en-US" sz="2000" dirty="0" err="1"/>
              <a:t>mispredictions</a:t>
            </a:r>
            <a:r>
              <a:rPr lang="en-US" sz="2000" dirty="0"/>
              <a:t> come from separable branches</a:t>
            </a:r>
          </a:p>
          <a:p>
            <a:pPr lvl="1">
              <a:spcBef>
                <a:spcPct val="50000"/>
              </a:spcBef>
              <a:buFont typeface="Arial" charset="0"/>
              <a:buChar char="•"/>
            </a:pPr>
            <a:endParaRPr lang="en-US" sz="2000" dirty="0"/>
          </a:p>
          <a:p>
            <a:pPr lvl="1">
              <a:spcBef>
                <a:spcPct val="50000"/>
              </a:spcBef>
              <a:buFont typeface="Arial" charset="0"/>
              <a:buChar char="•"/>
            </a:pPr>
            <a:r>
              <a:rPr lang="en-US" sz="2000" dirty="0" smtClean="0"/>
              <a:t>CFD </a:t>
            </a:r>
            <a:r>
              <a:rPr lang="en-US" sz="2000" dirty="0"/>
              <a:t>is a software/hardware collaboration for exploiting </a:t>
            </a:r>
            <a:r>
              <a:rPr lang="en-US" sz="2000" dirty="0" err="1"/>
              <a:t>separability</a:t>
            </a:r>
            <a:r>
              <a:rPr lang="en-US" sz="2000" dirty="0"/>
              <a:t> with low complexity and high efficacy</a:t>
            </a:r>
          </a:p>
          <a:p>
            <a:pPr lvl="1">
              <a:spcBef>
                <a:spcPct val="50000"/>
              </a:spcBef>
              <a:buFont typeface="Arial" charset="0"/>
              <a:buChar char="•"/>
            </a:pPr>
            <a:endParaRPr lang="en-US" sz="2000" dirty="0"/>
          </a:p>
          <a:p>
            <a:pPr lvl="1">
              <a:spcBef>
                <a:spcPct val="50000"/>
              </a:spcBef>
              <a:buFont typeface="Arial" charset="0"/>
              <a:buChar char="•"/>
            </a:pPr>
            <a:r>
              <a:rPr lang="en-US" sz="2000" dirty="0" smtClean="0"/>
              <a:t>CFD </a:t>
            </a:r>
            <a:r>
              <a:rPr lang="en-US" sz="2000" dirty="0"/>
              <a:t>is comparable to if-conversion in terms of number of static branches and MPKI contribution</a:t>
            </a:r>
          </a:p>
        </p:txBody>
      </p:sp>
      <p:sp>
        <p:nvSpPr>
          <p:cNvPr id="4" name="Slide Number Placeholder 3"/>
          <p:cNvSpPr>
            <a:spLocks noGrp="1"/>
          </p:cNvSpPr>
          <p:nvPr>
            <p:ph type="sldNum" sz="quarter" idx="12"/>
          </p:nvPr>
        </p:nvSpPr>
        <p:spPr/>
        <p:txBody>
          <a:bodyPr/>
          <a:lstStyle/>
          <a:p>
            <a:fld id="{5C21BEC9-E795-4D2A-A650-E28556D03E26}" type="slidenum">
              <a:rPr lang="en-US" smtClean="0"/>
              <a:pPr/>
              <a:t>39</a:t>
            </a:fld>
            <a:endParaRPr lang="en-US" dirty="0"/>
          </a:p>
        </p:txBody>
      </p:sp>
      <p:sp>
        <p:nvSpPr>
          <p:cNvPr id="3" name="Footer Placeholder 2"/>
          <p:cNvSpPr>
            <a:spLocks noGrp="1"/>
          </p:cNvSpPr>
          <p:nvPr>
            <p:ph type="ftr" sz="quarter" idx="11"/>
          </p:nvPr>
        </p:nvSpPr>
        <p:spPr/>
        <p:txBody>
          <a:bodyPr/>
          <a:lstStyle/>
          <a:p>
            <a:r>
              <a:rPr lang="en-US" smtClean="0"/>
              <a:t>Rami Sheikh © 2012                                 MICRO-45</a:t>
            </a:r>
            <a:endParaRPr lang="en-US" dirty="0"/>
          </a:p>
        </p:txBody>
      </p:sp>
    </p:spTree>
    <p:extLst>
      <p:ext uri="{BB962C8B-B14F-4D97-AF65-F5344CB8AC3E}">
        <p14:creationId xmlns:p14="http://schemas.microsoft.com/office/powerpoint/2010/main" val="252135971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1" y="1361516"/>
            <a:ext cx="4796133" cy="359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1" y="1361516"/>
            <a:ext cx="4796133" cy="359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8"/>
          <p:cNvSpPr txBox="1">
            <a:spLocks noChangeArrowheads="1"/>
          </p:cNvSpPr>
          <p:nvPr/>
        </p:nvSpPr>
        <p:spPr bwMode="auto">
          <a:xfrm rot="16200000">
            <a:off x="6749876" y="2770660"/>
            <a:ext cx="38693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400" b="1" dirty="0" smtClean="0">
                <a:latin typeface="Verdana" charset="0"/>
              </a:rPr>
              <a:t>ASTAR (Rivers)</a:t>
            </a:r>
            <a:endParaRPr lang="en-US" sz="2400" b="1" dirty="0">
              <a:latin typeface="Verdana" charset="0"/>
            </a:endParaRPr>
          </a:p>
        </p:txBody>
      </p:sp>
      <p:sp>
        <p:nvSpPr>
          <p:cNvPr id="9" name="Title 1"/>
          <p:cNvSpPr>
            <a:spLocks noGrp="1"/>
          </p:cNvSpPr>
          <p:nvPr>
            <p:ph type="title"/>
          </p:nvPr>
        </p:nvSpPr>
        <p:spPr>
          <a:xfrm>
            <a:off x="365125" y="-228600"/>
            <a:ext cx="8410575" cy="1143000"/>
          </a:xfrm>
        </p:spPr>
        <p:txBody>
          <a:bodyPr/>
          <a:lstStyle/>
          <a:p>
            <a:r>
              <a:rPr lang="en-US" dirty="0" smtClean="0"/>
              <a:t>Memory Latency Tolerance</a:t>
            </a:r>
            <a:endParaRPr lang="en-US" dirty="0"/>
          </a:p>
        </p:txBody>
      </p:sp>
      <p:sp>
        <p:nvSpPr>
          <p:cNvPr id="4" name="Slide Number Placeholder 3"/>
          <p:cNvSpPr>
            <a:spLocks noGrp="1"/>
          </p:cNvSpPr>
          <p:nvPr>
            <p:ph type="sldNum" sz="quarter" idx="12"/>
          </p:nvPr>
        </p:nvSpPr>
        <p:spPr/>
        <p:txBody>
          <a:bodyPr/>
          <a:lstStyle/>
          <a:p>
            <a:fld id="{5C21BEC9-E795-4D2A-A650-E28556D03E26}" type="slidenum">
              <a:rPr lang="en-US" smtClean="0"/>
              <a:pPr/>
              <a:t>4</a:t>
            </a:fld>
            <a:endParaRPr lang="en-US" dirty="0"/>
          </a:p>
        </p:txBody>
      </p:sp>
      <p:sp>
        <p:nvSpPr>
          <p:cNvPr id="3" name="Footer Placeholder 2"/>
          <p:cNvSpPr>
            <a:spLocks noGrp="1"/>
          </p:cNvSpPr>
          <p:nvPr>
            <p:ph type="ftr" sz="quarter" idx="11"/>
          </p:nvPr>
        </p:nvSpPr>
        <p:spPr/>
        <p:txBody>
          <a:bodyPr/>
          <a:lstStyle/>
          <a:p>
            <a:r>
              <a:rPr lang="en-US" smtClean="0"/>
              <a:t>Rami Sheikh © 2012                                 MICRO-45</a:t>
            </a:r>
            <a:endParaRPr lang="en-US" dirty="0"/>
          </a:p>
        </p:txBody>
      </p:sp>
      <p:sp>
        <p:nvSpPr>
          <p:cNvPr id="10" name="Text Box 48"/>
          <p:cNvSpPr txBox="1">
            <a:spLocks noChangeArrowheads="1"/>
          </p:cNvSpPr>
          <p:nvPr/>
        </p:nvSpPr>
        <p:spPr bwMode="auto">
          <a:xfrm>
            <a:off x="4419600" y="4953000"/>
            <a:ext cx="3581400" cy="307777"/>
          </a:xfrm>
          <a:prstGeom prst="rect">
            <a:avLst/>
          </a:prstGeom>
          <a:solidFill>
            <a:schemeClr val="bg1">
              <a:lumMod val="95000"/>
            </a:schemeClr>
          </a:solidFill>
          <a:ln>
            <a:noFill/>
          </a:ln>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400" b="1" dirty="0" smtClean="0">
                <a:solidFill>
                  <a:schemeClr val="bg2"/>
                </a:solidFill>
                <a:latin typeface="Verdana" charset="0"/>
              </a:rPr>
              <a:t>Baseline uses ISL-TAGE predictor</a:t>
            </a:r>
            <a:endParaRPr lang="en-US" sz="1400" b="1" dirty="0">
              <a:solidFill>
                <a:schemeClr val="bg2"/>
              </a:solidFill>
              <a:latin typeface="Verdana" charset="0"/>
            </a:endParaRPr>
          </a:p>
        </p:txBody>
      </p:sp>
      <p:grpSp>
        <p:nvGrpSpPr>
          <p:cNvPr id="2" name="Group 1"/>
          <p:cNvGrpSpPr/>
          <p:nvPr/>
        </p:nvGrpSpPr>
        <p:grpSpPr>
          <a:xfrm>
            <a:off x="4343400" y="1908187"/>
            <a:ext cx="4114800" cy="1230183"/>
            <a:chOff x="4376689" y="623415"/>
            <a:chExt cx="8908454" cy="2663321"/>
          </a:xfrm>
        </p:grpSpPr>
        <p:sp>
          <p:nvSpPr>
            <p:cNvPr id="20" name="TextBox 3"/>
            <p:cNvSpPr txBox="1"/>
            <p:nvPr/>
          </p:nvSpPr>
          <p:spPr>
            <a:xfrm>
              <a:off x="4376689" y="2487140"/>
              <a:ext cx="1270886" cy="799596"/>
            </a:xfrm>
            <a:prstGeom prst="rect">
              <a:avLst/>
            </a:prstGeom>
            <a:noFill/>
            <a:ln>
              <a:noFill/>
            </a:ln>
            <a:effectLst/>
          </p:spPr>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r>
                <a:rPr lang="en-US" sz="1800" b="1" kern="0" dirty="0" smtClean="0">
                  <a:solidFill>
                    <a:srgbClr val="00B050"/>
                  </a:solidFill>
                  <a:latin typeface="Calibri"/>
                </a:rPr>
                <a:t>63%</a:t>
              </a:r>
              <a:endParaRPr lang="en-US" sz="1800" b="1" kern="0" dirty="0">
                <a:solidFill>
                  <a:srgbClr val="00B050"/>
                </a:solidFill>
                <a:latin typeface="Calibri"/>
              </a:endParaRPr>
            </a:p>
          </p:txBody>
        </p:sp>
        <p:sp>
          <p:nvSpPr>
            <p:cNvPr id="21" name="TextBox 3"/>
            <p:cNvSpPr txBox="1"/>
            <p:nvPr/>
          </p:nvSpPr>
          <p:spPr>
            <a:xfrm>
              <a:off x="5453015" y="2147416"/>
              <a:ext cx="1270886" cy="799596"/>
            </a:xfrm>
            <a:prstGeom prst="rect">
              <a:avLst/>
            </a:prstGeom>
            <a:noFill/>
            <a:ln>
              <a:noFill/>
            </a:ln>
            <a:effectLst/>
          </p:spPr>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r>
                <a:rPr lang="en-US" sz="1800" b="1" kern="0" dirty="0" smtClean="0">
                  <a:solidFill>
                    <a:srgbClr val="00B050"/>
                  </a:solidFill>
                  <a:latin typeface="Calibri"/>
                </a:rPr>
                <a:t>65%</a:t>
              </a:r>
              <a:endParaRPr lang="en-US" sz="1800" b="1" kern="0" dirty="0">
                <a:solidFill>
                  <a:srgbClr val="00B050"/>
                </a:solidFill>
                <a:latin typeface="Calibri"/>
              </a:endParaRPr>
            </a:p>
          </p:txBody>
        </p:sp>
        <p:sp>
          <p:nvSpPr>
            <p:cNvPr id="22" name="TextBox 3"/>
            <p:cNvSpPr txBox="1"/>
            <p:nvPr/>
          </p:nvSpPr>
          <p:spPr>
            <a:xfrm>
              <a:off x="6691263" y="1745777"/>
              <a:ext cx="1270886" cy="799596"/>
            </a:xfrm>
            <a:prstGeom prst="rect">
              <a:avLst/>
            </a:prstGeom>
            <a:noFill/>
            <a:ln>
              <a:noFill/>
            </a:ln>
            <a:effectLst/>
          </p:spPr>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r>
                <a:rPr lang="en-US" sz="1800" b="1" kern="0" dirty="0" smtClean="0">
                  <a:solidFill>
                    <a:srgbClr val="00B050"/>
                  </a:solidFill>
                  <a:latin typeface="Calibri"/>
                </a:rPr>
                <a:t>67%</a:t>
              </a:r>
              <a:endParaRPr lang="en-US" sz="1800" b="1" kern="0" dirty="0">
                <a:solidFill>
                  <a:srgbClr val="00B050"/>
                </a:solidFill>
                <a:latin typeface="Calibri"/>
              </a:endParaRPr>
            </a:p>
          </p:txBody>
        </p:sp>
        <p:sp>
          <p:nvSpPr>
            <p:cNvPr id="23" name="TextBox 3"/>
            <p:cNvSpPr txBox="1"/>
            <p:nvPr/>
          </p:nvSpPr>
          <p:spPr>
            <a:xfrm>
              <a:off x="7832677" y="1537816"/>
              <a:ext cx="1270886" cy="799596"/>
            </a:xfrm>
            <a:prstGeom prst="rect">
              <a:avLst/>
            </a:prstGeom>
            <a:noFill/>
            <a:ln>
              <a:noFill/>
            </a:ln>
            <a:effectLst/>
          </p:spPr>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r>
                <a:rPr lang="en-US" sz="1800" b="1" kern="0" dirty="0" smtClean="0">
                  <a:solidFill>
                    <a:srgbClr val="00B050"/>
                  </a:solidFill>
                  <a:latin typeface="Calibri"/>
                </a:rPr>
                <a:t>68%</a:t>
              </a:r>
              <a:endParaRPr lang="en-US" sz="1800" b="1" kern="0" dirty="0">
                <a:solidFill>
                  <a:srgbClr val="00B050"/>
                </a:solidFill>
                <a:latin typeface="Calibri"/>
              </a:endParaRPr>
            </a:p>
          </p:txBody>
        </p:sp>
        <p:sp>
          <p:nvSpPr>
            <p:cNvPr id="24" name="TextBox 3"/>
            <p:cNvSpPr txBox="1"/>
            <p:nvPr/>
          </p:nvSpPr>
          <p:spPr>
            <a:xfrm>
              <a:off x="8966151" y="1013941"/>
              <a:ext cx="1270886" cy="799596"/>
            </a:xfrm>
            <a:prstGeom prst="rect">
              <a:avLst/>
            </a:prstGeom>
            <a:noFill/>
            <a:ln>
              <a:noFill/>
            </a:ln>
            <a:effectLst/>
          </p:spPr>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r>
                <a:rPr lang="en-US" sz="1800" b="1" kern="0" dirty="0" smtClean="0">
                  <a:solidFill>
                    <a:srgbClr val="00B050"/>
                  </a:solidFill>
                  <a:latin typeface="Calibri"/>
                </a:rPr>
                <a:t>69%</a:t>
              </a:r>
              <a:endParaRPr lang="en-US" sz="1800" b="1" kern="0" dirty="0">
                <a:solidFill>
                  <a:srgbClr val="00B050"/>
                </a:solidFill>
                <a:latin typeface="Calibri"/>
              </a:endParaRPr>
            </a:p>
          </p:txBody>
        </p:sp>
        <p:sp>
          <p:nvSpPr>
            <p:cNvPr id="25" name="TextBox 3"/>
            <p:cNvSpPr txBox="1"/>
            <p:nvPr/>
          </p:nvSpPr>
          <p:spPr>
            <a:xfrm>
              <a:off x="10645601" y="946458"/>
              <a:ext cx="1270886" cy="799596"/>
            </a:xfrm>
            <a:prstGeom prst="rect">
              <a:avLst/>
            </a:prstGeom>
            <a:noFill/>
            <a:ln>
              <a:noFill/>
            </a:ln>
            <a:effectLst/>
          </p:spPr>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r>
                <a:rPr lang="en-US" sz="1800" b="1" kern="0" dirty="0" smtClean="0">
                  <a:solidFill>
                    <a:srgbClr val="00B050"/>
                  </a:solidFill>
                  <a:latin typeface="Calibri"/>
                </a:rPr>
                <a:t>67%</a:t>
              </a:r>
              <a:endParaRPr lang="en-US" sz="1800" b="1" kern="0" dirty="0">
                <a:solidFill>
                  <a:srgbClr val="00B050"/>
                </a:solidFill>
                <a:latin typeface="Calibri"/>
              </a:endParaRPr>
            </a:p>
          </p:txBody>
        </p:sp>
        <p:sp>
          <p:nvSpPr>
            <p:cNvPr id="26" name="TextBox 3"/>
            <p:cNvSpPr txBox="1"/>
            <p:nvPr/>
          </p:nvSpPr>
          <p:spPr>
            <a:xfrm>
              <a:off x="11555361" y="623415"/>
              <a:ext cx="1270886" cy="799596"/>
            </a:xfrm>
            <a:prstGeom prst="rect">
              <a:avLst/>
            </a:prstGeom>
            <a:noFill/>
            <a:ln>
              <a:noFill/>
            </a:ln>
            <a:effectLst/>
          </p:spPr>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r>
                <a:rPr lang="en-US" sz="1800" b="1" kern="0" dirty="0" smtClean="0">
                  <a:solidFill>
                    <a:srgbClr val="00B050"/>
                  </a:solidFill>
                  <a:latin typeface="Calibri"/>
                </a:rPr>
                <a:t>65%</a:t>
              </a:r>
              <a:endParaRPr lang="en-US" sz="1800" b="1" kern="0" dirty="0">
                <a:solidFill>
                  <a:srgbClr val="00B050"/>
                </a:solidFill>
                <a:latin typeface="Calibri"/>
              </a:endParaRPr>
            </a:p>
          </p:txBody>
        </p:sp>
        <p:sp>
          <p:nvSpPr>
            <p:cNvPr id="27" name="TextBox 17"/>
            <p:cNvSpPr txBox="1"/>
            <p:nvPr/>
          </p:nvSpPr>
          <p:spPr>
            <a:xfrm>
              <a:off x="9258705" y="1961548"/>
              <a:ext cx="4026438" cy="799596"/>
            </a:xfrm>
            <a:prstGeom prst="rect">
              <a:avLst/>
            </a:prstGeom>
            <a:noFill/>
            <a:ln>
              <a:noFill/>
            </a:ln>
            <a:effectLst/>
          </p:spPr>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r>
                <a:rPr lang="en-US" sz="1800" b="1" kern="0" dirty="0" smtClean="0">
                  <a:solidFill>
                    <a:srgbClr val="00B050"/>
                  </a:solidFill>
                  <a:latin typeface="Calibri"/>
                </a:rPr>
                <a:t>Energy Reduction</a:t>
              </a:r>
              <a:endParaRPr lang="en-US" sz="1800" b="1" kern="0" dirty="0">
                <a:solidFill>
                  <a:srgbClr val="00B050"/>
                </a:solidFill>
                <a:latin typeface="Calibri"/>
              </a:endParaRPr>
            </a:p>
          </p:txBody>
        </p:sp>
        <p:cxnSp>
          <p:nvCxnSpPr>
            <p:cNvPr id="28" name="Straight Arrow Connector 28"/>
            <p:cNvCxnSpPr>
              <a:cxnSpLocks noChangeShapeType="1"/>
            </p:cNvCxnSpPr>
            <p:nvPr/>
          </p:nvCxnSpPr>
          <p:spPr bwMode="auto">
            <a:xfrm flipV="1">
              <a:off x="10975544" y="1537820"/>
              <a:ext cx="198535" cy="609595"/>
            </a:xfrm>
            <a:prstGeom prst="straightConnector1">
              <a:avLst/>
            </a:prstGeom>
            <a:noFill/>
            <a:ln w="31750" algn="ctr">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68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70" y="914401"/>
            <a:ext cx="270583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663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8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a:t>
            </a:r>
            <a:br>
              <a:rPr lang="en-US" dirty="0" smtClean="0"/>
            </a:br>
            <a:r>
              <a:rPr lang="en-US" dirty="0" smtClean="0"/>
              <a:t/>
            </a:r>
            <a:br>
              <a:rPr lang="en-US" dirty="0" smtClean="0"/>
            </a:br>
            <a:r>
              <a:rPr lang="en-US" dirty="0" smtClean="0"/>
              <a:t>Questions?</a:t>
            </a:r>
            <a:endParaRPr lang="en-US"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228600"/>
            <a:ext cx="8410575" cy="1143000"/>
          </a:xfrm>
        </p:spPr>
        <p:txBody>
          <a:bodyPr/>
          <a:lstStyle/>
          <a:p>
            <a:r>
              <a:rPr lang="en-US" dirty="0" smtClean="0"/>
              <a:t>Better Branch Handling is Important</a:t>
            </a:r>
            <a:endParaRPr lang="en-US" dirty="0"/>
          </a:p>
        </p:txBody>
      </p:sp>
      <p:sp>
        <p:nvSpPr>
          <p:cNvPr id="3" name="Content Placeholder 2"/>
          <p:cNvSpPr>
            <a:spLocks noGrp="1"/>
          </p:cNvSpPr>
          <p:nvPr>
            <p:ph idx="1"/>
          </p:nvPr>
        </p:nvSpPr>
        <p:spPr>
          <a:xfrm>
            <a:off x="292100" y="914400"/>
            <a:ext cx="8407400" cy="5105400"/>
          </a:xfrm>
        </p:spPr>
        <p:txBody>
          <a:bodyPr/>
          <a:lstStyle/>
          <a:p>
            <a:r>
              <a:rPr lang="en-US" dirty="0" smtClean="0"/>
              <a:t>Improves performance</a:t>
            </a:r>
          </a:p>
          <a:p>
            <a:endParaRPr lang="en-US" dirty="0"/>
          </a:p>
          <a:p>
            <a:r>
              <a:rPr lang="en-US" dirty="0" smtClean="0"/>
              <a:t>Reduces energy consumption</a:t>
            </a:r>
          </a:p>
          <a:p>
            <a:pPr lvl="1"/>
            <a:r>
              <a:rPr lang="en-US" dirty="0" smtClean="0"/>
              <a:t>Wrong path</a:t>
            </a:r>
          </a:p>
          <a:p>
            <a:pPr lvl="1"/>
            <a:r>
              <a:rPr lang="en-US" dirty="0" smtClean="0"/>
              <a:t>Preparing for recovery</a:t>
            </a:r>
          </a:p>
          <a:p>
            <a:pPr lvl="1"/>
            <a:r>
              <a:rPr lang="en-US" dirty="0" smtClean="0"/>
              <a:t>Recovery</a:t>
            </a:r>
          </a:p>
          <a:p>
            <a:endParaRPr lang="en-US" dirty="0"/>
          </a:p>
          <a:p>
            <a:r>
              <a:rPr lang="en-US" dirty="0" smtClean="0"/>
              <a:t>Necessary catalyst for memory latency tolerance </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C21BEC9-E795-4D2A-A650-E28556D03E26}" type="slidenum">
              <a:rPr lang="en-US" smtClean="0"/>
              <a:pPr/>
              <a:t>5</a:t>
            </a:fld>
            <a:endParaRPr lang="en-US" dirty="0"/>
          </a:p>
        </p:txBody>
      </p:sp>
      <p:sp>
        <p:nvSpPr>
          <p:cNvPr id="5" name="Footer Placeholder 4"/>
          <p:cNvSpPr>
            <a:spLocks noGrp="1"/>
          </p:cNvSpPr>
          <p:nvPr>
            <p:ph type="ftr" sz="quarter" idx="11"/>
          </p:nvPr>
        </p:nvSpPr>
        <p:spPr/>
        <p:txBody>
          <a:bodyPr/>
          <a:lstStyle/>
          <a:p>
            <a:r>
              <a:rPr lang="en-US" smtClean="0"/>
              <a:t>Rami Sheikh © 2012                                 MICRO-45</a:t>
            </a:r>
            <a:endParaRPr lang="en-US" dirty="0"/>
          </a:p>
        </p:txBody>
      </p:sp>
    </p:spTree>
    <p:extLst>
      <p:ext uri="{BB962C8B-B14F-4D97-AF65-F5344CB8AC3E}">
        <p14:creationId xmlns:p14="http://schemas.microsoft.com/office/powerpoint/2010/main" val="193416108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83"/>
          <p:cNvSpPr/>
          <p:nvPr/>
        </p:nvSpPr>
        <p:spPr bwMode="auto">
          <a:xfrm>
            <a:off x="2813050" y="838200"/>
            <a:ext cx="2667000" cy="487680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 name="Title 1"/>
          <p:cNvSpPr>
            <a:spLocks noGrp="1"/>
          </p:cNvSpPr>
          <p:nvPr>
            <p:ph type="title"/>
          </p:nvPr>
        </p:nvSpPr>
        <p:spPr>
          <a:xfrm>
            <a:off x="365125" y="-71437"/>
            <a:ext cx="8410575" cy="909637"/>
          </a:xfrm>
        </p:spPr>
        <p:txBody>
          <a:bodyPr/>
          <a:lstStyle/>
          <a:p>
            <a:r>
              <a:rPr lang="en-US" dirty="0" smtClean="0"/>
              <a:t>Interesting Observation</a:t>
            </a:r>
            <a:endParaRPr lang="en-US" dirty="0"/>
          </a:p>
        </p:txBody>
      </p:sp>
      <p:sp>
        <p:nvSpPr>
          <p:cNvPr id="28761" name="Oval 28760"/>
          <p:cNvSpPr/>
          <p:nvPr/>
        </p:nvSpPr>
        <p:spPr bwMode="auto">
          <a:xfrm>
            <a:off x="3501697" y="1383222"/>
            <a:ext cx="1277003" cy="610672"/>
          </a:xfrm>
          <a:prstGeom prst="ellipse">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branch-slice</a:t>
            </a:r>
          </a:p>
        </p:txBody>
      </p:sp>
      <p:sp>
        <p:nvSpPr>
          <p:cNvPr id="28763" name="Flowchart: Connector 28762"/>
          <p:cNvSpPr/>
          <p:nvPr/>
        </p:nvSpPr>
        <p:spPr bwMode="auto">
          <a:xfrm>
            <a:off x="4025899" y="50863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8764" name="Flowchart: Process 28763"/>
          <p:cNvSpPr/>
          <p:nvPr/>
        </p:nvSpPr>
        <p:spPr bwMode="auto">
          <a:xfrm>
            <a:off x="4283075" y="3200400"/>
            <a:ext cx="1104900" cy="1295400"/>
          </a:xfrm>
          <a:prstGeom prst="flowChartProcess">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control-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dependent</a:t>
            </a:r>
            <a:r>
              <a:rPr kumimoji="0" lang="en-US" sz="1400" b="0" i="0" u="none" strike="noStrike" cap="none" normalizeH="0" dirty="0" smtClean="0">
                <a:ln>
                  <a:noFill/>
                </a:ln>
                <a:solidFill>
                  <a:schemeClr val="tx1"/>
                </a:solidFill>
                <a:effectLst/>
                <a:latin typeface="Verdana"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region</a:t>
            </a:r>
            <a:endParaRPr kumimoji="0" lang="en-US" sz="1400" b="0" i="0" u="none" strike="noStrike" cap="none" normalizeH="0" baseline="0" dirty="0" smtClean="0">
              <a:ln>
                <a:noFill/>
              </a:ln>
              <a:solidFill>
                <a:schemeClr val="tx1"/>
              </a:solidFill>
              <a:effectLst/>
              <a:latin typeface="Verdana" pitchFamily="34" charset="0"/>
            </a:endParaRPr>
          </a:p>
        </p:txBody>
      </p:sp>
      <p:cxnSp>
        <p:nvCxnSpPr>
          <p:cNvPr id="28769" name="Curved Connector 28768"/>
          <p:cNvCxnSpPr>
            <a:stCxn id="28761" idx="4"/>
            <a:endCxn id="86" idx="0"/>
          </p:cNvCxnSpPr>
          <p:nvPr/>
        </p:nvCxnSpPr>
        <p:spPr bwMode="auto">
          <a:xfrm rot="16200000" flipH="1">
            <a:off x="3963190" y="2170903"/>
            <a:ext cx="368306"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cxnSp>
        <p:nvCxnSpPr>
          <p:cNvPr id="28771" name="Curved Connector 28770"/>
          <p:cNvCxnSpPr>
            <a:stCxn id="86" idx="3"/>
            <a:endCxn id="28764" idx="0"/>
          </p:cNvCxnSpPr>
          <p:nvPr/>
        </p:nvCxnSpPr>
        <p:spPr bwMode="auto">
          <a:xfrm>
            <a:off x="4635499" y="2781300"/>
            <a:ext cx="200026" cy="419100"/>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28773" name="Curved Connector 28772"/>
          <p:cNvCxnSpPr>
            <a:stCxn id="28764" idx="2"/>
            <a:endCxn id="28763" idx="6"/>
          </p:cNvCxnSpPr>
          <p:nvPr/>
        </p:nvCxnSpPr>
        <p:spPr bwMode="auto">
          <a:xfrm rot="5400000">
            <a:off x="4173537" y="4576762"/>
            <a:ext cx="742950" cy="581026"/>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28775" name="Curved Connector 28774"/>
          <p:cNvCxnSpPr>
            <a:stCxn id="86" idx="2"/>
            <a:endCxn id="28763" idx="0"/>
          </p:cNvCxnSpPr>
          <p:nvPr/>
        </p:nvCxnSpPr>
        <p:spPr bwMode="auto">
          <a:xfrm rot="5400000">
            <a:off x="3204368" y="4136231"/>
            <a:ext cx="1885950"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cxnSp>
        <p:nvCxnSpPr>
          <p:cNvPr id="28777" name="Curved Connector 28776"/>
          <p:cNvCxnSpPr>
            <a:stCxn id="28763" idx="2"/>
            <a:endCxn id="28761" idx="1"/>
          </p:cNvCxnSpPr>
          <p:nvPr/>
        </p:nvCxnSpPr>
        <p:spPr bwMode="auto">
          <a:xfrm rot="10800000">
            <a:off x="3688711" y="1472654"/>
            <a:ext cx="337189" cy="3766097"/>
          </a:xfrm>
          <a:prstGeom prst="curvedConnector4">
            <a:avLst>
              <a:gd name="adj1" fmla="val 223258"/>
              <a:gd name="adj2" fmla="val 111986"/>
            </a:avLst>
          </a:prstGeom>
          <a:solidFill>
            <a:schemeClr val="accent1"/>
          </a:solidFill>
          <a:ln w="50800" cap="flat" cmpd="sng" algn="ctr">
            <a:solidFill>
              <a:schemeClr val="tx1"/>
            </a:solidFill>
            <a:prstDash val="solid"/>
            <a:round/>
            <a:headEnd type="none" w="sm" len="sm"/>
            <a:tailEnd type="arrow"/>
          </a:ln>
          <a:effectLst/>
        </p:spPr>
      </p:cxnSp>
      <p:sp>
        <p:nvSpPr>
          <p:cNvPr id="86" name="Diamond 85"/>
          <p:cNvSpPr/>
          <p:nvPr/>
        </p:nvSpPr>
        <p:spPr bwMode="auto">
          <a:xfrm>
            <a:off x="3673474" y="2362200"/>
            <a:ext cx="962025" cy="838200"/>
          </a:xfrm>
          <a:prstGeom prst="diamond">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a:t>
            </a:r>
          </a:p>
        </p:txBody>
      </p:sp>
      <p:cxnSp>
        <p:nvCxnSpPr>
          <p:cNvPr id="16" name="Curved Connector 15"/>
          <p:cNvCxnSpPr>
            <a:stCxn id="28764" idx="3"/>
            <a:endCxn id="28761" idx="6"/>
          </p:cNvCxnSpPr>
          <p:nvPr/>
        </p:nvCxnSpPr>
        <p:spPr bwMode="auto">
          <a:xfrm flipH="1" flipV="1">
            <a:off x="4778700" y="1688558"/>
            <a:ext cx="609275" cy="2159542"/>
          </a:xfrm>
          <a:prstGeom prst="curvedConnector3">
            <a:avLst>
              <a:gd name="adj1" fmla="val -100053"/>
            </a:avLst>
          </a:prstGeom>
          <a:solidFill>
            <a:schemeClr val="accent1"/>
          </a:solidFill>
          <a:ln w="50800" cap="flat" cmpd="sng" algn="ctr">
            <a:solidFill>
              <a:schemeClr val="tx1"/>
            </a:solidFill>
            <a:prstDash val="sysDot"/>
            <a:round/>
            <a:headEnd type="none" w="sm" len="sm"/>
            <a:tailEnd type="arrow"/>
          </a:ln>
          <a:effectLst/>
        </p:spPr>
      </p:cxnSp>
      <p:sp>
        <p:nvSpPr>
          <p:cNvPr id="18" name="Multiply 17"/>
          <p:cNvSpPr/>
          <p:nvPr/>
        </p:nvSpPr>
        <p:spPr bwMode="auto">
          <a:xfrm>
            <a:off x="5632450" y="2362200"/>
            <a:ext cx="692150" cy="600075"/>
          </a:xfrm>
          <a:prstGeom prst="mathMultiply">
            <a:avLst/>
          </a:prstGeom>
          <a:solidFill>
            <a:srgbClr val="FF0000"/>
          </a:solidFill>
          <a:ln w="5080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0000"/>
              </a:solidFill>
              <a:effectLst/>
              <a:latin typeface="Verdana" pitchFamily="34" charset="0"/>
            </a:endParaRPr>
          </a:p>
        </p:txBody>
      </p:sp>
      <p:sp>
        <p:nvSpPr>
          <p:cNvPr id="4" name="Slide Number Placeholder 3"/>
          <p:cNvSpPr>
            <a:spLocks noGrp="1"/>
          </p:cNvSpPr>
          <p:nvPr>
            <p:ph type="sldNum" sz="quarter" idx="12"/>
          </p:nvPr>
        </p:nvSpPr>
        <p:spPr/>
        <p:txBody>
          <a:bodyPr/>
          <a:lstStyle/>
          <a:p>
            <a:fld id="{5C21BEC9-E795-4D2A-A650-E28556D03E26}" type="slidenum">
              <a:rPr lang="en-US" smtClean="0"/>
              <a:pPr/>
              <a:t>6</a:t>
            </a:fld>
            <a:endParaRPr lang="en-US" dirty="0"/>
          </a:p>
        </p:txBody>
      </p:sp>
      <p:sp>
        <p:nvSpPr>
          <p:cNvPr id="3" name="Footer Placeholder 2"/>
          <p:cNvSpPr>
            <a:spLocks noGrp="1"/>
          </p:cNvSpPr>
          <p:nvPr>
            <p:ph type="ftr" sz="quarter" idx="11"/>
          </p:nvPr>
        </p:nvSpPr>
        <p:spPr/>
        <p:txBody>
          <a:bodyPr/>
          <a:lstStyle/>
          <a:p>
            <a:r>
              <a:rPr lang="en-US" smtClean="0"/>
              <a:t>Rami Sheikh © 2012                                 MICRO-45</a:t>
            </a:r>
            <a:endParaRPr lang="en-US" dirty="0"/>
          </a:p>
        </p:txBody>
      </p:sp>
    </p:spTree>
    <p:extLst>
      <p:ext uri="{BB962C8B-B14F-4D97-AF65-F5344CB8AC3E}">
        <p14:creationId xmlns:p14="http://schemas.microsoft.com/office/powerpoint/2010/main" val="509566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bwMode="auto">
          <a:xfrm>
            <a:off x="5791200" y="1066800"/>
            <a:ext cx="2667000" cy="160020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6" name="Rounded Rectangle 15"/>
          <p:cNvSpPr/>
          <p:nvPr/>
        </p:nvSpPr>
        <p:spPr bwMode="auto">
          <a:xfrm>
            <a:off x="685800" y="990600"/>
            <a:ext cx="2667000" cy="487680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84" name="Rounded Rectangle 83"/>
          <p:cNvSpPr/>
          <p:nvPr/>
        </p:nvSpPr>
        <p:spPr bwMode="auto">
          <a:xfrm>
            <a:off x="685800" y="990600"/>
            <a:ext cx="2667000" cy="487680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 name="Title 1"/>
          <p:cNvSpPr>
            <a:spLocks noGrp="1"/>
          </p:cNvSpPr>
          <p:nvPr>
            <p:ph type="title"/>
          </p:nvPr>
        </p:nvSpPr>
        <p:spPr>
          <a:xfrm>
            <a:off x="365125" y="-71437"/>
            <a:ext cx="8410575" cy="909637"/>
          </a:xfrm>
        </p:spPr>
        <p:txBody>
          <a:bodyPr/>
          <a:lstStyle/>
          <a:p>
            <a:r>
              <a:rPr lang="en-US" dirty="0" smtClean="0"/>
              <a:t>Control-Flow Decoupling</a:t>
            </a:r>
            <a:endParaRPr lang="en-US" dirty="0"/>
          </a:p>
        </p:txBody>
      </p:sp>
      <p:sp>
        <p:nvSpPr>
          <p:cNvPr id="28761" name="Oval 28760"/>
          <p:cNvSpPr/>
          <p:nvPr/>
        </p:nvSpPr>
        <p:spPr bwMode="auto">
          <a:xfrm>
            <a:off x="1374447" y="1535622"/>
            <a:ext cx="1277003" cy="610672"/>
          </a:xfrm>
          <a:prstGeom prst="ellipse">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branch-slice</a:t>
            </a:r>
          </a:p>
        </p:txBody>
      </p:sp>
      <p:sp>
        <p:nvSpPr>
          <p:cNvPr id="28763" name="Flowchart: Connector 28762"/>
          <p:cNvSpPr/>
          <p:nvPr/>
        </p:nvSpPr>
        <p:spPr bwMode="auto">
          <a:xfrm>
            <a:off x="1898649"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8764" name="Flowchart: Process 28763"/>
          <p:cNvSpPr/>
          <p:nvPr/>
        </p:nvSpPr>
        <p:spPr bwMode="auto">
          <a:xfrm>
            <a:off x="2155825" y="3352800"/>
            <a:ext cx="1104900" cy="1295400"/>
          </a:xfrm>
          <a:prstGeom prst="flowChartProcess">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control-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dependent</a:t>
            </a:r>
            <a:r>
              <a:rPr kumimoji="0" lang="en-US" sz="1400" b="0" i="0" u="none" strike="noStrike" cap="none" normalizeH="0" dirty="0" smtClean="0">
                <a:ln>
                  <a:noFill/>
                </a:ln>
                <a:solidFill>
                  <a:schemeClr val="tx1"/>
                </a:solidFill>
                <a:effectLst/>
                <a:latin typeface="Verdana"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region</a:t>
            </a:r>
            <a:endParaRPr kumimoji="0" lang="en-US" sz="1400" b="0" i="0" u="none" strike="noStrike" cap="none" normalizeH="0" baseline="0" dirty="0" smtClean="0">
              <a:ln>
                <a:noFill/>
              </a:ln>
              <a:solidFill>
                <a:schemeClr val="tx1"/>
              </a:solidFill>
              <a:effectLst/>
              <a:latin typeface="Verdana" pitchFamily="34" charset="0"/>
            </a:endParaRPr>
          </a:p>
        </p:txBody>
      </p:sp>
      <p:cxnSp>
        <p:nvCxnSpPr>
          <p:cNvPr id="28769" name="Curved Connector 28768"/>
          <p:cNvCxnSpPr>
            <a:stCxn id="28761" idx="4"/>
            <a:endCxn id="86" idx="0"/>
          </p:cNvCxnSpPr>
          <p:nvPr/>
        </p:nvCxnSpPr>
        <p:spPr bwMode="auto">
          <a:xfrm rot="16200000" flipH="1">
            <a:off x="1835940" y="2323303"/>
            <a:ext cx="368306"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cxnSp>
        <p:nvCxnSpPr>
          <p:cNvPr id="28771" name="Curved Connector 28770"/>
          <p:cNvCxnSpPr>
            <a:stCxn id="86" idx="3"/>
            <a:endCxn id="28764" idx="0"/>
          </p:cNvCxnSpPr>
          <p:nvPr/>
        </p:nvCxnSpPr>
        <p:spPr bwMode="auto">
          <a:xfrm>
            <a:off x="2508249" y="2933700"/>
            <a:ext cx="200026" cy="419100"/>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28773" name="Curved Connector 28772"/>
          <p:cNvCxnSpPr>
            <a:stCxn id="28764" idx="2"/>
            <a:endCxn id="28763" idx="6"/>
          </p:cNvCxnSpPr>
          <p:nvPr/>
        </p:nvCxnSpPr>
        <p:spPr bwMode="auto">
          <a:xfrm rot="5400000">
            <a:off x="2046287" y="4729162"/>
            <a:ext cx="742950" cy="581026"/>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28775" name="Curved Connector 28774"/>
          <p:cNvCxnSpPr>
            <a:stCxn id="86" idx="2"/>
            <a:endCxn id="28763" idx="0"/>
          </p:cNvCxnSpPr>
          <p:nvPr/>
        </p:nvCxnSpPr>
        <p:spPr bwMode="auto">
          <a:xfrm rot="5400000">
            <a:off x="1077118" y="4288631"/>
            <a:ext cx="1885950"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cxnSp>
        <p:nvCxnSpPr>
          <p:cNvPr id="28777" name="Curved Connector 28776"/>
          <p:cNvCxnSpPr>
            <a:stCxn id="28763" idx="2"/>
            <a:endCxn id="28761" idx="1"/>
          </p:cNvCxnSpPr>
          <p:nvPr/>
        </p:nvCxnSpPr>
        <p:spPr bwMode="auto">
          <a:xfrm rot="10800000">
            <a:off x="1561461" y="1625054"/>
            <a:ext cx="337189" cy="3766097"/>
          </a:xfrm>
          <a:prstGeom prst="curvedConnector4">
            <a:avLst>
              <a:gd name="adj1" fmla="val 223258"/>
              <a:gd name="adj2" fmla="val 111986"/>
            </a:avLst>
          </a:prstGeom>
          <a:solidFill>
            <a:schemeClr val="accent1"/>
          </a:solidFill>
          <a:ln w="50800" cap="flat" cmpd="sng" algn="ctr">
            <a:solidFill>
              <a:schemeClr val="tx1"/>
            </a:solidFill>
            <a:prstDash val="solid"/>
            <a:round/>
            <a:headEnd type="none" w="sm" len="sm"/>
            <a:tailEnd type="arrow"/>
          </a:ln>
          <a:effectLst/>
        </p:spPr>
      </p:cxnSp>
      <p:sp>
        <p:nvSpPr>
          <p:cNvPr id="86" name="Diamond 85"/>
          <p:cNvSpPr/>
          <p:nvPr/>
        </p:nvSpPr>
        <p:spPr bwMode="auto">
          <a:xfrm>
            <a:off x="1546224" y="2514600"/>
            <a:ext cx="962025" cy="838200"/>
          </a:xfrm>
          <a:prstGeom prst="diamond">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a:t>
            </a:r>
          </a:p>
        </p:txBody>
      </p:sp>
      <p:sp>
        <p:nvSpPr>
          <p:cNvPr id="87" name="Flowchart: Connector 86"/>
          <p:cNvSpPr/>
          <p:nvPr/>
        </p:nvSpPr>
        <p:spPr bwMode="auto">
          <a:xfrm>
            <a:off x="1889124"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8" name="Flowchart: Connector 17"/>
          <p:cNvSpPr/>
          <p:nvPr/>
        </p:nvSpPr>
        <p:spPr bwMode="auto">
          <a:xfrm>
            <a:off x="1898649"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nvGrpSpPr>
          <p:cNvPr id="3" name="Group 2"/>
          <p:cNvGrpSpPr/>
          <p:nvPr/>
        </p:nvGrpSpPr>
        <p:grpSpPr>
          <a:xfrm>
            <a:off x="1374447" y="1535622"/>
            <a:ext cx="1277003" cy="978978"/>
            <a:chOff x="1374447" y="1535622"/>
            <a:chExt cx="1277003" cy="978978"/>
          </a:xfrm>
        </p:grpSpPr>
        <p:sp>
          <p:nvSpPr>
            <p:cNvPr id="17" name="Oval 16"/>
            <p:cNvSpPr/>
            <p:nvPr/>
          </p:nvSpPr>
          <p:spPr bwMode="auto">
            <a:xfrm>
              <a:off x="1374447" y="1535622"/>
              <a:ext cx="1277003" cy="610672"/>
            </a:xfrm>
            <a:prstGeom prst="ellipse">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branch-slice</a:t>
              </a:r>
            </a:p>
          </p:txBody>
        </p:sp>
        <p:cxnSp>
          <p:nvCxnSpPr>
            <p:cNvPr id="20" name="Curved Connector 19"/>
            <p:cNvCxnSpPr>
              <a:stCxn id="17" idx="4"/>
              <a:endCxn id="25" idx="0"/>
            </p:cNvCxnSpPr>
            <p:nvPr/>
          </p:nvCxnSpPr>
          <p:spPr bwMode="auto">
            <a:xfrm rot="16200000" flipH="1">
              <a:off x="1835940" y="2323303"/>
              <a:ext cx="368306"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grpSp>
      <p:cxnSp>
        <p:nvCxnSpPr>
          <p:cNvPr id="24" name="Curved Connector 23"/>
          <p:cNvCxnSpPr>
            <a:stCxn id="18" idx="2"/>
            <a:endCxn id="17" idx="1"/>
          </p:cNvCxnSpPr>
          <p:nvPr/>
        </p:nvCxnSpPr>
        <p:spPr bwMode="auto">
          <a:xfrm rot="10800000">
            <a:off x="1561461" y="1625054"/>
            <a:ext cx="337189" cy="3766097"/>
          </a:xfrm>
          <a:prstGeom prst="curvedConnector4">
            <a:avLst>
              <a:gd name="adj1" fmla="val 223258"/>
              <a:gd name="adj2" fmla="val 111986"/>
            </a:avLst>
          </a:prstGeom>
          <a:solidFill>
            <a:schemeClr val="accent1"/>
          </a:solidFill>
          <a:ln w="50800" cap="flat" cmpd="sng" algn="ctr">
            <a:solidFill>
              <a:schemeClr val="tx1"/>
            </a:solidFill>
            <a:prstDash val="solid"/>
            <a:round/>
            <a:headEnd type="none" w="sm" len="sm"/>
            <a:tailEnd type="arrow"/>
          </a:ln>
          <a:effectLst/>
        </p:spPr>
      </p:cxnSp>
      <p:sp>
        <p:nvSpPr>
          <p:cNvPr id="26" name="Flowchart: Connector 25"/>
          <p:cNvSpPr/>
          <p:nvPr/>
        </p:nvSpPr>
        <p:spPr bwMode="auto">
          <a:xfrm>
            <a:off x="1889124"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cxnSp>
        <p:nvCxnSpPr>
          <p:cNvPr id="45" name="Curved Connector 44"/>
          <p:cNvCxnSpPr/>
          <p:nvPr/>
        </p:nvCxnSpPr>
        <p:spPr bwMode="auto">
          <a:xfrm rot="10800000">
            <a:off x="6471910" y="1447800"/>
            <a:ext cx="538490" cy="826042"/>
          </a:xfrm>
          <a:prstGeom prst="curvedConnector3">
            <a:avLst>
              <a:gd name="adj1" fmla="val 193749"/>
            </a:avLst>
          </a:prstGeom>
          <a:solidFill>
            <a:schemeClr val="accent1"/>
          </a:solidFill>
          <a:ln w="50800" cap="flat" cmpd="sng" algn="ctr">
            <a:solidFill>
              <a:schemeClr val="tx1"/>
            </a:solidFill>
            <a:prstDash val="solid"/>
            <a:round/>
            <a:headEnd type="none" w="sm" len="sm"/>
            <a:tailEnd type="arrow"/>
          </a:ln>
          <a:effectLst/>
        </p:spPr>
      </p:cxnSp>
      <p:sp>
        <p:nvSpPr>
          <p:cNvPr id="30" name="Rounded Rectangle 29"/>
          <p:cNvSpPr/>
          <p:nvPr/>
        </p:nvSpPr>
        <p:spPr bwMode="auto">
          <a:xfrm>
            <a:off x="5791200" y="2819400"/>
            <a:ext cx="2667000" cy="320040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nvGrpSpPr>
          <p:cNvPr id="8" name="Group 7"/>
          <p:cNvGrpSpPr/>
          <p:nvPr/>
        </p:nvGrpSpPr>
        <p:grpSpPr>
          <a:xfrm>
            <a:off x="1546224" y="2514600"/>
            <a:ext cx="1714501" cy="3028951"/>
            <a:chOff x="1546224" y="2514600"/>
            <a:chExt cx="1714501" cy="3028951"/>
          </a:xfrm>
        </p:grpSpPr>
        <p:cxnSp>
          <p:nvCxnSpPr>
            <p:cNvPr id="21" name="Curved Connector 20"/>
            <p:cNvCxnSpPr>
              <a:stCxn id="25" idx="3"/>
              <a:endCxn id="19" idx="0"/>
            </p:cNvCxnSpPr>
            <p:nvPr/>
          </p:nvCxnSpPr>
          <p:spPr bwMode="auto">
            <a:xfrm>
              <a:off x="2508249" y="2933700"/>
              <a:ext cx="200026" cy="419100"/>
            </a:xfrm>
            <a:prstGeom prst="curvedConnector2">
              <a:avLst/>
            </a:prstGeom>
            <a:solidFill>
              <a:schemeClr val="accent1"/>
            </a:solidFill>
            <a:ln w="50800" cap="flat" cmpd="sng" algn="ctr">
              <a:solidFill>
                <a:schemeClr val="tx1"/>
              </a:solidFill>
              <a:prstDash val="solid"/>
              <a:round/>
              <a:headEnd type="none" w="sm" len="sm"/>
              <a:tailEnd type="arrow"/>
            </a:ln>
            <a:effectLst/>
          </p:spPr>
        </p:cxnSp>
        <p:grpSp>
          <p:nvGrpSpPr>
            <p:cNvPr id="7" name="Group 6"/>
            <p:cNvGrpSpPr/>
            <p:nvPr/>
          </p:nvGrpSpPr>
          <p:grpSpPr>
            <a:xfrm>
              <a:off x="1546224" y="2514600"/>
              <a:ext cx="1714501" cy="3028951"/>
              <a:chOff x="1546224" y="2514600"/>
              <a:chExt cx="1714501" cy="3028951"/>
            </a:xfrm>
          </p:grpSpPr>
          <p:sp>
            <p:nvSpPr>
              <p:cNvPr id="19" name="Flowchart: Process 18"/>
              <p:cNvSpPr/>
              <p:nvPr/>
            </p:nvSpPr>
            <p:spPr bwMode="auto">
              <a:xfrm>
                <a:off x="2155825" y="3352800"/>
                <a:ext cx="1104900" cy="1295400"/>
              </a:xfrm>
              <a:prstGeom prst="flowChartProcess">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control-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dependent</a:t>
                </a:r>
                <a:r>
                  <a:rPr kumimoji="0" lang="en-US" sz="1400" b="0" i="0" u="none" strike="noStrike" cap="none" normalizeH="0" dirty="0" smtClean="0">
                    <a:ln>
                      <a:noFill/>
                    </a:ln>
                    <a:solidFill>
                      <a:schemeClr val="tx1"/>
                    </a:solidFill>
                    <a:effectLst/>
                    <a:latin typeface="Verdana"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region</a:t>
                </a:r>
                <a:endParaRPr kumimoji="0" lang="en-US" sz="1400" b="0" i="0" u="none" strike="noStrike" cap="none" normalizeH="0" baseline="0" dirty="0" smtClean="0">
                  <a:ln>
                    <a:noFill/>
                  </a:ln>
                  <a:solidFill>
                    <a:schemeClr val="tx1"/>
                  </a:solidFill>
                  <a:effectLst/>
                  <a:latin typeface="Verdana" pitchFamily="34" charset="0"/>
                </a:endParaRPr>
              </a:p>
            </p:txBody>
          </p:sp>
          <p:cxnSp>
            <p:nvCxnSpPr>
              <p:cNvPr id="22" name="Curved Connector 21"/>
              <p:cNvCxnSpPr>
                <a:stCxn id="19" idx="2"/>
                <a:endCxn id="18" idx="6"/>
              </p:cNvCxnSpPr>
              <p:nvPr/>
            </p:nvCxnSpPr>
            <p:spPr bwMode="auto">
              <a:xfrm rot="5400000">
                <a:off x="2046287" y="4729162"/>
                <a:ext cx="742950" cy="581026"/>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23" name="Curved Connector 22"/>
              <p:cNvCxnSpPr>
                <a:stCxn id="25" idx="2"/>
                <a:endCxn id="18" idx="0"/>
              </p:cNvCxnSpPr>
              <p:nvPr/>
            </p:nvCxnSpPr>
            <p:spPr bwMode="auto">
              <a:xfrm rot="5400000">
                <a:off x="1077118" y="4288631"/>
                <a:ext cx="1885950"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sp>
            <p:nvSpPr>
              <p:cNvPr id="25" name="Diamond 24"/>
              <p:cNvSpPr/>
              <p:nvPr/>
            </p:nvSpPr>
            <p:spPr bwMode="auto">
              <a:xfrm>
                <a:off x="1546224" y="2514600"/>
                <a:ext cx="962025" cy="838200"/>
              </a:xfrm>
              <a:prstGeom prst="diamond">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a:t>
                </a:r>
              </a:p>
            </p:txBody>
          </p:sp>
          <p:sp>
            <p:nvSpPr>
              <p:cNvPr id="33" name="Flowchart: Connector 32"/>
              <p:cNvSpPr/>
              <p:nvPr/>
            </p:nvSpPr>
            <p:spPr bwMode="auto">
              <a:xfrm>
                <a:off x="1898649" y="5238751"/>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grpSp>
      <p:cxnSp>
        <p:nvCxnSpPr>
          <p:cNvPr id="36" name="Curved Connector 35"/>
          <p:cNvCxnSpPr/>
          <p:nvPr/>
        </p:nvCxnSpPr>
        <p:spPr bwMode="auto">
          <a:xfrm rot="10800000">
            <a:off x="6362700" y="3333749"/>
            <a:ext cx="342900" cy="2457450"/>
          </a:xfrm>
          <a:prstGeom prst="curvedConnector3">
            <a:avLst>
              <a:gd name="adj1" fmla="val 102778"/>
            </a:avLst>
          </a:prstGeom>
          <a:solidFill>
            <a:schemeClr val="accent1"/>
          </a:solidFill>
          <a:ln w="50800" cap="flat" cmpd="sng" algn="ctr">
            <a:solidFill>
              <a:schemeClr val="tx1"/>
            </a:solidFill>
            <a:prstDash val="solid"/>
            <a:round/>
            <a:headEnd type="none" w="sm" len="sm"/>
            <a:tailEnd type="arrow"/>
          </a:ln>
          <a:effectLst/>
        </p:spPr>
      </p:cxnSp>
      <p:sp>
        <p:nvSpPr>
          <p:cNvPr id="4" name="Slide Number Placeholder 3"/>
          <p:cNvSpPr>
            <a:spLocks noGrp="1"/>
          </p:cNvSpPr>
          <p:nvPr>
            <p:ph type="sldNum" sz="quarter" idx="12"/>
          </p:nvPr>
        </p:nvSpPr>
        <p:spPr/>
        <p:txBody>
          <a:bodyPr/>
          <a:lstStyle/>
          <a:p>
            <a:fld id="{5C21BEC9-E795-4D2A-A650-E28556D03E26}"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Rami Sheikh © 2012                                 MICRO-45</a:t>
            </a:r>
            <a:endParaRPr lang="en-US" dirty="0"/>
          </a:p>
        </p:txBody>
      </p:sp>
    </p:spTree>
    <p:extLst>
      <p:ext uri="{BB962C8B-B14F-4D97-AF65-F5344CB8AC3E}">
        <p14:creationId xmlns:p14="http://schemas.microsoft.com/office/powerpoint/2010/main" val="1454475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1.11111E-6 1.11111E-6 L 0.55486 -0.0507 " pathEditMode="relative" rAng="0" ptsTypes="AA">
                                      <p:cBhvr>
                                        <p:cTn id="12" dur="2000" fill="hold"/>
                                        <p:tgtEl>
                                          <p:spTgt spid="3"/>
                                        </p:tgtEl>
                                        <p:attrNameLst>
                                          <p:attrName>ppt_x</p:attrName>
                                          <p:attrName>ppt_y</p:attrName>
                                        </p:attrNameLst>
                                      </p:cBhvr>
                                      <p:rCtr x="27743" y="-2546"/>
                                    </p:animMotion>
                                  </p:childTnLst>
                                </p:cTn>
                              </p:par>
                              <p:par>
                                <p:cTn id="13" presetID="42" presetClass="path" presetSubtype="0" accel="50000" decel="50000" fill="hold" grpId="0" nodeType="withEffect">
                                  <p:stCondLst>
                                    <p:cond delay="0"/>
                                  </p:stCondLst>
                                  <p:childTnLst>
                                    <p:animMotion origin="layout" path="M 2.77778E-6 -1.11111E-6 L 0.5559 -0.45278 " pathEditMode="relative" rAng="0" ptsTypes="AA">
                                      <p:cBhvr>
                                        <p:cTn id="14" dur="2000" fill="hold"/>
                                        <p:tgtEl>
                                          <p:spTgt spid="26"/>
                                        </p:tgtEl>
                                        <p:attrNameLst>
                                          <p:attrName>ppt_x</p:attrName>
                                          <p:attrName>ppt_y</p:attrName>
                                        </p:attrNameLst>
                                      </p:cBhvr>
                                      <p:rCtr x="27795" y="-22639"/>
                                    </p:animMotion>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down)">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77778E-6 0 L 0.52882 0.05694 " pathEditMode="relative" rAng="0" ptsTypes="AA">
                                      <p:cBhvr>
                                        <p:cTn id="22" dur="2000" fill="hold"/>
                                        <p:tgtEl>
                                          <p:spTgt spid="8"/>
                                        </p:tgtEl>
                                        <p:attrNameLst>
                                          <p:attrName>ppt_x</p:attrName>
                                          <p:attrName>ppt_y</p:attrName>
                                        </p:attrNameLst>
                                      </p:cBhvr>
                                      <p:rCtr x="26441" y="2847"/>
                                    </p:animMotion>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025" y="-71437"/>
            <a:ext cx="8410575" cy="909637"/>
          </a:xfrm>
        </p:spPr>
        <p:txBody>
          <a:bodyPr/>
          <a:lstStyle/>
          <a:p>
            <a:pPr algn="l"/>
            <a:r>
              <a:rPr lang="en-US" dirty="0" smtClean="0"/>
              <a:t>Control-Flow Decoupling</a:t>
            </a:r>
            <a:endParaRPr lang="en-US" dirty="0"/>
          </a:p>
        </p:txBody>
      </p:sp>
      <p:grpSp>
        <p:nvGrpSpPr>
          <p:cNvPr id="7" name="Group 6"/>
          <p:cNvGrpSpPr/>
          <p:nvPr/>
        </p:nvGrpSpPr>
        <p:grpSpPr>
          <a:xfrm>
            <a:off x="304800" y="1447800"/>
            <a:ext cx="2438400" cy="4343400"/>
            <a:chOff x="685800" y="990600"/>
            <a:chExt cx="2667000" cy="4876800"/>
          </a:xfrm>
        </p:grpSpPr>
        <p:sp>
          <p:nvSpPr>
            <p:cNvPr id="16" name="Rounded Rectangle 15"/>
            <p:cNvSpPr/>
            <p:nvPr/>
          </p:nvSpPr>
          <p:spPr bwMode="auto">
            <a:xfrm>
              <a:off x="685800" y="990600"/>
              <a:ext cx="2667000" cy="487680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8761" name="Oval 28760"/>
            <p:cNvSpPr/>
            <p:nvPr/>
          </p:nvSpPr>
          <p:spPr bwMode="auto">
            <a:xfrm>
              <a:off x="1374447" y="1535622"/>
              <a:ext cx="1277003" cy="610672"/>
            </a:xfrm>
            <a:prstGeom prst="ellipse">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branch-slice</a:t>
              </a:r>
            </a:p>
          </p:txBody>
        </p:sp>
        <p:sp>
          <p:nvSpPr>
            <p:cNvPr id="28763" name="Flowchart: Connector 28762"/>
            <p:cNvSpPr/>
            <p:nvPr/>
          </p:nvSpPr>
          <p:spPr bwMode="auto">
            <a:xfrm>
              <a:off x="1898649"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8764" name="Flowchart: Process 28763"/>
            <p:cNvSpPr/>
            <p:nvPr/>
          </p:nvSpPr>
          <p:spPr bwMode="auto">
            <a:xfrm>
              <a:off x="2155825" y="3352800"/>
              <a:ext cx="1104900" cy="1295400"/>
            </a:xfrm>
            <a:prstGeom prst="flowChartProcess">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control-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dependent</a:t>
              </a:r>
              <a:r>
                <a:rPr kumimoji="0" lang="en-US" sz="1400" b="0" i="0" u="none" strike="noStrike" cap="none" normalizeH="0" dirty="0" smtClean="0">
                  <a:ln>
                    <a:noFill/>
                  </a:ln>
                  <a:solidFill>
                    <a:schemeClr val="tx1"/>
                  </a:solidFill>
                  <a:effectLst/>
                  <a:latin typeface="Verdana"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region</a:t>
              </a:r>
              <a:endParaRPr kumimoji="0" lang="en-US" sz="1400" b="0" i="0" u="none" strike="noStrike" cap="none" normalizeH="0" baseline="0" dirty="0" smtClean="0">
                <a:ln>
                  <a:noFill/>
                </a:ln>
                <a:solidFill>
                  <a:schemeClr val="tx1"/>
                </a:solidFill>
                <a:effectLst/>
                <a:latin typeface="Verdana" pitchFamily="34" charset="0"/>
              </a:endParaRPr>
            </a:p>
          </p:txBody>
        </p:sp>
        <p:cxnSp>
          <p:nvCxnSpPr>
            <p:cNvPr id="28769" name="Curved Connector 28768"/>
            <p:cNvCxnSpPr>
              <a:stCxn id="28761" idx="4"/>
              <a:endCxn id="86" idx="0"/>
            </p:cNvCxnSpPr>
            <p:nvPr/>
          </p:nvCxnSpPr>
          <p:spPr bwMode="auto">
            <a:xfrm rot="16200000" flipH="1">
              <a:off x="1835940" y="2323303"/>
              <a:ext cx="368306"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cxnSp>
          <p:nvCxnSpPr>
            <p:cNvPr id="28771" name="Curved Connector 28770"/>
            <p:cNvCxnSpPr>
              <a:stCxn id="86" idx="3"/>
              <a:endCxn id="28764" idx="0"/>
            </p:cNvCxnSpPr>
            <p:nvPr/>
          </p:nvCxnSpPr>
          <p:spPr bwMode="auto">
            <a:xfrm>
              <a:off x="2508249" y="2933700"/>
              <a:ext cx="200026" cy="419100"/>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28773" name="Curved Connector 28772"/>
            <p:cNvCxnSpPr>
              <a:stCxn id="28764" idx="2"/>
              <a:endCxn id="28763" idx="6"/>
            </p:cNvCxnSpPr>
            <p:nvPr/>
          </p:nvCxnSpPr>
          <p:spPr bwMode="auto">
            <a:xfrm rot="5400000">
              <a:off x="2046287" y="4729162"/>
              <a:ext cx="742950" cy="581026"/>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28775" name="Curved Connector 28774"/>
            <p:cNvCxnSpPr>
              <a:stCxn id="86" idx="2"/>
              <a:endCxn id="28763" idx="0"/>
            </p:cNvCxnSpPr>
            <p:nvPr/>
          </p:nvCxnSpPr>
          <p:spPr bwMode="auto">
            <a:xfrm rot="5400000">
              <a:off x="1077118" y="4288631"/>
              <a:ext cx="1885950"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cxnSp>
          <p:nvCxnSpPr>
            <p:cNvPr id="28777" name="Curved Connector 28776"/>
            <p:cNvCxnSpPr>
              <a:stCxn id="28763" idx="2"/>
              <a:endCxn id="28761" idx="1"/>
            </p:cNvCxnSpPr>
            <p:nvPr/>
          </p:nvCxnSpPr>
          <p:spPr bwMode="auto">
            <a:xfrm rot="10800000">
              <a:off x="1561461" y="1625054"/>
              <a:ext cx="337189" cy="3766097"/>
            </a:xfrm>
            <a:prstGeom prst="curvedConnector4">
              <a:avLst>
                <a:gd name="adj1" fmla="val 223258"/>
                <a:gd name="adj2" fmla="val 111986"/>
              </a:avLst>
            </a:prstGeom>
            <a:solidFill>
              <a:schemeClr val="accent1"/>
            </a:solidFill>
            <a:ln w="50800" cap="flat" cmpd="sng" algn="ctr">
              <a:solidFill>
                <a:schemeClr val="tx1"/>
              </a:solidFill>
              <a:prstDash val="solid"/>
              <a:round/>
              <a:headEnd type="none" w="sm" len="sm"/>
              <a:tailEnd type="arrow"/>
            </a:ln>
            <a:effectLst/>
          </p:spPr>
        </p:cxnSp>
        <p:sp>
          <p:nvSpPr>
            <p:cNvPr id="86" name="Diamond 85"/>
            <p:cNvSpPr/>
            <p:nvPr/>
          </p:nvSpPr>
          <p:spPr bwMode="auto">
            <a:xfrm>
              <a:off x="1546224" y="2514600"/>
              <a:ext cx="962025" cy="838200"/>
            </a:xfrm>
            <a:prstGeom prst="diamond">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branch</a:t>
              </a:r>
            </a:p>
          </p:txBody>
        </p:sp>
        <p:sp>
          <p:nvSpPr>
            <p:cNvPr id="87" name="Flowchart: Connector 86"/>
            <p:cNvSpPr/>
            <p:nvPr/>
          </p:nvSpPr>
          <p:spPr bwMode="auto">
            <a:xfrm>
              <a:off x="1889124"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8" name="Flowchart: Connector 17"/>
            <p:cNvSpPr/>
            <p:nvPr/>
          </p:nvSpPr>
          <p:spPr bwMode="auto">
            <a:xfrm>
              <a:off x="1898649"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9" name="Flowchart: Process 18"/>
            <p:cNvSpPr/>
            <p:nvPr/>
          </p:nvSpPr>
          <p:spPr bwMode="auto">
            <a:xfrm>
              <a:off x="2155825" y="3352800"/>
              <a:ext cx="1104900" cy="1295400"/>
            </a:xfrm>
            <a:prstGeom prst="flowChartProcess">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Verdana" pitchFamily="34" charset="0"/>
                </a:rPr>
                <a:t>control-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Verdana" pitchFamily="34" charset="0"/>
                </a:rPr>
                <a:t>dependent</a:t>
              </a:r>
              <a:r>
                <a:rPr kumimoji="0" lang="en-US" sz="1200" b="1" i="0" u="none" strike="noStrike" cap="none" normalizeH="0" dirty="0" smtClean="0">
                  <a:ln>
                    <a:noFill/>
                  </a:ln>
                  <a:solidFill>
                    <a:schemeClr val="tx1"/>
                  </a:solidFill>
                  <a:effectLst/>
                  <a:latin typeface="Verdana"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dirty="0" smtClean="0">
                  <a:ln>
                    <a:noFill/>
                  </a:ln>
                  <a:solidFill>
                    <a:schemeClr val="tx1"/>
                  </a:solidFill>
                  <a:effectLst/>
                  <a:latin typeface="Verdana" pitchFamily="34" charset="0"/>
                </a:rPr>
                <a:t>region</a:t>
              </a:r>
              <a:endParaRPr kumimoji="0" lang="en-US" sz="1200" b="1" i="0" u="none" strike="noStrike" cap="none" normalizeH="0" baseline="0" dirty="0" smtClean="0">
                <a:ln>
                  <a:noFill/>
                </a:ln>
                <a:solidFill>
                  <a:schemeClr val="tx1"/>
                </a:solidFill>
                <a:effectLst/>
                <a:latin typeface="Verdana" pitchFamily="34" charset="0"/>
              </a:endParaRPr>
            </a:p>
          </p:txBody>
        </p:sp>
        <p:grpSp>
          <p:nvGrpSpPr>
            <p:cNvPr id="3" name="Group 2"/>
            <p:cNvGrpSpPr/>
            <p:nvPr/>
          </p:nvGrpSpPr>
          <p:grpSpPr>
            <a:xfrm>
              <a:off x="1374447" y="1535622"/>
              <a:ext cx="1277003" cy="978978"/>
              <a:chOff x="1374447" y="1535622"/>
              <a:chExt cx="1277003" cy="978978"/>
            </a:xfrm>
          </p:grpSpPr>
          <p:sp>
            <p:nvSpPr>
              <p:cNvPr id="17" name="Oval 16"/>
              <p:cNvSpPr/>
              <p:nvPr/>
            </p:nvSpPr>
            <p:spPr bwMode="auto">
              <a:xfrm>
                <a:off x="1374447" y="1535622"/>
                <a:ext cx="1277003" cy="610672"/>
              </a:xfrm>
              <a:prstGeom prst="ellipse">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Verdana" pitchFamily="34" charset="0"/>
                  </a:rPr>
                  <a:t>branch-slice</a:t>
                </a:r>
              </a:p>
            </p:txBody>
          </p:sp>
          <p:cxnSp>
            <p:nvCxnSpPr>
              <p:cNvPr id="20" name="Curved Connector 19"/>
              <p:cNvCxnSpPr>
                <a:stCxn id="17" idx="4"/>
                <a:endCxn id="25" idx="0"/>
              </p:cNvCxnSpPr>
              <p:nvPr/>
            </p:nvCxnSpPr>
            <p:spPr bwMode="auto">
              <a:xfrm rot="16200000" flipH="1">
                <a:off x="1835940" y="2323303"/>
                <a:ext cx="368306"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grpSp>
        <p:cxnSp>
          <p:nvCxnSpPr>
            <p:cNvPr id="21" name="Curved Connector 20"/>
            <p:cNvCxnSpPr>
              <a:stCxn id="25" idx="3"/>
              <a:endCxn id="19" idx="0"/>
            </p:cNvCxnSpPr>
            <p:nvPr/>
          </p:nvCxnSpPr>
          <p:spPr bwMode="auto">
            <a:xfrm>
              <a:off x="2508249" y="2933700"/>
              <a:ext cx="200026" cy="419100"/>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22" name="Curved Connector 21"/>
            <p:cNvCxnSpPr>
              <a:stCxn id="19" idx="2"/>
              <a:endCxn id="18" idx="6"/>
            </p:cNvCxnSpPr>
            <p:nvPr/>
          </p:nvCxnSpPr>
          <p:spPr bwMode="auto">
            <a:xfrm rot="5400000">
              <a:off x="2046287" y="4729162"/>
              <a:ext cx="742950" cy="581026"/>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23" name="Curved Connector 22"/>
            <p:cNvCxnSpPr>
              <a:stCxn id="25" idx="2"/>
              <a:endCxn id="18" idx="0"/>
            </p:cNvCxnSpPr>
            <p:nvPr/>
          </p:nvCxnSpPr>
          <p:spPr bwMode="auto">
            <a:xfrm rot="5400000">
              <a:off x="1077118" y="4288631"/>
              <a:ext cx="1885950"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cxnSp>
          <p:nvCxnSpPr>
            <p:cNvPr id="24" name="Curved Connector 23"/>
            <p:cNvCxnSpPr>
              <a:stCxn id="18" idx="2"/>
              <a:endCxn id="17" idx="1"/>
            </p:cNvCxnSpPr>
            <p:nvPr/>
          </p:nvCxnSpPr>
          <p:spPr bwMode="auto">
            <a:xfrm rot="10800000">
              <a:off x="1561461" y="1625054"/>
              <a:ext cx="337189" cy="3766097"/>
            </a:xfrm>
            <a:prstGeom prst="curvedConnector4">
              <a:avLst>
                <a:gd name="adj1" fmla="val 223258"/>
                <a:gd name="adj2" fmla="val 111986"/>
              </a:avLst>
            </a:prstGeom>
            <a:solidFill>
              <a:schemeClr val="accent1"/>
            </a:solidFill>
            <a:ln w="50800" cap="flat" cmpd="sng" algn="ctr">
              <a:solidFill>
                <a:schemeClr val="tx1"/>
              </a:solidFill>
              <a:prstDash val="solid"/>
              <a:round/>
              <a:headEnd type="none" w="sm" len="sm"/>
              <a:tailEnd type="arrow"/>
            </a:ln>
            <a:effectLst/>
          </p:spPr>
        </p:cxnSp>
        <p:sp>
          <p:nvSpPr>
            <p:cNvPr id="25" name="Diamond 24"/>
            <p:cNvSpPr/>
            <p:nvPr/>
          </p:nvSpPr>
          <p:spPr bwMode="auto">
            <a:xfrm>
              <a:off x="1546224" y="2514600"/>
              <a:ext cx="962025" cy="838200"/>
            </a:xfrm>
            <a:prstGeom prst="diamond">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Verdana" pitchFamily="34" charset="0"/>
                </a:rPr>
                <a:t>branch</a:t>
              </a:r>
            </a:p>
          </p:txBody>
        </p:sp>
        <p:sp>
          <p:nvSpPr>
            <p:cNvPr id="26" name="Flowchart: Connector 25"/>
            <p:cNvSpPr/>
            <p:nvPr/>
          </p:nvSpPr>
          <p:spPr bwMode="auto">
            <a:xfrm>
              <a:off x="1889124" y="523875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grpSp>
        <p:nvGrpSpPr>
          <p:cNvPr id="6" name="Group 5"/>
          <p:cNvGrpSpPr/>
          <p:nvPr/>
        </p:nvGrpSpPr>
        <p:grpSpPr>
          <a:xfrm>
            <a:off x="5181600" y="1066800"/>
            <a:ext cx="2609850" cy="1600200"/>
            <a:chOff x="5791200" y="1066800"/>
            <a:chExt cx="2667000" cy="1600200"/>
          </a:xfrm>
        </p:grpSpPr>
        <p:sp>
          <p:nvSpPr>
            <p:cNvPr id="27" name="Rounded Rectangle 26"/>
            <p:cNvSpPr/>
            <p:nvPr/>
          </p:nvSpPr>
          <p:spPr bwMode="auto">
            <a:xfrm>
              <a:off x="5791200" y="1066800"/>
              <a:ext cx="2667000" cy="160020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cxnSp>
          <p:nvCxnSpPr>
            <p:cNvPr id="45" name="Curved Connector 44"/>
            <p:cNvCxnSpPr/>
            <p:nvPr/>
          </p:nvCxnSpPr>
          <p:spPr bwMode="auto">
            <a:xfrm rot="10800000">
              <a:off x="6471910" y="1536158"/>
              <a:ext cx="538490" cy="826042"/>
            </a:xfrm>
            <a:prstGeom prst="curvedConnector3">
              <a:avLst>
                <a:gd name="adj1" fmla="val 193749"/>
              </a:avLst>
            </a:prstGeom>
            <a:solidFill>
              <a:schemeClr val="accent1"/>
            </a:solidFill>
            <a:ln w="50800" cap="flat" cmpd="sng" algn="ctr">
              <a:solidFill>
                <a:schemeClr val="tx1"/>
              </a:solidFill>
              <a:prstDash val="solid"/>
              <a:round/>
              <a:headEnd type="none" w="sm" len="sm"/>
              <a:tailEnd type="arrow"/>
            </a:ln>
            <a:effectLst/>
          </p:spPr>
        </p:cxnSp>
        <p:grpSp>
          <p:nvGrpSpPr>
            <p:cNvPr id="30" name="Group 29"/>
            <p:cNvGrpSpPr/>
            <p:nvPr/>
          </p:nvGrpSpPr>
          <p:grpSpPr>
            <a:xfrm>
              <a:off x="6486198" y="1198533"/>
              <a:ext cx="1277003" cy="978978"/>
              <a:chOff x="1374447" y="1535622"/>
              <a:chExt cx="1277003" cy="978978"/>
            </a:xfrm>
          </p:grpSpPr>
          <p:sp>
            <p:nvSpPr>
              <p:cNvPr id="31" name="Oval 30"/>
              <p:cNvSpPr/>
              <p:nvPr/>
            </p:nvSpPr>
            <p:spPr bwMode="auto">
              <a:xfrm>
                <a:off x="1374447" y="1535622"/>
                <a:ext cx="1277003" cy="610672"/>
              </a:xfrm>
              <a:prstGeom prst="ellipse">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Verdana" pitchFamily="34" charset="0"/>
                  </a:rPr>
                  <a:t>branch-slice</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err="1" smtClean="0">
                    <a:solidFill>
                      <a:srgbClr val="FF0000"/>
                    </a:solidFill>
                    <a:latin typeface="Verdana" pitchFamily="34" charset="0"/>
                  </a:rPr>
                  <a:t>Push_BQ</a:t>
                </a:r>
                <a:endParaRPr kumimoji="0" lang="en-US" sz="1200" b="1" i="0" u="none" strike="noStrike" cap="none" normalizeH="0" baseline="0" dirty="0" smtClean="0">
                  <a:ln>
                    <a:noFill/>
                  </a:ln>
                  <a:solidFill>
                    <a:srgbClr val="FF0000"/>
                  </a:solidFill>
                  <a:effectLst/>
                  <a:latin typeface="Verdana" pitchFamily="34" charset="0"/>
                </a:endParaRPr>
              </a:p>
            </p:txBody>
          </p:sp>
          <p:cxnSp>
            <p:nvCxnSpPr>
              <p:cNvPr id="32" name="Curved Connector 31"/>
              <p:cNvCxnSpPr>
                <a:stCxn id="31" idx="4"/>
              </p:cNvCxnSpPr>
              <p:nvPr/>
            </p:nvCxnSpPr>
            <p:spPr bwMode="auto">
              <a:xfrm rot="16200000" flipH="1">
                <a:off x="1835940" y="2323303"/>
                <a:ext cx="368306" cy="14288"/>
              </a:xfrm>
              <a:prstGeom prst="curvedConnector3">
                <a:avLst/>
              </a:prstGeom>
              <a:solidFill>
                <a:schemeClr val="accent1"/>
              </a:solidFill>
              <a:ln w="50800" cap="flat" cmpd="sng" algn="ctr">
                <a:solidFill>
                  <a:schemeClr val="tx1"/>
                </a:solidFill>
                <a:prstDash val="solid"/>
                <a:round/>
                <a:headEnd type="none" w="sm" len="sm"/>
                <a:tailEnd type="arrow"/>
              </a:ln>
              <a:effectLst/>
            </p:spPr>
          </p:cxnSp>
        </p:grpSp>
        <p:sp>
          <p:nvSpPr>
            <p:cNvPr id="33" name="Flowchart: Connector 32"/>
            <p:cNvSpPr/>
            <p:nvPr/>
          </p:nvSpPr>
          <p:spPr bwMode="auto">
            <a:xfrm>
              <a:off x="7032624" y="2203443"/>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grpSp>
        <p:nvGrpSpPr>
          <p:cNvPr id="13" name="Group 12"/>
          <p:cNvGrpSpPr/>
          <p:nvPr/>
        </p:nvGrpSpPr>
        <p:grpSpPr>
          <a:xfrm>
            <a:off x="5181600" y="3276600"/>
            <a:ext cx="2743199" cy="3048000"/>
            <a:chOff x="5791200" y="2819400"/>
            <a:chExt cx="2667000" cy="3200400"/>
          </a:xfrm>
        </p:grpSpPr>
        <p:sp>
          <p:nvSpPr>
            <p:cNvPr id="46" name="Rounded Rectangle 45"/>
            <p:cNvSpPr/>
            <p:nvPr/>
          </p:nvSpPr>
          <p:spPr bwMode="auto">
            <a:xfrm>
              <a:off x="5791200" y="2819400"/>
              <a:ext cx="2667000" cy="3200400"/>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35" name="Flowchart: Process 34"/>
            <p:cNvSpPr/>
            <p:nvPr/>
          </p:nvSpPr>
          <p:spPr bwMode="auto">
            <a:xfrm>
              <a:off x="7094008" y="3941445"/>
              <a:ext cx="1104900" cy="1295400"/>
            </a:xfrm>
            <a:prstGeom prst="flowChartProcess">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Verdana" pitchFamily="34" charset="0"/>
                </a:rPr>
                <a:t>control-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Verdana" pitchFamily="34" charset="0"/>
                </a:rPr>
                <a:t>dependent</a:t>
              </a:r>
              <a:r>
                <a:rPr kumimoji="0" lang="en-US" sz="1200" b="1" i="0" u="none" strike="noStrike" cap="none" normalizeH="0" dirty="0" smtClean="0">
                  <a:ln>
                    <a:noFill/>
                  </a:ln>
                  <a:solidFill>
                    <a:schemeClr val="tx1"/>
                  </a:solidFill>
                  <a:effectLst/>
                  <a:latin typeface="Verdana"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dirty="0" smtClean="0">
                  <a:ln>
                    <a:noFill/>
                  </a:ln>
                  <a:solidFill>
                    <a:schemeClr val="tx1"/>
                  </a:solidFill>
                  <a:effectLst/>
                  <a:latin typeface="Verdana" pitchFamily="34" charset="0"/>
                </a:rPr>
                <a:t>region</a:t>
              </a:r>
              <a:endParaRPr kumimoji="0" lang="en-US" sz="1200" b="1" i="0" u="none" strike="noStrike" cap="none" normalizeH="0" baseline="0" dirty="0" smtClean="0">
                <a:ln>
                  <a:noFill/>
                </a:ln>
                <a:solidFill>
                  <a:schemeClr val="tx1"/>
                </a:solidFill>
                <a:effectLst/>
                <a:latin typeface="Verdana" pitchFamily="34" charset="0"/>
              </a:endParaRPr>
            </a:p>
          </p:txBody>
        </p:sp>
        <p:grpSp>
          <p:nvGrpSpPr>
            <p:cNvPr id="11" name="Group 10"/>
            <p:cNvGrpSpPr/>
            <p:nvPr/>
          </p:nvGrpSpPr>
          <p:grpSpPr>
            <a:xfrm>
              <a:off x="6161617" y="2914649"/>
              <a:ext cx="1484842" cy="3028951"/>
              <a:chOff x="6275916" y="2914649"/>
              <a:chExt cx="1484842" cy="3028951"/>
            </a:xfrm>
          </p:grpSpPr>
          <p:cxnSp>
            <p:nvCxnSpPr>
              <p:cNvPr id="36" name="Curved Connector 35"/>
              <p:cNvCxnSpPr>
                <a:stCxn id="39" idx="3"/>
                <a:endCxn id="35" idx="0"/>
              </p:cNvCxnSpPr>
              <p:nvPr/>
            </p:nvCxnSpPr>
            <p:spPr bwMode="auto">
              <a:xfrm>
                <a:off x="7529514" y="3387090"/>
                <a:ext cx="231244" cy="554355"/>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37" name="Curved Connector 36"/>
              <p:cNvCxnSpPr>
                <a:stCxn id="35" idx="2"/>
              </p:cNvCxnSpPr>
              <p:nvPr/>
            </p:nvCxnSpPr>
            <p:spPr bwMode="auto">
              <a:xfrm rot="5400000">
                <a:off x="7108398" y="5138846"/>
                <a:ext cx="554360" cy="750358"/>
              </a:xfrm>
              <a:prstGeom prst="curvedConnector2">
                <a:avLst/>
              </a:prstGeom>
              <a:solidFill>
                <a:schemeClr val="accent1"/>
              </a:solidFill>
              <a:ln w="50800" cap="flat" cmpd="sng" algn="ctr">
                <a:solidFill>
                  <a:schemeClr val="tx1"/>
                </a:solidFill>
                <a:prstDash val="solid"/>
                <a:round/>
                <a:headEnd type="none" w="sm" len="sm"/>
                <a:tailEnd type="arrow"/>
              </a:ln>
              <a:effectLst/>
            </p:spPr>
          </p:cxnSp>
          <p:cxnSp>
            <p:nvCxnSpPr>
              <p:cNvPr id="38" name="Curved Connector 37"/>
              <p:cNvCxnSpPr>
                <a:stCxn id="39" idx="2"/>
              </p:cNvCxnSpPr>
              <p:nvPr/>
            </p:nvCxnSpPr>
            <p:spPr bwMode="auto">
              <a:xfrm rot="16200000" flipH="1">
                <a:off x="6014535" y="4747708"/>
                <a:ext cx="1779269" cy="2912"/>
              </a:xfrm>
              <a:prstGeom prst="curvedConnector3">
                <a:avLst/>
              </a:prstGeom>
              <a:solidFill>
                <a:schemeClr val="accent1"/>
              </a:solidFill>
              <a:ln w="50800" cap="flat" cmpd="sng" algn="ctr">
                <a:solidFill>
                  <a:schemeClr val="tx1"/>
                </a:solidFill>
                <a:prstDash val="solid"/>
                <a:round/>
                <a:headEnd type="none" w="sm" len="sm"/>
                <a:tailEnd type="arrow"/>
              </a:ln>
              <a:effectLst/>
            </p:spPr>
          </p:cxnSp>
          <p:sp>
            <p:nvSpPr>
              <p:cNvPr id="39" name="Diamond 38"/>
              <p:cNvSpPr/>
              <p:nvPr/>
            </p:nvSpPr>
            <p:spPr bwMode="auto">
              <a:xfrm>
                <a:off x="6275916" y="2914649"/>
                <a:ext cx="1253598" cy="944881"/>
              </a:xfrm>
              <a:prstGeom prst="diamond">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rgbClr val="FF0000"/>
                    </a:solidFill>
                    <a:effectLst/>
                    <a:latin typeface="Verdana" pitchFamily="34" charset="0"/>
                  </a:rPr>
                  <a:t>Branch</a:t>
                </a:r>
                <a:r>
                  <a:rPr lang="en-US" sz="1050" b="1" dirty="0" err="1" smtClean="0">
                    <a:solidFill>
                      <a:srgbClr val="FF0000"/>
                    </a:solidFill>
                    <a:latin typeface="Verdana" pitchFamily="34" charset="0"/>
                  </a:rPr>
                  <a:t>_on_BQ</a:t>
                </a:r>
                <a:endParaRPr kumimoji="0" lang="en-US" sz="1000" b="1" i="0" u="none" strike="noStrike" cap="none" normalizeH="0" baseline="0" dirty="0" smtClean="0">
                  <a:ln>
                    <a:noFill/>
                  </a:ln>
                  <a:solidFill>
                    <a:srgbClr val="FF0000"/>
                  </a:solidFill>
                  <a:effectLst/>
                  <a:latin typeface="Verdana" pitchFamily="34" charset="0"/>
                </a:endParaRPr>
              </a:p>
            </p:txBody>
          </p:sp>
          <p:sp>
            <p:nvSpPr>
              <p:cNvPr id="40" name="Flowchart: Connector 39"/>
              <p:cNvSpPr/>
              <p:nvPr/>
            </p:nvSpPr>
            <p:spPr bwMode="auto">
              <a:xfrm>
                <a:off x="6781799" y="5638800"/>
                <a:ext cx="228600" cy="304800"/>
              </a:xfrm>
              <a:prstGeom prst="flowChartConnector">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cxnSp>
            <p:nvCxnSpPr>
              <p:cNvPr id="8" name="Curved Connector 7"/>
              <p:cNvCxnSpPr>
                <a:stCxn id="40" idx="2"/>
              </p:cNvCxnSpPr>
              <p:nvPr/>
            </p:nvCxnSpPr>
            <p:spPr bwMode="auto">
              <a:xfrm rot="10800000">
                <a:off x="6275917" y="3387090"/>
                <a:ext cx="505883" cy="2404111"/>
              </a:xfrm>
              <a:prstGeom prst="curvedConnector2">
                <a:avLst/>
              </a:prstGeom>
              <a:solidFill>
                <a:schemeClr val="accent1"/>
              </a:solidFill>
              <a:ln w="50800" cap="flat" cmpd="sng" algn="ctr">
                <a:solidFill>
                  <a:schemeClr val="tx1"/>
                </a:solidFill>
                <a:prstDash val="solid"/>
                <a:round/>
                <a:headEnd type="none" w="sm" len="sm"/>
                <a:tailEnd type="arrow"/>
              </a:ln>
              <a:effectLst/>
            </p:spPr>
          </p:cxnSp>
        </p:grpSp>
      </p:gr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49" y="2819400"/>
            <a:ext cx="21907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735" name="Elbow Connector 30734"/>
          <p:cNvCxnSpPr/>
          <p:nvPr/>
        </p:nvCxnSpPr>
        <p:spPr bwMode="auto">
          <a:xfrm>
            <a:off x="6934199" y="1599922"/>
            <a:ext cx="1334859" cy="1207042"/>
          </a:xfrm>
          <a:prstGeom prst="bentConnector3">
            <a:avLst>
              <a:gd name="adj1" fmla="val 99949"/>
            </a:avLst>
          </a:prstGeom>
          <a:solidFill>
            <a:schemeClr val="accent1"/>
          </a:solidFill>
          <a:ln w="50800" cap="flat" cmpd="sng" algn="ctr">
            <a:solidFill>
              <a:srgbClr val="22B000"/>
            </a:solidFill>
            <a:prstDash val="sysDash"/>
            <a:round/>
            <a:headEnd type="none" w="sm" len="sm"/>
            <a:tailEnd type="arrow" w="med" len="med"/>
          </a:ln>
          <a:effectLst/>
        </p:spPr>
      </p:cxnSp>
      <p:sp>
        <p:nvSpPr>
          <p:cNvPr id="76" name="TextBox 75"/>
          <p:cNvSpPr txBox="1"/>
          <p:nvPr/>
        </p:nvSpPr>
        <p:spPr>
          <a:xfrm>
            <a:off x="6540135" y="2770286"/>
            <a:ext cx="2325494" cy="307777"/>
          </a:xfrm>
          <a:prstGeom prst="rect">
            <a:avLst/>
          </a:prstGeom>
          <a:noFill/>
        </p:spPr>
        <p:txBody>
          <a:bodyPr wrap="square" rtlCol="0">
            <a:spAutoFit/>
          </a:bodyPr>
          <a:lstStyle/>
          <a:p>
            <a:r>
              <a:rPr lang="en-US" sz="1400" b="1" dirty="0" smtClean="0">
                <a:solidFill>
                  <a:srgbClr val="FF0000"/>
                </a:solidFill>
                <a:latin typeface="Times New Roman" pitchFamily="18" charset="0"/>
                <a:cs typeface="Times New Roman" pitchFamily="18" charset="0"/>
              </a:rPr>
              <a:t>1  0   1  1 0   0  0  1  1  0  1  0</a:t>
            </a:r>
            <a:endParaRPr lang="en-US" sz="1400" b="1" dirty="0">
              <a:solidFill>
                <a:srgbClr val="FF0000"/>
              </a:solidFill>
              <a:latin typeface="Times New Roman" pitchFamily="18" charset="0"/>
              <a:cs typeface="Times New Roman" pitchFamily="18" charset="0"/>
            </a:endParaRPr>
          </a:p>
        </p:txBody>
      </p:sp>
      <p:sp>
        <p:nvSpPr>
          <p:cNvPr id="49" name="Text Box 48"/>
          <p:cNvSpPr txBox="1">
            <a:spLocks noChangeArrowheads="1"/>
          </p:cNvSpPr>
          <p:nvPr/>
        </p:nvSpPr>
        <p:spPr bwMode="auto">
          <a:xfrm>
            <a:off x="197757" y="967700"/>
            <a:ext cx="2666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400" b="1" dirty="0" smtClean="0">
                <a:latin typeface="Verdana" charset="0"/>
              </a:rPr>
              <a:t>Original Loop</a:t>
            </a:r>
            <a:endParaRPr lang="en-US" sz="2400" b="1" dirty="0">
              <a:latin typeface="Verdana" charset="0"/>
            </a:endParaRPr>
          </a:p>
        </p:txBody>
      </p:sp>
      <p:sp>
        <p:nvSpPr>
          <p:cNvPr id="50" name="Text Box 48"/>
          <p:cNvSpPr txBox="1">
            <a:spLocks noChangeArrowheads="1"/>
          </p:cNvSpPr>
          <p:nvPr/>
        </p:nvSpPr>
        <p:spPr bwMode="auto">
          <a:xfrm>
            <a:off x="5426716" y="605135"/>
            <a:ext cx="213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400" b="1" dirty="0" smtClean="0">
                <a:latin typeface="Verdana" charset="0"/>
              </a:rPr>
              <a:t>CFD Loops</a:t>
            </a:r>
            <a:endParaRPr lang="en-US" sz="2400" b="1" dirty="0">
              <a:latin typeface="Verdana" charset="0"/>
            </a:endParaRPr>
          </a:p>
        </p:txBody>
      </p:sp>
      <p:sp>
        <p:nvSpPr>
          <p:cNvPr id="51" name="Text Box 48"/>
          <p:cNvSpPr txBox="1">
            <a:spLocks noChangeArrowheads="1"/>
          </p:cNvSpPr>
          <p:nvPr/>
        </p:nvSpPr>
        <p:spPr bwMode="auto">
          <a:xfrm>
            <a:off x="8276437" y="2456435"/>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b="1" dirty="0" smtClean="0">
                <a:latin typeface="Verdana" charset="0"/>
              </a:rPr>
              <a:t>BQ</a:t>
            </a:r>
            <a:endParaRPr lang="en-US" sz="2400" b="1" dirty="0">
              <a:latin typeface="Verdana" charset="0"/>
            </a:endParaRPr>
          </a:p>
        </p:txBody>
      </p:sp>
      <p:sp>
        <p:nvSpPr>
          <p:cNvPr id="52" name="Text Box 48"/>
          <p:cNvSpPr txBox="1">
            <a:spLocks noChangeArrowheads="1"/>
          </p:cNvSpPr>
          <p:nvPr/>
        </p:nvSpPr>
        <p:spPr bwMode="auto">
          <a:xfrm>
            <a:off x="3912326" y="2800290"/>
            <a:ext cx="24884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smtClean="0">
                <a:solidFill>
                  <a:schemeClr val="accent1"/>
                </a:solidFill>
                <a:latin typeface="Verdana" charset="0"/>
              </a:rPr>
              <a:t>BQ drives fetch</a:t>
            </a:r>
            <a:endParaRPr lang="en-US" sz="2000" b="1" dirty="0">
              <a:solidFill>
                <a:schemeClr val="accent1"/>
              </a:solidFill>
              <a:latin typeface="Verdana" charset="0"/>
            </a:endParaRPr>
          </a:p>
        </p:txBody>
      </p:sp>
      <p:sp>
        <p:nvSpPr>
          <p:cNvPr id="4" name="Slide Number Placeholder 3"/>
          <p:cNvSpPr>
            <a:spLocks noGrp="1"/>
          </p:cNvSpPr>
          <p:nvPr>
            <p:ph type="sldNum" sz="quarter" idx="12"/>
          </p:nvPr>
        </p:nvSpPr>
        <p:spPr/>
        <p:txBody>
          <a:bodyPr/>
          <a:lstStyle/>
          <a:p>
            <a:fld id="{5C21BEC9-E795-4D2A-A650-E28556D03E26}" type="slidenum">
              <a:rPr lang="en-US" smtClean="0"/>
              <a:pPr/>
              <a:t>8</a:t>
            </a:fld>
            <a:endParaRPr lang="en-US" dirty="0"/>
          </a:p>
        </p:txBody>
      </p:sp>
      <p:sp>
        <p:nvSpPr>
          <p:cNvPr id="5" name="Footer Placeholder 4"/>
          <p:cNvSpPr>
            <a:spLocks noGrp="1"/>
          </p:cNvSpPr>
          <p:nvPr>
            <p:ph type="ftr" sz="quarter" idx="11"/>
          </p:nvPr>
        </p:nvSpPr>
        <p:spPr/>
        <p:txBody>
          <a:bodyPr/>
          <a:lstStyle/>
          <a:p>
            <a:r>
              <a:rPr lang="en-US" smtClean="0"/>
              <a:t>Rami Sheikh © 2012                                 MICRO-45</a:t>
            </a:r>
            <a:endParaRPr lang="en-US" dirty="0"/>
          </a:p>
        </p:txBody>
      </p:sp>
      <p:cxnSp>
        <p:nvCxnSpPr>
          <p:cNvPr id="10" name="Elbow Connector 9"/>
          <p:cNvCxnSpPr/>
          <p:nvPr/>
        </p:nvCxnSpPr>
        <p:spPr>
          <a:xfrm rot="5400000">
            <a:off x="6230345" y="3037204"/>
            <a:ext cx="788310" cy="771799"/>
          </a:xfrm>
          <a:prstGeom prst="bentConnector3">
            <a:avLst/>
          </a:prstGeom>
          <a:solidFill>
            <a:schemeClr val="accent1"/>
          </a:solidFill>
          <a:ln w="50800" cap="flat" cmpd="sng" algn="ctr">
            <a:solidFill>
              <a:srgbClr val="22B000"/>
            </a:solidFill>
            <a:prstDash val="sysDash"/>
            <a:round/>
            <a:headEnd type="none" w="sm" len="sm"/>
            <a:tailEnd type="arrow"/>
          </a:ln>
          <a:effectLst/>
        </p:spPr>
      </p:cxnSp>
      <p:cxnSp>
        <p:nvCxnSpPr>
          <p:cNvPr id="12" name="Straight Arrow Connector 11"/>
          <p:cNvCxnSpPr/>
          <p:nvPr/>
        </p:nvCxnSpPr>
        <p:spPr>
          <a:xfrm>
            <a:off x="6400800" y="2667000"/>
            <a:ext cx="0" cy="6096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 Box 48"/>
          <p:cNvSpPr txBox="1">
            <a:spLocks noChangeArrowheads="1"/>
          </p:cNvSpPr>
          <p:nvPr/>
        </p:nvSpPr>
        <p:spPr bwMode="auto">
          <a:xfrm>
            <a:off x="3352800" y="2590800"/>
            <a:ext cx="281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smtClean="0">
                <a:solidFill>
                  <a:schemeClr val="accent1"/>
                </a:solidFill>
                <a:latin typeface="Verdana" charset="0"/>
              </a:rPr>
              <a:t>Generate a vector of predicates</a:t>
            </a:r>
            <a:endParaRPr lang="en-US" sz="2000" b="1" dirty="0">
              <a:solidFill>
                <a:schemeClr val="accent1"/>
              </a:solidFill>
              <a:latin typeface="Verdana" charset="0"/>
            </a:endParaRPr>
          </a:p>
        </p:txBody>
      </p:sp>
    </p:spTree>
    <p:extLst>
      <p:ext uri="{BB962C8B-B14F-4D97-AF65-F5344CB8AC3E}">
        <p14:creationId xmlns:p14="http://schemas.microsoft.com/office/powerpoint/2010/main" val="1688564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0722"/>
                                        </p:tgtEl>
                                        <p:attrNameLst>
                                          <p:attrName>style.visibility</p:attrName>
                                        </p:attrNameLst>
                                      </p:cBhvr>
                                      <p:to>
                                        <p:strVal val="visible"/>
                                      </p:to>
                                    </p:set>
                                    <p:anim calcmode="lin" valueType="num">
                                      <p:cBhvr>
                                        <p:cTn id="14" dur="500" fill="hold"/>
                                        <p:tgtEl>
                                          <p:spTgt spid="30722"/>
                                        </p:tgtEl>
                                        <p:attrNameLst>
                                          <p:attrName>ppt_w</p:attrName>
                                        </p:attrNameLst>
                                      </p:cBhvr>
                                      <p:tavLst>
                                        <p:tav tm="0">
                                          <p:val>
                                            <p:fltVal val="0"/>
                                          </p:val>
                                        </p:tav>
                                        <p:tav tm="100000">
                                          <p:val>
                                            <p:strVal val="#ppt_w"/>
                                          </p:val>
                                        </p:tav>
                                      </p:tavLst>
                                    </p:anim>
                                    <p:anim calcmode="lin" valueType="num">
                                      <p:cBhvr>
                                        <p:cTn id="15" dur="500" fill="hold"/>
                                        <p:tgtEl>
                                          <p:spTgt spid="30722"/>
                                        </p:tgtEl>
                                        <p:attrNameLst>
                                          <p:attrName>ppt_h</p:attrName>
                                        </p:attrNameLst>
                                      </p:cBhvr>
                                      <p:tavLst>
                                        <p:tav tm="0">
                                          <p:val>
                                            <p:fltVal val="0"/>
                                          </p:val>
                                        </p:tav>
                                        <p:tav tm="100000">
                                          <p:val>
                                            <p:strVal val="#ppt_h"/>
                                          </p:val>
                                        </p:tav>
                                      </p:tavLst>
                                    </p:anim>
                                    <p:animEffect transition="in" filter="fade">
                                      <p:cBhvr>
                                        <p:cTn id="16" dur="500"/>
                                        <p:tgtEl>
                                          <p:spTgt spid="3072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0735"/>
                                        </p:tgtEl>
                                        <p:attrNameLst>
                                          <p:attrName>style.visibility</p:attrName>
                                        </p:attrNameLst>
                                      </p:cBhvr>
                                      <p:to>
                                        <p:strVal val="visible"/>
                                      </p:to>
                                    </p:set>
                                    <p:animEffect transition="in" filter="circle(in)">
                                      <p:cBhvr>
                                        <p:cTn id="25" dur="2000"/>
                                        <p:tgtEl>
                                          <p:spTgt spid="30735"/>
                                        </p:tgtEl>
                                      </p:cBhvr>
                                    </p:animEffect>
                                  </p:childTnLst>
                                </p:cTn>
                              </p:par>
                            </p:childTnLst>
                          </p:cTn>
                        </p:par>
                        <p:par>
                          <p:cTn id="26" fill="hold">
                            <p:stCondLst>
                              <p:cond delay="2000"/>
                            </p:stCondLst>
                            <p:childTnLst>
                              <p:par>
                                <p:cTn id="27" presetID="6" presetClass="entr" presetSubtype="16" fill="hold" grpId="0"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circle(in)">
                                      <p:cBhvr>
                                        <p:cTn id="29" dur="500"/>
                                        <p:tgtEl>
                                          <p:spTgt spid="76"/>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childTnLst>
                          </p:cTn>
                        </p:par>
                        <p:par>
                          <p:cTn id="34" fill="hold">
                            <p:stCondLst>
                              <p:cond delay="3000"/>
                            </p:stCondLst>
                            <p:childTnLst>
                              <p:par>
                                <p:cTn id="35" presetID="1" presetClass="entr" presetSubtype="0" fill="hold" grpId="1" nodeType="after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par>
                          <p:cTn id="37" fill="hold">
                            <p:stCondLst>
                              <p:cond delay="3000"/>
                            </p:stCondLst>
                            <p:childTnLst>
                              <p:par>
                                <p:cTn id="38" presetID="26" presetClass="emph" presetSubtype="0" repeatCount="2000" fill="hold" grpId="2" nodeType="afterEffect">
                                  <p:stCondLst>
                                    <p:cond delay="0"/>
                                  </p:stCondLst>
                                  <p:childTnLst>
                                    <p:animEffect transition="out" filter="fade">
                                      <p:cBhvr>
                                        <p:cTn id="39" dur="500" tmFilter="0, 0; .2, .5; .8, .5; 1, 0"/>
                                        <p:tgtEl>
                                          <p:spTgt spid="54"/>
                                        </p:tgtEl>
                                      </p:cBhvr>
                                    </p:animEffect>
                                    <p:animScale>
                                      <p:cBhvr>
                                        <p:cTn id="40" dur="250" autoRev="1" fill="hold"/>
                                        <p:tgtEl>
                                          <p:spTgt spid="54"/>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3" nodeType="clickEffect">
                                  <p:stCondLst>
                                    <p:cond delay="0"/>
                                  </p:stCondLst>
                                  <p:childTnLst>
                                    <p:set>
                                      <p:cBhvr>
                                        <p:cTn id="44" dur="1" fill="hold">
                                          <p:stCondLst>
                                            <p:cond delay="0"/>
                                          </p:stCondLst>
                                        </p:cTn>
                                        <p:tgtEl>
                                          <p:spTgt spid="54"/>
                                        </p:tgtEl>
                                        <p:attrNameLst>
                                          <p:attrName>style.visibility</p:attrName>
                                        </p:attrNameLst>
                                      </p:cBhvr>
                                      <p:to>
                                        <p:strVal val="hidden"/>
                                      </p:to>
                                    </p:set>
                                  </p:childTnLst>
                                </p:cTn>
                              </p:par>
                            </p:childTnLst>
                          </p:cTn>
                        </p:par>
                        <p:par>
                          <p:cTn id="45" fill="hold">
                            <p:stCondLst>
                              <p:cond delay="0"/>
                            </p:stCondLst>
                            <p:childTnLst>
                              <p:par>
                                <p:cTn id="46" presetID="6" presetClass="entr" presetSubtype="16"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par>
                          <p:cTn id="53" fill="hold">
                            <p:stCondLst>
                              <p:cond delay="2500"/>
                            </p:stCondLst>
                            <p:childTnLst>
                              <p:par>
                                <p:cTn id="54" presetID="1" presetClass="entr" presetSubtype="0" fill="hold" grpId="1" nodeType="afterEffect">
                                  <p:stCondLst>
                                    <p:cond delay="0"/>
                                  </p:stCondLst>
                                  <p:childTnLst>
                                    <p:set>
                                      <p:cBhvr>
                                        <p:cTn id="55" dur="1" fill="hold">
                                          <p:stCondLst>
                                            <p:cond delay="0"/>
                                          </p:stCondLst>
                                        </p:cTn>
                                        <p:tgtEl>
                                          <p:spTgt spid="52"/>
                                        </p:tgtEl>
                                        <p:attrNameLst>
                                          <p:attrName>style.visibility</p:attrName>
                                        </p:attrNameLst>
                                      </p:cBhvr>
                                      <p:to>
                                        <p:strVal val="visible"/>
                                      </p:to>
                                    </p:set>
                                  </p:childTnLst>
                                </p:cTn>
                              </p:par>
                            </p:childTnLst>
                          </p:cTn>
                        </p:par>
                        <p:par>
                          <p:cTn id="56" fill="hold">
                            <p:stCondLst>
                              <p:cond delay="2500"/>
                            </p:stCondLst>
                            <p:childTnLst>
                              <p:par>
                                <p:cTn id="57" presetID="26" presetClass="emph" presetSubtype="0" repeatCount="2000" fill="hold" grpId="2" nodeType="afterEffect">
                                  <p:stCondLst>
                                    <p:cond delay="0"/>
                                  </p:stCondLst>
                                  <p:childTnLst>
                                    <p:animEffect transition="out" filter="fade">
                                      <p:cBhvr>
                                        <p:cTn id="58" dur="500" tmFilter="0, 0; .2, .5; .8, .5; 1, 0"/>
                                        <p:tgtEl>
                                          <p:spTgt spid="52"/>
                                        </p:tgtEl>
                                      </p:cBhvr>
                                    </p:animEffect>
                                    <p:animScale>
                                      <p:cBhvr>
                                        <p:cTn id="59" dur="250" autoRev="1" fill="hold"/>
                                        <p:tgtEl>
                                          <p:spTgt spid="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49" grpId="0"/>
      <p:bldP spid="50" grpId="0"/>
      <p:bldP spid="51" grpId="0"/>
      <p:bldP spid="52" grpId="0"/>
      <p:bldP spid="52" grpId="1"/>
      <p:bldP spid="52" grpId="2"/>
      <p:bldP spid="54" grpId="0"/>
      <p:bldP spid="54" grpId="1"/>
      <p:bldP spid="54" grpId="2"/>
      <p:bldP spid="54" grpId="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48"/>
          <p:cNvSpPr txBox="1">
            <a:spLocks noChangeArrowheads="1"/>
          </p:cNvSpPr>
          <p:nvPr/>
        </p:nvSpPr>
        <p:spPr bwMode="auto">
          <a:xfrm>
            <a:off x="4343400" y="2494747"/>
            <a:ext cx="3962400" cy="116955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u="sng" dirty="0">
                <a:solidFill>
                  <a:schemeClr val="accent2"/>
                </a:solidFill>
                <a:latin typeface="Verdana" charset="0"/>
              </a:rPr>
              <a:t>Problem #2</a:t>
            </a:r>
          </a:p>
          <a:p>
            <a:pPr algn="ctr">
              <a:spcBef>
                <a:spcPct val="50000"/>
              </a:spcBef>
            </a:pPr>
            <a:r>
              <a:rPr lang="en-US" sz="2000" b="1" dirty="0">
                <a:solidFill>
                  <a:schemeClr val="accent2"/>
                </a:solidFill>
                <a:latin typeface="Verdana" charset="0"/>
              </a:rPr>
              <a:t>No mechanism to comm. predicates to Fetch Unit</a:t>
            </a:r>
          </a:p>
        </p:txBody>
      </p:sp>
      <p:sp>
        <p:nvSpPr>
          <p:cNvPr id="2" name="Title 1"/>
          <p:cNvSpPr>
            <a:spLocks noGrp="1"/>
          </p:cNvSpPr>
          <p:nvPr>
            <p:ph type="title"/>
          </p:nvPr>
        </p:nvSpPr>
        <p:spPr>
          <a:xfrm>
            <a:off x="365125" y="-71437"/>
            <a:ext cx="8410575" cy="909637"/>
          </a:xfrm>
        </p:spPr>
        <p:txBody>
          <a:bodyPr/>
          <a:lstStyle/>
          <a:p>
            <a:r>
              <a:rPr lang="en-US" dirty="0" smtClean="0"/>
              <a:t>Control-Flow Decoupling</a:t>
            </a:r>
            <a:endParaRPr lang="en-US" dirty="0"/>
          </a:p>
        </p:txBody>
      </p:sp>
      <p:graphicFrame>
        <p:nvGraphicFramePr>
          <p:cNvPr id="6" name="Diagram 5"/>
          <p:cNvGraphicFramePr/>
          <p:nvPr>
            <p:extLst>
              <p:ext uri="{D42A27DB-BD31-4B8C-83A1-F6EECF244321}">
                <p14:modId xmlns:p14="http://schemas.microsoft.com/office/powerpoint/2010/main" val="2848519054"/>
              </p:ext>
            </p:extLst>
          </p:nvPr>
        </p:nvGraphicFramePr>
        <p:xfrm>
          <a:off x="-1824113" y="1528465"/>
          <a:ext cx="7386713" cy="4643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 Box 48"/>
          <p:cNvSpPr txBox="1">
            <a:spLocks noChangeArrowheads="1"/>
          </p:cNvSpPr>
          <p:nvPr/>
        </p:nvSpPr>
        <p:spPr bwMode="auto">
          <a:xfrm>
            <a:off x="233288" y="990601"/>
            <a:ext cx="2666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400" b="1" dirty="0" smtClean="0">
                <a:latin typeface="Verdana" charset="0"/>
              </a:rPr>
              <a:t>Original Loop</a:t>
            </a:r>
            <a:endParaRPr lang="en-US" sz="2400" b="1" dirty="0">
              <a:latin typeface="Verdana" charset="0"/>
            </a:endParaRPr>
          </a:p>
        </p:txBody>
      </p:sp>
      <p:sp>
        <p:nvSpPr>
          <p:cNvPr id="7" name="Rectangle 6"/>
          <p:cNvSpPr/>
          <p:nvPr/>
        </p:nvSpPr>
        <p:spPr bwMode="auto">
          <a:xfrm>
            <a:off x="3581400" y="1524001"/>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sp>
        <p:nvSpPr>
          <p:cNvPr id="8" name="TextBox 7"/>
          <p:cNvSpPr txBox="1"/>
          <p:nvPr/>
        </p:nvSpPr>
        <p:spPr>
          <a:xfrm>
            <a:off x="4038600" y="1447801"/>
            <a:ext cx="1143000" cy="369332"/>
          </a:xfrm>
          <a:prstGeom prst="rect">
            <a:avLst/>
          </a:prstGeom>
          <a:noFill/>
        </p:spPr>
        <p:txBody>
          <a:bodyPr wrap="square" rtlCol="0">
            <a:spAutoFit/>
          </a:bodyPr>
          <a:lstStyle/>
          <a:p>
            <a:r>
              <a:rPr lang="en-US" dirty="0" smtClean="0"/>
              <a:t>…….…</a:t>
            </a:r>
            <a:endParaRPr lang="en-US" dirty="0"/>
          </a:p>
        </p:txBody>
      </p:sp>
      <p:sp>
        <p:nvSpPr>
          <p:cNvPr id="25" name="Rectangle 24"/>
          <p:cNvSpPr/>
          <p:nvPr/>
        </p:nvSpPr>
        <p:spPr bwMode="auto">
          <a:xfrm>
            <a:off x="5029200" y="1524001"/>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EX</a:t>
            </a:r>
          </a:p>
        </p:txBody>
      </p:sp>
      <p:sp>
        <p:nvSpPr>
          <p:cNvPr id="26" name="Rectangle 25"/>
          <p:cNvSpPr/>
          <p:nvPr/>
        </p:nvSpPr>
        <p:spPr bwMode="auto">
          <a:xfrm>
            <a:off x="4038600" y="1905001"/>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sp>
        <p:nvSpPr>
          <p:cNvPr id="27" name="TextBox 26"/>
          <p:cNvSpPr txBox="1"/>
          <p:nvPr/>
        </p:nvSpPr>
        <p:spPr>
          <a:xfrm>
            <a:off x="4495800" y="1828801"/>
            <a:ext cx="1143000" cy="369332"/>
          </a:xfrm>
          <a:prstGeom prst="rect">
            <a:avLst/>
          </a:prstGeom>
          <a:noFill/>
        </p:spPr>
        <p:txBody>
          <a:bodyPr wrap="square" rtlCol="0">
            <a:spAutoFit/>
          </a:bodyPr>
          <a:lstStyle/>
          <a:p>
            <a:r>
              <a:rPr lang="en-US" dirty="0" smtClean="0"/>
              <a:t>…….…</a:t>
            </a:r>
            <a:endParaRPr lang="en-US" dirty="0"/>
          </a:p>
        </p:txBody>
      </p:sp>
      <p:sp>
        <p:nvSpPr>
          <p:cNvPr id="28" name="Rectangle 27"/>
          <p:cNvSpPr/>
          <p:nvPr/>
        </p:nvSpPr>
        <p:spPr bwMode="auto">
          <a:xfrm>
            <a:off x="5486400" y="1905001"/>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EX</a:t>
            </a:r>
          </a:p>
        </p:txBody>
      </p:sp>
      <p:cxnSp>
        <p:nvCxnSpPr>
          <p:cNvPr id="12" name="Straight Arrow Connector 11"/>
          <p:cNvCxnSpPr>
            <a:stCxn id="27" idx="0"/>
          </p:cNvCxnSpPr>
          <p:nvPr/>
        </p:nvCxnSpPr>
        <p:spPr bwMode="auto">
          <a:xfrm flipH="1">
            <a:off x="4419600" y="1828801"/>
            <a:ext cx="647700" cy="76200"/>
          </a:xfrm>
          <a:prstGeom prst="straightConnector1">
            <a:avLst/>
          </a:prstGeom>
          <a:solidFill>
            <a:schemeClr val="accent1"/>
          </a:solidFill>
          <a:ln w="50800" cap="flat" cmpd="sng" algn="ctr">
            <a:solidFill>
              <a:srgbClr val="FF0000"/>
            </a:solidFill>
            <a:prstDash val="sysDot"/>
            <a:round/>
            <a:headEnd type="none" w="sm" len="sm"/>
            <a:tailEnd type="arrow"/>
          </a:ln>
          <a:effectLst/>
        </p:spPr>
      </p:cxnSp>
      <p:sp>
        <p:nvSpPr>
          <p:cNvPr id="30" name="Rectangle 29"/>
          <p:cNvSpPr/>
          <p:nvPr/>
        </p:nvSpPr>
        <p:spPr bwMode="auto">
          <a:xfrm>
            <a:off x="5181600" y="3048001"/>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sp>
        <p:nvSpPr>
          <p:cNvPr id="31" name="TextBox 30"/>
          <p:cNvSpPr txBox="1"/>
          <p:nvPr/>
        </p:nvSpPr>
        <p:spPr>
          <a:xfrm>
            <a:off x="5638800" y="2971801"/>
            <a:ext cx="1143000" cy="369332"/>
          </a:xfrm>
          <a:prstGeom prst="rect">
            <a:avLst/>
          </a:prstGeom>
          <a:noFill/>
        </p:spPr>
        <p:txBody>
          <a:bodyPr wrap="square" rtlCol="0">
            <a:spAutoFit/>
          </a:bodyPr>
          <a:lstStyle/>
          <a:p>
            <a:r>
              <a:rPr lang="en-US" dirty="0" smtClean="0"/>
              <a:t>…….…</a:t>
            </a:r>
            <a:endParaRPr lang="en-US" dirty="0"/>
          </a:p>
        </p:txBody>
      </p:sp>
      <p:sp>
        <p:nvSpPr>
          <p:cNvPr id="32" name="Rectangle 31"/>
          <p:cNvSpPr/>
          <p:nvPr/>
        </p:nvSpPr>
        <p:spPr bwMode="auto">
          <a:xfrm>
            <a:off x="6629400" y="3048001"/>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EX</a:t>
            </a:r>
          </a:p>
        </p:txBody>
      </p:sp>
      <p:sp>
        <p:nvSpPr>
          <p:cNvPr id="33" name="Rectangle 32"/>
          <p:cNvSpPr/>
          <p:nvPr/>
        </p:nvSpPr>
        <p:spPr bwMode="auto">
          <a:xfrm>
            <a:off x="5638800" y="3429001"/>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sp>
        <p:nvSpPr>
          <p:cNvPr id="34" name="TextBox 33"/>
          <p:cNvSpPr txBox="1"/>
          <p:nvPr/>
        </p:nvSpPr>
        <p:spPr>
          <a:xfrm>
            <a:off x="6096000" y="3352801"/>
            <a:ext cx="1143000" cy="369332"/>
          </a:xfrm>
          <a:prstGeom prst="rect">
            <a:avLst/>
          </a:prstGeom>
          <a:noFill/>
        </p:spPr>
        <p:txBody>
          <a:bodyPr wrap="square" rtlCol="0">
            <a:spAutoFit/>
          </a:bodyPr>
          <a:lstStyle/>
          <a:p>
            <a:r>
              <a:rPr lang="en-US" dirty="0" smtClean="0"/>
              <a:t>…….…</a:t>
            </a:r>
            <a:endParaRPr lang="en-US" dirty="0"/>
          </a:p>
        </p:txBody>
      </p:sp>
      <p:sp>
        <p:nvSpPr>
          <p:cNvPr id="35" name="Rectangle 34"/>
          <p:cNvSpPr/>
          <p:nvPr/>
        </p:nvSpPr>
        <p:spPr bwMode="auto">
          <a:xfrm>
            <a:off x="7086600" y="3429001"/>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EX</a:t>
            </a:r>
          </a:p>
        </p:txBody>
      </p:sp>
      <p:cxnSp>
        <p:nvCxnSpPr>
          <p:cNvPr id="36" name="Straight Arrow Connector 35"/>
          <p:cNvCxnSpPr>
            <a:stCxn id="34" idx="0"/>
          </p:cNvCxnSpPr>
          <p:nvPr/>
        </p:nvCxnSpPr>
        <p:spPr bwMode="auto">
          <a:xfrm flipH="1">
            <a:off x="6019800" y="3352801"/>
            <a:ext cx="647700" cy="76200"/>
          </a:xfrm>
          <a:prstGeom prst="straightConnector1">
            <a:avLst/>
          </a:prstGeom>
          <a:solidFill>
            <a:schemeClr val="accent1"/>
          </a:solidFill>
          <a:ln w="50800" cap="flat" cmpd="sng" algn="ctr">
            <a:solidFill>
              <a:srgbClr val="FF0000"/>
            </a:solidFill>
            <a:prstDash val="sysDot"/>
            <a:round/>
            <a:headEnd type="none" w="sm" len="sm"/>
            <a:tailEnd type="arrow"/>
          </a:ln>
          <a:effectLst/>
        </p:spPr>
      </p:cxnSp>
      <p:sp>
        <p:nvSpPr>
          <p:cNvPr id="37" name="Rectangle 36"/>
          <p:cNvSpPr/>
          <p:nvPr/>
        </p:nvSpPr>
        <p:spPr bwMode="auto">
          <a:xfrm>
            <a:off x="6781800" y="4495801"/>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sp>
        <p:nvSpPr>
          <p:cNvPr id="38" name="TextBox 37"/>
          <p:cNvSpPr txBox="1"/>
          <p:nvPr/>
        </p:nvSpPr>
        <p:spPr>
          <a:xfrm>
            <a:off x="7239000" y="4419601"/>
            <a:ext cx="1143000" cy="369332"/>
          </a:xfrm>
          <a:prstGeom prst="rect">
            <a:avLst/>
          </a:prstGeom>
          <a:noFill/>
        </p:spPr>
        <p:txBody>
          <a:bodyPr wrap="square" rtlCol="0">
            <a:spAutoFit/>
          </a:bodyPr>
          <a:lstStyle/>
          <a:p>
            <a:r>
              <a:rPr lang="en-US" dirty="0" smtClean="0"/>
              <a:t>…….…</a:t>
            </a:r>
            <a:endParaRPr lang="en-US" dirty="0"/>
          </a:p>
        </p:txBody>
      </p:sp>
      <p:sp>
        <p:nvSpPr>
          <p:cNvPr id="39" name="Rectangle 38"/>
          <p:cNvSpPr/>
          <p:nvPr/>
        </p:nvSpPr>
        <p:spPr bwMode="auto">
          <a:xfrm>
            <a:off x="8229600" y="4495801"/>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EX</a:t>
            </a:r>
          </a:p>
        </p:txBody>
      </p:sp>
      <p:sp>
        <p:nvSpPr>
          <p:cNvPr id="40" name="Rectangle 39"/>
          <p:cNvSpPr/>
          <p:nvPr/>
        </p:nvSpPr>
        <p:spPr bwMode="auto">
          <a:xfrm>
            <a:off x="7239000" y="4876801"/>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IF</a:t>
            </a:r>
          </a:p>
        </p:txBody>
      </p:sp>
      <p:sp>
        <p:nvSpPr>
          <p:cNvPr id="41" name="TextBox 40"/>
          <p:cNvSpPr txBox="1"/>
          <p:nvPr/>
        </p:nvSpPr>
        <p:spPr>
          <a:xfrm>
            <a:off x="7696200" y="4800601"/>
            <a:ext cx="1143000" cy="369332"/>
          </a:xfrm>
          <a:prstGeom prst="rect">
            <a:avLst/>
          </a:prstGeom>
          <a:noFill/>
        </p:spPr>
        <p:txBody>
          <a:bodyPr wrap="square" rtlCol="0">
            <a:spAutoFit/>
          </a:bodyPr>
          <a:lstStyle/>
          <a:p>
            <a:r>
              <a:rPr lang="en-US" dirty="0" smtClean="0"/>
              <a:t>…….…</a:t>
            </a:r>
            <a:endParaRPr lang="en-US" dirty="0"/>
          </a:p>
        </p:txBody>
      </p:sp>
      <p:sp>
        <p:nvSpPr>
          <p:cNvPr id="42" name="Rectangle 41"/>
          <p:cNvSpPr/>
          <p:nvPr/>
        </p:nvSpPr>
        <p:spPr bwMode="auto">
          <a:xfrm>
            <a:off x="8686800" y="4876801"/>
            <a:ext cx="381000" cy="304800"/>
          </a:xfrm>
          <a:prstGeom prst="rect">
            <a:avLst/>
          </a:prstGeom>
          <a:solidFill>
            <a:schemeClr val="bg1"/>
          </a:solidFill>
          <a:ln w="508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EX</a:t>
            </a:r>
          </a:p>
        </p:txBody>
      </p:sp>
      <p:cxnSp>
        <p:nvCxnSpPr>
          <p:cNvPr id="43" name="Straight Arrow Connector 42"/>
          <p:cNvCxnSpPr/>
          <p:nvPr/>
        </p:nvCxnSpPr>
        <p:spPr bwMode="auto">
          <a:xfrm flipH="1">
            <a:off x="7620000" y="4788933"/>
            <a:ext cx="609600" cy="87868"/>
          </a:xfrm>
          <a:prstGeom prst="straightConnector1">
            <a:avLst/>
          </a:prstGeom>
          <a:solidFill>
            <a:schemeClr val="accent1"/>
          </a:solidFill>
          <a:ln w="50800" cap="flat" cmpd="sng" algn="ctr">
            <a:solidFill>
              <a:srgbClr val="FF0000"/>
            </a:solidFill>
            <a:prstDash val="sysDot"/>
            <a:round/>
            <a:headEnd type="none" w="sm" len="sm"/>
            <a:tailEnd type="arrow"/>
          </a:ln>
          <a:effectLst/>
        </p:spPr>
      </p:cxnSp>
      <p:sp>
        <p:nvSpPr>
          <p:cNvPr id="44" name="Text Box 48"/>
          <p:cNvSpPr txBox="1">
            <a:spLocks noChangeArrowheads="1"/>
          </p:cNvSpPr>
          <p:nvPr/>
        </p:nvSpPr>
        <p:spPr bwMode="auto">
          <a:xfrm>
            <a:off x="6019800" y="1143000"/>
            <a:ext cx="318379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u="sng" dirty="0">
                <a:solidFill>
                  <a:srgbClr val="FF0000"/>
                </a:solidFill>
                <a:latin typeface="Verdana" charset="0"/>
              </a:rPr>
              <a:t>Problem #1</a:t>
            </a:r>
          </a:p>
          <a:p>
            <a:pPr algn="ctr">
              <a:spcBef>
                <a:spcPct val="50000"/>
              </a:spcBef>
            </a:pPr>
            <a:r>
              <a:rPr lang="en-US" sz="2000" b="1" dirty="0">
                <a:solidFill>
                  <a:srgbClr val="FF0000"/>
                </a:solidFill>
                <a:latin typeface="Verdana" charset="0"/>
              </a:rPr>
              <a:t>No fetch separation: need branch prediction</a:t>
            </a:r>
          </a:p>
        </p:txBody>
      </p:sp>
      <p:sp>
        <p:nvSpPr>
          <p:cNvPr id="4" name="Slide Number Placeholder 3"/>
          <p:cNvSpPr>
            <a:spLocks noGrp="1"/>
          </p:cNvSpPr>
          <p:nvPr>
            <p:ph type="sldNum" sz="quarter" idx="12"/>
          </p:nvPr>
        </p:nvSpPr>
        <p:spPr/>
        <p:txBody>
          <a:bodyPr/>
          <a:lstStyle/>
          <a:p>
            <a:fld id="{5C21BEC9-E795-4D2A-A650-E28556D03E26}" type="slidenum">
              <a:rPr lang="en-US" smtClean="0"/>
              <a:pPr/>
              <a:t>9</a:t>
            </a:fld>
            <a:endParaRPr lang="en-US" dirty="0"/>
          </a:p>
        </p:txBody>
      </p:sp>
      <p:sp>
        <p:nvSpPr>
          <p:cNvPr id="3" name="Footer Placeholder 2"/>
          <p:cNvSpPr>
            <a:spLocks noGrp="1"/>
          </p:cNvSpPr>
          <p:nvPr>
            <p:ph type="ftr" sz="quarter" idx="11"/>
          </p:nvPr>
        </p:nvSpPr>
        <p:spPr/>
        <p:txBody>
          <a:bodyPr/>
          <a:lstStyle/>
          <a:p>
            <a:r>
              <a:rPr lang="en-US" smtClean="0"/>
              <a:t>Rami Sheikh © 2012                                 MICRO-45</a:t>
            </a:r>
            <a:endParaRPr lang="en-US" dirty="0"/>
          </a:p>
        </p:txBody>
      </p:sp>
      <p:cxnSp>
        <p:nvCxnSpPr>
          <p:cNvPr id="29" name="Straight Arrow Connector 28"/>
          <p:cNvCxnSpPr/>
          <p:nvPr/>
        </p:nvCxnSpPr>
        <p:spPr bwMode="auto">
          <a:xfrm>
            <a:off x="5410200" y="1817133"/>
            <a:ext cx="533400" cy="98167"/>
          </a:xfrm>
          <a:prstGeom prst="straightConnector1">
            <a:avLst/>
          </a:prstGeom>
          <a:solidFill>
            <a:schemeClr val="accent1"/>
          </a:solidFill>
          <a:ln w="50800" cap="flat" cmpd="sng" algn="ctr">
            <a:solidFill>
              <a:schemeClr val="accent6"/>
            </a:solidFill>
            <a:prstDash val="sysDot"/>
            <a:round/>
            <a:headEnd type="none" w="sm" len="sm"/>
            <a:tailEnd type="arrow"/>
          </a:ln>
          <a:effectLst/>
        </p:spPr>
      </p:cxnSp>
    </p:spTree>
    <p:extLst>
      <p:ext uri="{BB962C8B-B14F-4D97-AF65-F5344CB8AC3E}">
        <p14:creationId xmlns:p14="http://schemas.microsoft.com/office/powerpoint/2010/main" val="2906601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par>
                          <p:cTn id="39" fill="hold">
                            <p:stCondLst>
                              <p:cond delay="0"/>
                            </p:stCondLst>
                            <p:childTnLst>
                              <p:par>
                                <p:cTn id="40" presetID="10" presetClass="exit" presetSubtype="0" fill="hold" grpId="1" nodeType="afterEffect">
                                  <p:stCondLst>
                                    <p:cond delay="0"/>
                                  </p:stCondLst>
                                  <p:childTnLst>
                                    <p:animEffect transition="out" filter="fade">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childTnLst>
                          </p:cTn>
                        </p:par>
                        <p:par>
                          <p:cTn id="43" fill="hold">
                            <p:stCondLst>
                              <p:cond delay="500"/>
                            </p:stCondLst>
                            <p:childTnLst>
                              <p:par>
                                <p:cTn id="44" presetID="37" presetClass="path" presetSubtype="0" accel="50000" decel="50000" fill="hold" grpId="1" nodeType="afterEffect">
                                  <p:stCondLst>
                                    <p:cond delay="0"/>
                                  </p:stCondLst>
                                  <p:childTnLst>
                                    <p:animMotion origin="layout" path="M 0 5.55112E-17 L 0.05469 0.04005 C 0.06615 0.04907 0.08333 0.05394 0.10122 0.05394 C 0.12153 0.05394 0.13785 0.04907 0.14931 0.04005 L 0.20417 5.55112E-17 " pathEditMode="relative" rAng="0" ptsTypes="FffFF">
                                      <p:cBhvr>
                                        <p:cTn id="45" dur="2000" fill="hold"/>
                                        <p:tgtEl>
                                          <p:spTgt spid="26"/>
                                        </p:tgtEl>
                                        <p:attrNameLst>
                                          <p:attrName>ppt_x</p:attrName>
                                          <p:attrName>ppt_y</p:attrName>
                                        </p:attrNameLst>
                                      </p:cBhvr>
                                      <p:rCtr x="10208" y="2685"/>
                                    </p:animMotion>
                                  </p:childTnLst>
                                </p:cTn>
                              </p:par>
                              <p:par>
                                <p:cTn id="46" presetID="37" presetClass="path" presetSubtype="0" accel="50000" decel="50000" fill="hold" grpId="1" nodeType="withEffect">
                                  <p:stCondLst>
                                    <p:cond delay="0"/>
                                  </p:stCondLst>
                                  <p:childTnLst>
                                    <p:animMotion origin="layout" path="M 3.33333E-6 1.48148E-6 L 0.05468 0.04004 C 0.06614 0.04907 0.08333 0.05393 0.10121 0.05393 C 0.12152 0.05393 0.13784 0.04907 0.1493 0.04004 L 0.20416 1.48148E-6 " pathEditMode="relative" rAng="0" ptsTypes="FffFF">
                                      <p:cBhvr>
                                        <p:cTn id="47" dur="2000" fill="hold"/>
                                        <p:tgtEl>
                                          <p:spTgt spid="27"/>
                                        </p:tgtEl>
                                        <p:attrNameLst>
                                          <p:attrName>ppt_x</p:attrName>
                                          <p:attrName>ppt_y</p:attrName>
                                        </p:attrNameLst>
                                      </p:cBhvr>
                                      <p:rCtr x="10208" y="2685"/>
                                    </p:animMotion>
                                  </p:childTnLst>
                                </p:cTn>
                              </p:par>
                              <p:par>
                                <p:cTn id="48" presetID="37" presetClass="path" presetSubtype="0" accel="50000" decel="50000" fill="hold" grpId="1" nodeType="withEffect">
                                  <p:stCondLst>
                                    <p:cond delay="0"/>
                                  </p:stCondLst>
                                  <p:childTnLst>
                                    <p:animMotion origin="layout" path="M -3.33333E-6 5.55112E-17 L 0.05469 0.04005 C 0.06615 0.04907 0.08334 0.05394 0.10122 0.05394 C 0.12153 0.05394 0.13785 0.04907 0.14931 0.04005 L 0.20417 5.55112E-17 " pathEditMode="relative" rAng="0" ptsTypes="FffFF">
                                      <p:cBhvr>
                                        <p:cTn id="49" dur="2000" fill="hold"/>
                                        <p:tgtEl>
                                          <p:spTgt spid="28"/>
                                        </p:tgtEl>
                                        <p:attrNameLst>
                                          <p:attrName>ppt_x</p:attrName>
                                          <p:attrName>ppt_y</p:attrName>
                                        </p:attrNameLst>
                                      </p:cBhvr>
                                      <p:rCtr x="10208" y="2685"/>
                                    </p:animMotion>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45"/>
                                        </p:tgtEl>
                                      </p:cBhvr>
                                    </p:animEffect>
                                    <p:set>
                                      <p:cBhvr>
                                        <p:cTn id="63" dur="1" fill="hold">
                                          <p:stCondLst>
                                            <p:cond delay="499"/>
                                          </p:stCondLst>
                                        </p:cTn>
                                        <p:tgtEl>
                                          <p:spTgt spid="45"/>
                                        </p:tgtEl>
                                        <p:attrNameLst>
                                          <p:attrName>style.visibility</p:attrName>
                                        </p:attrNameLst>
                                      </p:cBhvr>
                                      <p:to>
                                        <p:strVal val="hidden"/>
                                      </p:to>
                                    </p:set>
                                  </p:childTnLst>
                                </p:cTn>
                              </p:par>
                            </p:childTnLst>
                          </p:cTn>
                        </p:par>
                        <p:par>
                          <p:cTn id="64" fill="hold">
                            <p:stCondLst>
                              <p:cond delay="500"/>
                            </p:stCondLst>
                            <p:childTnLst>
                              <p:par>
                                <p:cTn id="65" presetID="1" presetClass="exit" presetSubtype="0" fill="hold" nodeType="afterEffect">
                                  <p:stCondLst>
                                    <p:cond delay="0"/>
                                  </p:stCondLst>
                                  <p:childTnLst>
                                    <p:set>
                                      <p:cBhvr>
                                        <p:cTn id="66" dur="1" fill="hold">
                                          <p:stCondLst>
                                            <p:cond delay="0"/>
                                          </p:stCondLst>
                                        </p:cTn>
                                        <p:tgtEl>
                                          <p:spTgt spid="29"/>
                                        </p:tgtEl>
                                        <p:attrNameLst>
                                          <p:attrName>style.visibility</p:attrName>
                                        </p:attrNameLst>
                                      </p:cBhvr>
                                      <p:to>
                                        <p:strVal val="hidden"/>
                                      </p:to>
                                    </p:set>
                                  </p:childTnLst>
                                </p:cTn>
                              </p:par>
                            </p:childTnLst>
                          </p:cTn>
                        </p:par>
                        <p:par>
                          <p:cTn id="67" fill="hold">
                            <p:stCondLst>
                              <p:cond delay="500"/>
                            </p:stCondLst>
                            <p:childTnLst>
                              <p:par>
                                <p:cTn id="68" presetID="37" presetClass="path" presetSubtype="0" accel="50000" decel="50000" fill="hold" grpId="2" nodeType="afterEffect">
                                  <p:stCondLst>
                                    <p:cond delay="0"/>
                                  </p:stCondLst>
                                  <p:childTnLst>
                                    <p:animMotion origin="layout" path="M 0 5.55112E-17 L 0.05451 0.04005 C 0.0658 0.04907 0.08299 0.05394 0.10104 0.05394 C 0.12135 0.05394 0.13785 0.04907 0.14913 0.04005 L 0.20417 5.55112E-17 " pathEditMode="relative" rAng="0" ptsTypes="FffFF">
                                      <p:cBhvr>
                                        <p:cTn id="69" dur="2000" spd="-100000" fill="hold"/>
                                        <p:tgtEl>
                                          <p:spTgt spid="26"/>
                                        </p:tgtEl>
                                        <p:attrNameLst>
                                          <p:attrName>ppt_x</p:attrName>
                                          <p:attrName>ppt_y</p:attrName>
                                        </p:attrNameLst>
                                      </p:cBhvr>
                                      <p:rCtr x="10208" y="2685"/>
                                    </p:animMotion>
                                  </p:childTnLst>
                                </p:cTn>
                              </p:par>
                              <p:par>
                                <p:cTn id="70" presetID="37" presetClass="path" presetSubtype="0" accel="50000" decel="50000" fill="hold" grpId="2" nodeType="withEffect">
                                  <p:stCondLst>
                                    <p:cond delay="0"/>
                                  </p:stCondLst>
                                  <p:childTnLst>
                                    <p:animMotion origin="layout" path="M 3.33333E-6 1.48148E-6 L 0.05451 0.04004 C 0.0658 0.04907 0.08298 0.05393 0.10104 0.05393 C 0.12135 0.05393 0.13784 0.04907 0.14913 0.04004 L 0.20416 1.48148E-6 " pathEditMode="relative" rAng="0" ptsTypes="FffFF">
                                      <p:cBhvr>
                                        <p:cTn id="71" dur="2000" spd="-100000" fill="hold"/>
                                        <p:tgtEl>
                                          <p:spTgt spid="27"/>
                                        </p:tgtEl>
                                        <p:attrNameLst>
                                          <p:attrName>ppt_x</p:attrName>
                                          <p:attrName>ppt_y</p:attrName>
                                        </p:attrNameLst>
                                      </p:cBhvr>
                                      <p:rCtr x="10208" y="2685"/>
                                    </p:animMotion>
                                  </p:childTnLst>
                                </p:cTn>
                              </p:par>
                              <p:par>
                                <p:cTn id="72" presetID="37" presetClass="path" presetSubtype="0" accel="50000" decel="50000" fill="hold" grpId="2" nodeType="withEffect">
                                  <p:stCondLst>
                                    <p:cond delay="0"/>
                                  </p:stCondLst>
                                  <p:childTnLst>
                                    <p:animMotion origin="layout" path="M -3.33333E-6 5.55112E-17 L 0.05452 0.04005 C 0.0658 0.04907 0.08299 0.05394 0.10105 0.05394 C 0.12136 0.05394 0.13785 0.04907 0.14914 0.04005 L 0.20417 5.55112E-17 " pathEditMode="relative" rAng="0" ptsTypes="FffFF">
                                      <p:cBhvr>
                                        <p:cTn id="73" dur="2000" spd="-100000" fill="hold"/>
                                        <p:tgtEl>
                                          <p:spTgt spid="28"/>
                                        </p:tgtEl>
                                        <p:attrNameLst>
                                          <p:attrName>ppt_x</p:attrName>
                                          <p:attrName>ppt_y</p:attrName>
                                        </p:attrNameLst>
                                      </p:cBhvr>
                                      <p:rCtr x="10208" y="2685"/>
                                    </p:animMotion>
                                  </p:childTnLst>
                                </p:cTn>
                              </p:par>
                            </p:childTnLst>
                          </p:cTn>
                        </p:par>
                        <p:par>
                          <p:cTn id="74" fill="hold">
                            <p:stCondLst>
                              <p:cond delay="2500"/>
                            </p:stCondLst>
                            <p:childTnLst>
                              <p:par>
                                <p:cTn id="75" presetID="1" presetClass="entr" presetSubtype="0"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childTnLst>
                          </p:cTn>
                        </p:par>
                        <p:par>
                          <p:cTn id="77" fill="hold">
                            <p:stCondLst>
                              <p:cond delay="2500"/>
                            </p:stCondLst>
                            <p:childTnLst>
                              <p:par>
                                <p:cTn id="78" presetID="10" presetClass="entr" presetSubtype="0"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childTnLst>
                          </p:cTn>
                        </p:par>
                        <p:par>
                          <p:cTn id="96" fill="hold">
                            <p:stCondLst>
                              <p:cond delay="3000"/>
                            </p:stCondLst>
                            <p:childTnLst>
                              <p:par>
                                <p:cTn id="97" presetID="10" presetClass="entr" presetSubtype="0" fill="hold"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childTnLst>
                          </p:cTn>
                        </p:par>
                        <p:par>
                          <p:cTn id="100" fill="hold">
                            <p:stCondLst>
                              <p:cond delay="3500"/>
                            </p:stCondLst>
                            <p:childTnLst>
                              <p:par>
                                <p:cTn id="101" presetID="10" presetClass="entr" presetSubtype="0"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500"/>
                                        <p:tgtEl>
                                          <p:spTgt spid="3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500"/>
                                        <p:tgtEl>
                                          <p:spTgt spid="4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500"/>
                                        <p:tgtEl>
                                          <p:spTgt spid="42"/>
                                        </p:tgtEl>
                                      </p:cBhvr>
                                    </p:animEffect>
                                  </p:childTnLst>
                                </p:cTn>
                              </p:par>
                            </p:childTnLst>
                          </p:cTn>
                        </p:par>
                        <p:par>
                          <p:cTn id="119" fill="hold">
                            <p:stCondLst>
                              <p:cond delay="4000"/>
                            </p:stCondLst>
                            <p:childTnLst>
                              <p:par>
                                <p:cTn id="120" presetID="10" presetClass="entr" presetSubtype="0" fill="hold" nodeType="after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7" grpId="0" animBg="1"/>
      <p:bldP spid="8" grpId="0"/>
      <p:bldP spid="25" grpId="0" animBg="1"/>
      <p:bldP spid="26" grpId="0" animBg="1"/>
      <p:bldP spid="26" grpId="1" animBg="1"/>
      <p:bldP spid="26" grpId="2" animBg="1"/>
      <p:bldP spid="27" grpId="0"/>
      <p:bldP spid="27" grpId="1"/>
      <p:bldP spid="27" grpId="2"/>
      <p:bldP spid="28" grpId="0" animBg="1"/>
      <p:bldP spid="28" grpId="1" animBg="1"/>
      <p:bldP spid="28" grpId="2" animBg="1"/>
      <p:bldP spid="30" grpId="0" animBg="1"/>
      <p:bldP spid="31" grpId="0"/>
      <p:bldP spid="32" grpId="0" animBg="1"/>
      <p:bldP spid="33" grpId="0" animBg="1"/>
      <p:bldP spid="34" grpId="0"/>
      <p:bldP spid="35" grpId="0" animBg="1"/>
      <p:bldP spid="37" grpId="0" animBg="1"/>
      <p:bldP spid="38" grpId="0"/>
      <p:bldP spid="39" grpId="0" animBg="1"/>
      <p:bldP spid="40" grpId="0" animBg="1"/>
      <p:bldP spid="41" grpId="0"/>
      <p:bldP spid="42" grpId="0" animBg="1"/>
      <p:bldP spid="44" grpId="0"/>
      <p:bldP spid="44" grpId="1"/>
    </p:bldLst>
  </p:timing>
</p:sld>
</file>

<file path=ppt/theme/theme1.xml><?xml version="1.0" encoding="utf-8"?>
<a:theme xmlns:a="http://schemas.openxmlformats.org/drawingml/2006/main" name="intel3.0-blue">
  <a:themeElements>
    <a:clrScheme name="">
      <a:dk1>
        <a:srgbClr val="000000"/>
      </a:dk1>
      <a:lt1>
        <a:srgbClr val="FFFFFF"/>
      </a:lt1>
      <a:dk2>
        <a:srgbClr val="0860A8"/>
      </a:dk2>
      <a:lt2>
        <a:srgbClr val="000000"/>
      </a:lt2>
      <a:accent1>
        <a:srgbClr val="009900"/>
      </a:accent1>
      <a:accent2>
        <a:srgbClr val="FF5C00"/>
      </a:accent2>
      <a:accent3>
        <a:srgbClr val="FFFFFF"/>
      </a:accent3>
      <a:accent4>
        <a:srgbClr val="000000"/>
      </a:accent4>
      <a:accent5>
        <a:srgbClr val="AACAAA"/>
      </a:accent5>
      <a:accent6>
        <a:srgbClr val="E75300"/>
      </a:accent6>
      <a:hlink>
        <a:srgbClr val="AA014C"/>
      </a:hlink>
      <a:folHlink>
        <a:srgbClr val="567EB9"/>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ntel3.0-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el3.0-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el3.0-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el3.0-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el3.0-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el3.0-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el3.0-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ntel3.0-blu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intel3.0-blu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intel3.0-blu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intel3.0-blu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intel3.0-blu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intel3.0-blu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intel3.0-blu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
  <a:themeElements>
    <a:clrScheme name="">
      <a:dk1>
        <a:srgbClr val="000000"/>
      </a:dk1>
      <a:lt1>
        <a:srgbClr val="FFFFFF"/>
      </a:lt1>
      <a:dk2>
        <a:srgbClr val="000000"/>
      </a:dk2>
      <a:lt2>
        <a:srgbClr val="333333"/>
      </a:lt2>
      <a:accent1>
        <a:srgbClr val="009999"/>
      </a:accent1>
      <a:accent2>
        <a:srgbClr val="0000FF"/>
      </a:accent2>
      <a:accent3>
        <a:srgbClr val="FFFFFF"/>
      </a:accent3>
      <a:accent4>
        <a:srgbClr val="000000"/>
      </a:accent4>
      <a:accent5>
        <a:srgbClr val="AACACA"/>
      </a:accent5>
      <a:accent6>
        <a:srgbClr val="0000E7"/>
      </a:accent6>
      <a:hlink>
        <a:srgbClr val="6666FF"/>
      </a:hlink>
      <a:folHlink>
        <a:srgbClr val="B2B2B2"/>
      </a:folHlink>
    </a:clrScheme>
    <a:fontScheme name="1_ncsu_hzhou">
      <a:majorFont>
        <a:latin typeface="Arial"/>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csu_hzhou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csu_hzhou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su_hzhou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su_hzhou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su_hzho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su_hzho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csu_hzho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192427</TotalTime>
  <Words>2382</Words>
  <Application>Microsoft Office PowerPoint</Application>
  <PresentationFormat>On-screen Show (4:3)</PresentationFormat>
  <Paragraphs>741</Paragraphs>
  <Slides>40</Slides>
  <Notes>31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3" baseType="lpstr">
      <vt:lpstr>intel3.0-blue</vt:lpstr>
      <vt:lpstr>Template</vt:lpstr>
      <vt:lpstr>Document</vt:lpstr>
      <vt:lpstr>PowerPoint Presentation</vt:lpstr>
      <vt:lpstr>Single-thread Performance is Important</vt:lpstr>
      <vt:lpstr>Energy is Important</vt:lpstr>
      <vt:lpstr>Memory Latency Tolerance</vt:lpstr>
      <vt:lpstr>Better Branch Handling is Important</vt:lpstr>
      <vt:lpstr>Interesting Observation</vt:lpstr>
      <vt:lpstr>Control-Flow Decoupling</vt:lpstr>
      <vt:lpstr>Control-Flow Decoupling</vt:lpstr>
      <vt:lpstr>Control-Flow Decoupling</vt:lpstr>
      <vt:lpstr>Control-Flow Decoupling</vt:lpstr>
      <vt:lpstr>Control-Flow Decoupling: Example</vt:lpstr>
      <vt:lpstr>Agenda </vt:lpstr>
      <vt:lpstr>PowerPoint Presentation</vt:lpstr>
      <vt:lpstr>PowerPoint Presentation</vt:lpstr>
      <vt:lpstr>PowerPoint Presentation</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 </vt:lpstr>
      <vt:lpstr>Evaluation Environment</vt:lpstr>
      <vt:lpstr>Evaluation Environment</vt:lpstr>
      <vt:lpstr>PowerPoint Presentation</vt:lpstr>
      <vt:lpstr>PowerPoint Presentation</vt:lpstr>
      <vt:lpstr>PowerPoint Presentation</vt:lpstr>
      <vt:lpstr>PowerPoint Presentation</vt:lpstr>
      <vt:lpstr>Conclusion</vt:lpstr>
      <vt:lpstr>Thanks!  Questions?</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Control-Flow Decoupling</dc:title>
  <dc:subject>MICRO-2012</dc:subject>
  <dc:creator>Rami Sheikh;James Tuck;Eric Rotenberg</dc:creator>
  <dc:description>Novel branch handling</dc:description>
  <cp:lastModifiedBy>Rami Sheikh</cp:lastModifiedBy>
  <cp:revision>438</cp:revision>
  <dcterms:created xsi:type="dcterms:W3CDTF">2004-06-30T19:49:42Z</dcterms:created>
  <dcterms:modified xsi:type="dcterms:W3CDTF">2012-12-05T17:15:32Z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uCluster PM - Node PM - Fabric PM-may (2)</vt:lpwstr>
  </property>
  <property fmtid="{D5CDD505-2E9C-101B-9397-08002B2CF9AE}" pid="3" name="SlideDescription">
    <vt:lpwstr>uCluster Energy Efficiency _x000d_(&amp; performance)</vt:lpwstr>
  </property>
</Properties>
</file>