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rts/chart2.xml" ContentType="application/vnd.openxmlformats-officedocument.drawingml.chart+xml"/>
  <Override PartName="/ppt/notesSlides/notesSlide27.xml" ContentType="application/vnd.openxmlformats-officedocument.presentationml.notesSlide+xml"/>
  <Override PartName="/ppt/charts/chart3.xml" ContentType="application/vnd.openxmlformats-officedocument.drawingml.chart+xml"/>
  <Override PartName="/ppt/notesSlides/notesSlide28.xml" ContentType="application/vnd.openxmlformats-officedocument.presentationml.notesSlide+xml"/>
  <Override PartName="/ppt/charts/chart4.xml" ContentType="application/vnd.openxmlformats-officedocument.drawingml.chart+xml"/>
  <Override PartName="/ppt/notesSlides/notesSlide29.xml" ContentType="application/vnd.openxmlformats-officedocument.presentationml.notesSlide+xml"/>
  <Override PartName="/ppt/charts/chart5.xml" ContentType="application/vnd.openxmlformats-officedocument.drawingml.chart+xml"/>
  <Override PartName="/ppt/notesSlides/notesSlide30.xml" ContentType="application/vnd.openxmlformats-officedocument.presentationml.notesSlide+xml"/>
  <Override PartName="/ppt/charts/chart6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87" r:id="rId3"/>
    <p:sldId id="286" r:id="rId4"/>
    <p:sldId id="288" r:id="rId5"/>
    <p:sldId id="289" r:id="rId6"/>
    <p:sldId id="292" r:id="rId7"/>
    <p:sldId id="293" r:id="rId8"/>
    <p:sldId id="262" r:id="rId9"/>
    <p:sldId id="263" r:id="rId10"/>
    <p:sldId id="314" r:id="rId11"/>
    <p:sldId id="294" r:id="rId12"/>
    <p:sldId id="265" r:id="rId13"/>
    <p:sldId id="316" r:id="rId14"/>
    <p:sldId id="332" r:id="rId15"/>
    <p:sldId id="321" r:id="rId16"/>
    <p:sldId id="259" r:id="rId17"/>
    <p:sldId id="271" r:id="rId18"/>
    <p:sldId id="270" r:id="rId19"/>
    <p:sldId id="295" r:id="rId20"/>
    <p:sldId id="273" r:id="rId21"/>
    <p:sldId id="275" r:id="rId22"/>
    <p:sldId id="326" r:id="rId23"/>
    <p:sldId id="327" r:id="rId24"/>
    <p:sldId id="328" r:id="rId25"/>
    <p:sldId id="329" r:id="rId26"/>
    <p:sldId id="278" r:id="rId27"/>
    <p:sldId id="303" r:id="rId28"/>
    <p:sldId id="305" r:id="rId29"/>
    <p:sldId id="281" r:id="rId30"/>
    <p:sldId id="282" r:id="rId31"/>
    <p:sldId id="284" r:id="rId32"/>
    <p:sldId id="333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08" autoAdjust="0"/>
    <p:restoredTop sz="56134" autoAdjust="0"/>
  </p:normalViewPr>
  <p:slideViewPr>
    <p:cSldViewPr>
      <p:cViewPr varScale="1">
        <p:scale>
          <a:sx n="42" d="100"/>
          <a:sy n="42" d="100"/>
        </p:scale>
        <p:origin x="-169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hubaib\MorphCore\ARO%20meeting%20Oct%2025th%202012\black_scal_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hubaib\MorphCore\ARO%20meeting%20Oct%2025th%202012\chart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hubaib\MorphCore\ARO%20meeting%20Oct%2025th%202012\chart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hubaib\MorphCore\ARO%20meeting%20Oct%2025th%202012\chart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hubaib\MorphCore\Micro2012%20presentation\new_chart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Khubaib\MorphCore\Micro2012%20presentation\new_char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85972337355031"/>
          <c:y val="0.11753280839895011"/>
          <c:w val="0.69450442318974992"/>
          <c:h val="0.65387590551181107"/>
        </c:manualLayout>
      </c:layout>
      <c:scatterChart>
        <c:scatterStyle val="smoothMarker"/>
        <c:varyColors val="0"/>
        <c:ser>
          <c:idx val="2"/>
          <c:order val="0"/>
          <c:tx>
            <c:strRef>
              <c:f>Sheet1!$F$8</c:f>
              <c:strCache>
                <c:ptCount val="1"/>
                <c:pt idx="0">
                  <c:v>out-of-order</c:v>
                </c:pt>
              </c:strCache>
            </c:strRef>
          </c:tx>
          <c:spPr>
            <a:ln>
              <a:solidFill>
                <a:schemeClr val="tx2"/>
              </a:solidFill>
            </a:ln>
          </c:spPr>
          <c:marker>
            <c:spPr>
              <a:solidFill>
                <a:schemeClr val="tx2"/>
              </a:solidFill>
              <a:ln>
                <a:solidFill>
                  <a:schemeClr val="tx2"/>
                </a:solidFill>
              </a:ln>
            </c:spPr>
          </c:marker>
          <c:dPt>
            <c:idx val="2"/>
            <c:marker>
              <c:symbol val="none"/>
            </c:marker>
            <c:bubble3D val="0"/>
          </c:dPt>
          <c:dPt>
            <c:idx val="4"/>
            <c:marker>
              <c:symbol val="none"/>
            </c:marker>
            <c:bubble3D val="0"/>
          </c:dPt>
          <c:dPt>
            <c:idx val="6"/>
            <c:marker>
              <c:symbol val="none"/>
            </c:marker>
            <c:bubble3D val="0"/>
          </c:dPt>
          <c:yVal>
            <c:numRef>
              <c:f>Sheet1!$F$9:$F$16</c:f>
              <c:numCache>
                <c:formatCode>General</c:formatCode>
                <c:ptCount val="8"/>
                <c:pt idx="0">
                  <c:v>1</c:v>
                </c:pt>
                <c:pt idx="1">
                  <c:v>1.6805000000000001</c:v>
                </c:pt>
                <c:pt idx="2">
                  <c:v>1.85</c:v>
                </c:pt>
                <c:pt idx="3">
                  <c:v>1.9169</c:v>
                </c:pt>
                <c:pt idx="4">
                  <c:v>1.9370500000000002</c:v>
                </c:pt>
                <c:pt idx="5">
                  <c:v>1.9572000000000001</c:v>
                </c:pt>
                <c:pt idx="6">
                  <c:v>1.9579500000000001</c:v>
                </c:pt>
                <c:pt idx="7">
                  <c:v>1.9587000000000001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Sheet1!$E$8</c:f>
              <c:strCache>
                <c:ptCount val="1"/>
                <c:pt idx="0">
                  <c:v>in-order</c:v>
                </c:pt>
              </c:strCache>
            </c:strRef>
          </c:tx>
          <c:dPt>
            <c:idx val="2"/>
            <c:marker>
              <c:symbol val="none"/>
            </c:marker>
            <c:bubble3D val="0"/>
          </c:dPt>
          <c:dPt>
            <c:idx val="4"/>
            <c:marker>
              <c:symbol val="none"/>
            </c:marker>
            <c:bubble3D val="0"/>
          </c:dPt>
          <c:dPt>
            <c:idx val="6"/>
            <c:marker>
              <c:symbol val="none"/>
            </c:marker>
            <c:bubble3D val="0"/>
          </c:dPt>
          <c:yVal>
            <c:numRef>
              <c:f>Sheet1!$E$9:$E$16</c:f>
              <c:numCache>
                <c:formatCode>General</c:formatCode>
                <c:ptCount val="8"/>
                <c:pt idx="0">
                  <c:v>0.46139999999999998</c:v>
                </c:pt>
                <c:pt idx="1">
                  <c:v>0.89190000000000003</c:v>
                </c:pt>
                <c:pt idx="2">
                  <c:v>1.3</c:v>
                </c:pt>
                <c:pt idx="3">
                  <c:v>1.5355000000000001</c:v>
                </c:pt>
                <c:pt idx="4">
                  <c:v>1.7</c:v>
                </c:pt>
                <c:pt idx="5">
                  <c:v>1.8385</c:v>
                </c:pt>
                <c:pt idx="6">
                  <c:v>1.8780000000000001</c:v>
                </c:pt>
                <c:pt idx="7">
                  <c:v>1.9175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817536"/>
        <c:axId val="79818112"/>
      </c:scatterChart>
      <c:valAx>
        <c:axId val="79817536"/>
        <c:scaling>
          <c:orientation val="minMax"/>
          <c:max val="8"/>
          <c:min val="1"/>
        </c:scaling>
        <c:delete val="0"/>
        <c:axPos val="b"/>
        <c:title>
          <c:tx>
            <c:rich>
              <a:bodyPr/>
              <a:lstStyle/>
              <a:p>
                <a:pPr>
                  <a:defRPr sz="2200" b="0" baseline="0">
                    <a:latin typeface="Arial" pitchFamily="34" charset="0"/>
                  </a:defRPr>
                </a:pPr>
                <a:r>
                  <a:rPr lang="en-US" sz="2200" b="0" baseline="0" dirty="0">
                    <a:latin typeface="Arial" pitchFamily="34" charset="0"/>
                  </a:rPr>
                  <a:t>Number of SMT </a:t>
                </a:r>
                <a:r>
                  <a:rPr lang="en-US" sz="2200" b="0" baseline="0" dirty="0" smtClean="0">
                    <a:latin typeface="Arial" pitchFamily="34" charset="0"/>
                  </a:rPr>
                  <a:t>threads on the core</a:t>
                </a:r>
                <a:endParaRPr lang="en-US" sz="2200" b="0" baseline="0" dirty="0">
                  <a:latin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36546216776718365"/>
              <c:y val="0.88987989501312315"/>
            </c:manualLayout>
          </c:layout>
          <c:overlay val="0"/>
        </c:title>
        <c:majorTickMark val="none"/>
        <c:minorTickMark val="none"/>
        <c:tickLblPos val="nextTo"/>
        <c:txPr>
          <a:bodyPr/>
          <a:lstStyle/>
          <a:p>
            <a:pPr>
              <a:defRPr sz="2200" baseline="0"/>
            </a:pPr>
            <a:endParaRPr lang="en-US"/>
          </a:p>
        </c:txPr>
        <c:crossAx val="79818112"/>
        <c:crosses val="autoZero"/>
        <c:crossBetween val="midCat"/>
        <c:majorUnit val="1"/>
      </c:valAx>
      <c:valAx>
        <c:axId val="79818112"/>
        <c:scaling>
          <c:orientation val="minMax"/>
          <c:max val="2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 b="0" i="0" baseline="0">
                    <a:latin typeface="Arial" pitchFamily="34" charset="0"/>
                  </a:defRPr>
                </a:pPr>
                <a:r>
                  <a:rPr lang="en-US" sz="2200" b="0" i="0" baseline="0" dirty="0">
                    <a:latin typeface="Arial" pitchFamily="34" charset="0"/>
                  </a:rPr>
                  <a:t>Speedup over </a:t>
                </a:r>
                <a:r>
                  <a:rPr lang="en-US" sz="2200" b="0" i="0" baseline="0" dirty="0" smtClean="0">
                    <a:latin typeface="Arial" pitchFamily="34" charset="0"/>
                  </a:rPr>
                  <a:t>OOO</a:t>
                </a:r>
                <a:br>
                  <a:rPr lang="en-US" sz="2200" b="0" i="0" baseline="0" dirty="0" smtClean="0">
                    <a:latin typeface="Arial" pitchFamily="34" charset="0"/>
                  </a:rPr>
                </a:br>
                <a:r>
                  <a:rPr lang="en-US" sz="2200" b="0" i="0" baseline="0" dirty="0" smtClean="0">
                    <a:latin typeface="Arial" pitchFamily="34" charset="0"/>
                  </a:rPr>
                  <a:t> w/ 1 </a:t>
                </a:r>
                <a:r>
                  <a:rPr lang="en-US" sz="2200" b="0" i="0" baseline="0" dirty="0">
                    <a:latin typeface="Arial" pitchFamily="34" charset="0"/>
                  </a:rPr>
                  <a:t>thread</a:t>
                </a:r>
              </a:p>
            </c:rich>
          </c:tx>
          <c:layout>
            <c:manualLayout>
              <c:xMode val="edge"/>
              <c:yMode val="edge"/>
              <c:x val="6.8943857002529592E-3"/>
              <c:y val="0.16979513622744061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 baseline="0"/>
            </a:pPr>
            <a:endParaRPr lang="en-US"/>
          </a:p>
        </c:txPr>
        <c:crossAx val="798175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29407005937969899"/>
          <c:y val="1.5466982556383991E-3"/>
          <c:w val="0.44514751714934897"/>
          <c:h val="8.5986981627296594E-2"/>
        </c:manualLayout>
      </c:layout>
      <c:overlay val="0"/>
      <c:txPr>
        <a:bodyPr/>
        <a:lstStyle/>
        <a:p>
          <a:pPr>
            <a:defRPr sz="22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27631167054135"/>
          <c:y val="0.14130866141732285"/>
          <c:w val="0.83843067175696528"/>
          <c:h val="0.69261286089238849"/>
        </c:manualLayout>
      </c:layout>
      <c:barChart>
        <c:barDir val="col"/>
        <c:grouping val="clustered"/>
        <c:varyColors val="0"/>
        <c:ser>
          <c:idx val="0"/>
          <c:order val="0"/>
          <c:tx>
            <c:v>OOO-2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Sheet1!$B$42:$B$44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v>OOO-4</c:v>
          </c:tx>
          <c:spPr>
            <a:solidFill>
              <a:srgbClr val="00B050"/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Sheet1!$C$42:$C$44</c:f>
              <c:numCache>
                <c:formatCode>General</c:formatCode>
                <c:ptCount val="3"/>
                <c:pt idx="0">
                  <c:v>0.97519999999999996</c:v>
                </c:pt>
                <c:pt idx="1">
                  <c:v>1.1516</c:v>
                </c:pt>
                <c:pt idx="2">
                  <c:v>1.0598000000000001</c:v>
                </c:pt>
              </c:numCache>
            </c:numRef>
          </c:val>
        </c:ser>
        <c:ser>
          <c:idx val="2"/>
          <c:order val="2"/>
          <c:tx>
            <c:v>MorphCore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Sheet1!$D$42:$D$44</c:f>
              <c:numCache>
                <c:formatCode>General</c:formatCode>
                <c:ptCount val="3"/>
                <c:pt idx="0">
                  <c:v>0.98780000000000001</c:v>
                </c:pt>
                <c:pt idx="1">
                  <c:v>1.2264999999999999</c:v>
                </c:pt>
                <c:pt idx="2">
                  <c:v>1.1007</c:v>
                </c:pt>
              </c:numCache>
            </c:numRef>
          </c:val>
        </c:ser>
        <c:ser>
          <c:idx val="3"/>
          <c:order val="3"/>
          <c:tx>
            <c:v>MED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Sheet1!$E$42:$E$44</c:f>
              <c:numCache>
                <c:formatCode>General</c:formatCode>
                <c:ptCount val="3"/>
                <c:pt idx="0">
                  <c:v>0.74370000000000003</c:v>
                </c:pt>
                <c:pt idx="1">
                  <c:v>1.3083</c:v>
                </c:pt>
                <c:pt idx="2">
                  <c:v>0.98640000000000005</c:v>
                </c:pt>
              </c:numCache>
            </c:numRef>
          </c:val>
        </c:ser>
        <c:ser>
          <c:idx val="4"/>
          <c:order val="4"/>
          <c:tx>
            <c:v>SMALL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Sheet1!$F$42:$F$44</c:f>
              <c:numCache>
                <c:formatCode>General</c:formatCode>
                <c:ptCount val="3"/>
                <c:pt idx="0">
                  <c:v>0.40350000000000003</c:v>
                </c:pt>
                <c:pt idx="1">
                  <c:v>1.3383</c:v>
                </c:pt>
                <c:pt idx="2">
                  <c:v>0.7349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435392"/>
        <c:axId val="79820992"/>
      </c:barChart>
      <c:catAx>
        <c:axId val="101435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0.54754656114740596"/>
              <c:y val="0.877769818090532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200"/>
            </a:pPr>
            <a:endParaRPr lang="en-US"/>
          </a:p>
        </c:txPr>
        <c:crossAx val="79820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9820992"/>
        <c:scaling>
          <c:orientation val="minMax"/>
          <c:max val="1.4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2200" dirty="0"/>
                  <a:t>Speedup Norm. to OOO-2</a:t>
                </a:r>
              </a:p>
            </c:rich>
          </c:tx>
          <c:layout>
            <c:manualLayout>
              <c:xMode val="edge"/>
              <c:yMode val="edge"/>
              <c:x val="1.5859781368194768E-3"/>
              <c:y val="0.192220734908136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143539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1270846399413915"/>
          <c:y val="0"/>
          <c:w val="0.85896948162125564"/>
          <c:h val="7.1612073490813652E-2"/>
        </c:manualLayout>
      </c:layout>
      <c:overlay val="0"/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27631167054135"/>
          <c:y val="0.14130866141732285"/>
          <c:w val="0.83843067175696528"/>
          <c:h val="0.69261286089238849"/>
        </c:manualLayout>
      </c:layout>
      <c:barChart>
        <c:barDir val="col"/>
        <c:grouping val="clustered"/>
        <c:varyColors val="0"/>
        <c:ser>
          <c:idx val="0"/>
          <c:order val="0"/>
          <c:tx>
            <c:v>OOO-2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Sheet1!$B$42:$B$44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v>OOO-4</c:v>
          </c:tx>
          <c:spPr>
            <a:solidFill>
              <a:srgbClr val="00B050"/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Sheet1!$C$42:$C$44</c:f>
              <c:numCache>
                <c:formatCode>General</c:formatCode>
                <c:ptCount val="3"/>
                <c:pt idx="0">
                  <c:v>0.97519999999999996</c:v>
                </c:pt>
                <c:pt idx="1">
                  <c:v>1.1516</c:v>
                </c:pt>
                <c:pt idx="2">
                  <c:v>1.0598000000000001</c:v>
                </c:pt>
              </c:numCache>
            </c:numRef>
          </c:val>
        </c:ser>
        <c:ser>
          <c:idx val="2"/>
          <c:order val="2"/>
          <c:tx>
            <c:v>MorphCore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Sheet1!$D$42:$D$44</c:f>
              <c:numCache>
                <c:formatCode>General</c:formatCode>
                <c:ptCount val="3"/>
                <c:pt idx="0">
                  <c:v>0.98780000000000001</c:v>
                </c:pt>
                <c:pt idx="1">
                  <c:v>1.2264999999999999</c:v>
                </c:pt>
                <c:pt idx="2">
                  <c:v>1.1007</c:v>
                </c:pt>
              </c:numCache>
            </c:numRef>
          </c:val>
        </c:ser>
        <c:ser>
          <c:idx val="3"/>
          <c:order val="3"/>
          <c:tx>
            <c:v>MED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Sheet1!$E$42:$E$44</c:f>
              <c:numCache>
                <c:formatCode>General</c:formatCode>
                <c:ptCount val="3"/>
                <c:pt idx="0">
                  <c:v>0.74370000000000003</c:v>
                </c:pt>
                <c:pt idx="1">
                  <c:v>1.3083</c:v>
                </c:pt>
                <c:pt idx="2">
                  <c:v>0.98640000000000005</c:v>
                </c:pt>
              </c:numCache>
            </c:numRef>
          </c:val>
        </c:ser>
        <c:ser>
          <c:idx val="4"/>
          <c:order val="4"/>
          <c:tx>
            <c:v>SMALL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Sheet1!$F$42:$F$44</c:f>
              <c:numCache>
                <c:formatCode>General</c:formatCode>
                <c:ptCount val="3"/>
                <c:pt idx="0">
                  <c:v>0.40350000000000003</c:v>
                </c:pt>
                <c:pt idx="1">
                  <c:v>1.3383</c:v>
                </c:pt>
                <c:pt idx="2">
                  <c:v>0.7349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578752"/>
        <c:axId val="83511552"/>
      </c:barChart>
      <c:catAx>
        <c:axId val="1015787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0.54754656114740596"/>
              <c:y val="0.877769818090532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200"/>
            </a:pPr>
            <a:endParaRPr lang="en-US"/>
          </a:p>
        </c:txPr>
        <c:crossAx val="83511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511552"/>
        <c:scaling>
          <c:orientation val="minMax"/>
          <c:max val="1.4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2200" dirty="0"/>
                  <a:t>Speedup Norm. to OOO-2</a:t>
                </a:r>
              </a:p>
            </c:rich>
          </c:tx>
          <c:layout>
            <c:manualLayout>
              <c:xMode val="edge"/>
              <c:yMode val="edge"/>
              <c:x val="1.5859781368194768E-3"/>
              <c:y val="0.192220734908136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15787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9.2002009776055077E-2"/>
          <c:y val="0"/>
          <c:w val="0.85896948162125564"/>
          <c:h val="7.1612073490813652E-2"/>
        </c:manualLayout>
      </c:layout>
      <c:overlay val="0"/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127631167054135"/>
          <c:y val="0.14130866141732285"/>
          <c:w val="0.83843067175696528"/>
          <c:h val="0.69261286089238849"/>
        </c:manualLayout>
      </c:layout>
      <c:barChart>
        <c:barDir val="col"/>
        <c:grouping val="clustered"/>
        <c:varyColors val="0"/>
        <c:ser>
          <c:idx val="0"/>
          <c:order val="0"/>
          <c:tx>
            <c:v>OOO-2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Sheet1!$B$42:$B$44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v>OOO-4</c:v>
          </c:tx>
          <c:spPr>
            <a:solidFill>
              <a:srgbClr val="00B050"/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Sheet1!$C$42:$C$44</c:f>
              <c:numCache>
                <c:formatCode>General</c:formatCode>
                <c:ptCount val="3"/>
                <c:pt idx="0">
                  <c:v>0.97519999999999996</c:v>
                </c:pt>
                <c:pt idx="1">
                  <c:v>1.1516</c:v>
                </c:pt>
                <c:pt idx="2">
                  <c:v>1.0598000000000001</c:v>
                </c:pt>
              </c:numCache>
            </c:numRef>
          </c:val>
        </c:ser>
        <c:ser>
          <c:idx val="2"/>
          <c:order val="2"/>
          <c:tx>
            <c:v>MorphCore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Sheet1!$D$42:$D$44</c:f>
              <c:numCache>
                <c:formatCode>General</c:formatCode>
                <c:ptCount val="3"/>
                <c:pt idx="0">
                  <c:v>0.98780000000000001</c:v>
                </c:pt>
                <c:pt idx="1">
                  <c:v>1.2264999999999999</c:v>
                </c:pt>
                <c:pt idx="2">
                  <c:v>1.1007</c:v>
                </c:pt>
              </c:numCache>
            </c:numRef>
          </c:val>
        </c:ser>
        <c:ser>
          <c:idx val="3"/>
          <c:order val="3"/>
          <c:tx>
            <c:v>MED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Sheet1!$E$42:$E$44</c:f>
              <c:numCache>
                <c:formatCode>General</c:formatCode>
                <c:ptCount val="3"/>
                <c:pt idx="0">
                  <c:v>0.74370000000000003</c:v>
                </c:pt>
                <c:pt idx="1">
                  <c:v>1.3083</c:v>
                </c:pt>
                <c:pt idx="2">
                  <c:v>0.98640000000000005</c:v>
                </c:pt>
              </c:numCache>
            </c:numRef>
          </c:val>
        </c:ser>
        <c:ser>
          <c:idx val="4"/>
          <c:order val="4"/>
          <c:tx>
            <c:v>SMALL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Sheet1!$F$42:$F$44</c:f>
              <c:numCache>
                <c:formatCode>General</c:formatCode>
                <c:ptCount val="3"/>
                <c:pt idx="0">
                  <c:v>0.40350000000000003</c:v>
                </c:pt>
                <c:pt idx="1">
                  <c:v>1.3383</c:v>
                </c:pt>
                <c:pt idx="2">
                  <c:v>0.7349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538560"/>
        <c:axId val="83513280"/>
      </c:barChart>
      <c:catAx>
        <c:axId val="1055385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0.54754656114740596"/>
              <c:y val="0.877769818090532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200"/>
            </a:pPr>
            <a:endParaRPr lang="en-US"/>
          </a:p>
        </c:txPr>
        <c:crossAx val="83513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513280"/>
        <c:scaling>
          <c:orientation val="minMax"/>
          <c:max val="1.4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2200" dirty="0"/>
                  <a:t>Speedup Norm. to OOO-2</a:t>
                </a:r>
              </a:p>
            </c:rich>
          </c:tx>
          <c:layout>
            <c:manualLayout>
              <c:xMode val="edge"/>
              <c:yMode val="edge"/>
              <c:x val="1.5859781368194768E-3"/>
              <c:y val="0.1922207349081364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055385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1648782667013045E-2"/>
          <c:y val="0"/>
          <c:w val="0.87967593583933967"/>
          <c:h val="7.1612073490813652E-2"/>
        </c:manualLayout>
      </c:layout>
      <c:overlay val="0"/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975089477451684"/>
          <c:y val="0.13514714069832179"/>
          <c:w val="0.83843067175696528"/>
          <c:h val="0.69594607005749343"/>
        </c:manualLayout>
      </c:layout>
      <c:barChart>
        <c:barDir val="col"/>
        <c:grouping val="clustered"/>
        <c:varyColors val="0"/>
        <c:ser>
          <c:idx val="0"/>
          <c:order val="0"/>
          <c:tx>
            <c:v>OOO-2</c:v>
          </c:tx>
          <c:invertIfNegative val="0"/>
          <c:cat>
            <c:strRef>
              <c:f>Sheet1!$A$23:$A$25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Sheet1!$B$23:$B$25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v>OOO-4</c:v>
          </c:tx>
          <c:spPr>
            <a:solidFill>
              <a:srgbClr val="00B050"/>
            </a:solidFill>
          </c:spPr>
          <c:invertIfNegative val="0"/>
          <c:cat>
            <c:strRef>
              <c:f>Sheet1!$A$23:$A$25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Sheet1!$C$23:$C$25</c:f>
              <c:numCache>
                <c:formatCode>General</c:formatCode>
                <c:ptCount val="3"/>
                <c:pt idx="0">
                  <c:v>1.0622</c:v>
                </c:pt>
                <c:pt idx="1">
                  <c:v>0.98880000000000001</c:v>
                </c:pt>
                <c:pt idx="2">
                  <c:v>1.0419</c:v>
                </c:pt>
              </c:numCache>
            </c:numRef>
          </c:val>
        </c:ser>
        <c:ser>
          <c:idx val="2"/>
          <c:order val="2"/>
          <c:tx>
            <c:v>MorphCore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Sheet1!$A$23:$A$25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Sheet1!$D$23:$D$25</c:f>
              <c:numCache>
                <c:formatCode>General</c:formatCode>
                <c:ptCount val="3"/>
                <c:pt idx="0">
                  <c:v>1.0250999999999999</c:v>
                </c:pt>
                <c:pt idx="1">
                  <c:v>0.91249999999999998</c:v>
                </c:pt>
                <c:pt idx="2">
                  <c:v>0.99390000000000001</c:v>
                </c:pt>
              </c:numCache>
            </c:numRef>
          </c:val>
        </c:ser>
        <c:ser>
          <c:idx val="3"/>
          <c:order val="3"/>
          <c:tx>
            <c:v>MED</c:v>
          </c:tx>
          <c:invertIfNegative val="0"/>
          <c:cat>
            <c:strRef>
              <c:f>Sheet1!$A$23:$A$25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Sheet1!$E$23:$E$25</c:f>
              <c:numCache>
                <c:formatCode>General</c:formatCode>
                <c:ptCount val="3"/>
                <c:pt idx="0">
                  <c:v>0.69889999999999997</c:v>
                </c:pt>
                <c:pt idx="1">
                  <c:v>0.97440000000000004</c:v>
                </c:pt>
                <c:pt idx="2">
                  <c:v>0.78220000000000001</c:v>
                </c:pt>
              </c:numCache>
            </c:numRef>
          </c:val>
        </c:ser>
        <c:ser>
          <c:idx val="4"/>
          <c:order val="4"/>
          <c:tx>
            <c:v>SMALL</c:v>
          </c:tx>
          <c:invertIfNegative val="0"/>
          <c:cat>
            <c:strRef>
              <c:f>Sheet1!$A$23:$A$25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Sheet1!$F$23:$F$25</c:f>
              <c:numCache>
                <c:formatCode>General</c:formatCode>
                <c:ptCount val="3"/>
                <c:pt idx="0">
                  <c:v>0.54610000000000003</c:v>
                </c:pt>
                <c:pt idx="1">
                  <c:v>0.81499999999999995</c:v>
                </c:pt>
                <c:pt idx="2">
                  <c:v>0.62060000000000004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5649152"/>
        <c:axId val="83515584"/>
      </c:barChart>
      <c:catAx>
        <c:axId val="105649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0.54754656114740596"/>
              <c:y val="0.877769818090532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200"/>
            </a:pPr>
            <a:endParaRPr lang="en-US"/>
          </a:p>
        </c:txPr>
        <c:crossAx val="835155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351558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200"/>
                  <a:t>Energy Norm. to OOO-2</a:t>
                </a:r>
              </a:p>
            </c:rich>
          </c:tx>
          <c:layout>
            <c:manualLayout>
              <c:xMode val="edge"/>
              <c:yMode val="edge"/>
              <c:x val="7.3204734016369304E-3"/>
              <c:y val="0.2000234629762188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/>
            </a:pPr>
            <a:endParaRPr lang="en-US"/>
          </a:p>
        </c:txPr>
        <c:crossAx val="105649152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0.10444559770937724"/>
          <c:y val="0"/>
          <c:w val="0.87898747315676451"/>
          <c:h val="7.6588920703093935E-2"/>
        </c:manualLayout>
      </c:layout>
      <c:overlay val="0"/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315598400667207"/>
          <c:y val="0.10835079534891151"/>
          <c:w val="0.83843067175696528"/>
          <c:h val="0.73861577197045192"/>
        </c:manualLayout>
      </c:layout>
      <c:barChart>
        <c:barDir val="col"/>
        <c:grouping val="clustered"/>
        <c:varyColors val="0"/>
        <c:ser>
          <c:idx val="0"/>
          <c:order val="0"/>
          <c:tx>
            <c:v>OOO-2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Sheet1!$B$42:$B$44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v>OOO-4</c:v>
          </c:tx>
          <c:spPr>
            <a:solidFill>
              <a:srgbClr val="00B050"/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Sheet1!$C$42:$C$44</c:f>
              <c:numCache>
                <c:formatCode>General</c:formatCode>
                <c:ptCount val="3"/>
                <c:pt idx="0">
                  <c:v>1.1168</c:v>
                </c:pt>
                <c:pt idx="1">
                  <c:v>0.7268</c:v>
                </c:pt>
                <c:pt idx="2">
                  <c:v>0.90100000000000002</c:v>
                </c:pt>
              </c:numCache>
            </c:numRef>
          </c:val>
        </c:ser>
        <c:ser>
          <c:idx val="2"/>
          <c:order val="2"/>
          <c:tx>
            <c:v>MorphCore</c:v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Sheet1!$D$42:$D$44</c:f>
              <c:numCache>
                <c:formatCode>General</c:formatCode>
                <c:ptCount val="3"/>
                <c:pt idx="0">
                  <c:v>1.0508999999999999</c:v>
                </c:pt>
                <c:pt idx="1">
                  <c:v>0.5786</c:v>
                </c:pt>
                <c:pt idx="2">
                  <c:v>0.77980000000000005</c:v>
                </c:pt>
              </c:numCache>
            </c:numRef>
          </c:val>
        </c:ser>
        <c:ser>
          <c:idx val="3"/>
          <c:order val="3"/>
          <c:tx>
            <c:v>MED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Sheet1!$E$42:$E$44</c:f>
              <c:numCache>
                <c:formatCode>General</c:formatCode>
                <c:ptCount val="3"/>
                <c:pt idx="0">
                  <c:v>1.2918000000000001</c:v>
                </c:pt>
                <c:pt idx="1">
                  <c:v>0.56310000000000004</c:v>
                </c:pt>
                <c:pt idx="2">
                  <c:v>0.8639</c:v>
                </c:pt>
              </c:numCache>
            </c:numRef>
          </c:val>
        </c:ser>
        <c:ser>
          <c:idx val="4"/>
          <c:order val="4"/>
          <c:tx>
            <c:v>SMALL</c:v>
          </c:tx>
          <c:invertIfNegative val="0"/>
          <c:cat>
            <c:strRef>
              <c:f>Sheet1!$A$42:$A$44</c:f>
              <c:strCache>
                <c:ptCount val="3"/>
                <c:pt idx="0">
                  <c:v>ST_Avg</c:v>
                </c:pt>
                <c:pt idx="1">
                  <c:v>MT_Avg</c:v>
                </c:pt>
                <c:pt idx="2">
                  <c:v>ALL_Avg</c:v>
                </c:pt>
              </c:strCache>
            </c:strRef>
          </c:cat>
          <c:val>
            <c:numRef>
              <c:f>Sheet1!$F$42:$F$44</c:f>
              <c:numCache>
                <c:formatCode>General</c:formatCode>
                <c:ptCount val="3"/>
                <c:pt idx="0">
                  <c:v>3.5228000000000002</c:v>
                </c:pt>
                <c:pt idx="1">
                  <c:v>0.42109999999999997</c:v>
                </c:pt>
                <c:pt idx="2">
                  <c:v>1.218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6100224"/>
        <c:axId val="105980480"/>
      </c:barChart>
      <c:catAx>
        <c:axId val="1061002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0.54754656114740596"/>
              <c:y val="0.877769818090532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200"/>
            </a:pPr>
            <a:endParaRPr lang="en-US"/>
          </a:p>
        </c:txPr>
        <c:crossAx val="105980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980480"/>
        <c:scaling>
          <c:orientation val="minMax"/>
          <c:max val="1.5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2200"/>
                </a:pPr>
                <a:r>
                  <a:rPr lang="en-US" sz="2000" dirty="0"/>
                  <a:t>Energy-Delay-</a:t>
                </a:r>
                <a:r>
                  <a:rPr lang="en-US" sz="2000" baseline="30000" dirty="0"/>
                  <a:t>2</a:t>
                </a:r>
                <a:r>
                  <a:rPr lang="en-US" sz="2200" dirty="0"/>
                  <a:t> Norm. to OOO-2</a:t>
                </a:r>
              </a:p>
            </c:rich>
          </c:tx>
          <c:layout>
            <c:manualLayout>
              <c:xMode val="edge"/>
              <c:yMode val="edge"/>
              <c:x val="1.1042877817842862E-2"/>
              <c:y val="6.620733240516973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2000"/>
            </a:pPr>
            <a:endParaRPr lang="en-US"/>
          </a:p>
        </c:txPr>
        <c:crossAx val="106100224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8.2191846346309494E-2"/>
          <c:y val="0"/>
          <c:w val="0.84184671425417612"/>
          <c:h val="8.5852334101516811E-2"/>
        </c:manualLayout>
      </c:layout>
      <c:overlay val="0"/>
      <c:txPr>
        <a:bodyPr/>
        <a:lstStyle/>
        <a:p>
          <a:pPr>
            <a:defRPr sz="22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77899-C07E-4B5B-8401-6B11E406A43C}" type="datetimeFigureOut">
              <a:rPr lang="en-US" smtClean="0"/>
              <a:t>1/1/2013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ED2A6-BCE9-4DA2-AED5-3E81B814A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880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9B1E6-A8A8-465C-B10B-348CE483023A}" type="datetimeFigureOut">
              <a:rPr lang="en-US" smtClean="0"/>
              <a:t>1/1/2013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FE26E8-4781-4CDD-9552-6B7AFC3E1C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94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39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516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52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402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402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402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542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95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73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8643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52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650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use a detail cycle-level x86 simulator.</a:t>
            </a:r>
            <a:r>
              <a:rPr lang="en-US" baseline="0" dirty="0" smtClean="0"/>
              <a:t> We modified </a:t>
            </a:r>
            <a:r>
              <a:rPr lang="en-US" baseline="0" dirty="0" err="1" smtClean="0"/>
              <a:t>mcpat</a:t>
            </a:r>
            <a:r>
              <a:rPr lang="en-US" baseline="0" dirty="0" smtClean="0"/>
              <a:t> to calculate energy and area. We compare MorphCore’s performance and energy consumption against 4 alternative architectures. 2 large OOO core architectures which are optimized for single-thread performance, and 2 medium and small core architectures which are optimized for MT. we evaluate using 14 single-thread workloads from SPEC 2006, and 14 MT workloads from various domains including databases and SPLASH.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489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73A66-EAD9-40BA-9B5E-F83E860FE1F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406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73A66-EAD9-40BA-9B5E-F83E860FE1F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406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73A66-EAD9-40BA-9B5E-F83E860FE1F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406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73A66-EAD9-40BA-9B5E-F83E860FE1F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406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73A66-EAD9-40BA-9B5E-F83E860FE1F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406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05525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19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0276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8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566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277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1213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FE26E8-4781-4CDD-9552-6B7AFC3E1CE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43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529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391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088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52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8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EA520-2C90-411E-9CA5-E6C19D70DC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56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C4B4A-0D5A-4D7F-8B25-1CA4C97A7F20}" type="datetime1">
              <a:rPr lang="en-US" smtClean="0"/>
              <a:t>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EF9FD-C0E4-4F8C-9933-2B6173CA9F94}" type="datetime1">
              <a:rPr lang="en-US" smtClean="0"/>
              <a:t>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5730-3347-4C6F-A879-A50F61173A5B}" type="datetime1">
              <a:rPr lang="en-US" smtClean="0"/>
              <a:t>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6DB9-BC8A-404F-8A94-9A492FDDB952}" type="datetime1">
              <a:rPr lang="en-US" smtClean="0"/>
              <a:t>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69805-D54F-4B3C-9AED-C488ABEE4995}" type="datetime1">
              <a:rPr lang="en-US" smtClean="0"/>
              <a:t>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EFA24-AD9C-45A9-8A7F-32991FF2061E}" type="datetime1">
              <a:rPr lang="en-US" smtClean="0"/>
              <a:t>1/1/2013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E75F6-0E08-416A-B491-5FBEE0383B66}" type="datetime1">
              <a:rPr lang="en-US" smtClean="0"/>
              <a:t>1/1/2013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F0E60-98A9-449E-8B52-CD010C198E70}" type="datetime1">
              <a:rPr lang="en-US" smtClean="0"/>
              <a:t>1/1/2013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CA530-D12F-4E3D-83AF-A46E56D17384}" type="datetime1">
              <a:rPr lang="en-US" smtClean="0"/>
              <a:t>1/1/2013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2C161-465D-4629-AEAE-279DC536C86E}" type="datetime1">
              <a:rPr lang="en-US" smtClean="0"/>
              <a:t>1/1/2013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7C616-3856-4253-86F0-98E92E848637}" type="datetime1">
              <a:rPr lang="en-US" smtClean="0"/>
              <a:t>1/1/2013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7D619D-D4DD-4F04-A215-967889471A61}" type="datetime1">
              <a:rPr lang="en-US" smtClean="0"/>
              <a:t>1/1/2013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9144000" cy="1679575"/>
          </a:xfrm>
        </p:spPr>
        <p:txBody>
          <a:bodyPr>
            <a:noAutofit/>
          </a:bodyPr>
          <a:lstStyle/>
          <a:p>
            <a:r>
              <a:rPr lang="en-US" sz="3400" dirty="0" smtClean="0"/>
              <a:t>MorphCore: </a:t>
            </a:r>
            <a:br>
              <a:rPr lang="en-US" sz="3400" dirty="0" smtClean="0"/>
            </a:br>
            <a:r>
              <a:rPr lang="en-US" sz="3400" dirty="0" smtClean="0"/>
              <a:t>An Energy-Efficient Architecture for </a:t>
            </a:r>
            <a:br>
              <a:rPr lang="en-US" sz="3400" dirty="0" smtClean="0"/>
            </a:br>
            <a:r>
              <a:rPr lang="en-US" sz="3400" dirty="0" smtClean="0"/>
              <a:t>High-Performance ILP and High-Throughput TLP</a:t>
            </a:r>
            <a:endParaRPr lang="en-US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703" y="2895600"/>
            <a:ext cx="8229600" cy="1905000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Khubaib</a:t>
            </a:r>
            <a:r>
              <a:rPr lang="en-US" sz="3000" baseline="30000" dirty="0">
                <a:solidFill>
                  <a:schemeClr val="accent6">
                    <a:lumMod val="75000"/>
                  </a:schemeClr>
                </a:solidFill>
                <a:sym typeface="Verdana" charset="0"/>
              </a:rPr>
              <a:t>*</a:t>
            </a:r>
            <a:endParaRPr lang="en-US" sz="3000" baseline="30000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M. </a:t>
            </a:r>
            <a:r>
              <a:rPr lang="en-US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Aater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Suleman</a:t>
            </a:r>
            <a:r>
              <a:rPr lang="en-US" sz="3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*+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		  </a:t>
            </a:r>
            <a:r>
              <a:rPr lang="en-US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Milad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Hashemi</a:t>
            </a:r>
            <a:r>
              <a:rPr lang="en-US" sz="3000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</a:t>
            </a:r>
            <a:endParaRPr lang="en-US" sz="30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Chris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Wilkerson</a:t>
            </a:r>
            <a:r>
              <a:rPr lang="en-US" sz="3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‡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		   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Yale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N.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Patt</a:t>
            </a:r>
            <a:r>
              <a:rPr lang="en-US" sz="3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566219" y="4876800"/>
            <a:ext cx="4114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HPS Research Group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University of Texas at Austin</a:t>
            </a:r>
          </a:p>
          <a:p>
            <a:endParaRPr lang="en-US" sz="3300" dirty="0" smtClean="0">
              <a:solidFill>
                <a:schemeClr val="tx1">
                  <a:lumMod val="75000"/>
                  <a:lumOff val="25000"/>
                </a:schemeClr>
              </a:solidFill>
              <a:sym typeface="Verdana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5715000"/>
            <a:ext cx="1828800" cy="4191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+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</a:t>
            </a:r>
            <a:r>
              <a:rPr lang="en-US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Calxeda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Inc.</a:t>
            </a:r>
          </a:p>
          <a:p>
            <a:endParaRPr lang="en-US" sz="3300" dirty="0" smtClean="0">
              <a:sym typeface="Verdana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535561" y="5715000"/>
            <a:ext cx="1676400" cy="4191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‡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Intel Labs</a:t>
            </a:r>
          </a:p>
          <a:p>
            <a:endParaRPr lang="en-US" sz="3300" dirty="0" smtClean="0">
              <a:sym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99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MorphCore: Basic Idea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971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61306" y="1447800"/>
            <a:ext cx="75682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A) The base design: OOO core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67695" y="3048000"/>
            <a:ext cx="571499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out-of-order core 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Exploits ILP</a:t>
            </a: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High single-thread performance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61306" y="3090664"/>
            <a:ext cx="7821389" cy="13423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61306" y="4988889"/>
            <a:ext cx="1447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InOrder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67696" y="4558002"/>
            <a:ext cx="5943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highly-threaded </a:t>
            </a:r>
            <a:r>
              <a:rPr lang="en-US" sz="2800" dirty="0"/>
              <a:t>in-order SMT </a:t>
            </a:r>
            <a:r>
              <a:rPr lang="en-US" sz="2800" dirty="0" smtClean="0"/>
              <a:t>core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Exploits TLP</a:t>
            </a:r>
          </a:p>
          <a:p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High multi-thread  performance</a:t>
            </a:r>
          </a:p>
          <a:p>
            <a:r>
              <a:rPr lang="en-US" sz="2800" dirty="0" smtClean="0">
                <a:sym typeface="Wingdings" pitchFamily="2" charset="2"/>
              </a:rPr>
              <a:t>No OOO execution  Energy savings</a:t>
            </a:r>
            <a:endParaRPr lang="en-US" sz="2800" dirty="0"/>
          </a:p>
        </p:txBody>
      </p:sp>
      <p:sp>
        <p:nvSpPr>
          <p:cNvPr id="33" name="Rounded Rectangle 32"/>
          <p:cNvSpPr/>
          <p:nvPr/>
        </p:nvSpPr>
        <p:spPr>
          <a:xfrm>
            <a:off x="609601" y="4558002"/>
            <a:ext cx="7873094" cy="1815882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65580" y="3259852"/>
            <a:ext cx="2005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OutOfOrder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65580" y="2514600"/>
            <a:ext cx="737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Two modes: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65580" y="3090665"/>
            <a:ext cx="7821389" cy="134232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06491" y="4558002"/>
            <a:ext cx="7876204" cy="1815882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5580" y="762000"/>
            <a:ext cx="73700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The opposite of </a:t>
            </a:r>
            <a:r>
              <a:rPr lang="en-US" sz="3000" dirty="0"/>
              <a:t>previous </a:t>
            </a:r>
            <a:r>
              <a:rPr lang="en-US" sz="3000" dirty="0" smtClean="0"/>
              <a:t>proposals:</a:t>
            </a:r>
            <a:endParaRPr lang="en-US" sz="3000" dirty="0"/>
          </a:p>
        </p:txBody>
      </p:sp>
      <p:sp>
        <p:nvSpPr>
          <p:cNvPr id="39" name="TextBox 38"/>
          <p:cNvSpPr txBox="1"/>
          <p:nvPr/>
        </p:nvSpPr>
        <p:spPr>
          <a:xfrm>
            <a:off x="665580" y="1905000"/>
            <a:ext cx="75682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B) Then we add in-order SMT</a:t>
            </a:r>
          </a:p>
        </p:txBody>
      </p:sp>
    </p:spTree>
    <p:extLst>
      <p:ext uri="{BB962C8B-B14F-4D97-AF65-F5344CB8AC3E}">
        <p14:creationId xmlns:p14="http://schemas.microsoft.com/office/powerpoint/2010/main" val="329455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 animBg="1"/>
      <p:bldP spid="31" grpId="0"/>
      <p:bldP spid="33" grpId="0" animBg="1"/>
      <p:bldP spid="34" grpId="0"/>
      <p:bldP spid="35" grpId="0"/>
      <p:bldP spid="36" grpId="0" animBg="1"/>
      <p:bldP spid="36" grpId="1" animBg="1"/>
      <p:bldP spid="37" grpId="0" animBg="1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Problem Statement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Previous Work</a:t>
            </a:r>
          </a:p>
          <a:p>
            <a:r>
              <a:rPr lang="en-US" dirty="0"/>
              <a:t>MorphCore</a:t>
            </a:r>
          </a:p>
          <a:p>
            <a:pPr lvl="1"/>
            <a:r>
              <a:rPr lang="en-US" sz="3400" dirty="0"/>
              <a:t>Key Insights and Basic Idea</a:t>
            </a:r>
          </a:p>
          <a:p>
            <a:pPr lvl="1"/>
            <a:r>
              <a:rPr lang="en-US" sz="3400" dirty="0"/>
              <a:t>Design and Operation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Evaluation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826477" y="4114800"/>
            <a:ext cx="5334000" cy="609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5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ounded Rectangle 76"/>
          <p:cNvSpPr/>
          <p:nvPr/>
        </p:nvSpPr>
        <p:spPr>
          <a:xfrm>
            <a:off x="1752600" y="3371802"/>
            <a:ext cx="1428390" cy="819200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71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Baseline OOO Pipeline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4846342"/>
            <a:ext cx="8357538" cy="78062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4869359"/>
            <a:ext cx="13955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FETCH   + </a:t>
            </a:r>
          </a:p>
          <a:p>
            <a:r>
              <a:rPr lang="en-US" sz="2200" dirty="0" smtClean="0"/>
              <a:t>    DECODE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888057" y="4869359"/>
            <a:ext cx="19795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RENAME +</a:t>
            </a:r>
          </a:p>
          <a:p>
            <a:r>
              <a:rPr lang="en-US" sz="2200" dirty="0" smtClean="0"/>
              <a:t>        Insert in RS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3992195" y="4876800"/>
            <a:ext cx="15183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SELECT + </a:t>
            </a:r>
          </a:p>
          <a:p>
            <a:r>
              <a:rPr lang="en-US" sz="2200" dirty="0" smtClean="0"/>
              <a:t>     WAKEUP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5643247" y="4876800"/>
            <a:ext cx="810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REG </a:t>
            </a:r>
          </a:p>
          <a:p>
            <a:r>
              <a:rPr lang="en-US" sz="2200" dirty="0" smtClean="0"/>
              <a:t>READ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08944" y="4903113"/>
            <a:ext cx="6062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EXE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7598787" y="4903113"/>
            <a:ext cx="12096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COMMIT</a:t>
            </a:r>
            <a:endParaRPr lang="en-US" sz="2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6400" y="4853402"/>
            <a:ext cx="0" cy="773566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935819" y="4708110"/>
            <a:ext cx="88215" cy="106415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5486400" y="4853402"/>
            <a:ext cx="0" cy="757289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543800" y="4724400"/>
            <a:ext cx="68239" cy="106415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6477000" y="4846342"/>
            <a:ext cx="0" cy="773566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381000" y="968964"/>
            <a:ext cx="974392" cy="1305514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Branch</a:t>
            </a:r>
          </a:p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Pred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I-cache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381000" y="3371642"/>
            <a:ext cx="974392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2-way SMT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752600" y="976522"/>
            <a:ext cx="855143" cy="1261177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Alloc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ctr"/>
            <a:endParaRPr lang="en-US" sz="2200" dirty="0">
              <a:solidFill>
                <a:schemeClr val="tx1"/>
              </a:solidFill>
            </a:endParaRP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ROB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STQ</a:t>
            </a:r>
          </a:p>
        </p:txBody>
      </p:sp>
      <p:sp>
        <p:nvSpPr>
          <p:cNvPr id="78" name="Rounded Rectangle 77"/>
          <p:cNvSpPr/>
          <p:nvPr/>
        </p:nvSpPr>
        <p:spPr>
          <a:xfrm>
            <a:off x="3284832" y="3352304"/>
            <a:ext cx="666029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RS Free List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276600" y="973319"/>
            <a:ext cx="666029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4141195" y="3325333"/>
            <a:ext cx="1116605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OOO 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Select +   Wakeup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5473403" y="968964"/>
            <a:ext cx="1003598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Physical </a:t>
            </a:r>
            <a:r>
              <a:rPr lang="en-US" sz="2200" dirty="0" err="1" smtClean="0">
                <a:solidFill>
                  <a:schemeClr val="tx1"/>
                </a:solidFill>
              </a:rPr>
              <a:t>Reg</a:t>
            </a:r>
            <a:r>
              <a:rPr lang="en-US" sz="2200" dirty="0" smtClean="0">
                <a:solidFill>
                  <a:schemeClr val="tx1"/>
                </a:solidFill>
              </a:rPr>
              <a:t> File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(PRF)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6557961" y="973318"/>
            <a:ext cx="833439" cy="633792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Store Buffer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6557961" y="1676400"/>
            <a:ext cx="985839" cy="301577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D-cache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6551188" y="2009099"/>
            <a:ext cx="992612" cy="265379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ALUs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592394" y="3317744"/>
            <a:ext cx="951406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LDQ/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STQ Lookup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7666530" y="968964"/>
            <a:ext cx="985838" cy="648402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ROB Commit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1752600" y="3517979"/>
            <a:ext cx="1428390" cy="6730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Speculative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RATs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7563210" y="3317744"/>
            <a:ext cx="1428390" cy="873258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7558509" y="3505063"/>
            <a:ext cx="1428390" cy="685939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Permanent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RATs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5473402" y="929665"/>
            <a:ext cx="1003599" cy="109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2" name="Rectangle 91"/>
          <p:cNvSpPr/>
          <p:nvPr/>
        </p:nvSpPr>
        <p:spPr>
          <a:xfrm>
            <a:off x="7578973" y="3200400"/>
            <a:ext cx="1432292" cy="11263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3" name="Rectangle 92"/>
          <p:cNvSpPr/>
          <p:nvPr/>
        </p:nvSpPr>
        <p:spPr>
          <a:xfrm>
            <a:off x="1752600" y="3290256"/>
            <a:ext cx="1439970" cy="10365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93"/>
          <p:cNvSpPr/>
          <p:nvPr/>
        </p:nvSpPr>
        <p:spPr>
          <a:xfrm>
            <a:off x="277429" y="838200"/>
            <a:ext cx="1398971" cy="49340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5" name="Rectangle 94"/>
          <p:cNvSpPr/>
          <p:nvPr/>
        </p:nvSpPr>
        <p:spPr>
          <a:xfrm>
            <a:off x="1752600" y="838200"/>
            <a:ext cx="1439970" cy="4950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6" name="Rectangle 95"/>
          <p:cNvSpPr/>
          <p:nvPr/>
        </p:nvSpPr>
        <p:spPr>
          <a:xfrm>
            <a:off x="3259572" y="830055"/>
            <a:ext cx="732624" cy="4950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Rectangle 96"/>
          <p:cNvSpPr/>
          <p:nvPr/>
        </p:nvSpPr>
        <p:spPr>
          <a:xfrm>
            <a:off x="4089389" y="833368"/>
            <a:ext cx="1384014" cy="4950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Rectangle 97"/>
          <p:cNvSpPr/>
          <p:nvPr/>
        </p:nvSpPr>
        <p:spPr>
          <a:xfrm>
            <a:off x="5486399" y="850158"/>
            <a:ext cx="990601" cy="4950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Rectangle 98"/>
          <p:cNvSpPr/>
          <p:nvPr/>
        </p:nvSpPr>
        <p:spPr>
          <a:xfrm>
            <a:off x="6519081" y="850158"/>
            <a:ext cx="1044129" cy="4950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7578973" y="842569"/>
            <a:ext cx="1427336" cy="49503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ounded Rectangle 100"/>
          <p:cNvSpPr/>
          <p:nvPr/>
        </p:nvSpPr>
        <p:spPr>
          <a:xfrm>
            <a:off x="1752599" y="2274478"/>
            <a:ext cx="855143" cy="398625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LDQ</a:t>
            </a: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11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24" grpId="0" animBg="1"/>
      <p:bldP spid="63" grpId="0" animBg="1"/>
      <p:bldP spid="64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5" grpId="0" animBg="1"/>
      <p:bldP spid="86" grpId="0" animBg="1"/>
      <p:bldP spid="87" grpId="0" animBg="1"/>
      <p:bldP spid="87" grpId="1" animBg="1"/>
      <p:bldP spid="88" grpId="0" animBg="1"/>
      <p:bldP spid="89" grpId="0" animBg="1"/>
      <p:bldP spid="90" grpId="0" animBg="1"/>
      <p:bldP spid="91" grpId="0" animBg="1"/>
      <p:bldP spid="91" grpId="1" animBg="1"/>
      <p:bldP spid="92" grpId="0" animBg="1"/>
      <p:bldP spid="92" grpId="1" animBg="1"/>
      <p:bldP spid="93" grpId="0" animBg="1"/>
      <p:bldP spid="93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8" grpId="1" animBg="1"/>
      <p:bldP spid="99" grpId="0" animBg="1"/>
      <p:bldP spid="99" grpId="1" animBg="1"/>
      <p:bldP spid="100" grpId="0" animBg="1"/>
      <p:bldP spid="100" grpId="1" animBg="1"/>
      <p:bldP spid="10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71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MorphCore Pipeline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129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>
          <a:xfrm>
            <a:off x="7563210" y="3505064"/>
            <a:ext cx="1428390" cy="68792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Permanent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RATs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1772010" y="3371802"/>
            <a:ext cx="1428390" cy="821182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71" y="762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MorphCore Pipeline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4846342"/>
            <a:ext cx="8357538" cy="78062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81000" y="4869359"/>
            <a:ext cx="13955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FETCH   + </a:t>
            </a:r>
          </a:p>
          <a:p>
            <a:r>
              <a:rPr lang="en-US" sz="2200" dirty="0" smtClean="0"/>
              <a:t>    DECODE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888057" y="4869359"/>
            <a:ext cx="19795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RENAME +</a:t>
            </a:r>
          </a:p>
          <a:p>
            <a:r>
              <a:rPr lang="en-US" sz="2200" dirty="0" smtClean="0"/>
              <a:t>        Insert in RS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3992195" y="4876800"/>
            <a:ext cx="15183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SELECT + </a:t>
            </a:r>
          </a:p>
          <a:p>
            <a:r>
              <a:rPr lang="en-US" sz="2200" dirty="0" smtClean="0"/>
              <a:t>     WAKEUP</a:t>
            </a:r>
            <a:endParaRPr lang="en-US" sz="2200" dirty="0"/>
          </a:p>
        </p:txBody>
      </p:sp>
      <p:sp>
        <p:nvSpPr>
          <p:cNvPr id="12" name="TextBox 11"/>
          <p:cNvSpPr txBox="1"/>
          <p:nvPr/>
        </p:nvSpPr>
        <p:spPr>
          <a:xfrm>
            <a:off x="5643247" y="4876800"/>
            <a:ext cx="810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REG </a:t>
            </a:r>
          </a:p>
          <a:p>
            <a:r>
              <a:rPr lang="en-US" sz="2200" dirty="0" smtClean="0"/>
              <a:t>READ</a:t>
            </a:r>
            <a:endParaRPr lang="en-US" sz="2200" dirty="0"/>
          </a:p>
        </p:txBody>
      </p:sp>
      <p:sp>
        <p:nvSpPr>
          <p:cNvPr id="13" name="TextBox 12"/>
          <p:cNvSpPr txBox="1"/>
          <p:nvPr/>
        </p:nvSpPr>
        <p:spPr>
          <a:xfrm>
            <a:off x="6708944" y="4903113"/>
            <a:ext cx="60625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EXE</a:t>
            </a:r>
            <a:endParaRPr lang="en-US" sz="2200" dirty="0"/>
          </a:p>
        </p:txBody>
      </p:sp>
      <p:sp>
        <p:nvSpPr>
          <p:cNvPr id="14" name="TextBox 13"/>
          <p:cNvSpPr txBox="1"/>
          <p:nvPr/>
        </p:nvSpPr>
        <p:spPr>
          <a:xfrm>
            <a:off x="7598787" y="4903113"/>
            <a:ext cx="12096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COMMIT</a:t>
            </a:r>
            <a:endParaRPr lang="en-US" sz="2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6400" y="4853402"/>
            <a:ext cx="0" cy="773566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935819" y="4708110"/>
            <a:ext cx="88215" cy="106415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5486400" y="4853402"/>
            <a:ext cx="0" cy="757289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7543800" y="4724400"/>
            <a:ext cx="68239" cy="1064150"/>
          </a:xfrm>
          <a:prstGeom prst="rect">
            <a:avLst/>
          </a:prstGeom>
          <a:solidFill>
            <a:schemeClr val="accent1">
              <a:alpha val="72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>
            <a:off x="6477000" y="4846342"/>
            <a:ext cx="0" cy="773566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381000" y="968964"/>
            <a:ext cx="974392" cy="1305514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Branch</a:t>
            </a:r>
          </a:p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Pred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I-cache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381000" y="3371642"/>
            <a:ext cx="974392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2-way SMT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3284832" y="3352304"/>
            <a:ext cx="666029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RS Free List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3276600" y="973319"/>
            <a:ext cx="666029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4141195" y="3325333"/>
            <a:ext cx="1116605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OOO 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Select +   Wakeup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5473403" y="968964"/>
            <a:ext cx="1003598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Physical </a:t>
            </a:r>
            <a:r>
              <a:rPr lang="en-US" sz="2200" dirty="0" err="1" smtClean="0">
                <a:solidFill>
                  <a:schemeClr val="tx1"/>
                </a:solidFill>
              </a:rPr>
              <a:t>Reg</a:t>
            </a:r>
            <a:r>
              <a:rPr lang="en-US" sz="2200" dirty="0" smtClean="0">
                <a:solidFill>
                  <a:schemeClr val="tx1"/>
                </a:solidFill>
              </a:rPr>
              <a:t> File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(PRF)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557960" y="3317744"/>
            <a:ext cx="985839" cy="1009013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LDQ/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STQ Lookup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7666530" y="968964"/>
            <a:ext cx="985838" cy="648402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ROB Commit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1772010" y="3517980"/>
            <a:ext cx="1428390" cy="675004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Speculative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RATs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81000" y="4324987"/>
            <a:ext cx="838200" cy="10090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8-way SMT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752600" y="976522"/>
            <a:ext cx="855143" cy="1261177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err="1" smtClean="0">
                <a:solidFill>
                  <a:schemeClr val="tx1"/>
                </a:solidFill>
              </a:rPr>
              <a:t>Alloc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ctr"/>
            <a:endParaRPr lang="en-US" sz="2200" dirty="0">
              <a:solidFill>
                <a:schemeClr val="tx1"/>
              </a:solidFill>
            </a:endParaRP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ROB</a:t>
            </a:r>
          </a:p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STQ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752599" y="2274478"/>
            <a:ext cx="855143" cy="398625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LDQ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734815" y="2819400"/>
            <a:ext cx="1143000" cy="398625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LDQ </a:t>
            </a:r>
            <a:r>
              <a:rPr lang="en-US" sz="2200" dirty="0" err="1" smtClean="0">
                <a:solidFill>
                  <a:schemeClr val="tx1"/>
                </a:solidFill>
              </a:rPr>
              <a:t>Alloc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276600" y="4324987"/>
            <a:ext cx="747433" cy="10090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RS FIFO Insert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141195" y="4361317"/>
            <a:ext cx="1071748" cy="10090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In-Order Select + Wakeup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531854" y="2352994"/>
            <a:ext cx="1482232" cy="314006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STQ Lookup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557961" y="973318"/>
            <a:ext cx="833439" cy="633792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Store Buffer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6557961" y="1676400"/>
            <a:ext cx="985839" cy="301577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D-cache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551188" y="2009099"/>
            <a:ext cx="992612" cy="265379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ALUs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400800" y="2819399"/>
            <a:ext cx="951406" cy="698581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LDQ Lookup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5481452" y="4343400"/>
            <a:ext cx="1909948" cy="10090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200" dirty="0" smtClean="0">
                <a:solidFill>
                  <a:schemeClr val="tx1"/>
                </a:solidFill>
              </a:rPr>
              <a:t>Delayed write back into PRF</a:t>
            </a: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58910" y="838200"/>
            <a:ext cx="8580289" cy="1834903"/>
          </a:xfrm>
          <a:prstGeom prst="rect">
            <a:avLst/>
          </a:prstGeom>
          <a:solidFill>
            <a:schemeClr val="accent1">
              <a:lumMod val="60000"/>
              <a:lumOff val="40000"/>
              <a:alpha val="15000"/>
            </a:scheme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539038" y="350975"/>
            <a:ext cx="1300162" cy="48722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Shared 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911" y="2819399"/>
            <a:ext cx="8808890" cy="1561256"/>
          </a:xfrm>
          <a:prstGeom prst="rect">
            <a:avLst/>
          </a:prstGeom>
          <a:solidFill>
            <a:srgbClr val="FF0000">
              <a:alpha val="15000"/>
            </a:srgbClr>
          </a:solidFill>
          <a:ln w="635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577919" y="2819400"/>
            <a:ext cx="1489882" cy="353720"/>
          </a:xfrm>
          <a:prstGeom prst="rect">
            <a:avLst/>
          </a:prstGeom>
          <a:noFill/>
          <a:ln w="3810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</a:rPr>
              <a:t>OOO Only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58910" y="4298896"/>
            <a:ext cx="8651789" cy="1111304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539038" y="4829493"/>
            <a:ext cx="1376363" cy="580707"/>
          </a:xfrm>
          <a:prstGeom prst="rect">
            <a:avLst/>
          </a:prstGeom>
          <a:noFill/>
          <a:ln w="381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accent3">
                    <a:lumMod val="50000"/>
                  </a:schemeClr>
                </a:solidFill>
              </a:rPr>
              <a:t>In-order Only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676400" y="4334345"/>
            <a:ext cx="1626588" cy="100901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100" dirty="0" smtClean="0">
                <a:solidFill>
                  <a:schemeClr val="tx1"/>
                </a:solidFill>
              </a:rPr>
              <a:t>Concatenate TID with Arch </a:t>
            </a:r>
            <a:r>
              <a:rPr lang="en-US" sz="2100" dirty="0" err="1" smtClean="0">
                <a:solidFill>
                  <a:schemeClr val="tx1"/>
                </a:solidFill>
              </a:rPr>
              <a:t>RegID</a:t>
            </a:r>
            <a:endParaRPr lang="en-US" sz="2100" dirty="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7563210" y="3317743"/>
            <a:ext cx="1428390" cy="875241"/>
          </a:xfrm>
          <a:prstGeom prst="roundRect">
            <a:avLst/>
          </a:prstGeom>
          <a:noFill/>
          <a:ln>
            <a:solidFill>
              <a:schemeClr val="accent2">
                <a:lumMod val="75000"/>
                <a:alpha val="79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77429" y="838200"/>
            <a:ext cx="1398971" cy="5638800"/>
          </a:xfrm>
          <a:prstGeom prst="rect">
            <a:avLst/>
          </a:prstGeom>
          <a:noFill/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1676400" y="838200"/>
            <a:ext cx="2347634" cy="5638800"/>
          </a:xfrm>
          <a:prstGeom prst="rect">
            <a:avLst/>
          </a:prstGeom>
          <a:noFill/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4053166" y="838200"/>
            <a:ext cx="1433234" cy="5638800"/>
          </a:xfrm>
          <a:prstGeom prst="rect">
            <a:avLst/>
          </a:prstGeom>
          <a:noFill/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5486399" y="838200"/>
            <a:ext cx="2091519" cy="5638800"/>
          </a:xfrm>
          <a:prstGeom prst="rect">
            <a:avLst/>
          </a:prstGeom>
          <a:noFill/>
          <a:ln w="317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258910" y="2819400"/>
            <a:ext cx="8808890" cy="1373584"/>
          </a:xfrm>
          <a:prstGeom prst="rect">
            <a:avLst/>
          </a:prstGeom>
          <a:solidFill>
            <a:srgbClr val="FF0000">
              <a:alpha val="15000"/>
            </a:srgbClr>
          </a:solidFill>
          <a:ln w="6350">
            <a:solidFill>
              <a:srgbClr val="FF0000">
                <a:alpha val="7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2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-0.07146 " pathEditMode="relative" ptsTypes="AA">
                                      <p:cBhvr>
                                        <p:cTn id="34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-0.07146 " pathEditMode="relative" ptsTypes="AA">
                                      <p:cBhvr>
                                        <p:cTn id="36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-0.07146 " pathEditMode="relative" ptsTypes="AA">
                                      <p:cBhvr>
                                        <p:cTn id="38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-0.07146 " pathEditMode="relative" ptsTypes="AA">
                                      <p:cBhvr>
                                        <p:cTn id="40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4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0017 0.1004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2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5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38728E-6 L 0.00017 0.10035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17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6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017 0.10037 " pathEditMode="relative" ptsTypes="AA">
                                      <p:cBhvr>
                                        <p:cTn id="6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  <p:bldP spid="10" grpId="0"/>
      <p:bldP spid="12" grpId="0"/>
      <p:bldP spid="13" grpId="0"/>
      <p:bldP spid="14" grpId="0"/>
      <p:bldP spid="31" grpId="0" animBg="1"/>
      <p:bldP spid="43" grpId="0" animBg="1"/>
      <p:bldP spid="63" grpId="0" animBg="1"/>
      <p:bldP spid="78" grpId="0" animBg="1"/>
      <p:bldP spid="80" grpId="0" animBg="1"/>
      <p:bldP spid="86" grpId="0" animBg="1"/>
      <p:bldP spid="86" grpId="1" animBg="1"/>
      <p:bldP spid="42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7" grpId="1" animBg="1"/>
      <p:bldP spid="58" grpId="0" animBg="1"/>
      <p:bldP spid="59" grpId="0" animBg="1"/>
      <p:bldP spid="61" grpId="0" animBg="1"/>
      <p:bldP spid="62" grpId="0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70" grpId="0" animBg="1"/>
      <p:bldP spid="70" grpId="1" animBg="1"/>
      <p:bldP spid="6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Microarchitecture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638800"/>
          </a:xfrm>
        </p:spPr>
        <p:txBody>
          <a:bodyPr>
            <a:normAutofit fontScale="70000" lnSpcReduction="20000"/>
          </a:bodyPr>
          <a:lstStyle/>
          <a:p>
            <a:r>
              <a:rPr lang="en-US" sz="4500" dirty="0"/>
              <a:t>Use existing structures without modification</a:t>
            </a:r>
          </a:p>
          <a:p>
            <a:pPr lvl="1"/>
            <a:r>
              <a:rPr lang="en-US" sz="4000" dirty="0" smtClean="0"/>
              <a:t>Physical Register File (PRF), Decode, Execution pipeline</a:t>
            </a:r>
          </a:p>
          <a:p>
            <a:r>
              <a:rPr lang="en-US" sz="4500" dirty="0" smtClean="0"/>
              <a:t>Use </a:t>
            </a:r>
            <a:r>
              <a:rPr lang="en-US" sz="4500" dirty="0"/>
              <a:t>existing structures </a:t>
            </a:r>
            <a:r>
              <a:rPr lang="en-US" sz="4500" dirty="0" smtClean="0"/>
              <a:t>with minor modification</a:t>
            </a:r>
          </a:p>
          <a:p>
            <a:pPr lvl="1"/>
            <a:r>
              <a:rPr lang="en-US" sz="4000" dirty="0"/>
              <a:t>OOO Reservation Stations </a:t>
            </a:r>
            <a:r>
              <a:rPr lang="en-US" sz="4000" dirty="0">
                <a:sym typeface="Wingdings" pitchFamily="2" charset="2"/>
              </a:rPr>
              <a:t> InOrder instruction </a:t>
            </a:r>
            <a:r>
              <a:rPr lang="en-US" sz="4000" dirty="0" smtClean="0">
                <a:sym typeface="Wingdings" pitchFamily="2" charset="2"/>
              </a:rPr>
              <a:t>queues</a:t>
            </a:r>
          </a:p>
          <a:p>
            <a:pPr lvl="1"/>
            <a:r>
              <a:rPr lang="en-US" sz="4000" dirty="0" smtClean="0">
                <a:sym typeface="Wingdings" pitchFamily="2" charset="2"/>
              </a:rPr>
              <a:t>Because of InOrder execution, delayed </a:t>
            </a:r>
            <a:r>
              <a:rPr lang="en-US" sz="4000" dirty="0" err="1" smtClean="0">
                <a:sym typeface="Wingdings" pitchFamily="2" charset="2"/>
              </a:rPr>
              <a:t>writeback</a:t>
            </a:r>
            <a:r>
              <a:rPr lang="en-US" sz="4000" dirty="0" smtClean="0">
                <a:sym typeface="Wingdings" pitchFamily="2" charset="2"/>
              </a:rPr>
              <a:t> into PRF (extra bypass)</a:t>
            </a:r>
          </a:p>
          <a:p>
            <a:r>
              <a:rPr lang="en-US" sz="4500" dirty="0" smtClean="0">
                <a:sym typeface="Wingdings" pitchFamily="2" charset="2"/>
              </a:rPr>
              <a:t>SMT related changes</a:t>
            </a:r>
          </a:p>
          <a:p>
            <a:pPr lvl="1"/>
            <a:r>
              <a:rPr lang="en-US" sz="4000" dirty="0" smtClean="0">
                <a:sym typeface="Wingdings" pitchFamily="2" charset="2"/>
              </a:rPr>
              <a:t>Front-end (e.g. multiple PCs, branch history </a:t>
            </a:r>
            <a:r>
              <a:rPr lang="en-US" sz="4000" dirty="0" err="1" smtClean="0">
                <a:sym typeface="Wingdings" pitchFamily="2" charset="2"/>
              </a:rPr>
              <a:t>regs</a:t>
            </a:r>
            <a:r>
              <a:rPr lang="en-US" sz="4000" dirty="0" smtClean="0">
                <a:sym typeface="Wingdings" pitchFamily="2" charset="2"/>
              </a:rPr>
              <a:t>), changes in resource allocation algorithms</a:t>
            </a:r>
          </a:p>
          <a:p>
            <a:r>
              <a:rPr lang="en-US" sz="4400" dirty="0" smtClean="0">
                <a:sym typeface="Wingdings" pitchFamily="2" charset="2"/>
              </a:rPr>
              <a:t>In-Order instruction scheduler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4100" dirty="0" smtClean="0"/>
              <a:t>Core area increases by 1.5%</a:t>
            </a:r>
          </a:p>
          <a:p>
            <a:pPr lvl="1"/>
            <a:r>
              <a:rPr lang="en-US" dirty="0" smtClean="0"/>
              <a:t>Increase in SMT contexts (0.5%)</a:t>
            </a:r>
            <a:br>
              <a:rPr lang="en-US" dirty="0" smtClean="0"/>
            </a:br>
            <a:r>
              <a:rPr lang="en-US" dirty="0" smtClean="0"/>
              <a:t>(Note that added contexts are in-order, so no additional rename tables and physical registers)</a:t>
            </a:r>
          </a:p>
          <a:p>
            <a:pPr lvl="1"/>
            <a:r>
              <a:rPr lang="en-US" dirty="0" smtClean="0"/>
              <a:t>InOrder Wakeup and Select Logic (0.5%)</a:t>
            </a:r>
          </a:p>
          <a:p>
            <a:pPr lvl="1"/>
            <a:r>
              <a:rPr lang="en-US" dirty="0" smtClean="0"/>
              <a:t>Extra bypass (0.5%)</a:t>
            </a:r>
          </a:p>
          <a:p>
            <a:endParaRPr lang="en-US" dirty="0" smtClean="0"/>
          </a:p>
          <a:p>
            <a:r>
              <a:rPr lang="en-US" sz="4100" dirty="0" smtClean="0"/>
              <a:t>Core frequency decreases by 2.5%</a:t>
            </a:r>
          </a:p>
          <a:p>
            <a:pPr lvl="1"/>
            <a:r>
              <a:rPr lang="en-US" dirty="0" smtClean="0"/>
              <a:t>Add multiplexers in the critical path of 2 stages</a:t>
            </a:r>
          </a:p>
          <a:p>
            <a:pPr lvl="2"/>
            <a:r>
              <a:rPr lang="en-US" dirty="0" smtClean="0"/>
              <a:t>Rename and Scheduling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90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68362"/>
          </a:xfrm>
        </p:spPr>
        <p:txBody>
          <a:bodyPr/>
          <a:lstStyle/>
          <a:p>
            <a:r>
              <a:rPr lang="en-US" dirty="0" smtClean="0"/>
              <a:t>Mode Switching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Number of </a:t>
            </a:r>
            <a:r>
              <a:rPr lang="en-US" dirty="0" smtClean="0">
                <a:solidFill>
                  <a:srgbClr val="7030A0"/>
                </a:solidFill>
              </a:rPr>
              <a:t>active </a:t>
            </a:r>
            <a:r>
              <a:rPr lang="en-US" dirty="0">
                <a:solidFill>
                  <a:srgbClr val="7030A0"/>
                </a:solidFill>
              </a:rPr>
              <a:t>threads</a:t>
            </a:r>
            <a:r>
              <a:rPr lang="en-US" i="1" dirty="0"/>
              <a:t> </a:t>
            </a:r>
            <a:r>
              <a:rPr lang="en-US" dirty="0"/>
              <a:t>≤ </a:t>
            </a:r>
            <a:r>
              <a:rPr lang="en-US" dirty="0" smtClean="0"/>
              <a:t>2 ?</a:t>
            </a:r>
          </a:p>
          <a:p>
            <a:endParaRPr lang="en-US" dirty="0" smtClean="0"/>
          </a:p>
          <a:p>
            <a:r>
              <a:rPr lang="en-US" dirty="0" smtClean="0"/>
              <a:t>OutofOrder when active threads ≤ 2</a:t>
            </a:r>
          </a:p>
          <a:p>
            <a:pPr lvl="1"/>
            <a:r>
              <a:rPr lang="en-US" dirty="0" smtClean="0"/>
              <a:t>MorphCore </a:t>
            </a:r>
            <a:r>
              <a:rPr lang="en-US" dirty="0"/>
              <a:t>can support </a:t>
            </a:r>
            <a:r>
              <a:rPr lang="en-US" dirty="0" smtClean="0"/>
              <a:t>up to </a:t>
            </a:r>
            <a:r>
              <a:rPr lang="en-US" dirty="0"/>
              <a:t>2 OOO threads</a:t>
            </a:r>
          </a:p>
          <a:p>
            <a:pPr lvl="1"/>
            <a:r>
              <a:rPr lang="en-US" dirty="0" smtClean="0"/>
              <a:t>TLP is limited so execute OOO to obtain performance</a:t>
            </a:r>
          </a:p>
          <a:p>
            <a:endParaRPr lang="en-US" dirty="0" smtClean="0"/>
          </a:p>
          <a:p>
            <a:r>
              <a:rPr lang="en-US" dirty="0" smtClean="0"/>
              <a:t>InOrder when active threads &gt; 2</a:t>
            </a:r>
          </a:p>
          <a:p>
            <a:pPr lvl="1"/>
            <a:r>
              <a:rPr lang="en-US" dirty="0" smtClean="0"/>
              <a:t>More than 2 threads can only run simultaneously in InOrder mode</a:t>
            </a:r>
          </a:p>
          <a:p>
            <a:pPr lvl="1"/>
            <a:r>
              <a:rPr lang="en-US" dirty="0" smtClean="0"/>
              <a:t>TLP is high so high core throughput and energy savings can be obtained by executing </a:t>
            </a:r>
            <a:br>
              <a:rPr lang="en-US" dirty="0" smtClean="0"/>
            </a:br>
            <a:r>
              <a:rPr lang="en-US" dirty="0" smtClean="0"/>
              <a:t>threads in-order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94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Mode Switching Happens?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n-US" dirty="0" smtClean="0"/>
              <a:t>(1) </a:t>
            </a:r>
            <a:r>
              <a:rPr lang="en-US" dirty="0" smtClean="0">
                <a:solidFill>
                  <a:srgbClr val="7030A0"/>
                </a:solidFill>
              </a:rPr>
              <a:t>Drains</a:t>
            </a:r>
            <a:r>
              <a:rPr lang="en-US" dirty="0" smtClean="0"/>
              <a:t> the core pipeline</a:t>
            </a:r>
          </a:p>
          <a:p>
            <a:pPr marL="457200" lvl="1" indent="0">
              <a:buNone/>
            </a:pPr>
            <a:r>
              <a:rPr lang="en-US" dirty="0" smtClean="0"/>
              <a:t>(2) </a:t>
            </a:r>
            <a:r>
              <a:rPr lang="en-US" dirty="0" smtClean="0">
                <a:solidFill>
                  <a:srgbClr val="7030A0"/>
                </a:solidFill>
              </a:rPr>
              <a:t>Spills</a:t>
            </a:r>
            <a:r>
              <a:rPr lang="en-US" dirty="0" smtClean="0"/>
              <a:t> architectural registers of </a:t>
            </a:r>
            <a:r>
              <a:rPr lang="en-US" dirty="0" smtClean="0">
                <a:solidFill>
                  <a:srgbClr val="7030A0"/>
                </a:solidFill>
              </a:rPr>
              <a:t>currently active threads</a:t>
            </a:r>
            <a:r>
              <a:rPr lang="en-US" dirty="0" smtClean="0"/>
              <a:t> to reserved ways in the private 256KB L2</a:t>
            </a:r>
          </a:p>
          <a:p>
            <a:pPr marL="457200" lvl="1" indent="0">
              <a:buNone/>
            </a:pPr>
            <a:r>
              <a:rPr lang="en-US" dirty="0" smtClean="0"/>
              <a:t>(3) </a:t>
            </a:r>
            <a:r>
              <a:rPr lang="en-US" dirty="0" smtClean="0">
                <a:solidFill>
                  <a:srgbClr val="7030A0"/>
                </a:solidFill>
              </a:rPr>
              <a:t>Turns </a:t>
            </a:r>
            <a:r>
              <a:rPr lang="en-US" dirty="0">
                <a:solidFill>
                  <a:srgbClr val="7030A0"/>
                </a:solidFill>
              </a:rPr>
              <a:t>off/on </a:t>
            </a:r>
            <a:r>
              <a:rPr lang="en-US" dirty="0" smtClean="0"/>
              <a:t>Renaming, OOO Scheduling, Load Queue</a:t>
            </a:r>
          </a:p>
          <a:p>
            <a:pPr marL="457200" lvl="1" indent="0">
              <a:buNone/>
            </a:pPr>
            <a:r>
              <a:rPr lang="en-US" dirty="0" smtClean="0"/>
              <a:t>(4) </a:t>
            </a:r>
            <a:r>
              <a:rPr lang="en-US" dirty="0" smtClean="0">
                <a:solidFill>
                  <a:srgbClr val="7030A0"/>
                </a:solidFill>
              </a:rPr>
              <a:t>Fills</a:t>
            </a:r>
            <a:r>
              <a:rPr lang="en-US" dirty="0" smtClean="0"/>
              <a:t> </a:t>
            </a:r>
            <a:r>
              <a:rPr lang="en-US" dirty="0"/>
              <a:t>the architectural registers of </a:t>
            </a:r>
            <a:r>
              <a:rPr lang="en-US" dirty="0">
                <a:solidFill>
                  <a:srgbClr val="7030A0"/>
                </a:solidFill>
              </a:rPr>
              <a:t>next-active threads </a:t>
            </a:r>
            <a:r>
              <a:rPr lang="en-US" dirty="0"/>
              <a:t>into </a:t>
            </a:r>
            <a:r>
              <a:rPr lang="en-US" dirty="0" smtClean="0"/>
              <a:t>PRF (update RATs when going into OutofOrder)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Currently an overhead of 300 - 450 cycles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393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Problem Statement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Previous Work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MorphCore</a:t>
            </a:r>
            <a:endParaRPr lang="en-US" sz="3400" dirty="0"/>
          </a:p>
          <a:p>
            <a:r>
              <a:rPr lang="en-US" dirty="0"/>
              <a:t>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81000" y="3505200"/>
            <a:ext cx="3962400" cy="609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30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6836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The Need for an Adaptive Core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Sometimes a single thread with high ILP</a:t>
            </a:r>
          </a:p>
          <a:p>
            <a:pPr lvl="1"/>
            <a:r>
              <a:rPr lang="en-US" sz="2900" dirty="0"/>
              <a:t>Need a heavy-weight out-of-order core</a:t>
            </a:r>
          </a:p>
          <a:p>
            <a:pPr lvl="1"/>
            <a:r>
              <a:rPr lang="en-US" sz="2900" dirty="0" smtClean="0"/>
              <a:t>Provides high performance by exploiting ILP</a:t>
            </a:r>
          </a:p>
          <a:p>
            <a:endParaRPr lang="en-US" dirty="0"/>
          </a:p>
          <a:p>
            <a:r>
              <a:rPr lang="en-US" dirty="0" smtClean="0"/>
              <a:t>Sometimes many threads</a:t>
            </a:r>
          </a:p>
          <a:p>
            <a:pPr lvl="1"/>
            <a:r>
              <a:rPr lang="en-US" sz="2900" dirty="0" smtClean="0"/>
              <a:t>Out-of-order is unnecessary</a:t>
            </a:r>
          </a:p>
          <a:p>
            <a:pPr lvl="1"/>
            <a:r>
              <a:rPr lang="en-US" sz="2900" dirty="0" smtClean="0"/>
              <a:t>Need a </a:t>
            </a:r>
            <a:r>
              <a:rPr lang="en-US" sz="2900" dirty="0"/>
              <a:t>power-efficient </a:t>
            </a:r>
            <a:r>
              <a:rPr lang="en-US" sz="2900" dirty="0" smtClean="0"/>
              <a:t>core</a:t>
            </a:r>
          </a:p>
          <a:p>
            <a:pPr lvl="1"/>
            <a:r>
              <a:rPr lang="en-US" sz="2900" dirty="0" smtClean="0"/>
              <a:t>Provides </a:t>
            </a:r>
            <a:r>
              <a:rPr lang="en-US" sz="2900" dirty="0"/>
              <a:t>high </a:t>
            </a:r>
            <a:r>
              <a:rPr lang="en-US" sz="2900" dirty="0" smtClean="0"/>
              <a:t>performance by exploiting </a:t>
            </a:r>
            <a:br>
              <a:rPr lang="en-US" sz="2900" dirty="0" smtClean="0"/>
            </a:br>
            <a:r>
              <a:rPr lang="en-US" sz="2900" dirty="0" smtClean="0"/>
              <a:t>thread-level parallelism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 need an adaptive core that can do both</a:t>
            </a:r>
          </a:p>
          <a:p>
            <a:pPr lvl="1"/>
            <a:r>
              <a:rPr lang="en-US" sz="2900" dirty="0" smtClean="0"/>
              <a:t>Exploits instruction-level parallelism when needed</a:t>
            </a:r>
          </a:p>
          <a:p>
            <a:pPr lvl="1"/>
            <a:r>
              <a:rPr lang="en-US" sz="2900" dirty="0" smtClean="0"/>
              <a:t>Exploits thread-level parallelism when needed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6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Detailed cycle-level x86 simulator</a:t>
            </a:r>
          </a:p>
          <a:p>
            <a:r>
              <a:rPr lang="en-US" sz="3200" dirty="0" err="1" smtClean="0"/>
              <a:t>McPAT</a:t>
            </a:r>
            <a:r>
              <a:rPr lang="en-US" sz="3200" dirty="0" smtClean="0"/>
              <a:t> (modified) to calculate energy/area</a:t>
            </a:r>
          </a:p>
          <a:p>
            <a:endParaRPr lang="en-US" sz="2600" dirty="0" smtClean="0"/>
          </a:p>
          <a:p>
            <a:r>
              <a:rPr lang="en-US" sz="3200" dirty="0" smtClean="0"/>
              <a:t>Performance/energy </a:t>
            </a:r>
            <a:r>
              <a:rPr lang="en-US" sz="3200" dirty="0"/>
              <a:t>evaluation of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MorphCore vs</a:t>
            </a:r>
            <a:r>
              <a:rPr lang="en-US" sz="3200" dirty="0"/>
              <a:t>. </a:t>
            </a:r>
            <a:r>
              <a:rPr lang="en-US" sz="3200" dirty="0" smtClean="0"/>
              <a:t>alternative </a:t>
            </a:r>
            <a:r>
              <a:rPr lang="en-US" sz="3200" dirty="0"/>
              <a:t>architectures</a:t>
            </a:r>
            <a:r>
              <a:rPr lang="en-US" sz="2600" dirty="0"/>
              <a:t> </a:t>
            </a:r>
          </a:p>
          <a:p>
            <a:pPr lvl="1"/>
            <a:r>
              <a:rPr lang="en-US" sz="2800" dirty="0"/>
              <a:t>Large OOO cores: optimized for </a:t>
            </a:r>
            <a:r>
              <a:rPr lang="en-US" sz="2800" dirty="0" smtClean="0"/>
              <a:t>single-thread</a:t>
            </a:r>
            <a:endParaRPr lang="en-US" sz="2800" dirty="0"/>
          </a:p>
          <a:p>
            <a:pPr lvl="1"/>
            <a:r>
              <a:rPr lang="en-US" sz="2800" dirty="0"/>
              <a:t>Medium and Small cores: optimized for </a:t>
            </a:r>
            <a:r>
              <a:rPr lang="en-US" sz="2800" dirty="0" smtClean="0"/>
              <a:t>multi-thread</a:t>
            </a:r>
            <a:endParaRPr lang="en-US" sz="2800" dirty="0"/>
          </a:p>
          <a:p>
            <a:endParaRPr lang="en-US" sz="3200" dirty="0" smtClean="0"/>
          </a:p>
          <a:p>
            <a:r>
              <a:rPr lang="en-US" sz="3200" dirty="0" smtClean="0"/>
              <a:t>Workloads </a:t>
            </a:r>
          </a:p>
          <a:p>
            <a:pPr lvl="1"/>
            <a:r>
              <a:rPr lang="en-US" sz="2800" dirty="0" smtClean="0"/>
              <a:t>Single-threaded (ST): 14 – SPEC 2006</a:t>
            </a:r>
          </a:p>
          <a:p>
            <a:pPr lvl="1"/>
            <a:r>
              <a:rPr lang="en-US" sz="2800" dirty="0" smtClean="0"/>
              <a:t>Multi-threaded (MT): 14 – Databases, SPLASH, others</a:t>
            </a:r>
          </a:p>
          <a:p>
            <a:endParaRPr lang="en-US" sz="2600" dirty="0"/>
          </a:p>
          <a:p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5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Evaluated Architectures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363180"/>
              </p:ext>
            </p:extLst>
          </p:nvPr>
        </p:nvGraphicFramePr>
        <p:xfrm>
          <a:off x="152400" y="2089580"/>
          <a:ext cx="8818418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218"/>
                <a:gridCol w="838200"/>
                <a:gridCol w="838200"/>
                <a:gridCol w="914400"/>
                <a:gridCol w="914400"/>
                <a:gridCol w="1143000"/>
                <a:gridCol w="1143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Core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# of cores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Freq. (GHz)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Type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Issue</a:t>
                      </a:r>
                    </a:p>
                    <a:p>
                      <a:pPr algn="ctr"/>
                      <a:r>
                        <a:rPr lang="en-US" sz="2200" dirty="0" smtClean="0"/>
                        <a:t>width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SMT threads</a:t>
                      </a:r>
                    </a:p>
                    <a:p>
                      <a:pPr algn="ctr"/>
                      <a:r>
                        <a:rPr lang="en-US" sz="2200" dirty="0" smtClean="0"/>
                        <a:t>Per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/>
                        <a:t>Total threads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Peak  throughput</a:t>
                      </a:r>
                    </a:p>
                    <a:p>
                      <a:pPr algn="ctr"/>
                      <a:r>
                        <a:rPr lang="en-US" sz="2200" dirty="0" smtClean="0"/>
                        <a:t>ops/cycle</a:t>
                      </a:r>
                    </a:p>
                    <a:p>
                      <a:pPr algn="l"/>
                      <a:r>
                        <a:rPr lang="en-US" sz="2200" dirty="0" smtClean="0"/>
                        <a:t>   ST     MT 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    4        4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MED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same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SMALL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same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MorphCore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-2.5%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OOO/</a:t>
                      </a:r>
                    </a:p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 smtClean="0"/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0" y="914400"/>
            <a:ext cx="6324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All comparisons on </a:t>
            </a:r>
            <a:r>
              <a:rPr lang="en-US" b="1" i="1" dirty="0" smtClean="0"/>
              <a:t>approximately</a:t>
            </a:r>
            <a:r>
              <a:rPr lang="en-US" b="1" dirty="0" smtClean="0"/>
              <a:t> equal area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ST : single-thread		MT: multi-thread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OOO : out-of-order 	</a:t>
            </a:r>
            <a:r>
              <a:rPr lang="en-US" dirty="0"/>
              <a:t>	</a:t>
            </a:r>
            <a:r>
              <a:rPr lang="en-US" dirty="0" err="1" smtClean="0"/>
              <a:t>InO</a:t>
            </a:r>
            <a:r>
              <a:rPr lang="en-US" dirty="0" smtClean="0"/>
              <a:t>  : in-order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7467600" y="3192193"/>
            <a:ext cx="152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153400" y="3192193"/>
            <a:ext cx="0" cy="313240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52400" y="3505201"/>
            <a:ext cx="8839200" cy="28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4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Evaluated Architectures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988651"/>
              </p:ext>
            </p:extLst>
          </p:nvPr>
        </p:nvGraphicFramePr>
        <p:xfrm>
          <a:off x="152400" y="2089580"/>
          <a:ext cx="8818418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218"/>
                <a:gridCol w="838200"/>
                <a:gridCol w="838200"/>
                <a:gridCol w="914400"/>
                <a:gridCol w="914400"/>
                <a:gridCol w="1143000"/>
                <a:gridCol w="1143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Core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# of cores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Freq. (GHz)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Type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Issue</a:t>
                      </a:r>
                    </a:p>
                    <a:p>
                      <a:pPr algn="ctr"/>
                      <a:r>
                        <a:rPr lang="en-US" sz="2200" dirty="0" smtClean="0"/>
                        <a:t>width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SMT threads</a:t>
                      </a:r>
                    </a:p>
                    <a:p>
                      <a:pPr algn="ctr"/>
                      <a:r>
                        <a:rPr lang="en-US" sz="2200" dirty="0" smtClean="0"/>
                        <a:t>Per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/>
                        <a:t>Total threads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Peak  throughput</a:t>
                      </a:r>
                    </a:p>
                    <a:p>
                      <a:pPr algn="ctr"/>
                      <a:r>
                        <a:rPr lang="en-US" sz="2200" dirty="0" smtClean="0"/>
                        <a:t>ops/cycle</a:t>
                      </a:r>
                    </a:p>
                    <a:p>
                      <a:pPr algn="l"/>
                      <a:r>
                        <a:rPr lang="en-US" sz="2200" dirty="0" smtClean="0"/>
                        <a:t>   ST     MT 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    4        4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MED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same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SMALL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same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MorphCore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-2.5%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OOO/</a:t>
                      </a:r>
                    </a:p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 smtClean="0"/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0" y="914400"/>
            <a:ext cx="6324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All comparisons on </a:t>
            </a:r>
            <a:r>
              <a:rPr lang="en-US" b="1" i="1" dirty="0" smtClean="0"/>
              <a:t>approximately</a:t>
            </a:r>
            <a:r>
              <a:rPr lang="en-US" b="1" dirty="0" smtClean="0"/>
              <a:t> equal area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ST : single-thread		MT: multi-thread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OOO : out-of-order 	</a:t>
            </a:r>
            <a:r>
              <a:rPr lang="en-US" dirty="0"/>
              <a:t>	</a:t>
            </a:r>
            <a:r>
              <a:rPr lang="en-US" dirty="0" err="1" smtClean="0"/>
              <a:t>InO</a:t>
            </a:r>
            <a:r>
              <a:rPr lang="en-US" dirty="0" smtClean="0"/>
              <a:t>  : in-order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7467600" y="3192193"/>
            <a:ext cx="152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153400" y="3192193"/>
            <a:ext cx="0" cy="313240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52400" y="4419600"/>
            <a:ext cx="8839200" cy="1905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181600" y="3505200"/>
            <a:ext cx="11430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514600" y="3505200"/>
            <a:ext cx="8382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267200" y="3505200"/>
            <a:ext cx="8382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429500" y="3505200"/>
            <a:ext cx="7239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76400" y="3505200"/>
            <a:ext cx="8382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153400" y="3505200"/>
            <a:ext cx="7239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324600" y="3505200"/>
            <a:ext cx="11049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05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8" grpId="0" animBg="1"/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Evaluated Architectures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436723"/>
              </p:ext>
            </p:extLst>
          </p:nvPr>
        </p:nvGraphicFramePr>
        <p:xfrm>
          <a:off x="152400" y="2089580"/>
          <a:ext cx="8818418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218"/>
                <a:gridCol w="838200"/>
                <a:gridCol w="838200"/>
                <a:gridCol w="914400"/>
                <a:gridCol w="914400"/>
                <a:gridCol w="1143000"/>
                <a:gridCol w="1143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Core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# of cores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Freq. (GHz)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Type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Issue</a:t>
                      </a:r>
                    </a:p>
                    <a:p>
                      <a:pPr algn="ctr"/>
                      <a:r>
                        <a:rPr lang="en-US" sz="2200" dirty="0" smtClean="0"/>
                        <a:t>width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SMT threads</a:t>
                      </a:r>
                    </a:p>
                    <a:p>
                      <a:pPr algn="ctr"/>
                      <a:r>
                        <a:rPr lang="en-US" sz="2200" dirty="0" smtClean="0"/>
                        <a:t>Per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/>
                        <a:t>Total threads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Peak  throughput</a:t>
                      </a:r>
                    </a:p>
                    <a:p>
                      <a:pPr algn="ctr"/>
                      <a:r>
                        <a:rPr lang="en-US" sz="2200" dirty="0" smtClean="0"/>
                        <a:t>ops/cycle</a:t>
                      </a:r>
                    </a:p>
                    <a:p>
                      <a:pPr algn="l"/>
                      <a:r>
                        <a:rPr lang="en-US" sz="2200" dirty="0" smtClean="0"/>
                        <a:t>   ST     MT 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    4        4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MED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SMALL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MorphCore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-2.5%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OOO/</a:t>
                      </a:r>
                    </a:p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 smtClean="0"/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0" y="914400"/>
            <a:ext cx="6324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All comparisons on </a:t>
            </a:r>
            <a:r>
              <a:rPr lang="en-US" b="1" i="1" dirty="0" smtClean="0"/>
              <a:t>approximately</a:t>
            </a:r>
            <a:r>
              <a:rPr lang="en-US" b="1" dirty="0" smtClean="0"/>
              <a:t> equal area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ST : single-thread		MT: multi-thread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OOO : out-of-order 	</a:t>
            </a:r>
            <a:r>
              <a:rPr lang="en-US" dirty="0"/>
              <a:t>	</a:t>
            </a:r>
            <a:r>
              <a:rPr lang="en-US" dirty="0" err="1" smtClean="0"/>
              <a:t>InO</a:t>
            </a:r>
            <a:r>
              <a:rPr lang="en-US" dirty="0" smtClean="0"/>
              <a:t>  : in-order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7467600" y="3192193"/>
            <a:ext cx="152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153400" y="3192193"/>
            <a:ext cx="0" cy="313240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52400" y="4800600"/>
            <a:ext cx="8839200" cy="152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352800" y="4419600"/>
            <a:ext cx="29718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76400" y="4419600"/>
            <a:ext cx="8382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153400" y="4419600"/>
            <a:ext cx="7239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429500" y="4419600"/>
            <a:ext cx="7239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324600" y="4404360"/>
            <a:ext cx="1143000" cy="381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2148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7" grpId="0" animBg="1"/>
      <p:bldP spid="18" grpId="0" animBg="1"/>
      <p:bldP spid="19" grpId="0" animBg="1"/>
      <p:bldP spid="19" grpId="1" animBg="1"/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Evaluated Architectures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273018"/>
              </p:ext>
            </p:extLst>
          </p:nvPr>
        </p:nvGraphicFramePr>
        <p:xfrm>
          <a:off x="152400" y="2089580"/>
          <a:ext cx="8818418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218"/>
                <a:gridCol w="838200"/>
                <a:gridCol w="838200"/>
                <a:gridCol w="914400"/>
                <a:gridCol w="914400"/>
                <a:gridCol w="1143000"/>
                <a:gridCol w="1143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Core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# of cores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Freq. (GHz)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Type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Issue</a:t>
                      </a:r>
                    </a:p>
                    <a:p>
                      <a:pPr algn="ctr"/>
                      <a:r>
                        <a:rPr lang="en-US" sz="2200" dirty="0" smtClean="0"/>
                        <a:t>width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SMT threads</a:t>
                      </a:r>
                    </a:p>
                    <a:p>
                      <a:pPr algn="ctr"/>
                      <a:r>
                        <a:rPr lang="en-US" sz="2200" dirty="0" smtClean="0"/>
                        <a:t>Per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/>
                        <a:t>Total threads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Peak  throughput</a:t>
                      </a:r>
                    </a:p>
                    <a:p>
                      <a:pPr algn="ctr"/>
                      <a:r>
                        <a:rPr lang="en-US" sz="2200" dirty="0" smtClean="0"/>
                        <a:t>ops/cycle</a:t>
                      </a:r>
                    </a:p>
                    <a:p>
                      <a:pPr algn="l"/>
                      <a:r>
                        <a:rPr lang="en-US" sz="2200" dirty="0" smtClean="0"/>
                        <a:t>   ST     MT 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    4        4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MED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SMALL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MorphCore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-2.5%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OOO/</a:t>
                      </a:r>
                    </a:p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 smtClean="0"/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0" y="914400"/>
            <a:ext cx="6324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All comparisons on </a:t>
            </a:r>
            <a:r>
              <a:rPr lang="en-US" b="1" i="1" dirty="0" smtClean="0"/>
              <a:t>approximately</a:t>
            </a:r>
            <a:r>
              <a:rPr lang="en-US" b="1" dirty="0" smtClean="0"/>
              <a:t> equal area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ST : single-thread		MT: multi-thread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OOO : out-of-order 	</a:t>
            </a:r>
            <a:r>
              <a:rPr lang="en-US" dirty="0"/>
              <a:t>	</a:t>
            </a:r>
            <a:r>
              <a:rPr lang="en-US" dirty="0" err="1" smtClean="0"/>
              <a:t>InO</a:t>
            </a:r>
            <a:r>
              <a:rPr lang="en-US" dirty="0" smtClean="0"/>
              <a:t>  : in-order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7467600" y="3192193"/>
            <a:ext cx="152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153400" y="3192193"/>
            <a:ext cx="0" cy="313240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52400" y="5257800"/>
            <a:ext cx="8839200" cy="106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352800" y="4800600"/>
            <a:ext cx="29718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676400" y="4800600"/>
            <a:ext cx="8382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153400" y="4800600"/>
            <a:ext cx="838200" cy="4191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399020" y="4800600"/>
            <a:ext cx="830580" cy="4191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62700" y="4800600"/>
            <a:ext cx="1066800" cy="457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24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7" grpId="0" animBg="1"/>
      <p:bldP spid="18" grpId="0" animBg="1"/>
      <p:bldP spid="19" grpId="0" animBg="1"/>
      <p:bldP spid="19" grpId="1" animBg="1"/>
      <p:bldP spid="1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Evaluated Architectures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829337"/>
              </p:ext>
            </p:extLst>
          </p:nvPr>
        </p:nvGraphicFramePr>
        <p:xfrm>
          <a:off x="152400" y="2089580"/>
          <a:ext cx="8818418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3218"/>
                <a:gridCol w="838200"/>
                <a:gridCol w="838200"/>
                <a:gridCol w="914400"/>
                <a:gridCol w="914400"/>
                <a:gridCol w="1143000"/>
                <a:gridCol w="1143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Core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# of cores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Freq. (GHz)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Type</a:t>
                      </a:r>
                    </a:p>
                    <a:p>
                      <a:pPr algn="ctr"/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Issue</a:t>
                      </a:r>
                    </a:p>
                    <a:p>
                      <a:pPr algn="ctr"/>
                      <a:r>
                        <a:rPr lang="en-US" sz="2200" dirty="0" smtClean="0"/>
                        <a:t>width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SMT threads</a:t>
                      </a:r>
                    </a:p>
                    <a:p>
                      <a:pPr algn="ctr"/>
                      <a:r>
                        <a:rPr lang="en-US" sz="2200" dirty="0" smtClean="0"/>
                        <a:t>Per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/>
                        <a:t>Total threads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Peak  throughput</a:t>
                      </a:r>
                    </a:p>
                    <a:p>
                      <a:pPr algn="ctr"/>
                      <a:r>
                        <a:rPr lang="en-US" sz="2200" dirty="0" smtClean="0"/>
                        <a:t>(ops/cycle)</a:t>
                      </a:r>
                    </a:p>
                    <a:p>
                      <a:pPr algn="l"/>
                      <a:r>
                        <a:rPr lang="en-US" sz="2200" dirty="0" smtClean="0"/>
                        <a:t>   ST     MT  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dirty="0" smtClean="0"/>
                        <a:t>    4        4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OOO-4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MED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SMALL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3.4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2        6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MorphCore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-2.5%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OOO/</a:t>
                      </a:r>
                    </a:p>
                    <a:p>
                      <a:pPr algn="ctr"/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2 OOO/ 8 </a:t>
                      </a:r>
                      <a:r>
                        <a:rPr lang="en-US" sz="2200" dirty="0" err="1" smtClean="0"/>
                        <a:t>InO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    4        4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1524000" y="914400"/>
            <a:ext cx="6324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Font typeface="Arial" pitchFamily="34" charset="0"/>
              <a:buNone/>
            </a:pPr>
            <a:r>
              <a:rPr lang="en-US" b="1" dirty="0" smtClean="0"/>
              <a:t>All comparisons on </a:t>
            </a:r>
            <a:r>
              <a:rPr lang="en-US" b="1" i="1" dirty="0" smtClean="0"/>
              <a:t>approximately</a:t>
            </a:r>
            <a:r>
              <a:rPr lang="en-US" b="1" dirty="0" smtClean="0"/>
              <a:t> equal area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ST : single-thread		MT: multi-thread</a:t>
            </a:r>
          </a:p>
          <a:p>
            <a:pPr marL="457200" lvl="1" indent="0">
              <a:buFont typeface="Arial" pitchFamily="34" charset="0"/>
              <a:buNone/>
            </a:pPr>
            <a:r>
              <a:rPr lang="en-US" dirty="0" smtClean="0"/>
              <a:t>OOO : out-of-order 	</a:t>
            </a:r>
            <a:r>
              <a:rPr lang="en-US" dirty="0"/>
              <a:t>	</a:t>
            </a:r>
            <a:r>
              <a:rPr lang="en-US" dirty="0" err="1" smtClean="0"/>
              <a:t>InO</a:t>
            </a:r>
            <a:r>
              <a:rPr lang="en-US" dirty="0" smtClean="0"/>
              <a:t>  : in-order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7467600" y="3192193"/>
            <a:ext cx="1524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8153400" y="3192193"/>
            <a:ext cx="0" cy="313240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5181600" y="5257800"/>
            <a:ext cx="22479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514600" y="5257800"/>
            <a:ext cx="8382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267200" y="5257800"/>
            <a:ext cx="8382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429500" y="5257800"/>
            <a:ext cx="15621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676400" y="5257800"/>
            <a:ext cx="838200" cy="762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33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Performance: Single-thread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5076473"/>
              </p:ext>
            </p:extLst>
          </p:nvPr>
        </p:nvGraphicFramePr>
        <p:xfrm>
          <a:off x="609601" y="1371600"/>
          <a:ext cx="7360024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447800" y="3048000"/>
            <a:ext cx="6553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447800" y="1842655"/>
            <a:ext cx="2362200" cy="1066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MorphCore:  -1.2%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           MED:  -25%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        SMALL:  -59%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37709" y="2944092"/>
            <a:ext cx="4585854" cy="3096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37709" y="1877291"/>
            <a:ext cx="4800600" cy="1548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606040" y="5545282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98120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97180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27660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172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Performance: Multi-thread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934528"/>
              </p:ext>
            </p:extLst>
          </p:nvPr>
        </p:nvGraphicFramePr>
        <p:xfrm>
          <a:off x="609601" y="1371600"/>
          <a:ext cx="7360024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447800" y="3048000"/>
            <a:ext cx="6553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715001" y="2944092"/>
            <a:ext cx="2708562" cy="30964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15001" y="1877291"/>
            <a:ext cx="2923308" cy="15482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888182" y="1842655"/>
            <a:ext cx="2362200" cy="1066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MorphCore:  +22%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           MED:  +30%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        SMALL:  +33%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695700" y="1925782"/>
            <a:ext cx="2019301" cy="411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470535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403860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02920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334000" y="5520344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06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Performance: Both ST and MT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4547594"/>
              </p:ext>
            </p:extLst>
          </p:nvPr>
        </p:nvGraphicFramePr>
        <p:xfrm>
          <a:off x="609601" y="1371600"/>
          <a:ext cx="7360024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1447800" y="3048000"/>
            <a:ext cx="6553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638800" y="3833812"/>
            <a:ext cx="2590800" cy="1586346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MorphCore</a:t>
            </a:r>
            <a:br>
              <a:rPr lang="en-US" sz="2000" b="1" dirty="0" smtClean="0">
                <a:solidFill>
                  <a:schemeClr val="tx1"/>
                </a:solidFill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>  over OOO-2:  +10%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over OOO-4:  +4%  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    over MED:  +11%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 over SMALL:  +49%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715001" y="1981200"/>
            <a:ext cx="2019301" cy="411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724651" y="2129444"/>
            <a:ext cx="0" cy="613756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7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9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9446424"/>
              </p:ext>
            </p:extLst>
          </p:nvPr>
        </p:nvGraphicFramePr>
        <p:xfrm>
          <a:off x="457200" y="1143000"/>
          <a:ext cx="83820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Energy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524000" y="2362200"/>
            <a:ext cx="7315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457200" y="4038600"/>
            <a:ext cx="8686800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For MT workloads, MorphCore is the second-best in energy-efficiency</a:t>
            </a:r>
          </a:p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Consumes 9% less energy than OOO-2</a:t>
            </a:r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943600" y="5225242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581400" y="5257800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895600" y="5225242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257800" y="5225242"/>
            <a:ext cx="0" cy="990600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96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cores </a:t>
            </a:r>
          </a:p>
          <a:p>
            <a:pPr lvl="1"/>
            <a:r>
              <a:rPr lang="en-US" dirty="0">
                <a:solidFill>
                  <a:srgbClr val="007635"/>
                </a:solidFill>
              </a:rPr>
              <a:t>Good: High single-thread </a:t>
            </a:r>
            <a:r>
              <a:rPr lang="en-US" dirty="0" smtClean="0">
                <a:solidFill>
                  <a:srgbClr val="007635"/>
                </a:solidFill>
              </a:rPr>
              <a:t>performance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Bad: Inefficient when TLP is available</a:t>
            </a: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Small cores</a:t>
            </a:r>
          </a:p>
          <a:p>
            <a:pPr lvl="1"/>
            <a:r>
              <a:rPr lang="en-US" dirty="0">
                <a:solidFill>
                  <a:srgbClr val="007635"/>
                </a:solidFill>
              </a:rPr>
              <a:t>Good: High multithreaded </a:t>
            </a:r>
            <a:r>
              <a:rPr lang="en-US" dirty="0" smtClean="0">
                <a:solidFill>
                  <a:srgbClr val="007635"/>
                </a:solidFill>
              </a:rPr>
              <a:t>performance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Bad: Poor single thread performance</a:t>
            </a:r>
          </a:p>
          <a:p>
            <a:pPr lvl="1"/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371600"/>
            <a:ext cx="8382000" cy="1905000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33400" y="1371600"/>
            <a:ext cx="8382000" cy="434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33400" y="2324100"/>
            <a:ext cx="8235462" cy="2781300"/>
          </a:xfrm>
          <a:prstGeom prst="roundRect">
            <a:avLst/>
          </a:prstGeom>
          <a:solidFill>
            <a:schemeClr val="accent1">
              <a:alpha val="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Current core architectures </a:t>
            </a:r>
            <a:r>
              <a:rPr lang="en-US" sz="3200" dirty="0" smtClean="0">
                <a:solidFill>
                  <a:srgbClr val="FF0000"/>
                </a:solidFill>
              </a:rPr>
              <a:t>do not adapt</a:t>
            </a:r>
          </a:p>
          <a:p>
            <a:pPr algn="ctr"/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Large cores </a:t>
            </a:r>
            <a:r>
              <a:rPr lang="en-US" sz="3200" dirty="0" smtClean="0">
                <a:solidFill>
                  <a:srgbClr val="FF0000"/>
                </a:solidFill>
              </a:rPr>
              <a:t>limit performance when TLP is high</a:t>
            </a:r>
          </a:p>
          <a:p>
            <a:pPr algn="ctr"/>
            <a:endParaRPr lang="en-US" sz="3200" dirty="0" smtClean="0">
              <a:solidFill>
                <a:srgbClr val="FF0000"/>
              </a:solidFill>
            </a:endParaRPr>
          </a:p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Small cores </a:t>
            </a:r>
            <a:r>
              <a:rPr lang="en-US" sz="3200" dirty="0" smtClean="0">
                <a:solidFill>
                  <a:srgbClr val="FF0000"/>
                </a:solidFill>
              </a:rPr>
              <a:t>limit performance when TLP is low</a:t>
            </a:r>
          </a:p>
          <a:p>
            <a:pPr algn="ctr"/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9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4604225"/>
              </p:ext>
            </p:extLst>
          </p:nvPr>
        </p:nvGraphicFramePr>
        <p:xfrm>
          <a:off x="533400" y="1676400"/>
          <a:ext cx="8153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Energy-delay-squared (ED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24886" y="19166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3.5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0" y="3352800"/>
            <a:ext cx="70104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533400" y="4876800"/>
            <a:ext cx="8387255" cy="9144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On average, across all workloads, MorphCore provides the lowest ED</a:t>
            </a:r>
            <a:r>
              <a:rPr lang="en-US" sz="2200" b="1" baseline="30000" dirty="0" smtClean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22% lower than OOO-2 and 44% lower than SMALL</a:t>
            </a:r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7391400" y="2918460"/>
            <a:ext cx="0" cy="870758"/>
          </a:xfrm>
          <a:prstGeom prst="straightConnector1">
            <a:avLst/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88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5344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MorphCore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adapts well to both 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/>
              <a:t>single-thread and multi-thread workloads</a:t>
            </a:r>
          </a:p>
          <a:p>
            <a:endParaRPr lang="en-US" dirty="0" smtClean="0"/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Requires minimal changes </a:t>
            </a:r>
            <a:r>
              <a:rPr lang="en-US" dirty="0"/>
              <a:t>to a traditional </a:t>
            </a:r>
            <a:br>
              <a:rPr lang="en-US" dirty="0"/>
            </a:br>
            <a:r>
              <a:rPr lang="en-US" dirty="0"/>
              <a:t>OOO </a:t>
            </a:r>
            <a:r>
              <a:rPr lang="en-US" dirty="0" smtClean="0"/>
              <a:t>core</a:t>
            </a:r>
          </a:p>
          <a:p>
            <a:endParaRPr lang="en-US" dirty="0" smtClean="0"/>
          </a:p>
          <a:p>
            <a:r>
              <a:rPr lang="en-US" dirty="0" smtClean="0"/>
              <a:t>Operates in two modes:</a:t>
            </a:r>
          </a:p>
          <a:p>
            <a:pPr lvl="1"/>
            <a:r>
              <a:rPr lang="en-US" sz="2800" dirty="0" smtClean="0"/>
              <a:t>OOO core when TLP is low</a:t>
            </a:r>
          </a:p>
          <a:p>
            <a:pPr lvl="1"/>
            <a:r>
              <a:rPr lang="en-US" sz="2800" dirty="0" smtClean="0"/>
              <a:t>Highly-threaded in-order SMT core when TLP is high</a:t>
            </a:r>
          </a:p>
          <a:p>
            <a:endParaRPr lang="en-US" dirty="0" smtClean="0"/>
          </a:p>
          <a:p>
            <a:r>
              <a:rPr lang="en-US" dirty="0" smtClean="0"/>
              <a:t>Significantly outperforms other alternative architectures</a:t>
            </a:r>
          </a:p>
          <a:p>
            <a:endParaRPr lang="en-US" sz="320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4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9144000" cy="1679575"/>
          </a:xfrm>
        </p:spPr>
        <p:txBody>
          <a:bodyPr>
            <a:noAutofit/>
          </a:bodyPr>
          <a:lstStyle/>
          <a:p>
            <a:r>
              <a:rPr lang="en-US" sz="3400" dirty="0" smtClean="0"/>
              <a:t>MorphCore: </a:t>
            </a:r>
            <a:br>
              <a:rPr lang="en-US" sz="3400" dirty="0" smtClean="0"/>
            </a:br>
            <a:r>
              <a:rPr lang="en-US" sz="3400" dirty="0" smtClean="0"/>
              <a:t>An Energy-Efficient Architecture for </a:t>
            </a:r>
            <a:br>
              <a:rPr lang="en-US" sz="3400" dirty="0" smtClean="0"/>
            </a:br>
            <a:r>
              <a:rPr lang="en-US" sz="3400" dirty="0" smtClean="0"/>
              <a:t>High-Performance ILP and High-Throughput TLP</a:t>
            </a:r>
            <a:endParaRPr lang="en-US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7703" y="2895600"/>
            <a:ext cx="8229600" cy="1905000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Khubaib</a:t>
            </a:r>
            <a:r>
              <a:rPr lang="en-US" sz="3000" baseline="30000" dirty="0">
                <a:solidFill>
                  <a:schemeClr val="accent6">
                    <a:lumMod val="75000"/>
                  </a:schemeClr>
                </a:solidFill>
                <a:sym typeface="Verdana" charset="0"/>
              </a:rPr>
              <a:t>*</a:t>
            </a:r>
            <a:endParaRPr lang="en-US" sz="3000" baseline="30000" dirty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M. </a:t>
            </a:r>
            <a:r>
              <a:rPr lang="en-US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Aater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Suleman</a:t>
            </a:r>
            <a:r>
              <a:rPr lang="en-US" sz="3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*+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		  </a:t>
            </a:r>
            <a:r>
              <a:rPr lang="en-US" sz="30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Milad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Hashemi</a:t>
            </a:r>
            <a:r>
              <a:rPr lang="en-US" sz="3000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</a:t>
            </a:r>
            <a:endParaRPr lang="en-US" sz="30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Chris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Wilkerson</a:t>
            </a:r>
            <a:r>
              <a:rPr lang="en-US" sz="3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‡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		   </a:t>
            </a:r>
            <a:r>
              <a:rPr lang="en-US" sz="3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Yale </a:t>
            </a:r>
            <a:r>
              <a:rPr lang="en-US" sz="3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N. </a:t>
            </a:r>
            <a:r>
              <a:rPr lang="en-US" sz="3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Patt</a:t>
            </a:r>
            <a:r>
              <a:rPr lang="en-US" sz="3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566219" y="4876800"/>
            <a:ext cx="4114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*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HPS Research Group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University of Texas at Austin</a:t>
            </a:r>
          </a:p>
          <a:p>
            <a:endParaRPr lang="en-US" sz="3300" dirty="0" smtClean="0">
              <a:solidFill>
                <a:schemeClr val="tx1">
                  <a:lumMod val="75000"/>
                  <a:lumOff val="25000"/>
                </a:schemeClr>
              </a:solidFill>
              <a:sym typeface="Verdana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676400" y="5715000"/>
            <a:ext cx="1828800" cy="4191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+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</a:t>
            </a:r>
            <a:r>
              <a:rPr lang="en-US" sz="2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Calxeda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Inc.</a:t>
            </a:r>
          </a:p>
          <a:p>
            <a:endParaRPr lang="en-US" sz="3300" dirty="0" smtClean="0">
              <a:sym typeface="Verdana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535561" y="5715000"/>
            <a:ext cx="1676400" cy="4191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aseline="30000" dirty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‡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Verdana" charset="0"/>
              </a:rPr>
              <a:t> </a:t>
            </a:r>
            <a:r>
              <a:rPr lang="en-US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Intel Labs</a:t>
            </a:r>
          </a:p>
          <a:p>
            <a:endParaRPr lang="en-US" sz="3300" dirty="0" smtClean="0">
              <a:sym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786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Problem Statement</a:t>
            </a:r>
          </a:p>
          <a:p>
            <a:r>
              <a:rPr lang="en-US" dirty="0" smtClean="0"/>
              <a:t>Previous Work</a:t>
            </a:r>
          </a:p>
          <a:p>
            <a:pPr lvl="1"/>
            <a:r>
              <a:rPr lang="en-US" dirty="0" smtClean="0"/>
              <a:t>Asymmetric chip multiprocessors</a:t>
            </a:r>
          </a:p>
          <a:p>
            <a:pPr lvl="1"/>
            <a:r>
              <a:rPr lang="en-US" dirty="0" smtClean="0"/>
              <a:t>Reconfigurable core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MorphCore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Evaluation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81000" y="2209800"/>
            <a:ext cx="6324600" cy="1752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79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600" dirty="0"/>
              <a:t>Asymmetric </a:t>
            </a:r>
            <a:r>
              <a:rPr lang="en-US" sz="4600" dirty="0" smtClean="0"/>
              <a:t>Chip Multiprocessors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or few large out-of-order cores with many small in-order cores</a:t>
            </a:r>
            <a:br>
              <a:rPr lang="en-US" dirty="0" smtClean="0"/>
            </a:br>
            <a:r>
              <a:rPr lang="en-US" sz="2400" dirty="0" smtClean="0"/>
              <a:t>[</a:t>
            </a:r>
            <a:r>
              <a:rPr lang="en-US" sz="2400" dirty="0" err="1" smtClean="0"/>
              <a:t>Morad</a:t>
            </a:r>
            <a:r>
              <a:rPr lang="en-US" sz="2400" dirty="0" smtClean="0"/>
              <a:t>+  CAL’06, </a:t>
            </a:r>
            <a:r>
              <a:rPr lang="en-US" sz="2400" dirty="0" err="1" smtClean="0"/>
              <a:t>Suleman</a:t>
            </a:r>
            <a:r>
              <a:rPr lang="en-US" sz="2400" dirty="0" smtClean="0"/>
              <a:t>+  TR’07, Hill+  Computer’07, </a:t>
            </a:r>
            <a:r>
              <a:rPr lang="en-US" sz="2400" dirty="0" err="1" smtClean="0"/>
              <a:t>Suleman</a:t>
            </a:r>
            <a:r>
              <a:rPr lang="en-US" sz="2400" dirty="0" smtClean="0"/>
              <a:t>+  ASPLOS’09]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Limited flexibility</a:t>
            </a:r>
          </a:p>
          <a:p>
            <a:pPr lvl="2"/>
            <a:r>
              <a:rPr lang="en-US" dirty="0" smtClean="0"/>
              <a:t>Fixed number of large and small cores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Migration overhead</a:t>
            </a:r>
          </a:p>
          <a:p>
            <a:pPr lvl="2"/>
            <a:r>
              <a:rPr lang="en-US" dirty="0" smtClean="0"/>
              <a:t>Migrate the thread state/data to large core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80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Reconfigurable Core 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3700" dirty="0" smtClean="0">
                <a:solidFill>
                  <a:srgbClr val="7030A0"/>
                </a:solidFill>
              </a:rPr>
              <a:t>Fundamental Idea</a:t>
            </a:r>
          </a:p>
          <a:p>
            <a:pPr lvl="1"/>
            <a:r>
              <a:rPr lang="en-US" sz="3200" dirty="0" smtClean="0"/>
              <a:t>Build a chip with “simpler cores” and “combine” them at runtime using additional logic to form a high-performance out-of-order core</a:t>
            </a:r>
          </a:p>
          <a:p>
            <a:pPr lvl="1"/>
            <a:r>
              <a:rPr lang="en-US" sz="3200" dirty="0" smtClean="0"/>
              <a:t>Core </a:t>
            </a:r>
            <a:r>
              <a:rPr lang="en-US" sz="3200" dirty="0"/>
              <a:t>Fusion </a:t>
            </a:r>
            <a:r>
              <a:rPr lang="en-US" sz="3200" dirty="0" smtClean="0"/>
              <a:t>- </a:t>
            </a:r>
            <a:r>
              <a:rPr lang="en-US" sz="3200" dirty="0" err="1" smtClean="0"/>
              <a:t>Ipek</a:t>
            </a:r>
            <a:r>
              <a:rPr lang="en-US" sz="3200" dirty="0"/>
              <a:t>+ ISCA’07, </a:t>
            </a:r>
            <a:r>
              <a:rPr lang="en-US" sz="3200" dirty="0" err="1"/>
              <a:t>TFlex</a:t>
            </a:r>
            <a:r>
              <a:rPr lang="en-US" sz="3200" dirty="0"/>
              <a:t> </a:t>
            </a:r>
            <a:r>
              <a:rPr lang="en-US" sz="3200" dirty="0" smtClean="0"/>
              <a:t>- </a:t>
            </a:r>
            <a:r>
              <a:rPr lang="en-US" sz="3200" dirty="0"/>
              <a:t>Kim+ MICRO’07, </a:t>
            </a:r>
            <a:r>
              <a:rPr lang="en-US" sz="3200" dirty="0" smtClean="0"/>
              <a:t>Federation Cores - </a:t>
            </a:r>
            <a:r>
              <a:rPr lang="en-US" sz="3200" dirty="0" err="1" smtClean="0"/>
              <a:t>Tarjan</a:t>
            </a:r>
            <a:r>
              <a:rPr lang="en-US" sz="3200" dirty="0"/>
              <a:t>+ </a:t>
            </a:r>
            <a:r>
              <a:rPr lang="en-US" sz="3200" dirty="0" smtClean="0"/>
              <a:t>DAC’08,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and </a:t>
            </a:r>
            <a:r>
              <a:rPr lang="en-US" sz="3200" dirty="0"/>
              <a:t>many others</a:t>
            </a:r>
            <a:endParaRPr lang="en-US" sz="3200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Fused core has low performance and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low energy-efficiency</a:t>
            </a:r>
          </a:p>
          <a:p>
            <a:pPr lvl="1"/>
            <a:r>
              <a:rPr lang="en-US" dirty="0" smtClean="0"/>
              <a:t>Increased latencies among its pipeline stages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Significant mode switching overhead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20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Problem Statement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Previous Work</a:t>
            </a:r>
          </a:p>
          <a:p>
            <a:r>
              <a:rPr lang="en-US" dirty="0"/>
              <a:t>MorphCore</a:t>
            </a:r>
          </a:p>
          <a:p>
            <a:pPr lvl="1"/>
            <a:r>
              <a:rPr lang="en-US" sz="3400" dirty="0"/>
              <a:t>Key Insights and Basic Idea</a:t>
            </a:r>
          </a:p>
          <a:p>
            <a:pPr lvl="1"/>
            <a:r>
              <a:rPr lang="en-US" sz="3400" dirty="0"/>
              <a:t>Design and Operation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Evaluation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3505200"/>
            <a:ext cx="5334000" cy="6096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33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340268"/>
              </p:ext>
            </p:extLst>
          </p:nvPr>
        </p:nvGraphicFramePr>
        <p:xfrm>
          <a:off x="304800" y="897353"/>
          <a:ext cx="7496174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82562"/>
            <a:ext cx="8458200" cy="731838"/>
          </a:xfrm>
        </p:spPr>
        <p:txBody>
          <a:bodyPr>
            <a:noAutofit/>
          </a:bodyPr>
          <a:lstStyle/>
          <a:p>
            <a:r>
              <a:rPr lang="en-US" sz="3600" dirty="0" smtClean="0"/>
              <a:t>Key Insight 1: The Potential of In-Order SMT</a:t>
            </a:r>
            <a:endParaRPr lang="en-US" sz="36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5486400"/>
            <a:ext cx="8229600" cy="1630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</a:rPr>
              <a:t>With 8 threads, the in-order core’s performance almost matches the out-of-order core’s</a:t>
            </a:r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000" y="1295400"/>
            <a:ext cx="381000" cy="3810000"/>
          </a:xfrm>
          <a:prstGeom prst="roundRect">
            <a:avLst/>
          </a:prstGeom>
          <a:noFill/>
          <a:ln>
            <a:solidFill>
              <a:schemeClr val="accent6">
                <a:lumMod val="50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202024" y="1295400"/>
            <a:ext cx="1981200" cy="3810000"/>
          </a:xfrm>
          <a:prstGeom prst="roundRect">
            <a:avLst/>
          </a:prstGeom>
          <a:noFill/>
          <a:ln>
            <a:solidFill>
              <a:schemeClr val="accent6">
                <a:lumMod val="50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705600" y="1295400"/>
            <a:ext cx="353291" cy="3810000"/>
          </a:xfrm>
          <a:prstGeom prst="roundRect">
            <a:avLst/>
          </a:prstGeom>
          <a:noFill/>
          <a:ln>
            <a:solidFill>
              <a:schemeClr val="accent6">
                <a:lumMod val="50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58891" y="2355273"/>
            <a:ext cx="204354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Black-Scholes</a:t>
            </a:r>
          </a:p>
          <a:p>
            <a:r>
              <a:rPr lang="en-US" sz="2800" dirty="0" smtClean="0"/>
              <a:t>Program</a:t>
            </a:r>
            <a:endParaRPr lang="en-US" sz="2800" dirty="0"/>
          </a:p>
        </p:txBody>
      </p:sp>
      <p:sp>
        <p:nvSpPr>
          <p:cNvPr id="12" name="Rounded Rectangle 11"/>
          <p:cNvSpPr/>
          <p:nvPr/>
        </p:nvSpPr>
        <p:spPr>
          <a:xfrm rot="2160000">
            <a:off x="1926927" y="1578846"/>
            <a:ext cx="356127" cy="1677034"/>
          </a:xfrm>
          <a:prstGeom prst="roundRect">
            <a:avLst/>
          </a:prstGeom>
          <a:noFill/>
          <a:ln>
            <a:solidFill>
              <a:schemeClr val="accent6">
                <a:lumMod val="50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4860000">
            <a:off x="5739514" y="473387"/>
            <a:ext cx="210104" cy="2428246"/>
          </a:xfrm>
          <a:prstGeom prst="roundRect">
            <a:avLst/>
          </a:prstGeom>
          <a:noFill/>
          <a:ln>
            <a:solidFill>
              <a:schemeClr val="accent6">
                <a:lumMod val="50000"/>
                <a:alpha val="7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4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9" grpId="0" animBg="1"/>
      <p:bldP spid="9" grpId="1" animBg="1"/>
      <p:bldP spid="13" grpId="0" animBg="1"/>
      <p:bldP spid="13" grpId="1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Insight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71992" cy="1524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Minimal changes to a traditional OOO core </a:t>
            </a:r>
            <a:br>
              <a:rPr lang="en-US" dirty="0" smtClean="0"/>
            </a:br>
            <a:r>
              <a:rPr lang="en-US" dirty="0" smtClean="0"/>
              <a:t>can transform it into a </a:t>
            </a:r>
            <a:br>
              <a:rPr lang="en-US" dirty="0" smtClean="0"/>
            </a:br>
            <a:r>
              <a:rPr lang="en-US" dirty="0" smtClean="0"/>
              <a:t>highly-threaded in-order SMT core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-3110" y="3962400"/>
            <a:ext cx="9171992" cy="1524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dirty="0" smtClean="0"/>
              <a:t>Existing structures in an OOO core </a:t>
            </a:r>
            <a:br>
              <a:rPr lang="en-US" dirty="0" smtClean="0"/>
            </a:br>
            <a:r>
              <a:rPr lang="en-US" dirty="0" smtClean="0"/>
              <a:t>can be re-used to support </a:t>
            </a:r>
            <a:br>
              <a:rPr lang="en-US" dirty="0" smtClean="0"/>
            </a:br>
            <a:r>
              <a:rPr lang="en-US" dirty="0" smtClean="0"/>
              <a:t>highly-threaded in-order SMT execution</a:t>
            </a:r>
          </a:p>
        </p:txBody>
      </p:sp>
    </p:spTree>
    <p:extLst>
      <p:ext uri="{BB962C8B-B14F-4D97-AF65-F5344CB8AC3E}">
        <p14:creationId xmlns:p14="http://schemas.microsoft.com/office/powerpoint/2010/main" val="164806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hps_ppt_template3.potx</Template>
  <TotalTime>15227</TotalTime>
  <Words>1467</Words>
  <Application>Microsoft Office PowerPoint</Application>
  <PresentationFormat>On-screen Show (4:3)</PresentationFormat>
  <Paragraphs>622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MorphCore:  An Energy-Efficient Architecture for  High-Performance ILP and High-Throughput TLP</vt:lpstr>
      <vt:lpstr>The Need for an Adaptive Core</vt:lpstr>
      <vt:lpstr>Problem</vt:lpstr>
      <vt:lpstr>Outline</vt:lpstr>
      <vt:lpstr>Asymmetric Chip Multiprocessors</vt:lpstr>
      <vt:lpstr>Reconfigurable Core Architectures</vt:lpstr>
      <vt:lpstr>Outline</vt:lpstr>
      <vt:lpstr>Key Insight 1: The Potential of In-Order SMT</vt:lpstr>
      <vt:lpstr>Key Insight 2</vt:lpstr>
      <vt:lpstr>MorphCore: Basic Idea</vt:lpstr>
      <vt:lpstr>Outline</vt:lpstr>
      <vt:lpstr>Baseline OOO Pipeline</vt:lpstr>
      <vt:lpstr>MorphCore Pipeline</vt:lpstr>
      <vt:lpstr>MorphCore Pipeline</vt:lpstr>
      <vt:lpstr>Microarchitecture Summary</vt:lpstr>
      <vt:lpstr>Overheads</vt:lpstr>
      <vt:lpstr>Mode Switching Policy</vt:lpstr>
      <vt:lpstr>How Mode Switching Happens?</vt:lpstr>
      <vt:lpstr>Outline</vt:lpstr>
      <vt:lpstr>Methodology</vt:lpstr>
      <vt:lpstr>Evaluated Architectures</vt:lpstr>
      <vt:lpstr>Evaluated Architectures</vt:lpstr>
      <vt:lpstr>Evaluated Architectures</vt:lpstr>
      <vt:lpstr>Evaluated Architectures</vt:lpstr>
      <vt:lpstr>Evaluated Architectures</vt:lpstr>
      <vt:lpstr>Performance: Single-thread</vt:lpstr>
      <vt:lpstr>Performance: Multi-thread</vt:lpstr>
      <vt:lpstr>Performance: Both ST and MT</vt:lpstr>
      <vt:lpstr>Energy</vt:lpstr>
      <vt:lpstr>Energy-delay-squared (ED2)</vt:lpstr>
      <vt:lpstr>Summary</vt:lpstr>
      <vt:lpstr>MorphCore:  An Energy-Efficient Architecture for  High-Performance ILP and High-Throughput TLP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Khubaib</dc:creator>
  <cp:lastModifiedBy>Khubaib</cp:lastModifiedBy>
  <cp:revision>667</cp:revision>
  <cp:lastPrinted>2012-12-01T05:55:01Z</cp:lastPrinted>
  <dcterms:created xsi:type="dcterms:W3CDTF">2006-08-16T00:00:00Z</dcterms:created>
  <dcterms:modified xsi:type="dcterms:W3CDTF">2013-01-02T06:53:57Z</dcterms:modified>
</cp:coreProperties>
</file>