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324" r:id="rId2"/>
    <p:sldId id="405" r:id="rId3"/>
    <p:sldId id="469" r:id="rId4"/>
    <p:sldId id="468" r:id="rId5"/>
    <p:sldId id="458" r:id="rId6"/>
    <p:sldId id="472" r:id="rId7"/>
    <p:sldId id="465" r:id="rId8"/>
    <p:sldId id="407" r:id="rId9"/>
    <p:sldId id="477" r:id="rId10"/>
    <p:sldId id="475" r:id="rId11"/>
    <p:sldId id="476" r:id="rId12"/>
    <p:sldId id="473" r:id="rId13"/>
    <p:sldId id="471" r:id="rId14"/>
    <p:sldId id="414" r:id="rId15"/>
    <p:sldId id="461" r:id="rId16"/>
    <p:sldId id="415" r:id="rId17"/>
    <p:sldId id="423" r:id="rId18"/>
    <p:sldId id="421" r:id="rId19"/>
    <p:sldId id="422" r:id="rId20"/>
    <p:sldId id="470" r:id="rId21"/>
    <p:sldId id="425" r:id="rId22"/>
    <p:sldId id="403" r:id="rId23"/>
    <p:sldId id="408" r:id="rId24"/>
    <p:sldId id="428" r:id="rId25"/>
  </p:sldIdLst>
  <p:sldSz cx="9144000" cy="6858000" type="screen4x3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 baseline="-250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 baseline="-250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 baseline="-250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 baseline="-250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3333CC"/>
    <a:srgbClr val="00FF00"/>
    <a:srgbClr val="FF0000"/>
    <a:srgbClr val="FF9900"/>
    <a:srgbClr val="99CCFF"/>
    <a:srgbClr val="18B484"/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96" autoAdjust="0"/>
    <p:restoredTop sz="91623" autoAdjust="0"/>
  </p:normalViewPr>
  <p:slideViewPr>
    <p:cSldViewPr snapToGrid="0">
      <p:cViewPr varScale="1">
        <p:scale>
          <a:sx n="58" d="100"/>
          <a:sy n="58" d="100"/>
        </p:scale>
        <p:origin x="-666" y="-84"/>
      </p:cViewPr>
      <p:guideLst>
        <p:guide orient="horz" pos="2160"/>
        <p:guide pos="288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/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7325" y="0"/>
            <a:ext cx="4029075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endParaRPr lang="en-US"/>
          </a:p>
        </p:txBody>
      </p:sp>
      <p:sp>
        <p:nvSpPr>
          <p:cNvPr id="179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21463"/>
            <a:ext cx="40290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/>
          </a:p>
        </p:txBody>
      </p:sp>
      <p:sp>
        <p:nvSpPr>
          <p:cNvPr id="179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7325" y="6621463"/>
            <a:ext cx="40290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ECDF97AD-41EF-4E76-8F61-8A5C435EECF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6791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7325" y="0"/>
            <a:ext cx="40290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330575"/>
            <a:ext cx="6816725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290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7325" y="6659563"/>
            <a:ext cx="40290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7333D859-21B1-42D0-8F49-662B51F7D4A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856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Power</a:t>
            </a:r>
            <a:r>
              <a:rPr lang="en-US" baseline="0" dirty="0" smtClean="0"/>
              <a:t>: </a:t>
            </a:r>
            <a:r>
              <a:rPr lang="en-US" dirty="0" smtClean="0"/>
              <a:t>Chip -&gt; NoC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3D859-21B1-42D0-8F49-662B51F7D4A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831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Wake up early a few performance-critical routers to improve performance by adding “shortcuts” in routing</a:t>
            </a:r>
          </a:p>
          <a:p>
            <a:r>
              <a:rPr lang="en-US" dirty="0" smtClean="0"/>
              <a:t>Wake up late the rest (majority) of the routers to save more static power by allowing those routers to stay in gated-off state for a longer time </a:t>
            </a:r>
          </a:p>
          <a:p>
            <a:r>
              <a:rPr lang="en-US" dirty="0" smtClean="0"/>
              <a:t>NoRD enables this trade-off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3D859-21B1-42D0-8F49-662B51F7D4A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4493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Discuss misrouting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3D859-21B1-42D0-8F49-662B51F7D4AA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8999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Misrouting</a:t>
            </a:r>
            <a:r>
              <a:rPr lang="en-US" baseline="0" dirty="0" smtClean="0"/>
              <a:t> and </a:t>
            </a:r>
            <a:r>
              <a:rPr lang="en-US" dirty="0" smtClean="0"/>
              <a:t>PG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3D859-21B1-42D0-8F49-662B51F7D4AA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8512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3D859-21B1-42D0-8F49-662B51F7D4AA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2742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</a:t>
            </a:r>
            <a:r>
              <a:rPr lang="en-US" baseline="0" dirty="0" smtClean="0"/>
              <a:t> </a:t>
            </a:r>
            <a:r>
              <a:rPr lang="en-US" dirty="0" smtClean="0"/>
              <a:t>DP,</a:t>
            </a:r>
            <a:r>
              <a:rPr lang="en-US" baseline="0" dirty="0" smtClean="0"/>
              <a:t> max hop, if 8 is on; if not, then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3D859-21B1-42D0-8F49-662B51F7D4AA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5543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3D859-21B1-42D0-8F49-662B51F7D4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277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3D859-21B1-42D0-8F49-662B51F7D4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54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3D859-21B1-42D0-8F49-662B51F7D4A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65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Role of NI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3D859-21B1-42D0-8F49-662B51F7D4A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0225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3D859-21B1-42D0-8F49-662B51F7D4A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5385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3D859-21B1-42D0-8F49-662B51F7D4A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5543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</a:t>
            </a:r>
            <a:r>
              <a:rPr lang="en-US" baseline="0" dirty="0" smtClean="0"/>
              <a:t> </a:t>
            </a:r>
            <a:r>
              <a:rPr lang="en-US" dirty="0" smtClean="0"/>
              <a:t>DP,</a:t>
            </a:r>
            <a:r>
              <a:rPr lang="en-US" baseline="0" dirty="0" smtClean="0"/>
              <a:t> max hop, if 8 is on; if not, then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3D859-21B1-42D0-8F49-662B51F7D4A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5543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3D859-21B1-42D0-8F49-662B51F7D4A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449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D88D70-926E-4515-BBB1-0F3EA0435E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227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AB1770-FE3A-4BF9-B8AD-27EE355B48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620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B66D9F-72A9-437F-9A37-484C0C8677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372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066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038AAD-6447-4B1D-A2B3-E657A04F0C6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8894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066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0B096D-1940-463F-BD3E-9A7872B1B4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34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9A7BA8-C7E6-4331-9119-5C165BA48B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2025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61F271-7016-4D30-88DC-215DB6129DD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2999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051EB2-21CF-4B48-A7CC-DBDD953EF6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29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6BE151-8721-404A-AD5E-6B9C738A499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252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40D9A9-CFF5-4EBD-807F-FDE59C7337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868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2175AC-64C2-451E-9B51-C883633579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325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8A213E-92F3-41EE-8DB3-F9EA05A732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693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8B75F2-CB76-4FC9-BF77-CF3F2B3442A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973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2734" y="1139867"/>
            <a:ext cx="8893480" cy="4956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824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>
                <a:latin typeface="Book Antiqua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0694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>
                <a:latin typeface="Book Antiqua" pitchFamily="18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7038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>
                <a:latin typeface="Book Antiqua" pitchFamily="18" charset="0"/>
              </a:defRPr>
            </a:lvl1pPr>
          </a:lstStyle>
          <a:p>
            <a:fld id="{ADFAB2D3-DB3D-4C5A-9197-3DDD1E09567B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1031" name="Picture 13" descr="ppt_masthead_smartgroup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396" y="12526"/>
            <a:ext cx="7772400" cy="1003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b="1">
          <a:solidFill>
            <a:schemeClr val="accent2"/>
          </a:solidFill>
          <a:effectLst/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b="1">
          <a:solidFill>
            <a:schemeClr val="tx1"/>
          </a:solidFill>
          <a:effectLst/>
          <a:latin typeface="Arial" pitchFamily="34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accent2"/>
          </a:solidFill>
          <a:effectLst/>
          <a:latin typeface="Arial" pitchFamily="34" charset="0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effectLst/>
          <a:latin typeface="Arial" pitchFamily="34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accent2"/>
          </a:solidFill>
          <a:effectLst/>
          <a:latin typeface="Arial" pitchFamily="34" charset="0"/>
          <a:cs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e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729231"/>
            <a:ext cx="9144000" cy="2114550"/>
          </a:xfrm>
        </p:spPr>
        <p:txBody>
          <a:bodyPr/>
          <a:lstStyle/>
          <a:p>
            <a:pPr eaLnBrk="1" hangingPunct="1"/>
            <a:r>
              <a:rPr lang="en-US" sz="3200" i="1" dirty="0" smtClean="0">
                <a:solidFill>
                  <a:srgbClr val="22228B"/>
                </a:solidFill>
              </a:rPr>
              <a:t>NoRD</a:t>
            </a:r>
            <a:r>
              <a:rPr lang="en-US" sz="3200" i="1" dirty="0">
                <a:solidFill>
                  <a:srgbClr val="22228B"/>
                </a:solidFill>
              </a:rPr>
              <a:t>: Node-Router Decoupling for Effective Power-gating of On-Chip </a:t>
            </a:r>
            <a:r>
              <a:rPr lang="en-US" sz="3200" i="1" dirty="0" smtClean="0">
                <a:solidFill>
                  <a:srgbClr val="22228B"/>
                </a:solidFill>
              </a:rPr>
              <a:t>Routers</a:t>
            </a:r>
            <a:endParaRPr lang="en-US" sz="2000" dirty="0" smtClean="0">
              <a:solidFill>
                <a:srgbClr val="CC3300"/>
              </a:solidFill>
            </a:endParaRPr>
          </a:p>
        </p:txBody>
      </p:sp>
      <p:pic>
        <p:nvPicPr>
          <p:cNvPr id="2050" name="Picture 13" descr="ceng_smart_banner"/>
          <p:cNvPicPr>
            <a:picLocks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217"/>
          <a:stretch/>
        </p:blipFill>
        <p:spPr bwMode="auto">
          <a:xfrm>
            <a:off x="0" y="0"/>
            <a:ext cx="9144000" cy="1051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81013" y="4080680"/>
            <a:ext cx="8181975" cy="2033516"/>
          </a:xfrm>
        </p:spPr>
        <p:txBody>
          <a:bodyPr/>
          <a:lstStyle/>
          <a:p>
            <a:pPr eaLnBrk="1" hangingPunct="1">
              <a:defRPr/>
            </a:pPr>
            <a:r>
              <a:rPr lang="en-US" i="1" u="sng" dirty="0" smtClean="0">
                <a:solidFill>
                  <a:schemeClr val="tx1"/>
                </a:solidFill>
              </a:rPr>
              <a:t>Lizhong Chen</a:t>
            </a:r>
            <a:r>
              <a:rPr lang="en-US" i="1" dirty="0" smtClean="0">
                <a:solidFill>
                  <a:schemeClr val="tx1"/>
                </a:solidFill>
              </a:rPr>
              <a:t> and Timothy </a:t>
            </a:r>
            <a:r>
              <a:rPr lang="en-US" i="1" dirty="0">
                <a:solidFill>
                  <a:schemeClr val="tx1"/>
                </a:solidFill>
              </a:rPr>
              <a:t>M. Pinkston</a:t>
            </a:r>
            <a:endParaRPr lang="en-US" i="1" dirty="0" smtClean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en-US" i="1" dirty="0" smtClean="0">
              <a:solidFill>
                <a:schemeClr val="tx1"/>
              </a:solidFill>
            </a:endParaRPr>
          </a:p>
          <a:p>
            <a:pPr eaLnBrk="1" hangingPunct="1">
              <a:spcBef>
                <a:spcPts val="400"/>
              </a:spcBef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SMART Interconnects Group</a:t>
            </a:r>
          </a:p>
          <a:p>
            <a:pPr eaLnBrk="1" hangingPunct="1">
              <a:spcBef>
                <a:spcPts val="400"/>
              </a:spcBef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University of Southern California</a:t>
            </a:r>
          </a:p>
          <a:p>
            <a:pPr eaLnBrk="1" hangingPunct="1">
              <a:spcBef>
                <a:spcPts val="400"/>
              </a:spcBef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December 4, 2012</a:t>
            </a:r>
          </a:p>
        </p:txBody>
      </p:sp>
      <p:pic>
        <p:nvPicPr>
          <p:cNvPr id="2053" name="Picture 16" descr="smart_logo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10"/>
          <a:stretch/>
        </p:blipFill>
        <p:spPr bwMode="auto">
          <a:xfrm>
            <a:off x="365760" y="6402375"/>
            <a:ext cx="8412480" cy="4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NoRD</a:t>
            </a:r>
            <a:r>
              <a:rPr lang="en-US" dirty="0" smtClean="0"/>
              <a:t>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734" y="1139867"/>
            <a:ext cx="9031266" cy="4956133"/>
          </a:xfrm>
        </p:spPr>
        <p:txBody>
          <a:bodyPr/>
          <a:lstStyle/>
          <a:p>
            <a:r>
              <a:rPr lang="en-US" sz="2400" dirty="0" smtClean="0"/>
              <a:t>Based on </a:t>
            </a:r>
            <a:r>
              <a:rPr lang="en-US" sz="2400" dirty="0" err="1" smtClean="0"/>
              <a:t>Duato’s</a:t>
            </a:r>
            <a:r>
              <a:rPr lang="en-US" sz="2400" dirty="0" smtClean="0"/>
              <a:t> Protocol for fully adaptive routing</a:t>
            </a:r>
          </a:p>
          <a:p>
            <a:pPr lvl="1"/>
            <a:r>
              <a:rPr lang="en-US" sz="2000" dirty="0" smtClean="0"/>
              <a:t>Minimal path along gated-on routers &amp; gated-off </a:t>
            </a:r>
            <a:r>
              <a:rPr lang="en-US" sz="2000" dirty="0" smtClean="0"/>
              <a:t>routers</a:t>
            </a: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7BA8-C7E6-4331-9119-5C165BA48BB3}" type="slidenum">
              <a:rPr lang="en-US" smtClean="0"/>
              <a:pPr/>
              <a:t>10</a:t>
            </a:fld>
            <a:endParaRPr lang="en-US" dirty="0"/>
          </a:p>
        </p:txBody>
      </p:sp>
      <p:grpSp>
        <p:nvGrpSpPr>
          <p:cNvPr id="123" name="Group 122"/>
          <p:cNvGrpSpPr/>
          <p:nvPr/>
        </p:nvGrpSpPr>
        <p:grpSpPr>
          <a:xfrm>
            <a:off x="2936776" y="2947051"/>
            <a:ext cx="3074169" cy="3089425"/>
            <a:chOff x="5214145" y="3452887"/>
            <a:chExt cx="3074169" cy="3089425"/>
          </a:xfrm>
        </p:grpSpPr>
        <p:grpSp>
          <p:nvGrpSpPr>
            <p:cNvPr id="124" name="Group 123"/>
            <p:cNvGrpSpPr/>
            <p:nvPr/>
          </p:nvGrpSpPr>
          <p:grpSpPr>
            <a:xfrm>
              <a:off x="6869467" y="3452887"/>
              <a:ext cx="587372" cy="589806"/>
              <a:chOff x="6869467" y="3452887"/>
              <a:chExt cx="587372" cy="589806"/>
            </a:xfrm>
          </p:grpSpPr>
          <p:sp>
            <p:nvSpPr>
              <p:cNvPr id="269" name="Rectangle 58"/>
              <p:cNvSpPr>
                <a:spLocks noChangeArrowheads="1"/>
              </p:cNvSpPr>
              <p:nvPr/>
            </p:nvSpPr>
            <p:spPr bwMode="auto">
              <a:xfrm>
                <a:off x="6869467" y="3452887"/>
                <a:ext cx="236474" cy="238059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宋体" pitchFamily="2" charset="-122"/>
                    <a:cs typeface="Times New Roman" pitchFamily="18" charset="0"/>
                  </a:rPr>
                  <a:t>2</a:t>
                </a:r>
                <a:endPara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0" name="Oval 57"/>
              <p:cNvSpPr>
                <a:spLocks noChangeArrowheads="1"/>
              </p:cNvSpPr>
              <p:nvPr/>
            </p:nvSpPr>
            <p:spPr bwMode="auto">
              <a:xfrm>
                <a:off x="7224179" y="3809975"/>
                <a:ext cx="232660" cy="23271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271" name="AutoShape 56"/>
              <p:cNvSpPr>
                <a:spLocks noChangeShapeType="1"/>
              </p:cNvSpPr>
              <p:nvPr/>
            </p:nvSpPr>
            <p:spPr bwMode="auto">
              <a:xfrm>
                <a:off x="7105941" y="3690946"/>
                <a:ext cx="152564" cy="15336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</p:grpSp>
        <p:grpSp>
          <p:nvGrpSpPr>
            <p:cNvPr id="125" name="Group 124"/>
            <p:cNvGrpSpPr/>
            <p:nvPr/>
          </p:nvGrpSpPr>
          <p:grpSpPr>
            <a:xfrm>
              <a:off x="5214145" y="3452887"/>
              <a:ext cx="3074169" cy="3089425"/>
              <a:chOff x="5214145" y="3452887"/>
              <a:chExt cx="3074169" cy="3089425"/>
            </a:xfrm>
          </p:grpSpPr>
          <p:grpSp>
            <p:nvGrpSpPr>
              <p:cNvPr id="126" name="Group 87"/>
              <p:cNvGrpSpPr>
                <a:grpSpLocks/>
              </p:cNvGrpSpPr>
              <p:nvPr/>
            </p:nvGrpSpPr>
            <p:grpSpPr bwMode="auto">
              <a:xfrm>
                <a:off x="5214145" y="3452887"/>
                <a:ext cx="587372" cy="589806"/>
                <a:chOff x="6400" y="8446"/>
                <a:chExt cx="770" cy="773"/>
              </a:xfrm>
            </p:grpSpPr>
            <p:sp>
              <p:nvSpPr>
                <p:cNvPr id="266" name="Rectangle 9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0</a:t>
                  </a:r>
                  <a:endPara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67" name="Oval 8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68" name="AutoShape 8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sp>
            <p:nvSpPr>
              <p:cNvPr id="127" name="AutoShape 86"/>
              <p:cNvSpPr>
                <a:spLocks noChangeShapeType="1"/>
              </p:cNvSpPr>
              <p:nvPr/>
            </p:nvSpPr>
            <p:spPr bwMode="auto">
              <a:xfrm>
                <a:off x="5450620" y="3567339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28" name="AutoShape 85"/>
              <p:cNvSpPr>
                <a:spLocks noChangeShapeType="1"/>
              </p:cNvSpPr>
              <p:nvPr/>
            </p:nvSpPr>
            <p:spPr bwMode="auto">
              <a:xfrm>
                <a:off x="6278280" y="3565812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29" name="AutoShape 84"/>
              <p:cNvSpPr>
                <a:spLocks noChangeShapeType="1"/>
              </p:cNvSpPr>
              <p:nvPr/>
            </p:nvSpPr>
            <p:spPr bwMode="auto">
              <a:xfrm>
                <a:off x="7105941" y="3568102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30" name="AutoShape 83"/>
              <p:cNvSpPr>
                <a:spLocks noChangeShapeType="1"/>
              </p:cNvSpPr>
              <p:nvPr/>
            </p:nvSpPr>
            <p:spPr bwMode="auto">
              <a:xfrm>
                <a:off x="5450620" y="4399782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31" name="AutoShape 82"/>
              <p:cNvSpPr>
                <a:spLocks noChangeShapeType="1"/>
              </p:cNvSpPr>
              <p:nvPr/>
            </p:nvSpPr>
            <p:spPr bwMode="auto">
              <a:xfrm>
                <a:off x="6278280" y="4398255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32" name="AutoShape 81"/>
              <p:cNvSpPr>
                <a:spLocks noChangeShapeType="1"/>
              </p:cNvSpPr>
              <p:nvPr/>
            </p:nvSpPr>
            <p:spPr bwMode="auto">
              <a:xfrm>
                <a:off x="7105941" y="4400545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33" name="AutoShape 80"/>
              <p:cNvSpPr>
                <a:spLocks noChangeShapeType="1"/>
              </p:cNvSpPr>
              <p:nvPr/>
            </p:nvSpPr>
            <p:spPr bwMode="auto">
              <a:xfrm>
                <a:off x="5450620" y="5232988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34" name="AutoShape 79"/>
              <p:cNvSpPr>
                <a:spLocks noChangeShapeType="1"/>
              </p:cNvSpPr>
              <p:nvPr/>
            </p:nvSpPr>
            <p:spPr bwMode="auto">
              <a:xfrm>
                <a:off x="6278280" y="5231462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35" name="AutoShape 78"/>
              <p:cNvSpPr>
                <a:spLocks noChangeShapeType="1"/>
              </p:cNvSpPr>
              <p:nvPr/>
            </p:nvSpPr>
            <p:spPr bwMode="auto">
              <a:xfrm>
                <a:off x="7105941" y="5233751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36" name="AutoShape 77"/>
              <p:cNvSpPr>
                <a:spLocks noChangeShapeType="1"/>
              </p:cNvSpPr>
              <p:nvPr/>
            </p:nvSpPr>
            <p:spPr bwMode="auto">
              <a:xfrm>
                <a:off x="5450620" y="6066194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92" name="AutoShape 76"/>
              <p:cNvSpPr>
                <a:spLocks noChangeShapeType="1"/>
              </p:cNvSpPr>
              <p:nvPr/>
            </p:nvSpPr>
            <p:spPr bwMode="auto">
              <a:xfrm>
                <a:off x="6278280" y="6064668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94" name="AutoShape 75"/>
              <p:cNvSpPr>
                <a:spLocks noChangeShapeType="1"/>
              </p:cNvSpPr>
              <p:nvPr/>
            </p:nvSpPr>
            <p:spPr bwMode="auto">
              <a:xfrm>
                <a:off x="7105941" y="6066957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95" name="AutoShape 74"/>
              <p:cNvSpPr>
                <a:spLocks noChangeShapeType="1"/>
              </p:cNvSpPr>
              <p:nvPr/>
            </p:nvSpPr>
            <p:spPr bwMode="auto">
              <a:xfrm rot="5400000">
                <a:off x="5037097" y="3984704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97" name="AutoShape 73"/>
              <p:cNvSpPr>
                <a:spLocks noChangeShapeType="1"/>
              </p:cNvSpPr>
              <p:nvPr/>
            </p:nvSpPr>
            <p:spPr bwMode="auto">
              <a:xfrm rot="5400000">
                <a:off x="5036334" y="4814096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98" name="AutoShape 72"/>
              <p:cNvSpPr>
                <a:spLocks noChangeShapeType="1"/>
              </p:cNvSpPr>
              <p:nvPr/>
            </p:nvSpPr>
            <p:spPr bwMode="auto">
              <a:xfrm rot="5400000">
                <a:off x="5037097" y="5651117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99" name="AutoShape 71"/>
              <p:cNvSpPr>
                <a:spLocks noChangeShapeType="1"/>
              </p:cNvSpPr>
              <p:nvPr/>
            </p:nvSpPr>
            <p:spPr bwMode="auto">
              <a:xfrm rot="5400000">
                <a:off x="5864758" y="3984704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201" name="AutoShape 70"/>
              <p:cNvSpPr>
                <a:spLocks noChangeShapeType="1"/>
              </p:cNvSpPr>
              <p:nvPr/>
            </p:nvSpPr>
            <p:spPr bwMode="auto">
              <a:xfrm rot="5400000">
                <a:off x="5863995" y="4814096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202" name="AutoShape 69"/>
              <p:cNvSpPr>
                <a:spLocks noChangeShapeType="1"/>
              </p:cNvSpPr>
              <p:nvPr/>
            </p:nvSpPr>
            <p:spPr bwMode="auto">
              <a:xfrm rot="5400000">
                <a:off x="5864758" y="5651117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204" name="AutoShape 68"/>
              <p:cNvSpPr>
                <a:spLocks noChangeShapeType="1"/>
              </p:cNvSpPr>
              <p:nvPr/>
            </p:nvSpPr>
            <p:spPr bwMode="auto">
              <a:xfrm rot="5400000">
                <a:off x="6692419" y="3984704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205" name="AutoShape 67"/>
              <p:cNvSpPr>
                <a:spLocks noChangeShapeType="1"/>
              </p:cNvSpPr>
              <p:nvPr/>
            </p:nvSpPr>
            <p:spPr bwMode="auto">
              <a:xfrm rot="5400000">
                <a:off x="6691656" y="4814096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206" name="AutoShape 66"/>
              <p:cNvSpPr>
                <a:spLocks noChangeShapeType="1"/>
              </p:cNvSpPr>
              <p:nvPr/>
            </p:nvSpPr>
            <p:spPr bwMode="auto">
              <a:xfrm rot="5400000">
                <a:off x="6692419" y="5651117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207" name="AutoShape 65"/>
              <p:cNvSpPr>
                <a:spLocks noChangeShapeType="1"/>
              </p:cNvSpPr>
              <p:nvPr/>
            </p:nvSpPr>
            <p:spPr bwMode="auto">
              <a:xfrm rot="5400000">
                <a:off x="7520080" y="3980126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208" name="AutoShape 64"/>
              <p:cNvSpPr>
                <a:spLocks noChangeShapeType="1"/>
              </p:cNvSpPr>
              <p:nvPr/>
            </p:nvSpPr>
            <p:spPr bwMode="auto">
              <a:xfrm rot="5400000">
                <a:off x="7519317" y="4809518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209" name="AutoShape 63"/>
              <p:cNvSpPr>
                <a:spLocks noChangeShapeType="1"/>
              </p:cNvSpPr>
              <p:nvPr/>
            </p:nvSpPr>
            <p:spPr bwMode="auto">
              <a:xfrm rot="5400000">
                <a:off x="7520080" y="5646539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grpSp>
            <p:nvGrpSpPr>
              <p:cNvPr id="210" name="Group 59"/>
              <p:cNvGrpSpPr>
                <a:grpSpLocks/>
              </p:cNvGrpSpPr>
              <p:nvPr/>
            </p:nvGrpSpPr>
            <p:grpSpPr bwMode="auto">
              <a:xfrm>
                <a:off x="6045620" y="3452887"/>
                <a:ext cx="587372" cy="589806"/>
                <a:chOff x="6400" y="8446"/>
                <a:chExt cx="770" cy="773"/>
              </a:xfrm>
            </p:grpSpPr>
            <p:sp>
              <p:nvSpPr>
                <p:cNvPr id="263" name="Rectangle 62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</a:t>
                  </a:r>
                  <a:endPara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64" name="Oval 61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65" name="AutoShape 60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grpSp>
            <p:nvGrpSpPr>
              <p:cNvPr id="211" name="Group 51"/>
              <p:cNvGrpSpPr>
                <a:grpSpLocks/>
              </p:cNvGrpSpPr>
              <p:nvPr/>
            </p:nvGrpSpPr>
            <p:grpSpPr bwMode="auto">
              <a:xfrm>
                <a:off x="7700942" y="3452887"/>
                <a:ext cx="587372" cy="589806"/>
                <a:chOff x="6400" y="8446"/>
                <a:chExt cx="770" cy="773"/>
              </a:xfrm>
            </p:grpSpPr>
            <p:sp>
              <p:nvSpPr>
                <p:cNvPr id="260" name="Rectangle 54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3</a:t>
                  </a:r>
                  <a:endPara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61" name="Oval 53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62" name="AutoShape 52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grpSp>
            <p:nvGrpSpPr>
              <p:cNvPr id="212" name="Group 47"/>
              <p:cNvGrpSpPr>
                <a:grpSpLocks/>
              </p:cNvGrpSpPr>
              <p:nvPr/>
            </p:nvGrpSpPr>
            <p:grpSpPr bwMode="auto">
              <a:xfrm>
                <a:off x="5214145" y="4286093"/>
                <a:ext cx="587372" cy="589806"/>
                <a:chOff x="6400" y="8446"/>
                <a:chExt cx="770" cy="773"/>
              </a:xfrm>
            </p:grpSpPr>
            <p:sp>
              <p:nvSpPr>
                <p:cNvPr id="257" name="Rectangle 5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4</a:t>
                  </a:r>
                  <a:endParaRPr kumimoji="0" lang="en-US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8" name="Oval 4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59" name="AutoShape 4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grpSp>
            <p:nvGrpSpPr>
              <p:cNvPr id="213" name="Group 43"/>
              <p:cNvGrpSpPr>
                <a:grpSpLocks/>
              </p:cNvGrpSpPr>
              <p:nvPr/>
            </p:nvGrpSpPr>
            <p:grpSpPr bwMode="auto">
              <a:xfrm>
                <a:off x="6045620" y="4286093"/>
                <a:ext cx="587372" cy="589806"/>
                <a:chOff x="6400" y="8446"/>
                <a:chExt cx="770" cy="773"/>
              </a:xfrm>
            </p:grpSpPr>
            <p:sp>
              <p:nvSpPr>
                <p:cNvPr id="254" name="Rectangle 46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5</a:t>
                  </a:r>
                  <a:endParaRPr kumimoji="0" lang="en-US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5" name="Oval 45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56" name="AutoShape 44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grpSp>
            <p:nvGrpSpPr>
              <p:cNvPr id="214" name="Group 39"/>
              <p:cNvGrpSpPr>
                <a:grpSpLocks/>
              </p:cNvGrpSpPr>
              <p:nvPr/>
            </p:nvGrpSpPr>
            <p:grpSpPr bwMode="auto">
              <a:xfrm>
                <a:off x="6869467" y="4286093"/>
                <a:ext cx="587372" cy="589806"/>
                <a:chOff x="6400" y="8446"/>
                <a:chExt cx="770" cy="773"/>
              </a:xfrm>
            </p:grpSpPr>
            <p:sp>
              <p:nvSpPr>
                <p:cNvPr id="251" name="Rectangle 42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6</a:t>
                  </a:r>
                  <a:endPara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2" name="Oval 41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53" name="AutoShape 40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grpSp>
            <p:nvGrpSpPr>
              <p:cNvPr id="215" name="Group 35"/>
              <p:cNvGrpSpPr>
                <a:grpSpLocks/>
              </p:cNvGrpSpPr>
              <p:nvPr/>
            </p:nvGrpSpPr>
            <p:grpSpPr bwMode="auto">
              <a:xfrm>
                <a:off x="7700942" y="4286093"/>
                <a:ext cx="587372" cy="589806"/>
                <a:chOff x="6400" y="8446"/>
                <a:chExt cx="770" cy="773"/>
              </a:xfrm>
            </p:grpSpPr>
            <p:sp>
              <p:nvSpPr>
                <p:cNvPr id="248" name="Rectangle 38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7</a:t>
                  </a:r>
                  <a:endPara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49" name="Oval 37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50" name="AutoShape 36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grpSp>
            <p:nvGrpSpPr>
              <p:cNvPr id="216" name="Group 31"/>
              <p:cNvGrpSpPr>
                <a:grpSpLocks/>
              </p:cNvGrpSpPr>
              <p:nvPr/>
            </p:nvGrpSpPr>
            <p:grpSpPr bwMode="auto">
              <a:xfrm>
                <a:off x="5214145" y="5119300"/>
                <a:ext cx="587372" cy="589806"/>
                <a:chOff x="6400" y="8446"/>
                <a:chExt cx="770" cy="773"/>
              </a:xfrm>
            </p:grpSpPr>
            <p:sp>
              <p:nvSpPr>
                <p:cNvPr id="245" name="Rectangle 34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8</a:t>
                  </a:r>
                  <a:endParaRPr kumimoji="0" lang="en-US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46" name="Oval 33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47" name="AutoShape 32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grpSp>
            <p:nvGrpSpPr>
              <p:cNvPr id="217" name="Group 27"/>
              <p:cNvGrpSpPr>
                <a:grpSpLocks/>
              </p:cNvGrpSpPr>
              <p:nvPr/>
            </p:nvGrpSpPr>
            <p:grpSpPr bwMode="auto">
              <a:xfrm>
                <a:off x="6045620" y="5119300"/>
                <a:ext cx="587372" cy="589806"/>
                <a:chOff x="6400" y="8446"/>
                <a:chExt cx="770" cy="773"/>
              </a:xfrm>
            </p:grpSpPr>
            <p:sp>
              <p:nvSpPr>
                <p:cNvPr id="242" name="Rectangle 3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9</a:t>
                  </a:r>
                  <a:endParaRPr kumimoji="0" lang="en-US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43" name="Oval 2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44" name="AutoShape 2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grpSp>
            <p:nvGrpSpPr>
              <p:cNvPr id="218" name="Group 23"/>
              <p:cNvGrpSpPr>
                <a:grpSpLocks/>
              </p:cNvGrpSpPr>
              <p:nvPr/>
            </p:nvGrpSpPr>
            <p:grpSpPr bwMode="auto">
              <a:xfrm>
                <a:off x="6869467" y="5119300"/>
                <a:ext cx="587372" cy="589806"/>
                <a:chOff x="6400" y="8446"/>
                <a:chExt cx="770" cy="773"/>
              </a:xfrm>
            </p:grpSpPr>
            <p:sp>
              <p:nvSpPr>
                <p:cNvPr id="239" name="Rectangle 26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10</a:t>
                  </a:r>
                  <a:endPara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40" name="Oval 25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41" name="AutoShape 24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grpSp>
            <p:nvGrpSpPr>
              <p:cNvPr id="219" name="Group 19"/>
              <p:cNvGrpSpPr>
                <a:grpSpLocks/>
              </p:cNvGrpSpPr>
              <p:nvPr/>
            </p:nvGrpSpPr>
            <p:grpSpPr bwMode="auto">
              <a:xfrm>
                <a:off x="7700942" y="5119300"/>
                <a:ext cx="587372" cy="589806"/>
                <a:chOff x="6400" y="8446"/>
                <a:chExt cx="770" cy="773"/>
              </a:xfrm>
            </p:grpSpPr>
            <p:sp>
              <p:nvSpPr>
                <p:cNvPr id="236" name="Rectangle 22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11</a:t>
                  </a:r>
                  <a:endParaRPr kumimoji="0" lang="en-US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37" name="Oval 21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38" name="AutoShape 20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grpSp>
            <p:nvGrpSpPr>
              <p:cNvPr id="220" name="Group 15"/>
              <p:cNvGrpSpPr>
                <a:grpSpLocks/>
              </p:cNvGrpSpPr>
              <p:nvPr/>
            </p:nvGrpSpPr>
            <p:grpSpPr bwMode="auto">
              <a:xfrm>
                <a:off x="5214145" y="5952506"/>
                <a:ext cx="587372" cy="589806"/>
                <a:chOff x="6400" y="8446"/>
                <a:chExt cx="770" cy="773"/>
              </a:xfrm>
            </p:grpSpPr>
            <p:sp>
              <p:nvSpPr>
                <p:cNvPr id="233" name="Rectangle 18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12</a:t>
                  </a:r>
                  <a:endPara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34" name="Oval 17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35" name="AutoShape 16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grpSp>
            <p:nvGrpSpPr>
              <p:cNvPr id="221" name="Group 11"/>
              <p:cNvGrpSpPr>
                <a:grpSpLocks/>
              </p:cNvGrpSpPr>
              <p:nvPr/>
            </p:nvGrpSpPr>
            <p:grpSpPr bwMode="auto">
              <a:xfrm>
                <a:off x="6045620" y="5952506"/>
                <a:ext cx="587372" cy="589806"/>
                <a:chOff x="6400" y="8446"/>
                <a:chExt cx="770" cy="773"/>
              </a:xfrm>
            </p:grpSpPr>
            <p:sp>
              <p:nvSpPr>
                <p:cNvPr id="230" name="Rectangle 14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13</a:t>
                  </a:r>
                  <a:endPara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31" name="Oval 13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32" name="AutoShape 12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grpSp>
            <p:nvGrpSpPr>
              <p:cNvPr id="222" name="Group 7"/>
              <p:cNvGrpSpPr>
                <a:grpSpLocks/>
              </p:cNvGrpSpPr>
              <p:nvPr/>
            </p:nvGrpSpPr>
            <p:grpSpPr bwMode="auto">
              <a:xfrm>
                <a:off x="6869467" y="5952506"/>
                <a:ext cx="587372" cy="589806"/>
                <a:chOff x="6400" y="8446"/>
                <a:chExt cx="770" cy="773"/>
              </a:xfrm>
            </p:grpSpPr>
            <p:sp>
              <p:nvSpPr>
                <p:cNvPr id="227" name="Rectangle 1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14</a:t>
                  </a:r>
                  <a:endParaRPr kumimoji="0" lang="en-US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28" name="Oval 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29" name="AutoShape 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grpSp>
            <p:nvGrpSpPr>
              <p:cNvPr id="223" name="Group 3"/>
              <p:cNvGrpSpPr>
                <a:grpSpLocks/>
              </p:cNvGrpSpPr>
              <p:nvPr/>
            </p:nvGrpSpPr>
            <p:grpSpPr bwMode="auto">
              <a:xfrm>
                <a:off x="7700942" y="5952506"/>
                <a:ext cx="587372" cy="589806"/>
                <a:chOff x="6400" y="8446"/>
                <a:chExt cx="770" cy="773"/>
              </a:xfrm>
            </p:grpSpPr>
            <p:sp>
              <p:nvSpPr>
                <p:cNvPr id="224" name="Rectangle 6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15</a:t>
                  </a:r>
                  <a:endParaRPr kumimoji="0" lang="en-US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25" name="Oval 5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26" name="AutoShape 4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</p:grpSp>
      </p:grpSp>
      <p:sp>
        <p:nvSpPr>
          <p:cNvPr id="272" name="Rectangle 271"/>
          <p:cNvSpPr/>
          <p:nvPr/>
        </p:nvSpPr>
        <p:spPr bwMode="auto">
          <a:xfrm>
            <a:off x="3273980" y="3218662"/>
            <a:ext cx="284672" cy="38167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</a:rPr>
              <a:t>S</a:t>
            </a:r>
            <a:endParaRPr kumimoji="0" lang="en-US" sz="2000" b="1" i="0" u="none" strike="noStrike" cap="none" normalizeH="0" baseline="-25000" dirty="0" smtClean="0">
              <a:ln>
                <a:noFill/>
              </a:ln>
              <a:solidFill>
                <a:srgbClr val="3333CC"/>
              </a:solidFill>
              <a:effectLst/>
              <a:latin typeface="Times New Roman" pitchFamily="18" charset="0"/>
            </a:endParaRPr>
          </a:p>
        </p:txBody>
      </p:sp>
      <p:sp>
        <p:nvSpPr>
          <p:cNvPr id="273" name="Rectangle 272"/>
          <p:cNvSpPr/>
          <p:nvPr/>
        </p:nvSpPr>
        <p:spPr bwMode="auto">
          <a:xfrm>
            <a:off x="4942423" y="4046891"/>
            <a:ext cx="284672" cy="38167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baseline="0" dirty="0">
                <a:solidFill>
                  <a:srgbClr val="3333CC"/>
                </a:solidFill>
              </a:rPr>
              <a:t>D</a:t>
            </a:r>
            <a:endParaRPr kumimoji="0" lang="en-US" sz="2000" b="1" i="0" u="none" strike="noStrike" cap="none" normalizeH="0" baseline="-25000" dirty="0" smtClean="0">
              <a:ln>
                <a:noFill/>
              </a:ln>
              <a:solidFill>
                <a:srgbClr val="3333CC"/>
              </a:solidFill>
              <a:effectLst/>
            </a:endParaRPr>
          </a:p>
        </p:txBody>
      </p:sp>
      <p:cxnSp>
        <p:nvCxnSpPr>
          <p:cNvPr id="274" name="Straight Arrow Connector 273"/>
          <p:cNvCxnSpPr>
            <a:stCxn id="266" idx="2"/>
            <a:endCxn id="257" idx="0"/>
          </p:cNvCxnSpPr>
          <p:nvPr/>
        </p:nvCxnSpPr>
        <p:spPr bwMode="auto">
          <a:xfrm>
            <a:off x="3055013" y="3185110"/>
            <a:ext cx="0" cy="59514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C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5" name="Freeform 2"/>
          <p:cNvSpPr>
            <a:spLocks/>
          </p:cNvSpPr>
          <p:nvPr/>
        </p:nvSpPr>
        <p:spPr bwMode="auto">
          <a:xfrm>
            <a:off x="3137573" y="3142952"/>
            <a:ext cx="2483983" cy="2495284"/>
          </a:xfrm>
          <a:custGeom>
            <a:avLst/>
            <a:gdLst>
              <a:gd name="T0" fmla="*/ 0 w 3255"/>
              <a:gd name="T1" fmla="*/ 0 h 3269"/>
              <a:gd name="T2" fmla="*/ 3255 w 3255"/>
              <a:gd name="T3" fmla="*/ 0 h 3269"/>
              <a:gd name="T4" fmla="*/ 3255 w 3255"/>
              <a:gd name="T5" fmla="*/ 3263 h 3269"/>
              <a:gd name="T6" fmla="*/ 2170 w 3255"/>
              <a:gd name="T7" fmla="*/ 3269 h 3269"/>
              <a:gd name="T8" fmla="*/ 2170 w 3255"/>
              <a:gd name="T9" fmla="*/ 1079 h 3269"/>
              <a:gd name="T10" fmla="*/ 1085 w 3255"/>
              <a:gd name="T11" fmla="*/ 1079 h 3269"/>
              <a:gd name="T12" fmla="*/ 1085 w 3255"/>
              <a:gd name="T13" fmla="*/ 3269 h 3269"/>
              <a:gd name="T14" fmla="*/ 0 w 3255"/>
              <a:gd name="T15" fmla="*/ 3269 h 3269"/>
              <a:gd name="T16" fmla="*/ 0 w 3255"/>
              <a:gd name="T17" fmla="*/ 148 h 3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55" h="3269">
                <a:moveTo>
                  <a:pt x="0" y="0"/>
                </a:moveTo>
                <a:lnTo>
                  <a:pt x="3255" y="0"/>
                </a:lnTo>
                <a:lnTo>
                  <a:pt x="3255" y="3263"/>
                </a:lnTo>
                <a:lnTo>
                  <a:pt x="2170" y="3269"/>
                </a:lnTo>
                <a:lnTo>
                  <a:pt x="2170" y="1079"/>
                </a:lnTo>
                <a:lnTo>
                  <a:pt x="1085" y="1079"/>
                </a:lnTo>
                <a:lnTo>
                  <a:pt x="1085" y="3269"/>
                </a:lnTo>
                <a:lnTo>
                  <a:pt x="0" y="3269"/>
                </a:lnTo>
                <a:lnTo>
                  <a:pt x="0" y="148"/>
                </a:lnTo>
              </a:path>
            </a:pathLst>
          </a:custGeom>
          <a:noFill/>
          <a:ln w="317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 b="1"/>
          </a:p>
        </p:txBody>
      </p:sp>
      <p:cxnSp>
        <p:nvCxnSpPr>
          <p:cNvPr id="276" name="Straight Arrow Connector 275"/>
          <p:cNvCxnSpPr>
            <a:stCxn id="257" idx="3"/>
            <a:endCxn id="254" idx="1"/>
          </p:cNvCxnSpPr>
          <p:nvPr/>
        </p:nvCxnSpPr>
        <p:spPr bwMode="auto">
          <a:xfrm>
            <a:off x="3173250" y="3899287"/>
            <a:ext cx="595001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C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0" name="Rectangle 279"/>
          <p:cNvSpPr/>
          <p:nvPr/>
        </p:nvSpPr>
        <p:spPr bwMode="auto">
          <a:xfrm>
            <a:off x="5777282" y="3220570"/>
            <a:ext cx="284672" cy="38167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baseline="0" dirty="0">
                <a:solidFill>
                  <a:srgbClr val="3333CC"/>
                </a:solidFill>
              </a:rPr>
              <a:t>D</a:t>
            </a:r>
            <a:endParaRPr kumimoji="0" lang="en-US" sz="2000" b="1" i="0" u="none" strike="noStrike" cap="none" normalizeH="0" baseline="-25000" dirty="0" smtClean="0">
              <a:ln>
                <a:noFill/>
              </a:ln>
              <a:solidFill>
                <a:srgbClr val="3333CC"/>
              </a:solidFill>
              <a:effectLst/>
            </a:endParaRPr>
          </a:p>
        </p:txBody>
      </p:sp>
      <p:cxnSp>
        <p:nvCxnSpPr>
          <p:cNvPr id="281" name="Straight Arrow Connector 280"/>
          <p:cNvCxnSpPr/>
          <p:nvPr/>
        </p:nvCxnSpPr>
        <p:spPr bwMode="auto">
          <a:xfrm>
            <a:off x="3187634" y="3146014"/>
            <a:ext cx="595001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C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2" name="Straight Arrow Connector 281"/>
          <p:cNvCxnSpPr/>
          <p:nvPr/>
        </p:nvCxnSpPr>
        <p:spPr bwMode="auto">
          <a:xfrm>
            <a:off x="4012862" y="3143146"/>
            <a:ext cx="595001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C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3" name="Straight Arrow Connector 282"/>
          <p:cNvCxnSpPr/>
          <p:nvPr/>
        </p:nvCxnSpPr>
        <p:spPr bwMode="auto">
          <a:xfrm>
            <a:off x="4838090" y="3148904"/>
            <a:ext cx="595001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C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4" name="Straight Arrow Connector 283"/>
          <p:cNvCxnSpPr/>
          <p:nvPr/>
        </p:nvCxnSpPr>
        <p:spPr bwMode="auto">
          <a:xfrm>
            <a:off x="4012861" y="3899287"/>
            <a:ext cx="595001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C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321420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2" grpId="0"/>
      <p:bldP spid="273" grpId="0"/>
      <p:bldP spid="275" grpId="0" animBg="1"/>
      <p:bldP spid="280" grpId="0"/>
      <p:bldP spid="280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NoRD</a:t>
            </a:r>
            <a:r>
              <a:rPr lang="en-US" dirty="0" smtClean="0"/>
              <a:t>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734" y="1139867"/>
            <a:ext cx="9031266" cy="4956133"/>
          </a:xfrm>
        </p:spPr>
        <p:txBody>
          <a:bodyPr/>
          <a:lstStyle/>
          <a:p>
            <a:r>
              <a:rPr lang="en-US" sz="2400" dirty="0" smtClean="0"/>
              <a:t>Based on </a:t>
            </a:r>
            <a:r>
              <a:rPr lang="en-US" sz="2400" dirty="0" err="1" smtClean="0"/>
              <a:t>Duato’s</a:t>
            </a:r>
            <a:r>
              <a:rPr lang="en-US" sz="2400" dirty="0" smtClean="0"/>
              <a:t> Protocol for Fully Adaptive Routing</a:t>
            </a:r>
          </a:p>
          <a:p>
            <a:pPr lvl="1"/>
            <a:r>
              <a:rPr lang="en-US" sz="2000" dirty="0" smtClean="0"/>
              <a:t>Minimal path along gated-on routers &amp; gated-off  </a:t>
            </a:r>
            <a:r>
              <a:rPr lang="en-US" sz="2000" dirty="0" smtClean="0"/>
              <a:t>routers</a:t>
            </a:r>
            <a:endParaRPr lang="en-US" sz="2000" dirty="0" smtClean="0"/>
          </a:p>
          <a:p>
            <a:pPr lvl="1"/>
            <a:r>
              <a:rPr lang="en-US" sz="2000" i="1" u="sng" dirty="0" smtClean="0"/>
              <a:t>Limited</a:t>
            </a:r>
            <a:r>
              <a:rPr lang="en-US" sz="2000" dirty="0" smtClean="0"/>
              <a:t> misroutes possible only if  all routers off along min path</a:t>
            </a:r>
          </a:p>
          <a:p>
            <a:pPr lvl="1"/>
            <a:r>
              <a:rPr lang="en-US" sz="2000" dirty="0" smtClean="0"/>
              <a:t>Bypass Ring serves as “escape path”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7BA8-C7E6-4331-9119-5C165BA48BB3}" type="slidenum">
              <a:rPr lang="en-US" smtClean="0"/>
              <a:pPr/>
              <a:t>11</a:t>
            </a:fld>
            <a:endParaRPr lang="en-US" dirty="0"/>
          </a:p>
        </p:txBody>
      </p:sp>
      <p:grpSp>
        <p:nvGrpSpPr>
          <p:cNvPr id="123" name="Group 122"/>
          <p:cNvGrpSpPr/>
          <p:nvPr/>
        </p:nvGrpSpPr>
        <p:grpSpPr>
          <a:xfrm>
            <a:off x="2936776" y="2947051"/>
            <a:ext cx="3074169" cy="3089425"/>
            <a:chOff x="5214145" y="3452887"/>
            <a:chExt cx="3074169" cy="3089425"/>
          </a:xfrm>
        </p:grpSpPr>
        <p:grpSp>
          <p:nvGrpSpPr>
            <p:cNvPr id="124" name="Group 123"/>
            <p:cNvGrpSpPr/>
            <p:nvPr/>
          </p:nvGrpSpPr>
          <p:grpSpPr>
            <a:xfrm>
              <a:off x="6869467" y="3452887"/>
              <a:ext cx="587372" cy="589806"/>
              <a:chOff x="6869467" y="3452887"/>
              <a:chExt cx="587372" cy="589806"/>
            </a:xfrm>
          </p:grpSpPr>
          <p:sp>
            <p:nvSpPr>
              <p:cNvPr id="269" name="Rectangle 58"/>
              <p:cNvSpPr>
                <a:spLocks noChangeArrowheads="1"/>
              </p:cNvSpPr>
              <p:nvPr/>
            </p:nvSpPr>
            <p:spPr bwMode="auto">
              <a:xfrm>
                <a:off x="6869467" y="3452887"/>
                <a:ext cx="236474" cy="238059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宋体" pitchFamily="2" charset="-122"/>
                    <a:cs typeface="Times New Roman" pitchFamily="18" charset="0"/>
                  </a:rPr>
                  <a:t>2</a:t>
                </a:r>
                <a:endPara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0" name="Oval 57"/>
              <p:cNvSpPr>
                <a:spLocks noChangeArrowheads="1"/>
              </p:cNvSpPr>
              <p:nvPr/>
            </p:nvSpPr>
            <p:spPr bwMode="auto">
              <a:xfrm>
                <a:off x="7224179" y="3809975"/>
                <a:ext cx="232660" cy="23271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271" name="AutoShape 56"/>
              <p:cNvSpPr>
                <a:spLocks noChangeShapeType="1"/>
              </p:cNvSpPr>
              <p:nvPr/>
            </p:nvSpPr>
            <p:spPr bwMode="auto">
              <a:xfrm>
                <a:off x="7105941" y="3690946"/>
                <a:ext cx="152564" cy="15336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</p:grpSp>
        <p:grpSp>
          <p:nvGrpSpPr>
            <p:cNvPr id="125" name="Group 124"/>
            <p:cNvGrpSpPr/>
            <p:nvPr/>
          </p:nvGrpSpPr>
          <p:grpSpPr>
            <a:xfrm>
              <a:off x="5214145" y="3452887"/>
              <a:ext cx="3074169" cy="3089425"/>
              <a:chOff x="5214145" y="3452887"/>
              <a:chExt cx="3074169" cy="3089425"/>
            </a:xfrm>
          </p:grpSpPr>
          <p:grpSp>
            <p:nvGrpSpPr>
              <p:cNvPr id="126" name="Group 87"/>
              <p:cNvGrpSpPr>
                <a:grpSpLocks/>
              </p:cNvGrpSpPr>
              <p:nvPr/>
            </p:nvGrpSpPr>
            <p:grpSpPr bwMode="auto">
              <a:xfrm>
                <a:off x="5214145" y="3452887"/>
                <a:ext cx="587372" cy="589806"/>
                <a:chOff x="6400" y="8446"/>
                <a:chExt cx="770" cy="773"/>
              </a:xfrm>
            </p:grpSpPr>
            <p:sp>
              <p:nvSpPr>
                <p:cNvPr id="266" name="Rectangle 9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0</a:t>
                  </a:r>
                  <a:endPara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67" name="Oval 8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68" name="AutoShape 8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sp>
            <p:nvSpPr>
              <p:cNvPr id="127" name="AutoShape 86"/>
              <p:cNvSpPr>
                <a:spLocks noChangeShapeType="1"/>
              </p:cNvSpPr>
              <p:nvPr/>
            </p:nvSpPr>
            <p:spPr bwMode="auto">
              <a:xfrm>
                <a:off x="5450620" y="3567339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28" name="AutoShape 85"/>
              <p:cNvSpPr>
                <a:spLocks noChangeShapeType="1"/>
              </p:cNvSpPr>
              <p:nvPr/>
            </p:nvSpPr>
            <p:spPr bwMode="auto">
              <a:xfrm>
                <a:off x="6278280" y="3565812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29" name="AutoShape 84"/>
              <p:cNvSpPr>
                <a:spLocks noChangeShapeType="1"/>
              </p:cNvSpPr>
              <p:nvPr/>
            </p:nvSpPr>
            <p:spPr bwMode="auto">
              <a:xfrm>
                <a:off x="7105941" y="3568102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30" name="AutoShape 83"/>
              <p:cNvSpPr>
                <a:spLocks noChangeShapeType="1"/>
              </p:cNvSpPr>
              <p:nvPr/>
            </p:nvSpPr>
            <p:spPr bwMode="auto">
              <a:xfrm>
                <a:off x="5450620" y="4399782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31" name="AutoShape 82"/>
              <p:cNvSpPr>
                <a:spLocks noChangeShapeType="1"/>
              </p:cNvSpPr>
              <p:nvPr/>
            </p:nvSpPr>
            <p:spPr bwMode="auto">
              <a:xfrm>
                <a:off x="6278280" y="4398255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32" name="AutoShape 81"/>
              <p:cNvSpPr>
                <a:spLocks noChangeShapeType="1"/>
              </p:cNvSpPr>
              <p:nvPr/>
            </p:nvSpPr>
            <p:spPr bwMode="auto">
              <a:xfrm>
                <a:off x="7105941" y="4400545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33" name="AutoShape 80"/>
              <p:cNvSpPr>
                <a:spLocks noChangeShapeType="1"/>
              </p:cNvSpPr>
              <p:nvPr/>
            </p:nvSpPr>
            <p:spPr bwMode="auto">
              <a:xfrm>
                <a:off x="5450620" y="5232988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34" name="AutoShape 79"/>
              <p:cNvSpPr>
                <a:spLocks noChangeShapeType="1"/>
              </p:cNvSpPr>
              <p:nvPr/>
            </p:nvSpPr>
            <p:spPr bwMode="auto">
              <a:xfrm>
                <a:off x="6278280" y="5231462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35" name="AutoShape 78"/>
              <p:cNvSpPr>
                <a:spLocks noChangeShapeType="1"/>
              </p:cNvSpPr>
              <p:nvPr/>
            </p:nvSpPr>
            <p:spPr bwMode="auto">
              <a:xfrm>
                <a:off x="7105941" y="5233751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36" name="AutoShape 77"/>
              <p:cNvSpPr>
                <a:spLocks noChangeShapeType="1"/>
              </p:cNvSpPr>
              <p:nvPr/>
            </p:nvSpPr>
            <p:spPr bwMode="auto">
              <a:xfrm>
                <a:off x="5450620" y="6066194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92" name="AutoShape 76"/>
              <p:cNvSpPr>
                <a:spLocks noChangeShapeType="1"/>
              </p:cNvSpPr>
              <p:nvPr/>
            </p:nvSpPr>
            <p:spPr bwMode="auto">
              <a:xfrm>
                <a:off x="6278280" y="6064668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94" name="AutoShape 75"/>
              <p:cNvSpPr>
                <a:spLocks noChangeShapeType="1"/>
              </p:cNvSpPr>
              <p:nvPr/>
            </p:nvSpPr>
            <p:spPr bwMode="auto">
              <a:xfrm>
                <a:off x="7105941" y="6066957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95" name="AutoShape 74"/>
              <p:cNvSpPr>
                <a:spLocks noChangeShapeType="1"/>
              </p:cNvSpPr>
              <p:nvPr/>
            </p:nvSpPr>
            <p:spPr bwMode="auto">
              <a:xfrm rot="5400000">
                <a:off x="5037097" y="3984704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97" name="AutoShape 73"/>
              <p:cNvSpPr>
                <a:spLocks noChangeShapeType="1"/>
              </p:cNvSpPr>
              <p:nvPr/>
            </p:nvSpPr>
            <p:spPr bwMode="auto">
              <a:xfrm rot="5400000">
                <a:off x="5036334" y="4814096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98" name="AutoShape 72"/>
              <p:cNvSpPr>
                <a:spLocks noChangeShapeType="1"/>
              </p:cNvSpPr>
              <p:nvPr/>
            </p:nvSpPr>
            <p:spPr bwMode="auto">
              <a:xfrm rot="5400000">
                <a:off x="5037097" y="5651117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199" name="AutoShape 71"/>
              <p:cNvSpPr>
                <a:spLocks noChangeShapeType="1"/>
              </p:cNvSpPr>
              <p:nvPr/>
            </p:nvSpPr>
            <p:spPr bwMode="auto">
              <a:xfrm rot="5400000">
                <a:off x="5864758" y="3984704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201" name="AutoShape 70"/>
              <p:cNvSpPr>
                <a:spLocks noChangeShapeType="1"/>
              </p:cNvSpPr>
              <p:nvPr/>
            </p:nvSpPr>
            <p:spPr bwMode="auto">
              <a:xfrm rot="5400000">
                <a:off x="5863995" y="4814096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202" name="AutoShape 69"/>
              <p:cNvSpPr>
                <a:spLocks noChangeShapeType="1"/>
              </p:cNvSpPr>
              <p:nvPr/>
            </p:nvSpPr>
            <p:spPr bwMode="auto">
              <a:xfrm rot="5400000">
                <a:off x="5864758" y="5651117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204" name="AutoShape 68"/>
              <p:cNvSpPr>
                <a:spLocks noChangeShapeType="1"/>
              </p:cNvSpPr>
              <p:nvPr/>
            </p:nvSpPr>
            <p:spPr bwMode="auto">
              <a:xfrm rot="5400000">
                <a:off x="6692419" y="3984704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205" name="AutoShape 67"/>
              <p:cNvSpPr>
                <a:spLocks noChangeShapeType="1"/>
              </p:cNvSpPr>
              <p:nvPr/>
            </p:nvSpPr>
            <p:spPr bwMode="auto">
              <a:xfrm rot="5400000">
                <a:off x="6691656" y="4814096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206" name="AutoShape 66"/>
              <p:cNvSpPr>
                <a:spLocks noChangeShapeType="1"/>
              </p:cNvSpPr>
              <p:nvPr/>
            </p:nvSpPr>
            <p:spPr bwMode="auto">
              <a:xfrm rot="5400000">
                <a:off x="6692419" y="5651117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207" name="AutoShape 65"/>
              <p:cNvSpPr>
                <a:spLocks noChangeShapeType="1"/>
              </p:cNvSpPr>
              <p:nvPr/>
            </p:nvSpPr>
            <p:spPr bwMode="auto">
              <a:xfrm rot="5400000">
                <a:off x="7520080" y="3980126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208" name="AutoShape 64"/>
              <p:cNvSpPr>
                <a:spLocks noChangeShapeType="1"/>
              </p:cNvSpPr>
              <p:nvPr/>
            </p:nvSpPr>
            <p:spPr bwMode="auto">
              <a:xfrm rot="5400000">
                <a:off x="7519317" y="4809518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sp>
            <p:nvSpPr>
              <p:cNvPr id="209" name="AutoShape 63"/>
              <p:cNvSpPr>
                <a:spLocks noChangeShapeType="1"/>
              </p:cNvSpPr>
              <p:nvPr/>
            </p:nvSpPr>
            <p:spPr bwMode="auto">
              <a:xfrm rot="5400000">
                <a:off x="7520080" y="5646539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b="1"/>
              </a:p>
            </p:txBody>
          </p:sp>
          <p:grpSp>
            <p:nvGrpSpPr>
              <p:cNvPr id="210" name="Group 59"/>
              <p:cNvGrpSpPr>
                <a:grpSpLocks/>
              </p:cNvGrpSpPr>
              <p:nvPr/>
            </p:nvGrpSpPr>
            <p:grpSpPr bwMode="auto">
              <a:xfrm>
                <a:off x="6045620" y="3452887"/>
                <a:ext cx="587372" cy="589806"/>
                <a:chOff x="6400" y="8446"/>
                <a:chExt cx="770" cy="773"/>
              </a:xfrm>
            </p:grpSpPr>
            <p:sp>
              <p:nvSpPr>
                <p:cNvPr id="263" name="Rectangle 62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</a:t>
                  </a:r>
                  <a:endPara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64" name="Oval 61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65" name="AutoShape 60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grpSp>
            <p:nvGrpSpPr>
              <p:cNvPr id="211" name="Group 51"/>
              <p:cNvGrpSpPr>
                <a:grpSpLocks/>
              </p:cNvGrpSpPr>
              <p:nvPr/>
            </p:nvGrpSpPr>
            <p:grpSpPr bwMode="auto">
              <a:xfrm>
                <a:off x="7700942" y="3452887"/>
                <a:ext cx="587372" cy="589806"/>
                <a:chOff x="6400" y="8446"/>
                <a:chExt cx="770" cy="773"/>
              </a:xfrm>
            </p:grpSpPr>
            <p:sp>
              <p:nvSpPr>
                <p:cNvPr id="260" name="Rectangle 54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3</a:t>
                  </a:r>
                  <a:endPara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61" name="Oval 53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62" name="AutoShape 52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grpSp>
            <p:nvGrpSpPr>
              <p:cNvPr id="212" name="Group 47"/>
              <p:cNvGrpSpPr>
                <a:grpSpLocks/>
              </p:cNvGrpSpPr>
              <p:nvPr/>
            </p:nvGrpSpPr>
            <p:grpSpPr bwMode="auto">
              <a:xfrm>
                <a:off x="5214145" y="4286093"/>
                <a:ext cx="587372" cy="589806"/>
                <a:chOff x="6400" y="8446"/>
                <a:chExt cx="770" cy="773"/>
              </a:xfrm>
            </p:grpSpPr>
            <p:sp>
              <p:nvSpPr>
                <p:cNvPr id="257" name="Rectangle 5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4</a:t>
                  </a:r>
                  <a:endParaRPr kumimoji="0" lang="en-US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8" name="Oval 4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59" name="AutoShape 4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grpSp>
            <p:nvGrpSpPr>
              <p:cNvPr id="213" name="Group 43"/>
              <p:cNvGrpSpPr>
                <a:grpSpLocks/>
              </p:cNvGrpSpPr>
              <p:nvPr/>
            </p:nvGrpSpPr>
            <p:grpSpPr bwMode="auto">
              <a:xfrm>
                <a:off x="6045620" y="4286093"/>
                <a:ext cx="587372" cy="589806"/>
                <a:chOff x="6400" y="8446"/>
                <a:chExt cx="770" cy="773"/>
              </a:xfrm>
            </p:grpSpPr>
            <p:sp>
              <p:nvSpPr>
                <p:cNvPr id="254" name="Rectangle 46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5</a:t>
                  </a:r>
                  <a:endParaRPr kumimoji="0" lang="en-US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5" name="Oval 45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56" name="AutoShape 44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grpSp>
            <p:nvGrpSpPr>
              <p:cNvPr id="214" name="Group 39"/>
              <p:cNvGrpSpPr>
                <a:grpSpLocks/>
              </p:cNvGrpSpPr>
              <p:nvPr/>
            </p:nvGrpSpPr>
            <p:grpSpPr bwMode="auto">
              <a:xfrm>
                <a:off x="6869467" y="4286093"/>
                <a:ext cx="587372" cy="589806"/>
                <a:chOff x="6400" y="8446"/>
                <a:chExt cx="770" cy="773"/>
              </a:xfrm>
            </p:grpSpPr>
            <p:sp>
              <p:nvSpPr>
                <p:cNvPr id="251" name="Rectangle 42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6</a:t>
                  </a:r>
                  <a:endPara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2" name="Oval 41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53" name="AutoShape 40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grpSp>
            <p:nvGrpSpPr>
              <p:cNvPr id="215" name="Group 35"/>
              <p:cNvGrpSpPr>
                <a:grpSpLocks/>
              </p:cNvGrpSpPr>
              <p:nvPr/>
            </p:nvGrpSpPr>
            <p:grpSpPr bwMode="auto">
              <a:xfrm>
                <a:off x="7700942" y="4286093"/>
                <a:ext cx="587372" cy="589806"/>
                <a:chOff x="6400" y="8446"/>
                <a:chExt cx="770" cy="773"/>
              </a:xfrm>
            </p:grpSpPr>
            <p:sp>
              <p:nvSpPr>
                <p:cNvPr id="248" name="Rectangle 38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7</a:t>
                  </a:r>
                  <a:endPara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49" name="Oval 37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50" name="AutoShape 36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grpSp>
            <p:nvGrpSpPr>
              <p:cNvPr id="216" name="Group 31"/>
              <p:cNvGrpSpPr>
                <a:grpSpLocks/>
              </p:cNvGrpSpPr>
              <p:nvPr/>
            </p:nvGrpSpPr>
            <p:grpSpPr bwMode="auto">
              <a:xfrm>
                <a:off x="5214145" y="5119300"/>
                <a:ext cx="587372" cy="589806"/>
                <a:chOff x="6400" y="8446"/>
                <a:chExt cx="770" cy="773"/>
              </a:xfrm>
            </p:grpSpPr>
            <p:sp>
              <p:nvSpPr>
                <p:cNvPr id="245" name="Rectangle 34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8</a:t>
                  </a:r>
                  <a:endParaRPr kumimoji="0" lang="en-US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46" name="Oval 33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47" name="AutoShape 32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grpSp>
            <p:nvGrpSpPr>
              <p:cNvPr id="217" name="Group 27"/>
              <p:cNvGrpSpPr>
                <a:grpSpLocks/>
              </p:cNvGrpSpPr>
              <p:nvPr/>
            </p:nvGrpSpPr>
            <p:grpSpPr bwMode="auto">
              <a:xfrm>
                <a:off x="6045620" y="5119300"/>
                <a:ext cx="587372" cy="589806"/>
                <a:chOff x="6400" y="8446"/>
                <a:chExt cx="770" cy="773"/>
              </a:xfrm>
            </p:grpSpPr>
            <p:sp>
              <p:nvSpPr>
                <p:cNvPr id="242" name="Rectangle 3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9</a:t>
                  </a:r>
                  <a:endParaRPr kumimoji="0" lang="en-US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43" name="Oval 2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44" name="AutoShape 2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grpSp>
            <p:nvGrpSpPr>
              <p:cNvPr id="218" name="Group 23"/>
              <p:cNvGrpSpPr>
                <a:grpSpLocks/>
              </p:cNvGrpSpPr>
              <p:nvPr/>
            </p:nvGrpSpPr>
            <p:grpSpPr bwMode="auto">
              <a:xfrm>
                <a:off x="6869467" y="5119300"/>
                <a:ext cx="587372" cy="589806"/>
                <a:chOff x="6400" y="8446"/>
                <a:chExt cx="770" cy="773"/>
              </a:xfrm>
            </p:grpSpPr>
            <p:sp>
              <p:nvSpPr>
                <p:cNvPr id="239" name="Rectangle 26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10</a:t>
                  </a:r>
                  <a:endPara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40" name="Oval 25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41" name="AutoShape 24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grpSp>
            <p:nvGrpSpPr>
              <p:cNvPr id="219" name="Group 19"/>
              <p:cNvGrpSpPr>
                <a:grpSpLocks/>
              </p:cNvGrpSpPr>
              <p:nvPr/>
            </p:nvGrpSpPr>
            <p:grpSpPr bwMode="auto">
              <a:xfrm>
                <a:off x="7700942" y="5119300"/>
                <a:ext cx="587372" cy="589806"/>
                <a:chOff x="6400" y="8446"/>
                <a:chExt cx="770" cy="773"/>
              </a:xfrm>
            </p:grpSpPr>
            <p:sp>
              <p:nvSpPr>
                <p:cNvPr id="236" name="Rectangle 22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11</a:t>
                  </a:r>
                  <a:endParaRPr kumimoji="0" lang="en-US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37" name="Oval 21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38" name="AutoShape 20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grpSp>
            <p:nvGrpSpPr>
              <p:cNvPr id="220" name="Group 15"/>
              <p:cNvGrpSpPr>
                <a:grpSpLocks/>
              </p:cNvGrpSpPr>
              <p:nvPr/>
            </p:nvGrpSpPr>
            <p:grpSpPr bwMode="auto">
              <a:xfrm>
                <a:off x="5214145" y="5952506"/>
                <a:ext cx="587372" cy="589806"/>
                <a:chOff x="6400" y="8446"/>
                <a:chExt cx="770" cy="773"/>
              </a:xfrm>
            </p:grpSpPr>
            <p:sp>
              <p:nvSpPr>
                <p:cNvPr id="233" name="Rectangle 18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12</a:t>
                  </a:r>
                  <a:endPara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34" name="Oval 17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35" name="AutoShape 16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grpSp>
            <p:nvGrpSpPr>
              <p:cNvPr id="221" name="Group 11"/>
              <p:cNvGrpSpPr>
                <a:grpSpLocks/>
              </p:cNvGrpSpPr>
              <p:nvPr/>
            </p:nvGrpSpPr>
            <p:grpSpPr bwMode="auto">
              <a:xfrm>
                <a:off x="6045620" y="5952506"/>
                <a:ext cx="587372" cy="589806"/>
                <a:chOff x="6400" y="8446"/>
                <a:chExt cx="770" cy="773"/>
              </a:xfrm>
            </p:grpSpPr>
            <p:sp>
              <p:nvSpPr>
                <p:cNvPr id="230" name="Rectangle 14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13</a:t>
                  </a:r>
                  <a:endPara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31" name="Oval 13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32" name="AutoShape 12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grpSp>
            <p:nvGrpSpPr>
              <p:cNvPr id="222" name="Group 7"/>
              <p:cNvGrpSpPr>
                <a:grpSpLocks/>
              </p:cNvGrpSpPr>
              <p:nvPr/>
            </p:nvGrpSpPr>
            <p:grpSpPr bwMode="auto">
              <a:xfrm>
                <a:off x="6869467" y="5952506"/>
                <a:ext cx="587372" cy="589806"/>
                <a:chOff x="6400" y="8446"/>
                <a:chExt cx="770" cy="773"/>
              </a:xfrm>
            </p:grpSpPr>
            <p:sp>
              <p:nvSpPr>
                <p:cNvPr id="227" name="Rectangle 1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14</a:t>
                  </a:r>
                  <a:endParaRPr kumimoji="0" lang="en-US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28" name="Oval 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29" name="AutoShape 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  <p:grpSp>
            <p:nvGrpSpPr>
              <p:cNvPr id="223" name="Group 3"/>
              <p:cNvGrpSpPr>
                <a:grpSpLocks/>
              </p:cNvGrpSpPr>
              <p:nvPr/>
            </p:nvGrpSpPr>
            <p:grpSpPr bwMode="auto">
              <a:xfrm>
                <a:off x="7700942" y="5952506"/>
                <a:ext cx="587372" cy="589806"/>
                <a:chOff x="6400" y="8446"/>
                <a:chExt cx="770" cy="773"/>
              </a:xfrm>
            </p:grpSpPr>
            <p:sp>
              <p:nvSpPr>
                <p:cNvPr id="224" name="Rectangle 6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15</a:t>
                  </a:r>
                  <a:endParaRPr kumimoji="0" lang="en-US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25" name="Oval 5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  <p:sp>
              <p:nvSpPr>
                <p:cNvPr id="226" name="AutoShape 4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b="1"/>
                </a:p>
              </p:txBody>
            </p:sp>
          </p:grpSp>
        </p:grpSp>
      </p:grpSp>
      <p:sp>
        <p:nvSpPr>
          <p:cNvPr id="272" name="Rectangle 271"/>
          <p:cNvSpPr/>
          <p:nvPr/>
        </p:nvSpPr>
        <p:spPr bwMode="auto">
          <a:xfrm>
            <a:off x="3273980" y="3218662"/>
            <a:ext cx="284672" cy="38167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</a:rPr>
              <a:t>S</a:t>
            </a:r>
            <a:endParaRPr kumimoji="0" lang="en-US" sz="2000" b="1" i="0" u="none" strike="noStrike" cap="none" normalizeH="0" baseline="-25000" dirty="0" smtClean="0">
              <a:ln>
                <a:noFill/>
              </a:ln>
              <a:solidFill>
                <a:srgbClr val="3333CC"/>
              </a:solidFill>
              <a:effectLst/>
              <a:latin typeface="Times New Roman" pitchFamily="18" charset="0"/>
            </a:endParaRPr>
          </a:p>
        </p:txBody>
      </p:sp>
      <p:sp>
        <p:nvSpPr>
          <p:cNvPr id="273" name="Rectangle 272"/>
          <p:cNvSpPr/>
          <p:nvPr/>
        </p:nvSpPr>
        <p:spPr bwMode="auto">
          <a:xfrm>
            <a:off x="3277840" y="5710673"/>
            <a:ext cx="284672" cy="38167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baseline="0" dirty="0">
                <a:solidFill>
                  <a:srgbClr val="3333CC"/>
                </a:solidFill>
              </a:rPr>
              <a:t>D</a:t>
            </a:r>
            <a:endParaRPr kumimoji="0" lang="en-US" sz="2000" b="1" i="0" u="none" strike="noStrike" cap="none" normalizeH="0" baseline="-25000" dirty="0" smtClean="0">
              <a:ln>
                <a:noFill/>
              </a:ln>
              <a:solidFill>
                <a:srgbClr val="3333CC"/>
              </a:solidFill>
              <a:effectLst/>
            </a:endParaRPr>
          </a:p>
        </p:txBody>
      </p:sp>
      <p:cxnSp>
        <p:nvCxnSpPr>
          <p:cNvPr id="274" name="Straight Arrow Connector 273"/>
          <p:cNvCxnSpPr>
            <a:stCxn id="266" idx="2"/>
            <a:endCxn id="257" idx="0"/>
          </p:cNvCxnSpPr>
          <p:nvPr/>
        </p:nvCxnSpPr>
        <p:spPr bwMode="auto">
          <a:xfrm>
            <a:off x="3055013" y="3185110"/>
            <a:ext cx="0" cy="59514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C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5" name="Freeform 2"/>
          <p:cNvSpPr>
            <a:spLocks/>
          </p:cNvSpPr>
          <p:nvPr/>
        </p:nvSpPr>
        <p:spPr bwMode="auto">
          <a:xfrm>
            <a:off x="3137573" y="3142952"/>
            <a:ext cx="2483983" cy="2495284"/>
          </a:xfrm>
          <a:custGeom>
            <a:avLst/>
            <a:gdLst>
              <a:gd name="T0" fmla="*/ 0 w 3255"/>
              <a:gd name="T1" fmla="*/ 0 h 3269"/>
              <a:gd name="T2" fmla="*/ 3255 w 3255"/>
              <a:gd name="T3" fmla="*/ 0 h 3269"/>
              <a:gd name="T4" fmla="*/ 3255 w 3255"/>
              <a:gd name="T5" fmla="*/ 3263 h 3269"/>
              <a:gd name="T6" fmla="*/ 2170 w 3255"/>
              <a:gd name="T7" fmla="*/ 3269 h 3269"/>
              <a:gd name="T8" fmla="*/ 2170 w 3255"/>
              <a:gd name="T9" fmla="*/ 1079 h 3269"/>
              <a:gd name="T10" fmla="*/ 1085 w 3255"/>
              <a:gd name="T11" fmla="*/ 1079 h 3269"/>
              <a:gd name="T12" fmla="*/ 1085 w 3255"/>
              <a:gd name="T13" fmla="*/ 3269 h 3269"/>
              <a:gd name="T14" fmla="*/ 0 w 3255"/>
              <a:gd name="T15" fmla="*/ 3269 h 3269"/>
              <a:gd name="T16" fmla="*/ 0 w 3255"/>
              <a:gd name="T17" fmla="*/ 148 h 3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55" h="3269">
                <a:moveTo>
                  <a:pt x="0" y="0"/>
                </a:moveTo>
                <a:lnTo>
                  <a:pt x="3255" y="0"/>
                </a:lnTo>
                <a:lnTo>
                  <a:pt x="3255" y="3263"/>
                </a:lnTo>
                <a:lnTo>
                  <a:pt x="2170" y="3269"/>
                </a:lnTo>
                <a:lnTo>
                  <a:pt x="2170" y="1079"/>
                </a:lnTo>
                <a:lnTo>
                  <a:pt x="1085" y="1079"/>
                </a:lnTo>
                <a:lnTo>
                  <a:pt x="1085" y="3269"/>
                </a:lnTo>
                <a:lnTo>
                  <a:pt x="0" y="3269"/>
                </a:lnTo>
                <a:lnTo>
                  <a:pt x="0" y="148"/>
                </a:lnTo>
              </a:path>
            </a:pathLst>
          </a:custGeom>
          <a:noFill/>
          <a:ln w="317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 b="1"/>
          </a:p>
        </p:txBody>
      </p:sp>
      <p:cxnSp>
        <p:nvCxnSpPr>
          <p:cNvPr id="276" name="Straight Arrow Connector 275"/>
          <p:cNvCxnSpPr>
            <a:stCxn id="257" idx="3"/>
            <a:endCxn id="254" idx="1"/>
          </p:cNvCxnSpPr>
          <p:nvPr/>
        </p:nvCxnSpPr>
        <p:spPr bwMode="auto">
          <a:xfrm>
            <a:off x="3173250" y="3899287"/>
            <a:ext cx="595001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C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/>
          <p:nvPr/>
        </p:nvCxnSpPr>
        <p:spPr bwMode="auto">
          <a:xfrm>
            <a:off x="3962688" y="4018316"/>
            <a:ext cx="0" cy="5951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8" name="Straight Arrow Connector 277"/>
          <p:cNvCxnSpPr/>
          <p:nvPr/>
        </p:nvCxnSpPr>
        <p:spPr bwMode="auto">
          <a:xfrm>
            <a:off x="3962688" y="4851523"/>
            <a:ext cx="0" cy="59514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9" name="Straight Arrow Connector 278"/>
          <p:cNvCxnSpPr/>
          <p:nvPr/>
        </p:nvCxnSpPr>
        <p:spPr bwMode="auto">
          <a:xfrm flipH="1">
            <a:off x="3173250" y="5641900"/>
            <a:ext cx="595001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0" name="Rectangle 279"/>
          <p:cNvSpPr/>
          <p:nvPr/>
        </p:nvSpPr>
        <p:spPr bwMode="auto">
          <a:xfrm>
            <a:off x="4943093" y="4053340"/>
            <a:ext cx="284672" cy="38167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baseline="0" dirty="0">
                <a:solidFill>
                  <a:srgbClr val="3333CC"/>
                </a:solidFill>
              </a:rPr>
              <a:t>D</a:t>
            </a:r>
            <a:endParaRPr kumimoji="0" lang="en-US" sz="2000" b="1" i="0" u="none" strike="noStrike" cap="none" normalizeH="0" baseline="-25000" dirty="0" smtClean="0">
              <a:ln>
                <a:noFill/>
              </a:ln>
              <a:solidFill>
                <a:srgbClr val="3333CC"/>
              </a:solidFill>
              <a:effectLst/>
            </a:endParaRPr>
          </a:p>
        </p:txBody>
      </p:sp>
      <p:cxnSp>
        <p:nvCxnSpPr>
          <p:cNvPr id="281" name="Straight Arrow Connector 280"/>
          <p:cNvCxnSpPr/>
          <p:nvPr/>
        </p:nvCxnSpPr>
        <p:spPr bwMode="auto">
          <a:xfrm>
            <a:off x="3187634" y="3146014"/>
            <a:ext cx="595001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C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2" name="Straight Arrow Connector 281"/>
          <p:cNvCxnSpPr/>
          <p:nvPr/>
        </p:nvCxnSpPr>
        <p:spPr bwMode="auto">
          <a:xfrm>
            <a:off x="4012862" y="3143146"/>
            <a:ext cx="595001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C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Straight Arrow Connector 106"/>
          <p:cNvCxnSpPr/>
          <p:nvPr/>
        </p:nvCxnSpPr>
        <p:spPr bwMode="auto">
          <a:xfrm>
            <a:off x="4711098" y="3194241"/>
            <a:ext cx="0" cy="59514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C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678121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8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8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10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10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72" grpId="0"/>
      <p:bldP spid="273" grpId="0"/>
      <p:bldP spid="275" grpId="0" animBg="1"/>
      <p:bldP spid="280" grpId="0"/>
      <p:bldP spid="280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5209864" y="3258125"/>
            <a:ext cx="3074169" cy="3089425"/>
            <a:chOff x="5214145" y="3452887"/>
            <a:chExt cx="3074169" cy="3089425"/>
          </a:xfrm>
          <a:noFill/>
        </p:grpSpPr>
        <p:grpSp>
          <p:nvGrpSpPr>
            <p:cNvPr id="7" name="Group 6"/>
            <p:cNvGrpSpPr/>
            <p:nvPr/>
          </p:nvGrpSpPr>
          <p:grpSpPr>
            <a:xfrm>
              <a:off x="6869467" y="3452887"/>
              <a:ext cx="587372" cy="589806"/>
              <a:chOff x="6869467" y="3452887"/>
              <a:chExt cx="587372" cy="589806"/>
            </a:xfrm>
            <a:grpFill/>
          </p:grpSpPr>
          <p:sp>
            <p:nvSpPr>
              <p:cNvPr id="93" name="Rectangle 58"/>
              <p:cNvSpPr>
                <a:spLocks noChangeArrowheads="1"/>
              </p:cNvSpPr>
              <p:nvPr/>
            </p:nvSpPr>
            <p:spPr bwMode="auto">
              <a:xfrm>
                <a:off x="6869467" y="3452887"/>
                <a:ext cx="236474" cy="238059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宋体" pitchFamily="2" charset="-122"/>
                    <a:cs typeface="Times New Roman" pitchFamily="18" charset="0"/>
                  </a:rPr>
                  <a:t>2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4" name="Oval 57"/>
              <p:cNvSpPr>
                <a:spLocks noChangeArrowheads="1"/>
              </p:cNvSpPr>
              <p:nvPr/>
            </p:nvSpPr>
            <p:spPr bwMode="auto">
              <a:xfrm>
                <a:off x="7224179" y="3809975"/>
                <a:ext cx="232660" cy="232718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AutoShape 56"/>
              <p:cNvSpPr>
                <a:spLocks noChangeShapeType="1"/>
              </p:cNvSpPr>
              <p:nvPr/>
            </p:nvSpPr>
            <p:spPr bwMode="auto">
              <a:xfrm>
                <a:off x="7105941" y="3690946"/>
                <a:ext cx="152564" cy="153365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5214145" y="3452887"/>
              <a:ext cx="3074169" cy="3089425"/>
              <a:chOff x="5214145" y="3452887"/>
              <a:chExt cx="3074169" cy="3089425"/>
            </a:xfrm>
            <a:grpFill/>
          </p:grpSpPr>
          <p:grpSp>
            <p:nvGrpSpPr>
              <p:cNvPr id="9" name="Group 87"/>
              <p:cNvGrpSpPr>
                <a:grpSpLocks/>
              </p:cNvGrpSpPr>
              <p:nvPr/>
            </p:nvGrpSpPr>
            <p:grpSpPr bwMode="auto">
              <a:xfrm>
                <a:off x="5214145" y="3452887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90" name="Rectangle 9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00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0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91" name="Oval 8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" name="AutoShape 8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0" name="AutoShape 86"/>
              <p:cNvSpPr>
                <a:spLocks noChangeShapeType="1"/>
              </p:cNvSpPr>
              <p:nvPr/>
            </p:nvSpPr>
            <p:spPr bwMode="auto">
              <a:xfrm>
                <a:off x="5450620" y="3567339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AutoShape 85"/>
              <p:cNvSpPr>
                <a:spLocks noChangeShapeType="1"/>
              </p:cNvSpPr>
              <p:nvPr/>
            </p:nvSpPr>
            <p:spPr bwMode="auto">
              <a:xfrm>
                <a:off x="6278280" y="3565812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AutoShape 84"/>
              <p:cNvSpPr>
                <a:spLocks noChangeShapeType="1"/>
              </p:cNvSpPr>
              <p:nvPr/>
            </p:nvSpPr>
            <p:spPr bwMode="auto">
              <a:xfrm>
                <a:off x="7105941" y="3568102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AutoShape 83"/>
              <p:cNvSpPr>
                <a:spLocks noChangeShapeType="1"/>
              </p:cNvSpPr>
              <p:nvPr/>
            </p:nvSpPr>
            <p:spPr bwMode="auto">
              <a:xfrm>
                <a:off x="5450620" y="4399782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AutoShape 82"/>
              <p:cNvSpPr>
                <a:spLocks noChangeShapeType="1"/>
              </p:cNvSpPr>
              <p:nvPr/>
            </p:nvSpPr>
            <p:spPr bwMode="auto">
              <a:xfrm>
                <a:off x="6278280" y="4398255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AutoShape 81"/>
              <p:cNvSpPr>
                <a:spLocks noChangeShapeType="1"/>
              </p:cNvSpPr>
              <p:nvPr/>
            </p:nvSpPr>
            <p:spPr bwMode="auto">
              <a:xfrm>
                <a:off x="7105941" y="4400545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AutoShape 80"/>
              <p:cNvSpPr>
                <a:spLocks noChangeShapeType="1"/>
              </p:cNvSpPr>
              <p:nvPr/>
            </p:nvSpPr>
            <p:spPr bwMode="auto">
              <a:xfrm>
                <a:off x="5450620" y="5232988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AutoShape 79"/>
              <p:cNvSpPr>
                <a:spLocks noChangeShapeType="1"/>
              </p:cNvSpPr>
              <p:nvPr/>
            </p:nvSpPr>
            <p:spPr bwMode="auto">
              <a:xfrm>
                <a:off x="6278280" y="5231462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AutoShape 78"/>
              <p:cNvSpPr>
                <a:spLocks noChangeShapeType="1"/>
              </p:cNvSpPr>
              <p:nvPr/>
            </p:nvSpPr>
            <p:spPr bwMode="auto">
              <a:xfrm>
                <a:off x="7105941" y="5233751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AutoShape 77"/>
              <p:cNvSpPr>
                <a:spLocks noChangeShapeType="1"/>
              </p:cNvSpPr>
              <p:nvPr/>
            </p:nvSpPr>
            <p:spPr bwMode="auto">
              <a:xfrm>
                <a:off x="5450620" y="6066194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AutoShape 76"/>
              <p:cNvSpPr>
                <a:spLocks noChangeShapeType="1"/>
              </p:cNvSpPr>
              <p:nvPr/>
            </p:nvSpPr>
            <p:spPr bwMode="auto">
              <a:xfrm>
                <a:off x="6278280" y="6064668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AutoShape 75"/>
              <p:cNvSpPr>
                <a:spLocks noChangeShapeType="1"/>
              </p:cNvSpPr>
              <p:nvPr/>
            </p:nvSpPr>
            <p:spPr bwMode="auto">
              <a:xfrm>
                <a:off x="7105941" y="6066957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AutoShape 74"/>
              <p:cNvSpPr>
                <a:spLocks noChangeShapeType="1"/>
              </p:cNvSpPr>
              <p:nvPr/>
            </p:nvSpPr>
            <p:spPr bwMode="auto">
              <a:xfrm rot="5400000">
                <a:off x="5037097" y="3984704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AutoShape 73"/>
              <p:cNvSpPr>
                <a:spLocks noChangeShapeType="1"/>
              </p:cNvSpPr>
              <p:nvPr/>
            </p:nvSpPr>
            <p:spPr bwMode="auto">
              <a:xfrm rot="5400000">
                <a:off x="5036334" y="4814096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AutoShape 72"/>
              <p:cNvSpPr>
                <a:spLocks noChangeShapeType="1"/>
              </p:cNvSpPr>
              <p:nvPr/>
            </p:nvSpPr>
            <p:spPr bwMode="auto">
              <a:xfrm rot="5400000">
                <a:off x="5037097" y="5651117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AutoShape 71"/>
              <p:cNvSpPr>
                <a:spLocks noChangeShapeType="1"/>
              </p:cNvSpPr>
              <p:nvPr/>
            </p:nvSpPr>
            <p:spPr bwMode="auto">
              <a:xfrm rot="5400000">
                <a:off x="5864758" y="3984704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AutoShape 70"/>
              <p:cNvSpPr>
                <a:spLocks noChangeShapeType="1"/>
              </p:cNvSpPr>
              <p:nvPr/>
            </p:nvSpPr>
            <p:spPr bwMode="auto">
              <a:xfrm rot="5400000">
                <a:off x="5863995" y="4814096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AutoShape 69"/>
              <p:cNvSpPr>
                <a:spLocks noChangeShapeType="1"/>
              </p:cNvSpPr>
              <p:nvPr/>
            </p:nvSpPr>
            <p:spPr bwMode="auto">
              <a:xfrm rot="5400000">
                <a:off x="5864758" y="5651117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AutoShape 68"/>
              <p:cNvSpPr>
                <a:spLocks noChangeShapeType="1"/>
              </p:cNvSpPr>
              <p:nvPr/>
            </p:nvSpPr>
            <p:spPr bwMode="auto">
              <a:xfrm rot="5400000">
                <a:off x="6692419" y="3984704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AutoShape 67"/>
              <p:cNvSpPr>
                <a:spLocks noChangeShapeType="1"/>
              </p:cNvSpPr>
              <p:nvPr/>
            </p:nvSpPr>
            <p:spPr bwMode="auto">
              <a:xfrm rot="5400000">
                <a:off x="6691656" y="4814096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AutoShape 66"/>
              <p:cNvSpPr>
                <a:spLocks noChangeShapeType="1"/>
              </p:cNvSpPr>
              <p:nvPr/>
            </p:nvSpPr>
            <p:spPr bwMode="auto">
              <a:xfrm rot="5400000">
                <a:off x="6692419" y="5651117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AutoShape 65"/>
              <p:cNvSpPr>
                <a:spLocks noChangeShapeType="1"/>
              </p:cNvSpPr>
              <p:nvPr/>
            </p:nvSpPr>
            <p:spPr bwMode="auto">
              <a:xfrm rot="5400000">
                <a:off x="7520080" y="3980126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AutoShape 64"/>
              <p:cNvSpPr>
                <a:spLocks noChangeShapeType="1"/>
              </p:cNvSpPr>
              <p:nvPr/>
            </p:nvSpPr>
            <p:spPr bwMode="auto">
              <a:xfrm rot="5400000">
                <a:off x="7519317" y="4809518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AutoShape 63"/>
              <p:cNvSpPr>
                <a:spLocks noChangeShapeType="1"/>
              </p:cNvSpPr>
              <p:nvPr/>
            </p:nvSpPr>
            <p:spPr bwMode="auto">
              <a:xfrm rot="5400000">
                <a:off x="7520080" y="5646539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34" name="Group 59"/>
              <p:cNvGrpSpPr>
                <a:grpSpLocks/>
              </p:cNvGrpSpPr>
              <p:nvPr/>
            </p:nvGrpSpPr>
            <p:grpSpPr bwMode="auto">
              <a:xfrm>
                <a:off x="6045620" y="3452887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87" name="Rectangle 62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00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8" name="Oval 61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" name="AutoShape 60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5" name="Group 51"/>
              <p:cNvGrpSpPr>
                <a:grpSpLocks/>
              </p:cNvGrpSpPr>
              <p:nvPr/>
            </p:nvGrpSpPr>
            <p:grpSpPr bwMode="auto">
              <a:xfrm>
                <a:off x="7700942" y="3452887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84" name="Rectangle 54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3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5" name="Oval 53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" name="AutoShape 52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6" name="Group 47"/>
              <p:cNvGrpSpPr>
                <a:grpSpLocks/>
              </p:cNvGrpSpPr>
              <p:nvPr/>
            </p:nvGrpSpPr>
            <p:grpSpPr bwMode="auto">
              <a:xfrm>
                <a:off x="5214145" y="4286093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81" name="Rectangle 5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4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2" name="Oval 4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" name="AutoShape 4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7" name="Group 43"/>
              <p:cNvGrpSpPr>
                <a:grpSpLocks/>
              </p:cNvGrpSpPr>
              <p:nvPr/>
            </p:nvGrpSpPr>
            <p:grpSpPr bwMode="auto">
              <a:xfrm>
                <a:off x="6045620" y="4286093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78" name="Rectangle 46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5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9" name="Oval 45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" name="AutoShape 44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8" name="Group 39"/>
              <p:cNvGrpSpPr>
                <a:grpSpLocks/>
              </p:cNvGrpSpPr>
              <p:nvPr/>
            </p:nvGrpSpPr>
            <p:grpSpPr bwMode="auto">
              <a:xfrm>
                <a:off x="6869467" y="4286093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75" name="Rectangle 42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6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6" name="Oval 41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" name="AutoShape 40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9" name="Group 35"/>
              <p:cNvGrpSpPr>
                <a:grpSpLocks/>
              </p:cNvGrpSpPr>
              <p:nvPr/>
            </p:nvGrpSpPr>
            <p:grpSpPr bwMode="auto">
              <a:xfrm>
                <a:off x="7700942" y="4286093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72" name="Rectangle 38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7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3" name="Oval 37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" name="AutoShape 36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0" name="Group 31"/>
              <p:cNvGrpSpPr>
                <a:grpSpLocks/>
              </p:cNvGrpSpPr>
              <p:nvPr/>
            </p:nvGrpSpPr>
            <p:grpSpPr bwMode="auto">
              <a:xfrm>
                <a:off x="5214145" y="5119300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69" name="Rectangle 34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8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0" name="Oval 33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" name="AutoShape 32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" name="Group 27"/>
              <p:cNvGrpSpPr>
                <a:grpSpLocks/>
              </p:cNvGrpSpPr>
              <p:nvPr/>
            </p:nvGrpSpPr>
            <p:grpSpPr bwMode="auto">
              <a:xfrm>
                <a:off x="6045620" y="5119300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66" name="Rectangle 3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9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7" name="Oval 2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" name="AutoShape 2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2" name="Group 23"/>
              <p:cNvGrpSpPr>
                <a:grpSpLocks/>
              </p:cNvGrpSpPr>
              <p:nvPr/>
            </p:nvGrpSpPr>
            <p:grpSpPr bwMode="auto">
              <a:xfrm>
                <a:off x="6869467" y="5119300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63" name="Rectangle 26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10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4" name="Oval 25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5" name="AutoShape 24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" name="Group 19"/>
              <p:cNvGrpSpPr>
                <a:grpSpLocks/>
              </p:cNvGrpSpPr>
              <p:nvPr/>
            </p:nvGrpSpPr>
            <p:grpSpPr bwMode="auto">
              <a:xfrm>
                <a:off x="7700942" y="5119300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60" name="Rectangle 22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11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1" name="Oval 21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" name="AutoShape 20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4" name="Group 15"/>
              <p:cNvGrpSpPr>
                <a:grpSpLocks/>
              </p:cNvGrpSpPr>
              <p:nvPr/>
            </p:nvGrpSpPr>
            <p:grpSpPr bwMode="auto">
              <a:xfrm>
                <a:off x="5214145" y="5952506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57" name="Rectangle 18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12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8" name="Oval 17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9" name="AutoShape 16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5" name="Group 11"/>
              <p:cNvGrpSpPr>
                <a:grpSpLocks/>
              </p:cNvGrpSpPr>
              <p:nvPr/>
            </p:nvGrpSpPr>
            <p:grpSpPr bwMode="auto">
              <a:xfrm>
                <a:off x="6045620" y="5952506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54" name="Rectangle 14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13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5" name="Oval 13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6" name="AutoShape 12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6" name="Group 7"/>
              <p:cNvGrpSpPr>
                <a:grpSpLocks/>
              </p:cNvGrpSpPr>
              <p:nvPr/>
            </p:nvGrpSpPr>
            <p:grpSpPr bwMode="auto">
              <a:xfrm>
                <a:off x="6869467" y="5952506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51" name="Rectangle 1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14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2" name="Oval 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3" name="AutoShape 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7" name="Group 3"/>
              <p:cNvGrpSpPr>
                <a:grpSpLocks/>
              </p:cNvGrpSpPr>
              <p:nvPr/>
            </p:nvGrpSpPr>
            <p:grpSpPr bwMode="auto">
              <a:xfrm>
                <a:off x="7700942" y="5952506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48" name="Rectangle 6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15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9" name="Oval 5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0" name="AutoShape 4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03" name="Group 102"/>
          <p:cNvGrpSpPr/>
          <p:nvPr/>
        </p:nvGrpSpPr>
        <p:grpSpPr>
          <a:xfrm>
            <a:off x="5209864" y="3258125"/>
            <a:ext cx="3074169" cy="3089425"/>
            <a:chOff x="5214145" y="3452887"/>
            <a:chExt cx="3074169" cy="3089425"/>
          </a:xfrm>
          <a:noFill/>
        </p:grpSpPr>
        <p:grpSp>
          <p:nvGrpSpPr>
            <p:cNvPr id="104" name="Group 103"/>
            <p:cNvGrpSpPr/>
            <p:nvPr/>
          </p:nvGrpSpPr>
          <p:grpSpPr>
            <a:xfrm>
              <a:off x="6869467" y="3452887"/>
              <a:ext cx="587372" cy="589806"/>
              <a:chOff x="6869467" y="3452887"/>
              <a:chExt cx="587372" cy="589806"/>
            </a:xfrm>
            <a:grpFill/>
          </p:grpSpPr>
          <p:sp>
            <p:nvSpPr>
              <p:cNvPr id="190" name="Rectangle 58"/>
              <p:cNvSpPr>
                <a:spLocks noChangeArrowheads="1"/>
              </p:cNvSpPr>
              <p:nvPr/>
            </p:nvSpPr>
            <p:spPr bwMode="auto">
              <a:xfrm>
                <a:off x="6869467" y="3452887"/>
                <a:ext cx="236474" cy="238059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宋体" pitchFamily="2" charset="-122"/>
                    <a:cs typeface="Times New Roman" pitchFamily="18" charset="0"/>
                  </a:rPr>
                  <a:t>2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1" name="Oval 57"/>
              <p:cNvSpPr>
                <a:spLocks noChangeArrowheads="1"/>
              </p:cNvSpPr>
              <p:nvPr/>
            </p:nvSpPr>
            <p:spPr bwMode="auto">
              <a:xfrm>
                <a:off x="7224179" y="3809975"/>
                <a:ext cx="232660" cy="232718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2" name="AutoShape 56"/>
              <p:cNvSpPr>
                <a:spLocks noChangeShapeType="1"/>
              </p:cNvSpPr>
              <p:nvPr/>
            </p:nvSpPr>
            <p:spPr bwMode="auto">
              <a:xfrm>
                <a:off x="7105941" y="3690946"/>
                <a:ext cx="152564" cy="153365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5" name="Group 104"/>
            <p:cNvGrpSpPr/>
            <p:nvPr/>
          </p:nvGrpSpPr>
          <p:grpSpPr>
            <a:xfrm>
              <a:off x="5214145" y="3452887"/>
              <a:ext cx="3074169" cy="3089425"/>
              <a:chOff x="5214145" y="3452887"/>
              <a:chExt cx="3074169" cy="3089425"/>
            </a:xfrm>
            <a:grpFill/>
          </p:grpSpPr>
          <p:grpSp>
            <p:nvGrpSpPr>
              <p:cNvPr id="106" name="Group 87"/>
              <p:cNvGrpSpPr>
                <a:grpSpLocks/>
              </p:cNvGrpSpPr>
              <p:nvPr/>
            </p:nvGrpSpPr>
            <p:grpSpPr bwMode="auto">
              <a:xfrm>
                <a:off x="5214145" y="3452887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187" name="Rectangle 9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0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88" name="Oval 8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AutoShape 8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07" name="AutoShape 86"/>
              <p:cNvSpPr>
                <a:spLocks noChangeShapeType="1"/>
              </p:cNvSpPr>
              <p:nvPr/>
            </p:nvSpPr>
            <p:spPr bwMode="auto">
              <a:xfrm>
                <a:off x="5450620" y="3567339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" name="AutoShape 85"/>
              <p:cNvSpPr>
                <a:spLocks noChangeShapeType="1"/>
              </p:cNvSpPr>
              <p:nvPr/>
            </p:nvSpPr>
            <p:spPr bwMode="auto">
              <a:xfrm>
                <a:off x="6278280" y="3565812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" name="AutoShape 84"/>
              <p:cNvSpPr>
                <a:spLocks noChangeShapeType="1"/>
              </p:cNvSpPr>
              <p:nvPr/>
            </p:nvSpPr>
            <p:spPr bwMode="auto">
              <a:xfrm>
                <a:off x="7105941" y="3568102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" name="AutoShape 83"/>
              <p:cNvSpPr>
                <a:spLocks noChangeShapeType="1"/>
              </p:cNvSpPr>
              <p:nvPr/>
            </p:nvSpPr>
            <p:spPr bwMode="auto">
              <a:xfrm>
                <a:off x="5450620" y="4399782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" name="AutoShape 82"/>
              <p:cNvSpPr>
                <a:spLocks noChangeShapeType="1"/>
              </p:cNvSpPr>
              <p:nvPr/>
            </p:nvSpPr>
            <p:spPr bwMode="auto">
              <a:xfrm>
                <a:off x="6278280" y="4398255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" name="AutoShape 81"/>
              <p:cNvSpPr>
                <a:spLocks noChangeShapeType="1"/>
              </p:cNvSpPr>
              <p:nvPr/>
            </p:nvSpPr>
            <p:spPr bwMode="auto">
              <a:xfrm>
                <a:off x="7105941" y="4400545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" name="AutoShape 80"/>
              <p:cNvSpPr>
                <a:spLocks noChangeShapeType="1"/>
              </p:cNvSpPr>
              <p:nvPr/>
            </p:nvSpPr>
            <p:spPr bwMode="auto">
              <a:xfrm>
                <a:off x="5450620" y="5232988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" name="AutoShape 79"/>
              <p:cNvSpPr>
                <a:spLocks noChangeShapeType="1"/>
              </p:cNvSpPr>
              <p:nvPr/>
            </p:nvSpPr>
            <p:spPr bwMode="auto">
              <a:xfrm>
                <a:off x="6278280" y="5231462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" name="AutoShape 78"/>
              <p:cNvSpPr>
                <a:spLocks noChangeShapeType="1"/>
              </p:cNvSpPr>
              <p:nvPr/>
            </p:nvSpPr>
            <p:spPr bwMode="auto">
              <a:xfrm>
                <a:off x="7105941" y="5233751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" name="AutoShape 77"/>
              <p:cNvSpPr>
                <a:spLocks noChangeShapeType="1"/>
              </p:cNvSpPr>
              <p:nvPr/>
            </p:nvSpPr>
            <p:spPr bwMode="auto">
              <a:xfrm>
                <a:off x="5450620" y="6066194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" name="AutoShape 76"/>
              <p:cNvSpPr>
                <a:spLocks noChangeShapeType="1"/>
              </p:cNvSpPr>
              <p:nvPr/>
            </p:nvSpPr>
            <p:spPr bwMode="auto">
              <a:xfrm>
                <a:off x="6278280" y="6064668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" name="AutoShape 75"/>
              <p:cNvSpPr>
                <a:spLocks noChangeShapeType="1"/>
              </p:cNvSpPr>
              <p:nvPr/>
            </p:nvSpPr>
            <p:spPr bwMode="auto">
              <a:xfrm>
                <a:off x="7105941" y="6066957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" name="AutoShape 74"/>
              <p:cNvSpPr>
                <a:spLocks noChangeShapeType="1"/>
              </p:cNvSpPr>
              <p:nvPr/>
            </p:nvSpPr>
            <p:spPr bwMode="auto">
              <a:xfrm rot="5400000">
                <a:off x="5037097" y="3984704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" name="AutoShape 73"/>
              <p:cNvSpPr>
                <a:spLocks noChangeShapeType="1"/>
              </p:cNvSpPr>
              <p:nvPr/>
            </p:nvSpPr>
            <p:spPr bwMode="auto">
              <a:xfrm rot="5400000">
                <a:off x="5036334" y="4814096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" name="AutoShape 72"/>
              <p:cNvSpPr>
                <a:spLocks noChangeShapeType="1"/>
              </p:cNvSpPr>
              <p:nvPr/>
            </p:nvSpPr>
            <p:spPr bwMode="auto">
              <a:xfrm rot="5400000">
                <a:off x="5037097" y="5651117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" name="AutoShape 71"/>
              <p:cNvSpPr>
                <a:spLocks noChangeShapeType="1"/>
              </p:cNvSpPr>
              <p:nvPr/>
            </p:nvSpPr>
            <p:spPr bwMode="auto">
              <a:xfrm rot="5400000">
                <a:off x="5864758" y="3984704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" name="AutoShape 70"/>
              <p:cNvSpPr>
                <a:spLocks noChangeShapeType="1"/>
              </p:cNvSpPr>
              <p:nvPr/>
            </p:nvSpPr>
            <p:spPr bwMode="auto">
              <a:xfrm rot="5400000">
                <a:off x="5863995" y="4814096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" name="AutoShape 69"/>
              <p:cNvSpPr>
                <a:spLocks noChangeShapeType="1"/>
              </p:cNvSpPr>
              <p:nvPr/>
            </p:nvSpPr>
            <p:spPr bwMode="auto">
              <a:xfrm rot="5400000">
                <a:off x="5864758" y="5651117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" name="AutoShape 68"/>
              <p:cNvSpPr>
                <a:spLocks noChangeShapeType="1"/>
              </p:cNvSpPr>
              <p:nvPr/>
            </p:nvSpPr>
            <p:spPr bwMode="auto">
              <a:xfrm rot="5400000">
                <a:off x="6692419" y="3984704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" name="AutoShape 67"/>
              <p:cNvSpPr>
                <a:spLocks noChangeShapeType="1"/>
              </p:cNvSpPr>
              <p:nvPr/>
            </p:nvSpPr>
            <p:spPr bwMode="auto">
              <a:xfrm rot="5400000">
                <a:off x="6691656" y="4814096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" name="AutoShape 66"/>
              <p:cNvSpPr>
                <a:spLocks noChangeShapeType="1"/>
              </p:cNvSpPr>
              <p:nvPr/>
            </p:nvSpPr>
            <p:spPr bwMode="auto">
              <a:xfrm rot="5400000">
                <a:off x="6692419" y="5651117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" name="AutoShape 65"/>
              <p:cNvSpPr>
                <a:spLocks noChangeShapeType="1"/>
              </p:cNvSpPr>
              <p:nvPr/>
            </p:nvSpPr>
            <p:spPr bwMode="auto">
              <a:xfrm rot="5400000">
                <a:off x="7520080" y="3980126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" name="AutoShape 64"/>
              <p:cNvSpPr>
                <a:spLocks noChangeShapeType="1"/>
              </p:cNvSpPr>
              <p:nvPr/>
            </p:nvSpPr>
            <p:spPr bwMode="auto">
              <a:xfrm rot="5400000">
                <a:off x="7519317" y="4809518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" name="AutoShape 63"/>
              <p:cNvSpPr>
                <a:spLocks noChangeShapeType="1"/>
              </p:cNvSpPr>
              <p:nvPr/>
            </p:nvSpPr>
            <p:spPr bwMode="auto">
              <a:xfrm rot="5400000">
                <a:off x="7520080" y="5646539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31" name="Group 59"/>
              <p:cNvGrpSpPr>
                <a:grpSpLocks/>
              </p:cNvGrpSpPr>
              <p:nvPr/>
            </p:nvGrpSpPr>
            <p:grpSpPr bwMode="auto">
              <a:xfrm>
                <a:off x="6045620" y="3452887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184" name="Rectangle 62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85" name="Oval 61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6" name="AutoShape 60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32" name="Group 51"/>
              <p:cNvGrpSpPr>
                <a:grpSpLocks/>
              </p:cNvGrpSpPr>
              <p:nvPr/>
            </p:nvGrpSpPr>
            <p:grpSpPr bwMode="auto">
              <a:xfrm>
                <a:off x="7700942" y="3452887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181" name="Rectangle 54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3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82" name="Oval 53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3" name="AutoShape 52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33" name="Group 47"/>
              <p:cNvGrpSpPr>
                <a:grpSpLocks/>
              </p:cNvGrpSpPr>
              <p:nvPr/>
            </p:nvGrpSpPr>
            <p:grpSpPr bwMode="auto">
              <a:xfrm>
                <a:off x="5214145" y="4286093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178" name="Rectangle 5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00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4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79" name="Oval 4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0" name="AutoShape 4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34" name="Group 43"/>
              <p:cNvGrpSpPr>
                <a:grpSpLocks/>
              </p:cNvGrpSpPr>
              <p:nvPr/>
            </p:nvGrpSpPr>
            <p:grpSpPr bwMode="auto">
              <a:xfrm>
                <a:off x="6045620" y="4286093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175" name="Rectangle 46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00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5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76" name="Oval 45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AutoShape 44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35" name="Group 39"/>
              <p:cNvGrpSpPr>
                <a:grpSpLocks/>
              </p:cNvGrpSpPr>
              <p:nvPr/>
            </p:nvGrpSpPr>
            <p:grpSpPr bwMode="auto">
              <a:xfrm>
                <a:off x="6869467" y="4286093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172" name="Rectangle 42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6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73" name="Oval 41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AutoShape 40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36" name="Group 35"/>
              <p:cNvGrpSpPr>
                <a:grpSpLocks/>
              </p:cNvGrpSpPr>
              <p:nvPr/>
            </p:nvGrpSpPr>
            <p:grpSpPr bwMode="auto">
              <a:xfrm>
                <a:off x="7700942" y="4286093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169" name="Rectangle 38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7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70" name="Oval 37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1" name="AutoShape 36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37" name="Group 31"/>
              <p:cNvGrpSpPr>
                <a:grpSpLocks/>
              </p:cNvGrpSpPr>
              <p:nvPr/>
            </p:nvGrpSpPr>
            <p:grpSpPr bwMode="auto">
              <a:xfrm>
                <a:off x="5214145" y="5119300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166" name="Rectangle 34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8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67" name="Oval 33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AutoShape 32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38" name="Group 27"/>
              <p:cNvGrpSpPr>
                <a:grpSpLocks/>
              </p:cNvGrpSpPr>
              <p:nvPr/>
            </p:nvGrpSpPr>
            <p:grpSpPr bwMode="auto">
              <a:xfrm>
                <a:off x="6045620" y="5119300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163" name="Rectangle 3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9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64" name="Oval 2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AutoShape 2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39" name="Group 23"/>
              <p:cNvGrpSpPr>
                <a:grpSpLocks/>
              </p:cNvGrpSpPr>
              <p:nvPr/>
            </p:nvGrpSpPr>
            <p:grpSpPr bwMode="auto">
              <a:xfrm>
                <a:off x="6869467" y="5119300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160" name="Rectangle 26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10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61" name="Oval 25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AutoShape 24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0" name="Group 19"/>
              <p:cNvGrpSpPr>
                <a:grpSpLocks/>
              </p:cNvGrpSpPr>
              <p:nvPr/>
            </p:nvGrpSpPr>
            <p:grpSpPr bwMode="auto">
              <a:xfrm>
                <a:off x="7700942" y="5119300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157" name="Rectangle 22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11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58" name="Oval 21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9" name="AutoShape 20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"/>
              <p:cNvGrpSpPr>
                <a:grpSpLocks/>
              </p:cNvGrpSpPr>
              <p:nvPr/>
            </p:nvGrpSpPr>
            <p:grpSpPr bwMode="auto">
              <a:xfrm>
                <a:off x="5214145" y="5952506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154" name="Rectangle 18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12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55" name="Oval 17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AutoShape 16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1"/>
              <p:cNvGrpSpPr>
                <a:grpSpLocks/>
              </p:cNvGrpSpPr>
              <p:nvPr/>
            </p:nvGrpSpPr>
            <p:grpSpPr bwMode="auto">
              <a:xfrm>
                <a:off x="6045620" y="5952506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151" name="Rectangle 14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13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52" name="Oval 13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AutoShape 12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3" name="Group 7"/>
              <p:cNvGrpSpPr>
                <a:grpSpLocks/>
              </p:cNvGrpSpPr>
              <p:nvPr/>
            </p:nvGrpSpPr>
            <p:grpSpPr bwMode="auto">
              <a:xfrm>
                <a:off x="6869467" y="5952506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148" name="Rectangle 1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14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49" name="Oval 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AutoShape 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4" name="Group 3"/>
              <p:cNvGrpSpPr>
                <a:grpSpLocks/>
              </p:cNvGrpSpPr>
              <p:nvPr/>
            </p:nvGrpSpPr>
            <p:grpSpPr bwMode="auto">
              <a:xfrm>
                <a:off x="7700942" y="5952506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145" name="Rectangle 6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15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46" name="Oval 5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7" name="AutoShape 4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Differentiate routers</a:t>
            </a:r>
          </a:p>
          <a:p>
            <a:pPr lvl="1"/>
            <a:r>
              <a:rPr lang="en-US" sz="2000" dirty="0"/>
              <a:t>Routers have different impact on performance based on their </a:t>
            </a:r>
            <a:r>
              <a:rPr lang="en-US" sz="2000" dirty="0" smtClean="0"/>
              <a:t>locations </a:t>
            </a:r>
            <a:r>
              <a:rPr lang="en-US" sz="2000" dirty="0"/>
              <a:t>in the NoC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Increasing NoRD Efficiency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7BA8-C7E6-4331-9119-5C165BA48BB3}" type="slidenum">
              <a:rPr lang="en-US" smtClean="0"/>
              <a:pPr/>
              <a:t>12</a:t>
            </a:fld>
            <a:endParaRPr lang="en-US" dirty="0"/>
          </a:p>
        </p:txBody>
      </p:sp>
      <p:grpSp>
        <p:nvGrpSpPr>
          <p:cNvPr id="276" name="Group 275"/>
          <p:cNvGrpSpPr/>
          <p:nvPr/>
        </p:nvGrpSpPr>
        <p:grpSpPr>
          <a:xfrm>
            <a:off x="5209864" y="3258125"/>
            <a:ext cx="3074169" cy="3089425"/>
            <a:chOff x="5214145" y="3452887"/>
            <a:chExt cx="3074169" cy="3089425"/>
          </a:xfrm>
          <a:noFill/>
        </p:grpSpPr>
        <p:grpSp>
          <p:nvGrpSpPr>
            <p:cNvPr id="277" name="Group 276"/>
            <p:cNvGrpSpPr/>
            <p:nvPr/>
          </p:nvGrpSpPr>
          <p:grpSpPr>
            <a:xfrm>
              <a:off x="6869467" y="3452887"/>
              <a:ext cx="587372" cy="589806"/>
              <a:chOff x="6869467" y="3452887"/>
              <a:chExt cx="587372" cy="589806"/>
            </a:xfrm>
            <a:grpFill/>
          </p:grpSpPr>
          <p:sp>
            <p:nvSpPr>
              <p:cNvPr id="453" name="Rectangle 58"/>
              <p:cNvSpPr>
                <a:spLocks noChangeArrowheads="1"/>
              </p:cNvSpPr>
              <p:nvPr/>
            </p:nvSpPr>
            <p:spPr bwMode="auto">
              <a:xfrm>
                <a:off x="6869467" y="3452887"/>
                <a:ext cx="236474" cy="238059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宋体" pitchFamily="2" charset="-122"/>
                    <a:cs typeface="Times New Roman" pitchFamily="18" charset="0"/>
                  </a:rPr>
                  <a:t>2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54" name="Oval 57"/>
              <p:cNvSpPr>
                <a:spLocks noChangeArrowheads="1"/>
              </p:cNvSpPr>
              <p:nvPr/>
            </p:nvSpPr>
            <p:spPr bwMode="auto">
              <a:xfrm>
                <a:off x="7224179" y="3809975"/>
                <a:ext cx="232660" cy="232718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" name="AutoShape 56"/>
              <p:cNvSpPr>
                <a:spLocks noChangeShapeType="1"/>
              </p:cNvSpPr>
              <p:nvPr/>
            </p:nvSpPr>
            <p:spPr bwMode="auto">
              <a:xfrm>
                <a:off x="7105941" y="3690946"/>
                <a:ext cx="152564" cy="153365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78" name="Group 277"/>
            <p:cNvGrpSpPr/>
            <p:nvPr/>
          </p:nvGrpSpPr>
          <p:grpSpPr>
            <a:xfrm>
              <a:off x="5214145" y="3452887"/>
              <a:ext cx="3074169" cy="3089425"/>
              <a:chOff x="5214145" y="3452887"/>
              <a:chExt cx="3074169" cy="3089425"/>
            </a:xfrm>
            <a:grpFill/>
          </p:grpSpPr>
          <p:grpSp>
            <p:nvGrpSpPr>
              <p:cNvPr id="279" name="Group 87"/>
              <p:cNvGrpSpPr>
                <a:grpSpLocks/>
              </p:cNvGrpSpPr>
              <p:nvPr/>
            </p:nvGrpSpPr>
            <p:grpSpPr bwMode="auto">
              <a:xfrm>
                <a:off x="5214145" y="3452887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450" name="Rectangle 9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0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51" name="Oval 8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2" name="AutoShape 8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80" name="AutoShape 86"/>
              <p:cNvSpPr>
                <a:spLocks noChangeShapeType="1"/>
              </p:cNvSpPr>
              <p:nvPr/>
            </p:nvSpPr>
            <p:spPr bwMode="auto">
              <a:xfrm>
                <a:off x="5450620" y="3567339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1" name="AutoShape 85"/>
              <p:cNvSpPr>
                <a:spLocks noChangeShapeType="1"/>
              </p:cNvSpPr>
              <p:nvPr/>
            </p:nvSpPr>
            <p:spPr bwMode="auto">
              <a:xfrm>
                <a:off x="6278280" y="3565812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2" name="AutoShape 84"/>
              <p:cNvSpPr>
                <a:spLocks noChangeShapeType="1"/>
              </p:cNvSpPr>
              <p:nvPr/>
            </p:nvSpPr>
            <p:spPr bwMode="auto">
              <a:xfrm>
                <a:off x="7105941" y="3568102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3" name="AutoShape 83"/>
              <p:cNvSpPr>
                <a:spLocks noChangeShapeType="1"/>
              </p:cNvSpPr>
              <p:nvPr/>
            </p:nvSpPr>
            <p:spPr bwMode="auto">
              <a:xfrm>
                <a:off x="5450620" y="4399782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4" name="AutoShape 82"/>
              <p:cNvSpPr>
                <a:spLocks noChangeShapeType="1"/>
              </p:cNvSpPr>
              <p:nvPr/>
            </p:nvSpPr>
            <p:spPr bwMode="auto">
              <a:xfrm>
                <a:off x="6278280" y="4398255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5" name="AutoShape 81"/>
              <p:cNvSpPr>
                <a:spLocks noChangeShapeType="1"/>
              </p:cNvSpPr>
              <p:nvPr/>
            </p:nvSpPr>
            <p:spPr bwMode="auto">
              <a:xfrm>
                <a:off x="7105941" y="4400545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6" name="AutoShape 80"/>
              <p:cNvSpPr>
                <a:spLocks noChangeShapeType="1"/>
              </p:cNvSpPr>
              <p:nvPr/>
            </p:nvSpPr>
            <p:spPr bwMode="auto">
              <a:xfrm>
                <a:off x="5450620" y="5232988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7" name="AutoShape 79"/>
              <p:cNvSpPr>
                <a:spLocks noChangeShapeType="1"/>
              </p:cNvSpPr>
              <p:nvPr/>
            </p:nvSpPr>
            <p:spPr bwMode="auto">
              <a:xfrm>
                <a:off x="6278280" y="5231462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8" name="AutoShape 78"/>
              <p:cNvSpPr>
                <a:spLocks noChangeShapeType="1"/>
              </p:cNvSpPr>
              <p:nvPr/>
            </p:nvSpPr>
            <p:spPr bwMode="auto">
              <a:xfrm>
                <a:off x="7105941" y="5233751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9" name="AutoShape 77"/>
              <p:cNvSpPr>
                <a:spLocks noChangeShapeType="1"/>
              </p:cNvSpPr>
              <p:nvPr/>
            </p:nvSpPr>
            <p:spPr bwMode="auto">
              <a:xfrm>
                <a:off x="5450620" y="6066194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0" name="AutoShape 76"/>
              <p:cNvSpPr>
                <a:spLocks noChangeShapeType="1"/>
              </p:cNvSpPr>
              <p:nvPr/>
            </p:nvSpPr>
            <p:spPr bwMode="auto">
              <a:xfrm>
                <a:off x="6278280" y="6064668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1" name="AutoShape 75"/>
              <p:cNvSpPr>
                <a:spLocks noChangeShapeType="1"/>
              </p:cNvSpPr>
              <p:nvPr/>
            </p:nvSpPr>
            <p:spPr bwMode="auto">
              <a:xfrm>
                <a:off x="7105941" y="6066957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2" name="AutoShape 74"/>
              <p:cNvSpPr>
                <a:spLocks noChangeShapeType="1"/>
              </p:cNvSpPr>
              <p:nvPr/>
            </p:nvSpPr>
            <p:spPr bwMode="auto">
              <a:xfrm rot="5400000">
                <a:off x="5037097" y="3984704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3" name="AutoShape 73"/>
              <p:cNvSpPr>
                <a:spLocks noChangeShapeType="1"/>
              </p:cNvSpPr>
              <p:nvPr/>
            </p:nvSpPr>
            <p:spPr bwMode="auto">
              <a:xfrm rot="5400000">
                <a:off x="5036334" y="4814096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4" name="AutoShape 72"/>
              <p:cNvSpPr>
                <a:spLocks noChangeShapeType="1"/>
              </p:cNvSpPr>
              <p:nvPr/>
            </p:nvSpPr>
            <p:spPr bwMode="auto">
              <a:xfrm rot="5400000">
                <a:off x="5037097" y="5651117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5" name="AutoShape 71"/>
              <p:cNvSpPr>
                <a:spLocks noChangeShapeType="1"/>
              </p:cNvSpPr>
              <p:nvPr/>
            </p:nvSpPr>
            <p:spPr bwMode="auto">
              <a:xfrm rot="5400000">
                <a:off x="5864758" y="3984704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6" name="AutoShape 70"/>
              <p:cNvSpPr>
                <a:spLocks noChangeShapeType="1"/>
              </p:cNvSpPr>
              <p:nvPr/>
            </p:nvSpPr>
            <p:spPr bwMode="auto">
              <a:xfrm rot="5400000">
                <a:off x="5863995" y="4814096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7" name="AutoShape 69"/>
              <p:cNvSpPr>
                <a:spLocks noChangeShapeType="1"/>
              </p:cNvSpPr>
              <p:nvPr/>
            </p:nvSpPr>
            <p:spPr bwMode="auto">
              <a:xfrm rot="5400000">
                <a:off x="5864758" y="5651117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8" name="AutoShape 68"/>
              <p:cNvSpPr>
                <a:spLocks noChangeShapeType="1"/>
              </p:cNvSpPr>
              <p:nvPr/>
            </p:nvSpPr>
            <p:spPr bwMode="auto">
              <a:xfrm rot="5400000">
                <a:off x="6692419" y="3984704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9" name="AutoShape 67"/>
              <p:cNvSpPr>
                <a:spLocks noChangeShapeType="1"/>
              </p:cNvSpPr>
              <p:nvPr/>
            </p:nvSpPr>
            <p:spPr bwMode="auto">
              <a:xfrm rot="5400000">
                <a:off x="6691656" y="4814096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" name="AutoShape 66"/>
              <p:cNvSpPr>
                <a:spLocks noChangeShapeType="1"/>
              </p:cNvSpPr>
              <p:nvPr/>
            </p:nvSpPr>
            <p:spPr bwMode="auto">
              <a:xfrm rot="5400000">
                <a:off x="6692419" y="5651117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1" name="AutoShape 65"/>
              <p:cNvSpPr>
                <a:spLocks noChangeShapeType="1"/>
              </p:cNvSpPr>
              <p:nvPr/>
            </p:nvSpPr>
            <p:spPr bwMode="auto">
              <a:xfrm rot="5400000">
                <a:off x="7520080" y="3980126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2" name="AutoShape 64"/>
              <p:cNvSpPr>
                <a:spLocks noChangeShapeType="1"/>
              </p:cNvSpPr>
              <p:nvPr/>
            </p:nvSpPr>
            <p:spPr bwMode="auto">
              <a:xfrm rot="5400000">
                <a:off x="7519317" y="4809518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3" name="AutoShape 63"/>
              <p:cNvSpPr>
                <a:spLocks noChangeShapeType="1"/>
              </p:cNvSpPr>
              <p:nvPr/>
            </p:nvSpPr>
            <p:spPr bwMode="auto">
              <a:xfrm rot="5400000">
                <a:off x="7520080" y="5646539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394" name="Group 59"/>
              <p:cNvGrpSpPr>
                <a:grpSpLocks/>
              </p:cNvGrpSpPr>
              <p:nvPr/>
            </p:nvGrpSpPr>
            <p:grpSpPr bwMode="auto">
              <a:xfrm>
                <a:off x="6045620" y="3452887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447" name="Rectangle 62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48" name="Oval 61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9" name="AutoShape 60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95" name="Group 51"/>
              <p:cNvGrpSpPr>
                <a:grpSpLocks/>
              </p:cNvGrpSpPr>
              <p:nvPr/>
            </p:nvGrpSpPr>
            <p:grpSpPr bwMode="auto">
              <a:xfrm>
                <a:off x="7700942" y="3452887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444" name="Rectangle 54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3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45" name="Oval 53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6" name="AutoShape 52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96" name="Group 47"/>
              <p:cNvGrpSpPr>
                <a:grpSpLocks/>
              </p:cNvGrpSpPr>
              <p:nvPr/>
            </p:nvGrpSpPr>
            <p:grpSpPr bwMode="auto">
              <a:xfrm>
                <a:off x="5214145" y="4286093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441" name="Rectangle 5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4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42" name="Oval 4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3" name="AutoShape 4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97" name="Group 43"/>
              <p:cNvGrpSpPr>
                <a:grpSpLocks/>
              </p:cNvGrpSpPr>
              <p:nvPr/>
            </p:nvGrpSpPr>
            <p:grpSpPr bwMode="auto">
              <a:xfrm>
                <a:off x="6045620" y="4286093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438" name="Rectangle 46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5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39" name="Oval 45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0" name="AutoShape 44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98" name="Group 39"/>
              <p:cNvGrpSpPr>
                <a:grpSpLocks/>
              </p:cNvGrpSpPr>
              <p:nvPr/>
            </p:nvGrpSpPr>
            <p:grpSpPr bwMode="auto">
              <a:xfrm>
                <a:off x="6869467" y="4286093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435" name="Rectangle 42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6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36" name="Oval 41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7" name="AutoShape 40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99" name="Group 35"/>
              <p:cNvGrpSpPr>
                <a:grpSpLocks/>
              </p:cNvGrpSpPr>
              <p:nvPr/>
            </p:nvGrpSpPr>
            <p:grpSpPr bwMode="auto">
              <a:xfrm>
                <a:off x="7700942" y="4286093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432" name="Rectangle 38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7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33" name="Oval 37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4" name="AutoShape 36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00" name="Group 31"/>
              <p:cNvGrpSpPr>
                <a:grpSpLocks/>
              </p:cNvGrpSpPr>
              <p:nvPr/>
            </p:nvGrpSpPr>
            <p:grpSpPr bwMode="auto">
              <a:xfrm>
                <a:off x="5214145" y="5119300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429" name="Rectangle 34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8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30" name="Oval 33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" name="AutoShape 32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01" name="Group 27"/>
              <p:cNvGrpSpPr>
                <a:grpSpLocks/>
              </p:cNvGrpSpPr>
              <p:nvPr/>
            </p:nvGrpSpPr>
            <p:grpSpPr bwMode="auto">
              <a:xfrm>
                <a:off x="6045620" y="5119300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426" name="Rectangle 3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9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27" name="Oval 2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8" name="AutoShape 2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02" name="Group 23"/>
              <p:cNvGrpSpPr>
                <a:grpSpLocks/>
              </p:cNvGrpSpPr>
              <p:nvPr/>
            </p:nvGrpSpPr>
            <p:grpSpPr bwMode="auto">
              <a:xfrm>
                <a:off x="6869467" y="5119300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423" name="Rectangle 26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10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24" name="Oval 25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5" name="AutoShape 24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03" name="Group 19"/>
              <p:cNvGrpSpPr>
                <a:grpSpLocks/>
              </p:cNvGrpSpPr>
              <p:nvPr/>
            </p:nvGrpSpPr>
            <p:grpSpPr bwMode="auto">
              <a:xfrm>
                <a:off x="7700942" y="5119300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420" name="Rectangle 22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11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21" name="Oval 21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2" name="AutoShape 20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04" name="Group 15"/>
              <p:cNvGrpSpPr>
                <a:grpSpLocks/>
              </p:cNvGrpSpPr>
              <p:nvPr/>
            </p:nvGrpSpPr>
            <p:grpSpPr bwMode="auto">
              <a:xfrm>
                <a:off x="5214145" y="5952506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417" name="Rectangle 18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12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18" name="Oval 17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9" name="AutoShape 16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05" name="Group 11"/>
              <p:cNvGrpSpPr>
                <a:grpSpLocks/>
              </p:cNvGrpSpPr>
              <p:nvPr/>
            </p:nvGrpSpPr>
            <p:grpSpPr bwMode="auto">
              <a:xfrm>
                <a:off x="6045620" y="5952506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414" name="Rectangle 14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13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15" name="Oval 13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6" name="AutoShape 12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06" name="Group 7"/>
              <p:cNvGrpSpPr>
                <a:grpSpLocks/>
              </p:cNvGrpSpPr>
              <p:nvPr/>
            </p:nvGrpSpPr>
            <p:grpSpPr bwMode="auto">
              <a:xfrm>
                <a:off x="6869467" y="5952506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411" name="Rectangle 1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14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12" name="Oval 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3" name="AutoShape 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07" name="Group 3"/>
              <p:cNvGrpSpPr>
                <a:grpSpLocks/>
              </p:cNvGrpSpPr>
              <p:nvPr/>
            </p:nvGrpSpPr>
            <p:grpSpPr bwMode="auto">
              <a:xfrm>
                <a:off x="7700942" y="5952506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408" name="Rectangle 6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15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09" name="Oval 5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0" name="AutoShape 4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98" name="Freeform 2"/>
          <p:cNvSpPr>
            <a:spLocks/>
          </p:cNvSpPr>
          <p:nvPr/>
        </p:nvSpPr>
        <p:spPr bwMode="auto">
          <a:xfrm>
            <a:off x="5410661" y="3454026"/>
            <a:ext cx="2483983" cy="2495284"/>
          </a:xfrm>
          <a:custGeom>
            <a:avLst/>
            <a:gdLst>
              <a:gd name="T0" fmla="*/ 0 w 3255"/>
              <a:gd name="T1" fmla="*/ 0 h 3269"/>
              <a:gd name="T2" fmla="*/ 3255 w 3255"/>
              <a:gd name="T3" fmla="*/ 0 h 3269"/>
              <a:gd name="T4" fmla="*/ 3255 w 3255"/>
              <a:gd name="T5" fmla="*/ 3263 h 3269"/>
              <a:gd name="T6" fmla="*/ 2170 w 3255"/>
              <a:gd name="T7" fmla="*/ 3269 h 3269"/>
              <a:gd name="T8" fmla="*/ 2170 w 3255"/>
              <a:gd name="T9" fmla="*/ 1079 h 3269"/>
              <a:gd name="T10" fmla="*/ 1085 w 3255"/>
              <a:gd name="T11" fmla="*/ 1079 h 3269"/>
              <a:gd name="T12" fmla="*/ 1085 w 3255"/>
              <a:gd name="T13" fmla="*/ 3269 h 3269"/>
              <a:gd name="T14" fmla="*/ 0 w 3255"/>
              <a:gd name="T15" fmla="*/ 3269 h 3269"/>
              <a:gd name="T16" fmla="*/ 0 w 3255"/>
              <a:gd name="T17" fmla="*/ 148 h 3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55" h="3269">
                <a:moveTo>
                  <a:pt x="0" y="0"/>
                </a:moveTo>
                <a:lnTo>
                  <a:pt x="3255" y="0"/>
                </a:lnTo>
                <a:lnTo>
                  <a:pt x="3255" y="3263"/>
                </a:lnTo>
                <a:lnTo>
                  <a:pt x="2170" y="3269"/>
                </a:lnTo>
                <a:lnTo>
                  <a:pt x="2170" y="1079"/>
                </a:lnTo>
                <a:lnTo>
                  <a:pt x="1085" y="1079"/>
                </a:lnTo>
                <a:lnTo>
                  <a:pt x="1085" y="3269"/>
                </a:lnTo>
                <a:lnTo>
                  <a:pt x="0" y="3269"/>
                </a:lnTo>
                <a:lnTo>
                  <a:pt x="0" y="148"/>
                </a:lnTo>
              </a:path>
            </a:pathLst>
          </a:custGeom>
          <a:noFill/>
          <a:ln w="317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293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8" grpId="0" uiExpan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Differentiate routers</a:t>
            </a:r>
          </a:p>
          <a:p>
            <a:pPr lvl="1"/>
            <a:r>
              <a:rPr lang="en-US" sz="2000" dirty="0" smtClean="0"/>
              <a:t>Routers have different impact </a:t>
            </a:r>
            <a:r>
              <a:rPr lang="en-US" sz="2000" dirty="0"/>
              <a:t>on performance </a:t>
            </a:r>
            <a:r>
              <a:rPr lang="en-US" sz="2000" dirty="0" smtClean="0"/>
              <a:t>based </a:t>
            </a:r>
            <a:r>
              <a:rPr lang="en-US" sz="2000" dirty="0"/>
              <a:t>on their </a:t>
            </a:r>
            <a:r>
              <a:rPr lang="en-US" sz="2000" dirty="0" smtClean="0"/>
              <a:t>locations in </a:t>
            </a:r>
            <a:r>
              <a:rPr lang="en-US" sz="2000" dirty="0"/>
              <a:t>the NoC</a:t>
            </a:r>
            <a:endParaRPr lang="en-US" sz="2000" dirty="0" smtClean="0"/>
          </a:p>
          <a:p>
            <a:r>
              <a:rPr lang="en-US" sz="2400" dirty="0" smtClean="0">
                <a:solidFill>
                  <a:srgbClr val="FF0000"/>
                </a:solidFill>
              </a:rPr>
              <a:t>Performance-centric class </a:t>
            </a:r>
            <a:r>
              <a:rPr lang="en-US" sz="2400" dirty="0" smtClean="0"/>
              <a:t>vs. </a:t>
            </a:r>
            <a:r>
              <a:rPr lang="en-US" sz="2400" dirty="0" smtClean="0">
                <a:solidFill>
                  <a:srgbClr val="00B050"/>
                </a:solidFill>
              </a:rPr>
              <a:t>Power-centric class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Wake </a:t>
            </a:r>
            <a:r>
              <a:rPr lang="en-US" sz="2000" dirty="0">
                <a:solidFill>
                  <a:schemeClr val="tx1"/>
                </a:solidFill>
              </a:rPr>
              <a:t>up early a few </a:t>
            </a:r>
            <a:r>
              <a:rPr lang="en-US" sz="2000" dirty="0" smtClean="0">
                <a:solidFill>
                  <a:schemeClr val="tx1"/>
                </a:solidFill>
              </a:rPr>
              <a:t>performance-critical </a:t>
            </a:r>
          </a:p>
          <a:p>
            <a:pPr marL="457200" lvl="1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</a:t>
            </a:r>
            <a:r>
              <a:rPr lang="en-US" sz="2000" dirty="0" smtClean="0">
                <a:solidFill>
                  <a:schemeClr val="tx1"/>
                </a:solidFill>
              </a:rPr>
              <a:t>routers to add “shortcuts” in routing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Wake up </a:t>
            </a:r>
            <a:r>
              <a:rPr lang="en-US" sz="2000" dirty="0">
                <a:solidFill>
                  <a:schemeClr val="tx1"/>
                </a:solidFill>
              </a:rPr>
              <a:t>late the rest (majority</a:t>
            </a:r>
            <a:r>
              <a:rPr lang="en-US" sz="2000" dirty="0" smtClean="0">
                <a:solidFill>
                  <a:schemeClr val="tx1"/>
                </a:solidFill>
              </a:rPr>
              <a:t>) </a:t>
            </a:r>
            <a:r>
              <a:rPr lang="en-US" sz="2000" dirty="0">
                <a:solidFill>
                  <a:schemeClr val="tx1"/>
                </a:solidFill>
              </a:rPr>
              <a:t>of </a:t>
            </a:r>
            <a:r>
              <a:rPr lang="en-US" sz="2000" dirty="0" smtClean="0">
                <a:solidFill>
                  <a:schemeClr val="tx1"/>
                </a:solidFill>
              </a:rPr>
              <a:t>the </a:t>
            </a:r>
          </a:p>
          <a:p>
            <a:pPr marL="457200" lvl="1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</a:t>
            </a:r>
            <a:r>
              <a:rPr lang="en-US" sz="2000" dirty="0" smtClean="0">
                <a:solidFill>
                  <a:schemeClr val="tx1"/>
                </a:solidFill>
              </a:rPr>
              <a:t>routers to save </a:t>
            </a:r>
            <a:r>
              <a:rPr lang="en-US" sz="2000" dirty="0">
                <a:solidFill>
                  <a:schemeClr val="tx1"/>
                </a:solidFill>
              </a:rPr>
              <a:t>more static power 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1"/>
            <a:r>
              <a:rPr lang="en-US" sz="2000" dirty="0"/>
              <a:t>Use an off-line program to </a:t>
            </a:r>
            <a:r>
              <a:rPr lang="en-US" sz="2000" dirty="0" smtClean="0"/>
              <a:t>classify </a:t>
            </a:r>
          </a:p>
          <a:p>
            <a:pPr marL="457200" lvl="1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the </a:t>
            </a:r>
            <a:r>
              <a:rPr lang="en-US" sz="2000" dirty="0"/>
              <a:t>routers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Increasing NoRD Efficiency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7BA8-C7E6-4331-9119-5C165BA48BB3}" type="slidenum">
              <a:rPr lang="en-US" smtClean="0"/>
              <a:pPr/>
              <a:t>13</a:t>
            </a:fld>
            <a:endParaRPr lang="en-US" dirty="0"/>
          </a:p>
        </p:txBody>
      </p:sp>
      <p:grpSp>
        <p:nvGrpSpPr>
          <p:cNvPr id="97" name="Group 96"/>
          <p:cNvGrpSpPr/>
          <p:nvPr/>
        </p:nvGrpSpPr>
        <p:grpSpPr>
          <a:xfrm>
            <a:off x="5686518" y="3055924"/>
            <a:ext cx="3079559" cy="3113574"/>
            <a:chOff x="5200680" y="3252519"/>
            <a:chExt cx="3079559" cy="3113574"/>
          </a:xfrm>
        </p:grpSpPr>
        <p:sp>
          <p:nvSpPr>
            <p:cNvPr id="96" name="Rectangle 95"/>
            <p:cNvSpPr/>
            <p:nvPr/>
          </p:nvSpPr>
          <p:spPr bwMode="auto">
            <a:xfrm>
              <a:off x="5207855" y="3275421"/>
              <a:ext cx="3072384" cy="3090672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5200680" y="3252519"/>
              <a:ext cx="3074169" cy="3089425"/>
              <a:chOff x="5436215" y="3016984"/>
              <a:chExt cx="3074169" cy="3089425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5436215" y="3016984"/>
                <a:ext cx="3074169" cy="3089425"/>
                <a:chOff x="5214145" y="3452887"/>
                <a:chExt cx="3074169" cy="3089425"/>
              </a:xfrm>
              <a:noFill/>
            </p:grpSpPr>
            <p:grpSp>
              <p:nvGrpSpPr>
                <p:cNvPr id="7" name="Group 6"/>
                <p:cNvGrpSpPr/>
                <p:nvPr/>
              </p:nvGrpSpPr>
              <p:grpSpPr>
                <a:xfrm>
                  <a:off x="6869467" y="3452887"/>
                  <a:ext cx="587372" cy="589806"/>
                  <a:chOff x="6869467" y="3452887"/>
                  <a:chExt cx="587372" cy="589806"/>
                </a:xfrm>
                <a:grpFill/>
              </p:grpSpPr>
              <p:sp>
                <p:nvSpPr>
                  <p:cNvPr id="93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6869467" y="3452887"/>
                    <a:ext cx="236474" cy="238059"/>
                  </a:xfrm>
                  <a:prstGeom prst="rect">
                    <a:avLst/>
                  </a:prstGeom>
                  <a:solidFill>
                    <a:srgbClr val="00CC00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0" tIns="0" rIns="0" bIns="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Times New Roman" pitchFamily="18" charset="0"/>
                      </a:rPr>
                      <a:t>2</a:t>
                    </a:r>
                    <a:endParaRPr kumimoji="0" lang="en-US" sz="1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94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7224179" y="3809975"/>
                    <a:ext cx="232660" cy="232718"/>
                  </a:xfrm>
                  <a:prstGeom prst="ellipse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95" name="AutoShape 56"/>
                  <p:cNvSpPr>
                    <a:spLocks noChangeShapeType="1"/>
                  </p:cNvSpPr>
                  <p:nvPr/>
                </p:nvSpPr>
                <p:spPr bwMode="auto">
                  <a:xfrm>
                    <a:off x="7105941" y="3690946"/>
                    <a:ext cx="152564" cy="153365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 type="triangle" w="sm" len="sm"/>
                    <a:tailEnd type="triangle" w="sm" len="sm"/>
                  </a:ln>
                  <a:ex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" name="Group 7"/>
                <p:cNvGrpSpPr/>
                <p:nvPr/>
              </p:nvGrpSpPr>
              <p:grpSpPr>
                <a:xfrm>
                  <a:off x="5214145" y="3452887"/>
                  <a:ext cx="3074169" cy="3089425"/>
                  <a:chOff x="5214145" y="3452887"/>
                  <a:chExt cx="3074169" cy="3089425"/>
                </a:xfrm>
                <a:grpFill/>
              </p:grpSpPr>
              <p:grpSp>
                <p:nvGrpSpPr>
                  <p:cNvPr id="9" name="Group 87"/>
                  <p:cNvGrpSpPr>
                    <a:grpSpLocks/>
                  </p:cNvGrpSpPr>
                  <p:nvPr/>
                </p:nvGrpSpPr>
                <p:grpSpPr bwMode="auto">
                  <a:xfrm>
                    <a:off x="5214145" y="3452887"/>
                    <a:ext cx="587372" cy="589806"/>
                    <a:chOff x="6400" y="8446"/>
                    <a:chExt cx="770" cy="773"/>
                  </a:xfrm>
                  <a:grpFill/>
                </p:grpSpPr>
                <p:sp>
                  <p:nvSpPr>
                    <p:cNvPr id="90" name="Rectangle 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00" y="8446"/>
                      <a:ext cx="310" cy="312"/>
                    </a:xfrm>
                    <a:prstGeom prst="rect">
                      <a:avLst/>
                    </a:prstGeom>
                    <a:solidFill>
                      <a:srgbClr val="00CC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0" tIns="0" rIns="0" bIns="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91" name="Oval 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65" y="8914"/>
                      <a:ext cx="305" cy="305"/>
                    </a:xfrm>
                    <a:prstGeom prst="ellipse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2" name="AutoShape 8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10" y="8758"/>
                      <a:ext cx="200" cy="201"/>
                    </a:xfrm>
                    <a:prstGeom prst="straightConnector1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 type="triangle" w="sm" len="sm"/>
                      <a:tailEnd type="triangle" w="sm" len="sm"/>
                    </a:ln>
                    <a:ex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0" name="AutoShape 86"/>
                  <p:cNvSpPr>
                    <a:spLocks noChangeShapeType="1"/>
                  </p:cNvSpPr>
                  <p:nvPr/>
                </p:nvSpPr>
                <p:spPr bwMode="auto">
                  <a:xfrm>
                    <a:off x="5450620" y="3567339"/>
                    <a:ext cx="591186" cy="763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 type="triangle" w="sm" len="sm"/>
                    <a:tailEnd type="triangle" w="sm" len="sm"/>
                  </a:ln>
                  <a:ex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1" name="AutoShape 85"/>
                  <p:cNvSpPr>
                    <a:spLocks noChangeShapeType="1"/>
                  </p:cNvSpPr>
                  <p:nvPr/>
                </p:nvSpPr>
                <p:spPr bwMode="auto">
                  <a:xfrm>
                    <a:off x="6278280" y="3565812"/>
                    <a:ext cx="591186" cy="763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 type="triangle" w="sm" len="sm"/>
                    <a:tailEnd type="triangle" w="sm" len="sm"/>
                  </a:ln>
                  <a:ex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2" name="AutoShape 84"/>
                  <p:cNvSpPr>
                    <a:spLocks noChangeShapeType="1"/>
                  </p:cNvSpPr>
                  <p:nvPr/>
                </p:nvSpPr>
                <p:spPr bwMode="auto">
                  <a:xfrm>
                    <a:off x="7105941" y="3568102"/>
                    <a:ext cx="591186" cy="763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 type="triangle" w="sm" len="sm"/>
                    <a:tailEnd type="triangle" w="sm" len="sm"/>
                  </a:ln>
                  <a:ex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" name="AutoShape 83"/>
                  <p:cNvSpPr>
                    <a:spLocks noChangeShapeType="1"/>
                  </p:cNvSpPr>
                  <p:nvPr/>
                </p:nvSpPr>
                <p:spPr bwMode="auto">
                  <a:xfrm>
                    <a:off x="5450620" y="4399782"/>
                    <a:ext cx="591186" cy="763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 type="triangle" w="sm" len="sm"/>
                    <a:tailEnd type="triangle" w="sm" len="sm"/>
                  </a:ln>
                  <a:ex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" name="AutoShape 82"/>
                  <p:cNvSpPr>
                    <a:spLocks noChangeShapeType="1"/>
                  </p:cNvSpPr>
                  <p:nvPr/>
                </p:nvSpPr>
                <p:spPr bwMode="auto">
                  <a:xfrm>
                    <a:off x="6278280" y="4398255"/>
                    <a:ext cx="591186" cy="763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 type="triangle" w="sm" len="sm"/>
                    <a:tailEnd type="triangle" w="sm" len="sm"/>
                  </a:ln>
                  <a:ex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" name="AutoShape 81"/>
                  <p:cNvSpPr>
                    <a:spLocks noChangeShapeType="1"/>
                  </p:cNvSpPr>
                  <p:nvPr/>
                </p:nvSpPr>
                <p:spPr bwMode="auto">
                  <a:xfrm>
                    <a:off x="7105941" y="4400545"/>
                    <a:ext cx="591186" cy="763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 type="triangle" w="sm" len="sm"/>
                    <a:tailEnd type="triangle" w="sm" len="sm"/>
                  </a:ln>
                  <a:ex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" name="AutoShape 80"/>
                  <p:cNvSpPr>
                    <a:spLocks noChangeShapeType="1"/>
                  </p:cNvSpPr>
                  <p:nvPr/>
                </p:nvSpPr>
                <p:spPr bwMode="auto">
                  <a:xfrm>
                    <a:off x="5450620" y="5232988"/>
                    <a:ext cx="591186" cy="763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 type="triangle" w="sm" len="sm"/>
                    <a:tailEnd type="triangle" w="sm" len="sm"/>
                  </a:ln>
                  <a:ex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7" name="AutoShape 79"/>
                  <p:cNvSpPr>
                    <a:spLocks noChangeShapeType="1"/>
                  </p:cNvSpPr>
                  <p:nvPr/>
                </p:nvSpPr>
                <p:spPr bwMode="auto">
                  <a:xfrm>
                    <a:off x="6278280" y="5231462"/>
                    <a:ext cx="591186" cy="763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 type="triangle" w="sm" len="sm"/>
                    <a:tailEnd type="triangle" w="sm" len="sm"/>
                  </a:ln>
                  <a:ex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8" name="AutoShape 78"/>
                  <p:cNvSpPr>
                    <a:spLocks noChangeShapeType="1"/>
                  </p:cNvSpPr>
                  <p:nvPr/>
                </p:nvSpPr>
                <p:spPr bwMode="auto">
                  <a:xfrm>
                    <a:off x="7105941" y="5233751"/>
                    <a:ext cx="591186" cy="763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 type="triangle" w="sm" len="sm"/>
                    <a:tailEnd type="triangle" w="sm" len="sm"/>
                  </a:ln>
                  <a:ex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" name="AutoShape 77"/>
                  <p:cNvSpPr>
                    <a:spLocks noChangeShapeType="1"/>
                  </p:cNvSpPr>
                  <p:nvPr/>
                </p:nvSpPr>
                <p:spPr bwMode="auto">
                  <a:xfrm>
                    <a:off x="5450620" y="6066194"/>
                    <a:ext cx="591186" cy="763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 type="triangle" w="sm" len="sm"/>
                    <a:tailEnd type="triangle" w="sm" len="sm"/>
                  </a:ln>
                  <a:ex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0" name="AutoShape 76"/>
                  <p:cNvSpPr>
                    <a:spLocks noChangeShapeType="1"/>
                  </p:cNvSpPr>
                  <p:nvPr/>
                </p:nvSpPr>
                <p:spPr bwMode="auto">
                  <a:xfrm>
                    <a:off x="6278280" y="6064668"/>
                    <a:ext cx="591186" cy="763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 type="triangle" w="sm" len="sm"/>
                    <a:tailEnd type="triangle" w="sm" len="sm"/>
                  </a:ln>
                  <a:ex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1" name="AutoShape 75"/>
                  <p:cNvSpPr>
                    <a:spLocks noChangeShapeType="1"/>
                  </p:cNvSpPr>
                  <p:nvPr/>
                </p:nvSpPr>
                <p:spPr bwMode="auto">
                  <a:xfrm>
                    <a:off x="7105941" y="6066957"/>
                    <a:ext cx="591186" cy="763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 type="triangle" w="sm" len="sm"/>
                    <a:tailEnd type="triangle" w="sm" len="sm"/>
                  </a:ln>
                  <a:ex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2" name="AutoShape 74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5037097" y="3984704"/>
                    <a:ext cx="591333" cy="763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 type="triangle" w="sm" len="sm"/>
                    <a:tailEnd type="triangle" w="sm" len="sm"/>
                  </a:ln>
                  <a:ex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3" name="AutoShape 73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5036334" y="4814096"/>
                    <a:ext cx="591333" cy="763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 type="triangle" w="sm" len="sm"/>
                    <a:tailEnd type="triangle" w="sm" len="sm"/>
                  </a:ln>
                  <a:ex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4" name="AutoShape 72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5037097" y="5651117"/>
                    <a:ext cx="591333" cy="763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 type="triangle" w="sm" len="sm"/>
                    <a:tailEnd type="triangle" w="sm" len="sm"/>
                  </a:ln>
                  <a:ex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5" name="AutoShape 71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5864758" y="3984704"/>
                    <a:ext cx="591333" cy="763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 type="triangle" w="sm" len="sm"/>
                    <a:tailEnd type="triangle" w="sm" len="sm"/>
                  </a:ln>
                  <a:ex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6" name="AutoShape 70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5863995" y="4814096"/>
                    <a:ext cx="591333" cy="763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 type="triangle" w="sm" len="sm"/>
                    <a:tailEnd type="triangle" w="sm" len="sm"/>
                  </a:ln>
                  <a:ex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" name="AutoShape 69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5864758" y="5651117"/>
                    <a:ext cx="591333" cy="763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 type="triangle" w="sm" len="sm"/>
                    <a:tailEnd type="triangle" w="sm" len="sm"/>
                  </a:ln>
                  <a:ex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8" name="AutoShape 68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6692419" y="3984704"/>
                    <a:ext cx="591333" cy="763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 type="triangle" w="sm" len="sm"/>
                    <a:tailEnd type="triangle" w="sm" len="sm"/>
                  </a:ln>
                  <a:ex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9" name="AutoShape 67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6691656" y="4814096"/>
                    <a:ext cx="591333" cy="763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 type="triangle" w="sm" len="sm"/>
                    <a:tailEnd type="triangle" w="sm" len="sm"/>
                  </a:ln>
                  <a:ex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0" name="AutoShape 66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6692419" y="5651117"/>
                    <a:ext cx="591333" cy="763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 type="triangle" w="sm" len="sm"/>
                    <a:tailEnd type="triangle" w="sm" len="sm"/>
                  </a:ln>
                  <a:ex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1" name="AutoShape 65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520080" y="3980126"/>
                    <a:ext cx="591333" cy="763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 type="triangle" w="sm" len="sm"/>
                    <a:tailEnd type="triangle" w="sm" len="sm"/>
                  </a:ln>
                  <a:ex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2" name="AutoShape 64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519317" y="4809518"/>
                    <a:ext cx="591333" cy="763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 type="triangle" w="sm" len="sm"/>
                    <a:tailEnd type="triangle" w="sm" len="sm"/>
                  </a:ln>
                  <a:ex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3" name="AutoShape 63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520080" y="5646539"/>
                    <a:ext cx="591333" cy="763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 type="triangle" w="sm" len="sm"/>
                    <a:tailEnd type="triangle" w="sm" len="sm"/>
                  </a:ln>
                  <a:ex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grpSp>
                <p:nvGrpSpPr>
                  <p:cNvPr id="34" name="Group 59"/>
                  <p:cNvGrpSpPr>
                    <a:grpSpLocks/>
                  </p:cNvGrpSpPr>
                  <p:nvPr/>
                </p:nvGrpSpPr>
                <p:grpSpPr bwMode="auto">
                  <a:xfrm>
                    <a:off x="6045620" y="3452887"/>
                    <a:ext cx="587372" cy="589806"/>
                    <a:chOff x="6400" y="8446"/>
                    <a:chExt cx="770" cy="773"/>
                  </a:xfrm>
                  <a:grpFill/>
                </p:grpSpPr>
                <p:sp>
                  <p:nvSpPr>
                    <p:cNvPr id="87" name="Rectangle 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00" y="8446"/>
                      <a:ext cx="310" cy="312"/>
                    </a:xfrm>
                    <a:prstGeom prst="rect">
                      <a:avLst/>
                    </a:prstGeom>
                    <a:solidFill>
                      <a:srgbClr val="00CC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0" tIns="0" rIns="0" bIns="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8" name="Oval 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65" y="8914"/>
                      <a:ext cx="305" cy="305"/>
                    </a:xfrm>
                    <a:prstGeom prst="ellipse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9" name="AutoShape 6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10" y="8758"/>
                      <a:ext cx="200" cy="201"/>
                    </a:xfrm>
                    <a:prstGeom prst="straightConnector1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 type="triangle" w="sm" len="sm"/>
                      <a:tailEnd type="triangle" w="sm" len="sm"/>
                    </a:ln>
                    <a:ex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5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7700942" y="3452887"/>
                    <a:ext cx="587372" cy="589806"/>
                    <a:chOff x="6400" y="8446"/>
                    <a:chExt cx="770" cy="773"/>
                  </a:xfrm>
                  <a:grpFill/>
                </p:grpSpPr>
                <p:sp>
                  <p:nvSpPr>
                    <p:cNvPr id="84" name="Rectangle 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00" y="8446"/>
                      <a:ext cx="310" cy="312"/>
                    </a:xfrm>
                    <a:prstGeom prst="rect">
                      <a:avLst/>
                    </a:prstGeom>
                    <a:solidFill>
                      <a:srgbClr val="00CC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0" tIns="0" rIns="0" bIns="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Times New Roman" pitchFamily="18" charset="0"/>
                        </a:rPr>
                        <a:t>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5" name="Oval 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65" y="8914"/>
                      <a:ext cx="305" cy="305"/>
                    </a:xfrm>
                    <a:prstGeom prst="ellipse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6" name="AutoShape 5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10" y="8758"/>
                      <a:ext cx="200" cy="201"/>
                    </a:xfrm>
                    <a:prstGeom prst="straightConnector1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 type="triangle" w="sm" len="sm"/>
                      <a:tailEnd type="triangle" w="sm" len="sm"/>
                    </a:ln>
                    <a:ex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6" name="Group 47"/>
                  <p:cNvGrpSpPr>
                    <a:grpSpLocks/>
                  </p:cNvGrpSpPr>
                  <p:nvPr/>
                </p:nvGrpSpPr>
                <p:grpSpPr bwMode="auto">
                  <a:xfrm>
                    <a:off x="5214145" y="4286093"/>
                    <a:ext cx="587372" cy="589806"/>
                    <a:chOff x="6400" y="8446"/>
                    <a:chExt cx="770" cy="773"/>
                  </a:xfrm>
                  <a:grpFill/>
                </p:grpSpPr>
                <p:sp>
                  <p:nvSpPr>
                    <p:cNvPr id="81" name="Rectangle 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00" y="8446"/>
                      <a:ext cx="310" cy="312"/>
                    </a:xfrm>
                    <a:prstGeom prst="rect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0" tIns="0" rIns="0" bIns="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Times New Roman" pitchFamily="18" charset="0"/>
                        </a:rPr>
                        <a:t>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82" name="Oval 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65" y="8914"/>
                      <a:ext cx="305" cy="305"/>
                    </a:xfrm>
                    <a:prstGeom prst="ellipse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3" name="AutoShape 4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10" y="8758"/>
                      <a:ext cx="200" cy="201"/>
                    </a:xfrm>
                    <a:prstGeom prst="straightConnector1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 type="triangle" w="sm" len="sm"/>
                      <a:tailEnd type="triangle" w="sm" len="sm"/>
                    </a:ln>
                    <a:ex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" name="Group 43"/>
                  <p:cNvGrpSpPr>
                    <a:grpSpLocks/>
                  </p:cNvGrpSpPr>
                  <p:nvPr/>
                </p:nvGrpSpPr>
                <p:grpSpPr bwMode="auto">
                  <a:xfrm>
                    <a:off x="6045620" y="4286093"/>
                    <a:ext cx="587372" cy="589806"/>
                    <a:chOff x="6400" y="8446"/>
                    <a:chExt cx="770" cy="773"/>
                  </a:xfrm>
                  <a:grpFill/>
                </p:grpSpPr>
                <p:sp>
                  <p:nvSpPr>
                    <p:cNvPr id="78" name="Rectangle 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00" y="8446"/>
                      <a:ext cx="310" cy="312"/>
                    </a:xfrm>
                    <a:prstGeom prst="rect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0" tIns="0" rIns="0" bIns="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Times New Roman" pitchFamily="18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79" name="Oval 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65" y="8914"/>
                      <a:ext cx="305" cy="305"/>
                    </a:xfrm>
                    <a:prstGeom prst="ellipse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0" name="AutoShape 4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10" y="8758"/>
                      <a:ext cx="200" cy="201"/>
                    </a:xfrm>
                    <a:prstGeom prst="straightConnector1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 type="triangle" w="sm" len="sm"/>
                      <a:tailEnd type="triangle" w="sm" len="sm"/>
                    </a:ln>
                    <a:ex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8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6869467" y="4286093"/>
                    <a:ext cx="587372" cy="589806"/>
                    <a:chOff x="6400" y="8446"/>
                    <a:chExt cx="770" cy="773"/>
                  </a:xfrm>
                  <a:grpFill/>
                </p:grpSpPr>
                <p:sp>
                  <p:nvSpPr>
                    <p:cNvPr id="75" name="Rectangle 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00" y="8446"/>
                      <a:ext cx="310" cy="312"/>
                    </a:xfrm>
                    <a:prstGeom prst="rect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0" tIns="0" rIns="0" bIns="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Times New Roman" pitchFamily="18" charset="0"/>
                        </a:rPr>
                        <a:t>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76" name="Oval 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65" y="8914"/>
                      <a:ext cx="305" cy="305"/>
                    </a:xfrm>
                    <a:prstGeom prst="ellipse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7" name="AutoShape 4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10" y="8758"/>
                      <a:ext cx="200" cy="201"/>
                    </a:xfrm>
                    <a:prstGeom prst="straightConnector1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 type="triangle" w="sm" len="sm"/>
                      <a:tailEnd type="triangle" w="sm" len="sm"/>
                    </a:ln>
                    <a:ex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9" name="Group 35"/>
                  <p:cNvGrpSpPr>
                    <a:grpSpLocks/>
                  </p:cNvGrpSpPr>
                  <p:nvPr/>
                </p:nvGrpSpPr>
                <p:grpSpPr bwMode="auto">
                  <a:xfrm>
                    <a:off x="7700942" y="4286093"/>
                    <a:ext cx="587372" cy="589806"/>
                    <a:chOff x="6400" y="8446"/>
                    <a:chExt cx="770" cy="773"/>
                  </a:xfrm>
                  <a:grpFill/>
                </p:grpSpPr>
                <p:sp>
                  <p:nvSpPr>
                    <p:cNvPr id="72" name="Rectangle 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00" y="8446"/>
                      <a:ext cx="310" cy="312"/>
                    </a:xfrm>
                    <a:prstGeom prst="rect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0" tIns="0" rIns="0" bIns="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Times New Roman" pitchFamily="18" charset="0"/>
                        </a:rPr>
                        <a:t>7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73" name="Oval 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65" y="8914"/>
                      <a:ext cx="305" cy="305"/>
                    </a:xfrm>
                    <a:prstGeom prst="ellipse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4" name="AutoShape 3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10" y="8758"/>
                      <a:ext cx="200" cy="201"/>
                    </a:xfrm>
                    <a:prstGeom prst="straightConnector1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 type="triangle" w="sm" len="sm"/>
                      <a:tailEnd type="triangle" w="sm" len="sm"/>
                    </a:ln>
                    <a:ex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0" name="Group 31"/>
                  <p:cNvGrpSpPr>
                    <a:grpSpLocks/>
                  </p:cNvGrpSpPr>
                  <p:nvPr/>
                </p:nvGrpSpPr>
                <p:grpSpPr bwMode="auto">
                  <a:xfrm>
                    <a:off x="5214145" y="5119300"/>
                    <a:ext cx="587372" cy="589806"/>
                    <a:chOff x="6400" y="8446"/>
                    <a:chExt cx="770" cy="773"/>
                  </a:xfrm>
                  <a:grpFill/>
                </p:grpSpPr>
                <p:sp>
                  <p:nvSpPr>
                    <p:cNvPr id="69" name="Rectangle 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00" y="8446"/>
                      <a:ext cx="310" cy="312"/>
                    </a:xfrm>
                    <a:prstGeom prst="rect">
                      <a:avLst/>
                    </a:prstGeom>
                    <a:solidFill>
                      <a:srgbClr val="00CC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0" tIns="0" rIns="0" bIns="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Times New Roman" pitchFamily="18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70" name="Oval 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65" y="8914"/>
                      <a:ext cx="305" cy="305"/>
                    </a:xfrm>
                    <a:prstGeom prst="ellipse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1" name="AutoShape 3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10" y="8758"/>
                      <a:ext cx="200" cy="201"/>
                    </a:xfrm>
                    <a:prstGeom prst="straightConnector1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 type="triangle" w="sm" len="sm"/>
                      <a:tailEnd type="triangle" w="sm" len="sm"/>
                    </a:ln>
                    <a:ex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6045620" y="5119300"/>
                    <a:ext cx="587372" cy="589806"/>
                    <a:chOff x="6400" y="8446"/>
                    <a:chExt cx="770" cy="773"/>
                  </a:xfrm>
                  <a:grpFill/>
                </p:grpSpPr>
                <p:sp>
                  <p:nvSpPr>
                    <p:cNvPr id="66" name="Rectangle 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00" y="8446"/>
                      <a:ext cx="310" cy="312"/>
                    </a:xfrm>
                    <a:prstGeom prst="rect">
                      <a:avLst/>
                    </a:prstGeom>
                    <a:solidFill>
                      <a:srgbClr val="00CC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0" tIns="0" rIns="0" bIns="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Times New Roman" pitchFamily="18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67" name="Oval 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65" y="8914"/>
                      <a:ext cx="305" cy="305"/>
                    </a:xfrm>
                    <a:prstGeom prst="ellipse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8" name="AutoShape 2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10" y="8758"/>
                      <a:ext cx="200" cy="201"/>
                    </a:xfrm>
                    <a:prstGeom prst="straightConnector1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 type="triangle" w="sm" len="sm"/>
                      <a:tailEnd type="triangle" w="sm" len="sm"/>
                    </a:ln>
                    <a:ex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2" name="Group 23"/>
                  <p:cNvGrpSpPr>
                    <a:grpSpLocks/>
                  </p:cNvGrpSpPr>
                  <p:nvPr/>
                </p:nvGrpSpPr>
                <p:grpSpPr bwMode="auto">
                  <a:xfrm>
                    <a:off x="6869467" y="5119300"/>
                    <a:ext cx="587372" cy="589806"/>
                    <a:chOff x="6400" y="8446"/>
                    <a:chExt cx="770" cy="773"/>
                  </a:xfrm>
                  <a:grpFill/>
                </p:grpSpPr>
                <p:sp>
                  <p:nvSpPr>
                    <p:cNvPr id="63" name="Rectangle 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00" y="8446"/>
                      <a:ext cx="310" cy="312"/>
                    </a:xfrm>
                    <a:prstGeom prst="rect">
                      <a:avLst/>
                    </a:prstGeom>
                    <a:solidFill>
                      <a:srgbClr val="00CC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0" tIns="0" rIns="0" bIns="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Times New Roman" pitchFamily="18" charset="0"/>
                        </a:rPr>
                        <a:t>10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64" name="Oval 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65" y="8914"/>
                      <a:ext cx="305" cy="305"/>
                    </a:xfrm>
                    <a:prstGeom prst="ellipse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5" name="AutoShape 2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10" y="8758"/>
                      <a:ext cx="200" cy="201"/>
                    </a:xfrm>
                    <a:prstGeom prst="straightConnector1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 type="triangle" w="sm" len="sm"/>
                      <a:tailEnd type="triangle" w="sm" len="sm"/>
                    </a:ln>
                    <a:ex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3" name="Group 19"/>
                  <p:cNvGrpSpPr>
                    <a:grpSpLocks/>
                  </p:cNvGrpSpPr>
                  <p:nvPr/>
                </p:nvGrpSpPr>
                <p:grpSpPr bwMode="auto">
                  <a:xfrm>
                    <a:off x="7700942" y="5119300"/>
                    <a:ext cx="587372" cy="589806"/>
                    <a:chOff x="6400" y="8446"/>
                    <a:chExt cx="770" cy="773"/>
                  </a:xfrm>
                  <a:grpFill/>
                </p:grpSpPr>
                <p:sp>
                  <p:nvSpPr>
                    <p:cNvPr id="60" name="Rectangle 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00" y="8446"/>
                      <a:ext cx="310" cy="312"/>
                    </a:xfrm>
                    <a:prstGeom prst="rect">
                      <a:avLst/>
                    </a:prstGeom>
                    <a:solidFill>
                      <a:srgbClr val="00CC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0" tIns="0" rIns="0" bIns="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Times New Roman" pitchFamily="18" charset="0"/>
                        </a:rPr>
                        <a:t>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61" name="Oval 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65" y="8914"/>
                      <a:ext cx="305" cy="305"/>
                    </a:xfrm>
                    <a:prstGeom prst="ellipse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" name="AutoShape 2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10" y="8758"/>
                      <a:ext cx="200" cy="201"/>
                    </a:xfrm>
                    <a:prstGeom prst="straightConnector1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 type="triangle" w="sm" len="sm"/>
                      <a:tailEnd type="triangle" w="sm" len="sm"/>
                    </a:ln>
                    <a:ex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4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5214145" y="5952506"/>
                    <a:ext cx="587372" cy="589806"/>
                    <a:chOff x="6400" y="8446"/>
                    <a:chExt cx="770" cy="773"/>
                  </a:xfrm>
                  <a:grpFill/>
                </p:grpSpPr>
                <p:sp>
                  <p:nvSpPr>
                    <p:cNvPr id="57" name="Rectangl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00" y="8446"/>
                      <a:ext cx="310" cy="312"/>
                    </a:xfrm>
                    <a:prstGeom prst="rect">
                      <a:avLst/>
                    </a:prstGeom>
                    <a:solidFill>
                      <a:srgbClr val="00CC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0" tIns="0" rIns="0" bIns="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Times New Roman" pitchFamily="18" charset="0"/>
                        </a:rPr>
                        <a:t>12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58" name="Oval 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65" y="8914"/>
                      <a:ext cx="305" cy="305"/>
                    </a:xfrm>
                    <a:prstGeom prst="ellipse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9" name="AutoShape 1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10" y="8758"/>
                      <a:ext cx="200" cy="201"/>
                    </a:xfrm>
                    <a:prstGeom prst="straightConnector1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 type="triangle" w="sm" len="sm"/>
                      <a:tailEnd type="triangle" w="sm" len="sm"/>
                    </a:ln>
                    <a:ex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5" name="Group 11"/>
                  <p:cNvGrpSpPr>
                    <a:grpSpLocks/>
                  </p:cNvGrpSpPr>
                  <p:nvPr/>
                </p:nvGrpSpPr>
                <p:grpSpPr bwMode="auto">
                  <a:xfrm>
                    <a:off x="6045620" y="5952506"/>
                    <a:ext cx="587372" cy="589806"/>
                    <a:chOff x="6400" y="8446"/>
                    <a:chExt cx="770" cy="773"/>
                  </a:xfrm>
                  <a:grpFill/>
                </p:grpSpPr>
                <p:sp>
                  <p:nvSpPr>
                    <p:cNvPr id="54" name="Rectangle 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00" y="8446"/>
                      <a:ext cx="310" cy="312"/>
                    </a:xfrm>
                    <a:prstGeom prst="rect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0" tIns="0" rIns="0" bIns="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Times New Roman" pitchFamily="18" charset="0"/>
                        </a:rPr>
                        <a:t>13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55" name="Oval 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65" y="8914"/>
                      <a:ext cx="305" cy="305"/>
                    </a:xfrm>
                    <a:prstGeom prst="ellipse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6" name="AutoShape 1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10" y="8758"/>
                      <a:ext cx="200" cy="201"/>
                    </a:xfrm>
                    <a:prstGeom prst="straightConnector1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 type="triangle" w="sm" len="sm"/>
                      <a:tailEnd type="triangle" w="sm" len="sm"/>
                    </a:ln>
                    <a:ex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6" name="Group 7"/>
                  <p:cNvGrpSpPr>
                    <a:grpSpLocks/>
                  </p:cNvGrpSpPr>
                  <p:nvPr/>
                </p:nvGrpSpPr>
                <p:grpSpPr bwMode="auto">
                  <a:xfrm>
                    <a:off x="6869467" y="5952506"/>
                    <a:ext cx="587372" cy="589806"/>
                    <a:chOff x="6400" y="8446"/>
                    <a:chExt cx="770" cy="773"/>
                  </a:xfrm>
                  <a:grpFill/>
                </p:grpSpPr>
                <p:sp>
                  <p:nvSpPr>
                    <p:cNvPr id="51" name="Rectangle 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00" y="8446"/>
                      <a:ext cx="310" cy="312"/>
                    </a:xfrm>
                    <a:prstGeom prst="rect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0" tIns="0" rIns="0" bIns="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Times New Roman" pitchFamily="18" charset="0"/>
                        </a:rPr>
                        <a:t>14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52" name="Oval 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65" y="8914"/>
                      <a:ext cx="305" cy="305"/>
                    </a:xfrm>
                    <a:prstGeom prst="ellipse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" name="AutoShape 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10" y="8758"/>
                      <a:ext cx="200" cy="201"/>
                    </a:xfrm>
                    <a:prstGeom prst="straightConnector1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 type="triangle" w="sm" len="sm"/>
                      <a:tailEnd type="triangle" w="sm" len="sm"/>
                    </a:ln>
                    <a:ex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7" name="Group 3"/>
                  <p:cNvGrpSpPr>
                    <a:grpSpLocks/>
                  </p:cNvGrpSpPr>
                  <p:nvPr/>
                </p:nvGrpSpPr>
                <p:grpSpPr bwMode="auto">
                  <a:xfrm>
                    <a:off x="7700942" y="5952506"/>
                    <a:ext cx="587372" cy="589806"/>
                    <a:chOff x="6400" y="8446"/>
                    <a:chExt cx="770" cy="773"/>
                  </a:xfrm>
                  <a:grpFill/>
                </p:grpSpPr>
                <p:sp>
                  <p:nvSpPr>
                    <p:cNvPr id="48" name="Rectangle 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00" y="8446"/>
                      <a:ext cx="310" cy="312"/>
                    </a:xfrm>
                    <a:prstGeom prst="rect">
                      <a:avLst/>
                    </a:prstGeom>
                    <a:solidFill>
                      <a:srgbClr val="00CC00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0" tIns="0" rIns="0" bIns="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Times New Roman" pitchFamily="18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49" name="Oval 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65" y="8914"/>
                      <a:ext cx="305" cy="305"/>
                    </a:xfrm>
                    <a:prstGeom prst="ellipse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0" name="AutoShape 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10" y="8758"/>
                      <a:ext cx="200" cy="201"/>
                    </a:xfrm>
                    <a:prstGeom prst="straightConnector1">
                      <a:avLst/>
                    </a:prstGeom>
                    <a:grpFill/>
                    <a:ln w="9525">
                      <a:solidFill>
                        <a:srgbClr val="000000"/>
                      </a:solidFill>
                      <a:round/>
                      <a:headEnd type="triangle" w="sm" len="sm"/>
                      <a:tailEnd type="triangle" w="sm" len="sm"/>
                    </a:ln>
                    <a:ex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</p:grpSp>
          </p:grpSp>
          <p:sp>
            <p:nvSpPr>
              <p:cNvPr id="98" name="Freeform 2"/>
              <p:cNvSpPr>
                <a:spLocks/>
              </p:cNvSpPr>
              <p:nvPr/>
            </p:nvSpPr>
            <p:spPr bwMode="auto">
              <a:xfrm>
                <a:off x="5637012" y="3212885"/>
                <a:ext cx="2483983" cy="2495284"/>
              </a:xfrm>
              <a:custGeom>
                <a:avLst/>
                <a:gdLst>
                  <a:gd name="T0" fmla="*/ 0 w 3255"/>
                  <a:gd name="T1" fmla="*/ 0 h 3269"/>
                  <a:gd name="T2" fmla="*/ 3255 w 3255"/>
                  <a:gd name="T3" fmla="*/ 0 h 3269"/>
                  <a:gd name="T4" fmla="*/ 3255 w 3255"/>
                  <a:gd name="T5" fmla="*/ 3263 h 3269"/>
                  <a:gd name="T6" fmla="*/ 2170 w 3255"/>
                  <a:gd name="T7" fmla="*/ 3269 h 3269"/>
                  <a:gd name="T8" fmla="*/ 2170 w 3255"/>
                  <a:gd name="T9" fmla="*/ 1079 h 3269"/>
                  <a:gd name="T10" fmla="*/ 1085 w 3255"/>
                  <a:gd name="T11" fmla="*/ 1079 h 3269"/>
                  <a:gd name="T12" fmla="*/ 1085 w 3255"/>
                  <a:gd name="T13" fmla="*/ 3269 h 3269"/>
                  <a:gd name="T14" fmla="*/ 0 w 3255"/>
                  <a:gd name="T15" fmla="*/ 3269 h 3269"/>
                  <a:gd name="T16" fmla="*/ 0 w 3255"/>
                  <a:gd name="T17" fmla="*/ 148 h 32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55" h="3269">
                    <a:moveTo>
                      <a:pt x="0" y="0"/>
                    </a:moveTo>
                    <a:lnTo>
                      <a:pt x="3255" y="0"/>
                    </a:lnTo>
                    <a:lnTo>
                      <a:pt x="3255" y="3263"/>
                    </a:lnTo>
                    <a:lnTo>
                      <a:pt x="2170" y="3269"/>
                    </a:lnTo>
                    <a:lnTo>
                      <a:pt x="2170" y="1079"/>
                    </a:lnTo>
                    <a:lnTo>
                      <a:pt x="1085" y="1079"/>
                    </a:lnTo>
                    <a:lnTo>
                      <a:pt x="1085" y="3269"/>
                    </a:lnTo>
                    <a:lnTo>
                      <a:pt x="0" y="3269"/>
                    </a:lnTo>
                    <a:lnTo>
                      <a:pt x="0" y="148"/>
                    </a:lnTo>
                  </a:path>
                </a:pathLst>
              </a:custGeom>
              <a:noFill/>
              <a:ln w="317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97441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Simulation platform</a:t>
            </a:r>
          </a:p>
          <a:p>
            <a:pPr lvl="1"/>
            <a:r>
              <a:rPr lang="en-US" dirty="0" smtClean="0"/>
              <a:t>Platform: Simics + Gems (Garnet+Orion2.0)</a:t>
            </a:r>
          </a:p>
          <a:p>
            <a:pPr lvl="1"/>
            <a:r>
              <a:rPr lang="en-US" dirty="0" smtClean="0"/>
              <a:t>Workloads: PARSEC 2.0 + Synthetic traffic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7BA8-C7E6-4331-9119-5C165BA48BB3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573601"/>
              </p:ext>
            </p:extLst>
          </p:nvPr>
        </p:nvGraphicFramePr>
        <p:xfrm>
          <a:off x="1026229" y="2643513"/>
          <a:ext cx="6739346" cy="3566160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3238447"/>
                <a:gridCol w="3500899"/>
              </a:tblGrid>
              <a:tr h="27432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00" dirty="0" smtClean="0">
                          <a:effectLst/>
                          <a:latin typeface="Arial" pitchFamily="34" charset="0"/>
                          <a:ea typeface="宋体"/>
                          <a:cs typeface="Arial" pitchFamily="34" charset="0"/>
                        </a:rPr>
                        <a:t>Key</a:t>
                      </a:r>
                      <a:r>
                        <a:rPr lang="en-US" sz="1600" b="1" kern="100" baseline="0" dirty="0" smtClean="0">
                          <a:effectLst/>
                          <a:latin typeface="Arial" pitchFamily="34" charset="0"/>
                          <a:ea typeface="宋体"/>
                          <a:cs typeface="Arial" pitchFamily="34" charset="0"/>
                        </a:rPr>
                        <a:t> parameters for simulations</a:t>
                      </a:r>
                      <a:endParaRPr lang="en-US" sz="1600" b="1" kern="100" dirty="0">
                        <a:effectLst/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73152" marR="68580" marT="91440" marB="0" anchor="ctr"/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kern="100" dirty="0">
                        <a:effectLst/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274320">
                <a:tc>
                  <a:txBody>
                    <a:bodyPr/>
                    <a:lstStyle/>
                    <a:p>
                      <a:pPr marL="0" marR="0" algn="l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Core model</a:t>
                      </a:r>
                      <a:endParaRPr lang="en-US" sz="1600" b="0" kern="100" dirty="0">
                        <a:effectLst/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73152" marR="68580" marT="9144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Sun </a:t>
                      </a:r>
                      <a:r>
                        <a:rPr lang="en-US" sz="1600" b="0" kern="1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UltraSPARC</a:t>
                      </a:r>
                      <a:r>
                        <a:rPr lang="en-US" sz="1600" b="0" kern="1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III+, 3GHz</a:t>
                      </a:r>
                      <a:endParaRPr lang="en-US" sz="1600" b="0" kern="100" dirty="0">
                        <a:effectLst/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73152" marR="68580" marT="91440" marB="0" anchor="ctr"/>
                </a:tc>
              </a:tr>
              <a:tr h="274320">
                <a:tc>
                  <a:txBody>
                    <a:bodyPr/>
                    <a:lstStyle/>
                    <a:p>
                      <a:pPr marL="0" marR="0" algn="l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Private I/D L1$</a:t>
                      </a:r>
                      <a:endParaRPr lang="en-US" sz="1600" b="0" kern="100" dirty="0">
                        <a:effectLst/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73152" marR="68580" marT="9144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32KB, 2-way, LRU, 1-cycle latency</a:t>
                      </a:r>
                      <a:endParaRPr lang="en-US" sz="1600" b="0" kern="100" dirty="0">
                        <a:effectLst/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73152" marR="68580" marT="91440" marB="0" anchor="ctr"/>
                </a:tc>
              </a:tr>
              <a:tr h="274320">
                <a:tc>
                  <a:txBody>
                    <a:bodyPr/>
                    <a:lstStyle/>
                    <a:p>
                      <a:pPr marL="0" marR="0" algn="l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Shared L2 per bank</a:t>
                      </a:r>
                      <a:endParaRPr lang="en-US" sz="1600" b="0" kern="100">
                        <a:effectLst/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73152" marR="68580" marT="9144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256KB, 16-way, LRU, 6-cycle latency</a:t>
                      </a:r>
                      <a:endParaRPr lang="en-US" sz="1600" b="0" kern="100">
                        <a:effectLst/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73152" marR="68580" marT="91440" marB="0" anchor="ctr"/>
                </a:tc>
              </a:tr>
              <a:tr h="274320">
                <a:tc>
                  <a:txBody>
                    <a:bodyPr/>
                    <a:lstStyle/>
                    <a:p>
                      <a:pPr marL="0" marR="0" algn="l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Cache block size</a:t>
                      </a:r>
                      <a:endParaRPr lang="en-US" sz="1600" b="0" kern="100">
                        <a:effectLst/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73152" marR="68580" marT="9144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64Bytes</a:t>
                      </a:r>
                      <a:endParaRPr lang="en-US" sz="1600" b="0" kern="100">
                        <a:effectLst/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73152" marR="68580" marT="91440" marB="0" anchor="ctr"/>
                </a:tc>
              </a:tr>
              <a:tr h="274320">
                <a:tc>
                  <a:txBody>
                    <a:bodyPr/>
                    <a:lstStyle/>
                    <a:p>
                      <a:pPr marL="0" marR="0" algn="l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Coherence protocol</a:t>
                      </a:r>
                      <a:endParaRPr lang="en-US" sz="1600" b="0" kern="100">
                        <a:effectLst/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73152" marR="68580" marT="9144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MOESI</a:t>
                      </a:r>
                      <a:endParaRPr lang="en-US" sz="1600" b="0" kern="100" dirty="0">
                        <a:effectLst/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73152" marR="68580" marT="91440" marB="0" anchor="ctr"/>
                </a:tc>
              </a:tr>
              <a:tr h="274320">
                <a:tc>
                  <a:txBody>
                    <a:bodyPr/>
                    <a:lstStyle/>
                    <a:p>
                      <a:pPr marL="0" marR="0" algn="l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Network topology</a:t>
                      </a:r>
                      <a:endParaRPr lang="en-US" sz="1600" b="0" kern="100" dirty="0">
                        <a:effectLst/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73152" marR="68580" marT="9144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4x4 and 8x8 mesh</a:t>
                      </a:r>
                      <a:endParaRPr lang="en-US" sz="1600" b="0" kern="100" dirty="0">
                        <a:effectLst/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73152" marR="68580" marT="91440" marB="0" anchor="ctr"/>
                </a:tc>
              </a:tr>
              <a:tr h="274320">
                <a:tc>
                  <a:txBody>
                    <a:bodyPr/>
                    <a:lstStyle/>
                    <a:p>
                      <a:pPr marL="0" marR="0" algn="l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Router</a:t>
                      </a:r>
                      <a:endParaRPr lang="en-US" sz="1600" b="0" kern="100">
                        <a:effectLst/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73152" marR="68580" marT="9144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4-stage, 3GHz</a:t>
                      </a:r>
                      <a:endParaRPr lang="en-US" sz="1600" b="0" kern="100">
                        <a:effectLst/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73152" marR="68580" marT="91440" marB="0" anchor="ctr"/>
                </a:tc>
              </a:tr>
              <a:tr h="274320">
                <a:tc>
                  <a:txBody>
                    <a:bodyPr/>
                    <a:lstStyle/>
                    <a:p>
                      <a:pPr marL="0" marR="0" algn="l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Virtual channel</a:t>
                      </a:r>
                      <a:endParaRPr lang="en-US" sz="1600" b="0" kern="100">
                        <a:effectLst/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73152" marR="68580" marT="9144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4 per protocol class</a:t>
                      </a:r>
                      <a:endParaRPr lang="en-US" sz="1600" b="0" kern="100">
                        <a:effectLst/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73152" marR="68580" marT="91440" marB="0" anchor="ctr"/>
                </a:tc>
              </a:tr>
              <a:tr h="274320">
                <a:tc>
                  <a:txBody>
                    <a:bodyPr/>
                    <a:lstStyle/>
                    <a:p>
                      <a:pPr marL="0" marR="0" algn="l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Input buffer</a:t>
                      </a:r>
                      <a:endParaRPr lang="en-US" sz="1600" b="0" kern="100">
                        <a:effectLst/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73152" marR="68580" marT="9144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5-flit depth</a:t>
                      </a:r>
                      <a:endParaRPr lang="en-US" sz="1600" b="0" kern="100">
                        <a:effectLst/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73152" marR="68580" marT="91440" marB="0" anchor="ctr"/>
                </a:tc>
              </a:tr>
              <a:tr h="274320">
                <a:tc>
                  <a:txBody>
                    <a:bodyPr/>
                    <a:lstStyle/>
                    <a:p>
                      <a:pPr marL="0" marR="0" algn="l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Link bandwidth</a:t>
                      </a:r>
                      <a:endParaRPr lang="en-US" sz="1600" b="0" kern="100">
                        <a:effectLst/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73152" marR="68580" marT="9144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128 bits/cycle</a:t>
                      </a:r>
                      <a:endParaRPr lang="en-US" sz="1600" b="0" kern="100">
                        <a:effectLst/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73152" marR="68580" marT="91440" marB="0" anchor="ctr"/>
                </a:tc>
              </a:tr>
              <a:tr h="274320">
                <a:tc>
                  <a:txBody>
                    <a:bodyPr/>
                    <a:lstStyle/>
                    <a:p>
                      <a:pPr marL="0" marR="0" algn="l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Memory controllers</a:t>
                      </a:r>
                      <a:endParaRPr lang="en-US" sz="1600" b="0" kern="100">
                        <a:effectLst/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73152" marR="68580" marT="9144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4, located one at each corner</a:t>
                      </a:r>
                      <a:endParaRPr lang="en-US" sz="1600" b="0" kern="100">
                        <a:effectLst/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73152" marR="68580" marT="91440" marB="0" anchor="ctr"/>
                </a:tc>
              </a:tr>
              <a:tr h="274320">
                <a:tc>
                  <a:txBody>
                    <a:bodyPr/>
                    <a:lstStyle/>
                    <a:p>
                      <a:pPr marL="0" marR="0" algn="l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>
                          <a:effectLst/>
                          <a:latin typeface="Arial" pitchFamily="34" charset="0"/>
                          <a:cs typeface="Arial" pitchFamily="34" charset="0"/>
                        </a:rPr>
                        <a:t>Memory latency</a:t>
                      </a:r>
                      <a:endParaRPr lang="en-US" sz="1600" b="0" kern="100">
                        <a:effectLst/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73152" marR="68580" marT="9144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128 cycles</a:t>
                      </a:r>
                      <a:endParaRPr lang="en-US" sz="1600" b="0" kern="100" dirty="0">
                        <a:effectLst/>
                        <a:latin typeface="Arial" pitchFamily="34" charset="0"/>
                        <a:ea typeface="宋体"/>
                        <a:cs typeface="Arial" pitchFamily="34" charset="0"/>
                      </a:endParaRPr>
                    </a:p>
                  </a:txBody>
                  <a:tcPr marL="73152" marR="68580" marT="9144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745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Schemes Under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No power-gating (No_PG)</a:t>
            </a:r>
          </a:p>
          <a:p>
            <a:r>
              <a:rPr lang="en-US" sz="2400" dirty="0" smtClean="0"/>
              <a:t>Conventional power-gating (Conv_PG)</a:t>
            </a:r>
          </a:p>
          <a:p>
            <a:pPr lvl="1"/>
            <a:r>
              <a:rPr lang="en-US" sz="1800" dirty="0" smtClean="0"/>
              <a:t>Apply power-gating technique conventionally to routers</a:t>
            </a:r>
          </a:p>
          <a:p>
            <a:r>
              <a:rPr lang="en-US" sz="2400" dirty="0" smtClean="0"/>
              <a:t>Optimized conventional </a:t>
            </a:r>
            <a:r>
              <a:rPr lang="en-US" sz="2400" dirty="0"/>
              <a:t>power-gating (</a:t>
            </a:r>
            <a:r>
              <a:rPr lang="en-US" sz="2400" dirty="0" smtClean="0"/>
              <a:t>Conv_PG_OPT)</a:t>
            </a:r>
          </a:p>
          <a:p>
            <a:pPr lvl="1"/>
            <a:r>
              <a:rPr lang="en-US" sz="1800" dirty="0" smtClean="0"/>
              <a:t>Conv_PG + early wakeup (hide some wakeup latency)</a:t>
            </a:r>
            <a:endParaRPr lang="en-US" sz="1800" dirty="0"/>
          </a:p>
          <a:p>
            <a:r>
              <a:rPr lang="en-US" sz="2400" dirty="0" smtClean="0"/>
              <a:t>Node-router decoupling (NoRD)</a:t>
            </a:r>
          </a:p>
          <a:p>
            <a:pPr lvl="1"/>
            <a:r>
              <a:rPr lang="en-US" sz="1800" dirty="0" smtClean="0"/>
              <a:t>Power-gate routers and enable bypass paths when load is low</a:t>
            </a:r>
          </a:p>
          <a:p>
            <a:pPr lvl="1"/>
            <a:r>
              <a:rPr lang="en-US" sz="1800" dirty="0" smtClean="0"/>
              <a:t>When load becomes high, routers are powered on gradually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7BA8-C7E6-4331-9119-5C165BA48BB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464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Energy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Static energy saved</a:t>
            </a:r>
          </a:p>
          <a:p>
            <a:pPr lvl="1"/>
            <a:r>
              <a:rPr lang="en-US" sz="2000" dirty="0" smtClean="0"/>
              <a:t>Conv_PG: 51.2%, Conv_PG_OPT : </a:t>
            </a:r>
            <a:r>
              <a:rPr lang="en-US" sz="2000" dirty="0"/>
              <a:t>47.0</a:t>
            </a:r>
            <a:r>
              <a:rPr lang="en-US" sz="2000" dirty="0" smtClean="0"/>
              <a:t>%</a:t>
            </a:r>
          </a:p>
          <a:p>
            <a:pPr lvl="1"/>
            <a:r>
              <a:rPr lang="en-US" sz="2000" dirty="0" smtClean="0">
                <a:solidFill>
                  <a:srgbClr val="00B050"/>
                </a:solidFill>
              </a:rPr>
              <a:t>NoRD: 62.9%</a:t>
            </a:r>
          </a:p>
          <a:p>
            <a:pPr lvl="1"/>
            <a:r>
              <a:rPr lang="en-US" sz="2000" dirty="0" smtClean="0"/>
              <a:t>Relative improvement of NoRD: </a:t>
            </a:r>
            <a:r>
              <a:rPr lang="en-US" sz="2000" dirty="0"/>
              <a:t>23.9% and 29.9</a:t>
            </a:r>
            <a:r>
              <a:rPr lang="en-US" sz="2000" dirty="0" smtClean="0"/>
              <a:t>%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7BA8-C7E6-4331-9119-5C165BA48BB3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5" name="Picture 4"/>
          <p:cNvPicPr/>
          <p:nvPr/>
        </p:nvPicPr>
        <p:blipFill rotWithShape="1">
          <a:blip r:embed="rId2" cstate="print"/>
          <a:srcRect t="2575" b="2575"/>
          <a:stretch/>
        </p:blipFill>
        <p:spPr bwMode="auto">
          <a:xfrm>
            <a:off x="1370453" y="2796424"/>
            <a:ext cx="6375798" cy="364941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90664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Power-gating Overhead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NoRD reduces power-gating overhead and number of router wakeups by over 80%</a:t>
            </a:r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sz="1800" dirty="0" smtClean="0"/>
              <a:t>          Power-gating Overhead                  Reduction in # of router wakeups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7BA8-C7E6-4331-9119-5C165BA48BB3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5" name="Picture 4"/>
          <p:cNvPicPr/>
          <p:nvPr/>
        </p:nvPicPr>
        <p:blipFill rotWithShape="1">
          <a:blip r:embed="rId2" cstate="print"/>
          <a:srcRect t="4074" b="3166"/>
          <a:stretch/>
        </p:blipFill>
        <p:spPr bwMode="auto">
          <a:xfrm>
            <a:off x="40159" y="2173409"/>
            <a:ext cx="4586432" cy="283149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/>
          <p:cNvPicPr/>
          <p:nvPr/>
        </p:nvPicPr>
        <p:blipFill rotWithShape="1">
          <a:blip r:embed="rId3" cstate="print"/>
          <a:srcRect t="3620" b="3620"/>
          <a:stretch/>
        </p:blipFill>
        <p:spPr bwMode="auto">
          <a:xfrm>
            <a:off x="4464400" y="2146114"/>
            <a:ext cx="4652751" cy="28724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900361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12734" y="1139867"/>
            <a:ext cx="8893480" cy="4956133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Overall NoC energy saved</a:t>
            </a:r>
          </a:p>
          <a:p>
            <a:pPr lvl="1"/>
            <a:r>
              <a:rPr lang="en-US" dirty="0" smtClean="0"/>
              <a:t>Conv_PG</a:t>
            </a:r>
            <a:r>
              <a:rPr lang="en-US" dirty="0"/>
              <a:t>: </a:t>
            </a:r>
            <a:r>
              <a:rPr lang="en-US" dirty="0" smtClean="0"/>
              <a:t>9.4%, </a:t>
            </a:r>
            <a:r>
              <a:rPr lang="en-US" dirty="0"/>
              <a:t>Conv_PG_OPT: </a:t>
            </a:r>
            <a:r>
              <a:rPr lang="en-US" dirty="0" smtClean="0"/>
              <a:t>9.1%, </a:t>
            </a:r>
            <a:r>
              <a:rPr lang="en-US" dirty="0" smtClean="0">
                <a:solidFill>
                  <a:srgbClr val="00B050"/>
                </a:solidFill>
              </a:rPr>
              <a:t>NoRD: 20.6%</a:t>
            </a:r>
            <a:endParaRPr lang="en-US" dirty="0">
              <a:solidFill>
                <a:srgbClr val="00B050"/>
              </a:solidFill>
            </a:endParaRPr>
          </a:p>
          <a:p>
            <a:pPr lvl="1"/>
            <a:r>
              <a:rPr lang="en-US" dirty="0" smtClean="0"/>
              <a:t>Static energy savings exceed dynamic energy losses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NoC Energy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7BA8-C7E6-4331-9119-5C165BA48BB3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1"/>
          <a:stretch/>
        </p:blipFill>
        <p:spPr bwMode="auto">
          <a:xfrm>
            <a:off x="-1" y="1335395"/>
            <a:ext cx="9144000" cy="332276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417444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Average packet latency penalty</a:t>
            </a:r>
          </a:p>
          <a:p>
            <a:pPr lvl="1"/>
            <a:r>
              <a:rPr lang="en-US" dirty="0" smtClean="0"/>
              <a:t>Conv_PG</a:t>
            </a:r>
            <a:r>
              <a:rPr lang="en-US" dirty="0"/>
              <a:t>: 63.8</a:t>
            </a:r>
            <a:r>
              <a:rPr lang="en-US" dirty="0" smtClean="0"/>
              <a:t>%, Conv_PG_OPT</a:t>
            </a:r>
            <a:r>
              <a:rPr lang="en-US" dirty="0"/>
              <a:t>: 41.5</a:t>
            </a:r>
            <a:r>
              <a:rPr lang="en-US" dirty="0" smtClean="0"/>
              <a:t>%, </a:t>
            </a:r>
            <a:r>
              <a:rPr lang="en-US" dirty="0">
                <a:solidFill>
                  <a:srgbClr val="FF0000"/>
                </a:solidFill>
              </a:rPr>
              <a:t>NoRD: 15.2%</a:t>
            </a:r>
            <a:endParaRPr lang="en-US" dirty="0" smtClean="0"/>
          </a:p>
          <a:p>
            <a:r>
              <a:rPr lang="en-US" dirty="0" smtClean="0"/>
              <a:t>Execution time penalty</a:t>
            </a:r>
          </a:p>
          <a:p>
            <a:pPr lvl="1"/>
            <a:r>
              <a:rPr lang="en-US" dirty="0"/>
              <a:t>Conv_PG: </a:t>
            </a:r>
            <a:r>
              <a:rPr lang="en-US" dirty="0" smtClean="0"/>
              <a:t>11.7</a:t>
            </a:r>
            <a:r>
              <a:rPr lang="en-US" dirty="0"/>
              <a:t>%, Conv_PG_OPT: </a:t>
            </a:r>
            <a:r>
              <a:rPr lang="en-US" dirty="0" smtClean="0"/>
              <a:t>8.1%,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NoRD:</a:t>
            </a:r>
            <a:r>
              <a:rPr lang="en-US" dirty="0" smtClean="0">
                <a:solidFill>
                  <a:srgbClr val="FF0000"/>
                </a:solidFill>
              </a:rPr>
              <a:t> 3.9%</a:t>
            </a:r>
          </a:p>
          <a:p>
            <a:pPr lvl="1"/>
            <a:endParaRPr lang="en-US" sz="1600" dirty="0">
              <a:solidFill>
                <a:srgbClr val="FF0000"/>
              </a:solidFill>
            </a:endParaRPr>
          </a:p>
          <a:p>
            <a:pPr lvl="1"/>
            <a:endParaRPr lang="en-US" dirty="0" smtClean="0">
              <a:solidFill>
                <a:srgbClr val="FF0000"/>
              </a:solidFill>
            </a:endParaRPr>
          </a:p>
          <a:p>
            <a:pPr lvl="1"/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dirty="0" smtClean="0">
              <a:solidFill>
                <a:srgbClr val="FF0000"/>
              </a:solidFill>
            </a:endParaRPr>
          </a:p>
          <a:p>
            <a:pPr lvl="1"/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dirty="0" smtClean="0">
              <a:solidFill>
                <a:srgbClr val="FF0000"/>
              </a:solidFill>
            </a:endParaRPr>
          </a:p>
          <a:p>
            <a:pPr lvl="1"/>
            <a:endParaRPr lang="en-US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1800" dirty="0" smtClean="0"/>
              <a:t>    Average </a:t>
            </a:r>
            <a:r>
              <a:rPr lang="en-US" sz="1800" dirty="0"/>
              <a:t>packet latency                                        Execution </a:t>
            </a:r>
            <a:r>
              <a:rPr lang="en-US" sz="1800" dirty="0" smtClean="0"/>
              <a:t>time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7BA8-C7E6-4331-9119-5C165BA48BB3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5" name="Picture 4"/>
          <p:cNvPicPr/>
          <p:nvPr/>
        </p:nvPicPr>
        <p:blipFill rotWithShape="1">
          <a:blip r:embed="rId3" cstate="print"/>
          <a:srcRect t="4286"/>
          <a:stretch/>
        </p:blipFill>
        <p:spPr bwMode="auto">
          <a:xfrm>
            <a:off x="0" y="3251613"/>
            <a:ext cx="4379230" cy="26703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/>
          <p:cNvPicPr/>
          <p:nvPr/>
        </p:nvPicPr>
        <p:blipFill rotWithShape="1">
          <a:blip r:embed="rId4" cstate="print"/>
          <a:srcRect t="4286"/>
          <a:stretch/>
        </p:blipFill>
        <p:spPr bwMode="auto">
          <a:xfrm>
            <a:off x="4571999" y="3203151"/>
            <a:ext cx="4458704" cy="27188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51019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NoC Power Consumption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824" y="4367276"/>
            <a:ext cx="8893480" cy="1838274"/>
          </a:xfrm>
        </p:spPr>
        <p:txBody>
          <a:bodyPr/>
          <a:lstStyle/>
          <a:p>
            <a:pPr lvl="1"/>
            <a:r>
              <a:rPr lang="en-US" dirty="0" smtClean="0"/>
              <a:t>Chip power has become a main design constraint</a:t>
            </a:r>
          </a:p>
          <a:p>
            <a:pPr lvl="1"/>
            <a:r>
              <a:rPr lang="en-US" dirty="0" smtClean="0"/>
              <a:t>High power consumption in the NoC</a:t>
            </a:r>
          </a:p>
          <a:p>
            <a:pPr lvl="1"/>
            <a:r>
              <a:rPr lang="en-US" dirty="0" smtClean="0"/>
              <a:t>Static power increasing in on-chip routers</a:t>
            </a:r>
          </a:p>
          <a:p>
            <a:pPr lvl="1"/>
            <a:r>
              <a:rPr lang="en-US" dirty="0" smtClean="0"/>
              <a:t>Various contributors to router static power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7BA8-C7E6-4331-9119-5C165BA48BB3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/>
          <a:srcRect l="22487" t="9055" r="6266" b="6143"/>
          <a:stretch/>
        </p:blipFill>
        <p:spPr bwMode="auto">
          <a:xfrm>
            <a:off x="4931392" y="1151631"/>
            <a:ext cx="3701417" cy="2743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926838" y="3854049"/>
            <a:ext cx="3507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aseline="0" dirty="0"/>
              <a:t>Canonical router </a:t>
            </a:r>
            <a:r>
              <a:rPr lang="en-US" sz="1800" baseline="0" dirty="0" smtClean="0"/>
              <a:t>at 45nm </a:t>
            </a:r>
            <a:r>
              <a:rPr lang="en-US" sz="1800" baseline="0" dirty="0"/>
              <a:t>and 1.0V </a:t>
            </a:r>
            <a:endParaRPr lang="en-US" sz="1800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650" y="1132764"/>
            <a:ext cx="4178571" cy="3017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121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Applications of power-gating in CMPs</a:t>
            </a:r>
          </a:p>
          <a:p>
            <a:pPr lvl="1"/>
            <a:r>
              <a:rPr lang="en-US" sz="1800" dirty="0" smtClean="0"/>
              <a:t>Apply to cores </a:t>
            </a:r>
            <a:r>
              <a:rPr lang="en-US" sz="1800" dirty="0"/>
              <a:t>and execution units in CMPs </a:t>
            </a:r>
            <a:r>
              <a:rPr lang="en-US" sz="1800" dirty="0" smtClean="0"/>
              <a:t>(Z. Hu, et al., 2004; A. </a:t>
            </a:r>
            <a:r>
              <a:rPr lang="en-US" sz="1800" dirty="0" err="1" smtClean="0"/>
              <a:t>Lungu</a:t>
            </a:r>
            <a:r>
              <a:rPr lang="en-US" sz="1800" dirty="0" smtClean="0"/>
              <a:t>, et al., 2009; N. </a:t>
            </a:r>
            <a:r>
              <a:rPr lang="en-US" sz="1800" dirty="0" err="1" smtClean="0"/>
              <a:t>Madan</a:t>
            </a:r>
            <a:r>
              <a:rPr lang="en-US" sz="1800" dirty="0" smtClean="0"/>
              <a:t>, et al., 2011; others)</a:t>
            </a:r>
          </a:p>
          <a:p>
            <a:pPr lvl="1"/>
            <a:r>
              <a:rPr lang="en-US" sz="1800" dirty="0" smtClean="0"/>
              <a:t>Apply power-gating conventionally to on-chip routers (H. </a:t>
            </a:r>
            <a:r>
              <a:rPr lang="en-US" sz="1800" dirty="0" err="1" smtClean="0"/>
              <a:t>Matsutani</a:t>
            </a:r>
            <a:r>
              <a:rPr lang="en-US" sz="1800" dirty="0" smtClean="0"/>
              <a:t>, et al., 2008; </a:t>
            </a:r>
            <a:r>
              <a:rPr lang="en-US" sz="1800" dirty="0" err="1" smtClean="0"/>
              <a:t>S.Jafri</a:t>
            </a:r>
            <a:r>
              <a:rPr lang="en-US" sz="1800" dirty="0" smtClean="0"/>
              <a:t>, et al., 2010, H. </a:t>
            </a:r>
            <a:r>
              <a:rPr lang="en-US" sz="1800" dirty="0" err="1" smtClean="0"/>
              <a:t>Matsutani</a:t>
            </a:r>
            <a:r>
              <a:rPr lang="en-US" sz="1800" dirty="0" smtClean="0"/>
              <a:t>, et al., 2010) </a:t>
            </a:r>
          </a:p>
          <a:p>
            <a:pPr lvl="1"/>
            <a:r>
              <a:rPr lang="en-US" sz="1800" i="1" dirty="0" smtClean="0"/>
              <a:t>Effectiveness is limited </a:t>
            </a:r>
            <a:r>
              <a:rPr lang="en-US" sz="1800" i="1" dirty="0"/>
              <a:t>by the BET requirement, wakeup delay and disconnection problem</a:t>
            </a:r>
            <a:endParaRPr lang="en-US" sz="1800" i="1" dirty="0" smtClean="0"/>
          </a:p>
          <a:p>
            <a:r>
              <a:rPr lang="en-US" sz="2000" dirty="0" smtClean="0"/>
              <a:t>Other uses of bypass</a:t>
            </a:r>
          </a:p>
          <a:p>
            <a:pPr lvl="1"/>
            <a:r>
              <a:rPr lang="en-US" sz="1800" dirty="0" smtClean="0"/>
              <a:t>For fault-tolerance: work for infrequent on/off transitions (M. </a:t>
            </a:r>
            <a:r>
              <a:rPr lang="en-US" sz="1800" dirty="0" err="1" smtClean="0"/>
              <a:t>Koibuchi</a:t>
            </a:r>
            <a:r>
              <a:rPr lang="en-US" sz="1800" dirty="0" smtClean="0"/>
              <a:t>, et al., 2008; J. Kim, et al., 2006; others)</a:t>
            </a:r>
          </a:p>
          <a:p>
            <a:pPr lvl="1"/>
            <a:r>
              <a:rPr lang="en-US" sz="1800" dirty="0" smtClean="0"/>
              <a:t>For express channels: improve performance and dynamic power  (W. Dally, 1991; A. Kumar, et al., 2007; B. Grot, et al., 2009; others)</a:t>
            </a:r>
          </a:p>
          <a:p>
            <a:pPr lvl="1"/>
            <a:r>
              <a:rPr lang="en-US" sz="1800" dirty="0" smtClean="0"/>
              <a:t>For reducing power consumption in links (E. Kim, et al., 2003; V. </a:t>
            </a:r>
            <a:r>
              <a:rPr lang="en-US" sz="1800" dirty="0" err="1" smtClean="0"/>
              <a:t>Soteriou</a:t>
            </a:r>
            <a:r>
              <a:rPr lang="en-US" sz="1800" dirty="0" smtClean="0"/>
              <a:t>, et al., 2004; B. </a:t>
            </a:r>
            <a:r>
              <a:rPr lang="en-US" sz="1800" dirty="0" err="1" smtClean="0"/>
              <a:t>Zafar</a:t>
            </a:r>
            <a:r>
              <a:rPr lang="en-US" sz="1800" dirty="0" smtClean="0"/>
              <a:t>, et al., 2010; others)</a:t>
            </a:r>
          </a:p>
          <a:p>
            <a:pPr lvl="1"/>
            <a:r>
              <a:rPr lang="en-US" sz="1800" i="1" dirty="0" smtClean="0"/>
              <a:t>These techniques are either not suitable for run-time router power-gating or have different targets, thus being orthogonal to this work</a:t>
            </a:r>
            <a:endParaRPr lang="en-US" sz="18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7BA8-C7E6-4331-9119-5C165BA48BB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03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chemeClr val="tx1"/>
                </a:solidFill>
              </a:rPr>
              <a:t>Node-router </a:t>
            </a:r>
            <a:r>
              <a:rPr lang="en-US" sz="2400" dirty="0">
                <a:solidFill>
                  <a:schemeClr val="tx1"/>
                </a:solidFill>
              </a:rPr>
              <a:t>dependence severely limits </a:t>
            </a:r>
            <a:r>
              <a:rPr lang="en-US" sz="2400" dirty="0" smtClean="0">
                <a:solidFill>
                  <a:schemeClr val="tx1"/>
                </a:solidFill>
              </a:rPr>
              <a:t>the use of power-gating in </a:t>
            </a:r>
            <a:r>
              <a:rPr lang="en-US" sz="2400" dirty="0">
                <a:solidFill>
                  <a:schemeClr val="tx1"/>
                </a:solidFill>
              </a:rPr>
              <a:t>on-chip </a:t>
            </a:r>
            <a:r>
              <a:rPr lang="en-US" sz="2400" dirty="0" smtClean="0">
                <a:solidFill>
                  <a:schemeClr val="tx1"/>
                </a:solidFill>
              </a:rPr>
              <a:t>routers</a:t>
            </a:r>
          </a:p>
          <a:p>
            <a:pPr lvl="1"/>
            <a:r>
              <a:rPr lang="en-US" sz="2000" dirty="0">
                <a:solidFill>
                  <a:srgbClr val="3333CC"/>
                </a:solidFill>
              </a:rPr>
              <a:t>BET limitation, wakeup delay and disconnection problem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A novel approach, Node-Router  Decoupling (NoRD), is proposed based on </a:t>
            </a:r>
            <a:r>
              <a:rPr lang="en-US" sz="2400" dirty="0">
                <a:solidFill>
                  <a:schemeClr val="tx1"/>
                </a:solidFill>
              </a:rPr>
              <a:t>power-gating bypass </a:t>
            </a:r>
            <a:r>
              <a:rPr lang="en-US" sz="2400" dirty="0" smtClean="0">
                <a:solidFill>
                  <a:schemeClr val="tx1"/>
                </a:solidFill>
              </a:rPr>
              <a:t>paths</a:t>
            </a:r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en-US" sz="2000" dirty="0" smtClean="0">
                <a:solidFill>
                  <a:srgbClr val="3333CC"/>
                </a:solidFill>
              </a:rPr>
              <a:t>Significantly reduces </a:t>
            </a:r>
            <a:r>
              <a:rPr lang="en-US" sz="2000" dirty="0">
                <a:solidFill>
                  <a:srgbClr val="3333CC"/>
                </a:solidFill>
              </a:rPr>
              <a:t>the number of </a:t>
            </a:r>
            <a:r>
              <a:rPr lang="en-US" sz="2000" dirty="0" smtClean="0">
                <a:solidFill>
                  <a:srgbClr val="3333CC"/>
                </a:solidFill>
              </a:rPr>
              <a:t>power state transitions</a:t>
            </a:r>
          </a:p>
          <a:p>
            <a:pPr lvl="1"/>
            <a:r>
              <a:rPr lang="en-US" sz="2000" dirty="0" smtClean="0">
                <a:solidFill>
                  <a:srgbClr val="3333CC"/>
                </a:solidFill>
              </a:rPr>
              <a:t>Increases </a:t>
            </a:r>
            <a:r>
              <a:rPr lang="en-US" sz="2000" dirty="0">
                <a:solidFill>
                  <a:srgbClr val="3333CC"/>
                </a:solidFill>
              </a:rPr>
              <a:t>the length of idle </a:t>
            </a:r>
            <a:r>
              <a:rPr lang="en-US" sz="2000" dirty="0" smtClean="0">
                <a:solidFill>
                  <a:srgbClr val="3333CC"/>
                </a:solidFill>
              </a:rPr>
              <a:t>periods</a:t>
            </a:r>
          </a:p>
          <a:p>
            <a:pPr lvl="1"/>
            <a:r>
              <a:rPr lang="en-US" sz="2000" dirty="0" smtClean="0">
                <a:solidFill>
                  <a:srgbClr val="3333CC"/>
                </a:solidFill>
              </a:rPr>
              <a:t>Completely hides </a:t>
            </a:r>
            <a:r>
              <a:rPr lang="en-US" sz="2000" dirty="0">
                <a:solidFill>
                  <a:srgbClr val="3333CC"/>
                </a:solidFill>
              </a:rPr>
              <a:t>the wakeup latency from the critical </a:t>
            </a:r>
            <a:r>
              <a:rPr lang="en-US" sz="2000" dirty="0" smtClean="0">
                <a:solidFill>
                  <a:srgbClr val="3333CC"/>
                </a:solidFill>
              </a:rPr>
              <a:t>path</a:t>
            </a:r>
          </a:p>
          <a:p>
            <a:pPr lvl="1"/>
            <a:r>
              <a:rPr lang="en-US" sz="2000" dirty="0" smtClean="0">
                <a:solidFill>
                  <a:srgbClr val="3333CC"/>
                </a:solidFill>
              </a:rPr>
              <a:t>Eliminates network </a:t>
            </a:r>
            <a:r>
              <a:rPr lang="en-US" sz="2000" dirty="0">
                <a:solidFill>
                  <a:srgbClr val="3333CC"/>
                </a:solidFill>
              </a:rPr>
              <a:t>disconnection </a:t>
            </a:r>
            <a:r>
              <a:rPr lang="en-US" sz="2000" dirty="0" smtClean="0">
                <a:solidFill>
                  <a:srgbClr val="3333CC"/>
                </a:solidFill>
              </a:rPr>
              <a:t>problems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7BA8-C7E6-4331-9119-5C165BA48BB3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388705" y="4707620"/>
            <a:ext cx="8366591" cy="111127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200" b="1" baseline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NoRD increases power-gating opportunity while minimizing performance overhead</a:t>
            </a:r>
          </a:p>
        </p:txBody>
      </p:sp>
    </p:spTree>
    <p:extLst>
      <p:ext uri="{BB962C8B-B14F-4D97-AF65-F5344CB8AC3E}">
        <p14:creationId xmlns:p14="http://schemas.microsoft.com/office/powerpoint/2010/main" val="2534596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you!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7BA8-C7E6-4331-9119-5C165BA48BB3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5" name="Picture 4" descr="MCj04344110000[1]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3320" y="3723557"/>
            <a:ext cx="173736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779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Power-gating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sz="2000" dirty="0" smtClean="0"/>
              <a:t>Breakeven-time (BET)</a:t>
            </a:r>
          </a:p>
          <a:p>
            <a:pPr lvl="1"/>
            <a:r>
              <a:rPr lang="en-US" sz="2000" dirty="0" smtClean="0"/>
              <a:t>The </a:t>
            </a:r>
            <a:r>
              <a:rPr lang="en-US" sz="2000" dirty="0"/>
              <a:t>minimum number of </a:t>
            </a:r>
            <a:r>
              <a:rPr lang="en-US" sz="2000" dirty="0" smtClean="0"/>
              <a:t>consecutive gated-off idle </a:t>
            </a:r>
            <a:r>
              <a:rPr lang="en-US" sz="2000" dirty="0"/>
              <a:t>cycles </a:t>
            </a:r>
            <a:r>
              <a:rPr lang="en-US" sz="2000" dirty="0" smtClean="0"/>
              <a:t>to </a:t>
            </a:r>
            <a:r>
              <a:rPr lang="en-US" sz="2000" dirty="0"/>
              <a:t>offset power-gating energy </a:t>
            </a:r>
            <a:r>
              <a:rPr lang="en-US" sz="2000" dirty="0" smtClean="0"/>
              <a:t>overhead</a:t>
            </a:r>
          </a:p>
          <a:p>
            <a:pPr lvl="1"/>
            <a:r>
              <a:rPr lang="en-US" sz="2000" dirty="0" smtClean="0"/>
              <a:t>Around 10 cycles for router</a:t>
            </a:r>
          </a:p>
          <a:p>
            <a:r>
              <a:rPr lang="en-US" sz="2000" dirty="0" smtClean="0"/>
              <a:t>Wakeup latency</a:t>
            </a:r>
            <a:endParaRPr lang="en-US" sz="2000" dirty="0"/>
          </a:p>
          <a:p>
            <a:pPr lvl="1"/>
            <a:r>
              <a:rPr lang="en-US" sz="2000" dirty="0" smtClean="0"/>
              <a:t>Around 10~15 cycles for router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7BA8-C7E6-4331-9119-5C165BA48BB3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5" name="图片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91491" y="1191696"/>
            <a:ext cx="2244436" cy="2355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 7"/>
          <p:cNvGrpSpPr/>
          <p:nvPr/>
        </p:nvGrpSpPr>
        <p:grpSpPr>
          <a:xfrm>
            <a:off x="3435926" y="1288680"/>
            <a:ext cx="4593623" cy="2204513"/>
            <a:chOff x="3435926" y="1288680"/>
            <a:chExt cx="4593623" cy="2204513"/>
          </a:xfrm>
        </p:grpSpPr>
        <p:pic>
          <p:nvPicPr>
            <p:cNvPr id="6" name="图片 2"/>
            <p:cNvPicPr/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35926" y="1288680"/>
              <a:ext cx="4593623" cy="2204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7193102" y="3202546"/>
              <a:ext cx="548640" cy="2743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aseline="0" dirty="0" smtClean="0">
                  <a:latin typeface="Calibri" pitchFamily="34" charset="0"/>
                  <a:cs typeface="Calibri" pitchFamily="34" charset="0"/>
                </a:rPr>
                <a:t>time</a:t>
              </a:r>
              <a:endParaRPr lang="en-US" sz="1800" dirty="0">
                <a:latin typeface="Calibri" pitchFamily="34" charset="0"/>
                <a:cs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1135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NoRD</a:t>
            </a:r>
            <a:r>
              <a:rPr lang="en-US" dirty="0" smtClean="0"/>
              <a:t>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Based on </a:t>
            </a:r>
            <a:r>
              <a:rPr lang="en-US" sz="2400" dirty="0" err="1" smtClean="0"/>
              <a:t>Duato’s</a:t>
            </a:r>
            <a:r>
              <a:rPr lang="en-US" sz="2400" dirty="0" smtClean="0"/>
              <a:t> Protocol</a:t>
            </a:r>
          </a:p>
          <a:p>
            <a:pPr lvl="1"/>
            <a:r>
              <a:rPr lang="en-US" sz="2000" dirty="0" smtClean="0"/>
              <a:t>Escape resources are comprised of escape VCs of the bypass ring formed by (Bypass Inport, Bypass Outport) pairs</a:t>
            </a:r>
          </a:p>
          <a:p>
            <a:pPr lvl="1"/>
            <a:r>
              <a:rPr lang="en-US" sz="2000" dirty="0" smtClean="0"/>
              <a:t>Other VCs are adaptive resources</a:t>
            </a:r>
          </a:p>
          <a:p>
            <a:r>
              <a:rPr lang="en-US" sz="2400" dirty="0" smtClean="0"/>
              <a:t>Packets on adaptive VCs</a:t>
            </a:r>
          </a:p>
          <a:p>
            <a:pPr lvl="1"/>
            <a:r>
              <a:rPr lang="en-US" sz="2000" dirty="0" smtClean="0"/>
              <a:t>First </a:t>
            </a:r>
            <a:r>
              <a:rPr lang="en-US" sz="2000" dirty="0"/>
              <a:t>routed minimally </a:t>
            </a:r>
            <a:endParaRPr lang="en-US" sz="2000" dirty="0" smtClean="0"/>
          </a:p>
          <a:p>
            <a:pPr lvl="1"/>
            <a:r>
              <a:rPr lang="en-US" sz="2000" dirty="0" smtClean="0"/>
              <a:t>If not possible, detoured by one</a:t>
            </a:r>
          </a:p>
          <a:p>
            <a:pPr lvl="2"/>
            <a:r>
              <a:rPr lang="en-US" sz="1800" dirty="0"/>
              <a:t>M</a:t>
            </a:r>
            <a:r>
              <a:rPr lang="en-US" sz="1800" dirty="0" smtClean="0"/>
              <a:t>ay still routed on adaptive VCs</a:t>
            </a:r>
          </a:p>
          <a:p>
            <a:pPr lvl="1"/>
            <a:r>
              <a:rPr lang="en-US" sz="2000" dirty="0" smtClean="0"/>
              <a:t>If misrouted hops reach threshold</a:t>
            </a:r>
          </a:p>
          <a:p>
            <a:pPr lvl="2"/>
            <a:r>
              <a:rPr lang="en-US" sz="1800" dirty="0" smtClean="0"/>
              <a:t>Forced to enter escape VCs</a:t>
            </a:r>
          </a:p>
          <a:p>
            <a:r>
              <a:rPr lang="en-US" sz="2400" dirty="0" smtClean="0"/>
              <a:t>Packets on escape VCs</a:t>
            </a:r>
          </a:p>
          <a:p>
            <a:pPr lvl="1"/>
            <a:r>
              <a:rPr lang="en-US" sz="2000" dirty="0" smtClean="0"/>
              <a:t>Confined to bypass ring until destination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7BA8-C7E6-4331-9119-5C165BA48BB3}" type="slidenum">
              <a:rPr lang="en-US" smtClean="0"/>
              <a:pPr/>
              <a:t>24</a:t>
            </a:fld>
            <a:endParaRPr lang="en-US" dirty="0"/>
          </a:p>
        </p:txBody>
      </p:sp>
      <p:grpSp>
        <p:nvGrpSpPr>
          <p:cNvPr id="95" name="Group 94"/>
          <p:cNvGrpSpPr/>
          <p:nvPr/>
        </p:nvGrpSpPr>
        <p:grpSpPr>
          <a:xfrm>
            <a:off x="5937489" y="2524823"/>
            <a:ext cx="3074169" cy="3089425"/>
            <a:chOff x="5214145" y="3452887"/>
            <a:chExt cx="3074169" cy="3089425"/>
          </a:xfrm>
        </p:grpSpPr>
        <p:grpSp>
          <p:nvGrpSpPr>
            <p:cNvPr id="96" name="Group 95"/>
            <p:cNvGrpSpPr/>
            <p:nvPr/>
          </p:nvGrpSpPr>
          <p:grpSpPr>
            <a:xfrm>
              <a:off x="6869467" y="3452887"/>
              <a:ext cx="587372" cy="589806"/>
              <a:chOff x="6869467" y="3452887"/>
              <a:chExt cx="587372" cy="589806"/>
            </a:xfrm>
          </p:grpSpPr>
          <p:sp>
            <p:nvSpPr>
              <p:cNvPr id="182" name="Rectangle 58"/>
              <p:cNvSpPr>
                <a:spLocks noChangeArrowheads="1"/>
              </p:cNvSpPr>
              <p:nvPr/>
            </p:nvSpPr>
            <p:spPr bwMode="auto">
              <a:xfrm>
                <a:off x="6869467" y="3452887"/>
                <a:ext cx="236474" cy="238059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宋体" pitchFamily="2" charset="-122"/>
                    <a:cs typeface="Times New Roman" pitchFamily="18" charset="0"/>
                  </a:rPr>
                  <a:t>2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3" name="Oval 57"/>
              <p:cNvSpPr>
                <a:spLocks noChangeArrowheads="1"/>
              </p:cNvSpPr>
              <p:nvPr/>
            </p:nvSpPr>
            <p:spPr bwMode="auto">
              <a:xfrm>
                <a:off x="7224179" y="3809975"/>
                <a:ext cx="232660" cy="23271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" name="AutoShape 56"/>
              <p:cNvSpPr>
                <a:spLocks noChangeShapeType="1"/>
              </p:cNvSpPr>
              <p:nvPr/>
            </p:nvSpPr>
            <p:spPr bwMode="auto">
              <a:xfrm>
                <a:off x="7105941" y="3690946"/>
                <a:ext cx="152564" cy="15336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97" name="Group 96"/>
            <p:cNvGrpSpPr/>
            <p:nvPr/>
          </p:nvGrpSpPr>
          <p:grpSpPr>
            <a:xfrm>
              <a:off x="5214145" y="3452887"/>
              <a:ext cx="3074169" cy="3089425"/>
              <a:chOff x="5214145" y="3452887"/>
              <a:chExt cx="3074169" cy="3089425"/>
            </a:xfrm>
          </p:grpSpPr>
          <p:grpSp>
            <p:nvGrpSpPr>
              <p:cNvPr id="98" name="Group 87"/>
              <p:cNvGrpSpPr>
                <a:grpSpLocks/>
              </p:cNvGrpSpPr>
              <p:nvPr/>
            </p:nvGrpSpPr>
            <p:grpSpPr bwMode="auto">
              <a:xfrm>
                <a:off x="5214145" y="3452887"/>
                <a:ext cx="587372" cy="589806"/>
                <a:chOff x="6400" y="8446"/>
                <a:chExt cx="770" cy="773"/>
              </a:xfrm>
            </p:grpSpPr>
            <p:sp>
              <p:nvSpPr>
                <p:cNvPr id="179" name="Rectangle 9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0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80" name="Oval 8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1" name="AutoShape 8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99" name="AutoShape 86"/>
              <p:cNvSpPr>
                <a:spLocks noChangeShapeType="1"/>
              </p:cNvSpPr>
              <p:nvPr/>
            </p:nvSpPr>
            <p:spPr bwMode="auto">
              <a:xfrm>
                <a:off x="5450620" y="3567339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AutoShape 85"/>
              <p:cNvSpPr>
                <a:spLocks noChangeShapeType="1"/>
              </p:cNvSpPr>
              <p:nvPr/>
            </p:nvSpPr>
            <p:spPr bwMode="auto">
              <a:xfrm>
                <a:off x="6278280" y="3565812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" name="AutoShape 84"/>
              <p:cNvSpPr>
                <a:spLocks noChangeShapeType="1"/>
              </p:cNvSpPr>
              <p:nvPr/>
            </p:nvSpPr>
            <p:spPr bwMode="auto">
              <a:xfrm>
                <a:off x="7105941" y="3568102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" name="AutoShape 83"/>
              <p:cNvSpPr>
                <a:spLocks noChangeShapeType="1"/>
              </p:cNvSpPr>
              <p:nvPr/>
            </p:nvSpPr>
            <p:spPr bwMode="auto">
              <a:xfrm>
                <a:off x="5450620" y="4399782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" name="AutoShape 82"/>
              <p:cNvSpPr>
                <a:spLocks noChangeShapeType="1"/>
              </p:cNvSpPr>
              <p:nvPr/>
            </p:nvSpPr>
            <p:spPr bwMode="auto">
              <a:xfrm>
                <a:off x="6278280" y="4398255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" name="AutoShape 81"/>
              <p:cNvSpPr>
                <a:spLocks noChangeShapeType="1"/>
              </p:cNvSpPr>
              <p:nvPr/>
            </p:nvSpPr>
            <p:spPr bwMode="auto">
              <a:xfrm>
                <a:off x="7105941" y="4400545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" name="AutoShape 80"/>
              <p:cNvSpPr>
                <a:spLocks noChangeShapeType="1"/>
              </p:cNvSpPr>
              <p:nvPr/>
            </p:nvSpPr>
            <p:spPr bwMode="auto">
              <a:xfrm>
                <a:off x="5450620" y="5232988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" name="AutoShape 79"/>
              <p:cNvSpPr>
                <a:spLocks noChangeShapeType="1"/>
              </p:cNvSpPr>
              <p:nvPr/>
            </p:nvSpPr>
            <p:spPr bwMode="auto">
              <a:xfrm>
                <a:off x="6278280" y="5231462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" name="AutoShape 78"/>
              <p:cNvSpPr>
                <a:spLocks noChangeShapeType="1"/>
              </p:cNvSpPr>
              <p:nvPr/>
            </p:nvSpPr>
            <p:spPr bwMode="auto">
              <a:xfrm>
                <a:off x="7105941" y="5233751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" name="AutoShape 77"/>
              <p:cNvSpPr>
                <a:spLocks noChangeShapeType="1"/>
              </p:cNvSpPr>
              <p:nvPr/>
            </p:nvSpPr>
            <p:spPr bwMode="auto">
              <a:xfrm>
                <a:off x="5450620" y="6066194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" name="AutoShape 76"/>
              <p:cNvSpPr>
                <a:spLocks noChangeShapeType="1"/>
              </p:cNvSpPr>
              <p:nvPr/>
            </p:nvSpPr>
            <p:spPr bwMode="auto">
              <a:xfrm>
                <a:off x="6278280" y="6064668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" name="AutoShape 75"/>
              <p:cNvSpPr>
                <a:spLocks noChangeShapeType="1"/>
              </p:cNvSpPr>
              <p:nvPr/>
            </p:nvSpPr>
            <p:spPr bwMode="auto">
              <a:xfrm>
                <a:off x="7105941" y="6066957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" name="AutoShape 74"/>
              <p:cNvSpPr>
                <a:spLocks noChangeShapeType="1"/>
              </p:cNvSpPr>
              <p:nvPr/>
            </p:nvSpPr>
            <p:spPr bwMode="auto">
              <a:xfrm rot="5400000">
                <a:off x="5037097" y="3984704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" name="AutoShape 73"/>
              <p:cNvSpPr>
                <a:spLocks noChangeShapeType="1"/>
              </p:cNvSpPr>
              <p:nvPr/>
            </p:nvSpPr>
            <p:spPr bwMode="auto">
              <a:xfrm rot="5400000">
                <a:off x="5036334" y="4814096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" name="AutoShape 72"/>
              <p:cNvSpPr>
                <a:spLocks noChangeShapeType="1"/>
              </p:cNvSpPr>
              <p:nvPr/>
            </p:nvSpPr>
            <p:spPr bwMode="auto">
              <a:xfrm rot="5400000">
                <a:off x="5037097" y="5651117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" name="AutoShape 71"/>
              <p:cNvSpPr>
                <a:spLocks noChangeShapeType="1"/>
              </p:cNvSpPr>
              <p:nvPr/>
            </p:nvSpPr>
            <p:spPr bwMode="auto">
              <a:xfrm rot="5400000">
                <a:off x="5864758" y="3984704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" name="AutoShape 70"/>
              <p:cNvSpPr>
                <a:spLocks noChangeShapeType="1"/>
              </p:cNvSpPr>
              <p:nvPr/>
            </p:nvSpPr>
            <p:spPr bwMode="auto">
              <a:xfrm rot="5400000">
                <a:off x="5863995" y="4814096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" name="AutoShape 69"/>
              <p:cNvSpPr>
                <a:spLocks noChangeShapeType="1"/>
              </p:cNvSpPr>
              <p:nvPr/>
            </p:nvSpPr>
            <p:spPr bwMode="auto">
              <a:xfrm rot="5400000">
                <a:off x="5864758" y="5651117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" name="AutoShape 68"/>
              <p:cNvSpPr>
                <a:spLocks noChangeShapeType="1"/>
              </p:cNvSpPr>
              <p:nvPr/>
            </p:nvSpPr>
            <p:spPr bwMode="auto">
              <a:xfrm rot="5400000">
                <a:off x="6692419" y="3984704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" name="AutoShape 67"/>
              <p:cNvSpPr>
                <a:spLocks noChangeShapeType="1"/>
              </p:cNvSpPr>
              <p:nvPr/>
            </p:nvSpPr>
            <p:spPr bwMode="auto">
              <a:xfrm rot="5400000">
                <a:off x="6691656" y="4814096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" name="AutoShape 66"/>
              <p:cNvSpPr>
                <a:spLocks noChangeShapeType="1"/>
              </p:cNvSpPr>
              <p:nvPr/>
            </p:nvSpPr>
            <p:spPr bwMode="auto">
              <a:xfrm rot="5400000">
                <a:off x="6692419" y="5651117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" name="AutoShape 65"/>
              <p:cNvSpPr>
                <a:spLocks noChangeShapeType="1"/>
              </p:cNvSpPr>
              <p:nvPr/>
            </p:nvSpPr>
            <p:spPr bwMode="auto">
              <a:xfrm rot="5400000">
                <a:off x="7520080" y="3980126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" name="AutoShape 64"/>
              <p:cNvSpPr>
                <a:spLocks noChangeShapeType="1"/>
              </p:cNvSpPr>
              <p:nvPr/>
            </p:nvSpPr>
            <p:spPr bwMode="auto">
              <a:xfrm rot="5400000">
                <a:off x="7519317" y="4809518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" name="AutoShape 63"/>
              <p:cNvSpPr>
                <a:spLocks noChangeShapeType="1"/>
              </p:cNvSpPr>
              <p:nvPr/>
            </p:nvSpPr>
            <p:spPr bwMode="auto">
              <a:xfrm rot="5400000">
                <a:off x="7520080" y="5646539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23" name="Group 59"/>
              <p:cNvGrpSpPr>
                <a:grpSpLocks/>
              </p:cNvGrpSpPr>
              <p:nvPr/>
            </p:nvGrpSpPr>
            <p:grpSpPr bwMode="auto">
              <a:xfrm>
                <a:off x="6045620" y="3452887"/>
                <a:ext cx="587372" cy="589806"/>
                <a:chOff x="6400" y="8446"/>
                <a:chExt cx="770" cy="773"/>
              </a:xfrm>
            </p:grpSpPr>
            <p:sp>
              <p:nvSpPr>
                <p:cNvPr id="176" name="Rectangle 62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77" name="Oval 61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AutoShape 60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24" name="Group 51"/>
              <p:cNvGrpSpPr>
                <a:grpSpLocks/>
              </p:cNvGrpSpPr>
              <p:nvPr/>
            </p:nvGrpSpPr>
            <p:grpSpPr bwMode="auto">
              <a:xfrm>
                <a:off x="7700942" y="3452887"/>
                <a:ext cx="587372" cy="589806"/>
                <a:chOff x="6400" y="8446"/>
                <a:chExt cx="770" cy="773"/>
              </a:xfrm>
            </p:grpSpPr>
            <p:sp>
              <p:nvSpPr>
                <p:cNvPr id="173" name="Rectangle 54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3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74" name="Oval 53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5" name="AutoShape 52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25" name="Group 47"/>
              <p:cNvGrpSpPr>
                <a:grpSpLocks/>
              </p:cNvGrpSpPr>
              <p:nvPr/>
            </p:nvGrpSpPr>
            <p:grpSpPr bwMode="auto">
              <a:xfrm>
                <a:off x="5214145" y="4286093"/>
                <a:ext cx="587372" cy="589806"/>
                <a:chOff x="6400" y="8446"/>
                <a:chExt cx="770" cy="773"/>
              </a:xfrm>
            </p:grpSpPr>
            <p:sp>
              <p:nvSpPr>
                <p:cNvPr id="170" name="Rectangle 5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4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71" name="Oval 4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2" name="AutoShape 4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26" name="Group 43"/>
              <p:cNvGrpSpPr>
                <a:grpSpLocks/>
              </p:cNvGrpSpPr>
              <p:nvPr/>
            </p:nvGrpSpPr>
            <p:grpSpPr bwMode="auto">
              <a:xfrm>
                <a:off x="6045620" y="4286093"/>
                <a:ext cx="587372" cy="589806"/>
                <a:chOff x="6400" y="8446"/>
                <a:chExt cx="770" cy="773"/>
              </a:xfrm>
            </p:grpSpPr>
            <p:sp>
              <p:nvSpPr>
                <p:cNvPr id="167" name="Rectangle 46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5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68" name="Oval 45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AutoShape 44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27" name="Group 39"/>
              <p:cNvGrpSpPr>
                <a:grpSpLocks/>
              </p:cNvGrpSpPr>
              <p:nvPr/>
            </p:nvGrpSpPr>
            <p:grpSpPr bwMode="auto">
              <a:xfrm>
                <a:off x="6869467" y="4286093"/>
                <a:ext cx="587372" cy="589806"/>
                <a:chOff x="6400" y="8446"/>
                <a:chExt cx="770" cy="773"/>
              </a:xfrm>
            </p:grpSpPr>
            <p:sp>
              <p:nvSpPr>
                <p:cNvPr id="164" name="Rectangle 42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6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65" name="Oval 41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AutoShape 40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28" name="Group 35"/>
              <p:cNvGrpSpPr>
                <a:grpSpLocks/>
              </p:cNvGrpSpPr>
              <p:nvPr/>
            </p:nvGrpSpPr>
            <p:grpSpPr bwMode="auto">
              <a:xfrm>
                <a:off x="7700942" y="4286093"/>
                <a:ext cx="587372" cy="589806"/>
                <a:chOff x="6400" y="8446"/>
                <a:chExt cx="770" cy="773"/>
              </a:xfrm>
            </p:grpSpPr>
            <p:sp>
              <p:nvSpPr>
                <p:cNvPr id="161" name="Rectangle 38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7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62" name="Oval 37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3" name="AutoShape 36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29" name="Group 31"/>
              <p:cNvGrpSpPr>
                <a:grpSpLocks/>
              </p:cNvGrpSpPr>
              <p:nvPr/>
            </p:nvGrpSpPr>
            <p:grpSpPr bwMode="auto">
              <a:xfrm>
                <a:off x="5214145" y="5119300"/>
                <a:ext cx="587372" cy="589806"/>
                <a:chOff x="6400" y="8446"/>
                <a:chExt cx="770" cy="773"/>
              </a:xfrm>
            </p:grpSpPr>
            <p:sp>
              <p:nvSpPr>
                <p:cNvPr id="158" name="Rectangle 34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8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59" name="Oval 33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AutoShape 32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30" name="Group 27"/>
              <p:cNvGrpSpPr>
                <a:grpSpLocks/>
              </p:cNvGrpSpPr>
              <p:nvPr/>
            </p:nvGrpSpPr>
            <p:grpSpPr bwMode="auto">
              <a:xfrm>
                <a:off x="6045620" y="5119300"/>
                <a:ext cx="587372" cy="589806"/>
                <a:chOff x="6400" y="8446"/>
                <a:chExt cx="770" cy="773"/>
              </a:xfrm>
            </p:grpSpPr>
            <p:sp>
              <p:nvSpPr>
                <p:cNvPr id="155" name="Rectangle 3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9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56" name="Oval 2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AutoShape 2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31" name="Group 23"/>
              <p:cNvGrpSpPr>
                <a:grpSpLocks/>
              </p:cNvGrpSpPr>
              <p:nvPr/>
            </p:nvGrpSpPr>
            <p:grpSpPr bwMode="auto">
              <a:xfrm>
                <a:off x="6869467" y="5119300"/>
                <a:ext cx="587372" cy="589806"/>
                <a:chOff x="6400" y="8446"/>
                <a:chExt cx="770" cy="773"/>
              </a:xfrm>
            </p:grpSpPr>
            <p:sp>
              <p:nvSpPr>
                <p:cNvPr id="152" name="Rectangle 26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10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53" name="Oval 25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AutoShape 24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32" name="Group 19"/>
              <p:cNvGrpSpPr>
                <a:grpSpLocks/>
              </p:cNvGrpSpPr>
              <p:nvPr/>
            </p:nvGrpSpPr>
            <p:grpSpPr bwMode="auto">
              <a:xfrm>
                <a:off x="7700942" y="5119300"/>
                <a:ext cx="587372" cy="589806"/>
                <a:chOff x="6400" y="8446"/>
                <a:chExt cx="770" cy="773"/>
              </a:xfrm>
            </p:grpSpPr>
            <p:sp>
              <p:nvSpPr>
                <p:cNvPr id="149" name="Rectangle 22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11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50" name="Oval 21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1" name="AutoShape 20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33" name="Group 15"/>
              <p:cNvGrpSpPr>
                <a:grpSpLocks/>
              </p:cNvGrpSpPr>
              <p:nvPr/>
            </p:nvGrpSpPr>
            <p:grpSpPr bwMode="auto">
              <a:xfrm>
                <a:off x="5214145" y="5952506"/>
                <a:ext cx="587372" cy="589806"/>
                <a:chOff x="6400" y="8446"/>
                <a:chExt cx="770" cy="773"/>
              </a:xfrm>
            </p:grpSpPr>
            <p:sp>
              <p:nvSpPr>
                <p:cNvPr id="146" name="Rectangle 18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12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47" name="Oval 17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AutoShape 16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34" name="Group 11"/>
              <p:cNvGrpSpPr>
                <a:grpSpLocks/>
              </p:cNvGrpSpPr>
              <p:nvPr/>
            </p:nvGrpSpPr>
            <p:grpSpPr bwMode="auto">
              <a:xfrm>
                <a:off x="6045620" y="5952506"/>
                <a:ext cx="587372" cy="589806"/>
                <a:chOff x="6400" y="8446"/>
                <a:chExt cx="770" cy="773"/>
              </a:xfrm>
            </p:grpSpPr>
            <p:sp>
              <p:nvSpPr>
                <p:cNvPr id="143" name="Rectangle 14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13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44" name="Oval 13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5" name="AutoShape 12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35" name="Group 7"/>
              <p:cNvGrpSpPr>
                <a:grpSpLocks/>
              </p:cNvGrpSpPr>
              <p:nvPr/>
            </p:nvGrpSpPr>
            <p:grpSpPr bwMode="auto">
              <a:xfrm>
                <a:off x="6869467" y="5952506"/>
                <a:ext cx="587372" cy="589806"/>
                <a:chOff x="6400" y="8446"/>
                <a:chExt cx="770" cy="773"/>
              </a:xfrm>
            </p:grpSpPr>
            <p:sp>
              <p:nvSpPr>
                <p:cNvPr id="140" name="Rectangle 1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14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41" name="Oval 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2" name="AutoShape 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36" name="Group 3"/>
              <p:cNvGrpSpPr>
                <a:grpSpLocks/>
              </p:cNvGrpSpPr>
              <p:nvPr/>
            </p:nvGrpSpPr>
            <p:grpSpPr bwMode="auto">
              <a:xfrm>
                <a:off x="7700942" y="5952506"/>
                <a:ext cx="587372" cy="589806"/>
                <a:chOff x="6400" y="8446"/>
                <a:chExt cx="770" cy="773"/>
              </a:xfrm>
            </p:grpSpPr>
            <p:sp>
              <p:nvSpPr>
                <p:cNvPr id="137" name="Rectangle 6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15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38" name="Oval 5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9" name="AutoShape 4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85" name="Rectangle 184"/>
          <p:cNvSpPr/>
          <p:nvPr/>
        </p:nvSpPr>
        <p:spPr bwMode="auto">
          <a:xfrm>
            <a:off x="6274693" y="2796434"/>
            <a:ext cx="284672" cy="38167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</a:rPr>
              <a:t>S</a:t>
            </a:r>
            <a:endParaRPr kumimoji="0" lang="en-US" sz="1600" b="1" i="0" u="none" strike="noStrike" cap="none" normalizeH="0" baseline="-25000" dirty="0" smtClean="0">
              <a:ln>
                <a:noFill/>
              </a:ln>
              <a:solidFill>
                <a:srgbClr val="3333CC"/>
              </a:solidFill>
              <a:effectLst/>
              <a:latin typeface="Times New Roman" pitchFamily="18" charset="0"/>
            </a:endParaRPr>
          </a:p>
        </p:txBody>
      </p:sp>
      <p:sp>
        <p:nvSpPr>
          <p:cNvPr id="186" name="Rectangle 185"/>
          <p:cNvSpPr/>
          <p:nvPr/>
        </p:nvSpPr>
        <p:spPr bwMode="auto">
          <a:xfrm>
            <a:off x="6278553" y="5288445"/>
            <a:ext cx="284672" cy="38167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baseline="0" dirty="0">
                <a:solidFill>
                  <a:srgbClr val="3333CC"/>
                </a:solidFill>
              </a:rPr>
              <a:t>D</a:t>
            </a:r>
            <a:endParaRPr kumimoji="0" lang="en-US" sz="1600" b="1" i="0" u="none" strike="noStrike" cap="none" normalizeH="0" baseline="-25000" dirty="0" smtClean="0">
              <a:ln>
                <a:noFill/>
              </a:ln>
              <a:solidFill>
                <a:srgbClr val="3333CC"/>
              </a:solidFill>
              <a:effectLst/>
            </a:endParaRPr>
          </a:p>
        </p:txBody>
      </p:sp>
      <p:cxnSp>
        <p:nvCxnSpPr>
          <p:cNvPr id="188" name="Straight Arrow Connector 187"/>
          <p:cNvCxnSpPr>
            <a:stCxn id="179" idx="2"/>
            <a:endCxn id="170" idx="0"/>
          </p:cNvCxnSpPr>
          <p:nvPr/>
        </p:nvCxnSpPr>
        <p:spPr bwMode="auto">
          <a:xfrm>
            <a:off x="6055726" y="2762882"/>
            <a:ext cx="0" cy="59514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C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6" name="Freeform 2"/>
          <p:cNvSpPr>
            <a:spLocks/>
          </p:cNvSpPr>
          <p:nvPr/>
        </p:nvSpPr>
        <p:spPr bwMode="auto">
          <a:xfrm>
            <a:off x="6138286" y="2720724"/>
            <a:ext cx="2483983" cy="2495284"/>
          </a:xfrm>
          <a:custGeom>
            <a:avLst/>
            <a:gdLst>
              <a:gd name="T0" fmla="*/ 0 w 3255"/>
              <a:gd name="T1" fmla="*/ 0 h 3269"/>
              <a:gd name="T2" fmla="*/ 3255 w 3255"/>
              <a:gd name="T3" fmla="*/ 0 h 3269"/>
              <a:gd name="T4" fmla="*/ 3255 w 3255"/>
              <a:gd name="T5" fmla="*/ 3263 h 3269"/>
              <a:gd name="T6" fmla="*/ 2170 w 3255"/>
              <a:gd name="T7" fmla="*/ 3269 h 3269"/>
              <a:gd name="T8" fmla="*/ 2170 w 3255"/>
              <a:gd name="T9" fmla="*/ 1079 h 3269"/>
              <a:gd name="T10" fmla="*/ 1085 w 3255"/>
              <a:gd name="T11" fmla="*/ 1079 h 3269"/>
              <a:gd name="T12" fmla="*/ 1085 w 3255"/>
              <a:gd name="T13" fmla="*/ 3269 h 3269"/>
              <a:gd name="T14" fmla="*/ 0 w 3255"/>
              <a:gd name="T15" fmla="*/ 3269 h 3269"/>
              <a:gd name="T16" fmla="*/ 0 w 3255"/>
              <a:gd name="T17" fmla="*/ 148 h 3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55" h="3269">
                <a:moveTo>
                  <a:pt x="0" y="0"/>
                </a:moveTo>
                <a:lnTo>
                  <a:pt x="3255" y="0"/>
                </a:lnTo>
                <a:lnTo>
                  <a:pt x="3255" y="3263"/>
                </a:lnTo>
                <a:lnTo>
                  <a:pt x="2170" y="3269"/>
                </a:lnTo>
                <a:lnTo>
                  <a:pt x="2170" y="1079"/>
                </a:lnTo>
                <a:lnTo>
                  <a:pt x="1085" y="1079"/>
                </a:lnTo>
                <a:lnTo>
                  <a:pt x="1085" y="3269"/>
                </a:lnTo>
                <a:lnTo>
                  <a:pt x="0" y="3269"/>
                </a:lnTo>
                <a:lnTo>
                  <a:pt x="0" y="148"/>
                </a:lnTo>
              </a:path>
            </a:pathLst>
          </a:custGeom>
          <a:noFill/>
          <a:ln w="317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93" name="Straight Arrow Connector 192"/>
          <p:cNvCxnSpPr>
            <a:stCxn id="170" idx="3"/>
            <a:endCxn id="167" idx="1"/>
          </p:cNvCxnSpPr>
          <p:nvPr/>
        </p:nvCxnSpPr>
        <p:spPr bwMode="auto">
          <a:xfrm>
            <a:off x="6173963" y="3477059"/>
            <a:ext cx="595001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C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6" name="Straight Arrow Connector 195"/>
          <p:cNvCxnSpPr/>
          <p:nvPr/>
        </p:nvCxnSpPr>
        <p:spPr bwMode="auto">
          <a:xfrm>
            <a:off x="6963401" y="3596088"/>
            <a:ext cx="0" cy="5951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0" name="Straight Arrow Connector 199"/>
          <p:cNvCxnSpPr/>
          <p:nvPr/>
        </p:nvCxnSpPr>
        <p:spPr bwMode="auto">
          <a:xfrm>
            <a:off x="6963401" y="4429295"/>
            <a:ext cx="0" cy="59514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3" name="Straight Arrow Connector 202"/>
          <p:cNvCxnSpPr/>
          <p:nvPr/>
        </p:nvCxnSpPr>
        <p:spPr bwMode="auto">
          <a:xfrm flipH="1">
            <a:off x="6173963" y="5219672"/>
            <a:ext cx="595001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7" name="Rectangle 186"/>
          <p:cNvSpPr/>
          <p:nvPr/>
        </p:nvSpPr>
        <p:spPr bwMode="auto">
          <a:xfrm>
            <a:off x="8777995" y="2798342"/>
            <a:ext cx="284672" cy="38167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baseline="0" dirty="0">
                <a:solidFill>
                  <a:srgbClr val="3333CC"/>
                </a:solidFill>
              </a:rPr>
              <a:t>D</a:t>
            </a:r>
            <a:endParaRPr kumimoji="0" lang="en-US" sz="1600" b="1" i="0" u="none" strike="noStrike" cap="none" normalizeH="0" baseline="-25000" dirty="0" smtClean="0">
              <a:ln>
                <a:noFill/>
              </a:ln>
              <a:solidFill>
                <a:srgbClr val="3333CC"/>
              </a:solidFill>
              <a:effectLst/>
            </a:endParaRPr>
          </a:p>
        </p:txBody>
      </p:sp>
      <p:cxnSp>
        <p:nvCxnSpPr>
          <p:cNvPr id="189" name="Straight Arrow Connector 188"/>
          <p:cNvCxnSpPr/>
          <p:nvPr/>
        </p:nvCxnSpPr>
        <p:spPr bwMode="auto">
          <a:xfrm>
            <a:off x="6188347" y="2723786"/>
            <a:ext cx="595001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C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0" name="Straight Arrow Connector 189"/>
          <p:cNvCxnSpPr/>
          <p:nvPr/>
        </p:nvCxnSpPr>
        <p:spPr bwMode="auto">
          <a:xfrm>
            <a:off x="7013575" y="2720918"/>
            <a:ext cx="595001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C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1" name="Straight Arrow Connector 190"/>
          <p:cNvCxnSpPr/>
          <p:nvPr/>
        </p:nvCxnSpPr>
        <p:spPr bwMode="auto">
          <a:xfrm>
            <a:off x="7838803" y="2726676"/>
            <a:ext cx="595001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CC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105956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1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" grpId="0"/>
      <p:bldP spid="186" grpId="0"/>
      <p:bldP spid="46" grpId="0" animBg="1"/>
      <p:bldP spid="187" grpId="0"/>
      <p:bldP spid="18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Power-gating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Applications of power-gating</a:t>
            </a:r>
          </a:p>
          <a:p>
            <a:pPr lvl="1"/>
            <a:r>
              <a:rPr lang="en-US" dirty="0" smtClean="0"/>
              <a:t>Save static power by cutting </a:t>
            </a:r>
            <a:r>
              <a:rPr lang="en-US" dirty="0"/>
              <a:t>off power supply to </a:t>
            </a:r>
            <a:r>
              <a:rPr lang="en-US" dirty="0" smtClean="0"/>
              <a:t>block</a:t>
            </a:r>
          </a:p>
          <a:p>
            <a:pPr lvl="1"/>
            <a:r>
              <a:rPr lang="en-US" dirty="0" smtClean="0"/>
              <a:t>Have been applied </a:t>
            </a:r>
            <a:r>
              <a:rPr lang="en-US" dirty="0"/>
              <a:t>to cores and execution </a:t>
            </a:r>
            <a:r>
              <a:rPr lang="en-US" dirty="0" smtClean="0"/>
              <a:t>units</a:t>
            </a:r>
          </a:p>
          <a:p>
            <a:pPr lvl="1"/>
            <a:r>
              <a:rPr lang="en-US" dirty="0" smtClean="0"/>
              <a:t>Few </a:t>
            </a:r>
            <a:r>
              <a:rPr lang="en-US" dirty="0"/>
              <a:t>works </a:t>
            </a:r>
            <a:r>
              <a:rPr lang="en-US" dirty="0" smtClean="0"/>
              <a:t>on applying it to on-chip routers</a:t>
            </a:r>
          </a:p>
          <a:p>
            <a:r>
              <a:rPr lang="en-US" dirty="0" smtClean="0"/>
              <a:t>Objectives of power-gating</a:t>
            </a:r>
          </a:p>
          <a:p>
            <a:pPr lvl="1"/>
            <a:r>
              <a:rPr lang="en-US" dirty="0" smtClean="0"/>
              <a:t>Maximize net energy savings</a:t>
            </a:r>
          </a:p>
          <a:p>
            <a:pPr lvl="1"/>
            <a:r>
              <a:rPr lang="en-US" dirty="0"/>
              <a:t>Minimize performance penalty</a:t>
            </a:r>
          </a:p>
          <a:p>
            <a:r>
              <a:rPr lang="en-US" dirty="0" smtClean="0"/>
              <a:t>Proposed Node-Router </a:t>
            </a:r>
            <a:r>
              <a:rPr lang="en-US" dirty="0"/>
              <a:t>D</a:t>
            </a:r>
            <a:r>
              <a:rPr lang="en-US" dirty="0" smtClean="0"/>
              <a:t>ecoupling</a:t>
            </a:r>
          </a:p>
          <a:p>
            <a:pPr lvl="1"/>
            <a:r>
              <a:rPr lang="en-US" dirty="0" smtClean="0"/>
              <a:t>Increase power-gating opportunity</a:t>
            </a:r>
          </a:p>
          <a:p>
            <a:pPr lvl="1">
              <a:buNone/>
            </a:pPr>
            <a:r>
              <a:rPr lang="en-US" dirty="0" smtClean="0"/>
              <a:t>	and effectiveness in on-chip networks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7BA8-C7E6-4331-9119-5C165BA48BB3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图片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3778" y="2993200"/>
            <a:ext cx="2244436" cy="2355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8307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Power off the router</a:t>
            </a:r>
          </a:p>
          <a:p>
            <a:pPr lvl="1"/>
            <a:r>
              <a:rPr lang="en-US" sz="2000" dirty="0" smtClean="0"/>
              <a:t>When the datapath of the router is empty, and</a:t>
            </a:r>
          </a:p>
          <a:p>
            <a:pPr lvl="1"/>
            <a:r>
              <a:rPr lang="en-US" sz="2000" dirty="0" smtClean="0"/>
              <a:t>After notifying all of its neighbors (PG signal)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Awake the router when</a:t>
            </a:r>
          </a:p>
          <a:p>
            <a:pPr lvl="1"/>
            <a:r>
              <a:rPr lang="en-US" sz="2000" dirty="0" smtClean="0"/>
              <a:t>Any neighbors assert WU signal</a:t>
            </a:r>
          </a:p>
          <a:p>
            <a:pPr lvl="1"/>
            <a:r>
              <a:rPr lang="en-US" sz="2000" dirty="0" smtClean="0"/>
              <a:t>Neighbors wait for PG signal to clear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Effectiveness subject to</a:t>
            </a:r>
          </a:p>
          <a:p>
            <a:pPr lvl="1"/>
            <a:r>
              <a:rPr lang="en-US" sz="2000" dirty="0" smtClean="0"/>
              <a:t>Wakeup latency (~12 </a:t>
            </a:r>
            <a:r>
              <a:rPr lang="en-US" sz="2000" dirty="0"/>
              <a:t>cycles for </a:t>
            </a:r>
            <a:r>
              <a:rPr lang="en-US" sz="2000" dirty="0" smtClean="0"/>
              <a:t>router)</a:t>
            </a:r>
          </a:p>
          <a:p>
            <a:pPr lvl="1"/>
            <a:r>
              <a:rPr lang="en-US" altLang="zh-CN" sz="2000" dirty="0" smtClean="0"/>
              <a:t>Breakeven-time </a:t>
            </a:r>
            <a:r>
              <a:rPr lang="en-US" altLang="zh-CN" sz="2000" dirty="0"/>
              <a:t>(BET)</a:t>
            </a:r>
          </a:p>
          <a:p>
            <a:pPr lvl="2"/>
            <a:r>
              <a:rPr lang="en-US" altLang="zh-CN" sz="1800" dirty="0"/>
              <a:t>The minimum number of consecutive gated-off idle cycles to offset power-gating energy overhead (~10 cycles for router)</a:t>
            </a:r>
          </a:p>
          <a:p>
            <a:pPr lvl="1"/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6" y="54091"/>
            <a:ext cx="7772400" cy="1003474"/>
          </a:xfrm>
        </p:spPr>
        <p:txBody>
          <a:bodyPr/>
          <a:lstStyle/>
          <a:p>
            <a:pPr>
              <a:lnSpc>
                <a:spcPts val="3200"/>
              </a:lnSpc>
            </a:pPr>
            <a:r>
              <a:rPr lang="en-US" sz="3200" dirty="0" smtClean="0"/>
              <a:t>Conventional Use of Power-gating Applied to </a:t>
            </a:r>
            <a:r>
              <a:rPr lang="en-US" sz="3200" dirty="0" err="1" smtClean="0"/>
              <a:t>NoC</a:t>
            </a:r>
            <a:r>
              <a:rPr lang="en-US" sz="3200" dirty="0" smtClean="0"/>
              <a:t> Routers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7BA8-C7E6-4331-9119-5C165BA48BB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0" name="AutoShape 107"/>
          <p:cNvSpPr>
            <a:spLocks noChangeShapeType="1"/>
          </p:cNvSpPr>
          <p:nvPr/>
        </p:nvSpPr>
        <p:spPr bwMode="auto">
          <a:xfrm>
            <a:off x="5910234" y="2712493"/>
            <a:ext cx="775408" cy="1016"/>
          </a:xfrm>
          <a:prstGeom prst="straightConnector1">
            <a:avLst/>
          </a:prstGeom>
          <a:noFill/>
          <a:ln w="25400">
            <a:solidFill>
              <a:srgbClr val="3333CC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 b="1"/>
          </a:p>
        </p:txBody>
      </p:sp>
      <p:sp>
        <p:nvSpPr>
          <p:cNvPr id="81" name="AutoShape 106"/>
          <p:cNvSpPr>
            <a:spLocks noChangeShapeType="1"/>
          </p:cNvSpPr>
          <p:nvPr/>
        </p:nvSpPr>
        <p:spPr bwMode="auto">
          <a:xfrm flipH="1">
            <a:off x="5923937" y="2871005"/>
            <a:ext cx="761705" cy="1016"/>
          </a:xfrm>
          <a:prstGeom prst="straightConnector1">
            <a:avLst/>
          </a:prstGeom>
          <a:noFill/>
          <a:ln w="25400">
            <a:solidFill>
              <a:srgbClr val="3333CC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 b="1"/>
          </a:p>
        </p:txBody>
      </p:sp>
      <p:sp>
        <p:nvSpPr>
          <p:cNvPr id="82" name="Rectangle 105"/>
          <p:cNvSpPr>
            <a:spLocks noChangeArrowheads="1"/>
          </p:cNvSpPr>
          <p:nvPr/>
        </p:nvSpPr>
        <p:spPr bwMode="auto">
          <a:xfrm>
            <a:off x="6008571" y="2395470"/>
            <a:ext cx="592438" cy="31803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WU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Rectangle 104"/>
          <p:cNvSpPr>
            <a:spLocks noChangeArrowheads="1"/>
          </p:cNvSpPr>
          <p:nvPr/>
        </p:nvSpPr>
        <p:spPr bwMode="auto">
          <a:xfrm>
            <a:off x="6008571" y="2872021"/>
            <a:ext cx="592438" cy="31803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PG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Rectangle 102"/>
          <p:cNvSpPr>
            <a:spLocks noChangeArrowheads="1"/>
          </p:cNvSpPr>
          <p:nvPr/>
        </p:nvSpPr>
        <p:spPr bwMode="auto">
          <a:xfrm>
            <a:off x="5180558" y="2456436"/>
            <a:ext cx="746953" cy="646239"/>
          </a:xfrm>
          <a:prstGeom prst="rect">
            <a:avLst/>
          </a:prstGeom>
          <a:solidFill>
            <a:srgbClr val="FFFFFF"/>
          </a:solidFill>
          <a:ln w="25400">
            <a:solidFill>
              <a:srgbClr val="3333CC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Router</a:t>
            </a: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A</a:t>
            </a: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Rectangle 101"/>
          <p:cNvSpPr>
            <a:spLocks noChangeArrowheads="1"/>
          </p:cNvSpPr>
          <p:nvPr/>
        </p:nvSpPr>
        <p:spPr bwMode="auto">
          <a:xfrm>
            <a:off x="6674463" y="2468629"/>
            <a:ext cx="746953" cy="634046"/>
          </a:xfrm>
          <a:prstGeom prst="rect">
            <a:avLst/>
          </a:prstGeom>
          <a:solidFill>
            <a:srgbClr val="FFFFFF"/>
          </a:solidFill>
          <a:ln w="25400">
            <a:solidFill>
              <a:srgbClr val="3333CC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Router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B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Rectangle 100"/>
          <p:cNvSpPr>
            <a:spLocks noChangeArrowheads="1"/>
          </p:cNvSpPr>
          <p:nvPr/>
        </p:nvSpPr>
        <p:spPr bwMode="auto">
          <a:xfrm>
            <a:off x="8168368" y="2456436"/>
            <a:ext cx="746953" cy="648271"/>
          </a:xfrm>
          <a:prstGeom prst="rect">
            <a:avLst/>
          </a:prstGeom>
          <a:solidFill>
            <a:srgbClr val="FFFFFF"/>
          </a:solidFill>
          <a:ln w="25400">
            <a:solidFill>
              <a:srgbClr val="3333CC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Router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D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AutoShape 99"/>
          <p:cNvSpPr>
            <a:spLocks noChangeShapeType="1"/>
          </p:cNvSpPr>
          <p:nvPr/>
        </p:nvSpPr>
        <p:spPr bwMode="auto">
          <a:xfrm>
            <a:off x="7421416" y="2710461"/>
            <a:ext cx="746953" cy="1016"/>
          </a:xfrm>
          <a:prstGeom prst="straightConnector1">
            <a:avLst/>
          </a:prstGeom>
          <a:noFill/>
          <a:ln w="25400">
            <a:solidFill>
              <a:srgbClr val="3333CC"/>
            </a:solidFill>
            <a:round/>
            <a:headEnd type="triangl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 b="1"/>
          </a:p>
        </p:txBody>
      </p:sp>
      <p:sp>
        <p:nvSpPr>
          <p:cNvPr id="77" name="AutoShape 98"/>
          <p:cNvSpPr>
            <a:spLocks noChangeShapeType="1"/>
          </p:cNvSpPr>
          <p:nvPr/>
        </p:nvSpPr>
        <p:spPr bwMode="auto">
          <a:xfrm flipH="1">
            <a:off x="7434616" y="2868973"/>
            <a:ext cx="733753" cy="1016"/>
          </a:xfrm>
          <a:prstGeom prst="straightConnector1">
            <a:avLst/>
          </a:prstGeom>
          <a:noFill/>
          <a:ln w="25400">
            <a:solidFill>
              <a:srgbClr val="3333CC"/>
            </a:solidFill>
            <a:round/>
            <a:headEnd type="triangl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 b="1"/>
          </a:p>
        </p:txBody>
      </p:sp>
      <p:sp>
        <p:nvSpPr>
          <p:cNvPr id="78" name="Rectangle 97"/>
          <p:cNvSpPr>
            <a:spLocks noChangeArrowheads="1"/>
          </p:cNvSpPr>
          <p:nvPr/>
        </p:nvSpPr>
        <p:spPr bwMode="auto">
          <a:xfrm>
            <a:off x="7516144" y="2393438"/>
            <a:ext cx="570697" cy="31803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WU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Rectangle 96"/>
          <p:cNvSpPr>
            <a:spLocks noChangeArrowheads="1"/>
          </p:cNvSpPr>
          <p:nvPr/>
        </p:nvSpPr>
        <p:spPr bwMode="auto">
          <a:xfrm>
            <a:off x="7516144" y="2869989"/>
            <a:ext cx="570697" cy="31803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PG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Rectangle 94"/>
          <p:cNvSpPr>
            <a:spLocks noChangeArrowheads="1"/>
          </p:cNvSpPr>
          <p:nvPr/>
        </p:nvSpPr>
        <p:spPr bwMode="auto">
          <a:xfrm>
            <a:off x="6674463" y="1202569"/>
            <a:ext cx="746953" cy="634046"/>
          </a:xfrm>
          <a:prstGeom prst="rect">
            <a:avLst/>
          </a:prstGeom>
          <a:solidFill>
            <a:srgbClr val="FFFFFF"/>
          </a:solidFill>
          <a:ln w="25400">
            <a:solidFill>
              <a:srgbClr val="3333CC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Router</a:t>
            </a: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C</a:t>
            </a: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AutoShape 93"/>
          <p:cNvSpPr>
            <a:spLocks noChangeShapeType="1"/>
          </p:cNvSpPr>
          <p:nvPr/>
        </p:nvSpPr>
        <p:spPr bwMode="auto">
          <a:xfrm rot="16200000">
            <a:off x="6674005" y="3420206"/>
            <a:ext cx="635062" cy="1016"/>
          </a:xfrm>
          <a:prstGeom prst="straightConnector1">
            <a:avLst/>
          </a:prstGeom>
          <a:noFill/>
          <a:ln w="25400">
            <a:solidFill>
              <a:srgbClr val="3333CC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 b="1"/>
          </a:p>
        </p:txBody>
      </p:sp>
      <p:sp>
        <p:nvSpPr>
          <p:cNvPr id="73" name="AutoShape 92"/>
          <p:cNvSpPr>
            <a:spLocks noChangeShapeType="1"/>
          </p:cNvSpPr>
          <p:nvPr/>
        </p:nvSpPr>
        <p:spPr bwMode="auto">
          <a:xfrm rot="16200000" flipH="1">
            <a:off x="6838154" y="3414595"/>
            <a:ext cx="623839" cy="1016"/>
          </a:xfrm>
          <a:prstGeom prst="straightConnector1">
            <a:avLst/>
          </a:prstGeom>
          <a:noFill/>
          <a:ln w="25400">
            <a:solidFill>
              <a:srgbClr val="3333CC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 b="1"/>
          </a:p>
        </p:txBody>
      </p:sp>
      <p:sp>
        <p:nvSpPr>
          <p:cNvPr id="74" name="Rectangle 91"/>
          <p:cNvSpPr>
            <a:spLocks noChangeArrowheads="1"/>
          </p:cNvSpPr>
          <p:nvPr/>
        </p:nvSpPr>
        <p:spPr bwMode="auto">
          <a:xfrm rot="16200000">
            <a:off x="6590395" y="3256058"/>
            <a:ext cx="485208" cy="31809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WU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Rectangle 90"/>
          <p:cNvSpPr>
            <a:spLocks noChangeArrowheads="1"/>
          </p:cNvSpPr>
          <p:nvPr/>
        </p:nvSpPr>
        <p:spPr bwMode="auto">
          <a:xfrm rot="16200000">
            <a:off x="7067022" y="3256058"/>
            <a:ext cx="485208" cy="31809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PG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Rectangle 88"/>
          <p:cNvSpPr>
            <a:spLocks noChangeArrowheads="1"/>
          </p:cNvSpPr>
          <p:nvPr/>
        </p:nvSpPr>
        <p:spPr bwMode="auto">
          <a:xfrm>
            <a:off x="6674463" y="3737737"/>
            <a:ext cx="746953" cy="633030"/>
          </a:xfrm>
          <a:prstGeom prst="rect">
            <a:avLst/>
          </a:prstGeom>
          <a:solidFill>
            <a:srgbClr val="FFFFFF"/>
          </a:solidFill>
          <a:ln w="25400">
            <a:solidFill>
              <a:srgbClr val="3333CC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Router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E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AutoShape 87"/>
          <p:cNvSpPr>
            <a:spLocks noChangeShapeType="1"/>
          </p:cNvSpPr>
          <p:nvPr/>
        </p:nvSpPr>
        <p:spPr bwMode="auto">
          <a:xfrm rot="16200000">
            <a:off x="6676546" y="2151606"/>
            <a:ext cx="632014" cy="1016"/>
          </a:xfrm>
          <a:prstGeom prst="straightConnector1">
            <a:avLst/>
          </a:prstGeom>
          <a:noFill/>
          <a:ln w="25400">
            <a:solidFill>
              <a:srgbClr val="3333CC"/>
            </a:solidFill>
            <a:round/>
            <a:headEnd type="triangl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 b="1"/>
          </a:p>
        </p:txBody>
      </p:sp>
      <p:sp>
        <p:nvSpPr>
          <p:cNvPr id="69" name="AutoShape 86"/>
          <p:cNvSpPr>
            <a:spLocks noChangeShapeType="1"/>
          </p:cNvSpPr>
          <p:nvPr/>
        </p:nvSpPr>
        <p:spPr bwMode="auto">
          <a:xfrm rot="16200000" flipH="1">
            <a:off x="6840164" y="2145509"/>
            <a:ext cx="620837" cy="1016"/>
          </a:xfrm>
          <a:prstGeom prst="straightConnector1">
            <a:avLst/>
          </a:prstGeom>
          <a:noFill/>
          <a:ln w="25400">
            <a:solidFill>
              <a:srgbClr val="3333CC"/>
            </a:solidFill>
            <a:round/>
            <a:headEnd type="triangl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 b="1"/>
          </a:p>
        </p:txBody>
      </p:sp>
      <p:sp>
        <p:nvSpPr>
          <p:cNvPr id="70" name="Rectangle 85"/>
          <p:cNvSpPr>
            <a:spLocks noChangeArrowheads="1"/>
          </p:cNvSpPr>
          <p:nvPr/>
        </p:nvSpPr>
        <p:spPr bwMode="auto">
          <a:xfrm rot="16200000">
            <a:off x="6592185" y="1986972"/>
            <a:ext cx="482647" cy="31809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WU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Rectangle 84"/>
          <p:cNvSpPr>
            <a:spLocks noChangeArrowheads="1"/>
          </p:cNvSpPr>
          <p:nvPr/>
        </p:nvSpPr>
        <p:spPr bwMode="auto">
          <a:xfrm rot="16200000">
            <a:off x="7068811" y="1986972"/>
            <a:ext cx="482647" cy="31809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PG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4810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3333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0" grpId="0" animBg="1"/>
      <p:bldP spid="81" grpId="0" animBg="1"/>
      <p:bldP spid="81" grpId="1" animBg="1"/>
      <p:bldP spid="82" grpId="0"/>
      <p:bldP spid="83" grpId="0"/>
      <p:bldP spid="83" grpId="1"/>
      <p:bldP spid="76" grpId="0" animBg="1"/>
      <p:bldP spid="77" grpId="0" animBg="1"/>
      <p:bldP spid="77" grpId="1" animBg="1"/>
      <p:bldP spid="78" grpId="0"/>
      <p:bldP spid="79" grpId="0"/>
      <p:bldP spid="79" grpId="1"/>
      <p:bldP spid="72" grpId="0" animBg="1"/>
      <p:bldP spid="73" grpId="0" animBg="1"/>
      <p:bldP spid="73" grpId="1" animBg="1"/>
      <p:bldP spid="74" grpId="0"/>
      <p:bldP spid="75" grpId="0"/>
      <p:bldP spid="75" grpId="1"/>
      <p:bldP spid="68" grpId="0" animBg="1"/>
      <p:bldP spid="69" grpId="0" animBg="1"/>
      <p:bldP spid="69" grpId="1" animBg="1"/>
      <p:bldP spid="70" grpId="0"/>
      <p:bldP spid="71" grpId="0"/>
      <p:bldP spid="7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6" y="67946"/>
            <a:ext cx="7772400" cy="1003474"/>
          </a:xfrm>
        </p:spPr>
        <p:txBody>
          <a:bodyPr/>
          <a:lstStyle/>
          <a:p>
            <a:pPr>
              <a:lnSpc>
                <a:spcPts val="3200"/>
              </a:lnSpc>
            </a:pPr>
            <a:r>
              <a:rPr lang="en-US" sz="3200" dirty="0" smtClean="0"/>
              <a:t>Challenges </a:t>
            </a:r>
            <a:r>
              <a:rPr lang="en-US" sz="3200" dirty="0"/>
              <a:t>in </a:t>
            </a:r>
            <a:r>
              <a:rPr lang="en-US" sz="3200" dirty="0" smtClean="0"/>
              <a:t>Conventional Use of Power-gating to </a:t>
            </a:r>
            <a:r>
              <a:rPr lang="en-US" sz="3200" dirty="0" err="1" smtClean="0"/>
              <a:t>NoC</a:t>
            </a:r>
            <a:r>
              <a:rPr lang="en-US" sz="3200" dirty="0" smtClean="0"/>
              <a:t> Routers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BET </a:t>
            </a:r>
            <a:r>
              <a:rPr lang="en-US" sz="2400" dirty="0"/>
              <a:t>limitation is </a:t>
            </a:r>
            <a:r>
              <a:rPr lang="en-US" sz="2400" dirty="0" smtClean="0"/>
              <a:t>intensified </a:t>
            </a:r>
          </a:p>
          <a:p>
            <a:pPr lvl="1"/>
            <a:r>
              <a:rPr lang="en-US" sz="2000" dirty="0" smtClean="0"/>
              <a:t>Intermittent packet arrivals =&gt; fragmented idle intervals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sz="2400" dirty="0" smtClean="0"/>
              <a:t>Cumulative wakeup latency </a:t>
            </a:r>
            <a:r>
              <a:rPr lang="en-US" sz="2400" dirty="0"/>
              <a:t>in </a:t>
            </a:r>
            <a:r>
              <a:rPr lang="en-US" sz="2400" dirty="0" smtClean="0"/>
              <a:t>multi-hop NoCs</a:t>
            </a:r>
          </a:p>
          <a:p>
            <a:pPr lvl="1"/>
            <a:r>
              <a:rPr lang="en-US" sz="2000" dirty="0" smtClean="0"/>
              <a:t>Worse for larger networks</a:t>
            </a:r>
          </a:p>
          <a:p>
            <a:r>
              <a:rPr lang="en-US" sz="2400" dirty="0" smtClean="0"/>
              <a:t>Disconnection problem</a:t>
            </a:r>
          </a:p>
          <a:p>
            <a:pPr lvl="1"/>
            <a:r>
              <a:rPr lang="en-US" sz="2000" dirty="0" smtClean="0"/>
              <a:t>Idle period is upper </a:t>
            </a:r>
            <a:r>
              <a:rPr lang="en-US" sz="2000" dirty="0"/>
              <a:t>bounded by </a:t>
            </a:r>
            <a:endParaRPr lang="en-US" sz="2000" dirty="0" smtClean="0"/>
          </a:p>
          <a:p>
            <a:pPr marL="457200" lvl="1" indent="0">
              <a:buNone/>
            </a:pPr>
            <a:r>
              <a:rPr lang="en-US" sz="2000" dirty="0" smtClean="0"/>
              <a:t>    local node’s traffic</a:t>
            </a:r>
          </a:p>
          <a:p>
            <a:pPr lvl="1"/>
            <a:r>
              <a:rPr lang="en-US" sz="2000" dirty="0" smtClean="0"/>
              <a:t>Disconnected network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7BA8-C7E6-4331-9119-5C165BA48BB3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/>
          <p:cNvPicPr/>
          <p:nvPr/>
        </p:nvPicPr>
        <p:blipFill rotWithShape="1">
          <a:blip r:embed="rId3" cstate="print"/>
          <a:srcRect b="51276"/>
          <a:stretch/>
        </p:blipFill>
        <p:spPr>
          <a:xfrm>
            <a:off x="1189962" y="2216833"/>
            <a:ext cx="3109084" cy="721633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 rotWithShape="1">
          <a:blip r:embed="rId3" cstate="print"/>
          <a:srcRect t="46474"/>
          <a:stretch/>
        </p:blipFill>
        <p:spPr>
          <a:xfrm>
            <a:off x="4757735" y="2076004"/>
            <a:ext cx="3171616" cy="848814"/>
          </a:xfrm>
          <a:prstGeom prst="rect">
            <a:avLst/>
          </a:prstGeom>
        </p:spPr>
      </p:pic>
      <p:grpSp>
        <p:nvGrpSpPr>
          <p:cNvPr id="107" name="Group 106"/>
          <p:cNvGrpSpPr/>
          <p:nvPr/>
        </p:nvGrpSpPr>
        <p:grpSpPr>
          <a:xfrm>
            <a:off x="5214145" y="3452887"/>
            <a:ext cx="3074169" cy="3089425"/>
            <a:chOff x="5214145" y="3452887"/>
            <a:chExt cx="3074169" cy="3089425"/>
          </a:xfrm>
        </p:grpSpPr>
        <p:grpSp>
          <p:nvGrpSpPr>
            <p:cNvPr id="99" name="Group 98"/>
            <p:cNvGrpSpPr/>
            <p:nvPr/>
          </p:nvGrpSpPr>
          <p:grpSpPr>
            <a:xfrm>
              <a:off x="6869467" y="3452887"/>
              <a:ext cx="587372" cy="589806"/>
              <a:chOff x="6869467" y="3452887"/>
              <a:chExt cx="587372" cy="589806"/>
            </a:xfrm>
          </p:grpSpPr>
          <p:sp>
            <p:nvSpPr>
              <p:cNvPr id="88" name="Rectangle 58"/>
              <p:cNvSpPr>
                <a:spLocks noChangeArrowheads="1"/>
              </p:cNvSpPr>
              <p:nvPr/>
            </p:nvSpPr>
            <p:spPr bwMode="auto">
              <a:xfrm>
                <a:off x="6869467" y="3452887"/>
                <a:ext cx="236474" cy="238059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宋体" pitchFamily="2" charset="-122"/>
                    <a:cs typeface="Times New Roman" pitchFamily="18" charset="0"/>
                  </a:rPr>
                  <a:t>2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9" name="Oval 57"/>
              <p:cNvSpPr>
                <a:spLocks noChangeArrowheads="1"/>
              </p:cNvSpPr>
              <p:nvPr/>
            </p:nvSpPr>
            <p:spPr bwMode="auto">
              <a:xfrm>
                <a:off x="7224179" y="3809975"/>
                <a:ext cx="232660" cy="23271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AutoShape 56"/>
              <p:cNvSpPr>
                <a:spLocks noChangeShapeType="1"/>
              </p:cNvSpPr>
              <p:nvPr/>
            </p:nvSpPr>
            <p:spPr bwMode="auto">
              <a:xfrm>
                <a:off x="7105941" y="3690946"/>
                <a:ext cx="152564" cy="15336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0" name="Group 99"/>
            <p:cNvGrpSpPr/>
            <p:nvPr/>
          </p:nvGrpSpPr>
          <p:grpSpPr>
            <a:xfrm>
              <a:off x="5214145" y="3452887"/>
              <a:ext cx="3074169" cy="3089425"/>
              <a:chOff x="5214145" y="3452887"/>
              <a:chExt cx="3074169" cy="3089425"/>
            </a:xfrm>
          </p:grpSpPr>
          <p:grpSp>
            <p:nvGrpSpPr>
              <p:cNvPr id="8" name="Group 87"/>
              <p:cNvGrpSpPr>
                <a:grpSpLocks/>
              </p:cNvGrpSpPr>
              <p:nvPr/>
            </p:nvGrpSpPr>
            <p:grpSpPr bwMode="auto">
              <a:xfrm>
                <a:off x="5214145" y="3452887"/>
                <a:ext cx="587372" cy="589806"/>
                <a:chOff x="6400" y="8446"/>
                <a:chExt cx="770" cy="773"/>
              </a:xfrm>
            </p:grpSpPr>
            <p:sp>
              <p:nvSpPr>
                <p:cNvPr id="94" name="Rectangle 9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0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95" name="Oval 8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6" name="AutoShape 8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9" name="AutoShape 86"/>
              <p:cNvSpPr>
                <a:spLocks noChangeShapeType="1"/>
              </p:cNvSpPr>
              <p:nvPr/>
            </p:nvSpPr>
            <p:spPr bwMode="auto">
              <a:xfrm>
                <a:off x="5450620" y="3567339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" name="AutoShape 85"/>
              <p:cNvSpPr>
                <a:spLocks noChangeShapeType="1"/>
              </p:cNvSpPr>
              <p:nvPr/>
            </p:nvSpPr>
            <p:spPr bwMode="auto">
              <a:xfrm>
                <a:off x="6278280" y="3565812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AutoShape 84"/>
              <p:cNvSpPr>
                <a:spLocks noChangeShapeType="1"/>
              </p:cNvSpPr>
              <p:nvPr/>
            </p:nvSpPr>
            <p:spPr bwMode="auto">
              <a:xfrm>
                <a:off x="7105941" y="3568102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AutoShape 83"/>
              <p:cNvSpPr>
                <a:spLocks noChangeShapeType="1"/>
              </p:cNvSpPr>
              <p:nvPr/>
            </p:nvSpPr>
            <p:spPr bwMode="auto">
              <a:xfrm>
                <a:off x="5450620" y="4399782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AutoShape 82"/>
              <p:cNvSpPr>
                <a:spLocks noChangeShapeType="1"/>
              </p:cNvSpPr>
              <p:nvPr/>
            </p:nvSpPr>
            <p:spPr bwMode="auto">
              <a:xfrm>
                <a:off x="6278280" y="4398255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AutoShape 81"/>
              <p:cNvSpPr>
                <a:spLocks noChangeShapeType="1"/>
              </p:cNvSpPr>
              <p:nvPr/>
            </p:nvSpPr>
            <p:spPr bwMode="auto">
              <a:xfrm>
                <a:off x="7105941" y="4400545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AutoShape 80"/>
              <p:cNvSpPr>
                <a:spLocks noChangeShapeType="1"/>
              </p:cNvSpPr>
              <p:nvPr/>
            </p:nvSpPr>
            <p:spPr bwMode="auto">
              <a:xfrm>
                <a:off x="5450620" y="5232988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AutoShape 79"/>
              <p:cNvSpPr>
                <a:spLocks noChangeShapeType="1"/>
              </p:cNvSpPr>
              <p:nvPr/>
            </p:nvSpPr>
            <p:spPr bwMode="auto">
              <a:xfrm>
                <a:off x="6278280" y="5231462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AutoShape 78"/>
              <p:cNvSpPr>
                <a:spLocks noChangeShapeType="1"/>
              </p:cNvSpPr>
              <p:nvPr/>
            </p:nvSpPr>
            <p:spPr bwMode="auto">
              <a:xfrm>
                <a:off x="7105941" y="5233751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AutoShape 77"/>
              <p:cNvSpPr>
                <a:spLocks noChangeShapeType="1"/>
              </p:cNvSpPr>
              <p:nvPr/>
            </p:nvSpPr>
            <p:spPr bwMode="auto">
              <a:xfrm>
                <a:off x="5450620" y="6066194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AutoShape 76"/>
              <p:cNvSpPr>
                <a:spLocks noChangeShapeType="1"/>
              </p:cNvSpPr>
              <p:nvPr/>
            </p:nvSpPr>
            <p:spPr bwMode="auto">
              <a:xfrm>
                <a:off x="6278280" y="6064668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AutoShape 75"/>
              <p:cNvSpPr>
                <a:spLocks noChangeShapeType="1"/>
              </p:cNvSpPr>
              <p:nvPr/>
            </p:nvSpPr>
            <p:spPr bwMode="auto">
              <a:xfrm>
                <a:off x="7105941" y="6066957"/>
                <a:ext cx="591186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AutoShape 74"/>
              <p:cNvSpPr>
                <a:spLocks noChangeShapeType="1"/>
              </p:cNvSpPr>
              <p:nvPr/>
            </p:nvSpPr>
            <p:spPr bwMode="auto">
              <a:xfrm rot="5400000">
                <a:off x="5037097" y="3984704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AutoShape 73"/>
              <p:cNvSpPr>
                <a:spLocks noChangeShapeType="1"/>
              </p:cNvSpPr>
              <p:nvPr/>
            </p:nvSpPr>
            <p:spPr bwMode="auto">
              <a:xfrm rot="5400000">
                <a:off x="5036334" y="4814096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AutoShape 72"/>
              <p:cNvSpPr>
                <a:spLocks noChangeShapeType="1"/>
              </p:cNvSpPr>
              <p:nvPr/>
            </p:nvSpPr>
            <p:spPr bwMode="auto">
              <a:xfrm rot="5400000">
                <a:off x="5037097" y="5651117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AutoShape 71"/>
              <p:cNvSpPr>
                <a:spLocks noChangeShapeType="1"/>
              </p:cNvSpPr>
              <p:nvPr/>
            </p:nvSpPr>
            <p:spPr bwMode="auto">
              <a:xfrm rot="5400000">
                <a:off x="5864758" y="3984704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AutoShape 70"/>
              <p:cNvSpPr>
                <a:spLocks noChangeShapeType="1"/>
              </p:cNvSpPr>
              <p:nvPr/>
            </p:nvSpPr>
            <p:spPr bwMode="auto">
              <a:xfrm rot="5400000">
                <a:off x="5863995" y="4814096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AutoShape 69"/>
              <p:cNvSpPr>
                <a:spLocks noChangeShapeType="1"/>
              </p:cNvSpPr>
              <p:nvPr/>
            </p:nvSpPr>
            <p:spPr bwMode="auto">
              <a:xfrm rot="5400000">
                <a:off x="5864758" y="5651117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AutoShape 68"/>
              <p:cNvSpPr>
                <a:spLocks noChangeShapeType="1"/>
              </p:cNvSpPr>
              <p:nvPr/>
            </p:nvSpPr>
            <p:spPr bwMode="auto">
              <a:xfrm rot="5400000">
                <a:off x="6692419" y="3984704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AutoShape 67"/>
              <p:cNvSpPr>
                <a:spLocks noChangeShapeType="1"/>
              </p:cNvSpPr>
              <p:nvPr/>
            </p:nvSpPr>
            <p:spPr bwMode="auto">
              <a:xfrm rot="5400000">
                <a:off x="6691656" y="4814096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AutoShape 66"/>
              <p:cNvSpPr>
                <a:spLocks noChangeShapeType="1"/>
              </p:cNvSpPr>
              <p:nvPr/>
            </p:nvSpPr>
            <p:spPr bwMode="auto">
              <a:xfrm rot="5400000">
                <a:off x="6692419" y="5651117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AutoShape 65"/>
              <p:cNvSpPr>
                <a:spLocks noChangeShapeType="1"/>
              </p:cNvSpPr>
              <p:nvPr/>
            </p:nvSpPr>
            <p:spPr bwMode="auto">
              <a:xfrm rot="5400000">
                <a:off x="7520080" y="3980126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AutoShape 64"/>
              <p:cNvSpPr>
                <a:spLocks noChangeShapeType="1"/>
              </p:cNvSpPr>
              <p:nvPr/>
            </p:nvSpPr>
            <p:spPr bwMode="auto">
              <a:xfrm rot="5400000">
                <a:off x="7519317" y="4809518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AutoShape 63"/>
              <p:cNvSpPr>
                <a:spLocks noChangeShapeType="1"/>
              </p:cNvSpPr>
              <p:nvPr/>
            </p:nvSpPr>
            <p:spPr bwMode="auto">
              <a:xfrm rot="5400000">
                <a:off x="7520080" y="5646539"/>
                <a:ext cx="591333" cy="76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33" name="Group 59"/>
              <p:cNvGrpSpPr>
                <a:grpSpLocks/>
              </p:cNvGrpSpPr>
              <p:nvPr/>
            </p:nvGrpSpPr>
            <p:grpSpPr bwMode="auto">
              <a:xfrm>
                <a:off x="6045620" y="3452887"/>
                <a:ext cx="587372" cy="589806"/>
                <a:chOff x="6400" y="8446"/>
                <a:chExt cx="770" cy="773"/>
              </a:xfrm>
            </p:grpSpPr>
            <p:sp>
              <p:nvSpPr>
                <p:cNvPr id="91" name="Rectangle 62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92" name="Oval 61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" name="AutoShape 60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5" name="Group 51"/>
              <p:cNvGrpSpPr>
                <a:grpSpLocks/>
              </p:cNvGrpSpPr>
              <p:nvPr/>
            </p:nvGrpSpPr>
            <p:grpSpPr bwMode="auto">
              <a:xfrm>
                <a:off x="7700942" y="3452887"/>
                <a:ext cx="587372" cy="589806"/>
                <a:chOff x="6400" y="8446"/>
                <a:chExt cx="770" cy="773"/>
              </a:xfrm>
            </p:grpSpPr>
            <p:sp>
              <p:nvSpPr>
                <p:cNvPr id="85" name="Rectangle 54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3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6" name="Oval 53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7" name="AutoShape 52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6" name="Group 47"/>
              <p:cNvGrpSpPr>
                <a:grpSpLocks/>
              </p:cNvGrpSpPr>
              <p:nvPr/>
            </p:nvGrpSpPr>
            <p:grpSpPr bwMode="auto">
              <a:xfrm>
                <a:off x="5214145" y="4286093"/>
                <a:ext cx="587372" cy="589806"/>
                <a:chOff x="6400" y="8446"/>
                <a:chExt cx="770" cy="773"/>
              </a:xfrm>
            </p:grpSpPr>
            <p:sp>
              <p:nvSpPr>
                <p:cNvPr id="82" name="Rectangle 5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4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3" name="Oval 4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" name="AutoShape 4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7" name="Group 43"/>
              <p:cNvGrpSpPr>
                <a:grpSpLocks/>
              </p:cNvGrpSpPr>
              <p:nvPr/>
            </p:nvGrpSpPr>
            <p:grpSpPr bwMode="auto">
              <a:xfrm>
                <a:off x="6045620" y="4286093"/>
                <a:ext cx="587372" cy="589806"/>
                <a:chOff x="6400" y="8446"/>
                <a:chExt cx="770" cy="773"/>
              </a:xfrm>
            </p:grpSpPr>
            <p:sp>
              <p:nvSpPr>
                <p:cNvPr id="79" name="Rectangle 46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5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0" name="Oval 45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" name="AutoShape 44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8" name="Group 39"/>
              <p:cNvGrpSpPr>
                <a:grpSpLocks/>
              </p:cNvGrpSpPr>
              <p:nvPr/>
            </p:nvGrpSpPr>
            <p:grpSpPr bwMode="auto">
              <a:xfrm>
                <a:off x="6869467" y="4286093"/>
                <a:ext cx="587372" cy="589806"/>
                <a:chOff x="6400" y="8446"/>
                <a:chExt cx="770" cy="773"/>
              </a:xfrm>
            </p:grpSpPr>
            <p:sp>
              <p:nvSpPr>
                <p:cNvPr id="76" name="Rectangle 42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6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7" name="Oval 41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" name="AutoShape 40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9" name="Group 35"/>
              <p:cNvGrpSpPr>
                <a:grpSpLocks/>
              </p:cNvGrpSpPr>
              <p:nvPr/>
            </p:nvGrpSpPr>
            <p:grpSpPr bwMode="auto">
              <a:xfrm>
                <a:off x="7700942" y="4286093"/>
                <a:ext cx="587372" cy="589806"/>
                <a:chOff x="6400" y="8446"/>
                <a:chExt cx="770" cy="773"/>
              </a:xfrm>
            </p:grpSpPr>
            <p:sp>
              <p:nvSpPr>
                <p:cNvPr id="73" name="Rectangle 38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7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4" name="Oval 37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" name="AutoShape 36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0" name="Group 31"/>
              <p:cNvGrpSpPr>
                <a:grpSpLocks/>
              </p:cNvGrpSpPr>
              <p:nvPr/>
            </p:nvGrpSpPr>
            <p:grpSpPr bwMode="auto">
              <a:xfrm>
                <a:off x="5214145" y="5119300"/>
                <a:ext cx="587372" cy="589806"/>
                <a:chOff x="6400" y="8446"/>
                <a:chExt cx="770" cy="773"/>
              </a:xfrm>
            </p:grpSpPr>
            <p:sp>
              <p:nvSpPr>
                <p:cNvPr id="70" name="Rectangle 34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8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1" name="Oval 33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" name="AutoShape 32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" name="Group 27"/>
              <p:cNvGrpSpPr>
                <a:grpSpLocks/>
              </p:cNvGrpSpPr>
              <p:nvPr/>
            </p:nvGrpSpPr>
            <p:grpSpPr bwMode="auto">
              <a:xfrm>
                <a:off x="6045620" y="5119300"/>
                <a:ext cx="587372" cy="589806"/>
                <a:chOff x="6400" y="8446"/>
                <a:chExt cx="770" cy="773"/>
              </a:xfrm>
            </p:grpSpPr>
            <p:sp>
              <p:nvSpPr>
                <p:cNvPr id="67" name="Rectangle 3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9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8" name="Oval 2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" name="AutoShape 2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2" name="Group 23"/>
              <p:cNvGrpSpPr>
                <a:grpSpLocks/>
              </p:cNvGrpSpPr>
              <p:nvPr/>
            </p:nvGrpSpPr>
            <p:grpSpPr bwMode="auto">
              <a:xfrm>
                <a:off x="6869467" y="5119300"/>
                <a:ext cx="587372" cy="589806"/>
                <a:chOff x="6400" y="8446"/>
                <a:chExt cx="770" cy="773"/>
              </a:xfrm>
            </p:grpSpPr>
            <p:sp>
              <p:nvSpPr>
                <p:cNvPr id="64" name="Rectangle 26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10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5" name="Oval 25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" name="AutoShape 24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" name="Group 19"/>
              <p:cNvGrpSpPr>
                <a:grpSpLocks/>
              </p:cNvGrpSpPr>
              <p:nvPr/>
            </p:nvGrpSpPr>
            <p:grpSpPr bwMode="auto">
              <a:xfrm>
                <a:off x="7700942" y="5119300"/>
                <a:ext cx="587372" cy="589806"/>
                <a:chOff x="6400" y="8446"/>
                <a:chExt cx="770" cy="773"/>
              </a:xfrm>
            </p:grpSpPr>
            <p:sp>
              <p:nvSpPr>
                <p:cNvPr id="61" name="Rectangle 22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11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" name="Oval 21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" name="AutoShape 20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4" name="Group 15"/>
              <p:cNvGrpSpPr>
                <a:grpSpLocks/>
              </p:cNvGrpSpPr>
              <p:nvPr/>
            </p:nvGrpSpPr>
            <p:grpSpPr bwMode="auto">
              <a:xfrm>
                <a:off x="5214145" y="5952506"/>
                <a:ext cx="587372" cy="589806"/>
                <a:chOff x="6400" y="8446"/>
                <a:chExt cx="770" cy="773"/>
              </a:xfrm>
            </p:grpSpPr>
            <p:sp>
              <p:nvSpPr>
                <p:cNvPr id="58" name="Rectangle 18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12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9" name="Oval 17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0" name="AutoShape 16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5" name="Group 11"/>
              <p:cNvGrpSpPr>
                <a:grpSpLocks/>
              </p:cNvGrpSpPr>
              <p:nvPr/>
            </p:nvGrpSpPr>
            <p:grpSpPr bwMode="auto">
              <a:xfrm>
                <a:off x="6045620" y="5952506"/>
                <a:ext cx="587372" cy="589806"/>
                <a:chOff x="6400" y="8446"/>
                <a:chExt cx="770" cy="773"/>
              </a:xfrm>
            </p:grpSpPr>
            <p:sp>
              <p:nvSpPr>
                <p:cNvPr id="55" name="Rectangle 14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13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6" name="Oval 13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7" name="AutoShape 12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6" name="Group 7"/>
              <p:cNvGrpSpPr>
                <a:grpSpLocks/>
              </p:cNvGrpSpPr>
              <p:nvPr/>
            </p:nvGrpSpPr>
            <p:grpSpPr bwMode="auto">
              <a:xfrm>
                <a:off x="6869467" y="5952506"/>
                <a:ext cx="587372" cy="589806"/>
                <a:chOff x="6400" y="8446"/>
                <a:chExt cx="770" cy="773"/>
              </a:xfrm>
            </p:grpSpPr>
            <p:sp>
              <p:nvSpPr>
                <p:cNvPr id="52" name="Rectangle 1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14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3" name="Oval 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4" name="AutoShape 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7" name="Group 3"/>
              <p:cNvGrpSpPr>
                <a:grpSpLocks/>
              </p:cNvGrpSpPr>
              <p:nvPr/>
            </p:nvGrpSpPr>
            <p:grpSpPr bwMode="auto">
              <a:xfrm>
                <a:off x="7700942" y="5952506"/>
                <a:ext cx="587372" cy="589806"/>
                <a:chOff x="6400" y="8446"/>
                <a:chExt cx="770" cy="773"/>
              </a:xfrm>
            </p:grpSpPr>
            <p:sp>
              <p:nvSpPr>
                <p:cNvPr id="49" name="Rectangle 6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15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0" name="Oval 5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1" name="AutoShape 4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01" name="Rectangle 100"/>
          <p:cNvSpPr/>
          <p:nvPr/>
        </p:nvSpPr>
        <p:spPr bwMode="auto">
          <a:xfrm>
            <a:off x="5551349" y="3724498"/>
            <a:ext cx="284672" cy="38167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</a:rPr>
              <a:t>S</a:t>
            </a:r>
            <a:endParaRPr kumimoji="0" lang="en-US" sz="1600" b="1" i="0" u="none" strike="noStrike" cap="none" normalizeH="0" baseline="-25000" dirty="0" smtClean="0">
              <a:ln>
                <a:noFill/>
              </a:ln>
              <a:solidFill>
                <a:srgbClr val="3333CC"/>
              </a:solidFill>
              <a:effectLst/>
              <a:latin typeface="Times New Roman" pitchFamily="18" charset="0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8038402" y="3724498"/>
            <a:ext cx="284672" cy="38167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baseline="0" dirty="0">
                <a:solidFill>
                  <a:srgbClr val="3333CC"/>
                </a:solidFill>
              </a:rPr>
              <a:t>D</a:t>
            </a:r>
            <a:endParaRPr kumimoji="0" lang="en-US" sz="1600" b="1" i="0" u="none" strike="noStrike" cap="none" normalizeH="0" baseline="-25000" dirty="0" smtClean="0">
              <a:ln>
                <a:noFill/>
              </a:ln>
              <a:solidFill>
                <a:srgbClr val="3333CC"/>
              </a:solidFill>
              <a:effectLst/>
            </a:endParaRPr>
          </a:p>
        </p:txBody>
      </p:sp>
      <p:sp>
        <p:nvSpPr>
          <p:cNvPr id="104" name="Rectangle 58"/>
          <p:cNvSpPr>
            <a:spLocks noChangeArrowheads="1"/>
          </p:cNvSpPr>
          <p:nvPr/>
        </p:nvSpPr>
        <p:spPr bwMode="auto">
          <a:xfrm>
            <a:off x="7704634" y="3452886"/>
            <a:ext cx="236474" cy="238059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9" name="Straight Arrow Connector 108"/>
          <p:cNvCxnSpPr>
            <a:stCxn id="94" idx="3"/>
            <a:endCxn id="85" idx="1"/>
          </p:cNvCxnSpPr>
          <p:nvPr/>
        </p:nvCxnSpPr>
        <p:spPr bwMode="auto">
          <a:xfrm>
            <a:off x="5450619" y="3571917"/>
            <a:ext cx="2250323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3333CC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5" name="Rectangle 58"/>
          <p:cNvSpPr>
            <a:spLocks noChangeArrowheads="1"/>
          </p:cNvSpPr>
          <p:nvPr/>
        </p:nvSpPr>
        <p:spPr bwMode="auto">
          <a:xfrm>
            <a:off x="6868704" y="3452887"/>
            <a:ext cx="236474" cy="238059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Rectangle 58"/>
          <p:cNvSpPr>
            <a:spLocks noChangeArrowheads="1"/>
          </p:cNvSpPr>
          <p:nvPr/>
        </p:nvSpPr>
        <p:spPr bwMode="auto">
          <a:xfrm>
            <a:off x="6045620" y="3452885"/>
            <a:ext cx="236474" cy="238059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Rectangle 58"/>
          <p:cNvSpPr>
            <a:spLocks noChangeArrowheads="1"/>
          </p:cNvSpPr>
          <p:nvPr/>
        </p:nvSpPr>
        <p:spPr bwMode="auto">
          <a:xfrm>
            <a:off x="5213382" y="4286093"/>
            <a:ext cx="236474" cy="238059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586854" y="1946738"/>
            <a:ext cx="7890867" cy="9218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000" b="1" baseline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Full system simulation on PARSEC </a:t>
            </a:r>
            <a:r>
              <a:rPr lang="en-US" sz="2000" b="1" baseline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shows </a:t>
            </a:r>
            <a:r>
              <a:rPr lang="en-US" sz="2000" b="1" baseline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that 61% of the total number of idle periods has length less than BET!</a:t>
            </a:r>
          </a:p>
        </p:txBody>
      </p:sp>
      <p:sp>
        <p:nvSpPr>
          <p:cNvPr id="108" name="AutoShape 13"/>
          <p:cNvSpPr>
            <a:spLocks noChangeArrowheads="1"/>
          </p:cNvSpPr>
          <p:nvPr/>
        </p:nvSpPr>
        <p:spPr bwMode="auto">
          <a:xfrm rot="2693128">
            <a:off x="5065927" y="3317927"/>
            <a:ext cx="729575" cy="729575"/>
          </a:xfrm>
          <a:prstGeom prst="plus">
            <a:avLst>
              <a:gd name="adj" fmla="val 40491"/>
            </a:avLst>
          </a:prstGeom>
          <a:solidFill>
            <a:srgbClr val="FF0000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" name="Rounded Rectangle 110"/>
          <p:cNvSpPr/>
          <p:nvPr/>
        </p:nvSpPr>
        <p:spPr bwMode="auto">
          <a:xfrm>
            <a:off x="626567" y="5326383"/>
            <a:ext cx="7890867" cy="9218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000" b="1" baseline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Conventional </a:t>
            </a:r>
            <a:r>
              <a:rPr lang="en-US" sz="2000" b="1" baseline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use of power gating to NoC routers can have limited effectiveness</a:t>
            </a:r>
          </a:p>
        </p:txBody>
      </p:sp>
    </p:spTree>
    <p:extLst>
      <p:ext uri="{BB962C8B-B14F-4D97-AF65-F5344CB8AC3E}">
        <p14:creationId xmlns:p14="http://schemas.microsoft.com/office/powerpoint/2010/main" val="70431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01" grpId="0" uiExpand="1"/>
      <p:bldP spid="102" grpId="0" uiExpand="1"/>
      <p:bldP spid="104" grpId="0" uiExpand="1" animBg="1"/>
      <p:bldP spid="105" grpId="0" uiExpand="1" animBg="1"/>
      <p:bldP spid="106" grpId="0" uiExpand="1" animBg="1"/>
      <p:bldP spid="110" grpId="0" animBg="1"/>
      <p:bldP spid="7" grpId="0" animBg="1"/>
      <p:bldP spid="7" grpId="1" animBg="1"/>
      <p:bldP spid="108" grpId="0" animBg="1"/>
      <p:bldP spid="1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4805905" y="3149830"/>
            <a:ext cx="3566160" cy="1888109"/>
            <a:chOff x="4805905" y="3149830"/>
            <a:chExt cx="3566160" cy="1888109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5905" y="3149830"/>
              <a:ext cx="3566160" cy="18881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Rounded Rectangle 11"/>
            <p:cNvSpPr/>
            <p:nvPr/>
          </p:nvSpPr>
          <p:spPr bwMode="auto">
            <a:xfrm>
              <a:off x="5298189" y="4373136"/>
              <a:ext cx="640080" cy="335341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 smtClean="0"/>
                <a:t>Node</a:t>
              </a:r>
              <a:r>
                <a:rPr kumimoji="0" lang="en-US" sz="2000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2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Node-Router Decoupling in a Nutshell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000" dirty="0"/>
              <a:t>Break node-router dependence </a:t>
            </a:r>
            <a:r>
              <a:rPr lang="en-US" sz="2000" dirty="0" smtClean="0"/>
              <a:t>through decoupling bypass paths</a:t>
            </a:r>
            <a:endParaRPr lang="en-US" sz="2000" dirty="0"/>
          </a:p>
          <a:p>
            <a:pPr lvl="1"/>
            <a:r>
              <a:rPr lang="en-US" sz="2000" dirty="0" smtClean="0"/>
              <a:t>Add two bypass paths to each router </a:t>
            </a:r>
          </a:p>
          <a:p>
            <a:pPr lvl="1"/>
            <a:r>
              <a:rPr lang="en-US" sz="2000" dirty="0" smtClean="0"/>
              <a:t>On the chip-level: form a bypass ring connecting all nodes</a:t>
            </a:r>
          </a:p>
          <a:p>
            <a:pPr lvl="1"/>
            <a:r>
              <a:rPr lang="en-US" sz="2000" dirty="0" smtClean="0"/>
              <a:t>Bypass Inport =&gt; NI ejection, NI injection =&gt; Bypass Outport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7BA8-C7E6-4331-9119-5C165BA48BB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121" name="Oval 4120"/>
          <p:cNvSpPr/>
          <p:nvPr/>
        </p:nvSpPr>
        <p:spPr bwMode="auto">
          <a:xfrm>
            <a:off x="5295329" y="3426547"/>
            <a:ext cx="220273" cy="220273"/>
          </a:xfrm>
          <a:prstGeom prst="ellipse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733571" y="5178122"/>
            <a:ext cx="2038307" cy="41826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NI = Network Interface</a:t>
            </a:r>
            <a:endParaRPr kumimoji="0" lang="en-US" sz="1400" b="1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897165" y="2998247"/>
            <a:ext cx="3074169" cy="3089425"/>
            <a:chOff x="5214145" y="3452887"/>
            <a:chExt cx="3074169" cy="3089425"/>
          </a:xfrm>
          <a:noFill/>
        </p:grpSpPr>
        <p:grpSp>
          <p:nvGrpSpPr>
            <p:cNvPr id="16" name="Group 15"/>
            <p:cNvGrpSpPr/>
            <p:nvPr/>
          </p:nvGrpSpPr>
          <p:grpSpPr>
            <a:xfrm>
              <a:off x="6869467" y="3452887"/>
              <a:ext cx="587372" cy="589806"/>
              <a:chOff x="6869467" y="3452887"/>
              <a:chExt cx="587372" cy="589806"/>
            </a:xfrm>
            <a:grpFill/>
          </p:grpSpPr>
          <p:sp>
            <p:nvSpPr>
              <p:cNvPr id="102" name="Rectangle 58"/>
              <p:cNvSpPr>
                <a:spLocks noChangeArrowheads="1"/>
              </p:cNvSpPr>
              <p:nvPr/>
            </p:nvSpPr>
            <p:spPr bwMode="auto">
              <a:xfrm>
                <a:off x="6869467" y="3452887"/>
                <a:ext cx="236474" cy="238059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宋体" pitchFamily="2" charset="-122"/>
                    <a:cs typeface="Times New Roman" pitchFamily="18" charset="0"/>
                  </a:rPr>
                  <a:t>2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" name="Oval 57"/>
              <p:cNvSpPr>
                <a:spLocks noChangeArrowheads="1"/>
              </p:cNvSpPr>
              <p:nvPr/>
            </p:nvSpPr>
            <p:spPr bwMode="auto">
              <a:xfrm>
                <a:off x="7224179" y="3809975"/>
                <a:ext cx="232660" cy="232718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" name="AutoShape 56"/>
              <p:cNvSpPr>
                <a:spLocks noChangeShapeType="1"/>
              </p:cNvSpPr>
              <p:nvPr/>
            </p:nvSpPr>
            <p:spPr bwMode="auto">
              <a:xfrm>
                <a:off x="7105941" y="3690946"/>
                <a:ext cx="152564" cy="153365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5214145" y="3452887"/>
              <a:ext cx="3074169" cy="3089425"/>
              <a:chOff x="5214145" y="3452887"/>
              <a:chExt cx="3074169" cy="3089425"/>
            </a:xfrm>
            <a:grpFill/>
          </p:grpSpPr>
          <p:grpSp>
            <p:nvGrpSpPr>
              <p:cNvPr id="18" name="Group 87"/>
              <p:cNvGrpSpPr>
                <a:grpSpLocks/>
              </p:cNvGrpSpPr>
              <p:nvPr/>
            </p:nvGrpSpPr>
            <p:grpSpPr bwMode="auto">
              <a:xfrm>
                <a:off x="5214145" y="3452887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99" name="Rectangle 9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grp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0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0" name="Oval 8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1" name="AutoShape 8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9" name="AutoShape 86"/>
              <p:cNvSpPr>
                <a:spLocks noChangeShapeType="1"/>
              </p:cNvSpPr>
              <p:nvPr/>
            </p:nvSpPr>
            <p:spPr bwMode="auto">
              <a:xfrm>
                <a:off x="5450620" y="3567339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AutoShape 85"/>
              <p:cNvSpPr>
                <a:spLocks noChangeShapeType="1"/>
              </p:cNvSpPr>
              <p:nvPr/>
            </p:nvSpPr>
            <p:spPr bwMode="auto">
              <a:xfrm>
                <a:off x="6278280" y="3565812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AutoShape 84"/>
              <p:cNvSpPr>
                <a:spLocks noChangeShapeType="1"/>
              </p:cNvSpPr>
              <p:nvPr/>
            </p:nvSpPr>
            <p:spPr bwMode="auto">
              <a:xfrm>
                <a:off x="7105941" y="3568102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AutoShape 83"/>
              <p:cNvSpPr>
                <a:spLocks noChangeShapeType="1"/>
              </p:cNvSpPr>
              <p:nvPr/>
            </p:nvSpPr>
            <p:spPr bwMode="auto">
              <a:xfrm>
                <a:off x="5450620" y="4399782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AutoShape 82"/>
              <p:cNvSpPr>
                <a:spLocks noChangeShapeType="1"/>
              </p:cNvSpPr>
              <p:nvPr/>
            </p:nvSpPr>
            <p:spPr bwMode="auto">
              <a:xfrm>
                <a:off x="6278280" y="4398255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AutoShape 81"/>
              <p:cNvSpPr>
                <a:spLocks noChangeShapeType="1"/>
              </p:cNvSpPr>
              <p:nvPr/>
            </p:nvSpPr>
            <p:spPr bwMode="auto">
              <a:xfrm>
                <a:off x="7105941" y="4400545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AutoShape 80"/>
              <p:cNvSpPr>
                <a:spLocks noChangeShapeType="1"/>
              </p:cNvSpPr>
              <p:nvPr/>
            </p:nvSpPr>
            <p:spPr bwMode="auto">
              <a:xfrm>
                <a:off x="5450620" y="5232988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AutoShape 79"/>
              <p:cNvSpPr>
                <a:spLocks noChangeShapeType="1"/>
              </p:cNvSpPr>
              <p:nvPr/>
            </p:nvSpPr>
            <p:spPr bwMode="auto">
              <a:xfrm>
                <a:off x="6278280" y="5231462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AutoShape 78"/>
              <p:cNvSpPr>
                <a:spLocks noChangeShapeType="1"/>
              </p:cNvSpPr>
              <p:nvPr/>
            </p:nvSpPr>
            <p:spPr bwMode="auto">
              <a:xfrm>
                <a:off x="7105941" y="5233751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AutoShape 77"/>
              <p:cNvSpPr>
                <a:spLocks noChangeShapeType="1"/>
              </p:cNvSpPr>
              <p:nvPr/>
            </p:nvSpPr>
            <p:spPr bwMode="auto">
              <a:xfrm>
                <a:off x="5450620" y="6066194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AutoShape 76"/>
              <p:cNvSpPr>
                <a:spLocks noChangeShapeType="1"/>
              </p:cNvSpPr>
              <p:nvPr/>
            </p:nvSpPr>
            <p:spPr bwMode="auto">
              <a:xfrm>
                <a:off x="6278280" y="6064668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AutoShape 75"/>
              <p:cNvSpPr>
                <a:spLocks noChangeShapeType="1"/>
              </p:cNvSpPr>
              <p:nvPr/>
            </p:nvSpPr>
            <p:spPr bwMode="auto">
              <a:xfrm>
                <a:off x="7105941" y="6066957"/>
                <a:ext cx="591186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AutoShape 74"/>
              <p:cNvSpPr>
                <a:spLocks noChangeShapeType="1"/>
              </p:cNvSpPr>
              <p:nvPr/>
            </p:nvSpPr>
            <p:spPr bwMode="auto">
              <a:xfrm rot="5400000">
                <a:off x="5037097" y="3984704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AutoShape 73"/>
              <p:cNvSpPr>
                <a:spLocks noChangeShapeType="1"/>
              </p:cNvSpPr>
              <p:nvPr/>
            </p:nvSpPr>
            <p:spPr bwMode="auto">
              <a:xfrm rot="5400000">
                <a:off x="5036334" y="4814096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AutoShape 72"/>
              <p:cNvSpPr>
                <a:spLocks noChangeShapeType="1"/>
              </p:cNvSpPr>
              <p:nvPr/>
            </p:nvSpPr>
            <p:spPr bwMode="auto">
              <a:xfrm rot="5400000">
                <a:off x="5037097" y="5651117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AutoShape 71"/>
              <p:cNvSpPr>
                <a:spLocks noChangeShapeType="1"/>
              </p:cNvSpPr>
              <p:nvPr/>
            </p:nvSpPr>
            <p:spPr bwMode="auto">
              <a:xfrm rot="5400000">
                <a:off x="5864758" y="3984704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AutoShape 70"/>
              <p:cNvSpPr>
                <a:spLocks noChangeShapeType="1"/>
              </p:cNvSpPr>
              <p:nvPr/>
            </p:nvSpPr>
            <p:spPr bwMode="auto">
              <a:xfrm rot="5400000">
                <a:off x="5863995" y="4814096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AutoShape 69"/>
              <p:cNvSpPr>
                <a:spLocks noChangeShapeType="1"/>
              </p:cNvSpPr>
              <p:nvPr/>
            </p:nvSpPr>
            <p:spPr bwMode="auto">
              <a:xfrm rot="5400000">
                <a:off x="5864758" y="5651117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AutoShape 68"/>
              <p:cNvSpPr>
                <a:spLocks noChangeShapeType="1"/>
              </p:cNvSpPr>
              <p:nvPr/>
            </p:nvSpPr>
            <p:spPr bwMode="auto">
              <a:xfrm rot="5400000">
                <a:off x="6692419" y="3984704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AutoShape 67"/>
              <p:cNvSpPr>
                <a:spLocks noChangeShapeType="1"/>
              </p:cNvSpPr>
              <p:nvPr/>
            </p:nvSpPr>
            <p:spPr bwMode="auto">
              <a:xfrm rot="5400000">
                <a:off x="6691656" y="4814096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" name="AutoShape 66"/>
              <p:cNvSpPr>
                <a:spLocks noChangeShapeType="1"/>
              </p:cNvSpPr>
              <p:nvPr/>
            </p:nvSpPr>
            <p:spPr bwMode="auto">
              <a:xfrm rot="5400000">
                <a:off x="6692419" y="5651117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" name="AutoShape 65"/>
              <p:cNvSpPr>
                <a:spLocks noChangeShapeType="1"/>
              </p:cNvSpPr>
              <p:nvPr/>
            </p:nvSpPr>
            <p:spPr bwMode="auto">
              <a:xfrm rot="5400000">
                <a:off x="7520080" y="3980126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AutoShape 64"/>
              <p:cNvSpPr>
                <a:spLocks noChangeShapeType="1"/>
              </p:cNvSpPr>
              <p:nvPr/>
            </p:nvSpPr>
            <p:spPr bwMode="auto">
              <a:xfrm rot="5400000">
                <a:off x="7519317" y="4809518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" name="AutoShape 63"/>
              <p:cNvSpPr>
                <a:spLocks noChangeShapeType="1"/>
              </p:cNvSpPr>
              <p:nvPr/>
            </p:nvSpPr>
            <p:spPr bwMode="auto">
              <a:xfrm rot="5400000">
                <a:off x="7520080" y="5646539"/>
                <a:ext cx="591333" cy="763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 type="triangle" w="sm" len="sm"/>
                <a:tailEnd type="triangle" w="sm" len="sm"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43" name="Group 59"/>
              <p:cNvGrpSpPr>
                <a:grpSpLocks/>
              </p:cNvGrpSpPr>
              <p:nvPr/>
            </p:nvGrpSpPr>
            <p:grpSpPr bwMode="auto">
              <a:xfrm>
                <a:off x="6045620" y="3452887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96" name="Rectangle 62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grp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97" name="Oval 61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8" name="AutoShape 60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4" name="Group 51"/>
              <p:cNvGrpSpPr>
                <a:grpSpLocks/>
              </p:cNvGrpSpPr>
              <p:nvPr/>
            </p:nvGrpSpPr>
            <p:grpSpPr bwMode="auto">
              <a:xfrm>
                <a:off x="7700942" y="3452887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93" name="Rectangle 54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grp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3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94" name="Oval 53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" name="AutoShape 52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5" name="Group 47"/>
              <p:cNvGrpSpPr>
                <a:grpSpLocks/>
              </p:cNvGrpSpPr>
              <p:nvPr/>
            </p:nvGrpSpPr>
            <p:grpSpPr bwMode="auto">
              <a:xfrm>
                <a:off x="5214145" y="4286093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90" name="Rectangle 5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grp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4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91" name="Oval 4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" name="AutoShape 4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6" name="Group 43"/>
              <p:cNvGrpSpPr>
                <a:grpSpLocks/>
              </p:cNvGrpSpPr>
              <p:nvPr/>
            </p:nvGrpSpPr>
            <p:grpSpPr bwMode="auto">
              <a:xfrm>
                <a:off x="6045620" y="4286093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87" name="Rectangle 46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grp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5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8" name="Oval 45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" name="AutoShape 44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7" name="Group 39"/>
              <p:cNvGrpSpPr>
                <a:grpSpLocks/>
              </p:cNvGrpSpPr>
              <p:nvPr/>
            </p:nvGrpSpPr>
            <p:grpSpPr bwMode="auto">
              <a:xfrm>
                <a:off x="6869467" y="4286093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84" name="Rectangle 42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grp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6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5" name="Oval 41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" name="AutoShape 40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8" name="Group 35"/>
              <p:cNvGrpSpPr>
                <a:grpSpLocks/>
              </p:cNvGrpSpPr>
              <p:nvPr/>
            </p:nvGrpSpPr>
            <p:grpSpPr bwMode="auto">
              <a:xfrm>
                <a:off x="7700942" y="4286093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81" name="Rectangle 38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grp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7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2" name="Oval 37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" name="AutoShape 36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9" name="Group 31"/>
              <p:cNvGrpSpPr>
                <a:grpSpLocks/>
              </p:cNvGrpSpPr>
              <p:nvPr/>
            </p:nvGrpSpPr>
            <p:grpSpPr bwMode="auto">
              <a:xfrm>
                <a:off x="5214145" y="5119300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78" name="Rectangle 34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grp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8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9" name="Oval 33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" name="AutoShape 32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50" name="Group 27"/>
              <p:cNvGrpSpPr>
                <a:grpSpLocks/>
              </p:cNvGrpSpPr>
              <p:nvPr/>
            </p:nvGrpSpPr>
            <p:grpSpPr bwMode="auto">
              <a:xfrm>
                <a:off x="6045620" y="5119300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75" name="Rectangle 3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grp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9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6" name="Oval 2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" name="AutoShape 2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51" name="Group 23"/>
              <p:cNvGrpSpPr>
                <a:grpSpLocks/>
              </p:cNvGrpSpPr>
              <p:nvPr/>
            </p:nvGrpSpPr>
            <p:grpSpPr bwMode="auto">
              <a:xfrm>
                <a:off x="6869467" y="5119300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72" name="Rectangle 26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grp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10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3" name="Oval 25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" name="AutoShape 24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52" name="Group 19"/>
              <p:cNvGrpSpPr>
                <a:grpSpLocks/>
              </p:cNvGrpSpPr>
              <p:nvPr/>
            </p:nvGrpSpPr>
            <p:grpSpPr bwMode="auto">
              <a:xfrm>
                <a:off x="7700942" y="5119300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69" name="Rectangle 22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grp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11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0" name="Oval 21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" name="AutoShape 20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53" name="Group 15"/>
              <p:cNvGrpSpPr>
                <a:grpSpLocks/>
              </p:cNvGrpSpPr>
              <p:nvPr/>
            </p:nvGrpSpPr>
            <p:grpSpPr bwMode="auto">
              <a:xfrm>
                <a:off x="5214145" y="5952506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66" name="Rectangle 18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grp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12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7" name="Oval 17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" name="AutoShape 16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54" name="Group 11"/>
              <p:cNvGrpSpPr>
                <a:grpSpLocks/>
              </p:cNvGrpSpPr>
              <p:nvPr/>
            </p:nvGrpSpPr>
            <p:grpSpPr bwMode="auto">
              <a:xfrm>
                <a:off x="6045620" y="5952506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63" name="Rectangle 14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grp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13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4" name="Oval 13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5" name="AutoShape 12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55" name="Group 7"/>
              <p:cNvGrpSpPr>
                <a:grpSpLocks/>
              </p:cNvGrpSpPr>
              <p:nvPr/>
            </p:nvGrpSpPr>
            <p:grpSpPr bwMode="auto">
              <a:xfrm>
                <a:off x="6869467" y="5952506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60" name="Rectangle 10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grp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14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1" name="Oval 9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" name="AutoShape 8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56" name="Group 3"/>
              <p:cNvGrpSpPr>
                <a:grpSpLocks/>
              </p:cNvGrpSpPr>
              <p:nvPr/>
            </p:nvGrpSpPr>
            <p:grpSpPr bwMode="auto">
              <a:xfrm>
                <a:off x="7700942" y="5952506"/>
                <a:ext cx="587372" cy="589806"/>
                <a:chOff x="6400" y="8446"/>
                <a:chExt cx="770" cy="773"/>
              </a:xfrm>
              <a:grpFill/>
            </p:grpSpPr>
            <p:sp>
              <p:nvSpPr>
                <p:cNvPr id="57" name="Rectangle 6"/>
                <p:cNvSpPr>
                  <a:spLocks noChangeArrowheads="1"/>
                </p:cNvSpPr>
                <p:nvPr/>
              </p:nvSpPr>
              <p:spPr bwMode="auto">
                <a:xfrm>
                  <a:off x="6400" y="8446"/>
                  <a:ext cx="310" cy="312"/>
                </a:xfrm>
                <a:prstGeom prst="rect">
                  <a:avLst/>
                </a:prstGeom>
                <a:grp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宋体" pitchFamily="2" charset="-122"/>
                      <a:cs typeface="Times New Roman" pitchFamily="18" charset="0"/>
                    </a:rPr>
                    <a:t>15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8" name="Oval 5"/>
                <p:cNvSpPr>
                  <a:spLocks noChangeArrowheads="1"/>
                </p:cNvSpPr>
                <p:nvPr/>
              </p:nvSpPr>
              <p:spPr bwMode="auto">
                <a:xfrm>
                  <a:off x="6865" y="8914"/>
                  <a:ext cx="305" cy="305"/>
                </a:xfrm>
                <a:prstGeom prst="ellipse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9" name="AutoShape 4"/>
                <p:cNvSpPr>
                  <a:spLocks noChangeShapeType="1"/>
                </p:cNvSpPr>
                <p:nvPr/>
              </p:nvSpPr>
              <p:spPr bwMode="auto">
                <a:xfrm>
                  <a:off x="6710" y="8758"/>
                  <a:ext cx="200" cy="20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05" name="Rectangle 104"/>
          <p:cNvSpPr/>
          <p:nvPr/>
        </p:nvSpPr>
        <p:spPr bwMode="auto">
          <a:xfrm>
            <a:off x="1234369" y="3269858"/>
            <a:ext cx="284672" cy="38167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3333CC"/>
                </a:solidFill>
                <a:effectLst/>
                <a:latin typeface="Times New Roman" pitchFamily="18" charset="0"/>
              </a:rPr>
              <a:t>S</a:t>
            </a:r>
            <a:endParaRPr kumimoji="0" lang="en-US" sz="1600" b="1" i="0" u="none" strike="noStrike" cap="none" normalizeH="0" baseline="-25000" dirty="0" smtClean="0">
              <a:ln>
                <a:noFill/>
              </a:ln>
              <a:solidFill>
                <a:srgbClr val="3333CC"/>
              </a:solidFill>
              <a:effectLst/>
              <a:latin typeface="Times New Roman" pitchFamily="18" charset="0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3722295" y="3267656"/>
            <a:ext cx="284672" cy="38167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baseline="0" dirty="0">
                <a:solidFill>
                  <a:srgbClr val="3333CC"/>
                </a:solidFill>
              </a:rPr>
              <a:t>D</a:t>
            </a:r>
            <a:endParaRPr kumimoji="0" lang="en-US" sz="1600" b="1" i="0" u="none" strike="noStrike" cap="none" normalizeH="0" baseline="-25000" dirty="0" smtClean="0">
              <a:ln>
                <a:noFill/>
              </a:ln>
              <a:solidFill>
                <a:srgbClr val="3333CC"/>
              </a:solidFill>
              <a:effectLst/>
            </a:endParaRPr>
          </a:p>
        </p:txBody>
      </p:sp>
      <p:cxnSp>
        <p:nvCxnSpPr>
          <p:cNvPr id="114" name="Straight Connector 113"/>
          <p:cNvCxnSpPr>
            <a:stCxn id="102" idx="0"/>
          </p:cNvCxnSpPr>
          <p:nvPr/>
        </p:nvCxnSpPr>
        <p:spPr bwMode="auto">
          <a:xfrm flipV="1">
            <a:off x="2670724" y="2688609"/>
            <a:ext cx="2174231" cy="30963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7" name="Straight Connector 116"/>
          <p:cNvCxnSpPr>
            <a:stCxn id="102" idx="2"/>
          </p:cNvCxnSpPr>
          <p:nvPr/>
        </p:nvCxnSpPr>
        <p:spPr bwMode="auto">
          <a:xfrm>
            <a:off x="2670724" y="3236306"/>
            <a:ext cx="2174231" cy="27350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5" name="Rectangle 58"/>
          <p:cNvSpPr>
            <a:spLocks noChangeArrowheads="1"/>
          </p:cNvSpPr>
          <p:nvPr/>
        </p:nvSpPr>
        <p:spPr bwMode="auto">
          <a:xfrm>
            <a:off x="1728640" y="2998813"/>
            <a:ext cx="236474" cy="238059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1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Rectangle 58"/>
          <p:cNvSpPr>
            <a:spLocks noChangeArrowheads="1"/>
          </p:cNvSpPr>
          <p:nvPr/>
        </p:nvSpPr>
        <p:spPr bwMode="auto">
          <a:xfrm>
            <a:off x="3386197" y="2998246"/>
            <a:ext cx="236474" cy="238059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3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7" name="Rectangle 58"/>
          <p:cNvSpPr>
            <a:spLocks noChangeArrowheads="1"/>
          </p:cNvSpPr>
          <p:nvPr/>
        </p:nvSpPr>
        <p:spPr bwMode="auto">
          <a:xfrm>
            <a:off x="896402" y="3831059"/>
            <a:ext cx="236474" cy="238059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4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Freeform 2"/>
          <p:cNvSpPr>
            <a:spLocks/>
          </p:cNvSpPr>
          <p:nvPr/>
        </p:nvSpPr>
        <p:spPr bwMode="auto">
          <a:xfrm>
            <a:off x="1097962" y="3194148"/>
            <a:ext cx="2483983" cy="2495284"/>
          </a:xfrm>
          <a:custGeom>
            <a:avLst/>
            <a:gdLst>
              <a:gd name="T0" fmla="*/ 0 w 3255"/>
              <a:gd name="T1" fmla="*/ 0 h 3269"/>
              <a:gd name="T2" fmla="*/ 3255 w 3255"/>
              <a:gd name="T3" fmla="*/ 0 h 3269"/>
              <a:gd name="T4" fmla="*/ 3255 w 3255"/>
              <a:gd name="T5" fmla="*/ 3263 h 3269"/>
              <a:gd name="T6" fmla="*/ 2170 w 3255"/>
              <a:gd name="T7" fmla="*/ 3269 h 3269"/>
              <a:gd name="T8" fmla="*/ 2170 w 3255"/>
              <a:gd name="T9" fmla="*/ 1079 h 3269"/>
              <a:gd name="T10" fmla="*/ 1085 w 3255"/>
              <a:gd name="T11" fmla="*/ 1079 h 3269"/>
              <a:gd name="T12" fmla="*/ 1085 w 3255"/>
              <a:gd name="T13" fmla="*/ 3269 h 3269"/>
              <a:gd name="T14" fmla="*/ 0 w 3255"/>
              <a:gd name="T15" fmla="*/ 3269 h 3269"/>
              <a:gd name="T16" fmla="*/ 0 w 3255"/>
              <a:gd name="T17" fmla="*/ 148 h 3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55" h="3269">
                <a:moveTo>
                  <a:pt x="0" y="0"/>
                </a:moveTo>
                <a:lnTo>
                  <a:pt x="3255" y="0"/>
                </a:lnTo>
                <a:lnTo>
                  <a:pt x="3255" y="3263"/>
                </a:lnTo>
                <a:lnTo>
                  <a:pt x="2170" y="3269"/>
                </a:lnTo>
                <a:lnTo>
                  <a:pt x="2170" y="1079"/>
                </a:lnTo>
                <a:lnTo>
                  <a:pt x="1085" y="1079"/>
                </a:lnTo>
                <a:lnTo>
                  <a:pt x="1085" y="3269"/>
                </a:lnTo>
                <a:lnTo>
                  <a:pt x="0" y="3269"/>
                </a:lnTo>
                <a:lnTo>
                  <a:pt x="0" y="148"/>
                </a:lnTo>
              </a:path>
            </a:pathLst>
          </a:custGeom>
          <a:noFill/>
          <a:ln w="317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10" name="Straight Arrow Connector 109"/>
          <p:cNvCxnSpPr/>
          <p:nvPr/>
        </p:nvCxnSpPr>
        <p:spPr bwMode="auto">
          <a:xfrm>
            <a:off x="1135874" y="3111172"/>
            <a:ext cx="2250323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3333CC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8" name="Group 7"/>
          <p:cNvGrpSpPr/>
          <p:nvPr/>
        </p:nvGrpSpPr>
        <p:grpSpPr>
          <a:xfrm>
            <a:off x="761492" y="2843428"/>
            <a:ext cx="643454" cy="841828"/>
            <a:chOff x="-640210" y="3643049"/>
            <a:chExt cx="643454" cy="841828"/>
          </a:xfrm>
          <a:solidFill>
            <a:srgbClr val="00CC00"/>
          </a:solidFill>
        </p:grpSpPr>
        <p:sp>
          <p:nvSpPr>
            <p:cNvPr id="7" name="Minus 6"/>
            <p:cNvSpPr/>
            <p:nvPr/>
          </p:nvSpPr>
          <p:spPr bwMode="auto">
            <a:xfrm rot="1800000">
              <a:off x="-640210" y="4043762"/>
              <a:ext cx="432098" cy="394612"/>
            </a:xfrm>
            <a:prstGeom prst="mathMinus">
              <a:avLst/>
            </a:prstGeom>
            <a:grp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Minus 112"/>
            <p:cNvSpPr/>
            <p:nvPr/>
          </p:nvSpPr>
          <p:spPr bwMode="auto">
            <a:xfrm rot="7122059">
              <a:off x="-614976" y="3866657"/>
              <a:ext cx="841828" cy="394612"/>
            </a:xfrm>
            <a:prstGeom prst="mathMinus">
              <a:avLst/>
            </a:prstGeom>
            <a:grp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115" name="Straight Arrow Connector 114"/>
          <p:cNvCxnSpPr/>
          <p:nvPr/>
        </p:nvCxnSpPr>
        <p:spPr bwMode="auto">
          <a:xfrm>
            <a:off x="1964109" y="3152258"/>
            <a:ext cx="146304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9" name="Rounded Rectangle 108"/>
          <p:cNvSpPr/>
          <p:nvPr/>
        </p:nvSpPr>
        <p:spPr bwMode="auto">
          <a:xfrm>
            <a:off x="4257414" y="2679777"/>
            <a:ext cx="4761900" cy="3327582"/>
          </a:xfrm>
          <a:prstGeom prst="roundRect">
            <a:avLst>
              <a:gd name="adj" fmla="val 7924"/>
            </a:avLst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sz="2000" b="1" baseline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Mitigate </a:t>
            </a:r>
            <a:r>
              <a:rPr lang="en-US" sz="2000" b="1" baseline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BET limitation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US" sz="2000" b="1" baseline="0" dirty="0">
                <a:latin typeface="Arial" pitchFamily="34" charset="0"/>
                <a:cs typeface="Arial" pitchFamily="34" charset="0"/>
              </a:rPr>
              <a:t>Use bypass paths instead of waking up routers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2000" b="1" baseline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Hide </a:t>
            </a:r>
            <a:r>
              <a:rPr lang="en-US" sz="2000" b="1" baseline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wakeup latency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US" sz="2000" b="1" baseline="0" dirty="0">
                <a:latin typeface="Arial" pitchFamily="34" charset="0"/>
                <a:cs typeface="Arial" pitchFamily="34" charset="0"/>
              </a:rPr>
              <a:t>Use bypass paths while routers are waking up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2000" b="1" baseline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Eliminate disconnection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US" sz="2000" b="1" baseline="0" dirty="0">
                <a:latin typeface="Arial" pitchFamily="34" charset="0"/>
                <a:cs typeface="Arial" pitchFamily="34" charset="0"/>
              </a:rPr>
              <a:t>A</a:t>
            </a:r>
            <a:r>
              <a:rPr lang="en-US" sz="2000" b="1" baseline="0" dirty="0" smtClean="0">
                <a:latin typeface="Arial" pitchFamily="34" charset="0"/>
                <a:cs typeface="Arial" pitchFamily="34" charset="0"/>
              </a:rPr>
              <a:t>ll </a:t>
            </a:r>
            <a:r>
              <a:rPr lang="en-US" sz="2000" b="1" baseline="0" dirty="0">
                <a:latin typeface="Arial" pitchFamily="34" charset="0"/>
                <a:cs typeface="Arial" pitchFamily="34" charset="0"/>
              </a:rPr>
              <a:t>nodes are always connected by </a:t>
            </a:r>
            <a:r>
              <a:rPr lang="en-US" sz="2000" b="1" baseline="0" dirty="0" smtClean="0">
                <a:latin typeface="Arial" pitchFamily="34" charset="0"/>
                <a:cs typeface="Arial" pitchFamily="34" charset="0"/>
              </a:rPr>
              <a:t>the bypass ring</a:t>
            </a:r>
            <a:endParaRPr lang="en-US" sz="2000" b="1" baseline="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125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4 -4.07407E-6 L 0.09097 -4.07407E-6 L 0.10138 0.01389 L 0.10138 0.03403 L 0.09843 0.04283 L 0.07673 0.07801 L 0.05416 0.10695 L 0.04461 0.10949 L 0.04566 0.09445 L 0.05798 0.06806 L 0.07968 0.03403 L 0.09288 0.02524 L 0.13906 0.00649 L 0.16927 0.00139 L 0.25416 -4.07407E-6 " pathEditMode="relative" ptsTypes="AAAAAAAAAAAAAAA">
                                      <p:cBhvr>
                                        <p:cTn id="44" dur="50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121" grpId="0" animBg="1"/>
      <p:bldP spid="4121" grpId="1" animBg="1"/>
      <p:bldP spid="14" grpId="0"/>
      <p:bldP spid="105" grpId="0"/>
      <p:bldP spid="106" grpId="0"/>
      <p:bldP spid="125" grpId="0" animBg="1"/>
      <p:bldP spid="126" grpId="0" animBg="1"/>
      <p:bldP spid="127" grpId="0" animBg="1"/>
      <p:bldP spid="108" grpId="0" animBg="1"/>
      <p:bldP spid="10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Introduction, motivation, basic idea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FF0000"/>
                </a:solidFill>
              </a:rPr>
              <a:t>Node-router decoupling implementation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Evaluation methodology </a:t>
            </a:r>
            <a:r>
              <a:rPr lang="en-US" dirty="0"/>
              <a:t>and results</a:t>
            </a:r>
          </a:p>
          <a:p>
            <a:pPr>
              <a:lnSpc>
                <a:spcPct val="150000"/>
              </a:lnSpc>
            </a:pPr>
            <a:r>
              <a:rPr lang="en-US" dirty="0"/>
              <a:t>Related </a:t>
            </a:r>
            <a:r>
              <a:rPr lang="en-US" dirty="0" smtClean="0"/>
              <a:t>work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Summary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7BA8-C7E6-4331-9119-5C165BA48BB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74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On-chip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NoC-based architecture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7BA8-C7E6-4331-9119-5C165BA48BB3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01257" y="1901570"/>
            <a:ext cx="3101686" cy="310896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14177" y="1682494"/>
            <a:ext cx="3840845" cy="2743200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701492" y="1188795"/>
            <a:ext cx="3064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aseline="0" dirty="0" smtClean="0"/>
              <a:t>Canonical Router architecture</a:t>
            </a:r>
            <a:endParaRPr lang="en-US" sz="1800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5343009" y="4917680"/>
            <a:ext cx="1983179" cy="1496938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618095" y="4918004"/>
            <a:ext cx="1389413" cy="546589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Network Interface (NI)</a:t>
            </a:r>
            <a:endParaRPr kumimoji="0" lang="en-US" sz="1400" b="1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618094" y="5463944"/>
            <a:ext cx="1389413" cy="73691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Core, </a:t>
            </a:r>
            <a:r>
              <a:rPr lang="en-US" sz="1400" b="1" baseline="0" dirty="0" smtClean="0"/>
              <a:t>Cache,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Memory Controller</a:t>
            </a:r>
            <a:endParaRPr kumimoji="0" lang="en-US" sz="1400" b="1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Up-Down Arrow 7"/>
          <p:cNvSpPr/>
          <p:nvPr/>
        </p:nvSpPr>
        <p:spPr bwMode="auto">
          <a:xfrm>
            <a:off x="6233513" y="4425694"/>
            <a:ext cx="222944" cy="491985"/>
          </a:xfrm>
          <a:prstGeom prst="upDownArrow">
            <a:avLst/>
          </a:prstGeom>
          <a:solidFill>
            <a:schemeClr val="tx1">
              <a:lumMod val="75000"/>
              <a:lumOff val="2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075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6" grpId="0" animBg="1"/>
      <p:bldP spid="7" grpId="0" animBg="1"/>
      <p:bldP spid="11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NoRD</a:t>
            </a:r>
            <a:r>
              <a:rPr lang="en-US" dirty="0" smtClean="0"/>
              <a:t> </a:t>
            </a:r>
            <a:r>
              <a:rPr lang="en-US" dirty="0"/>
              <a:t>Bypass </a:t>
            </a:r>
            <a:r>
              <a:rPr lang="en-US" dirty="0" smtClean="0"/>
              <a:t>Paths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Add two bypass paths to each router</a:t>
            </a:r>
            <a:endParaRPr lang="en-US" sz="2400" dirty="0"/>
          </a:p>
          <a:p>
            <a:pPr lvl="1"/>
            <a:r>
              <a:rPr lang="en-US" sz="2000" dirty="0"/>
              <a:t>One bypass from Bypass Inport to the NI ejection</a:t>
            </a:r>
          </a:p>
          <a:p>
            <a:pPr lvl="1"/>
            <a:r>
              <a:rPr lang="en-US" sz="2000" dirty="0"/>
              <a:t>One bypass from the NI injection to Bypass Outport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dirty="0"/>
          </a:p>
          <a:p>
            <a:r>
              <a:rPr lang="en-US" sz="2400" dirty="0"/>
              <a:t>State-transitions</a:t>
            </a:r>
          </a:p>
          <a:p>
            <a:pPr lvl="1"/>
            <a:r>
              <a:rPr lang="en-US" sz="2000" dirty="0"/>
              <a:t>On -&gt; off, when the datapath of router is empty</a:t>
            </a:r>
          </a:p>
          <a:p>
            <a:pPr lvl="1"/>
            <a:r>
              <a:rPr lang="en-US" sz="2000" dirty="0"/>
              <a:t>Off -&gt; on, when </a:t>
            </a:r>
            <a:r>
              <a:rPr lang="en-US" sz="2000" dirty="0" smtClean="0"/>
              <a:t>a wakeup </a:t>
            </a:r>
            <a:r>
              <a:rPr lang="en-US" sz="2000" dirty="0"/>
              <a:t>metric exceeds a threshold</a:t>
            </a:r>
          </a:p>
          <a:p>
            <a:pPr lvl="2"/>
            <a:r>
              <a:rPr lang="en-US" sz="1800" dirty="0"/>
              <a:t>VC request rate at the local NI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A7BA8-C7E6-4331-9119-5C165BA48BB3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855457" y="2465069"/>
            <a:ext cx="3639597" cy="2663271"/>
            <a:chOff x="4792" y="2249"/>
            <a:chExt cx="2945" cy="2155"/>
          </a:xfrm>
        </p:grpSpPr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6511" y="2391"/>
              <a:ext cx="305" cy="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①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6048" y="3948"/>
              <a:ext cx="305" cy="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③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6149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2" y="2249"/>
              <a:ext cx="2945" cy="21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8835" y="2429362"/>
            <a:ext cx="4513110" cy="2120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503983" y="4717530"/>
            <a:ext cx="1879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aseline="0" dirty="0" smtClean="0"/>
              <a:t>Network Interface</a:t>
            </a:r>
            <a:endParaRPr lang="en-US" sz="1800" dirty="0"/>
          </a:p>
        </p:txBody>
      </p:sp>
      <p:grpSp>
        <p:nvGrpSpPr>
          <p:cNvPr id="9" name="Group 8"/>
          <p:cNvGrpSpPr/>
          <p:nvPr/>
        </p:nvGrpSpPr>
        <p:grpSpPr>
          <a:xfrm>
            <a:off x="1522324" y="3109222"/>
            <a:ext cx="1910167" cy="1438862"/>
            <a:chOff x="1522324" y="3455597"/>
            <a:chExt cx="1910167" cy="1438862"/>
          </a:xfrm>
          <a:solidFill>
            <a:schemeClr val="bg1">
              <a:alpha val="90000"/>
            </a:schemeClr>
          </a:solidFill>
        </p:grpSpPr>
        <p:sp>
          <p:nvSpPr>
            <p:cNvPr id="8" name="Rectangle 7"/>
            <p:cNvSpPr/>
            <p:nvPr/>
          </p:nvSpPr>
          <p:spPr bwMode="auto">
            <a:xfrm>
              <a:off x="1522324" y="3455597"/>
              <a:ext cx="1910167" cy="107621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1528262" y="4531807"/>
              <a:ext cx="1553385" cy="362652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sp>
        <p:nvSpPr>
          <p:cNvPr id="14" name="Rounded Rectangle 13"/>
          <p:cNvSpPr/>
          <p:nvPr/>
        </p:nvSpPr>
        <p:spPr bwMode="auto">
          <a:xfrm>
            <a:off x="569592" y="5053995"/>
            <a:ext cx="8004816" cy="111127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200" b="1" baseline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Low implementation cost of </a:t>
            </a:r>
            <a:r>
              <a:rPr lang="en-US" sz="2200" b="1" baseline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decoupling bypass </a:t>
            </a:r>
            <a:r>
              <a:rPr lang="en-US" sz="2200" b="1" baseline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paths and forwarding logic: 3.1% of router area</a:t>
            </a:r>
          </a:p>
        </p:txBody>
      </p:sp>
    </p:spTree>
    <p:extLst>
      <p:ext uri="{BB962C8B-B14F-4D97-AF65-F5344CB8AC3E}">
        <p14:creationId xmlns:p14="http://schemas.microsoft.com/office/powerpoint/2010/main" val="859381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4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14976</TotalTime>
  <Words>1583</Words>
  <Application>Microsoft Office PowerPoint</Application>
  <PresentationFormat>On-screen Show (4:3)</PresentationFormat>
  <Paragraphs>467</Paragraphs>
  <Slides>24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Default Design</vt:lpstr>
      <vt:lpstr>NoRD: Node-Router Decoupling for Effective Power-gating of On-Chip Routers</vt:lpstr>
      <vt:lpstr>NoC Power Consumption</vt:lpstr>
      <vt:lpstr>Use of Power-gating</vt:lpstr>
      <vt:lpstr>Conventional Use of Power-gating Applied to NoC Routers</vt:lpstr>
      <vt:lpstr>Challenges in Conventional Use of Power-gating to NoC Routers</vt:lpstr>
      <vt:lpstr>Node-Router Decoupling in a Nutshell</vt:lpstr>
      <vt:lpstr>Outline</vt:lpstr>
      <vt:lpstr>On-chip Networks</vt:lpstr>
      <vt:lpstr>NoRD Bypass Paths</vt:lpstr>
      <vt:lpstr>NoRD Routing</vt:lpstr>
      <vt:lpstr>NoRD Routing</vt:lpstr>
      <vt:lpstr>Increasing NoRD Efficiency</vt:lpstr>
      <vt:lpstr>Increasing NoRD Efficiency</vt:lpstr>
      <vt:lpstr>Evaluation Methodology</vt:lpstr>
      <vt:lpstr>Schemes Under Comparison</vt:lpstr>
      <vt:lpstr>Static Energy Comparison</vt:lpstr>
      <vt:lpstr>Power-gating Overhead Reduction</vt:lpstr>
      <vt:lpstr>Overall NoC Energy</vt:lpstr>
      <vt:lpstr>Performance</vt:lpstr>
      <vt:lpstr>Related Work</vt:lpstr>
      <vt:lpstr>Summary</vt:lpstr>
      <vt:lpstr>PowerPoint Presentation</vt:lpstr>
      <vt:lpstr>Power-gating Basics</vt:lpstr>
      <vt:lpstr>NoRD Routing</vt:lpstr>
    </vt:vector>
  </TitlesOfParts>
  <Company>National Science Foundation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calbus</dc:creator>
  <cp:lastModifiedBy>微软用户</cp:lastModifiedBy>
  <cp:revision>768</cp:revision>
  <dcterms:created xsi:type="dcterms:W3CDTF">2005-05-10T16:54:29Z</dcterms:created>
  <dcterms:modified xsi:type="dcterms:W3CDTF">2012-12-04T17:54:39Z</dcterms:modified>
</cp:coreProperties>
</file>