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embeddings/oleObject1.bin" ContentType="application/vnd.openxmlformats-officedocument.oleObject"/>
  <Override PartName="/ppt/notesSlides/notesSlide1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embeddings/oleObject2.bin" ContentType="application/vnd.openxmlformats-officedocument.oleObject"/>
  <Override PartName="/ppt/charts/chart7.xml" ContentType="application/vnd.openxmlformats-officedocument.drawingml.chart+xml"/>
  <Override PartName="/ppt/theme/themeOverride3.xml" ContentType="application/vnd.openxmlformats-officedocument.themeOverride+xml"/>
  <Override PartName="/ppt/embeddings/oleObject3.bin" ContentType="application/vnd.openxmlformats-officedocument.oleObject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handoutMasterIdLst>
    <p:handoutMasterId r:id="rId21"/>
  </p:handoutMasterIdLst>
  <p:sldIdLst>
    <p:sldId id="348" r:id="rId2"/>
    <p:sldId id="331" r:id="rId3"/>
    <p:sldId id="336" r:id="rId4"/>
    <p:sldId id="357" r:id="rId5"/>
    <p:sldId id="343" r:id="rId6"/>
    <p:sldId id="340" r:id="rId7"/>
    <p:sldId id="344" r:id="rId8"/>
    <p:sldId id="304" r:id="rId9"/>
    <p:sldId id="307" r:id="rId10"/>
    <p:sldId id="358" r:id="rId11"/>
    <p:sldId id="359" r:id="rId12"/>
    <p:sldId id="345" r:id="rId13"/>
    <p:sldId id="356" r:id="rId14"/>
    <p:sldId id="317" r:id="rId15"/>
    <p:sldId id="318" r:id="rId16"/>
    <p:sldId id="322" r:id="rId17"/>
    <p:sldId id="339" r:id="rId18"/>
    <p:sldId id="360" r:id="rId19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28" autoAdjust="0"/>
    <p:restoredTop sz="69790" autoAdjust="0"/>
  </p:normalViewPr>
  <p:slideViewPr>
    <p:cSldViewPr>
      <p:cViewPr>
        <p:scale>
          <a:sx n="80" d="100"/>
          <a:sy n="80" d="100"/>
        </p:scale>
        <p:origin x="-193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binhpham:Dropbox:micro12:presentation:memho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inhpham\Desktop\microGraphs\paper_graph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bhishek\Downloads\TLB-sensitivity-studies%20(1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bhishek\Downloads\TLB-sensitivity-studies%20(1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../embeddings/oleObject2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../embeddings/oleObject3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Sheet1!$A$100</c:f>
              <c:strCache>
                <c:ptCount val="1"/>
                <c:pt idx="0">
                  <c:v>No Memhog</c:v>
                </c:pt>
              </c:strCache>
            </c:strRef>
          </c:tx>
          <c:invertIfNegative val="0"/>
          <c:cat>
            <c:strRef>
              <c:f>Sheet1!$B$99:$J$99</c:f>
              <c:strCache>
                <c:ptCount val="9"/>
                <c:pt idx="0">
                  <c:v>Tigr</c:v>
                </c:pt>
                <c:pt idx="1">
                  <c:v>Cact.</c:v>
                </c:pt>
                <c:pt idx="2">
                  <c:v>Milc</c:v>
                </c:pt>
                <c:pt idx="3">
                  <c:v>Mcf</c:v>
                </c:pt>
                <c:pt idx="4">
                  <c:v>Astar</c:v>
                </c:pt>
                <c:pt idx="5">
                  <c:v>Xalanc.</c:v>
                </c:pt>
                <c:pt idx="6">
                  <c:v>Bzip2</c:v>
                </c:pt>
                <c:pt idx="8">
                  <c:v>Avg. (14)</c:v>
                </c:pt>
              </c:strCache>
            </c:strRef>
          </c:cat>
          <c:val>
            <c:numRef>
              <c:f>Sheet1!$B$100:$J$100</c:f>
              <c:numCache>
                <c:formatCode>General</c:formatCode>
                <c:ptCount val="9"/>
                <c:pt idx="0">
                  <c:v>55.55</c:v>
                </c:pt>
                <c:pt idx="1">
                  <c:v>149.7</c:v>
                </c:pt>
                <c:pt idx="2">
                  <c:v>84.09</c:v>
                </c:pt>
                <c:pt idx="3">
                  <c:v>20.3</c:v>
                </c:pt>
                <c:pt idx="4">
                  <c:v>3.89</c:v>
                </c:pt>
                <c:pt idx="5">
                  <c:v>1.88</c:v>
                </c:pt>
                <c:pt idx="6">
                  <c:v>82.74</c:v>
                </c:pt>
                <c:pt idx="8">
                  <c:v>41.19</c:v>
                </c:pt>
              </c:numCache>
            </c:numRef>
          </c:val>
        </c:ser>
        <c:ser>
          <c:idx val="1"/>
          <c:order val="1"/>
          <c:tx>
            <c:strRef>
              <c:f>Sheet1!$A$101</c:f>
              <c:strCache>
                <c:ptCount val="1"/>
                <c:pt idx="0">
                  <c:v>Memhog (25)</c:v>
                </c:pt>
              </c:strCache>
            </c:strRef>
          </c:tx>
          <c:invertIfNegative val="0"/>
          <c:cat>
            <c:strRef>
              <c:f>Sheet1!$B$99:$J$99</c:f>
              <c:strCache>
                <c:ptCount val="9"/>
                <c:pt idx="0">
                  <c:v>Tigr</c:v>
                </c:pt>
                <c:pt idx="1">
                  <c:v>Cact.</c:v>
                </c:pt>
                <c:pt idx="2">
                  <c:v>Milc</c:v>
                </c:pt>
                <c:pt idx="3">
                  <c:v>Mcf</c:v>
                </c:pt>
                <c:pt idx="4">
                  <c:v>Astar</c:v>
                </c:pt>
                <c:pt idx="5">
                  <c:v>Xalanc.</c:v>
                </c:pt>
                <c:pt idx="6">
                  <c:v>Bzip2</c:v>
                </c:pt>
                <c:pt idx="8">
                  <c:v>Avg. (14)</c:v>
                </c:pt>
              </c:strCache>
            </c:strRef>
          </c:cat>
          <c:val>
            <c:numRef>
              <c:f>Sheet1!$B$101:$J$101</c:f>
              <c:numCache>
                <c:formatCode>General</c:formatCode>
                <c:ptCount val="9"/>
                <c:pt idx="0">
                  <c:v>42.6</c:v>
                </c:pt>
                <c:pt idx="1">
                  <c:v>41.2</c:v>
                </c:pt>
                <c:pt idx="2">
                  <c:v>11.24</c:v>
                </c:pt>
                <c:pt idx="3">
                  <c:v>295.0</c:v>
                </c:pt>
                <c:pt idx="4">
                  <c:v>10.14</c:v>
                </c:pt>
                <c:pt idx="5">
                  <c:v>1.6</c:v>
                </c:pt>
                <c:pt idx="6">
                  <c:v>117.5</c:v>
                </c:pt>
                <c:pt idx="8">
                  <c:v>43.37</c:v>
                </c:pt>
              </c:numCache>
            </c:numRef>
          </c:val>
        </c:ser>
        <c:ser>
          <c:idx val="2"/>
          <c:order val="2"/>
          <c:tx>
            <c:strRef>
              <c:f>Sheet1!$A$102</c:f>
              <c:strCache>
                <c:ptCount val="1"/>
                <c:pt idx="0">
                  <c:v>Memhog (50)</c:v>
                </c:pt>
              </c:strCache>
            </c:strRef>
          </c:tx>
          <c:invertIfNegative val="0"/>
          <c:cat>
            <c:strRef>
              <c:f>Sheet1!$B$99:$J$99</c:f>
              <c:strCache>
                <c:ptCount val="9"/>
                <c:pt idx="0">
                  <c:v>Tigr</c:v>
                </c:pt>
                <c:pt idx="1">
                  <c:v>Cact.</c:v>
                </c:pt>
                <c:pt idx="2">
                  <c:v>Milc</c:v>
                </c:pt>
                <c:pt idx="3">
                  <c:v>Mcf</c:v>
                </c:pt>
                <c:pt idx="4">
                  <c:v>Astar</c:v>
                </c:pt>
                <c:pt idx="5">
                  <c:v>Xalanc.</c:v>
                </c:pt>
                <c:pt idx="6">
                  <c:v>Bzip2</c:v>
                </c:pt>
                <c:pt idx="8">
                  <c:v>Avg. (14)</c:v>
                </c:pt>
              </c:strCache>
            </c:strRef>
          </c:cat>
          <c:val>
            <c:numRef>
              <c:f>Sheet1!$B$102:$J$102</c:f>
              <c:numCache>
                <c:formatCode>General</c:formatCode>
                <c:ptCount val="9"/>
                <c:pt idx="0">
                  <c:v>6.35</c:v>
                </c:pt>
                <c:pt idx="1">
                  <c:v>24.75</c:v>
                </c:pt>
                <c:pt idx="2">
                  <c:v>5.43</c:v>
                </c:pt>
                <c:pt idx="3">
                  <c:v>32.4</c:v>
                </c:pt>
                <c:pt idx="4">
                  <c:v>4.29</c:v>
                </c:pt>
                <c:pt idx="5">
                  <c:v>1.87</c:v>
                </c:pt>
                <c:pt idx="6">
                  <c:v>19.65</c:v>
                </c:pt>
                <c:pt idx="8">
                  <c:v>8.85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5373400"/>
        <c:axId val="2119548536"/>
      </c:barChart>
      <c:catAx>
        <c:axId val="2085373400"/>
        <c:scaling>
          <c:orientation val="minMax"/>
        </c:scaling>
        <c:delete val="0"/>
        <c:axPos val="b"/>
        <c:majorTickMark val="out"/>
        <c:minorTickMark val="none"/>
        <c:tickLblPos val="nextTo"/>
        <c:crossAx val="2119548536"/>
        <c:crosses val="autoZero"/>
        <c:auto val="1"/>
        <c:lblAlgn val="ctr"/>
        <c:lblOffset val="100"/>
        <c:noMultiLvlLbl val="0"/>
      </c:catAx>
      <c:valAx>
        <c:axId val="2119548536"/>
        <c:scaling>
          <c:orientation val="minMax"/>
          <c:max val="50.0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0853734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[paper_graph2.xls]Sheet1!$C$23</c:f>
              <c:strCache>
                <c:ptCount val="1"/>
                <c:pt idx="0">
                  <c:v>L1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multiLvlStrRef>
              <c:f>[paper_graph2.xls]Sheet1!$A$24:$B$50</c:f>
              <c:multiLvlStrCache>
                <c:ptCount val="27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8">
                    <c:v>1</c:v>
                  </c:pt>
                  <c:pt idx="9">
                    <c:v>2</c:v>
                  </c:pt>
                  <c:pt idx="10">
                    <c:v>3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6">
                    <c:v>1</c:v>
                  </c:pt>
                  <c:pt idx="17">
                    <c:v>2</c:v>
                  </c:pt>
                  <c:pt idx="18">
                    <c:v>3</c:v>
                  </c:pt>
                  <c:pt idx="20">
                    <c:v>1</c:v>
                  </c:pt>
                  <c:pt idx="21">
                    <c:v>2</c:v>
                  </c:pt>
                  <c:pt idx="22">
                    <c:v>3</c:v>
                  </c:pt>
                  <c:pt idx="24">
                    <c:v>1</c:v>
                  </c:pt>
                  <c:pt idx="25">
                    <c:v>2</c:v>
                  </c:pt>
                  <c:pt idx="26">
                    <c:v>3</c:v>
                  </c:pt>
                </c:lvl>
                <c:lvl>
                  <c:pt idx="0">
                    <c:v>Mcf</c:v>
                  </c:pt>
                  <c:pt idx="4">
                    <c:v>Tigr</c:v>
                  </c:pt>
                  <c:pt idx="8">
                    <c:v>Mumm.</c:v>
                  </c:pt>
                  <c:pt idx="12">
                    <c:v>Cact.</c:v>
                  </c:pt>
                  <c:pt idx="16">
                    <c:v>Astar</c:v>
                  </c:pt>
                  <c:pt idx="20">
                    <c:v>Omnet.</c:v>
                  </c:pt>
                  <c:pt idx="24">
                    <c:v>Xalanc.</c:v>
                  </c:pt>
                </c:lvl>
              </c:multiLvlStrCache>
            </c:multiLvlStrRef>
          </c:cat>
          <c:val>
            <c:numRef>
              <c:f>[paper_graph2.xls]Sheet1!$C$24:$C$50</c:f>
              <c:numCache>
                <c:formatCode>General</c:formatCode>
                <c:ptCount val="27"/>
                <c:pt idx="0">
                  <c:v>1.2533710106</c:v>
                </c:pt>
                <c:pt idx="1">
                  <c:v>21.8308118494</c:v>
                </c:pt>
                <c:pt idx="2">
                  <c:v>22.1287166685</c:v>
                </c:pt>
                <c:pt idx="4">
                  <c:v>6.631682271219989</c:v>
                </c:pt>
                <c:pt idx="5">
                  <c:v>11.4519782543</c:v>
                </c:pt>
                <c:pt idx="6">
                  <c:v>14.3846270009</c:v>
                </c:pt>
                <c:pt idx="8">
                  <c:v>5.35004508003</c:v>
                </c:pt>
                <c:pt idx="9">
                  <c:v>9.66243933705001</c:v>
                </c:pt>
                <c:pt idx="10">
                  <c:v>13.4812670787</c:v>
                </c:pt>
                <c:pt idx="12">
                  <c:v>52.83211070958915</c:v>
                </c:pt>
                <c:pt idx="13">
                  <c:v>63.47796621691958</c:v>
                </c:pt>
                <c:pt idx="14">
                  <c:v>-5658.469776443621</c:v>
                </c:pt>
                <c:pt idx="16">
                  <c:v>62.6261467002</c:v>
                </c:pt>
                <c:pt idx="17">
                  <c:v>87.31346101959981</c:v>
                </c:pt>
                <c:pt idx="18">
                  <c:v>93.8448215609</c:v>
                </c:pt>
                <c:pt idx="20">
                  <c:v>6.751173550509989</c:v>
                </c:pt>
                <c:pt idx="21">
                  <c:v>24.134770872</c:v>
                </c:pt>
                <c:pt idx="22">
                  <c:v>62.4914550275</c:v>
                </c:pt>
                <c:pt idx="24">
                  <c:v>70.40018912664794</c:v>
                </c:pt>
                <c:pt idx="25">
                  <c:v>98.98754576483986</c:v>
                </c:pt>
                <c:pt idx="26">
                  <c:v>90.66896705014738</c:v>
                </c:pt>
              </c:numCache>
            </c:numRef>
          </c:val>
        </c:ser>
        <c:ser>
          <c:idx val="1"/>
          <c:order val="1"/>
          <c:tx>
            <c:strRef>
              <c:f>[paper_graph2.xls]Sheet1!$D$23</c:f>
              <c:strCache>
                <c:ptCount val="1"/>
                <c:pt idx="0">
                  <c:v>L2</c:v>
                </c:pt>
              </c:strCache>
            </c:strRef>
          </c:tx>
          <c:invertIfNegative val="0"/>
          <c:cat>
            <c:multiLvlStrRef>
              <c:f>[paper_graph2.xls]Sheet1!$A$24:$B$50</c:f>
              <c:multiLvlStrCache>
                <c:ptCount val="27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8">
                    <c:v>1</c:v>
                  </c:pt>
                  <c:pt idx="9">
                    <c:v>2</c:v>
                  </c:pt>
                  <c:pt idx="10">
                    <c:v>3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6">
                    <c:v>1</c:v>
                  </c:pt>
                  <c:pt idx="17">
                    <c:v>2</c:v>
                  </c:pt>
                  <c:pt idx="18">
                    <c:v>3</c:v>
                  </c:pt>
                  <c:pt idx="20">
                    <c:v>1</c:v>
                  </c:pt>
                  <c:pt idx="21">
                    <c:v>2</c:v>
                  </c:pt>
                  <c:pt idx="22">
                    <c:v>3</c:v>
                  </c:pt>
                  <c:pt idx="24">
                    <c:v>1</c:v>
                  </c:pt>
                  <c:pt idx="25">
                    <c:v>2</c:v>
                  </c:pt>
                  <c:pt idx="26">
                    <c:v>3</c:v>
                  </c:pt>
                </c:lvl>
                <c:lvl>
                  <c:pt idx="0">
                    <c:v>Mcf</c:v>
                  </c:pt>
                  <c:pt idx="4">
                    <c:v>Tigr</c:v>
                  </c:pt>
                  <c:pt idx="8">
                    <c:v>Mumm.</c:v>
                  </c:pt>
                  <c:pt idx="12">
                    <c:v>Cact.</c:v>
                  </c:pt>
                  <c:pt idx="16">
                    <c:v>Astar</c:v>
                  </c:pt>
                  <c:pt idx="20">
                    <c:v>Omnet.</c:v>
                  </c:pt>
                  <c:pt idx="24">
                    <c:v>Xalanc.</c:v>
                  </c:pt>
                </c:lvl>
              </c:multiLvlStrCache>
            </c:multiLvlStrRef>
          </c:cat>
          <c:val>
            <c:numRef>
              <c:f>[paper_graph2.xls]Sheet1!$D$24:$D$50</c:f>
              <c:numCache>
                <c:formatCode>General</c:formatCode>
                <c:ptCount val="27"/>
                <c:pt idx="0">
                  <c:v>1.238652143</c:v>
                </c:pt>
                <c:pt idx="1">
                  <c:v>45.5316581894</c:v>
                </c:pt>
                <c:pt idx="2">
                  <c:v>9.068229882769998</c:v>
                </c:pt>
                <c:pt idx="4">
                  <c:v>2.301028179739998</c:v>
                </c:pt>
                <c:pt idx="5">
                  <c:v>8.705255140899998</c:v>
                </c:pt>
                <c:pt idx="6">
                  <c:v>14.040365575</c:v>
                </c:pt>
                <c:pt idx="8">
                  <c:v>2.68115648413</c:v>
                </c:pt>
                <c:pt idx="9">
                  <c:v>8.648111427539961</c:v>
                </c:pt>
                <c:pt idx="10">
                  <c:v>16.2439019372</c:v>
                </c:pt>
                <c:pt idx="12">
                  <c:v>54.6195652173913</c:v>
                </c:pt>
                <c:pt idx="13">
                  <c:v>61.0054347826087</c:v>
                </c:pt>
                <c:pt idx="14">
                  <c:v>26.08695652173913</c:v>
                </c:pt>
                <c:pt idx="16">
                  <c:v>82.85534181369938</c:v>
                </c:pt>
                <c:pt idx="17">
                  <c:v>96.3074405888</c:v>
                </c:pt>
                <c:pt idx="18">
                  <c:v>95.9133876291</c:v>
                </c:pt>
                <c:pt idx="20">
                  <c:v>21.7916334778</c:v>
                </c:pt>
                <c:pt idx="21">
                  <c:v>27.9409508778</c:v>
                </c:pt>
                <c:pt idx="22">
                  <c:v>20.1230090026</c:v>
                </c:pt>
                <c:pt idx="24">
                  <c:v>35.26479180950538</c:v>
                </c:pt>
                <c:pt idx="25">
                  <c:v>49.92195480692714</c:v>
                </c:pt>
                <c:pt idx="26">
                  <c:v>56.95653128725557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2062884056"/>
        <c:axId val="-2062881048"/>
      </c:barChart>
      <c:catAx>
        <c:axId val="-20628840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anchor="b" anchorCtr="0"/>
          <a:lstStyle/>
          <a:p>
            <a:pPr>
              <a:defRPr sz="1600"/>
            </a:pPr>
            <a:endParaRPr lang="en-US"/>
          </a:p>
        </c:txPr>
        <c:crossAx val="-2062881048"/>
        <c:crosses val="autoZero"/>
        <c:auto val="1"/>
        <c:lblAlgn val="ctr"/>
        <c:lblOffset val="200"/>
        <c:noMultiLvlLbl val="0"/>
      </c:catAx>
      <c:valAx>
        <c:axId val="-2062881048"/>
        <c:scaling>
          <c:orientation val="minMax"/>
          <c:max val="100.0"/>
          <c:min val="-50.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 dirty="0" smtClean="0"/>
                  <a:t>%</a:t>
                </a:r>
                <a:r>
                  <a:rPr lang="en-US" sz="1600" b="0" baseline="0" dirty="0" smtClean="0"/>
                  <a:t> </a:t>
                </a:r>
                <a:r>
                  <a:rPr lang="en-US" sz="1600" b="0" baseline="0" dirty="0"/>
                  <a:t>Misses Eliminated</a:t>
                </a:r>
                <a:endParaRPr lang="en-US" sz="1600" b="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62884056"/>
        <c:crosses val="autoZero"/>
        <c:crossBetween val="between"/>
        <c:majorUnit val="50.0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[paper_graph2.xls]Sheet1!$C$51</c:f>
              <c:strCache>
                <c:ptCount val="1"/>
                <c:pt idx="0">
                  <c:v>L1</c:v>
                </c:pt>
              </c:strCache>
            </c:strRef>
          </c:tx>
          <c:spPr>
            <a:solidFill>
              <a:srgbClr val="1F497D"/>
            </a:solidFill>
          </c:spPr>
          <c:invertIfNegative val="0"/>
          <c:cat>
            <c:multiLvlStrRef>
              <c:f>[paper_graph2.xls]Sheet1!$A$52:$B$82</c:f>
              <c:multiLvlStrCache>
                <c:ptCount val="31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8">
                    <c:v>1</c:v>
                  </c:pt>
                  <c:pt idx="9">
                    <c:v>2</c:v>
                  </c:pt>
                  <c:pt idx="10">
                    <c:v>3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6">
                    <c:v>1</c:v>
                  </c:pt>
                  <c:pt idx="17">
                    <c:v>2</c:v>
                  </c:pt>
                  <c:pt idx="18">
                    <c:v>3</c:v>
                  </c:pt>
                  <c:pt idx="20">
                    <c:v>1</c:v>
                  </c:pt>
                  <c:pt idx="21">
                    <c:v>2</c:v>
                  </c:pt>
                  <c:pt idx="22">
                    <c:v>3</c:v>
                  </c:pt>
                  <c:pt idx="24">
                    <c:v>1</c:v>
                  </c:pt>
                  <c:pt idx="25">
                    <c:v>2</c:v>
                  </c:pt>
                  <c:pt idx="26">
                    <c:v>3</c:v>
                  </c:pt>
                  <c:pt idx="28">
                    <c:v>1</c:v>
                  </c:pt>
                  <c:pt idx="29">
                    <c:v>2</c:v>
                  </c:pt>
                  <c:pt idx="30">
                    <c:v>3</c:v>
                  </c:pt>
                </c:lvl>
                <c:lvl>
                  <c:pt idx="0">
                    <c:v>Povray</c:v>
                  </c:pt>
                  <c:pt idx="4">
                    <c:v>Gems.</c:v>
                  </c:pt>
                  <c:pt idx="8">
                    <c:v>Gobmk</c:v>
                  </c:pt>
                  <c:pt idx="12">
                    <c:v>Fasta.</c:v>
                  </c:pt>
                  <c:pt idx="16">
                    <c:v>Sjeng</c:v>
                  </c:pt>
                  <c:pt idx="20">
                    <c:v>Bzip2</c:v>
                  </c:pt>
                  <c:pt idx="24">
                    <c:v>Milc</c:v>
                  </c:pt>
                  <c:pt idx="28">
                    <c:v>Avg.</c:v>
                  </c:pt>
                </c:lvl>
              </c:multiLvlStrCache>
            </c:multiLvlStrRef>
          </c:cat>
          <c:val>
            <c:numRef>
              <c:f>[paper_graph2.xls]Sheet1!$C$52:$C$82</c:f>
              <c:numCache>
                <c:formatCode>General</c:formatCode>
                <c:ptCount val="31"/>
                <c:pt idx="0">
                  <c:v>16.5365172715</c:v>
                </c:pt>
                <c:pt idx="1">
                  <c:v>27.5758756541</c:v>
                </c:pt>
                <c:pt idx="2">
                  <c:v>-14.2579039577</c:v>
                </c:pt>
                <c:pt idx="4">
                  <c:v>72.74343000392385</c:v>
                </c:pt>
                <c:pt idx="5">
                  <c:v>82.55931837896775</c:v>
                </c:pt>
                <c:pt idx="6">
                  <c:v>73.77257287243289</c:v>
                </c:pt>
                <c:pt idx="8">
                  <c:v>21.77121771217712</c:v>
                </c:pt>
                <c:pt idx="9">
                  <c:v>16.23616236162361</c:v>
                </c:pt>
                <c:pt idx="10">
                  <c:v>-21.77121771217712</c:v>
                </c:pt>
                <c:pt idx="12">
                  <c:v>29.16564243719987</c:v>
                </c:pt>
                <c:pt idx="13">
                  <c:v>22.6933117449</c:v>
                </c:pt>
                <c:pt idx="14">
                  <c:v>-17.6969436866</c:v>
                </c:pt>
                <c:pt idx="16">
                  <c:v>13.33333333333334</c:v>
                </c:pt>
                <c:pt idx="17">
                  <c:v>15.61904761904763</c:v>
                </c:pt>
                <c:pt idx="18">
                  <c:v>14.47619047619047</c:v>
                </c:pt>
                <c:pt idx="20">
                  <c:v>22.7638791062</c:v>
                </c:pt>
                <c:pt idx="21">
                  <c:v>39.88856949429999</c:v>
                </c:pt>
                <c:pt idx="22">
                  <c:v>40.4863154985</c:v>
                </c:pt>
                <c:pt idx="24">
                  <c:v>82.2115703077</c:v>
                </c:pt>
                <c:pt idx="25">
                  <c:v>98.9102575223</c:v>
                </c:pt>
                <c:pt idx="26">
                  <c:v>96.8443337644</c:v>
                </c:pt>
                <c:pt idx="28">
                  <c:v>33.16930775863081</c:v>
                </c:pt>
                <c:pt idx="29">
                  <c:v>44.3101082920963</c:v>
                </c:pt>
                <c:pt idx="30">
                  <c:v>-370.6868982001376</c:v>
                </c:pt>
              </c:numCache>
            </c:numRef>
          </c:val>
        </c:ser>
        <c:ser>
          <c:idx val="1"/>
          <c:order val="1"/>
          <c:tx>
            <c:strRef>
              <c:f>[paper_graph2.xls]Sheet1!$D$51</c:f>
              <c:strCache>
                <c:ptCount val="1"/>
                <c:pt idx="0">
                  <c:v>L2</c:v>
                </c:pt>
              </c:strCache>
            </c:strRef>
          </c:tx>
          <c:invertIfNegative val="0"/>
          <c:cat>
            <c:multiLvlStrRef>
              <c:f>[paper_graph2.xls]Sheet1!$A$52:$B$82</c:f>
              <c:multiLvlStrCache>
                <c:ptCount val="31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4">
                    <c:v>1</c:v>
                  </c:pt>
                  <c:pt idx="5">
                    <c:v>2</c:v>
                  </c:pt>
                  <c:pt idx="6">
                    <c:v>3</c:v>
                  </c:pt>
                  <c:pt idx="8">
                    <c:v>1</c:v>
                  </c:pt>
                  <c:pt idx="9">
                    <c:v>2</c:v>
                  </c:pt>
                  <c:pt idx="10">
                    <c:v>3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6">
                    <c:v>1</c:v>
                  </c:pt>
                  <c:pt idx="17">
                    <c:v>2</c:v>
                  </c:pt>
                  <c:pt idx="18">
                    <c:v>3</c:v>
                  </c:pt>
                  <c:pt idx="20">
                    <c:v>1</c:v>
                  </c:pt>
                  <c:pt idx="21">
                    <c:v>2</c:v>
                  </c:pt>
                  <c:pt idx="22">
                    <c:v>3</c:v>
                  </c:pt>
                  <c:pt idx="24">
                    <c:v>1</c:v>
                  </c:pt>
                  <c:pt idx="25">
                    <c:v>2</c:v>
                  </c:pt>
                  <c:pt idx="26">
                    <c:v>3</c:v>
                  </c:pt>
                  <c:pt idx="28">
                    <c:v>1</c:v>
                  </c:pt>
                  <c:pt idx="29">
                    <c:v>2</c:v>
                  </c:pt>
                  <c:pt idx="30">
                    <c:v>3</c:v>
                  </c:pt>
                </c:lvl>
                <c:lvl>
                  <c:pt idx="0">
                    <c:v>Povray</c:v>
                  </c:pt>
                  <c:pt idx="4">
                    <c:v>Gems.</c:v>
                  </c:pt>
                  <c:pt idx="8">
                    <c:v>Gobmk</c:v>
                  </c:pt>
                  <c:pt idx="12">
                    <c:v>Fasta.</c:v>
                  </c:pt>
                  <c:pt idx="16">
                    <c:v>Sjeng</c:v>
                  </c:pt>
                  <c:pt idx="20">
                    <c:v>Bzip2</c:v>
                  </c:pt>
                  <c:pt idx="24">
                    <c:v>Milc</c:v>
                  </c:pt>
                  <c:pt idx="28">
                    <c:v>Avg.</c:v>
                  </c:pt>
                </c:lvl>
              </c:multiLvlStrCache>
            </c:multiLvlStrRef>
          </c:cat>
          <c:val>
            <c:numRef>
              <c:f>[paper_graph2.xls]Sheet1!$D$52:$D$82</c:f>
              <c:numCache>
                <c:formatCode>General</c:formatCode>
                <c:ptCount val="31"/>
                <c:pt idx="0">
                  <c:v>16.382849318</c:v>
                </c:pt>
                <c:pt idx="1">
                  <c:v>20.2949214733</c:v>
                </c:pt>
                <c:pt idx="2">
                  <c:v>-125.056790132</c:v>
                </c:pt>
                <c:pt idx="4">
                  <c:v>41.07888825606747</c:v>
                </c:pt>
                <c:pt idx="5">
                  <c:v>40.48454499335627</c:v>
                </c:pt>
                <c:pt idx="6">
                  <c:v>52.37775497390452</c:v>
                </c:pt>
                <c:pt idx="8">
                  <c:v>5.55555555555553</c:v>
                </c:pt>
                <c:pt idx="9">
                  <c:v>5.55555555555553</c:v>
                </c:pt>
                <c:pt idx="10">
                  <c:v>-694.4444444444431</c:v>
                </c:pt>
                <c:pt idx="12">
                  <c:v>28.3928689836</c:v>
                </c:pt>
                <c:pt idx="13">
                  <c:v>62.3325921181</c:v>
                </c:pt>
                <c:pt idx="14">
                  <c:v>-284.940647304</c:v>
                </c:pt>
                <c:pt idx="16">
                  <c:v>-145.4545454545455</c:v>
                </c:pt>
                <c:pt idx="17">
                  <c:v>27.27272727272714</c:v>
                </c:pt>
                <c:pt idx="18">
                  <c:v>-972.7272727272726</c:v>
                </c:pt>
                <c:pt idx="20">
                  <c:v>36.3077127513</c:v>
                </c:pt>
                <c:pt idx="21">
                  <c:v>52.4640619824</c:v>
                </c:pt>
                <c:pt idx="22">
                  <c:v>3.49504164541</c:v>
                </c:pt>
                <c:pt idx="24">
                  <c:v>22.4804161662</c:v>
                </c:pt>
                <c:pt idx="25">
                  <c:v>58.25488107059999</c:v>
                </c:pt>
                <c:pt idx="26">
                  <c:v>78.7843257542</c:v>
                </c:pt>
                <c:pt idx="28">
                  <c:v>14.67827962153172</c:v>
                </c:pt>
                <c:pt idx="29">
                  <c:v>40.33714930571534</c:v>
                </c:pt>
                <c:pt idx="30">
                  <c:v>-121.719975028467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2062985128"/>
        <c:axId val="-2062982120"/>
      </c:barChart>
      <c:catAx>
        <c:axId val="-2062985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anchor="b" anchorCtr="0"/>
          <a:lstStyle/>
          <a:p>
            <a:pPr>
              <a:defRPr sz="1600"/>
            </a:pPr>
            <a:endParaRPr lang="en-US"/>
          </a:p>
        </c:txPr>
        <c:crossAx val="-2062982120"/>
        <c:crosses val="autoZero"/>
        <c:auto val="1"/>
        <c:lblAlgn val="ctr"/>
        <c:lblOffset val="300"/>
        <c:noMultiLvlLbl val="0"/>
      </c:catAx>
      <c:valAx>
        <c:axId val="-2062982120"/>
        <c:scaling>
          <c:orientation val="minMax"/>
          <c:max val="100.0"/>
          <c:min val="-50.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 dirty="0" smtClean="0"/>
                  <a:t>%  </a:t>
                </a:r>
                <a:r>
                  <a:rPr lang="en-US" sz="1600" b="0" dirty="0"/>
                  <a:t>Misses Eliminated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62985128"/>
        <c:crosses val="autoZero"/>
        <c:crossBetween val="between"/>
        <c:majorUnit val="50.0"/>
        <c:minorUnit val="4.0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5"/>
            <c:invertIfNegative val="0"/>
            <c:bubble3D val="0"/>
            <c:spPr>
              <a:solidFill>
                <a:srgbClr val="FF0000"/>
              </a:solidFill>
            </c:spPr>
          </c:dPt>
          <c:cat>
            <c:multiLvlStrRef>
              <c:f>'[TLB-sensitivity-studies (1).xls]TLB Performance'!$AO$31:$AP$59</c:f>
              <c:multiLvlStrCache>
                <c:ptCount val="29"/>
                <c:lvl>
                  <c:pt idx="0">
                    <c:v>Perfect</c:v>
                  </c:pt>
                  <c:pt idx="1">
                    <c:v>CoLT-SA</c:v>
                  </c:pt>
                  <c:pt idx="2">
                    <c:v>CoLT-FA</c:v>
                  </c:pt>
                  <c:pt idx="3">
                    <c:v>CoLT-All</c:v>
                  </c:pt>
                  <c:pt idx="5">
                    <c:v>Perfect</c:v>
                  </c:pt>
                  <c:pt idx="6">
                    <c:v>CoLT-SA</c:v>
                  </c:pt>
                  <c:pt idx="7">
                    <c:v>CoLT-FA</c:v>
                  </c:pt>
                  <c:pt idx="8">
                    <c:v>CoLT-All</c:v>
                  </c:pt>
                  <c:pt idx="10">
                    <c:v>Perfect</c:v>
                  </c:pt>
                  <c:pt idx="11">
                    <c:v>CoLT-SA</c:v>
                  </c:pt>
                  <c:pt idx="12">
                    <c:v>CoLT-FA</c:v>
                  </c:pt>
                  <c:pt idx="13">
                    <c:v>CoLT-All</c:v>
                  </c:pt>
                  <c:pt idx="15">
                    <c:v>Perfect</c:v>
                  </c:pt>
                  <c:pt idx="16">
                    <c:v>CoLT-SA</c:v>
                  </c:pt>
                  <c:pt idx="17">
                    <c:v>CoLT-FA</c:v>
                  </c:pt>
                  <c:pt idx="18">
                    <c:v>CoLT-All</c:v>
                  </c:pt>
                  <c:pt idx="20">
                    <c:v>Perfect</c:v>
                  </c:pt>
                  <c:pt idx="21">
                    <c:v>CoLT-SA</c:v>
                  </c:pt>
                  <c:pt idx="22">
                    <c:v>CoLT-FA</c:v>
                  </c:pt>
                  <c:pt idx="23">
                    <c:v>CoLT-All</c:v>
                  </c:pt>
                  <c:pt idx="25">
                    <c:v>Perfect</c:v>
                  </c:pt>
                  <c:pt idx="26">
                    <c:v>CoLT-SA</c:v>
                  </c:pt>
                  <c:pt idx="27">
                    <c:v>CoLT-FA</c:v>
                  </c:pt>
                  <c:pt idx="28">
                    <c:v>CoLT-All</c:v>
                  </c:pt>
                </c:lvl>
                <c:lvl>
                  <c:pt idx="0">
                    <c:v>Mcf</c:v>
                  </c:pt>
                  <c:pt idx="5">
                    <c:v>Cact.</c:v>
                  </c:pt>
                  <c:pt idx="10">
                    <c:v>Astar</c:v>
                  </c:pt>
                  <c:pt idx="15">
                    <c:v>Omnet.</c:v>
                  </c:pt>
                  <c:pt idx="20">
                    <c:v>Xalanc.</c:v>
                  </c:pt>
                  <c:pt idx="25">
                    <c:v>Povray</c:v>
                  </c:pt>
                </c:lvl>
              </c:multiLvlStrCache>
            </c:multiLvlStrRef>
          </c:cat>
          <c:val>
            <c:numRef>
              <c:f>'[TLB-sensitivity-studies (1).xls]TLB Performance'!$AQ$31:$AQ$59</c:f>
              <c:numCache>
                <c:formatCode>General</c:formatCode>
                <c:ptCount val="29"/>
                <c:pt idx="0">
                  <c:v>13.2</c:v>
                </c:pt>
                <c:pt idx="1">
                  <c:v>7.24</c:v>
                </c:pt>
                <c:pt idx="2">
                  <c:v>7.119999999999997</c:v>
                </c:pt>
                <c:pt idx="3">
                  <c:v>9.32</c:v>
                </c:pt>
                <c:pt idx="5">
                  <c:v>17.4</c:v>
                </c:pt>
                <c:pt idx="6">
                  <c:v>11.63</c:v>
                </c:pt>
                <c:pt idx="7">
                  <c:v>11.82</c:v>
                </c:pt>
                <c:pt idx="8">
                  <c:v>12.42</c:v>
                </c:pt>
                <c:pt idx="10">
                  <c:v>13.3</c:v>
                </c:pt>
                <c:pt idx="11">
                  <c:v>12.6</c:v>
                </c:pt>
                <c:pt idx="12">
                  <c:v>13.0</c:v>
                </c:pt>
                <c:pt idx="13">
                  <c:v>13.0</c:v>
                </c:pt>
                <c:pt idx="15">
                  <c:v>19.4</c:v>
                </c:pt>
                <c:pt idx="16">
                  <c:v>6.7</c:v>
                </c:pt>
                <c:pt idx="17">
                  <c:v>12.3</c:v>
                </c:pt>
                <c:pt idx="18">
                  <c:v>8.200000000000001</c:v>
                </c:pt>
                <c:pt idx="20">
                  <c:v>114.45</c:v>
                </c:pt>
                <c:pt idx="21">
                  <c:v>58.0</c:v>
                </c:pt>
                <c:pt idx="22">
                  <c:v>60.0</c:v>
                </c:pt>
                <c:pt idx="23">
                  <c:v>63.0</c:v>
                </c:pt>
                <c:pt idx="25">
                  <c:v>12.8</c:v>
                </c:pt>
                <c:pt idx="26">
                  <c:v>6.7</c:v>
                </c:pt>
                <c:pt idx="27">
                  <c:v>8.1</c:v>
                </c:pt>
                <c:pt idx="28">
                  <c:v>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-2059516376"/>
        <c:axId val="-2059513256"/>
      </c:barChart>
      <c:catAx>
        <c:axId val="-2059516376"/>
        <c:scaling>
          <c:orientation val="minMax"/>
        </c:scaling>
        <c:delete val="0"/>
        <c:axPos val="b"/>
        <c:majorTickMark val="out"/>
        <c:minorTickMark val="none"/>
        <c:tickLblPos val="nextTo"/>
        <c:crossAx val="-2059513256"/>
        <c:crosses val="autoZero"/>
        <c:auto val="1"/>
        <c:lblAlgn val="ctr"/>
        <c:lblOffset val="100"/>
        <c:tickLblSkip val="1"/>
        <c:noMultiLvlLbl val="0"/>
      </c:catAx>
      <c:valAx>
        <c:axId val="-2059513256"/>
        <c:scaling>
          <c:orientation val="minMax"/>
          <c:max val="25.0"/>
        </c:scaling>
        <c:delete val="0"/>
        <c:axPos val="l"/>
        <c:majorGridlines>
          <c:spPr>
            <a:ln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Perf. Improvement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059516376"/>
        <c:crosses val="autoZero"/>
        <c:crossBetween val="between"/>
        <c:majorUnit val="5.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5"/>
            <c:invertIfNegative val="0"/>
            <c:bubble3D val="0"/>
            <c:spPr>
              <a:solidFill>
                <a:srgbClr val="FF0000"/>
              </a:solidFill>
            </c:spPr>
          </c:dPt>
          <c:cat>
            <c:multiLvlStrRef>
              <c:f>'TLB Performance'!$AO$61:$AP$89</c:f>
              <c:multiLvlStrCache>
                <c:ptCount val="29"/>
                <c:lvl>
                  <c:pt idx="0">
                    <c:v>Perfect</c:v>
                  </c:pt>
                  <c:pt idx="1">
                    <c:v>CoLT-SA</c:v>
                  </c:pt>
                  <c:pt idx="2">
                    <c:v>CoLT-FA</c:v>
                  </c:pt>
                  <c:pt idx="3">
                    <c:v>CoLT-All</c:v>
                  </c:pt>
                  <c:pt idx="5">
                    <c:v>Perfect</c:v>
                  </c:pt>
                  <c:pt idx="6">
                    <c:v>CoLT-SA</c:v>
                  </c:pt>
                  <c:pt idx="7">
                    <c:v>CoLT-FA</c:v>
                  </c:pt>
                  <c:pt idx="8">
                    <c:v>CoLT-All</c:v>
                  </c:pt>
                  <c:pt idx="10">
                    <c:v>Perfect</c:v>
                  </c:pt>
                  <c:pt idx="11">
                    <c:v>CoLT-SA</c:v>
                  </c:pt>
                  <c:pt idx="12">
                    <c:v>CoLT-FA</c:v>
                  </c:pt>
                  <c:pt idx="13">
                    <c:v>CoLT-All</c:v>
                  </c:pt>
                  <c:pt idx="15">
                    <c:v>Perfect</c:v>
                  </c:pt>
                  <c:pt idx="16">
                    <c:v>CoLT-SA</c:v>
                  </c:pt>
                  <c:pt idx="17">
                    <c:v>CoLT-FA</c:v>
                  </c:pt>
                  <c:pt idx="18">
                    <c:v>CoLT-All</c:v>
                  </c:pt>
                  <c:pt idx="20">
                    <c:v>Perfect</c:v>
                  </c:pt>
                  <c:pt idx="21">
                    <c:v>CoLT-SA</c:v>
                  </c:pt>
                  <c:pt idx="22">
                    <c:v>CoLT-FA</c:v>
                  </c:pt>
                  <c:pt idx="23">
                    <c:v>CoLT-All</c:v>
                  </c:pt>
                  <c:pt idx="25">
                    <c:v>Perfect</c:v>
                  </c:pt>
                  <c:pt idx="26">
                    <c:v>CoLT-SA</c:v>
                  </c:pt>
                  <c:pt idx="27">
                    <c:v>CoLT-FA</c:v>
                  </c:pt>
                  <c:pt idx="28">
                    <c:v>CoLT-All</c:v>
                  </c:pt>
                </c:lvl>
                <c:lvl>
                  <c:pt idx="0">
                    <c:v>Gems.</c:v>
                  </c:pt>
                  <c:pt idx="5">
                    <c:v>Gobmk</c:v>
                  </c:pt>
                  <c:pt idx="10">
                    <c:v>Sjeng</c:v>
                  </c:pt>
                  <c:pt idx="15">
                    <c:v>Bzip2</c:v>
                  </c:pt>
                  <c:pt idx="20">
                    <c:v>Milc</c:v>
                  </c:pt>
                  <c:pt idx="25">
                    <c:v>Avg.</c:v>
                  </c:pt>
                </c:lvl>
              </c:multiLvlStrCache>
            </c:multiLvlStrRef>
          </c:cat>
          <c:val>
            <c:numRef>
              <c:f>'TLB Performance'!$AQ$61:$AQ$89</c:f>
              <c:numCache>
                <c:formatCode>General</c:formatCode>
                <c:ptCount val="29"/>
                <c:pt idx="0">
                  <c:v>8.0</c:v>
                </c:pt>
                <c:pt idx="1">
                  <c:v>4.0</c:v>
                </c:pt>
                <c:pt idx="2">
                  <c:v>5.1</c:v>
                </c:pt>
                <c:pt idx="3">
                  <c:v>4.8</c:v>
                </c:pt>
                <c:pt idx="5">
                  <c:v>4.8</c:v>
                </c:pt>
                <c:pt idx="6">
                  <c:v>1.4</c:v>
                </c:pt>
                <c:pt idx="7">
                  <c:v>2.2</c:v>
                </c:pt>
                <c:pt idx="8">
                  <c:v>1.9</c:v>
                </c:pt>
                <c:pt idx="10">
                  <c:v>3.6</c:v>
                </c:pt>
                <c:pt idx="11">
                  <c:v>1.2</c:v>
                </c:pt>
                <c:pt idx="12">
                  <c:v>2.1</c:v>
                </c:pt>
                <c:pt idx="13">
                  <c:v>1.5</c:v>
                </c:pt>
                <c:pt idx="15">
                  <c:v>18.8</c:v>
                </c:pt>
                <c:pt idx="16">
                  <c:v>8.1</c:v>
                </c:pt>
                <c:pt idx="17">
                  <c:v>11.8</c:v>
                </c:pt>
                <c:pt idx="18">
                  <c:v>12.4</c:v>
                </c:pt>
                <c:pt idx="20">
                  <c:v>10.1</c:v>
                </c:pt>
                <c:pt idx="21">
                  <c:v>6.1</c:v>
                </c:pt>
                <c:pt idx="22">
                  <c:v>8.3</c:v>
                </c:pt>
                <c:pt idx="23">
                  <c:v>6.8</c:v>
                </c:pt>
                <c:pt idx="25">
                  <c:v>21.44090909090908</c:v>
                </c:pt>
                <c:pt idx="26">
                  <c:v>11.24272727272727</c:v>
                </c:pt>
                <c:pt idx="27">
                  <c:v>12.89454545454546</c:v>
                </c:pt>
                <c:pt idx="28">
                  <c:v>12.82181818181818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-2059829816"/>
        <c:axId val="-2059826696"/>
      </c:barChart>
      <c:catAx>
        <c:axId val="-2059829816"/>
        <c:scaling>
          <c:orientation val="minMax"/>
        </c:scaling>
        <c:delete val="0"/>
        <c:axPos val="b"/>
        <c:majorTickMark val="out"/>
        <c:minorTickMark val="none"/>
        <c:tickLblPos val="nextTo"/>
        <c:crossAx val="-2059826696"/>
        <c:crosses val="autoZero"/>
        <c:auto val="1"/>
        <c:lblAlgn val="ctr"/>
        <c:lblOffset val="100"/>
        <c:tickLblSkip val="1"/>
        <c:noMultiLvlLbl val="0"/>
      </c:catAx>
      <c:valAx>
        <c:axId val="-2059826696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Perf. Improvement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05982981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[paper_graph3.xls]Sheet1!$B$20</c:f>
              <c:strCache>
                <c:ptCount val="1"/>
                <c:pt idx="0">
                  <c:v>4-way, CoLT-SA</c:v>
                </c:pt>
              </c:strCache>
            </c:strRef>
          </c:tx>
          <c:invertIfNegative val="0"/>
          <c:cat>
            <c:strRef>
              <c:f>[paper_graph3.xls]Sheet1!$A$21:$A$27</c:f>
              <c:strCache>
                <c:ptCount val="7"/>
                <c:pt idx="0">
                  <c:v>Mcf</c:v>
                </c:pt>
                <c:pt idx="1">
                  <c:v>Tigr</c:v>
                </c:pt>
                <c:pt idx="2">
                  <c:v>Mumm.</c:v>
                </c:pt>
                <c:pt idx="3">
                  <c:v>Cact.</c:v>
                </c:pt>
                <c:pt idx="4">
                  <c:v>Astar</c:v>
                </c:pt>
                <c:pt idx="5">
                  <c:v>Omnet.</c:v>
                </c:pt>
                <c:pt idx="6">
                  <c:v>Xalanc.</c:v>
                </c:pt>
              </c:strCache>
            </c:strRef>
          </c:cat>
          <c:val>
            <c:numRef>
              <c:f>[paper_graph3.xls]Sheet1!$B$21:$B$27</c:f>
              <c:numCache>
                <c:formatCode>General</c:formatCode>
                <c:ptCount val="7"/>
                <c:pt idx="0">
                  <c:v>45.5316581894</c:v>
                </c:pt>
                <c:pt idx="1">
                  <c:v>8.705255140899998</c:v>
                </c:pt>
                <c:pt idx="2">
                  <c:v>8.648111427539966</c:v>
                </c:pt>
                <c:pt idx="3">
                  <c:v>61.0054347826087</c:v>
                </c:pt>
                <c:pt idx="4">
                  <c:v>96.3074405888</c:v>
                </c:pt>
                <c:pt idx="5">
                  <c:v>27.9409508778</c:v>
                </c:pt>
                <c:pt idx="6">
                  <c:v>44.52518998131011</c:v>
                </c:pt>
              </c:numCache>
            </c:numRef>
          </c:val>
        </c:ser>
        <c:ser>
          <c:idx val="1"/>
          <c:order val="1"/>
          <c:tx>
            <c:strRef>
              <c:f>[paper_graph3.xls]Sheet1!$C$20</c:f>
              <c:strCache>
                <c:ptCount val="1"/>
                <c:pt idx="0">
                  <c:v>8-way, No CoLT</c:v>
                </c:pt>
              </c:strCache>
            </c:strRef>
          </c:tx>
          <c:invertIfNegative val="0"/>
          <c:cat>
            <c:strRef>
              <c:f>[paper_graph3.xls]Sheet1!$A$21:$A$27</c:f>
              <c:strCache>
                <c:ptCount val="7"/>
                <c:pt idx="0">
                  <c:v>Mcf</c:v>
                </c:pt>
                <c:pt idx="1">
                  <c:v>Tigr</c:v>
                </c:pt>
                <c:pt idx="2">
                  <c:v>Mumm.</c:v>
                </c:pt>
                <c:pt idx="3">
                  <c:v>Cact.</c:v>
                </c:pt>
                <c:pt idx="4">
                  <c:v>Astar</c:v>
                </c:pt>
                <c:pt idx="5">
                  <c:v>Omnet.</c:v>
                </c:pt>
                <c:pt idx="6">
                  <c:v>Xalanc.</c:v>
                </c:pt>
              </c:strCache>
            </c:strRef>
          </c:cat>
          <c:val>
            <c:numRef>
              <c:f>[paper_graph3.xls]Sheet1!$C$21:$C$27</c:f>
              <c:numCache>
                <c:formatCode>General</c:formatCode>
                <c:ptCount val="7"/>
                <c:pt idx="0">
                  <c:v>1.723028567538978</c:v>
                </c:pt>
                <c:pt idx="1">
                  <c:v>-0.196115765422696</c:v>
                </c:pt>
                <c:pt idx="2">
                  <c:v>-0.646734585865588</c:v>
                </c:pt>
                <c:pt idx="3">
                  <c:v>37.09239130434783</c:v>
                </c:pt>
                <c:pt idx="4">
                  <c:v>-2.825128597866857</c:v>
                </c:pt>
                <c:pt idx="5">
                  <c:v>8.9773588147463</c:v>
                </c:pt>
                <c:pt idx="6">
                  <c:v>1.198505041122478</c:v>
                </c:pt>
              </c:numCache>
            </c:numRef>
          </c:val>
        </c:ser>
        <c:ser>
          <c:idx val="2"/>
          <c:order val="2"/>
          <c:tx>
            <c:strRef>
              <c:f>[paper_graph3.xls]Sheet1!$D$20</c:f>
              <c:strCache>
                <c:ptCount val="1"/>
                <c:pt idx="0">
                  <c:v>8-way, CoLT-SA</c:v>
                </c:pt>
              </c:strCache>
            </c:strRef>
          </c:tx>
          <c:invertIfNegative val="0"/>
          <c:cat>
            <c:strRef>
              <c:f>[paper_graph3.xls]Sheet1!$A$21:$A$27</c:f>
              <c:strCache>
                <c:ptCount val="7"/>
                <c:pt idx="0">
                  <c:v>Mcf</c:v>
                </c:pt>
                <c:pt idx="1">
                  <c:v>Tigr</c:v>
                </c:pt>
                <c:pt idx="2">
                  <c:v>Mumm.</c:v>
                </c:pt>
                <c:pt idx="3">
                  <c:v>Cact.</c:v>
                </c:pt>
                <c:pt idx="4">
                  <c:v>Astar</c:v>
                </c:pt>
                <c:pt idx="5">
                  <c:v>Omnet.</c:v>
                </c:pt>
                <c:pt idx="6">
                  <c:v>Xalanc.</c:v>
                </c:pt>
              </c:strCache>
            </c:strRef>
          </c:cat>
          <c:val>
            <c:numRef>
              <c:f>[paper_graph3.xls]Sheet1!$D$21:$D$27</c:f>
              <c:numCache>
                <c:formatCode>General</c:formatCode>
                <c:ptCount val="7"/>
                <c:pt idx="0">
                  <c:v>55.72969988467703</c:v>
                </c:pt>
                <c:pt idx="1">
                  <c:v>8.97372429550647</c:v>
                </c:pt>
                <c:pt idx="2">
                  <c:v>8.50295028002071</c:v>
                </c:pt>
                <c:pt idx="3">
                  <c:v>71.0597826086955</c:v>
                </c:pt>
                <c:pt idx="4">
                  <c:v>99.53670004920057</c:v>
                </c:pt>
                <c:pt idx="5">
                  <c:v>53.95702512902754</c:v>
                </c:pt>
                <c:pt idx="6">
                  <c:v>44.52520995218562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59721112"/>
        <c:axId val="-2059718136"/>
      </c:barChart>
      <c:catAx>
        <c:axId val="-2059721112"/>
        <c:scaling>
          <c:orientation val="minMax"/>
        </c:scaling>
        <c:delete val="0"/>
        <c:axPos val="b"/>
        <c:majorTickMark val="out"/>
        <c:minorTickMark val="none"/>
        <c:tickLblPos val="nextTo"/>
        <c:crossAx val="-2059718136"/>
        <c:crosses val="autoZero"/>
        <c:auto val="1"/>
        <c:lblAlgn val="ctr"/>
        <c:lblOffset val="100"/>
        <c:noMultiLvlLbl val="0"/>
      </c:catAx>
      <c:valAx>
        <c:axId val="-2059718136"/>
        <c:scaling>
          <c:orientation val="minMax"/>
          <c:max val="100.0"/>
          <c:min val="0.0"/>
        </c:scaling>
        <c:delete val="0"/>
        <c:axPos val="l"/>
        <c:majorGridlines>
          <c:spPr>
            <a:ln w="3175"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 dirty="0" smtClean="0"/>
                  <a:t>%Misses </a:t>
                </a:r>
                <a:r>
                  <a:rPr lang="en-US" b="0" dirty="0"/>
                  <a:t>Eliminated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0597211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[paper_graph3.xls]Sheet1!$B$20</c:f>
              <c:strCache>
                <c:ptCount val="1"/>
                <c:pt idx="0">
                  <c:v>4-way, CoLT-SA</c:v>
                </c:pt>
              </c:strCache>
            </c:strRef>
          </c:tx>
          <c:invertIfNegative val="0"/>
          <c:cat>
            <c:strRef>
              <c:f>[paper_graph3.xls]Sheet1!$A$28:$A$35</c:f>
              <c:strCache>
                <c:ptCount val="8"/>
                <c:pt idx="0">
                  <c:v>Povray</c:v>
                </c:pt>
                <c:pt idx="1">
                  <c:v>Gems.</c:v>
                </c:pt>
                <c:pt idx="2">
                  <c:v>Gobmk</c:v>
                </c:pt>
                <c:pt idx="3">
                  <c:v>Fasta.</c:v>
                </c:pt>
                <c:pt idx="4">
                  <c:v>Sjeng</c:v>
                </c:pt>
                <c:pt idx="5">
                  <c:v>Bzip2</c:v>
                </c:pt>
                <c:pt idx="6">
                  <c:v>Milc</c:v>
                </c:pt>
                <c:pt idx="7">
                  <c:v>Avg.</c:v>
                </c:pt>
              </c:strCache>
            </c:strRef>
          </c:cat>
          <c:val>
            <c:numRef>
              <c:f>[paper_graph3.xls]Sheet1!$B$28:$B$35</c:f>
              <c:numCache>
                <c:formatCode>General</c:formatCode>
                <c:ptCount val="8"/>
                <c:pt idx="0">
                  <c:v>20.2949214733</c:v>
                </c:pt>
                <c:pt idx="1">
                  <c:v>40.48454499322301</c:v>
                </c:pt>
                <c:pt idx="2">
                  <c:v>5.6</c:v>
                </c:pt>
                <c:pt idx="3">
                  <c:v>62.3325921181</c:v>
                </c:pt>
                <c:pt idx="4">
                  <c:v>27.3</c:v>
                </c:pt>
                <c:pt idx="5">
                  <c:v>52.4640619824</c:v>
                </c:pt>
                <c:pt idx="6">
                  <c:v>58.25488107059999</c:v>
                </c:pt>
                <c:pt idx="7">
                  <c:v>39.95678875899871</c:v>
                </c:pt>
              </c:numCache>
            </c:numRef>
          </c:val>
        </c:ser>
        <c:ser>
          <c:idx val="1"/>
          <c:order val="1"/>
          <c:tx>
            <c:strRef>
              <c:f>[paper_graph3.xls]Sheet1!$C$20</c:f>
              <c:strCache>
                <c:ptCount val="1"/>
                <c:pt idx="0">
                  <c:v>8-way, No CoLT</c:v>
                </c:pt>
              </c:strCache>
            </c:strRef>
          </c:tx>
          <c:invertIfNegative val="0"/>
          <c:cat>
            <c:strRef>
              <c:f>[paper_graph3.xls]Sheet1!$A$28:$A$35</c:f>
              <c:strCache>
                <c:ptCount val="8"/>
                <c:pt idx="0">
                  <c:v>Povray</c:v>
                </c:pt>
                <c:pt idx="1">
                  <c:v>Gems.</c:v>
                </c:pt>
                <c:pt idx="2">
                  <c:v>Gobmk</c:v>
                </c:pt>
                <c:pt idx="3">
                  <c:v>Fasta.</c:v>
                </c:pt>
                <c:pt idx="4">
                  <c:v>Sjeng</c:v>
                </c:pt>
                <c:pt idx="5">
                  <c:v>Bzip2</c:v>
                </c:pt>
                <c:pt idx="6">
                  <c:v>Milc</c:v>
                </c:pt>
                <c:pt idx="7">
                  <c:v>Avg.</c:v>
                </c:pt>
              </c:strCache>
            </c:strRef>
          </c:cat>
          <c:val>
            <c:numRef>
              <c:f>[paper_graph3.xls]Sheet1!$C$28:$C$35</c:f>
              <c:numCache>
                <c:formatCode>General</c:formatCode>
                <c:ptCount val="8"/>
                <c:pt idx="0">
                  <c:v>8.598225034617698</c:v>
                </c:pt>
                <c:pt idx="1">
                  <c:v>4.385113629608771</c:v>
                </c:pt>
                <c:pt idx="2">
                  <c:v>16.66666666666667</c:v>
                </c:pt>
                <c:pt idx="3">
                  <c:v>38.47321547310815</c:v>
                </c:pt>
                <c:pt idx="4">
                  <c:v>63.63636363636365</c:v>
                </c:pt>
                <c:pt idx="5">
                  <c:v>4.357755842494765</c:v>
                </c:pt>
                <c:pt idx="6">
                  <c:v>0.0</c:v>
                </c:pt>
                <c:pt idx="7">
                  <c:v>12.9600460758186</c:v>
                </c:pt>
              </c:numCache>
            </c:numRef>
          </c:val>
        </c:ser>
        <c:ser>
          <c:idx val="2"/>
          <c:order val="2"/>
          <c:tx>
            <c:strRef>
              <c:f>[paper_graph3.xls]Sheet1!$D$20</c:f>
              <c:strCache>
                <c:ptCount val="1"/>
                <c:pt idx="0">
                  <c:v>8-way, CoLT-SA</c:v>
                </c:pt>
              </c:strCache>
            </c:strRef>
          </c:tx>
          <c:invertIfNegative val="0"/>
          <c:cat>
            <c:strRef>
              <c:f>[paper_graph3.xls]Sheet1!$A$28:$A$35</c:f>
              <c:strCache>
                <c:ptCount val="8"/>
                <c:pt idx="0">
                  <c:v>Povray</c:v>
                </c:pt>
                <c:pt idx="1">
                  <c:v>Gems.</c:v>
                </c:pt>
                <c:pt idx="2">
                  <c:v>Gobmk</c:v>
                </c:pt>
                <c:pt idx="3">
                  <c:v>Fasta.</c:v>
                </c:pt>
                <c:pt idx="4">
                  <c:v>Sjeng</c:v>
                </c:pt>
                <c:pt idx="5">
                  <c:v>Bzip2</c:v>
                </c:pt>
                <c:pt idx="6">
                  <c:v>Milc</c:v>
                </c:pt>
                <c:pt idx="7">
                  <c:v>Avg.</c:v>
                </c:pt>
              </c:strCache>
            </c:strRef>
          </c:cat>
          <c:val>
            <c:numRef>
              <c:f>[paper_graph3.xls]Sheet1!$D$28:$D$35</c:f>
              <c:numCache>
                <c:formatCode>General</c:formatCode>
                <c:ptCount val="8"/>
                <c:pt idx="0">
                  <c:v>50.07388139037239</c:v>
                </c:pt>
                <c:pt idx="1">
                  <c:v>53.5011841222119</c:v>
                </c:pt>
                <c:pt idx="2">
                  <c:v>61.1111111111111</c:v>
                </c:pt>
                <c:pt idx="3">
                  <c:v>74.0422499486927</c:v>
                </c:pt>
                <c:pt idx="4">
                  <c:v>81.8181818181815</c:v>
                </c:pt>
                <c:pt idx="5">
                  <c:v>60.93357512073922</c:v>
                </c:pt>
                <c:pt idx="6">
                  <c:v>58.25488107055716</c:v>
                </c:pt>
                <c:pt idx="7">
                  <c:v>55.85858262722714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59676872"/>
        <c:axId val="-2059673896"/>
      </c:barChart>
      <c:catAx>
        <c:axId val="-2059676872"/>
        <c:scaling>
          <c:orientation val="minMax"/>
        </c:scaling>
        <c:delete val="0"/>
        <c:axPos val="b"/>
        <c:majorTickMark val="out"/>
        <c:minorTickMark val="none"/>
        <c:tickLblPos val="nextTo"/>
        <c:crossAx val="-2059673896"/>
        <c:crosses val="autoZero"/>
        <c:auto val="1"/>
        <c:lblAlgn val="ctr"/>
        <c:lblOffset val="100"/>
        <c:noMultiLvlLbl val="0"/>
      </c:catAx>
      <c:valAx>
        <c:axId val="-2059673896"/>
        <c:scaling>
          <c:orientation val="minMax"/>
          <c:max val="100.0"/>
        </c:scaling>
        <c:delete val="0"/>
        <c:axPos val="l"/>
        <c:majorGridlines>
          <c:spPr>
            <a:ln w="3175"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 dirty="0" smtClean="0"/>
                  <a:t>%Misses </a:t>
                </a:r>
                <a:r>
                  <a:rPr lang="en-US" b="0" dirty="0"/>
                  <a:t>Eliminated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0596768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621" cy="464346"/>
          </a:xfrm>
          <a:prstGeom prst="rect">
            <a:avLst/>
          </a:prstGeom>
        </p:spPr>
        <p:txBody>
          <a:bodyPr vert="horz" lIns="91904" tIns="45952" rIns="91904" bIns="4595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784" y="0"/>
            <a:ext cx="3026621" cy="464346"/>
          </a:xfrm>
          <a:prstGeom prst="rect">
            <a:avLst/>
          </a:prstGeom>
        </p:spPr>
        <p:txBody>
          <a:bodyPr vert="horz" lIns="91904" tIns="45952" rIns="91904" bIns="45952" rtlCol="0"/>
          <a:lstStyle>
            <a:lvl1pPr algn="r">
              <a:defRPr sz="1300"/>
            </a:lvl1pPr>
          </a:lstStyle>
          <a:p>
            <a:fld id="{C4114C87-0755-4100-9FF6-E7762B56D0F7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760"/>
            <a:ext cx="3026621" cy="464346"/>
          </a:xfrm>
          <a:prstGeom prst="rect">
            <a:avLst/>
          </a:prstGeom>
        </p:spPr>
        <p:txBody>
          <a:bodyPr vert="horz" lIns="91904" tIns="45952" rIns="91904" bIns="4595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784" y="8817760"/>
            <a:ext cx="3026621" cy="464346"/>
          </a:xfrm>
          <a:prstGeom prst="rect">
            <a:avLst/>
          </a:prstGeom>
        </p:spPr>
        <p:txBody>
          <a:bodyPr vert="horz" lIns="91904" tIns="45952" rIns="91904" bIns="45952" rtlCol="0" anchor="b"/>
          <a:lstStyle>
            <a:lvl1pPr algn="r">
              <a:defRPr sz="1300"/>
            </a:lvl1pPr>
          </a:lstStyle>
          <a:p>
            <a:fld id="{5319C47C-96CF-4A95-84F3-BD7713C131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06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61" tIns="46481" rIns="92961" bIns="4648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2961" tIns="46481" rIns="92961" bIns="46481" rtlCol="0"/>
          <a:lstStyle>
            <a:lvl1pPr algn="r">
              <a:defRPr sz="1300"/>
            </a:lvl1pPr>
          </a:lstStyle>
          <a:p>
            <a:fld id="{6B19DF67-1AD4-4BF7-B734-55C35E5DE9C1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5325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61" tIns="46481" rIns="92961" bIns="4648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1" y="4409758"/>
            <a:ext cx="5588000" cy="4177665"/>
          </a:xfrm>
          <a:prstGeom prst="rect">
            <a:avLst/>
          </a:prstGeom>
        </p:spPr>
        <p:txBody>
          <a:bodyPr vert="horz" lIns="92961" tIns="46481" rIns="92961" bIns="464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3"/>
            <a:ext cx="3026833" cy="464185"/>
          </a:xfrm>
          <a:prstGeom prst="rect">
            <a:avLst/>
          </a:prstGeom>
        </p:spPr>
        <p:txBody>
          <a:bodyPr vert="horz" lIns="92961" tIns="46481" rIns="92961" bIns="4648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3"/>
            <a:ext cx="3026833" cy="464185"/>
          </a:xfrm>
          <a:prstGeom prst="rect">
            <a:avLst/>
          </a:prstGeom>
        </p:spPr>
        <p:txBody>
          <a:bodyPr vert="horz" lIns="92961" tIns="46481" rIns="92961" bIns="46481" rtlCol="0" anchor="b"/>
          <a:lstStyle>
            <a:lvl1pPr algn="r">
              <a:defRPr sz="1300"/>
            </a:lvl1pPr>
          </a:lstStyle>
          <a:p>
            <a:fld id="{EA959A0C-F3B9-4B91-98C3-A42AC6D9E7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73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9ABFC-B530-4976-A16B-8F35D200ACA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857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217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812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816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54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Normally, increasing associativity will come at the cost of higher look up time, and higher</a:t>
            </a:r>
            <a:r>
              <a:rPr lang="en-US" baseline="0" dirty="0" smtClean="0"/>
              <a:t> power consumption. Furthermore, increasing associativity say from 4 – 8 may increase the TLB miss rate very little, which is normally offset by the look up time and power consumption. (TODO: Look up the paper that talks about this). Therefore, in this experiment, we see if increasing the associativity and apply </a:t>
            </a:r>
            <a:r>
              <a:rPr lang="en-US" baseline="0" dirty="0" err="1" smtClean="0"/>
              <a:t>CoLT</a:t>
            </a:r>
            <a:r>
              <a:rPr lang="en-US" baseline="0" dirty="0" smtClean="0"/>
              <a:t> can give us higher incentive for doing so? As it is shown in the result, increasing 4 -&gt; 8 only improve the miss rate by 10% in average, this is even lower than using </a:t>
            </a:r>
            <a:r>
              <a:rPr lang="en-US" baseline="0" dirty="0" err="1" smtClean="0"/>
              <a:t>CoLT</a:t>
            </a:r>
            <a:r>
              <a:rPr lang="en-US" baseline="0" dirty="0" smtClean="0"/>
              <a:t> at </a:t>
            </a:r>
            <a:r>
              <a:rPr lang="en-US" baseline="0" dirty="0" err="1" smtClean="0"/>
              <a:t>assoc</a:t>
            </a:r>
            <a:r>
              <a:rPr lang="en-US" baseline="0" dirty="0" smtClean="0"/>
              <a:t> = 4, and at </a:t>
            </a:r>
            <a:r>
              <a:rPr lang="en-US" baseline="0" dirty="0" err="1" smtClean="0"/>
              <a:t>assoc</a:t>
            </a:r>
            <a:r>
              <a:rPr lang="en-US" baseline="0" dirty="0" smtClean="0"/>
              <a:t> = 8, </a:t>
            </a:r>
            <a:r>
              <a:rPr lang="en-US" baseline="0" dirty="0" err="1" smtClean="0"/>
              <a:t>CoLT</a:t>
            </a:r>
            <a:r>
              <a:rPr lang="en-US" baseline="0" dirty="0" smtClean="0"/>
              <a:t>, we see close to 55% improvement in TLB miss rate.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981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02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06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94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69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02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05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01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178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00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533400"/>
            <a:ext cx="8077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28600" y="533400"/>
            <a:ext cx="8077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1143000"/>
            <a:ext cx="868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28600" y="1143000"/>
            <a:ext cx="868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228600"/>
            <a:ext cx="8073396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72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prstClr val="black"/>
                </a:solidFill>
              </a:rPr>
              <a:t>December 2012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 descr="http://upload.wikimedia.org/wikipedia/en/thumb/e/ee/Rutgers_TSUNJ_1000x1000x3c.png/165px-Rutgers_TSUNJ_1000x1000x3c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996" y="74298"/>
            <a:ext cx="613404" cy="61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4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4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/>
              <a:t>CoLT: Coalesced Large-Reach TLBs</a:t>
            </a:r>
            <a:endParaRPr lang="en-US" sz="3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19800"/>
            <a:ext cx="64008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December 2012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95400" y="2514600"/>
            <a:ext cx="6705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1900" dirty="0">
              <a:solidFill>
                <a:prstClr val="black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95400" y="3200400"/>
            <a:ext cx="6705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prstClr val="black"/>
                </a:solidFill>
              </a:rPr>
              <a:t>Binh Pham</a:t>
            </a:r>
            <a:r>
              <a:rPr lang="en-US" sz="2800" baseline="30000" dirty="0" smtClean="0">
                <a:solidFill>
                  <a:prstClr val="black"/>
                </a:solidFill>
              </a:rPr>
              <a:t>§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Viswanathan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Vaidyanathan</a:t>
            </a:r>
            <a:r>
              <a:rPr lang="en-US" sz="2800" baseline="30000" dirty="0" smtClean="0">
                <a:solidFill>
                  <a:prstClr val="black"/>
                </a:solidFill>
              </a:rPr>
              <a:t>§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Aamer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Jaleel</a:t>
            </a:r>
            <a:r>
              <a:rPr lang="en-US" sz="2800" baseline="30000" dirty="0" err="1" smtClean="0">
                <a:solidFill>
                  <a:prstClr val="black"/>
                </a:solidFill>
              </a:rPr>
              <a:t>ǂ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Abhishek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Bhattacharjee</a:t>
            </a:r>
            <a:r>
              <a:rPr lang="en-US" sz="2800" baseline="30000" dirty="0" smtClean="0">
                <a:solidFill>
                  <a:prstClr val="black"/>
                </a:solidFill>
              </a:rPr>
              <a:t>§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endParaRPr lang="en-US" sz="2800" baseline="30000" dirty="0" smtClean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2800" baseline="30000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2400" baseline="30000" dirty="0" smtClean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2400" baseline="30000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2400" baseline="30000" dirty="0" smtClean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400" baseline="30000" dirty="0" smtClean="0">
                <a:solidFill>
                  <a:prstClr val="black"/>
                </a:solidFill>
              </a:rPr>
              <a:t>§</a:t>
            </a:r>
            <a:r>
              <a:rPr lang="en-US" sz="2400" dirty="0" smtClean="0">
                <a:solidFill>
                  <a:prstClr val="black"/>
                </a:solidFill>
              </a:rPr>
              <a:t>Rutgers University            </a:t>
            </a:r>
            <a:r>
              <a:rPr lang="en-US" sz="2400" baseline="30000" dirty="0" err="1" smtClean="0">
                <a:solidFill>
                  <a:prstClr val="black"/>
                </a:solidFill>
              </a:rPr>
              <a:t>ǂ</a:t>
            </a:r>
            <a:r>
              <a:rPr lang="en-US" sz="2400" dirty="0" err="1" smtClean="0"/>
              <a:t>VSSAD</a:t>
            </a:r>
            <a:r>
              <a:rPr lang="en-US" sz="2400" dirty="0" smtClean="0"/>
              <a:t>, Intel Corporation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885090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Exploit it in Hardware?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851322"/>
              </p:ext>
            </p:extLst>
          </p:nvPr>
        </p:nvGraphicFramePr>
        <p:xfrm>
          <a:off x="420657" y="1572876"/>
          <a:ext cx="2171700" cy="2389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850"/>
                <a:gridCol w="1085850"/>
              </a:tblGrid>
              <a:tr h="3079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Virtual</a:t>
                      </a:r>
                      <a:endParaRPr lang="en-US" sz="160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Physical</a:t>
                      </a:r>
                      <a:endParaRPr lang="en-US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23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23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23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23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23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23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9785" y="4186535"/>
            <a:ext cx="22193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Reference Stream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1143000"/>
            <a:ext cx="13980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Page Table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030942" y="44958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1192" y="47961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031192" y="51054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31192" y="54102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031192" y="57105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031192" y="60153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64342" y="44958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64592" y="47961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564842" y="51054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64842" y="54102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564842" y="57105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564842" y="601533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19400" y="2283031"/>
            <a:ext cx="14039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Standard</a:t>
            </a:r>
            <a:endParaRPr lang="en-US" sz="2600" dirty="0"/>
          </a:p>
        </p:txBody>
      </p:sp>
      <p:sp>
        <p:nvSpPr>
          <p:cNvPr id="22" name="TextBox 21"/>
          <p:cNvSpPr txBox="1"/>
          <p:nvPr/>
        </p:nvSpPr>
        <p:spPr>
          <a:xfrm>
            <a:off x="2791372" y="4951021"/>
            <a:ext cx="155202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Coalesced</a:t>
            </a:r>
            <a:endParaRPr lang="en-US" sz="2600" dirty="0"/>
          </a:p>
        </p:txBody>
      </p:sp>
      <p:sp>
        <p:nvSpPr>
          <p:cNvPr id="23" name="TextBox 22"/>
          <p:cNvSpPr txBox="1"/>
          <p:nvPr/>
        </p:nvSpPr>
        <p:spPr>
          <a:xfrm>
            <a:off x="5184297" y="1107757"/>
            <a:ext cx="25907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0 – 0b00</a:t>
            </a:r>
            <a:r>
              <a:rPr lang="en-US" sz="2600" b="1" dirty="0" smtClean="0">
                <a:solidFill>
                  <a:srgbClr val="FF0000"/>
                </a:solidFill>
              </a:rPr>
              <a:t>0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81600" y="3850957"/>
            <a:ext cx="25907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0 – 0b0</a:t>
            </a:r>
            <a:r>
              <a:rPr lang="en-US" sz="2600" b="1" dirty="0" smtClean="0">
                <a:solidFill>
                  <a:srgbClr val="FF0000"/>
                </a:solidFill>
              </a:rPr>
              <a:t>0</a:t>
            </a:r>
            <a:r>
              <a:rPr lang="en-US" sz="2600" dirty="0" smtClean="0"/>
              <a:t>0</a:t>
            </a:r>
            <a:endParaRPr lang="en-US" sz="2600" dirty="0"/>
          </a:p>
        </p:txBody>
      </p:sp>
      <p:sp>
        <p:nvSpPr>
          <p:cNvPr id="26" name="Rectangle 25"/>
          <p:cNvSpPr/>
          <p:nvPr/>
        </p:nvSpPr>
        <p:spPr>
          <a:xfrm>
            <a:off x="4213634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991100" y="2819400"/>
            <a:ext cx="27051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LLC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844451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4191000" y="4267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968466" y="5486400"/>
            <a:ext cx="27051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LLC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463766" y="4953000"/>
            <a:ext cx="1752601" cy="457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Coalescing Logic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821817" y="4267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994500" y="2819400"/>
            <a:ext cx="2679066" cy="435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PTEs for VPN 0 to 7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981483" y="5486400"/>
            <a:ext cx="2679066" cy="435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PTEs for VPN 0 to 7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65399" y="2667000"/>
            <a:ext cx="115929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Miss 1!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865399" y="5334000"/>
            <a:ext cx="115929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Miss 1!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213633" y="1588437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0, 10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4192198" y="4267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0,10</a:t>
            </a:r>
            <a:r>
              <a:rPr lang="en-US" dirty="0"/>
              <a:t>:</a:t>
            </a:r>
            <a:r>
              <a:rPr lang="en-US" dirty="0" smtClean="0"/>
              <a:t> 1,11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5181600" y="1143000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1 – 0b00</a:t>
            </a:r>
            <a:r>
              <a:rPr lang="en-US" sz="2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181600" y="3850957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1 – 0b0</a:t>
            </a:r>
            <a:r>
              <a:rPr lang="en-US" sz="2600" b="1" dirty="0" smtClean="0">
                <a:solidFill>
                  <a:srgbClr val="FF0000"/>
                </a:solidFill>
              </a:rPr>
              <a:t>0</a:t>
            </a:r>
            <a:r>
              <a:rPr lang="en-US" sz="2600" dirty="0"/>
              <a:t>1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956834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2879308" y="2667000"/>
            <a:ext cx="115929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Miss 2!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181626" y="1143000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2 – 0b01</a:t>
            </a:r>
            <a:r>
              <a:rPr lang="en-US" sz="26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181626" y="3810000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2 – 0b0</a:t>
            </a:r>
            <a:r>
              <a:rPr lang="en-US" sz="2600" b="1" dirty="0" smtClean="0">
                <a:solidFill>
                  <a:srgbClr val="FF0000"/>
                </a:solidFill>
              </a:rPr>
              <a:t>1</a:t>
            </a:r>
            <a:r>
              <a:rPr lang="en-US" sz="2600" dirty="0"/>
              <a:t>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101251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934200" y="4267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2865399" y="5334000"/>
            <a:ext cx="115929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Miss 2!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879308" y="2667000"/>
            <a:ext cx="115929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Miss 3!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181626" y="1143000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3 – 0b01</a:t>
            </a:r>
            <a:r>
              <a:rPr lang="en-US" sz="2600" b="1" dirty="0" smtClean="0">
                <a:solidFill>
                  <a:srgbClr val="FF0000"/>
                </a:solidFill>
              </a:rPr>
              <a:t>1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181600" y="3810000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3 – 0b0</a:t>
            </a:r>
            <a:r>
              <a:rPr lang="en-US" sz="2600" b="1" dirty="0" smtClean="0">
                <a:solidFill>
                  <a:srgbClr val="FF0000"/>
                </a:solidFill>
              </a:rPr>
              <a:t>1</a:t>
            </a:r>
            <a:r>
              <a:rPr lang="en-US" sz="2600" dirty="0" smtClean="0"/>
              <a:t>1</a:t>
            </a:r>
            <a:endParaRPr lang="en-US" sz="2600" dirty="0"/>
          </a:p>
        </p:txBody>
      </p:sp>
      <p:sp>
        <p:nvSpPr>
          <p:cNvPr id="80" name="TextBox 79"/>
          <p:cNvSpPr txBox="1"/>
          <p:nvPr/>
        </p:nvSpPr>
        <p:spPr>
          <a:xfrm>
            <a:off x="2879308" y="2667000"/>
            <a:ext cx="115929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Miss 4!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848600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 </a:t>
            </a:r>
            <a:r>
              <a:rPr lang="en-US" dirty="0"/>
              <a:t>2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184297" y="1143000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4 – 0b10</a:t>
            </a:r>
            <a:r>
              <a:rPr lang="en-US" sz="26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181600" y="3850957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4 – 0b1</a:t>
            </a:r>
            <a:r>
              <a:rPr lang="en-US" sz="2600" b="1" dirty="0" smtClean="0">
                <a:solidFill>
                  <a:srgbClr val="FF0000"/>
                </a:solidFill>
              </a:rPr>
              <a:t>0</a:t>
            </a:r>
            <a:r>
              <a:rPr lang="en-US" sz="2600" dirty="0"/>
              <a:t>0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865399" y="5334000"/>
            <a:ext cx="115929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Miss 3!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879308" y="2667000"/>
            <a:ext cx="115929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Miss 5!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078617" y="4267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934200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r>
              <a:rPr lang="en-US" dirty="0" smtClean="0"/>
              <a:t>, 11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5105400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2, 20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4191000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, 22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2879308" y="2667000"/>
            <a:ext cx="1327608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Miss 12!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191000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2, 20</a:t>
            </a:r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7848600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r>
              <a:rPr lang="en-US" dirty="0" smtClean="0"/>
              <a:t>, 23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5184297" y="1143000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5 – 0b10</a:t>
            </a:r>
            <a:r>
              <a:rPr lang="en-US" sz="2600" b="1" dirty="0" smtClean="0">
                <a:solidFill>
                  <a:srgbClr val="FF0000"/>
                </a:solidFill>
              </a:rPr>
              <a:t>1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181600" y="3850957"/>
            <a:ext cx="2590774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Virtual: 5 – 0b1</a:t>
            </a:r>
            <a:r>
              <a:rPr lang="en-US" sz="2600" b="1" dirty="0" smtClean="0">
                <a:solidFill>
                  <a:srgbClr val="FF0000"/>
                </a:solidFill>
              </a:rPr>
              <a:t>0</a:t>
            </a:r>
            <a:r>
              <a:rPr lang="en-US" sz="2600" dirty="0" smtClean="0"/>
              <a:t>1</a:t>
            </a:r>
            <a:endParaRPr lang="en-US" sz="2600" dirty="0"/>
          </a:p>
        </p:txBody>
      </p:sp>
      <p:sp>
        <p:nvSpPr>
          <p:cNvPr id="77" name="Rectangle 76"/>
          <p:cNvSpPr/>
          <p:nvPr/>
        </p:nvSpPr>
        <p:spPr>
          <a:xfrm>
            <a:off x="6937631" y="4262735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2,20:</a:t>
            </a:r>
          </a:p>
          <a:p>
            <a:pPr algn="ctr"/>
            <a:r>
              <a:rPr lang="en-US" dirty="0" smtClean="0"/>
              <a:t>3,21</a:t>
            </a:r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5078617" y="4267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4,22: 5,23</a:t>
            </a:r>
            <a:endParaRPr lang="en-US" dirty="0"/>
          </a:p>
        </p:txBody>
      </p:sp>
      <p:sp>
        <p:nvSpPr>
          <p:cNvPr id="90" name="Rectangle 89"/>
          <p:cNvSpPr/>
          <p:nvPr/>
        </p:nvSpPr>
        <p:spPr>
          <a:xfrm>
            <a:off x="6930051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r>
              <a:rPr lang="en-US" dirty="0" smtClean="0"/>
              <a:t>, 21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5101251" y="1600200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4, 22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565451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12" grpId="0"/>
      <p:bldP spid="13" grpId="0"/>
      <p:bldP spid="13" grpId="1"/>
      <p:bldP spid="14" grpId="0"/>
      <p:bldP spid="15" grpId="0"/>
      <p:bldP spid="16" grpId="0"/>
      <p:bldP spid="17" grpId="0"/>
      <p:bldP spid="18" grpId="0"/>
      <p:bldP spid="19" grpId="0"/>
      <p:bldP spid="20" grpId="0"/>
      <p:bldP spid="57" grpId="0" animBg="1"/>
      <p:bldP spid="58" grpId="0" animBg="1"/>
      <p:bldP spid="59" grpId="0"/>
      <p:bldP spid="60" grpId="0"/>
      <p:bldP spid="61" grpId="0" animBg="1"/>
      <p:bldP spid="62" grpId="0" animBg="1"/>
      <p:bldP spid="65" grpId="0" animBg="1"/>
      <p:bldP spid="66" grpId="0" animBg="1"/>
      <p:bldP spid="67" grpId="0" animBg="1"/>
      <p:bldP spid="72" grpId="0" animBg="1"/>
      <p:bldP spid="73" grpId="0" animBg="1"/>
      <p:bldP spid="74" grpId="0" animBg="1"/>
      <p:bldP spid="75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71" grpId="0" animBg="1"/>
      <p:bldP spid="76" grpId="0" animBg="1"/>
      <p:bldP spid="86" grpId="0" animBg="1"/>
      <p:bldP spid="88" grpId="0" animBg="1"/>
      <p:bldP spid="89" grpId="0" animBg="1"/>
      <p:bldP spid="92" grpId="0" animBg="1"/>
      <p:bldP spid="93" grpId="0" animBg="1"/>
      <p:bldP spid="94" grpId="0" animBg="1"/>
      <p:bldP spid="77" grpId="0" animBg="1"/>
      <p:bldP spid="87" grpId="0" animBg="1"/>
      <p:bldP spid="90" grpId="0" animBg="1"/>
      <p:bldP spid="9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CoLT</a:t>
            </a:r>
            <a:r>
              <a:rPr lang="en-US" dirty="0"/>
              <a:t> </a:t>
            </a:r>
            <a:r>
              <a:rPr lang="en-US" dirty="0" smtClean="0"/>
              <a:t>for Set Associative TLBs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2239963"/>
          </a:xfrm>
        </p:spPr>
        <p:txBody>
          <a:bodyPr/>
          <a:lstStyle/>
          <a:p>
            <a:r>
              <a:rPr lang="en-US" dirty="0" smtClean="0"/>
              <a:t>Hardware complexity</a:t>
            </a:r>
          </a:p>
          <a:p>
            <a:pPr lvl="1"/>
            <a:r>
              <a:rPr lang="en-US" dirty="0"/>
              <a:t>Modest lookup complexity </a:t>
            </a:r>
            <a:endParaRPr lang="en-US" dirty="0" smtClean="0"/>
          </a:p>
          <a:p>
            <a:pPr lvl="1"/>
            <a:r>
              <a:rPr lang="en-US" dirty="0" smtClean="0"/>
              <a:t>No additional ports</a:t>
            </a:r>
          </a:p>
          <a:p>
            <a:pPr lvl="1"/>
            <a:r>
              <a:rPr lang="en-US" dirty="0" smtClean="0"/>
              <a:t>Coalesce on fill to reduce overhead</a:t>
            </a:r>
          </a:p>
          <a:p>
            <a:pPr lvl="1"/>
            <a:r>
              <a:rPr lang="en-US" dirty="0" smtClean="0"/>
              <a:t>No additional page walks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03398" y="1226510"/>
            <a:ext cx="503580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600" dirty="0" smtClean="0"/>
              <a:t>Lookup for virtual page: 5 – 0b </a:t>
            </a:r>
            <a:r>
              <a:rPr lang="en-US" sz="2600" b="1" dirty="0" smtClean="0">
                <a:solidFill>
                  <a:srgbClr val="FFC000"/>
                </a:solidFill>
              </a:rPr>
              <a:t>1</a:t>
            </a:r>
            <a:r>
              <a:rPr lang="en-US" sz="2600" dirty="0" smtClean="0"/>
              <a:t> </a:t>
            </a:r>
            <a:r>
              <a:rPr lang="en-US" sz="2600" b="1" dirty="0" smtClean="0">
                <a:solidFill>
                  <a:srgbClr val="FF0000"/>
                </a:solidFill>
              </a:rPr>
              <a:t>0 </a:t>
            </a:r>
            <a:r>
              <a:rPr lang="en-US" sz="2600" b="1" dirty="0" smtClean="0">
                <a:solidFill>
                  <a:srgbClr val="00B050"/>
                </a:solidFill>
              </a:rPr>
              <a:t>1</a:t>
            </a:r>
            <a:endParaRPr lang="en-US" sz="2600" b="1" dirty="0">
              <a:solidFill>
                <a:srgbClr val="00B05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28855"/>
              </p:ext>
            </p:extLst>
          </p:nvPr>
        </p:nvGraphicFramePr>
        <p:xfrm>
          <a:off x="3949765" y="2286000"/>
          <a:ext cx="4965635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425"/>
                <a:gridCol w="737425"/>
                <a:gridCol w="737425"/>
                <a:gridCol w="1097280"/>
                <a:gridCol w="1656080"/>
              </a:tblGrid>
              <a:tr h="33584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Tag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Attribute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Base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 physical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55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…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0b10110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685800" y="2712522"/>
            <a:ext cx="27051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LLC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2600" y="2712522"/>
            <a:ext cx="2679066" cy="435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PTEs for VPN 0 to 7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15799" y="2133600"/>
            <a:ext cx="1752601" cy="457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Coalescing Logic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72251" y="1430099"/>
            <a:ext cx="842349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TLB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667000" y="1696799"/>
            <a:ext cx="2057400" cy="43680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680193"/>
              </p:ext>
            </p:extLst>
          </p:nvPr>
        </p:nvGraphicFramePr>
        <p:xfrm>
          <a:off x="3949765" y="2286000"/>
          <a:ext cx="4965635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425"/>
                <a:gridCol w="737425"/>
                <a:gridCol w="737425"/>
                <a:gridCol w="1097280"/>
                <a:gridCol w="1656080"/>
              </a:tblGrid>
              <a:tr h="33584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Tag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Attribute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Base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 physical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55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…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0b10110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864747"/>
              </p:ext>
            </p:extLst>
          </p:nvPr>
        </p:nvGraphicFramePr>
        <p:xfrm>
          <a:off x="3949765" y="2286000"/>
          <a:ext cx="4965635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425"/>
                <a:gridCol w="737425"/>
                <a:gridCol w="737425"/>
                <a:gridCol w="1097280"/>
                <a:gridCol w="1656080"/>
              </a:tblGrid>
              <a:tr h="33584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Tag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Attribute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Base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 physical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…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0b10110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435628"/>
              </p:ext>
            </p:extLst>
          </p:nvPr>
        </p:nvGraphicFramePr>
        <p:xfrm>
          <a:off x="3949765" y="2286000"/>
          <a:ext cx="4965635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425"/>
                <a:gridCol w="737425"/>
                <a:gridCol w="737425"/>
                <a:gridCol w="1097280"/>
                <a:gridCol w="1656080"/>
              </a:tblGrid>
              <a:tr h="33584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Tag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Attribute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Base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 physical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…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0b10110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958142"/>
              </p:ext>
            </p:extLst>
          </p:nvPr>
        </p:nvGraphicFramePr>
        <p:xfrm>
          <a:off x="3949765" y="2286000"/>
          <a:ext cx="4965635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425"/>
                <a:gridCol w="737425"/>
                <a:gridCol w="737425"/>
                <a:gridCol w="1097280"/>
                <a:gridCol w="1656080"/>
              </a:tblGrid>
              <a:tr h="33584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Tag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Valid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Attribute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Base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 physical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556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…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 (Body)"/>
                        </a:rPr>
                        <a:t>0b10110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" name="Rectangle 23"/>
          <p:cNvSpPr/>
          <p:nvPr/>
        </p:nvSpPr>
        <p:spPr>
          <a:xfrm>
            <a:off x="6321299" y="3169722"/>
            <a:ext cx="2594101" cy="533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Combinational logic to calculate physical page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249758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CoLT</a:t>
            </a:r>
            <a:r>
              <a:rPr lang="en-US" dirty="0" smtClean="0"/>
              <a:t> Set Associative Miss Rates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9557692"/>
              </p:ext>
            </p:extLst>
          </p:nvPr>
        </p:nvGraphicFramePr>
        <p:xfrm>
          <a:off x="228600" y="2057400"/>
          <a:ext cx="8711697" cy="1981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937978"/>
              </p:ext>
            </p:extLst>
          </p:nvPr>
        </p:nvGraphicFramePr>
        <p:xfrm>
          <a:off x="228600" y="4114800"/>
          <a:ext cx="8696607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14137" y="1219200"/>
            <a:ext cx="84250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Left-shifting 2 index bits best coalescing, conflict miss compromise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Roughly 50% average miss eliminations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931182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</a:t>
            </a:r>
            <a:r>
              <a:rPr lang="en-US" dirty="0" err="1" smtClean="0"/>
              <a:t>CoLT</a:t>
            </a:r>
            <a:r>
              <a:rPr lang="en-US" dirty="0" smtClean="0"/>
              <a:t>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en-US" dirty="0" smtClean="0"/>
              <a:t>et-associative TLBs (</a:t>
            </a:r>
            <a:r>
              <a:rPr lang="en-US" dirty="0" err="1" smtClean="0"/>
              <a:t>CoLT</a:t>
            </a:r>
            <a:r>
              <a:rPr lang="en-US" dirty="0" smtClean="0"/>
              <a:t>-SA)</a:t>
            </a:r>
          </a:p>
          <a:p>
            <a:pPr lvl="1"/>
            <a:r>
              <a:rPr lang="en-US" dirty="0" smtClean="0"/>
              <a:t>Low hardware but caps coalescing opportunity</a:t>
            </a:r>
          </a:p>
          <a:p>
            <a:pPr lvl="1"/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ully-associative TLB (</a:t>
            </a:r>
            <a:r>
              <a:rPr lang="en-US" dirty="0" err="1" smtClean="0"/>
              <a:t>CoLT</a:t>
            </a:r>
            <a:r>
              <a:rPr lang="en-US" dirty="0" smtClean="0"/>
              <a:t>-FA)</a:t>
            </a:r>
          </a:p>
          <a:p>
            <a:pPr lvl="1"/>
            <a:r>
              <a:rPr lang="en-US" dirty="0" smtClean="0"/>
              <a:t>No indexing scheme – high coalescing opportunity</a:t>
            </a:r>
          </a:p>
          <a:p>
            <a:pPr lvl="1"/>
            <a:r>
              <a:rPr lang="en-US" dirty="0" smtClean="0"/>
              <a:t>More complex hardware – we use ½ baseline TLB size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Hybrid scheme (</a:t>
            </a:r>
            <a:r>
              <a:rPr lang="en-US" dirty="0" err="1" smtClean="0"/>
              <a:t>CoLT</a:t>
            </a:r>
            <a:r>
              <a:rPr lang="en-US" dirty="0" smtClean="0"/>
              <a:t>-All)</a:t>
            </a:r>
          </a:p>
          <a:p>
            <a:pPr lvl="1"/>
            <a:r>
              <a:rPr lang="en-US" dirty="0" err="1" smtClean="0"/>
              <a:t>CoLT</a:t>
            </a:r>
            <a:r>
              <a:rPr lang="en-US" dirty="0" smtClean="0"/>
              <a:t>-SA for limited coalescing</a:t>
            </a:r>
          </a:p>
          <a:p>
            <a:pPr lvl="1"/>
            <a:r>
              <a:rPr lang="en-US" dirty="0" err="1" smtClean="0"/>
              <a:t>CoLT</a:t>
            </a:r>
            <a:r>
              <a:rPr lang="en-US" dirty="0" smtClean="0"/>
              <a:t>-FA for high coalescing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237844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Can it Improve Performance?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79724814"/>
              </p:ext>
            </p:extLst>
          </p:nvPr>
        </p:nvGraphicFramePr>
        <p:xfrm>
          <a:off x="25400" y="1066800"/>
          <a:ext cx="8952865" cy="2590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031430564"/>
              </p:ext>
            </p:extLst>
          </p:nvPr>
        </p:nvGraphicFramePr>
        <p:xfrm>
          <a:off x="1" y="3810000"/>
          <a:ext cx="8991600" cy="2564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14400" y="3581400"/>
            <a:ext cx="48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</a:rPr>
              <a:t>CoLT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gets us half-way to a perfect TLB’s performance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611100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Buddy allocator, memory compaction, large pages, system load create intermediate contiguity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CoLT</a:t>
            </a:r>
            <a:r>
              <a:rPr lang="en-US" sz="2200" dirty="0" smtClean="0"/>
              <a:t> uses modest hardware to eliminate 40-50% TLB misses </a:t>
            </a:r>
          </a:p>
          <a:p>
            <a:r>
              <a:rPr lang="en-US" sz="2200" dirty="0" smtClean="0"/>
              <a:t>Average performance improvements of 14%</a:t>
            </a:r>
          </a:p>
          <a:p>
            <a:endParaRPr lang="en-US" sz="2200" dirty="0" smtClean="0"/>
          </a:p>
          <a:p>
            <a:r>
              <a:rPr lang="en-US" sz="2200" dirty="0" smtClean="0"/>
              <a:t>CoLT suggests:</a:t>
            </a:r>
          </a:p>
          <a:p>
            <a:pPr lvl="1"/>
            <a:r>
              <a:rPr lang="en-US" sz="2200" dirty="0"/>
              <a:t>R</a:t>
            </a:r>
            <a:r>
              <a:rPr lang="en-US" sz="2200" dirty="0" smtClean="0"/>
              <a:t>e</a:t>
            </a:r>
            <a:r>
              <a:rPr lang="en-US" sz="2200" dirty="0"/>
              <a:t>-examining highly-associative </a:t>
            </a:r>
            <a:r>
              <a:rPr lang="en-US" sz="2200" dirty="0" smtClean="0"/>
              <a:t>TLBs?</a:t>
            </a:r>
          </a:p>
          <a:p>
            <a:pPr lvl="1"/>
            <a:r>
              <a:rPr lang="en-US" sz="2200" dirty="0" smtClean="0"/>
              <a:t>CoLT in virtualization? How hypervisor allocates physical memory?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604038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Thank you!</a:t>
            </a:r>
            <a:endParaRPr lang="en-US" sz="6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055353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Increasing Associativity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5443760"/>
              </p:ext>
            </p:extLst>
          </p:nvPr>
        </p:nvGraphicFramePr>
        <p:xfrm>
          <a:off x="381000" y="1295400"/>
          <a:ext cx="83058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2228140"/>
              </p:ext>
            </p:extLst>
          </p:nvPr>
        </p:nvGraphicFramePr>
        <p:xfrm>
          <a:off x="381000" y="3886200"/>
          <a:ext cx="83058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38633124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with Sub-blocking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Sub-blocking</a:t>
            </a:r>
          </a:p>
          <a:p>
            <a:pPr lvl="1"/>
            <a:r>
              <a:rPr lang="en-US" sz="2200" dirty="0" smtClean="0"/>
              <a:t>Uses a TLB entry to keep information about multiple mappings</a:t>
            </a:r>
          </a:p>
          <a:p>
            <a:pPr lvl="1"/>
            <a:r>
              <a:rPr lang="en-US" sz="2200" dirty="0" smtClean="0"/>
              <a:t>Complete Sub-blocking: no OS modification, big TLB</a:t>
            </a:r>
          </a:p>
          <a:p>
            <a:pPr lvl="1"/>
            <a:r>
              <a:rPr lang="en-US" sz="2200" dirty="0" smtClean="0"/>
              <a:t>Partial Sub-blocking: OS modification, small TLB, special placement required, </a:t>
            </a:r>
            <a:r>
              <a:rPr lang="en-US" sz="2200" dirty="0" err="1" smtClean="0"/>
              <a:t>e.g</a:t>
            </a:r>
            <a:r>
              <a:rPr lang="en-US" sz="2200" dirty="0" smtClean="0"/>
              <a:t>: VPN(x) / N = VPN(y) / N; PPN(x) / N = PPN(y) / N; VPN(x) % N = PPN(x) % N; VPN(y) % N = PPN(y) % N              </a:t>
            </a:r>
          </a:p>
          <a:p>
            <a:r>
              <a:rPr lang="en-US" sz="2200" dirty="0" smtClean="0"/>
              <a:t>CoLT</a:t>
            </a:r>
          </a:p>
          <a:p>
            <a:pPr lvl="1"/>
            <a:r>
              <a:rPr lang="en-US" sz="2200" dirty="0" smtClean="0"/>
              <a:t>NO alignment, special placement required</a:t>
            </a:r>
          </a:p>
          <a:p>
            <a:pPr lvl="1"/>
            <a:r>
              <a:rPr lang="en-US" sz="2200" dirty="0" smtClean="0"/>
              <a:t>Low overhead hardware, no overhead software</a:t>
            </a:r>
            <a:endParaRPr lang="en-US" sz="2200" dirty="0"/>
          </a:p>
          <a:p>
            <a:pPr lvl="1"/>
            <a:endParaRPr lang="en-US" sz="2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638522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Translation Primer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57800" y="1600200"/>
            <a:ext cx="914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LSQ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57800" y="4724400"/>
            <a:ext cx="26670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Last Level Cache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257800" y="1600200"/>
            <a:ext cx="914400" cy="54864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LSQ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57800" y="4953000"/>
            <a:ext cx="2667000" cy="3048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 PTEs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257800" y="2590800"/>
            <a:ext cx="914400" cy="54864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L1 TLB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257800" y="3429000"/>
            <a:ext cx="1295400" cy="9906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L2 TLB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0" y="2590800"/>
            <a:ext cx="914400" cy="5486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L1 TLB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57800" y="3429000"/>
            <a:ext cx="12954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L2 TLB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81800" y="2667000"/>
            <a:ext cx="1143000" cy="17543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dirty="0" smtClean="0"/>
              <a:t>L1 Cache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752600"/>
            <a:ext cx="426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On a TLB miss: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x</a:t>
            </a:r>
            <a:r>
              <a:rPr lang="en-US" sz="2400" dirty="0" smtClean="0"/>
              <a:t>86: 1-4 memory references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ARM: 1-2 memory references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Sparc</a:t>
            </a:r>
            <a:r>
              <a:rPr lang="en-US" sz="2400" dirty="0" smtClean="0"/>
              <a:t>: 1-2 memory references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744957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19" grpId="0" animBg="1"/>
      <p:bldP spid="20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Address Translation Performance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Address translation performance overhead – 10-15%</a:t>
            </a:r>
          </a:p>
          <a:p>
            <a:pPr lvl="1"/>
            <a:r>
              <a:rPr lang="en-US" dirty="0" smtClean="0"/>
              <a:t>Clark &amp; </a:t>
            </a:r>
            <a:r>
              <a:rPr lang="en-US" dirty="0" err="1" smtClean="0"/>
              <a:t>Emer</a:t>
            </a:r>
            <a:r>
              <a:rPr lang="en-US" dirty="0" smtClean="0"/>
              <a:t> [Trans. On Comp. Sys. 1985]</a:t>
            </a:r>
          </a:p>
          <a:p>
            <a:pPr lvl="1"/>
            <a:r>
              <a:rPr lang="en-US" dirty="0" err="1" smtClean="0"/>
              <a:t>Talluri</a:t>
            </a:r>
            <a:r>
              <a:rPr lang="en-US" dirty="0" smtClean="0"/>
              <a:t> &amp; Hill [ASPLOS 1994]</a:t>
            </a:r>
          </a:p>
          <a:p>
            <a:pPr lvl="1"/>
            <a:r>
              <a:rPr lang="en-US" dirty="0" smtClean="0"/>
              <a:t>Barr, Cox &amp; </a:t>
            </a:r>
            <a:r>
              <a:rPr lang="en-US" dirty="0" err="1" smtClean="0"/>
              <a:t>Rixner</a:t>
            </a:r>
            <a:r>
              <a:rPr lang="en-US" dirty="0" smtClean="0"/>
              <a:t> </a:t>
            </a:r>
            <a:r>
              <a:rPr lang="en-US" dirty="0"/>
              <a:t>[ISCA 2011</a:t>
            </a:r>
            <a:r>
              <a:rPr lang="en-US" dirty="0" smtClean="0"/>
              <a:t>]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Emerging </a:t>
            </a:r>
            <a:r>
              <a:rPr lang="en-US" dirty="0"/>
              <a:t>s</a:t>
            </a:r>
            <a:r>
              <a:rPr lang="en-US" dirty="0" smtClean="0"/>
              <a:t>oftware trends</a:t>
            </a:r>
          </a:p>
          <a:p>
            <a:pPr lvl="1"/>
            <a:r>
              <a:rPr lang="en-US" dirty="0" smtClean="0"/>
              <a:t>Virtualization 2D walks – 89% overheads [</a:t>
            </a:r>
            <a:r>
              <a:rPr lang="en-US" dirty="0" err="1" smtClean="0"/>
              <a:t>Bhargava</a:t>
            </a:r>
            <a:r>
              <a:rPr lang="en-US" dirty="0" smtClean="0"/>
              <a:t> et al., ASPLOS 2008]</a:t>
            </a:r>
          </a:p>
          <a:p>
            <a:pPr lvl="1"/>
            <a:endParaRPr lang="en-US" dirty="0"/>
          </a:p>
          <a:p>
            <a:r>
              <a:rPr lang="en-US" dirty="0" smtClean="0"/>
              <a:t>Emerging </a:t>
            </a:r>
            <a:r>
              <a:rPr lang="en-US" dirty="0"/>
              <a:t>h</a:t>
            </a:r>
            <a:r>
              <a:rPr lang="en-US" dirty="0" smtClean="0"/>
              <a:t>ardware trends</a:t>
            </a:r>
          </a:p>
          <a:p>
            <a:pPr lvl="1"/>
            <a:r>
              <a:rPr lang="en-US" dirty="0" smtClean="0"/>
              <a:t>LLC capacity to TLB capacity ratios increasing</a:t>
            </a:r>
          </a:p>
          <a:p>
            <a:pPr lvl="1"/>
            <a:r>
              <a:rPr lang="en-US" dirty="0" err="1" smtClean="0"/>
              <a:t>Manycore</a:t>
            </a:r>
            <a:r>
              <a:rPr lang="en-US" dirty="0" smtClean="0"/>
              <a:t>/</a:t>
            </a:r>
            <a:r>
              <a:rPr lang="en-US" dirty="0" err="1" smtClean="0"/>
              <a:t>hyperthreading</a:t>
            </a:r>
            <a:r>
              <a:rPr lang="en-US" dirty="0"/>
              <a:t> </a:t>
            </a:r>
            <a:r>
              <a:rPr lang="en-US" dirty="0" smtClean="0"/>
              <a:t>increases TLB and LLC PTE stress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61092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Contiguity &amp; CoLT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599636"/>
              </p:ext>
            </p:extLst>
          </p:nvPr>
        </p:nvGraphicFramePr>
        <p:xfrm>
          <a:off x="304800" y="1295400"/>
          <a:ext cx="2743200" cy="4571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1563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Page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Table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Virtual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Physical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1027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75810"/>
              </p:ext>
            </p:extLst>
          </p:nvPr>
        </p:nvGraphicFramePr>
        <p:xfrm>
          <a:off x="304800" y="3810000"/>
          <a:ext cx="2743200" cy="41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1027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276600" y="1676400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High contiguity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/>
              <a:t>Large pages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6600" y="2930604"/>
            <a:ext cx="2667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Low contiguity 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/>
              <a:t>TLB organization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/>
              <a:t>Prefetching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3276600" y="4341852"/>
            <a:ext cx="3276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Intermediate contiguity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err="1" smtClean="0">
                <a:solidFill>
                  <a:srgbClr val="FF0000"/>
                </a:solidFill>
              </a:rPr>
              <a:t>CoLT</a:t>
            </a:r>
            <a:endParaRPr lang="en-US" sz="2200" dirty="0" smtClean="0">
              <a:solidFill>
                <a:srgbClr val="FF000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Low HW/SW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Eliminate 40-50% TLB misses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14% performance gain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470653"/>
              </p:ext>
            </p:extLst>
          </p:nvPr>
        </p:nvGraphicFramePr>
        <p:xfrm>
          <a:off x="6248400" y="1295400"/>
          <a:ext cx="27432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5334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 TLB for large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pages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Virtual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Physical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: 511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512 : 1023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378631"/>
              </p:ext>
            </p:extLst>
          </p:nvPr>
        </p:nvGraphicFramePr>
        <p:xfrm>
          <a:off x="6248400" y="3282921"/>
          <a:ext cx="27432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TLB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Virtual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Physical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1027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59206"/>
              </p:ext>
            </p:extLst>
          </p:nvPr>
        </p:nvGraphicFramePr>
        <p:xfrm>
          <a:off x="6248400" y="3276600"/>
          <a:ext cx="27432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Coalesced TLB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Virtual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Physical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1027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514:516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1030:1032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" y="3810000"/>
            <a:ext cx="3048000" cy="24297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370128"/>
              </p:ext>
            </p:extLst>
          </p:nvPr>
        </p:nvGraphicFramePr>
        <p:xfrm>
          <a:off x="304800" y="4191000"/>
          <a:ext cx="2743200" cy="41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1025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406205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Intermediate Contiguity: Past Work and Our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Past work</a:t>
            </a:r>
          </a:p>
          <a:p>
            <a:pPr lvl="1"/>
            <a:r>
              <a:rPr lang="en-US" sz="2200" dirty="0" smtClean="0"/>
              <a:t>TLB sub-blocking: </a:t>
            </a:r>
            <a:r>
              <a:rPr lang="en-US" sz="2200" dirty="0" err="1" smtClean="0"/>
              <a:t>Talluri</a:t>
            </a:r>
            <a:r>
              <a:rPr lang="en-US" sz="2200" dirty="0" smtClean="0"/>
              <a:t> &amp; Hill [ASPLOS 94]</a:t>
            </a:r>
          </a:p>
          <a:p>
            <a:pPr lvl="1"/>
            <a:r>
              <a:rPr lang="en-US" sz="2200" dirty="0" err="1" smtClean="0"/>
              <a:t>SpecTLB</a:t>
            </a:r>
            <a:r>
              <a:rPr lang="en-US" sz="2200" dirty="0" smtClean="0"/>
              <a:t>: Barr, Cox &amp; </a:t>
            </a:r>
            <a:r>
              <a:rPr lang="en-US" sz="2200" dirty="0" err="1" smtClean="0"/>
              <a:t>Rixner</a:t>
            </a:r>
            <a:r>
              <a:rPr lang="en-US" sz="2200" dirty="0" smtClean="0"/>
              <a:t> [ISCA 2011]</a:t>
            </a:r>
          </a:p>
          <a:p>
            <a:pPr lvl="1"/>
            <a:r>
              <a:rPr lang="en-US" sz="2200" dirty="0" smtClean="0"/>
              <a:t>Overheads from either HW or SW</a:t>
            </a:r>
          </a:p>
          <a:p>
            <a:pPr lvl="1"/>
            <a:r>
              <a:rPr lang="en-US" sz="2200" dirty="0" smtClean="0"/>
              <a:t>Alignment and special placement</a:t>
            </a:r>
            <a:endParaRPr lang="en-US" sz="2200" dirty="0"/>
          </a:p>
          <a:p>
            <a:endParaRPr lang="en-US" sz="2600" dirty="0" smtClean="0"/>
          </a:p>
          <a:p>
            <a:r>
              <a:rPr lang="en-US" sz="2600" dirty="0" err="1" smtClean="0"/>
              <a:t>CoLT</a:t>
            </a:r>
            <a:r>
              <a:rPr lang="en-US" sz="2600" dirty="0" smtClean="0"/>
              <a:t> goals:</a:t>
            </a:r>
          </a:p>
          <a:p>
            <a:pPr lvl="1"/>
            <a:r>
              <a:rPr lang="en-US" sz="2200" dirty="0" smtClean="0"/>
              <a:t>Low overhead HW</a:t>
            </a:r>
          </a:p>
          <a:p>
            <a:pPr lvl="1"/>
            <a:r>
              <a:rPr lang="en-US" sz="2200" dirty="0" smtClean="0"/>
              <a:t>No change in SW</a:t>
            </a:r>
          </a:p>
          <a:p>
            <a:pPr lvl="1"/>
            <a:r>
              <a:rPr lang="en-US" sz="2200" dirty="0" smtClean="0"/>
              <a:t>No alignment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850262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Intermediate contiguity:</a:t>
            </a:r>
          </a:p>
          <a:p>
            <a:pPr lvl="1"/>
            <a:r>
              <a:rPr lang="en-US" sz="2400" dirty="0" smtClean="0"/>
              <a:t>Why does it exist?</a:t>
            </a:r>
          </a:p>
          <a:p>
            <a:pPr lvl="1"/>
            <a:r>
              <a:rPr lang="en-US" sz="2400" dirty="0" smtClean="0"/>
              <a:t>How much exists in real systems?</a:t>
            </a:r>
          </a:p>
          <a:p>
            <a:pPr lvl="1"/>
            <a:r>
              <a:rPr lang="en-US" sz="2400" dirty="0" smtClean="0"/>
              <a:t>How do you exploit it in hardware?</a:t>
            </a:r>
          </a:p>
          <a:p>
            <a:pPr lvl="1"/>
            <a:r>
              <a:rPr lang="en-US" sz="2400" dirty="0" smtClean="0"/>
              <a:t>How much can it improve performance?</a:t>
            </a:r>
          </a:p>
          <a:p>
            <a:pPr lvl="1"/>
            <a:endParaRPr lang="en-US" sz="2400" dirty="0"/>
          </a:p>
          <a:p>
            <a:r>
              <a:rPr lang="en-US" dirty="0" smtClean="0"/>
              <a:t>Conclusion</a:t>
            </a:r>
          </a:p>
          <a:p>
            <a:pPr lvl="1"/>
            <a:endParaRPr lang="en-US" sz="24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938216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Intermediate Contiguity Exist?</a:t>
            </a:r>
            <a:endParaRPr lang="en-US" dirty="0"/>
          </a:p>
        </p:txBody>
      </p:sp>
      <p:sp>
        <p:nvSpPr>
          <p:cNvPr id="3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Buddy allocator</a:t>
            </a:r>
          </a:p>
          <a:p>
            <a:endParaRPr lang="en-US" dirty="0"/>
          </a:p>
          <a:p>
            <a:r>
              <a:rPr lang="en-US" dirty="0" smtClean="0"/>
              <a:t>Memory compaction 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Qualifying Examination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744949"/>
              </p:ext>
            </p:extLst>
          </p:nvPr>
        </p:nvGraphicFramePr>
        <p:xfrm>
          <a:off x="6022942" y="2843334"/>
          <a:ext cx="1295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7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6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5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4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3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2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1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626034"/>
              </p:ext>
            </p:extLst>
          </p:nvPr>
        </p:nvGraphicFramePr>
        <p:xfrm>
          <a:off x="1679542" y="3886200"/>
          <a:ext cx="6858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</a:tblGrid>
              <a:tr h="350520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List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List 2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List 1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List 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485412"/>
              </p:ext>
            </p:extLst>
          </p:nvPr>
        </p:nvGraphicFramePr>
        <p:xfrm>
          <a:off x="2746342" y="5331657"/>
          <a:ext cx="122941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412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1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213029"/>
              </p:ext>
            </p:extLst>
          </p:nvPr>
        </p:nvGraphicFramePr>
        <p:xfrm>
          <a:off x="2746342" y="4934147"/>
          <a:ext cx="12294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4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6/7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2365342" y="5119567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365342" y="5454192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747994" y="5637229"/>
            <a:ext cx="152400" cy="152400"/>
          </a:xfrm>
          <a:prstGeom prst="rect">
            <a:avLst/>
          </a:prstGeom>
          <a:noFill/>
          <a:ln w="31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747994" y="4905866"/>
            <a:ext cx="152400" cy="152400"/>
          </a:xfrm>
          <a:prstGeom prst="rect">
            <a:avLst/>
          </a:prstGeom>
          <a:noFill/>
          <a:ln w="31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747994" y="4492658"/>
            <a:ext cx="152400" cy="152400"/>
          </a:xfrm>
          <a:prstGeom prst="rect">
            <a:avLst/>
          </a:prstGeom>
          <a:noFill/>
          <a:ln w="31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>
            <a:stCxn id="11" idx="0"/>
            <a:endCxn id="19" idx="2"/>
          </p:cNvCxnSpPr>
          <p:nvPr/>
        </p:nvCxnSpPr>
        <p:spPr>
          <a:xfrm flipV="1">
            <a:off x="5824194" y="5058266"/>
            <a:ext cx="0" cy="578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9" idx="0"/>
            <a:endCxn id="20" idx="2"/>
          </p:cNvCxnSpPr>
          <p:nvPr/>
        </p:nvCxnSpPr>
        <p:spPr>
          <a:xfrm flipV="1">
            <a:off x="5824194" y="4645058"/>
            <a:ext cx="0" cy="2608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462101" y="2968658"/>
            <a:ext cx="152400" cy="152400"/>
          </a:xfrm>
          <a:prstGeom prst="rect">
            <a:avLst/>
          </a:prstGeom>
          <a:noFill/>
          <a:ln w="31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462101" y="3349658"/>
            <a:ext cx="152400" cy="152400"/>
          </a:xfrm>
          <a:prstGeom prst="rect">
            <a:avLst/>
          </a:prstGeom>
          <a:noFill/>
          <a:ln w="31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467600" y="4111658"/>
            <a:ext cx="152400" cy="152400"/>
          </a:xfrm>
          <a:prstGeom prst="rect">
            <a:avLst/>
          </a:prstGeom>
          <a:noFill/>
          <a:ln w="31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35" idx="2"/>
            <a:endCxn id="36" idx="0"/>
          </p:cNvCxnSpPr>
          <p:nvPr/>
        </p:nvCxnSpPr>
        <p:spPr>
          <a:xfrm>
            <a:off x="7538301" y="3121058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6" idx="2"/>
            <a:endCxn id="37" idx="0"/>
          </p:cNvCxnSpPr>
          <p:nvPr/>
        </p:nvCxnSpPr>
        <p:spPr>
          <a:xfrm>
            <a:off x="7538301" y="3502058"/>
            <a:ext cx="5499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543824"/>
              </p:ext>
            </p:extLst>
          </p:nvPr>
        </p:nvGraphicFramePr>
        <p:xfrm>
          <a:off x="6022942" y="2847838"/>
          <a:ext cx="1295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7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6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5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4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3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2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1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" name="Rectangle 45"/>
          <p:cNvSpPr/>
          <p:nvPr/>
        </p:nvSpPr>
        <p:spPr>
          <a:xfrm>
            <a:off x="5205167" y="5867400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Moveable Pages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934200" y="2505959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Free Pages</a:t>
            </a:r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53360"/>
              </p:ext>
            </p:extLst>
          </p:nvPr>
        </p:nvGraphicFramePr>
        <p:xfrm>
          <a:off x="2746342" y="4520153"/>
          <a:ext cx="12294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4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0/1/2/3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51" name="Straight Arrow Connector 50"/>
          <p:cNvCxnSpPr/>
          <p:nvPr/>
        </p:nvCxnSpPr>
        <p:spPr>
          <a:xfrm>
            <a:off x="2365342" y="4705547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1450942" y="3565689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Free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Lists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019800" y="2286000"/>
            <a:ext cx="1219200" cy="527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Physical Memory</a:t>
            </a:r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409365"/>
              </p:ext>
            </p:extLst>
          </p:nvPr>
        </p:nvGraphicFramePr>
        <p:xfrm>
          <a:off x="4213780" y="5331657"/>
          <a:ext cx="1272619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619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PFN 4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57" name="Straight Arrow Connector 56"/>
          <p:cNvCxnSpPr>
            <a:stCxn id="8" idx="3"/>
            <a:endCxn id="55" idx="1"/>
          </p:cNvCxnSpPr>
          <p:nvPr/>
        </p:nvCxnSpPr>
        <p:spPr>
          <a:xfrm>
            <a:off x="3975754" y="5484057"/>
            <a:ext cx="23802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686727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0" grpId="0" animBg="1"/>
      <p:bldP spid="35" grpId="0" animBg="1"/>
      <p:bldP spid="36" grpId="0" animBg="1"/>
      <p:bldP spid="37" grpId="0" animBg="1"/>
      <p:bldP spid="46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System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real system contiguity by varying:</a:t>
            </a:r>
          </a:p>
          <a:p>
            <a:pPr lvl="1"/>
            <a:r>
              <a:rPr lang="en-US" dirty="0" err="1" smtClean="0"/>
              <a:t>Superpage</a:t>
            </a:r>
            <a:r>
              <a:rPr lang="en-US" dirty="0" smtClean="0"/>
              <a:t> on or off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emory compaction daemon invocations</a:t>
            </a:r>
          </a:p>
          <a:p>
            <a:pPr lvl="1"/>
            <a:r>
              <a:rPr lang="en-US" dirty="0" smtClean="0"/>
              <a:t>System load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Real system configuration:</a:t>
            </a:r>
          </a:p>
          <a:p>
            <a:pPr lvl="1"/>
            <a:r>
              <a:rPr lang="en-US" dirty="0" smtClean="0"/>
              <a:t>CPU: Intel Core i7, 64 entry L1 TLBs, 512 entry L2 TLB</a:t>
            </a:r>
          </a:p>
          <a:p>
            <a:pPr lvl="1"/>
            <a:r>
              <a:rPr lang="en-US" dirty="0" smtClean="0"/>
              <a:t>Memory: 3 GB</a:t>
            </a:r>
          </a:p>
          <a:p>
            <a:pPr lvl="1"/>
            <a:r>
              <a:rPr lang="en-US" dirty="0" smtClean="0"/>
              <a:t>OS: Fedora 15, kernel 2.6.38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691645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Intermediate Contiguity Exists?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1905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295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1905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56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1905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150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209800" y="1905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84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5105400" y="19050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83:117</a:t>
            </a:r>
            <a:endParaRPr lang="en-US" sz="1600" dirty="0"/>
          </a:p>
        </p:txBody>
      </p:sp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28493"/>
              </p:ext>
            </p:extLst>
          </p:nvPr>
        </p:nvGraphicFramePr>
        <p:xfrm>
          <a:off x="228600" y="2057400"/>
          <a:ext cx="8915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27501" y="1226403"/>
            <a:ext cx="70606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Exploitable contiguity across </a:t>
            </a:r>
            <a:r>
              <a:rPr lang="en-US" sz="2400" i="1" dirty="0" smtClean="0">
                <a:solidFill>
                  <a:srgbClr val="FF0000"/>
                </a:solidFill>
              </a:rPr>
              <a:t>all </a:t>
            </a:r>
            <a:r>
              <a:rPr lang="en-US" sz="2400" dirty="0" smtClean="0">
                <a:solidFill>
                  <a:srgbClr val="FF0000"/>
                </a:solidFill>
              </a:rPr>
              <a:t>system configurations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Not enough for </a:t>
            </a:r>
            <a:r>
              <a:rPr lang="en-US" sz="2400" dirty="0" err="1" smtClean="0">
                <a:solidFill>
                  <a:srgbClr val="FF0000"/>
                </a:solidFill>
              </a:rPr>
              <a:t>superpages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338236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3" grpId="0"/>
      <p:bldP spid="16" grpId="0"/>
      <p:bldGraphic spid="17" grpId="0">
        <p:bldSub>
          <a:bldChart bld="category"/>
        </p:bldSub>
      </p:bldGraphic>
      <p:bldP spid="6" grpId="0"/>
    </p:bldLst>
  </p:timing>
</p:sld>
</file>

<file path=ppt/theme/theme1.xml><?xml version="1.0" encoding="utf-8"?>
<a:theme xmlns:a="http://schemas.openxmlformats.org/drawingml/2006/main" name="abhib-hpca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17317</TotalTime>
  <Words>1325</Words>
  <Application>Microsoft Macintosh PowerPoint</Application>
  <PresentationFormat>On-screen Show (4:3)</PresentationFormat>
  <Paragraphs>395</Paragraphs>
  <Slides>18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abhib-hpca11</vt:lpstr>
      <vt:lpstr>CoLT: Coalesced Large-Reach TLBs</vt:lpstr>
      <vt:lpstr>Address Translation Primer</vt:lpstr>
      <vt:lpstr>Address Translation Performance Impact</vt:lpstr>
      <vt:lpstr>Contiguity &amp; CoLT</vt:lpstr>
      <vt:lpstr>Intermediate Contiguity: Past Work and Our Goals</vt:lpstr>
      <vt:lpstr>Outline</vt:lpstr>
      <vt:lpstr>Why does Intermediate Contiguity Exist?</vt:lpstr>
      <vt:lpstr>Real System Experiments</vt:lpstr>
      <vt:lpstr>How Much Intermediate Contiguity Exists?</vt:lpstr>
      <vt:lpstr>How do you Exploit it in Hardware?</vt:lpstr>
      <vt:lpstr>CoLT for Set Associative TLBs</vt:lpstr>
      <vt:lpstr>CoLT Set Associative Miss Rates</vt:lpstr>
      <vt:lpstr>Different CoLT Implementations</vt:lpstr>
      <vt:lpstr>How Much Can it Improve Performance?</vt:lpstr>
      <vt:lpstr>Conclusions</vt:lpstr>
      <vt:lpstr>PowerPoint Presentation</vt:lpstr>
      <vt:lpstr>Impact of Increasing Associativity</vt:lpstr>
      <vt:lpstr>Comparison with Sub-blocking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Qualifying Examination CoLT: Coalesced Large-Reach TLBs</dc:title>
  <dc:creator>binhpham</dc:creator>
  <cp:lastModifiedBy>Binh Pham</cp:lastModifiedBy>
  <cp:revision>700</cp:revision>
  <cp:lastPrinted>2012-09-24T17:24:48Z</cp:lastPrinted>
  <dcterms:created xsi:type="dcterms:W3CDTF">2012-08-26T02:47:46Z</dcterms:created>
  <dcterms:modified xsi:type="dcterms:W3CDTF">2012-12-05T16:36:57Z</dcterms:modified>
</cp:coreProperties>
</file>