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8" r:id="rId2"/>
    <p:sldId id="257" r:id="rId3"/>
    <p:sldId id="259" r:id="rId4"/>
    <p:sldId id="287" r:id="rId5"/>
    <p:sldId id="261" r:id="rId6"/>
    <p:sldId id="263" r:id="rId7"/>
    <p:sldId id="286" r:id="rId8"/>
    <p:sldId id="264" r:id="rId9"/>
    <p:sldId id="288" r:id="rId10"/>
    <p:sldId id="289" r:id="rId11"/>
    <p:sldId id="290" r:id="rId12"/>
    <p:sldId id="267" r:id="rId13"/>
    <p:sldId id="268" r:id="rId14"/>
    <p:sldId id="291" r:id="rId15"/>
    <p:sldId id="266" r:id="rId16"/>
    <p:sldId id="270" r:id="rId17"/>
    <p:sldId id="292" r:id="rId18"/>
    <p:sldId id="284" r:id="rId19"/>
    <p:sldId id="271" r:id="rId20"/>
    <p:sldId id="272" r:id="rId21"/>
    <p:sldId id="274" r:id="rId22"/>
    <p:sldId id="275" r:id="rId23"/>
    <p:sldId id="285" r:id="rId24"/>
    <p:sldId id="277" r:id="rId25"/>
    <p:sldId id="278" r:id="rId26"/>
    <p:sldId id="279" r:id="rId27"/>
    <p:sldId id="294" r:id="rId28"/>
    <p:sldId id="283" r:id="rId29"/>
    <p:sldId id="293" r:id="rId30"/>
    <p:sldId id="276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390" autoAdjust="0"/>
  </p:normalViewPr>
  <p:slideViewPr>
    <p:cSldViewPr>
      <p:cViewPr>
        <p:scale>
          <a:sx n="90" d="100"/>
          <a:sy n="90" d="100"/>
        </p:scale>
        <p:origin x="-918" y="5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Sheet1!$O$7</c:f>
              <c:strCache>
                <c:ptCount val="1"/>
                <c:pt idx="0">
                  <c:v>Activate</c:v>
                </c:pt>
              </c:strCache>
            </c:strRef>
          </c:tx>
          <c:spPr>
            <a:solidFill>
              <a:schemeClr val="bg2">
                <a:lumMod val="10000"/>
              </a:schemeClr>
            </a:solidFill>
            <a:ln>
              <a:noFill/>
            </a:ln>
          </c:spPr>
          <c:invertIfNegative val="0"/>
          <c:cat>
            <c:strRef>
              <c:f>Sheet1!$P$6:$R$6</c:f>
              <c:strCache>
                <c:ptCount val="3"/>
                <c:pt idx="0">
                  <c:v>DDR3</c:v>
                </c:pt>
                <c:pt idx="1">
                  <c:v>RLDRAM3</c:v>
                </c:pt>
                <c:pt idx="2">
                  <c:v>LPDDR2</c:v>
                </c:pt>
              </c:strCache>
            </c:strRef>
          </c:cat>
          <c:val>
            <c:numRef>
              <c:f>Sheet1!$P$7:$R$7</c:f>
              <c:numCache>
                <c:formatCode>General</c:formatCode>
                <c:ptCount val="3"/>
                <c:pt idx="0">
                  <c:v>230</c:v>
                </c:pt>
                <c:pt idx="1">
                  <c:v>400</c:v>
                </c:pt>
                <c:pt idx="2">
                  <c:v>65</c:v>
                </c:pt>
              </c:numCache>
            </c:numRef>
          </c:val>
        </c:ser>
        <c:ser>
          <c:idx val="1"/>
          <c:order val="1"/>
          <c:tx>
            <c:strRef>
              <c:f>Sheet1!$O$8</c:f>
              <c:strCache>
                <c:ptCount val="1"/>
                <c:pt idx="0">
                  <c:v>RD-WR/Terminate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cat>
            <c:strRef>
              <c:f>Sheet1!$P$6:$R$6</c:f>
              <c:strCache>
                <c:ptCount val="3"/>
                <c:pt idx="0">
                  <c:v>DDR3</c:v>
                </c:pt>
                <c:pt idx="1">
                  <c:v>RLDRAM3</c:v>
                </c:pt>
                <c:pt idx="2">
                  <c:v>LPDDR2</c:v>
                </c:pt>
              </c:strCache>
            </c:strRef>
          </c:cat>
          <c:val>
            <c:numRef>
              <c:f>Sheet1!$P$8:$R$8</c:f>
              <c:numCache>
                <c:formatCode>General</c:formatCode>
                <c:ptCount val="3"/>
                <c:pt idx="0">
                  <c:v>125</c:v>
                </c:pt>
                <c:pt idx="1">
                  <c:v>125</c:v>
                </c:pt>
                <c:pt idx="2">
                  <c:v>89</c:v>
                </c:pt>
              </c:numCache>
            </c:numRef>
          </c:val>
        </c:ser>
        <c:ser>
          <c:idx val="2"/>
          <c:order val="2"/>
          <c:tx>
            <c:strRef>
              <c:f>Sheet1!$O$9</c:f>
              <c:strCache>
                <c:ptCount val="1"/>
                <c:pt idx="0">
                  <c:v>Background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</c:spPr>
          <c:invertIfNegative val="0"/>
          <c:cat>
            <c:strRef>
              <c:f>Sheet1!$P$6:$R$6</c:f>
              <c:strCache>
                <c:ptCount val="3"/>
                <c:pt idx="0">
                  <c:v>DDR3</c:v>
                </c:pt>
                <c:pt idx="1">
                  <c:v>RLDRAM3</c:v>
                </c:pt>
                <c:pt idx="2">
                  <c:v>LPDDR2</c:v>
                </c:pt>
              </c:strCache>
            </c:strRef>
          </c:cat>
          <c:val>
            <c:numRef>
              <c:f>Sheet1!$P$9:$R$9</c:f>
              <c:numCache>
                <c:formatCode>General</c:formatCode>
                <c:ptCount val="3"/>
                <c:pt idx="0">
                  <c:v>55</c:v>
                </c:pt>
                <c:pt idx="1">
                  <c:v>250</c:v>
                </c:pt>
                <c:pt idx="2">
                  <c:v>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2395136"/>
        <c:axId val="42396672"/>
      </c:barChart>
      <c:catAx>
        <c:axId val="423951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42396672"/>
        <c:crosses val="autoZero"/>
        <c:auto val="1"/>
        <c:lblAlgn val="ctr"/>
        <c:lblOffset val="100"/>
        <c:noMultiLvlLbl val="0"/>
      </c:catAx>
      <c:valAx>
        <c:axId val="42396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2395136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1046A0-333D-4FF0-B7EE-E22446156A44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F55D-EF79-45CF-8AC4-73D8F39B2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265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DF55D-EF79-45CF-8AC4-73D8F39B21A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3926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DF55D-EF79-45CF-8AC4-73D8F39B21A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4403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focus on RLDRAM &amp;</a:t>
            </a:r>
            <a:r>
              <a:rPr lang="en-US" baseline="0" dirty="0" smtClean="0"/>
              <a:t> LPDDR in this study to build a heterogeneous memory with the aim of outperforming DDR3 at a lower energy cost.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DF55D-EF79-45CF-8AC4-73D8F39B21A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091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DF55D-EF79-45CF-8AC4-73D8F39B21A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981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0D8A-2C89-40C0-B980-BA855B2F6EA8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BA1E-EAC7-4295-B3E5-166E104E4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105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0D8A-2C89-40C0-B980-BA855B2F6EA8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BA1E-EAC7-4295-B3E5-166E104E4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827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0D8A-2C89-40C0-B980-BA855B2F6EA8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BA1E-EAC7-4295-B3E5-166E104E4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214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C00000"/>
              </a:buClr>
              <a:buFont typeface="Arial" pitchFamily="34" charset="0"/>
              <a:buChar char="•"/>
              <a:defRPr sz="2400"/>
            </a:lvl1pPr>
            <a:lvl2pPr marL="742950" indent="-285750">
              <a:buClrTx/>
              <a:buFont typeface="Calibri" pitchFamily="34" charset="0"/>
              <a:buChar char="―"/>
              <a:defRPr sz="2200"/>
            </a:lvl2pPr>
            <a:lvl3pPr marL="1143000" indent="-228600">
              <a:buClr>
                <a:srgbClr val="C00000"/>
              </a:buClr>
              <a:buFont typeface="Arial" pitchFamily="34" charset="0"/>
              <a:buChar char="•"/>
              <a:defRPr/>
            </a:lvl3pPr>
            <a:lvl4pPr marL="1600200" indent="-228600">
              <a:buClr>
                <a:srgbClr val="C00000"/>
              </a:buClr>
              <a:buFont typeface="Arial" pitchFamily="34" charset="0"/>
              <a:buChar char="•"/>
              <a:defRPr/>
            </a:lvl4pPr>
            <a:lvl5pPr marL="2057400" indent="-228600">
              <a:buClr>
                <a:srgbClr val="C00000"/>
              </a:buCl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0D8A-2C89-40C0-B980-BA855B2F6EA8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05200" y="6356350"/>
            <a:ext cx="2133600" cy="365125"/>
          </a:xfrm>
        </p:spPr>
        <p:txBody>
          <a:bodyPr/>
          <a:lstStyle/>
          <a:p>
            <a:fld id="{D3CBBA1E-EAC7-4295-B3E5-166E104E4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276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0D8A-2C89-40C0-B980-BA855B2F6EA8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BA1E-EAC7-4295-B3E5-166E104E4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033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0D8A-2C89-40C0-B980-BA855B2F6EA8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BA1E-EAC7-4295-B3E5-166E104E4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415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0D8A-2C89-40C0-B980-BA855B2F6EA8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BA1E-EAC7-4295-B3E5-166E104E4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066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0D8A-2C89-40C0-B980-BA855B2F6EA8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BA1E-EAC7-4295-B3E5-166E104E4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532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0D8A-2C89-40C0-B980-BA855B2F6EA8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BA1E-EAC7-4295-B3E5-166E104E4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915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0D8A-2C89-40C0-B980-BA855B2F6EA8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BA1E-EAC7-4295-B3E5-166E104E4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546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0D8A-2C89-40C0-B980-BA855B2F6EA8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BA1E-EAC7-4295-B3E5-166E104E4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529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A0D8A-2C89-40C0-B980-BA855B2F6EA8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BBA1E-EAC7-4295-B3E5-166E104E4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513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87375"/>
            <a:ext cx="7772400" cy="1470025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Leveraging Heterogeneity in DRAM Main Memories to Accelerate Critical Word Access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81400" y="2590800"/>
            <a:ext cx="4800600" cy="3276600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err="1" smtClean="0">
                <a:solidFill>
                  <a:srgbClr val="C00000"/>
                </a:solidFill>
              </a:rPr>
              <a:t>Niladrish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Chatterjee</a:t>
            </a:r>
            <a:endParaRPr lang="en-US" sz="2400" b="1" dirty="0" smtClean="0">
              <a:solidFill>
                <a:srgbClr val="C00000"/>
              </a:solidFill>
            </a:endParaRPr>
          </a:p>
          <a:p>
            <a:pPr algn="l"/>
            <a:r>
              <a:rPr lang="en-US" sz="2400" b="1" dirty="0" err="1" smtClean="0">
                <a:solidFill>
                  <a:schemeClr val="tx1"/>
                </a:solidFill>
              </a:rPr>
              <a:t>Manjunath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Shevgoor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Rajeev </a:t>
            </a:r>
            <a:r>
              <a:rPr lang="en-US" sz="2400" b="1" dirty="0" err="1" smtClean="0">
                <a:solidFill>
                  <a:schemeClr val="tx1"/>
                </a:solidFill>
              </a:rPr>
              <a:t>Balasubramonian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Al Davis</a:t>
            </a:r>
          </a:p>
          <a:p>
            <a:pPr algn="l"/>
            <a:r>
              <a:rPr lang="en-US" sz="2400" b="1" dirty="0">
                <a:solidFill>
                  <a:schemeClr val="tx1"/>
                </a:solidFill>
              </a:rPr>
              <a:t>Zhen Fang</a:t>
            </a:r>
            <a:r>
              <a:rPr lang="en-US" sz="2400" b="1" baseline="30000" dirty="0">
                <a:solidFill>
                  <a:schemeClr val="tx1"/>
                </a:solidFill>
              </a:rPr>
              <a:t>‡†</a:t>
            </a: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Ramesh </a:t>
            </a:r>
            <a:r>
              <a:rPr lang="en-US" sz="2400" b="1" dirty="0" err="1" smtClean="0">
                <a:solidFill>
                  <a:schemeClr val="tx1"/>
                </a:solidFill>
              </a:rPr>
              <a:t>Illikkal</a:t>
            </a:r>
            <a:r>
              <a:rPr lang="en-US" sz="2400" b="1" dirty="0" smtClean="0">
                <a:solidFill>
                  <a:schemeClr val="tx1"/>
                </a:solidFill>
              </a:rPr>
              <a:t>*</a:t>
            </a: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Ravi </a:t>
            </a:r>
            <a:r>
              <a:rPr lang="en-US" sz="2400" b="1" dirty="0" err="1" smtClean="0">
                <a:solidFill>
                  <a:schemeClr val="tx1"/>
                </a:solidFill>
              </a:rPr>
              <a:t>Iyer</a:t>
            </a:r>
            <a:r>
              <a:rPr lang="en-US" sz="2400" b="1" dirty="0" smtClean="0">
                <a:solidFill>
                  <a:schemeClr val="tx1"/>
                </a:solidFill>
              </a:rPr>
              <a:t>*</a:t>
            </a:r>
          </a:p>
          <a:p>
            <a:endParaRPr lang="en-US" dirty="0"/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457200" y="2286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581400" y="5791200"/>
            <a:ext cx="6705600" cy="914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 smtClean="0">
                <a:solidFill>
                  <a:srgbClr val="C00000"/>
                </a:solidFill>
              </a:rPr>
              <a:t>University of Utah , NVidia</a:t>
            </a:r>
            <a:r>
              <a:rPr lang="en-US" sz="2400" b="1" baseline="30000" dirty="0" smtClean="0">
                <a:solidFill>
                  <a:srgbClr val="C00000"/>
                </a:solidFill>
              </a:rPr>
              <a:t>‡</a:t>
            </a:r>
            <a:r>
              <a:rPr lang="en-US" sz="2400" b="1" dirty="0" smtClean="0">
                <a:solidFill>
                  <a:srgbClr val="C00000"/>
                </a:solidFill>
              </a:rPr>
              <a:t> and Intel Labs*</a:t>
            </a:r>
            <a:endParaRPr lang="en-US" sz="1600" b="1" dirty="0" smtClean="0">
              <a:solidFill>
                <a:srgbClr val="C00000"/>
              </a:solidFill>
            </a:endParaRPr>
          </a:p>
          <a:p>
            <a:pPr algn="l"/>
            <a:endParaRPr lang="en-US" sz="2400" b="1" baseline="30000" dirty="0" smtClean="0">
              <a:solidFill>
                <a:srgbClr val="C00000"/>
              </a:solidFill>
            </a:endParaRPr>
          </a:p>
          <a:p>
            <a:pPr algn="l"/>
            <a:r>
              <a:rPr lang="en-US" sz="2400" b="1" baseline="30000" dirty="0" smtClean="0">
                <a:solidFill>
                  <a:schemeClr val="tx1"/>
                </a:solidFill>
              </a:rPr>
              <a:t>†</a:t>
            </a:r>
            <a:r>
              <a:rPr lang="en-US" sz="1600" b="1" dirty="0" smtClean="0">
                <a:solidFill>
                  <a:schemeClr val="tx1"/>
                </a:solidFill>
              </a:rPr>
              <a:t>Work done while at Intel</a:t>
            </a:r>
          </a:p>
          <a:p>
            <a:pPr algn="l"/>
            <a:endParaRPr lang="en-US" sz="2400" b="1" dirty="0" smtClean="0">
              <a:solidFill>
                <a:srgbClr val="C00000"/>
              </a:solidFill>
            </a:endParaRPr>
          </a:p>
          <a:p>
            <a:pPr algn="l"/>
            <a:endParaRPr lang="en-US" sz="2400" b="1" dirty="0">
              <a:solidFill>
                <a:srgbClr val="C00000"/>
              </a:solidFill>
            </a:endParaRPr>
          </a:p>
        </p:txBody>
      </p:sp>
      <p:pic>
        <p:nvPicPr>
          <p:cNvPr id="6" name="Picture 5" descr="utaharch-tightcrop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600840"/>
            <a:ext cx="2209788" cy="1285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F:\Academic\writing\micro12\intel-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466260"/>
            <a:ext cx="2347395" cy="1782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796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rgbClr val="C00000"/>
                </a:solidFill>
              </a:rPr>
              <a:t>Motivation: Heterogeneous Memory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381000" y="10668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pic>
        <p:nvPicPr>
          <p:cNvPr id="5" name="Picture 4" descr="utaharch-tightcrop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238680"/>
            <a:ext cx="990600" cy="57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F:\Academic\writing\micro12\intel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141" y="6096000"/>
            <a:ext cx="110405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467100" y="6319580"/>
            <a:ext cx="2133600" cy="365125"/>
          </a:xfrm>
        </p:spPr>
        <p:txBody>
          <a:bodyPr/>
          <a:lstStyle/>
          <a:p>
            <a:pPr algn="ctr"/>
            <a:fld id="{2B87AEBA-5CB5-42F7-8308-D55640D86489}" type="slidenum">
              <a:rPr lang="en-US" sz="1600" b="1" smtClean="0">
                <a:solidFill>
                  <a:srgbClr val="C00000"/>
                </a:solidFill>
              </a:rPr>
              <a:pPr algn="ctr"/>
              <a:t>10</a:t>
            </a:fld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57200" y="1219200"/>
            <a:ext cx="8229600" cy="502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C00000"/>
              </a:buClr>
            </a:pPr>
            <a:r>
              <a:rPr lang="en-US" dirty="0" smtClean="0"/>
              <a:t>The idealized systems are not </a:t>
            </a:r>
            <a:r>
              <a:rPr lang="en-US" dirty="0" err="1" smtClean="0"/>
              <a:t>realizeable</a:t>
            </a:r>
            <a:endParaRPr lang="en-US" dirty="0" smtClean="0"/>
          </a:p>
          <a:p>
            <a:pPr>
              <a:buClr>
                <a:srgbClr val="C00000"/>
              </a:buClr>
            </a:pPr>
            <a:endParaRPr lang="en-US" dirty="0"/>
          </a:p>
          <a:p>
            <a:pPr>
              <a:buClr>
                <a:srgbClr val="C00000"/>
              </a:buClr>
            </a:pPr>
            <a:r>
              <a:rPr lang="en-US" dirty="0" smtClean="0"/>
              <a:t>RLDRAM3 has very high power consumption</a:t>
            </a:r>
          </a:p>
          <a:p>
            <a:pPr lvl="1">
              <a:buClr>
                <a:srgbClr val="C00000"/>
              </a:buClr>
            </a:pPr>
            <a:r>
              <a:rPr lang="en-US" dirty="0" smtClean="0"/>
              <a:t>Capacity needs to be sacrificed to meet power budget</a:t>
            </a:r>
          </a:p>
          <a:p>
            <a:pPr>
              <a:buClr>
                <a:srgbClr val="C00000"/>
              </a:buClr>
            </a:pPr>
            <a:endParaRPr lang="en-US" dirty="0" smtClean="0"/>
          </a:p>
          <a:p>
            <a:pPr>
              <a:buClr>
                <a:srgbClr val="C00000"/>
              </a:buClr>
            </a:pPr>
            <a:r>
              <a:rPr lang="en-US" dirty="0" smtClean="0"/>
              <a:t>LPDRAM introduces performance handicaps</a:t>
            </a:r>
          </a:p>
          <a:p>
            <a:pPr lvl="1">
              <a:buClr>
                <a:srgbClr val="C00000"/>
              </a:buClr>
            </a:pPr>
            <a:r>
              <a:rPr lang="en-US" dirty="0" smtClean="0"/>
              <a:t>Bandwidth concerns alleviated by recent proposals from HP Labs (BOOM, Yoon et al.) and Stanford (Energy proportional memory, </a:t>
            </a:r>
            <a:r>
              <a:rPr lang="en-US" dirty="0" err="1" smtClean="0"/>
              <a:t>Malladi</a:t>
            </a:r>
            <a:r>
              <a:rPr lang="en-US" dirty="0" smtClean="0"/>
              <a:t> et al.)</a:t>
            </a:r>
          </a:p>
          <a:p>
            <a:pPr lvl="1">
              <a:buClr>
                <a:srgbClr val="C00000"/>
              </a:buClr>
            </a:pPr>
            <a:endParaRPr lang="en-US" dirty="0"/>
          </a:p>
          <a:p>
            <a:pPr marL="0" indent="0" algn="ctr">
              <a:buClr>
                <a:srgbClr val="C00000"/>
              </a:buClr>
              <a:buNone/>
            </a:pPr>
            <a:r>
              <a:rPr lang="en-US" b="1" dirty="0" smtClean="0">
                <a:solidFill>
                  <a:srgbClr val="C00000"/>
                </a:solidFill>
              </a:rPr>
              <a:t>Use LPDDR2 and RLDRAM3 synergistically.</a:t>
            </a:r>
          </a:p>
          <a:p>
            <a:pPr marL="457200" lvl="1" indent="0">
              <a:buClr>
                <a:srgbClr val="C00000"/>
              </a:buClr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Font typeface="Arial" pitchFamily="34" charset="0"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76305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rgbClr val="C00000"/>
                </a:solidFill>
              </a:rPr>
              <a:t>Data Placement Granularity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381000" y="10668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pic>
        <p:nvPicPr>
          <p:cNvPr id="5" name="Picture 4" descr="utaharch-tightcrop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238680"/>
            <a:ext cx="990600" cy="57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F:\Academic\writing\micro12\intel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141" y="6096000"/>
            <a:ext cx="110405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467100" y="6319580"/>
            <a:ext cx="2133600" cy="365125"/>
          </a:xfrm>
        </p:spPr>
        <p:txBody>
          <a:bodyPr/>
          <a:lstStyle/>
          <a:p>
            <a:pPr algn="ctr"/>
            <a:fld id="{2B87AEBA-5CB5-42F7-8308-D55640D86489}" type="slidenum">
              <a:rPr lang="en-US" sz="1600" b="1" smtClean="0">
                <a:solidFill>
                  <a:srgbClr val="C00000"/>
                </a:solidFill>
              </a:rPr>
              <a:pPr algn="ctr"/>
              <a:t>11</a:t>
            </a:fld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485900" y="3135868"/>
            <a:ext cx="1447800" cy="1207532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CPU</a:t>
            </a:r>
            <a:endParaRPr lang="en-US" sz="28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381000" y="1219200"/>
            <a:ext cx="1676400" cy="10668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Performance Optimized Memory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438400" y="1219200"/>
            <a:ext cx="1752600" cy="1066800"/>
          </a:xfrm>
          <a:prstGeom prst="roundRect">
            <a:avLst/>
          </a:prstGeom>
          <a:solidFill>
            <a:srgbClr val="FFCC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Power Optimized Memory</a:t>
            </a:r>
          </a:p>
        </p:txBody>
      </p:sp>
      <p:cxnSp>
        <p:nvCxnSpPr>
          <p:cNvPr id="18" name="Elbow Connector 17"/>
          <p:cNvCxnSpPr>
            <a:stCxn id="11" idx="2"/>
          </p:cNvCxnSpPr>
          <p:nvPr/>
        </p:nvCxnSpPr>
        <p:spPr>
          <a:xfrm rot="16200000" flipH="1">
            <a:off x="1060966" y="2444234"/>
            <a:ext cx="849868" cy="533400"/>
          </a:xfrm>
          <a:prstGeom prst="bentConnector3">
            <a:avLst>
              <a:gd name="adj1" fmla="val 5000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16" idx="2"/>
          </p:cNvCxnSpPr>
          <p:nvPr/>
        </p:nvCxnSpPr>
        <p:spPr>
          <a:xfrm rot="5400000">
            <a:off x="2604016" y="2425184"/>
            <a:ext cx="849868" cy="571500"/>
          </a:xfrm>
          <a:prstGeom prst="bentConnector3">
            <a:avLst>
              <a:gd name="adj1" fmla="val 50000"/>
            </a:avLst>
          </a:prstGeom>
          <a:ln w="28575"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1676400" y="3194566"/>
            <a:ext cx="838200" cy="386834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Page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1828800" y="3200400"/>
            <a:ext cx="838200" cy="386834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Page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1981200" y="3352800"/>
            <a:ext cx="838200" cy="38683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Page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2133600" y="3505200"/>
            <a:ext cx="838200" cy="38683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Page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28600" y="4495800"/>
            <a:ext cx="43053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000" dirty="0" smtClean="0"/>
              <a:t>Page Granularity Data Placement</a:t>
            </a:r>
          </a:p>
          <a:p>
            <a:pPr marL="285750" indent="-285750"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000" dirty="0" smtClean="0"/>
              <a:t>One cache-line from one DIMM</a:t>
            </a:r>
          </a:p>
          <a:p>
            <a:pPr marL="285750" indent="-285750"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000" dirty="0" smtClean="0"/>
              <a:t>Page access rates, write traffic, row hit-rate as metrics </a:t>
            </a:r>
          </a:p>
          <a:p>
            <a:endParaRPr lang="en-US" dirty="0"/>
          </a:p>
        </p:txBody>
      </p:sp>
      <p:sp>
        <p:nvSpPr>
          <p:cNvPr id="41" name="Rounded Rectangle 40"/>
          <p:cNvSpPr/>
          <p:nvPr/>
        </p:nvSpPr>
        <p:spPr>
          <a:xfrm>
            <a:off x="6340266" y="3135868"/>
            <a:ext cx="1447800" cy="1207532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CPU</a:t>
            </a:r>
            <a:endParaRPr lang="en-US" sz="2800" b="1" dirty="0"/>
          </a:p>
        </p:txBody>
      </p:sp>
      <p:sp>
        <p:nvSpPr>
          <p:cNvPr id="42" name="Rounded Rectangle 41"/>
          <p:cNvSpPr/>
          <p:nvPr/>
        </p:nvSpPr>
        <p:spPr>
          <a:xfrm>
            <a:off x="5714999" y="1219199"/>
            <a:ext cx="1181101" cy="1066799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RLDRAM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7085759" y="1219200"/>
            <a:ext cx="1906682" cy="1066800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LPDDR</a:t>
            </a:r>
          </a:p>
        </p:txBody>
      </p:sp>
      <p:cxnSp>
        <p:nvCxnSpPr>
          <p:cNvPr id="45" name="Elbow Connector 44"/>
          <p:cNvCxnSpPr>
            <a:stCxn id="42" idx="2"/>
          </p:cNvCxnSpPr>
          <p:nvPr/>
        </p:nvCxnSpPr>
        <p:spPr>
          <a:xfrm rot="16200000" flipH="1">
            <a:off x="6052063" y="2539485"/>
            <a:ext cx="849872" cy="342898"/>
          </a:xfrm>
          <a:prstGeom prst="bentConnector3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ounded Rectangle 45"/>
          <p:cNvSpPr/>
          <p:nvPr/>
        </p:nvSpPr>
        <p:spPr>
          <a:xfrm>
            <a:off x="6629400" y="3352800"/>
            <a:ext cx="610441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ounded Rectangle 46"/>
          <p:cNvSpPr/>
          <p:nvPr/>
        </p:nvSpPr>
        <p:spPr>
          <a:xfrm>
            <a:off x="7085759" y="3352800"/>
            <a:ext cx="458041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ounded Rectangle 47"/>
          <p:cNvSpPr/>
          <p:nvPr/>
        </p:nvSpPr>
        <p:spPr>
          <a:xfrm>
            <a:off x="6591300" y="3352800"/>
            <a:ext cx="1143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Elbow Connector 49"/>
          <p:cNvCxnSpPr>
            <a:stCxn id="43" idx="2"/>
          </p:cNvCxnSpPr>
          <p:nvPr/>
        </p:nvCxnSpPr>
        <p:spPr>
          <a:xfrm rot="5400000">
            <a:off x="7252005" y="2348775"/>
            <a:ext cx="849871" cy="724320"/>
          </a:xfrm>
          <a:prstGeom prst="bentConnector3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4876800" y="4495800"/>
            <a:ext cx="403860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000" dirty="0" smtClean="0"/>
              <a:t>Critical Word in the cache-line is fetched from the RLDRAM module</a:t>
            </a:r>
          </a:p>
          <a:p>
            <a:pPr marL="285750" indent="-285750"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000" dirty="0" smtClean="0"/>
              <a:t>Critical Word returned fast</a:t>
            </a:r>
          </a:p>
          <a:p>
            <a:pPr marL="285750" indent="-285750"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000" dirty="0" smtClean="0"/>
              <a:t>Rest of cache-line is accessed at low energy.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29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51434E-6 L -0.12084 -0.1938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42" y="-96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33333E-6 4.16281E-7 L -0.09583 -0.28353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92" y="-141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 3.7037E-7 L 0.07083 -0.21713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2" y="-10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42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33333E-6 -1.85185E-6 L 0.09583 -0.32824 " pathEditMode="relative" rAng="0" ptsTypes="AA">
                                      <p:cBhvr>
                                        <p:cTn id="3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92" y="-16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0 L 0.0585 -0.21111 " pathEditMode="relative" rAng="0" ptsTypes="AA">
                                      <p:cBhvr>
                                        <p:cTn id="5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17" y="-10556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 L -0.03541 -0.21111 " pathEditMode="relative" rAng="0" ptsTypes="AA">
                                      <p:cBhvr>
                                        <p:cTn id="6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71" y="-10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1" grpId="0" animBg="1"/>
      <p:bldP spid="42" grpId="0" animBg="1"/>
      <p:bldP spid="43" grpId="0" animBg="1"/>
      <p:bldP spid="46" grpId="0" animBg="1"/>
      <p:bldP spid="46" grpId="1" animBg="1"/>
      <p:bldP spid="47" grpId="0" animBg="1"/>
      <p:bldP spid="47" grpId="2" animBg="1"/>
      <p:bldP spid="48" grpId="0" animBg="1"/>
      <p:bldP spid="48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rgbClr val="C00000"/>
                </a:solidFill>
              </a:rPr>
              <a:t>Accelerating Critical Word Access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381000" y="10668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pic>
        <p:nvPicPr>
          <p:cNvPr id="5" name="Picture 4" descr="utaharch-tightcrop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238680"/>
            <a:ext cx="990600" cy="57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F:\Academic\writing\micro12\intel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141" y="6096000"/>
            <a:ext cx="110405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467100" y="6319580"/>
            <a:ext cx="2133600" cy="365125"/>
          </a:xfrm>
        </p:spPr>
        <p:txBody>
          <a:bodyPr/>
          <a:lstStyle/>
          <a:p>
            <a:pPr algn="ctr"/>
            <a:fld id="{2B87AEBA-5CB5-42F7-8308-D55640D86489}" type="slidenum">
              <a:rPr lang="en-US" sz="1600" b="1" smtClean="0">
                <a:solidFill>
                  <a:srgbClr val="C00000"/>
                </a:solidFill>
              </a:rPr>
              <a:pPr algn="ctr"/>
              <a:t>12</a:t>
            </a:fld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71880"/>
          </a:xfrm>
        </p:spPr>
        <p:txBody>
          <a:bodyPr>
            <a:normAutofit/>
          </a:bodyPr>
          <a:lstStyle/>
          <a:p>
            <a:endParaRPr lang="en-US" sz="800" dirty="0" smtClean="0"/>
          </a:p>
          <a:p>
            <a:r>
              <a:rPr lang="en-US" dirty="0" smtClean="0"/>
              <a:t>Current DDR devices already order the burst to put the critical word at the head of the burst</a:t>
            </a:r>
          </a:p>
          <a:p>
            <a:endParaRPr lang="en-US" dirty="0"/>
          </a:p>
          <a:p>
            <a:r>
              <a:rPr lang="en-US" dirty="0" smtClean="0"/>
              <a:t>We fetch the critical word from RLDRAM &amp; rest of the cache-line from LPDRAM</a:t>
            </a:r>
          </a:p>
          <a:p>
            <a:endParaRPr lang="en-US" dirty="0"/>
          </a:p>
          <a:p>
            <a:r>
              <a:rPr lang="en-US" dirty="0" smtClean="0"/>
              <a:t>For the scheme to work, the critical word in a cache-line needs to be stable over a long period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7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rgbClr val="C00000"/>
                </a:solidFill>
              </a:rPr>
              <a:t>Critical Word Regularity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381000" y="10668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pic>
        <p:nvPicPr>
          <p:cNvPr id="5" name="Picture 4" descr="utaharch-tightcrop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238680"/>
            <a:ext cx="990600" cy="57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F:\Academic\writing\micro12\intel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141" y="6096000"/>
            <a:ext cx="110405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467100" y="6319580"/>
            <a:ext cx="2133600" cy="365125"/>
          </a:xfrm>
        </p:spPr>
        <p:txBody>
          <a:bodyPr/>
          <a:lstStyle/>
          <a:p>
            <a:pPr algn="ctr"/>
            <a:fld id="{2B87AEBA-5CB5-42F7-8308-D55640D86489}" type="slidenum">
              <a:rPr lang="en-US" sz="1600" b="1" smtClean="0">
                <a:solidFill>
                  <a:srgbClr val="C00000"/>
                </a:solidFill>
              </a:rPr>
              <a:pPr algn="ctr"/>
              <a:t>13</a:t>
            </a:fld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399"/>
            <a:ext cx="8229600" cy="838201"/>
          </a:xfrm>
        </p:spPr>
        <p:txBody>
          <a:bodyPr>
            <a:normAutofit/>
          </a:bodyPr>
          <a:lstStyle/>
          <a:p>
            <a:r>
              <a:rPr lang="en-US" dirty="0" smtClean="0"/>
              <a:t>Accesses to a cache-line are clustered around few words in the line.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558932"/>
            <a:ext cx="6400800" cy="37750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1143000"/>
            <a:ext cx="8229600" cy="8382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Tx/>
              <a:buFont typeface="Calibri" pitchFamily="34" charset="0"/>
              <a:buChar char="―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b="1" dirty="0" smtClean="0"/>
              <a:t>Profile of DRAM Accesses at cache-word granularity</a:t>
            </a:r>
          </a:p>
        </p:txBody>
      </p:sp>
    </p:spTree>
    <p:extLst>
      <p:ext uri="{BB962C8B-B14F-4D97-AF65-F5344CB8AC3E}">
        <p14:creationId xmlns:p14="http://schemas.microsoft.com/office/powerpoint/2010/main" val="2058696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rgbClr val="C00000"/>
                </a:solidFill>
              </a:rPr>
              <a:t>Critical Word Regularity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381000" y="10668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pic>
        <p:nvPicPr>
          <p:cNvPr id="5" name="Picture 4" descr="utaharch-tightcrop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238680"/>
            <a:ext cx="990600" cy="57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F:\Academic\writing\micro12\intel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141" y="6096000"/>
            <a:ext cx="110405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467100" y="6319580"/>
            <a:ext cx="2133600" cy="365125"/>
          </a:xfrm>
        </p:spPr>
        <p:txBody>
          <a:bodyPr/>
          <a:lstStyle/>
          <a:p>
            <a:pPr algn="ctr"/>
            <a:fld id="{2B87AEBA-5CB5-42F7-8308-D55640D86489}" type="slidenum">
              <a:rPr lang="en-US" sz="1600" b="1" smtClean="0">
                <a:solidFill>
                  <a:srgbClr val="C00000"/>
                </a:solidFill>
              </a:rPr>
              <a:pPr algn="ctr"/>
              <a:t>14</a:t>
            </a:fld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4953000"/>
            <a:ext cx="8229600" cy="8382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Word-0 is the most frequent critical word in majority of the workloads.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0246" y="1295400"/>
            <a:ext cx="6602154" cy="3481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7946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rgbClr val="C00000"/>
                </a:solidFill>
              </a:rPr>
              <a:t>RLDRAM and LPDRAM DIMMs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381000" y="10668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pic>
        <p:nvPicPr>
          <p:cNvPr id="5" name="Picture 4" descr="utaharch-tightcrop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238680"/>
            <a:ext cx="990600" cy="57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F:\Academic\writing\micro12\intel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141" y="6096000"/>
            <a:ext cx="110405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467100" y="6319580"/>
            <a:ext cx="2133600" cy="365125"/>
          </a:xfrm>
        </p:spPr>
        <p:txBody>
          <a:bodyPr/>
          <a:lstStyle/>
          <a:p>
            <a:pPr algn="ctr"/>
            <a:fld id="{2B87AEBA-5CB5-42F7-8308-D55640D86489}" type="slidenum">
              <a:rPr lang="en-US" sz="1600" b="1" smtClean="0">
                <a:solidFill>
                  <a:srgbClr val="C00000"/>
                </a:solidFill>
              </a:rPr>
              <a:pPr algn="ctr"/>
              <a:t>15</a:t>
            </a:fld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71880"/>
          </a:xfrm>
        </p:spPr>
        <p:txBody>
          <a:bodyPr>
            <a:normAutofit/>
          </a:bodyPr>
          <a:lstStyle/>
          <a:p>
            <a:endParaRPr lang="en-US" sz="800" dirty="0" smtClean="0"/>
          </a:p>
          <a:p>
            <a:r>
              <a:rPr lang="en-US" dirty="0" smtClean="0"/>
              <a:t>High-speed DRAM channels need specialized I/O circuitry to ensure signal integrity.</a:t>
            </a:r>
          </a:p>
          <a:p>
            <a:pPr lvl="1"/>
            <a:r>
              <a:rPr lang="en-US" dirty="0" smtClean="0"/>
              <a:t>Termination resistors on the DRAM to reduce signal reflection</a:t>
            </a:r>
          </a:p>
          <a:p>
            <a:pPr lvl="1"/>
            <a:r>
              <a:rPr lang="en-US" dirty="0" smtClean="0"/>
              <a:t>DLL to adjust for clock skew.</a:t>
            </a:r>
          </a:p>
          <a:p>
            <a:endParaRPr lang="en-US" dirty="0" smtClean="0"/>
          </a:p>
          <a:p>
            <a:r>
              <a:rPr lang="en-US" dirty="0" smtClean="0"/>
              <a:t>RLDRAM systems already contain ODTs and DLLs.</a:t>
            </a:r>
          </a:p>
          <a:p>
            <a:endParaRPr lang="en-US" dirty="0" smtClean="0"/>
          </a:p>
          <a:p>
            <a:r>
              <a:rPr lang="en-US" dirty="0" smtClean="0"/>
              <a:t>LPDDR2 does not incorporate ODTs or DLLs.</a:t>
            </a:r>
          </a:p>
          <a:p>
            <a:pPr lvl="1"/>
            <a:r>
              <a:rPr lang="en-US" dirty="0" smtClean="0"/>
              <a:t>LPDDR3 introduces ODT </a:t>
            </a:r>
          </a:p>
          <a:p>
            <a:pPr lvl="1"/>
            <a:r>
              <a:rPr lang="en-US" dirty="0" smtClean="0"/>
              <a:t>We evaluate a design where the LPDDR DIMMs are augmented with a buffer which receives and retimes the DQ and C/A signals (proposed by </a:t>
            </a:r>
            <a:r>
              <a:rPr lang="en-US" dirty="0" err="1" smtClean="0"/>
              <a:t>Malladi</a:t>
            </a:r>
            <a:r>
              <a:rPr lang="en-US" dirty="0" smtClean="0"/>
              <a:t> et al. ISCA 2012).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022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1991929" y="4734432"/>
            <a:ext cx="858282" cy="194310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2134975" y="4322233"/>
            <a:ext cx="1120535" cy="22309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2133600" y="5221265"/>
            <a:ext cx="4234373" cy="791633"/>
          </a:xfrm>
          <a:prstGeom prst="rect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rgbClr val="C00000"/>
                </a:solidFill>
              </a:rPr>
              <a:t>Memory System Organization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381000" y="10668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pic>
        <p:nvPicPr>
          <p:cNvPr id="5" name="Picture 4" descr="utaharch-tightcrop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238680"/>
            <a:ext cx="990600" cy="57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F:\Academic\writing\micro12\intel-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141" y="6096000"/>
            <a:ext cx="110405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467100" y="6319580"/>
            <a:ext cx="2133600" cy="365125"/>
          </a:xfrm>
        </p:spPr>
        <p:txBody>
          <a:bodyPr/>
          <a:lstStyle/>
          <a:p>
            <a:pPr algn="ctr"/>
            <a:fld id="{2B87AEBA-5CB5-42F7-8308-D55640D86489}" type="slidenum">
              <a:rPr lang="en-US" sz="1600" b="1" smtClean="0">
                <a:solidFill>
                  <a:srgbClr val="C00000"/>
                </a:solidFill>
              </a:rPr>
              <a:pPr algn="ctr"/>
              <a:t>16</a:t>
            </a:fld>
            <a:endParaRPr lang="en-US" sz="1600" b="1" dirty="0">
              <a:solidFill>
                <a:srgbClr val="C00000"/>
              </a:solidFill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4423726" y="4302632"/>
            <a:ext cx="0" cy="116586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566773" y="4302632"/>
            <a:ext cx="0" cy="1223433"/>
          </a:xfrm>
          <a:prstGeom prst="line">
            <a:avLst/>
          </a:prstGeom>
          <a:ln w="1270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2142128" y="5209412"/>
            <a:ext cx="4792072" cy="791633"/>
          </a:xfrm>
          <a:prstGeom prst="rect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2356698" y="5353345"/>
            <a:ext cx="343313" cy="50376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2857362" y="5353345"/>
            <a:ext cx="343313" cy="50376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3358027" y="5353345"/>
            <a:ext cx="343313" cy="50376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3858691" y="5353345"/>
            <a:ext cx="343313" cy="50376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4359355" y="5353345"/>
            <a:ext cx="343313" cy="50376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4860019" y="5353345"/>
            <a:ext cx="343313" cy="50376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360684" y="5353345"/>
            <a:ext cx="343313" cy="50376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5861348" y="5353345"/>
            <a:ext cx="343313" cy="50376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3851539" y="2935265"/>
            <a:ext cx="1430469" cy="136736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4066109" y="3367065"/>
            <a:ext cx="1144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CPU</a:t>
            </a:r>
            <a:endParaRPr lang="en-US" b="1" dirty="0"/>
          </a:p>
        </p:txBody>
      </p:sp>
      <p:sp>
        <p:nvSpPr>
          <p:cNvPr id="46" name="Rectangle 45"/>
          <p:cNvSpPr/>
          <p:nvPr/>
        </p:nvSpPr>
        <p:spPr>
          <a:xfrm>
            <a:off x="4066109" y="4084736"/>
            <a:ext cx="1001329" cy="215900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7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4280679" y="4023789"/>
            <a:ext cx="715235" cy="319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MC0</a:t>
            </a:r>
            <a:endParaRPr lang="en-US" sz="16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3350874" y="6029832"/>
            <a:ext cx="2503321" cy="348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2GB DDR3 DRAM DIMM</a:t>
            </a:r>
            <a:endParaRPr lang="en-US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4638297" y="4446565"/>
            <a:ext cx="12158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72-bit Data</a:t>
            </a:r>
          </a:p>
          <a:p>
            <a:pPr algn="ctr"/>
            <a:r>
              <a:rPr lang="en-US" sz="1600" b="1" dirty="0" smtClean="0"/>
              <a:t>+ECC</a:t>
            </a:r>
            <a:endParaRPr lang="en-US" sz="16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2707163" y="4558620"/>
            <a:ext cx="1769355" cy="319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23-bit </a:t>
            </a:r>
            <a:r>
              <a:rPr lang="en-US" sz="1600" b="1" dirty="0" err="1" smtClean="0"/>
              <a:t>Addr</a:t>
            </a:r>
            <a:r>
              <a:rPr lang="en-US" sz="1600" b="1" dirty="0" smtClean="0"/>
              <a:t>/</a:t>
            </a:r>
            <a:r>
              <a:rPr lang="en-US" sz="1600" b="1" dirty="0" err="1" smtClean="0"/>
              <a:t>Cmd</a:t>
            </a:r>
            <a:endParaRPr lang="en-US" sz="1600" b="1" dirty="0"/>
          </a:p>
        </p:txBody>
      </p:sp>
      <p:sp>
        <p:nvSpPr>
          <p:cNvPr id="51" name="Rectangle 50"/>
          <p:cNvSpPr/>
          <p:nvPr/>
        </p:nvSpPr>
        <p:spPr>
          <a:xfrm>
            <a:off x="3851539" y="2935265"/>
            <a:ext cx="1430469" cy="136736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6367973" y="5353345"/>
            <a:ext cx="343313" cy="50376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990600" y="5310165"/>
            <a:ext cx="114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4 such</a:t>
            </a:r>
          </a:p>
          <a:p>
            <a:pPr algn="ctr"/>
            <a:r>
              <a:rPr lang="en-US" sz="1600" b="1" dirty="0" smtClean="0"/>
              <a:t>channels</a:t>
            </a:r>
            <a:endParaRPr lang="en-US" sz="1600" b="1" dirty="0"/>
          </a:p>
        </p:txBody>
      </p:sp>
      <p:sp>
        <p:nvSpPr>
          <p:cNvPr id="57" name="Rectangle 56"/>
          <p:cNvSpPr/>
          <p:nvPr/>
        </p:nvSpPr>
        <p:spPr>
          <a:xfrm>
            <a:off x="7334294" y="3621065"/>
            <a:ext cx="438106" cy="44645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7188258" y="3700790"/>
            <a:ext cx="438106" cy="44645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7042223" y="3785829"/>
            <a:ext cx="438106" cy="44645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6896188" y="3876184"/>
            <a:ext cx="438106" cy="44645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6781800" y="2960090"/>
            <a:ext cx="17693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Replace with 4 RLDRAM Chips</a:t>
            </a:r>
            <a:endParaRPr lang="en-US" sz="1600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2057902" y="6059465"/>
            <a:ext cx="49651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LPDRAM DIMM 1.75GB Data+ ECC</a:t>
            </a:r>
            <a:endParaRPr lang="en-US" sz="16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4648200" y="4459265"/>
            <a:ext cx="12158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64-bit Data</a:t>
            </a:r>
          </a:p>
          <a:p>
            <a:pPr algn="ctr"/>
            <a:r>
              <a:rPr lang="en-US" sz="1600" b="1" dirty="0" smtClean="0"/>
              <a:t>+ECC</a:t>
            </a:r>
            <a:endParaRPr lang="en-US" sz="1600" b="1" dirty="0"/>
          </a:p>
        </p:txBody>
      </p:sp>
      <p:cxnSp>
        <p:nvCxnSpPr>
          <p:cNvPr id="64" name="Straight Connector 63"/>
          <p:cNvCxnSpPr/>
          <p:nvPr/>
        </p:nvCxnSpPr>
        <p:spPr>
          <a:xfrm flipV="1">
            <a:off x="4740407" y="2171418"/>
            <a:ext cx="0" cy="255119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V="1">
            <a:off x="5171667" y="1932245"/>
            <a:ext cx="0" cy="255119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V="1">
            <a:off x="4886442" y="2097009"/>
            <a:ext cx="0" cy="255119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V="1">
            <a:off x="5032477" y="2011969"/>
            <a:ext cx="0" cy="255119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4495800" y="2171419"/>
            <a:ext cx="685755" cy="394263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V="1">
            <a:off x="4638296" y="2298979"/>
            <a:ext cx="619504" cy="3486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4813424" y="2108594"/>
            <a:ext cx="0" cy="4570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V="1">
            <a:off x="4959460" y="2011969"/>
            <a:ext cx="0" cy="4570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5105495" y="1929587"/>
            <a:ext cx="0" cy="4570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H="1" flipV="1">
            <a:off x="5248395" y="1868465"/>
            <a:ext cx="6270" cy="4570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4267200" y="2959462"/>
            <a:ext cx="552318" cy="1931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/>
          <p:cNvSpPr txBox="1"/>
          <p:nvPr/>
        </p:nvSpPr>
        <p:spPr>
          <a:xfrm>
            <a:off x="4267200" y="2906255"/>
            <a:ext cx="730176" cy="257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MRC0</a:t>
            </a:r>
            <a:endParaRPr lang="en-US" sz="1400" b="1" dirty="0"/>
          </a:p>
        </p:txBody>
      </p:sp>
      <p:sp>
        <p:nvSpPr>
          <p:cNvPr id="85" name="Rectangle 84"/>
          <p:cNvSpPr/>
          <p:nvPr/>
        </p:nvSpPr>
        <p:spPr>
          <a:xfrm>
            <a:off x="4933906" y="1487465"/>
            <a:ext cx="438106" cy="44645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4787870" y="1567190"/>
            <a:ext cx="438106" cy="44645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4641835" y="1652229"/>
            <a:ext cx="438106" cy="44645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4495800" y="1742584"/>
            <a:ext cx="438106" cy="44645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1" name="Straight Connector 90"/>
          <p:cNvCxnSpPr/>
          <p:nvPr/>
        </p:nvCxnSpPr>
        <p:spPr>
          <a:xfrm flipV="1">
            <a:off x="4648200" y="2647607"/>
            <a:ext cx="0" cy="28765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1778000" y="1477718"/>
            <a:ext cx="2750331" cy="695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RLDRAM 0.25GB Data</a:t>
            </a:r>
          </a:p>
          <a:p>
            <a:pPr algn="ctr"/>
            <a:r>
              <a:rPr lang="en-US" sz="1600" b="1" dirty="0" smtClean="0"/>
              <a:t>4 such Data and Add/</a:t>
            </a:r>
            <a:r>
              <a:rPr lang="en-US" sz="1600" b="1" dirty="0" err="1" smtClean="0"/>
              <a:t>Cmd</a:t>
            </a:r>
            <a:r>
              <a:rPr lang="en-US" sz="1600" b="1" dirty="0" smtClean="0"/>
              <a:t> Channels</a:t>
            </a:r>
            <a:endParaRPr lang="en-US" sz="1600" b="1" dirty="0"/>
          </a:p>
        </p:txBody>
      </p:sp>
      <p:sp>
        <p:nvSpPr>
          <p:cNvPr id="102" name="TextBox 101"/>
          <p:cNvSpPr txBox="1"/>
          <p:nvPr/>
        </p:nvSpPr>
        <p:spPr>
          <a:xfrm>
            <a:off x="2077186" y="2499494"/>
            <a:ext cx="2235569" cy="283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8</a:t>
            </a:r>
            <a:r>
              <a:rPr lang="en-US" sz="1600" b="1" dirty="0" smtClean="0"/>
              <a:t>-bit Data + 1-bit Parity</a:t>
            </a:r>
            <a:endParaRPr lang="en-US" sz="1600" b="1" dirty="0"/>
          </a:p>
        </p:txBody>
      </p:sp>
      <p:sp>
        <p:nvSpPr>
          <p:cNvPr id="103" name="TextBox 102"/>
          <p:cNvSpPr txBox="1"/>
          <p:nvPr/>
        </p:nvSpPr>
        <p:spPr>
          <a:xfrm>
            <a:off x="4724400" y="2499494"/>
            <a:ext cx="1691942" cy="283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26-bit </a:t>
            </a:r>
            <a:r>
              <a:rPr lang="en-US" sz="1600" b="1" dirty="0" err="1" smtClean="0"/>
              <a:t>Addr</a:t>
            </a:r>
            <a:r>
              <a:rPr lang="en-US" sz="1600" b="1" dirty="0" smtClean="0"/>
              <a:t>/</a:t>
            </a:r>
            <a:r>
              <a:rPr lang="en-US" sz="1600" b="1" dirty="0" err="1" smtClean="0"/>
              <a:t>Cmd</a:t>
            </a:r>
            <a:endParaRPr lang="en-US" sz="1600" b="1" dirty="0"/>
          </a:p>
        </p:txBody>
      </p:sp>
      <p:cxnSp>
        <p:nvCxnSpPr>
          <p:cNvPr id="104" name="Straight Connector 103"/>
          <p:cNvCxnSpPr/>
          <p:nvPr/>
        </p:nvCxnSpPr>
        <p:spPr>
          <a:xfrm flipV="1">
            <a:off x="4495800" y="2565682"/>
            <a:ext cx="0" cy="369584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Straight Connector 325"/>
          <p:cNvCxnSpPr/>
          <p:nvPr/>
        </p:nvCxnSpPr>
        <p:spPr>
          <a:xfrm flipV="1">
            <a:off x="4069888" y="2267223"/>
            <a:ext cx="690563" cy="4349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" name="Rectangle 326"/>
          <p:cNvSpPr/>
          <p:nvPr/>
        </p:nvSpPr>
        <p:spPr>
          <a:xfrm>
            <a:off x="2349990" y="1371600"/>
            <a:ext cx="4343400" cy="1075032"/>
          </a:xfrm>
          <a:prstGeom prst="rect">
            <a:avLst/>
          </a:prstGeom>
          <a:ln w="19050">
            <a:solidFill>
              <a:srgbClr val="98B95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8" name="Elbow Connector 327"/>
          <p:cNvCxnSpPr/>
          <p:nvPr/>
        </p:nvCxnSpPr>
        <p:spPr>
          <a:xfrm rot="16200000" flipH="1">
            <a:off x="4468150" y="2679544"/>
            <a:ext cx="459970" cy="99870"/>
          </a:xfrm>
          <a:prstGeom prst="bentConnector3">
            <a:avLst>
              <a:gd name="adj1" fmla="val 50000"/>
            </a:avLst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Straight Connector 328"/>
          <p:cNvCxnSpPr/>
          <p:nvPr/>
        </p:nvCxnSpPr>
        <p:spPr>
          <a:xfrm flipV="1">
            <a:off x="2824654" y="2099961"/>
            <a:ext cx="0" cy="30480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Straight Connector 329"/>
          <p:cNvCxnSpPr/>
          <p:nvPr/>
        </p:nvCxnSpPr>
        <p:spPr>
          <a:xfrm flipV="1">
            <a:off x="3273916" y="1828800"/>
            <a:ext cx="0" cy="30480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/>
          <p:cNvCxnSpPr/>
          <p:nvPr/>
        </p:nvCxnSpPr>
        <p:spPr>
          <a:xfrm flipV="1">
            <a:off x="2977054" y="2011061"/>
            <a:ext cx="0" cy="30480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Straight Connector 331"/>
          <p:cNvCxnSpPr/>
          <p:nvPr/>
        </p:nvCxnSpPr>
        <p:spPr>
          <a:xfrm flipV="1">
            <a:off x="3129454" y="1905000"/>
            <a:ext cx="0" cy="30480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Connector 332"/>
          <p:cNvCxnSpPr/>
          <p:nvPr/>
        </p:nvCxnSpPr>
        <p:spPr>
          <a:xfrm flipV="1">
            <a:off x="2545253" y="2096786"/>
            <a:ext cx="736601" cy="51810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Connector 333"/>
          <p:cNvCxnSpPr/>
          <p:nvPr/>
        </p:nvCxnSpPr>
        <p:spPr>
          <a:xfrm flipV="1">
            <a:off x="3805094" y="2099386"/>
            <a:ext cx="0" cy="30480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Connector 334"/>
          <p:cNvCxnSpPr/>
          <p:nvPr/>
        </p:nvCxnSpPr>
        <p:spPr>
          <a:xfrm flipV="1">
            <a:off x="4254356" y="1810461"/>
            <a:ext cx="0" cy="30480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/>
          <p:cNvCxnSpPr/>
          <p:nvPr/>
        </p:nvCxnSpPr>
        <p:spPr>
          <a:xfrm flipV="1">
            <a:off x="3957494" y="2010486"/>
            <a:ext cx="0" cy="30480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Connector 336"/>
          <p:cNvCxnSpPr/>
          <p:nvPr/>
        </p:nvCxnSpPr>
        <p:spPr>
          <a:xfrm flipV="1">
            <a:off x="4109894" y="1890411"/>
            <a:ext cx="0" cy="30480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Connector 337"/>
          <p:cNvCxnSpPr/>
          <p:nvPr/>
        </p:nvCxnSpPr>
        <p:spPr>
          <a:xfrm flipV="1">
            <a:off x="4775374" y="2103711"/>
            <a:ext cx="0" cy="30480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Straight Connector 338"/>
          <p:cNvCxnSpPr/>
          <p:nvPr/>
        </p:nvCxnSpPr>
        <p:spPr>
          <a:xfrm flipV="1">
            <a:off x="5224636" y="1814786"/>
            <a:ext cx="0" cy="30480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/>
          <p:cNvCxnSpPr/>
          <p:nvPr/>
        </p:nvCxnSpPr>
        <p:spPr>
          <a:xfrm flipV="1">
            <a:off x="4927774" y="2014811"/>
            <a:ext cx="0" cy="30480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Connector 340"/>
          <p:cNvCxnSpPr/>
          <p:nvPr/>
        </p:nvCxnSpPr>
        <p:spPr>
          <a:xfrm flipV="1">
            <a:off x="5080174" y="1894736"/>
            <a:ext cx="0" cy="30480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Connector 341"/>
          <p:cNvCxnSpPr/>
          <p:nvPr/>
        </p:nvCxnSpPr>
        <p:spPr>
          <a:xfrm flipV="1">
            <a:off x="5755814" y="2103136"/>
            <a:ext cx="0" cy="305375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Straight Connector 342"/>
          <p:cNvCxnSpPr/>
          <p:nvPr/>
        </p:nvCxnSpPr>
        <p:spPr>
          <a:xfrm flipV="1">
            <a:off x="6205076" y="1814211"/>
            <a:ext cx="0" cy="30480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Connector 343"/>
          <p:cNvCxnSpPr/>
          <p:nvPr/>
        </p:nvCxnSpPr>
        <p:spPr>
          <a:xfrm flipV="1">
            <a:off x="5908214" y="2014236"/>
            <a:ext cx="0" cy="30480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Straight Connector 344"/>
          <p:cNvCxnSpPr/>
          <p:nvPr/>
        </p:nvCxnSpPr>
        <p:spPr>
          <a:xfrm flipV="1">
            <a:off x="6060614" y="1894161"/>
            <a:ext cx="0" cy="30480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Straight Connector 345"/>
          <p:cNvCxnSpPr/>
          <p:nvPr/>
        </p:nvCxnSpPr>
        <p:spPr>
          <a:xfrm flipV="1">
            <a:off x="3510454" y="2099961"/>
            <a:ext cx="751840" cy="514925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" name="Straight Connector 346"/>
          <p:cNvCxnSpPr/>
          <p:nvPr/>
        </p:nvCxnSpPr>
        <p:spPr>
          <a:xfrm flipV="1">
            <a:off x="4641835" y="2106886"/>
            <a:ext cx="590739" cy="407714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8" name="Straight Connector 347"/>
          <p:cNvCxnSpPr/>
          <p:nvPr/>
        </p:nvCxnSpPr>
        <p:spPr>
          <a:xfrm flipV="1">
            <a:off x="5461174" y="2106886"/>
            <a:ext cx="751840" cy="50800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9" name="Rectangle 348"/>
          <p:cNvSpPr/>
          <p:nvPr/>
        </p:nvSpPr>
        <p:spPr>
          <a:xfrm>
            <a:off x="3994931" y="2935265"/>
            <a:ext cx="1066800" cy="2286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RLMC</a:t>
            </a:r>
            <a:endParaRPr lang="en-US" b="1" dirty="0"/>
          </a:p>
        </p:txBody>
      </p:sp>
      <p:cxnSp>
        <p:nvCxnSpPr>
          <p:cNvPr id="350" name="Straight Connector 140"/>
          <p:cNvCxnSpPr>
            <a:endCxn id="349" idx="0"/>
          </p:cNvCxnSpPr>
          <p:nvPr/>
        </p:nvCxnSpPr>
        <p:spPr>
          <a:xfrm>
            <a:off x="4069888" y="2702198"/>
            <a:ext cx="458443" cy="233067"/>
          </a:xfrm>
          <a:prstGeom prst="bentConnector2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" name="TextBox 350"/>
          <p:cNvSpPr txBox="1"/>
          <p:nvPr/>
        </p:nvSpPr>
        <p:spPr>
          <a:xfrm>
            <a:off x="2337560" y="2176046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Ch0</a:t>
            </a:r>
            <a:endParaRPr lang="en-US" sz="1600" b="1" dirty="0"/>
          </a:p>
        </p:txBody>
      </p:sp>
      <p:sp>
        <p:nvSpPr>
          <p:cNvPr id="352" name="TextBox 351"/>
          <p:cNvSpPr txBox="1"/>
          <p:nvPr/>
        </p:nvSpPr>
        <p:spPr>
          <a:xfrm>
            <a:off x="3328160" y="2176046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Ch1</a:t>
            </a:r>
            <a:endParaRPr lang="en-US" sz="1600" b="1" dirty="0"/>
          </a:p>
        </p:txBody>
      </p:sp>
      <p:sp>
        <p:nvSpPr>
          <p:cNvPr id="353" name="TextBox 352"/>
          <p:cNvSpPr txBox="1"/>
          <p:nvPr/>
        </p:nvSpPr>
        <p:spPr>
          <a:xfrm>
            <a:off x="5004560" y="21336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Ch2</a:t>
            </a:r>
            <a:endParaRPr lang="en-US" sz="1600" b="1" dirty="0"/>
          </a:p>
        </p:txBody>
      </p:sp>
      <p:sp>
        <p:nvSpPr>
          <p:cNvPr id="354" name="TextBox 353"/>
          <p:cNvSpPr txBox="1"/>
          <p:nvPr/>
        </p:nvSpPr>
        <p:spPr>
          <a:xfrm>
            <a:off x="5995160" y="2108594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Ch3</a:t>
            </a:r>
            <a:endParaRPr lang="en-US" sz="1600" b="1" dirty="0"/>
          </a:p>
        </p:txBody>
      </p:sp>
      <p:sp>
        <p:nvSpPr>
          <p:cNvPr id="355" name="Rectangle 354"/>
          <p:cNvSpPr/>
          <p:nvPr/>
        </p:nvSpPr>
        <p:spPr>
          <a:xfrm>
            <a:off x="2966254" y="1447800"/>
            <a:ext cx="438106" cy="44645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" name="Rectangle 355"/>
          <p:cNvSpPr/>
          <p:nvPr/>
        </p:nvSpPr>
        <p:spPr>
          <a:xfrm>
            <a:off x="2820218" y="1527525"/>
            <a:ext cx="438106" cy="44645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Rectangle 356"/>
          <p:cNvSpPr/>
          <p:nvPr/>
        </p:nvSpPr>
        <p:spPr>
          <a:xfrm>
            <a:off x="2674183" y="1612564"/>
            <a:ext cx="438106" cy="44645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Rectangle 357"/>
          <p:cNvSpPr/>
          <p:nvPr/>
        </p:nvSpPr>
        <p:spPr>
          <a:xfrm>
            <a:off x="2528148" y="1702919"/>
            <a:ext cx="438106" cy="44645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Rectangle 358"/>
          <p:cNvSpPr/>
          <p:nvPr/>
        </p:nvSpPr>
        <p:spPr>
          <a:xfrm>
            <a:off x="3956854" y="1447800"/>
            <a:ext cx="438106" cy="44645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Rectangle 359"/>
          <p:cNvSpPr/>
          <p:nvPr/>
        </p:nvSpPr>
        <p:spPr>
          <a:xfrm>
            <a:off x="3810818" y="1527525"/>
            <a:ext cx="438106" cy="44645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Rectangle 360"/>
          <p:cNvSpPr/>
          <p:nvPr/>
        </p:nvSpPr>
        <p:spPr>
          <a:xfrm>
            <a:off x="3664783" y="1612564"/>
            <a:ext cx="438106" cy="44645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" name="Rectangle 361"/>
          <p:cNvSpPr/>
          <p:nvPr/>
        </p:nvSpPr>
        <p:spPr>
          <a:xfrm>
            <a:off x="3518748" y="1702919"/>
            <a:ext cx="438106" cy="44645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3" name="Rectangle 362"/>
          <p:cNvSpPr/>
          <p:nvPr/>
        </p:nvSpPr>
        <p:spPr>
          <a:xfrm>
            <a:off x="5023654" y="1447800"/>
            <a:ext cx="438106" cy="44645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Rectangle 363"/>
          <p:cNvSpPr/>
          <p:nvPr/>
        </p:nvSpPr>
        <p:spPr>
          <a:xfrm>
            <a:off x="4877618" y="1527525"/>
            <a:ext cx="438106" cy="44645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5" name="Rectangle 364"/>
          <p:cNvSpPr/>
          <p:nvPr/>
        </p:nvSpPr>
        <p:spPr>
          <a:xfrm>
            <a:off x="4731583" y="1612564"/>
            <a:ext cx="438106" cy="44645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Rectangle 365"/>
          <p:cNvSpPr/>
          <p:nvPr/>
        </p:nvSpPr>
        <p:spPr>
          <a:xfrm>
            <a:off x="4585548" y="1702919"/>
            <a:ext cx="438106" cy="44645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7" name="Rectangle 366"/>
          <p:cNvSpPr/>
          <p:nvPr/>
        </p:nvSpPr>
        <p:spPr>
          <a:xfrm>
            <a:off x="5976066" y="1432023"/>
            <a:ext cx="438106" cy="44645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" name="Rectangle 367"/>
          <p:cNvSpPr/>
          <p:nvPr/>
        </p:nvSpPr>
        <p:spPr>
          <a:xfrm>
            <a:off x="5830030" y="1511748"/>
            <a:ext cx="438106" cy="44645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9" name="Rectangle 368"/>
          <p:cNvSpPr/>
          <p:nvPr/>
        </p:nvSpPr>
        <p:spPr>
          <a:xfrm>
            <a:off x="5683995" y="1596787"/>
            <a:ext cx="438106" cy="44645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Rectangle 369"/>
          <p:cNvSpPr/>
          <p:nvPr/>
        </p:nvSpPr>
        <p:spPr>
          <a:xfrm>
            <a:off x="5537960" y="1687142"/>
            <a:ext cx="438106" cy="44645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3" name="Elbow Connector 92"/>
          <p:cNvCxnSpPr/>
          <p:nvPr/>
        </p:nvCxnSpPr>
        <p:spPr>
          <a:xfrm rot="10800000" flipV="1">
            <a:off x="4927774" y="2614885"/>
            <a:ext cx="533986" cy="320379"/>
          </a:xfrm>
          <a:prstGeom prst="bentConnector3">
            <a:avLst>
              <a:gd name="adj1" fmla="val 99053"/>
            </a:avLst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Elbow Connector 95"/>
          <p:cNvCxnSpPr/>
          <p:nvPr/>
        </p:nvCxnSpPr>
        <p:spPr>
          <a:xfrm>
            <a:off x="3529683" y="2614885"/>
            <a:ext cx="769427" cy="160190"/>
          </a:xfrm>
          <a:prstGeom prst="bentConnector3">
            <a:avLst>
              <a:gd name="adj1" fmla="val 50000"/>
            </a:avLst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/>
          <p:nvPr/>
        </p:nvCxnSpPr>
        <p:spPr>
          <a:xfrm>
            <a:off x="4299110" y="2775075"/>
            <a:ext cx="0" cy="16019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/>
          <p:cNvCxnSpPr/>
          <p:nvPr/>
        </p:nvCxnSpPr>
        <p:spPr>
          <a:xfrm>
            <a:off x="4038600" y="2855170"/>
            <a:ext cx="0" cy="8009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/>
          <p:nvPr/>
        </p:nvCxnSpPr>
        <p:spPr>
          <a:xfrm flipH="1">
            <a:off x="2528149" y="2855170"/>
            <a:ext cx="1510451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/>
          <p:cNvCxnSpPr/>
          <p:nvPr/>
        </p:nvCxnSpPr>
        <p:spPr>
          <a:xfrm>
            <a:off x="2545253" y="2614886"/>
            <a:ext cx="0" cy="240284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7" name="Straight Connector 406"/>
          <p:cNvCxnSpPr/>
          <p:nvPr/>
        </p:nvCxnSpPr>
        <p:spPr>
          <a:xfrm>
            <a:off x="5410200" y="3189434"/>
            <a:ext cx="2286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8" name="TextBox 407"/>
          <p:cNvSpPr txBox="1"/>
          <p:nvPr/>
        </p:nvSpPr>
        <p:spPr>
          <a:xfrm>
            <a:off x="5595617" y="3020157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38-bit </a:t>
            </a:r>
            <a:r>
              <a:rPr lang="en-US" sz="1600" b="1" dirty="0" err="1" smtClean="0"/>
              <a:t>Addr</a:t>
            </a:r>
            <a:r>
              <a:rPr lang="en-US" sz="1600" b="1" dirty="0" smtClean="0"/>
              <a:t>/</a:t>
            </a:r>
            <a:r>
              <a:rPr lang="en-US" sz="1600" b="1" dirty="0" err="1" smtClean="0"/>
              <a:t>Cmd</a:t>
            </a:r>
            <a:endParaRPr lang="en-US" sz="1600" b="1" dirty="0"/>
          </a:p>
        </p:txBody>
      </p:sp>
      <p:cxnSp>
        <p:nvCxnSpPr>
          <p:cNvPr id="409" name="Straight Connector 408"/>
          <p:cNvCxnSpPr/>
          <p:nvPr/>
        </p:nvCxnSpPr>
        <p:spPr>
          <a:xfrm>
            <a:off x="5415277" y="3621065"/>
            <a:ext cx="2286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0" name="TextBox 409"/>
          <p:cNvSpPr txBox="1"/>
          <p:nvPr/>
        </p:nvSpPr>
        <p:spPr>
          <a:xfrm>
            <a:off x="5595617" y="3341090"/>
            <a:ext cx="2329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8-bit Data + 1-bit parity RLDRAM Channel</a:t>
            </a:r>
            <a:endParaRPr lang="en-US" sz="1600" b="1" dirty="0"/>
          </a:p>
        </p:txBody>
      </p:sp>
      <p:sp>
        <p:nvSpPr>
          <p:cNvPr id="414" name="TextBox 413"/>
          <p:cNvSpPr txBox="1"/>
          <p:nvPr/>
        </p:nvSpPr>
        <p:spPr>
          <a:xfrm>
            <a:off x="1981200" y="1066800"/>
            <a:ext cx="518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4 Sub-Ranked Channels of RLDRAM, each  0.25GB Data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643885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8.41813E-7 L 0.10157 -0.23358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69" y="-1167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35" grpId="0" animBg="1"/>
      <p:bldP spid="48" grpId="0"/>
      <p:bldP spid="49" grpId="0"/>
      <p:bldP spid="52" grpId="0" animBg="1"/>
      <p:bldP spid="52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/>
      <p:bldP spid="61" grpId="1"/>
      <p:bldP spid="62" grpId="0"/>
      <p:bldP spid="63" grpId="0"/>
      <p:bldP spid="74" grpId="0" animBg="1"/>
      <p:bldP spid="74" grpId="1" animBg="1"/>
      <p:bldP spid="75" grpId="0"/>
      <p:bldP spid="75" grpId="1"/>
      <p:bldP spid="85" grpId="0" animBg="1"/>
      <p:bldP spid="85" grpId="1" animBg="1"/>
      <p:bldP spid="86" grpId="0" animBg="1"/>
      <p:bldP spid="86" grpId="1" animBg="1"/>
      <p:bldP spid="87" grpId="0" animBg="1"/>
      <p:bldP spid="87" grpId="1" animBg="1"/>
      <p:bldP spid="88" grpId="0" animBg="1"/>
      <p:bldP spid="88" grpId="1" animBg="1"/>
      <p:bldP spid="101" grpId="0"/>
      <p:bldP spid="101" grpId="1"/>
      <p:bldP spid="102" grpId="0"/>
      <p:bldP spid="102" grpId="1"/>
      <p:bldP spid="103" grpId="0"/>
      <p:bldP spid="103" grpId="1"/>
      <p:bldP spid="327" grpId="0" animBg="1"/>
      <p:bldP spid="349" grpId="0" animBg="1"/>
      <p:bldP spid="351" grpId="0"/>
      <p:bldP spid="352" grpId="0"/>
      <p:bldP spid="353" grpId="0"/>
      <p:bldP spid="354" grpId="0"/>
      <p:bldP spid="355" grpId="0" animBg="1"/>
      <p:bldP spid="356" grpId="0" animBg="1"/>
      <p:bldP spid="357" grpId="0" animBg="1"/>
      <p:bldP spid="358" grpId="0" animBg="1"/>
      <p:bldP spid="359" grpId="0" animBg="1"/>
      <p:bldP spid="360" grpId="0" animBg="1"/>
      <p:bldP spid="361" grpId="0" animBg="1"/>
      <p:bldP spid="362" grpId="0" animBg="1"/>
      <p:bldP spid="363" grpId="0" animBg="1"/>
      <p:bldP spid="364" grpId="0" animBg="1"/>
      <p:bldP spid="365" grpId="0" animBg="1"/>
      <p:bldP spid="366" grpId="0" animBg="1"/>
      <p:bldP spid="367" grpId="0" animBg="1"/>
      <p:bldP spid="368" grpId="0" animBg="1"/>
      <p:bldP spid="369" grpId="0" animBg="1"/>
      <p:bldP spid="370" grpId="0" animBg="1"/>
      <p:bldP spid="408" grpId="0"/>
      <p:bldP spid="410" grpId="0"/>
      <p:bldP spid="4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7" name="Straight Connector 206"/>
          <p:cNvCxnSpPr/>
          <p:nvPr/>
        </p:nvCxnSpPr>
        <p:spPr>
          <a:xfrm>
            <a:off x="3607859" y="2362200"/>
            <a:ext cx="0" cy="1066800"/>
          </a:xfrm>
          <a:prstGeom prst="line">
            <a:avLst/>
          </a:prstGeom>
          <a:ln w="444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Rounded Rectangle 194"/>
          <p:cNvSpPr/>
          <p:nvPr/>
        </p:nvSpPr>
        <p:spPr>
          <a:xfrm>
            <a:off x="788459" y="3428999"/>
            <a:ext cx="3810000" cy="1676401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CPU</a:t>
            </a:r>
            <a:endParaRPr lang="en-US" b="1" dirty="0"/>
          </a:p>
        </p:txBody>
      </p:sp>
      <p:sp>
        <p:nvSpPr>
          <p:cNvPr id="211" name="Rectangle 210"/>
          <p:cNvSpPr/>
          <p:nvPr/>
        </p:nvSpPr>
        <p:spPr>
          <a:xfrm>
            <a:off x="1143000" y="4495800"/>
            <a:ext cx="2469091" cy="533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MSHR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05" name="Rounded Rectangle 204"/>
          <p:cNvSpPr/>
          <p:nvPr/>
        </p:nvSpPr>
        <p:spPr>
          <a:xfrm>
            <a:off x="2971800" y="1295400"/>
            <a:ext cx="1626659" cy="1066800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LPDRAM DIMM</a:t>
            </a:r>
            <a:endParaRPr lang="en-US" b="1" dirty="0"/>
          </a:p>
        </p:txBody>
      </p:sp>
      <p:cxnSp>
        <p:nvCxnSpPr>
          <p:cNvPr id="209" name="Straight Connector 208"/>
          <p:cNvCxnSpPr/>
          <p:nvPr/>
        </p:nvCxnSpPr>
        <p:spPr>
          <a:xfrm>
            <a:off x="1550459" y="2362200"/>
            <a:ext cx="0" cy="1066800"/>
          </a:xfrm>
          <a:prstGeom prst="line">
            <a:avLst/>
          </a:prstGeom>
          <a:ln w="444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Rounded Rectangle 202"/>
          <p:cNvSpPr/>
          <p:nvPr/>
        </p:nvSpPr>
        <p:spPr>
          <a:xfrm>
            <a:off x="533400" y="1676400"/>
            <a:ext cx="1321859" cy="685800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RLDRAM Chip</a:t>
            </a: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rgbClr val="C00000"/>
                </a:solidFill>
              </a:rPr>
              <a:t>Heterogeneous Memory Access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381000" y="10668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pic>
        <p:nvPicPr>
          <p:cNvPr id="5" name="Picture 4" descr="utaharch-tightcrop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238680"/>
            <a:ext cx="990600" cy="57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F:\Academic\writing\micro12\intel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141" y="6096000"/>
            <a:ext cx="110405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188759" y="5709980"/>
            <a:ext cx="2133600" cy="365125"/>
          </a:xfrm>
        </p:spPr>
        <p:txBody>
          <a:bodyPr/>
          <a:lstStyle/>
          <a:p>
            <a:pPr algn="ctr"/>
            <a:fld id="{2B87AEBA-5CB5-42F7-8308-D55640D86489}" type="slidenum">
              <a:rPr lang="en-US" sz="1600" b="1" smtClean="0">
                <a:solidFill>
                  <a:srgbClr val="C00000"/>
                </a:solidFill>
              </a:rPr>
              <a:pPr algn="ctr"/>
              <a:t>17</a:t>
            </a:fld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196" name="Rounded Rectangle 195"/>
          <p:cNvSpPr/>
          <p:nvPr/>
        </p:nvSpPr>
        <p:spPr>
          <a:xfrm>
            <a:off x="1005418" y="3428999"/>
            <a:ext cx="926041" cy="4782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RLCTRL</a:t>
            </a:r>
            <a:endParaRPr lang="en-US" dirty="0"/>
          </a:p>
        </p:txBody>
      </p:sp>
      <p:sp>
        <p:nvSpPr>
          <p:cNvPr id="197" name="Rounded Rectangle 196"/>
          <p:cNvSpPr/>
          <p:nvPr/>
        </p:nvSpPr>
        <p:spPr>
          <a:xfrm>
            <a:off x="3226859" y="3429000"/>
            <a:ext cx="926041" cy="478271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LPCTRL</a:t>
            </a:r>
            <a:endParaRPr lang="en-US" dirty="0"/>
          </a:p>
        </p:txBody>
      </p:sp>
      <p:sp>
        <p:nvSpPr>
          <p:cNvPr id="198" name="Rectangle 197"/>
          <p:cNvSpPr/>
          <p:nvPr/>
        </p:nvSpPr>
        <p:spPr>
          <a:xfrm>
            <a:off x="2819400" y="4572000"/>
            <a:ext cx="685800" cy="381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CL X</a:t>
            </a:r>
            <a:endParaRPr lang="en-US" b="1" dirty="0"/>
          </a:p>
        </p:txBody>
      </p:sp>
      <p:sp>
        <p:nvSpPr>
          <p:cNvPr id="199" name="Rectangle 198"/>
          <p:cNvSpPr/>
          <p:nvPr/>
        </p:nvSpPr>
        <p:spPr>
          <a:xfrm>
            <a:off x="1436159" y="3429000"/>
            <a:ext cx="342900" cy="381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00" name="Rectangle 199"/>
          <p:cNvSpPr/>
          <p:nvPr/>
        </p:nvSpPr>
        <p:spPr>
          <a:xfrm>
            <a:off x="3417359" y="3429000"/>
            <a:ext cx="342900" cy="381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cxnSp>
        <p:nvCxnSpPr>
          <p:cNvPr id="202" name="Straight Connector 201"/>
          <p:cNvCxnSpPr/>
          <p:nvPr/>
        </p:nvCxnSpPr>
        <p:spPr>
          <a:xfrm flipV="1">
            <a:off x="1169459" y="2362200"/>
            <a:ext cx="0" cy="1066799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/>
          <p:cNvCxnSpPr/>
          <p:nvPr/>
        </p:nvCxnSpPr>
        <p:spPr>
          <a:xfrm flipV="1">
            <a:off x="3912659" y="2362200"/>
            <a:ext cx="0" cy="1066799"/>
          </a:xfrm>
          <a:prstGeom prst="line">
            <a:avLst/>
          </a:prstGeom>
          <a:ln w="444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Rectangle 209"/>
          <p:cNvSpPr/>
          <p:nvPr/>
        </p:nvSpPr>
        <p:spPr>
          <a:xfrm>
            <a:off x="788459" y="2057401"/>
            <a:ext cx="571500" cy="30479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W 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12" name="Rectangle 211"/>
          <p:cNvSpPr/>
          <p:nvPr/>
        </p:nvSpPr>
        <p:spPr>
          <a:xfrm>
            <a:off x="3607859" y="2057401"/>
            <a:ext cx="914400" cy="30479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W1-7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13" name="TextBox 212"/>
          <p:cNvSpPr txBox="1"/>
          <p:nvPr/>
        </p:nvSpPr>
        <p:spPr>
          <a:xfrm>
            <a:off x="5257800" y="2367677"/>
            <a:ext cx="3352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On a LLC Miss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MSHR Entry created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err="1" smtClean="0"/>
              <a:t>Req</a:t>
            </a:r>
            <a:r>
              <a:rPr lang="en-US" sz="2000" dirty="0" smtClean="0"/>
              <a:t> for W0 sent to RLCTRL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err="1" smtClean="0"/>
              <a:t>Req</a:t>
            </a:r>
            <a:r>
              <a:rPr lang="en-US" sz="2000" dirty="0" smtClean="0"/>
              <a:t> for Words 1-7 to LPCTRL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If W0 is critical word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000" dirty="0" smtClean="0"/>
              <a:t>Forward to core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Else wait for W1-7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Cache-fill after whole word is returned.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000" dirty="0" smtClean="0"/>
          </a:p>
          <a:p>
            <a:pPr lvl="1"/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375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0.00208 -0.21667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-10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0.00208 -0.20556 " pathEditMode="relative" rAng="0" ptsTypes="AA">
                                      <p:cBhvr>
                                        <p:cTn id="33" dur="1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-10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0.00208 0.22222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11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0.22222 L 0.05747 0.36667 " pathEditMode="relative" rAng="0" ptsTypes="AA">
                                      <p:cBhvr>
                                        <p:cTn id="47" dur="10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0" y="7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0.00208 0.22222 " pathEditMode="relative" rAng="0" ptsTypes="AA">
                                      <p:cBhvr>
                                        <p:cTn id="61" dur="10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11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8 0.22222 L -0.18629 0.36667 " pathEditMode="relative" rAng="0" ptsTypes="AA">
                                      <p:cBhvr>
                                        <p:cTn id="64" dur="10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27" y="7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" grpId="0" animBg="1"/>
      <p:bldP spid="198" grpId="1" animBg="1"/>
      <p:bldP spid="199" grpId="0" animBg="1"/>
      <p:bldP spid="199" grpId="1" animBg="1"/>
      <p:bldP spid="199" grpId="2" animBg="1"/>
      <p:bldP spid="200" grpId="0" animBg="1"/>
      <p:bldP spid="200" grpId="1" animBg="1"/>
      <p:bldP spid="200" grpId="2" animBg="1"/>
      <p:bldP spid="210" grpId="0" animBg="1"/>
      <p:bldP spid="210" grpId="1" animBg="1"/>
      <p:bldP spid="210" grpId="2" animBg="1"/>
      <p:bldP spid="212" grpId="0" animBg="1"/>
      <p:bldP spid="212" grpId="1" animBg="1"/>
      <p:bldP spid="212" grpId="2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rgbClr val="C00000"/>
                </a:solidFill>
              </a:rPr>
              <a:t>Summary of Proposed System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381000" y="10668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pic>
        <p:nvPicPr>
          <p:cNvPr id="5" name="Picture 4" descr="utaharch-tightcrop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238680"/>
            <a:ext cx="990600" cy="57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F:\Academic\writing\micro12\intel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141" y="6096000"/>
            <a:ext cx="110405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467100" y="6319580"/>
            <a:ext cx="2133600" cy="365125"/>
          </a:xfrm>
        </p:spPr>
        <p:txBody>
          <a:bodyPr/>
          <a:lstStyle/>
          <a:p>
            <a:pPr algn="ctr"/>
            <a:fld id="{2B87AEBA-5CB5-42F7-8308-D55640D86489}" type="slidenum">
              <a:rPr lang="en-US" sz="1600" b="1" smtClean="0">
                <a:solidFill>
                  <a:srgbClr val="C00000"/>
                </a:solidFill>
              </a:rPr>
              <a:pPr algn="ctr"/>
              <a:t>18</a:t>
            </a:fld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1"/>
          </a:xfrm>
        </p:spPr>
        <p:txBody>
          <a:bodyPr>
            <a:normAutofit/>
          </a:bodyPr>
          <a:lstStyle/>
          <a:p>
            <a:r>
              <a:rPr lang="en-US" dirty="0" smtClean="0"/>
              <a:t>4 LPDDR2 channels each with a 72-bit bus (</a:t>
            </a:r>
            <a:r>
              <a:rPr lang="en-US" dirty="0" err="1" smtClean="0"/>
              <a:t>data+ECC</a:t>
            </a:r>
            <a:r>
              <a:rPr lang="en-US" dirty="0" smtClean="0"/>
              <a:t>) and a 23 bit C/A bus</a:t>
            </a:r>
          </a:p>
          <a:p>
            <a:endParaRPr lang="en-US" dirty="0" smtClean="0"/>
          </a:p>
          <a:p>
            <a:r>
              <a:rPr lang="en-US" dirty="0" smtClean="0"/>
              <a:t>Extra controller and one additional command/address bus for RLDRAM</a:t>
            </a:r>
          </a:p>
          <a:p>
            <a:endParaRPr lang="en-US" dirty="0"/>
          </a:p>
          <a:p>
            <a:r>
              <a:rPr lang="en-US" dirty="0" smtClean="0"/>
              <a:t>4 </a:t>
            </a:r>
            <a:r>
              <a:rPr lang="en-US" dirty="0" err="1" smtClean="0"/>
              <a:t>subranked</a:t>
            </a:r>
            <a:r>
              <a:rPr lang="en-US" dirty="0" smtClean="0"/>
              <a:t> RLDRAM3 channels – each x9 (</a:t>
            </a:r>
            <a:r>
              <a:rPr lang="en-US" dirty="0" err="1" smtClean="0"/>
              <a:t>data+parity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smtClean="0"/>
              <a:t>Low pin overhead</a:t>
            </a:r>
          </a:p>
          <a:p>
            <a:endParaRPr lang="en-US" dirty="0"/>
          </a:p>
          <a:p>
            <a:r>
              <a:rPr lang="en-US" dirty="0" smtClean="0"/>
              <a:t>MSHR modified to support fragmented transfer of cache-line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8187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rgbClr val="C00000"/>
                </a:solidFill>
              </a:rPr>
              <a:t>Handling ECC Check 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381000" y="10668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pic>
        <p:nvPicPr>
          <p:cNvPr id="5" name="Picture 4" descr="utaharch-tightcrop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238680"/>
            <a:ext cx="990600" cy="57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F:\Academic\writing\micro12\intel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141" y="6096000"/>
            <a:ext cx="110405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467100" y="6319580"/>
            <a:ext cx="2133600" cy="365125"/>
          </a:xfrm>
        </p:spPr>
        <p:txBody>
          <a:bodyPr/>
          <a:lstStyle/>
          <a:p>
            <a:pPr algn="ctr"/>
            <a:fld id="{2B87AEBA-5CB5-42F7-8308-D55640D86489}" type="slidenum">
              <a:rPr lang="en-US" sz="1600" b="1" smtClean="0">
                <a:solidFill>
                  <a:srgbClr val="C00000"/>
                </a:solidFill>
              </a:rPr>
              <a:pPr algn="ctr"/>
              <a:t>19</a:t>
            </a:fld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1"/>
          </a:xfrm>
        </p:spPr>
        <p:txBody>
          <a:bodyPr>
            <a:normAutofit/>
          </a:bodyPr>
          <a:lstStyle/>
          <a:p>
            <a:r>
              <a:rPr lang="en-US" dirty="0" smtClean="0"/>
              <a:t>In the baseline system correctness of fetched data is determined after the entire cache-line + ECC is received.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In the heterogeneous system, once word-0 is returned from the RLDRAM, it is immediately forwarded to the CPU.</a:t>
            </a:r>
          </a:p>
          <a:p>
            <a:pPr lvl="1"/>
            <a:r>
              <a:rPr lang="en-US" dirty="0" smtClean="0"/>
              <a:t>Possible to miss errors in the critical word </a:t>
            </a:r>
          </a:p>
          <a:p>
            <a:pPr lvl="1"/>
            <a:r>
              <a:rPr lang="en-US" dirty="0" smtClean="0"/>
              <a:t>Roll-back of the committed instruction not possible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Need to provide mechanism that guarantees same kind of SECDED security as in the baseline.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049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rgbClr val="C00000"/>
                </a:solidFill>
              </a:rPr>
              <a:t>Memory Bottleneck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153400" cy="4953000"/>
          </a:xfrm>
        </p:spPr>
        <p:txBody>
          <a:bodyPr>
            <a:normAutofit fontScale="77500" lnSpcReduction="20000"/>
          </a:bodyPr>
          <a:lstStyle/>
          <a:p>
            <a:r>
              <a:rPr lang="en-US" sz="2800" dirty="0" smtClean="0"/>
              <a:t>DRAM major contributor to system power</a:t>
            </a:r>
          </a:p>
          <a:p>
            <a:endParaRPr lang="en-US" sz="2800" dirty="0" smtClean="0"/>
          </a:p>
          <a:p>
            <a:r>
              <a:rPr lang="en-US" sz="2800" dirty="0" smtClean="0"/>
              <a:t>DDR ideal for cost/bit</a:t>
            </a:r>
          </a:p>
          <a:p>
            <a:pPr lvl="1"/>
            <a:r>
              <a:rPr lang="en-US" sz="2800" dirty="0" smtClean="0"/>
              <a:t>Power consumption on the rise</a:t>
            </a:r>
          </a:p>
          <a:p>
            <a:pPr lvl="1"/>
            <a:r>
              <a:rPr lang="en-US" sz="2800" dirty="0" smtClean="0"/>
              <a:t>Latency not improving</a:t>
            </a:r>
          </a:p>
          <a:p>
            <a:endParaRPr lang="en-US" sz="2800" dirty="0" smtClean="0"/>
          </a:p>
          <a:p>
            <a:r>
              <a:rPr lang="en-US" sz="2800" dirty="0" smtClean="0"/>
              <a:t>LPDRAM instead of DDR (HP Labs, Stanford)</a:t>
            </a:r>
          </a:p>
          <a:p>
            <a:endParaRPr lang="en-US" sz="2800" dirty="0" smtClean="0"/>
          </a:p>
          <a:p>
            <a:r>
              <a:rPr lang="en-US" sz="2800" dirty="0" smtClean="0"/>
              <a:t>Latency still </a:t>
            </a:r>
            <a:r>
              <a:rPr lang="en-US" sz="2800" dirty="0"/>
              <a:t>a concern</a:t>
            </a:r>
          </a:p>
          <a:p>
            <a:pPr lvl="1"/>
            <a:r>
              <a:rPr lang="en-US" sz="2800" dirty="0"/>
              <a:t>Emerging scale-out workloads require low off-chip memory latency </a:t>
            </a:r>
          </a:p>
          <a:p>
            <a:pPr lvl="1"/>
            <a:r>
              <a:rPr lang="en-US" sz="2800" dirty="0"/>
              <a:t>Move towards simpler </a:t>
            </a:r>
            <a:r>
              <a:rPr lang="en-US" sz="2800" dirty="0" smtClean="0"/>
              <a:t>energy-efficient cores </a:t>
            </a:r>
            <a:endParaRPr lang="en-US" sz="2800" dirty="0"/>
          </a:p>
          <a:p>
            <a:endParaRPr lang="en-US" sz="2800" dirty="0" smtClean="0"/>
          </a:p>
          <a:p>
            <a:r>
              <a:rPr lang="en-US" sz="2800" dirty="0" smtClean="0"/>
              <a:t>Other DRAM variants ?</a:t>
            </a:r>
            <a:endParaRPr lang="en-US" sz="2800" dirty="0"/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381000" y="10668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pic>
        <p:nvPicPr>
          <p:cNvPr id="5" name="Picture 4" descr="utaharch-tightcrop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238680"/>
            <a:ext cx="990600" cy="57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F:\Academic\writing\micro12\intel-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141" y="6096000"/>
            <a:ext cx="110405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467100" y="6319580"/>
            <a:ext cx="2133600" cy="365125"/>
          </a:xfrm>
        </p:spPr>
        <p:txBody>
          <a:bodyPr/>
          <a:lstStyle/>
          <a:p>
            <a:pPr algn="ctr"/>
            <a:fld id="{2B87AEBA-5CB5-42F7-8308-D55640D86489}" type="slidenum">
              <a:rPr lang="en-US" sz="1600" b="1" smtClean="0">
                <a:solidFill>
                  <a:srgbClr val="C00000"/>
                </a:solidFill>
              </a:rPr>
              <a:pPr algn="ctr"/>
              <a:t>2</a:t>
            </a:fld>
            <a:endParaRPr lang="en-US" sz="1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39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rgbClr val="C00000"/>
                </a:solidFill>
              </a:rPr>
              <a:t>Handling ECC Check 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381000" y="10668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pic>
        <p:nvPicPr>
          <p:cNvPr id="5" name="Picture 4" descr="utaharch-tightcrop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238680"/>
            <a:ext cx="990600" cy="57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F:\Academic\writing\micro12\intel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141" y="6096000"/>
            <a:ext cx="110405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467100" y="6319580"/>
            <a:ext cx="2133600" cy="365125"/>
          </a:xfrm>
        </p:spPr>
        <p:txBody>
          <a:bodyPr/>
          <a:lstStyle/>
          <a:p>
            <a:pPr algn="ctr"/>
            <a:fld id="{2B87AEBA-5CB5-42F7-8308-D55640D86489}" type="slidenum">
              <a:rPr lang="en-US" sz="1600" b="1" smtClean="0">
                <a:solidFill>
                  <a:srgbClr val="C00000"/>
                </a:solidFill>
              </a:rPr>
              <a:pPr algn="ctr"/>
              <a:t>20</a:t>
            </a:fld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RLDRAM word is augmented with 1 bit parity while ECC is stored with rest of the cache-line in LPDRAM DIMM.</a:t>
            </a:r>
          </a:p>
          <a:p>
            <a:endParaRPr lang="en-US" dirty="0"/>
          </a:p>
          <a:p>
            <a:r>
              <a:rPr lang="en-US" dirty="0" smtClean="0"/>
              <a:t>When word 0 is returned from RLDRAM and there is a parity error</a:t>
            </a:r>
          </a:p>
          <a:p>
            <a:pPr lvl="1"/>
            <a:r>
              <a:rPr lang="en-US" dirty="0" smtClean="0"/>
              <a:t>Word held until rest of the cache-line + ECC is returned</a:t>
            </a:r>
          </a:p>
          <a:p>
            <a:pPr lvl="1"/>
            <a:r>
              <a:rPr lang="en-US" dirty="0" smtClean="0"/>
              <a:t>ECC is used to possibly correct the data</a:t>
            </a:r>
          </a:p>
          <a:p>
            <a:pPr lvl="1"/>
            <a:r>
              <a:rPr lang="en-US" dirty="0" smtClean="0"/>
              <a:t>Else word forwarded to CPU</a:t>
            </a:r>
          </a:p>
          <a:p>
            <a:endParaRPr lang="en-US" dirty="0"/>
          </a:p>
          <a:p>
            <a:r>
              <a:rPr lang="en-US" dirty="0" smtClean="0"/>
              <a:t>If there are 2-bit errors in word-0</a:t>
            </a:r>
          </a:p>
          <a:p>
            <a:pPr lvl="1"/>
            <a:r>
              <a:rPr lang="en-US" dirty="0" smtClean="0"/>
              <a:t>Parity bit will not detect error and data corruption will occur</a:t>
            </a:r>
          </a:p>
          <a:p>
            <a:pPr lvl="1"/>
            <a:r>
              <a:rPr lang="en-US" dirty="0" smtClean="0"/>
              <a:t>But the ECC will flag error when the whole cache-line is returned </a:t>
            </a:r>
            <a:r>
              <a:rPr lang="en-US" dirty="0" smtClean="0"/>
              <a:t>– so error will not </a:t>
            </a:r>
            <a:r>
              <a:rPr lang="en-US" smtClean="0"/>
              <a:t>be silent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31118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rgbClr val="C00000"/>
                </a:solidFill>
              </a:rPr>
              <a:t>Evaluation Methodology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381000" y="10668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pic>
        <p:nvPicPr>
          <p:cNvPr id="5" name="Picture 4" descr="utaharch-tightcrop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238680"/>
            <a:ext cx="990600" cy="57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F:\Academic\writing\micro12\intel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141" y="6096000"/>
            <a:ext cx="110405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467100" y="6319580"/>
            <a:ext cx="2133600" cy="365125"/>
          </a:xfrm>
        </p:spPr>
        <p:txBody>
          <a:bodyPr/>
          <a:lstStyle/>
          <a:p>
            <a:pPr algn="ctr"/>
            <a:fld id="{2B87AEBA-5CB5-42F7-8308-D55640D86489}" type="slidenum">
              <a:rPr lang="en-US" sz="1600" b="1" smtClean="0">
                <a:solidFill>
                  <a:srgbClr val="C00000"/>
                </a:solidFill>
              </a:rPr>
              <a:pPr algn="ctr"/>
              <a:t>21</a:t>
            </a:fld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990599"/>
          </a:xfrm>
        </p:spPr>
        <p:txBody>
          <a:bodyPr>
            <a:normAutofit/>
          </a:bodyPr>
          <a:lstStyle/>
          <a:p>
            <a:r>
              <a:rPr lang="en-US" dirty="0" smtClean="0"/>
              <a:t>SIMICS coupled with the DRAM simulator from the USIMM framework.</a:t>
            </a:r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5977832"/>
              </p:ext>
            </p:extLst>
          </p:nvPr>
        </p:nvGraphicFramePr>
        <p:xfrm>
          <a:off x="723900" y="1981200"/>
          <a:ext cx="7620000" cy="298704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2667000"/>
                <a:gridCol w="4953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CPU 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8-core Out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-of-Order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 CMP, 3.2 GHz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  <a:alpha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  <a:cs typeface="Calibri" pitchFamily="34" charset="0"/>
                        </a:rPr>
                        <a:t>L2 Unified</a:t>
                      </a:r>
                      <a:r>
                        <a:rPr lang="en-US" sz="2000" baseline="0" dirty="0" smtClean="0">
                          <a:latin typeface="Calibri" pitchFamily="34" charset="0"/>
                          <a:cs typeface="Calibri" pitchFamily="34" charset="0"/>
                        </a:rPr>
                        <a:t> Cache</a:t>
                      </a:r>
                      <a:endParaRPr lang="en-US" sz="20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  <a:cs typeface="Calibri" pitchFamily="34" charset="0"/>
                        </a:rPr>
                        <a:t>Shared, 4MB/8-way, 10-cycle</a:t>
                      </a:r>
                      <a:r>
                        <a:rPr lang="en-US" sz="2000" baseline="0" dirty="0" smtClean="0">
                          <a:latin typeface="Calibri" pitchFamily="34" charset="0"/>
                          <a:cs typeface="Calibri" pitchFamily="34" charset="0"/>
                        </a:rPr>
                        <a:t> access</a:t>
                      </a:r>
                      <a:endParaRPr lang="en-US" sz="20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  <a:alpha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  <a:cs typeface="Calibri" pitchFamily="34" charset="0"/>
                        </a:rPr>
                        <a:t>Total DRAM Capacity</a:t>
                      </a:r>
                      <a:endParaRPr lang="en-US" sz="20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  <a:cs typeface="Calibri" pitchFamily="34" charset="0"/>
                        </a:rPr>
                        <a:t>8 GB</a:t>
                      </a:r>
                      <a:endParaRPr lang="en-US" sz="20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  <a:alpha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  <a:cs typeface="Calibri" pitchFamily="34" charset="0"/>
                        </a:rPr>
                        <a:t>DDR3 </a:t>
                      </a:r>
                      <a:r>
                        <a:rPr lang="en-US" sz="2000" baseline="0" dirty="0" smtClean="0">
                          <a:latin typeface="Calibri" pitchFamily="34" charset="0"/>
                          <a:cs typeface="Calibri" pitchFamily="34" charset="0"/>
                        </a:rPr>
                        <a:t>Configuration</a:t>
                      </a:r>
                      <a:endParaRPr lang="en-US" sz="20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 smtClean="0">
                          <a:latin typeface="Calibri" pitchFamily="34" charset="0"/>
                          <a:cs typeface="Calibri" pitchFamily="34" charset="0"/>
                        </a:rPr>
                        <a:t>4 Channels, 1 rank/Channel, 8 banks/rank</a:t>
                      </a:r>
                      <a:endParaRPr lang="en-US" sz="20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  <a:alpha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  <a:cs typeface="Calibri" pitchFamily="34" charset="0"/>
                        </a:rPr>
                        <a:t>DRAM Chips</a:t>
                      </a:r>
                      <a:endParaRPr lang="en-US" sz="20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kern="1200" baseline="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Micron DDR3-1600 (800 MHz)</a:t>
                      </a:r>
                    </a:p>
                    <a:p>
                      <a:pPr algn="ctr"/>
                      <a:r>
                        <a:rPr lang="fr-FR" sz="2000" kern="1200" baseline="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LPDDR2-800 (400 MHz)</a:t>
                      </a:r>
                    </a:p>
                    <a:p>
                      <a:pPr algn="ctr"/>
                      <a:r>
                        <a:rPr lang="fr-FR" sz="2000" kern="1200" baseline="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RLDRAM3-1600 (800 MHz)</a:t>
                      </a:r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  <a:alpha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  <a:cs typeface="Calibri" pitchFamily="34" charset="0"/>
                        </a:rPr>
                        <a:t>Memory</a:t>
                      </a:r>
                      <a:r>
                        <a:rPr lang="en-US" sz="2000" baseline="0" dirty="0" smtClean="0">
                          <a:latin typeface="Calibri" pitchFamily="34" charset="0"/>
                          <a:cs typeface="Calibri" pitchFamily="34" charset="0"/>
                        </a:rPr>
                        <a:t> Controller</a:t>
                      </a:r>
                      <a:endParaRPr lang="en-US" sz="20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kern="1200" baseline="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FR-FCFS, 48-entry WQ (HI/LO 32/16)</a:t>
                      </a:r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  <a:alpha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5038920"/>
            <a:ext cx="8229600" cy="151428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Tx/>
              <a:buFont typeface="Calibri" pitchFamily="34" charset="0"/>
              <a:buChar char="―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SPEC-CPU 2006</a:t>
            </a:r>
            <a:r>
              <a:rPr lang="en-US" sz="2800" b="1" i="1" baseline="30000" dirty="0"/>
              <a:t>mp</a:t>
            </a:r>
            <a:r>
              <a:rPr lang="en-US" sz="2800" dirty="0"/>
              <a:t>, </a:t>
            </a:r>
            <a:r>
              <a:rPr lang="en-US" sz="2800" dirty="0" err="1" smtClean="0"/>
              <a:t>NPB</a:t>
            </a:r>
            <a:r>
              <a:rPr lang="en-US" sz="2800" b="1" i="1" baseline="30000" dirty="0" err="1" smtClean="0"/>
              <a:t>mt</a:t>
            </a:r>
            <a:r>
              <a:rPr lang="en-US" sz="2800" dirty="0" smtClean="0"/>
              <a:t>, and </a:t>
            </a:r>
            <a:r>
              <a:rPr lang="en-US" sz="2800" dirty="0" err="1" smtClean="0"/>
              <a:t>STREAM</a:t>
            </a:r>
            <a:r>
              <a:rPr lang="en-US" sz="2800" b="1" i="1" baseline="30000" dirty="0" err="1" smtClean="0"/>
              <a:t>mt</a:t>
            </a:r>
            <a:endParaRPr lang="en-US" sz="2800" b="1" i="1" baseline="30000" dirty="0" smtClean="0"/>
          </a:p>
          <a:p>
            <a:r>
              <a:rPr lang="en-US" sz="2800" dirty="0" smtClean="0"/>
              <a:t>Evaluated systems</a:t>
            </a:r>
          </a:p>
          <a:p>
            <a:pPr lvl="1"/>
            <a:r>
              <a:rPr lang="en-US" dirty="0" smtClean="0"/>
              <a:t>RLDRAM + DDR3 (</a:t>
            </a:r>
            <a:r>
              <a:rPr lang="en-US" b="1" dirty="0" smtClean="0"/>
              <a:t>RD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DDR3+LPDDR2 (</a:t>
            </a:r>
            <a:r>
              <a:rPr lang="en-US" b="1" dirty="0" smtClean="0"/>
              <a:t>DL</a:t>
            </a:r>
            <a:r>
              <a:rPr lang="en-US" dirty="0" smtClean="0"/>
              <a:t>) </a:t>
            </a:r>
          </a:p>
          <a:p>
            <a:pPr lvl="1"/>
            <a:r>
              <a:rPr lang="en-US" dirty="0" smtClean="0"/>
              <a:t>and RLDRAM3+LPDDR2 (</a:t>
            </a:r>
            <a:r>
              <a:rPr lang="en-US" b="1" dirty="0" smtClean="0"/>
              <a:t>RL</a:t>
            </a:r>
            <a:r>
              <a:rPr lang="en-US" dirty="0" smtClean="0"/>
              <a:t>)</a:t>
            </a:r>
          </a:p>
          <a:p>
            <a:endParaRPr lang="en-US" b="1" dirty="0" smtClean="0"/>
          </a:p>
          <a:p>
            <a:pPr marL="0" indent="0">
              <a:buFont typeface="Arial" pitchFamily="34" charset="0"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740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rgbClr val="C00000"/>
                </a:solidFill>
              </a:rPr>
              <a:t>Results : Performance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381000" y="10668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pic>
        <p:nvPicPr>
          <p:cNvPr id="5" name="Picture 4" descr="utaharch-tightcrop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238680"/>
            <a:ext cx="990600" cy="57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F:\Academic\writing\micro12\intel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141" y="6096000"/>
            <a:ext cx="110405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467100" y="6319580"/>
            <a:ext cx="2133600" cy="365125"/>
          </a:xfrm>
        </p:spPr>
        <p:txBody>
          <a:bodyPr/>
          <a:lstStyle/>
          <a:p>
            <a:pPr algn="ctr"/>
            <a:fld id="{2B87AEBA-5CB5-42F7-8308-D55640D86489}" type="slidenum">
              <a:rPr lang="en-US" sz="1600" b="1" smtClean="0">
                <a:solidFill>
                  <a:srgbClr val="C00000"/>
                </a:solidFill>
              </a:rPr>
              <a:pPr algn="ctr"/>
              <a:t>22</a:t>
            </a:fld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105401"/>
            <a:ext cx="8229600" cy="533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6600"/>
                </a:solidFill>
              </a:rPr>
              <a:t>RL shows 12.9% improvement (22% reduction in latency)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143000"/>
            <a:ext cx="91440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Straight Arrow Connector 8"/>
          <p:cNvCxnSpPr/>
          <p:nvPr/>
        </p:nvCxnSpPr>
        <p:spPr>
          <a:xfrm>
            <a:off x="8534400" y="2209800"/>
            <a:ext cx="457200" cy="609600"/>
          </a:xfrm>
          <a:prstGeom prst="straightConnector1">
            <a:avLst/>
          </a:prstGeom>
          <a:ln w="34925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860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rgbClr val="C00000"/>
                </a:solidFill>
              </a:rPr>
              <a:t>Results: Performance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381000" y="10668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pic>
        <p:nvPicPr>
          <p:cNvPr id="5" name="Picture 4" descr="utaharch-tightcrop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238680"/>
            <a:ext cx="990600" cy="57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F:\Academic\writing\micro12\intel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141" y="6096000"/>
            <a:ext cx="110405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467100" y="6319580"/>
            <a:ext cx="2133600" cy="365125"/>
          </a:xfrm>
        </p:spPr>
        <p:txBody>
          <a:bodyPr/>
          <a:lstStyle/>
          <a:p>
            <a:pPr algn="ctr"/>
            <a:fld id="{2B87AEBA-5CB5-42F7-8308-D55640D86489}" type="slidenum">
              <a:rPr lang="en-US" sz="1600" b="1" smtClean="0">
                <a:solidFill>
                  <a:srgbClr val="C00000"/>
                </a:solidFill>
              </a:rPr>
              <a:pPr algn="ctr"/>
              <a:t>23</a:t>
            </a:fld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1"/>
          </a:xfrm>
        </p:spPr>
        <p:txBody>
          <a:bodyPr>
            <a:normAutofit/>
          </a:bodyPr>
          <a:lstStyle/>
          <a:p>
            <a:r>
              <a:rPr lang="en-US" dirty="0" smtClean="0"/>
              <a:t>Applications with high percentage of word-0 accesses benefit the most.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Some applications show no benefit and some degradation despite many word-0 accesses</a:t>
            </a:r>
          </a:p>
          <a:p>
            <a:pPr lvl="1"/>
            <a:r>
              <a:rPr lang="en-US" dirty="0" smtClean="0"/>
              <a:t>Subsequent accesses to the cache-line show up before the cache-line is returned from LPDDR2. e.g. tonto.</a:t>
            </a:r>
          </a:p>
          <a:p>
            <a:pPr lvl="1"/>
            <a:r>
              <a:rPr lang="en-US" dirty="0" smtClean="0"/>
              <a:t>But 82% of all accesses to the same cache-line occur after the line has been returned from LPDDR.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4653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rgbClr val="C00000"/>
                </a:solidFill>
              </a:rPr>
              <a:t>Results: System Energy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381000" y="10668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pic>
        <p:nvPicPr>
          <p:cNvPr id="5" name="Picture 4" descr="utaharch-tightcrop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238680"/>
            <a:ext cx="990600" cy="57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F:\Academic\writing\micro12\intel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141" y="6096000"/>
            <a:ext cx="110405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467100" y="6319580"/>
            <a:ext cx="2133600" cy="365125"/>
          </a:xfrm>
        </p:spPr>
        <p:txBody>
          <a:bodyPr/>
          <a:lstStyle/>
          <a:p>
            <a:pPr algn="ctr"/>
            <a:fld id="{2B87AEBA-5CB5-42F7-8308-D55640D86489}" type="slidenum">
              <a:rPr lang="en-US" sz="1600" b="1" smtClean="0">
                <a:solidFill>
                  <a:srgbClr val="C00000"/>
                </a:solidFill>
              </a:rPr>
              <a:pPr algn="ctr"/>
              <a:t>24</a:t>
            </a:fld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1"/>
          </a:xfrm>
        </p:spPr>
        <p:txBody>
          <a:bodyPr>
            <a:normAutofit/>
          </a:bodyPr>
          <a:lstStyle/>
          <a:p>
            <a:r>
              <a:rPr lang="en-US" i="1" dirty="0" smtClean="0"/>
              <a:t>System Energy = Constant Energy + Variable part of CPU Energy (activity </a:t>
            </a:r>
            <a:r>
              <a:rPr lang="en-US" i="1" dirty="0" err="1" smtClean="0"/>
              <a:t>dependant</a:t>
            </a:r>
            <a:r>
              <a:rPr lang="en-US" i="1" dirty="0" smtClean="0"/>
              <a:t>) + DRAM Energy</a:t>
            </a:r>
          </a:p>
          <a:p>
            <a:endParaRPr lang="en-US" i="1" dirty="0"/>
          </a:p>
          <a:p>
            <a:r>
              <a:rPr lang="en-US" dirty="0" smtClean="0"/>
              <a:t>High RLDRAM3 power is alleviated by</a:t>
            </a:r>
          </a:p>
          <a:p>
            <a:pPr lvl="1"/>
            <a:r>
              <a:rPr lang="en-US" dirty="0" smtClean="0"/>
              <a:t>Low LPDDR2 power</a:t>
            </a:r>
          </a:p>
          <a:p>
            <a:pPr lvl="1"/>
            <a:r>
              <a:rPr lang="en-US" dirty="0" smtClean="0"/>
              <a:t>Sub-ranking that reduces activation energy in RLDRAM3.</a:t>
            </a:r>
          </a:p>
          <a:p>
            <a:endParaRPr lang="en-US" dirty="0" smtClean="0"/>
          </a:p>
          <a:p>
            <a:r>
              <a:rPr lang="en-US" dirty="0" smtClean="0"/>
              <a:t>Total DRAM energy savings of 15% </a:t>
            </a:r>
          </a:p>
          <a:p>
            <a:endParaRPr lang="en-US" dirty="0" smtClean="0"/>
          </a:p>
          <a:p>
            <a:r>
              <a:rPr lang="en-US" dirty="0" smtClean="0"/>
              <a:t>Overall system energy savings of 6%</a:t>
            </a:r>
          </a:p>
          <a:p>
            <a:pPr lvl="1"/>
            <a:endParaRPr lang="en-US" dirty="0" smtClean="0"/>
          </a:p>
          <a:p>
            <a:endParaRPr lang="en-US" i="1" dirty="0"/>
          </a:p>
          <a:p>
            <a:endParaRPr lang="en-US" i="1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6978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rgbClr val="C00000"/>
                </a:solidFill>
              </a:rPr>
              <a:t>Page Granularity Data Placement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381000" y="10668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pic>
        <p:nvPicPr>
          <p:cNvPr id="5" name="Picture 4" descr="utaharch-tightcrop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238680"/>
            <a:ext cx="990600" cy="57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F:\Academic\writing\micro12\intel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141" y="6096000"/>
            <a:ext cx="110405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467100" y="6319580"/>
            <a:ext cx="2133600" cy="365125"/>
          </a:xfrm>
        </p:spPr>
        <p:txBody>
          <a:bodyPr/>
          <a:lstStyle/>
          <a:p>
            <a:pPr algn="ctr"/>
            <a:fld id="{2B87AEBA-5CB5-42F7-8308-D55640D86489}" type="slidenum">
              <a:rPr lang="en-US" sz="1600" b="1" smtClean="0">
                <a:solidFill>
                  <a:srgbClr val="C00000"/>
                </a:solidFill>
              </a:rPr>
              <a:pPr algn="ctr"/>
              <a:t>25</a:t>
            </a:fld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1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Alternate data placement design point</a:t>
            </a:r>
          </a:p>
          <a:p>
            <a:r>
              <a:rPr lang="en-US" dirty="0" smtClean="0"/>
              <a:t>Heterogeneous system </a:t>
            </a:r>
            <a:r>
              <a:rPr lang="en-US" dirty="0" err="1" smtClean="0"/>
              <a:t>iso</a:t>
            </a:r>
            <a:r>
              <a:rPr lang="en-US" dirty="0" smtClean="0"/>
              <a:t>-pin-count and </a:t>
            </a:r>
            <a:r>
              <a:rPr lang="en-US" dirty="0" err="1" smtClean="0"/>
              <a:t>iso</a:t>
            </a:r>
            <a:r>
              <a:rPr lang="en-US" dirty="0" smtClean="0"/>
              <a:t>-chip-count with baseline</a:t>
            </a:r>
          </a:p>
          <a:p>
            <a:pPr lvl="1"/>
            <a:r>
              <a:rPr lang="en-US" dirty="0" smtClean="0"/>
              <a:t>3 LPDDR2 channels (total 6GB)</a:t>
            </a:r>
          </a:p>
          <a:p>
            <a:pPr lvl="1"/>
            <a:r>
              <a:rPr lang="en-US" dirty="0" smtClean="0"/>
              <a:t>1 RLDRAM3 channel with .5GB capacity</a:t>
            </a:r>
          </a:p>
          <a:p>
            <a:pPr marL="457200" lvl="1" indent="0">
              <a:buNone/>
            </a:pPr>
            <a:endParaRPr lang="en-US" sz="900" dirty="0" smtClean="0"/>
          </a:p>
          <a:p>
            <a:r>
              <a:rPr lang="en-US" dirty="0" smtClean="0"/>
              <a:t>Top 7.6% of highly accessed pages kept in RLDRAM</a:t>
            </a:r>
          </a:p>
          <a:p>
            <a:endParaRPr lang="en-US" sz="900" dirty="0" smtClean="0"/>
          </a:p>
          <a:p>
            <a:r>
              <a:rPr lang="en-US" dirty="0" smtClean="0"/>
              <a:t>Throughput improves by 8% </a:t>
            </a:r>
          </a:p>
          <a:p>
            <a:pPr lvl="1"/>
            <a:r>
              <a:rPr lang="en-US" dirty="0" smtClean="0"/>
              <a:t>Not all cache-lines in a page are hot</a:t>
            </a:r>
          </a:p>
          <a:p>
            <a:pPr lvl="1"/>
            <a:r>
              <a:rPr lang="en-US" dirty="0" smtClean="0"/>
              <a:t>7.6% of top pages account for only 30% of all accesses.</a:t>
            </a:r>
          </a:p>
          <a:p>
            <a:pPr lvl="1"/>
            <a:endParaRPr lang="en-US" sz="900" dirty="0" smtClean="0"/>
          </a:p>
          <a:p>
            <a:r>
              <a:rPr lang="en-US" dirty="0" smtClean="0"/>
              <a:t>Reduced power compared to critical-word placement scheme</a:t>
            </a:r>
          </a:p>
          <a:p>
            <a:pPr lvl="1"/>
            <a:r>
              <a:rPr lang="en-US" dirty="0" smtClean="0"/>
              <a:t>Fewer RLDRAM chips</a:t>
            </a:r>
          </a:p>
          <a:p>
            <a:pPr lvl="1"/>
            <a:r>
              <a:rPr lang="en-US" dirty="0" smtClean="0"/>
              <a:t>LPDRAM can find longer sleep times due to reduced activity rates.</a:t>
            </a:r>
          </a:p>
          <a:p>
            <a:pPr lvl="1"/>
            <a:endParaRPr lang="en-US" dirty="0" smtClean="0"/>
          </a:p>
          <a:p>
            <a:endParaRPr lang="en-US" i="1" dirty="0"/>
          </a:p>
          <a:p>
            <a:endParaRPr lang="en-US" i="1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6535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rgbClr val="C00000"/>
                </a:solidFill>
              </a:rPr>
              <a:t>Cost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381000" y="10668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pic>
        <p:nvPicPr>
          <p:cNvPr id="5" name="Picture 4" descr="utaharch-tightcrop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238680"/>
            <a:ext cx="990600" cy="57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F:\Academic\writing\micro12\intel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141" y="6096000"/>
            <a:ext cx="110405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467100" y="6319580"/>
            <a:ext cx="2133600" cy="365125"/>
          </a:xfrm>
        </p:spPr>
        <p:txBody>
          <a:bodyPr/>
          <a:lstStyle/>
          <a:p>
            <a:pPr algn="ctr"/>
            <a:fld id="{2B87AEBA-5CB5-42F7-8308-D55640D86489}" type="slidenum">
              <a:rPr lang="en-US" sz="1600" b="1" smtClean="0">
                <a:solidFill>
                  <a:srgbClr val="C00000"/>
                </a:solidFill>
              </a:rPr>
              <a:pPr algn="ctr"/>
              <a:t>26</a:t>
            </a:fld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1"/>
          </a:xfrm>
        </p:spPr>
        <p:txBody>
          <a:bodyPr>
            <a:normAutofit/>
          </a:bodyPr>
          <a:lstStyle/>
          <a:p>
            <a:r>
              <a:rPr lang="en-US" dirty="0" smtClean="0"/>
              <a:t>Acquisition cost directly related to volume of production</a:t>
            </a:r>
          </a:p>
          <a:p>
            <a:pPr lvl="1"/>
            <a:r>
              <a:rPr lang="en-US" dirty="0" smtClean="0"/>
              <a:t>LPDDR in mass production for mobile devices</a:t>
            </a:r>
          </a:p>
          <a:p>
            <a:pPr lvl="1"/>
            <a:r>
              <a:rPr lang="en-US" dirty="0" smtClean="0"/>
              <a:t>Higher cost/bit of RLDRAM kept in check by using it sparingly.</a:t>
            </a:r>
          </a:p>
          <a:p>
            <a:endParaRPr lang="en-US" dirty="0" smtClean="0"/>
          </a:p>
          <a:p>
            <a:r>
              <a:rPr lang="en-US" dirty="0" smtClean="0"/>
              <a:t>System energy savings translate directly to </a:t>
            </a:r>
            <a:r>
              <a:rPr lang="en-US" dirty="0" err="1" smtClean="0"/>
              <a:t>OpEx</a:t>
            </a:r>
            <a:r>
              <a:rPr lang="en-US" dirty="0" smtClean="0"/>
              <a:t> savings </a:t>
            </a:r>
          </a:p>
          <a:p>
            <a:endParaRPr lang="en-US" dirty="0"/>
          </a:p>
          <a:p>
            <a:r>
              <a:rPr lang="en-US" dirty="0" smtClean="0"/>
              <a:t>If NVM technologies like PCM relieve DRAM of it’s capacity requirements – novel DRAM technologies will become more economically viable for specialized application scenarios</a:t>
            </a:r>
            <a:endParaRPr lang="en-US" i="1" dirty="0"/>
          </a:p>
          <a:p>
            <a:endParaRPr lang="en-US" i="1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992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rgbClr val="C00000"/>
                </a:solidFill>
              </a:rPr>
              <a:t>Summary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381000" y="10668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pic>
        <p:nvPicPr>
          <p:cNvPr id="5" name="Picture 4" descr="utaharch-tightcrop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238680"/>
            <a:ext cx="990600" cy="57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F:\Academic\writing\micro12\intel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141" y="6096000"/>
            <a:ext cx="110405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467100" y="6319580"/>
            <a:ext cx="2133600" cy="365125"/>
          </a:xfrm>
        </p:spPr>
        <p:txBody>
          <a:bodyPr/>
          <a:lstStyle/>
          <a:p>
            <a:pPr algn="ctr"/>
            <a:fld id="{2B87AEBA-5CB5-42F7-8308-D55640D86489}" type="slidenum">
              <a:rPr lang="en-US" sz="1600" b="1" smtClean="0">
                <a:solidFill>
                  <a:srgbClr val="C00000"/>
                </a:solidFill>
              </a:rPr>
              <a:pPr algn="ctr"/>
              <a:t>27</a:t>
            </a:fld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1"/>
          </a:xfrm>
        </p:spPr>
        <p:txBody>
          <a:bodyPr>
            <a:normAutofit/>
          </a:bodyPr>
          <a:lstStyle/>
          <a:p>
            <a:r>
              <a:rPr lang="en-US" dirty="0" smtClean="0"/>
              <a:t>Low-overhead technique to incorporate existing DRAM variants in mainstream systems.</a:t>
            </a:r>
          </a:p>
          <a:p>
            <a:endParaRPr lang="en-US" dirty="0"/>
          </a:p>
          <a:p>
            <a:r>
              <a:rPr lang="en-US" dirty="0" smtClean="0"/>
              <a:t>Critical word guided data placement just one of probably many ways in which heterogeneity can be leveraged.</a:t>
            </a:r>
          </a:p>
          <a:p>
            <a:endParaRPr lang="en-US" dirty="0"/>
          </a:p>
          <a:p>
            <a:r>
              <a:rPr lang="en-US" dirty="0" smtClean="0"/>
              <a:t>Explored a very small part of the design space</a:t>
            </a:r>
          </a:p>
          <a:p>
            <a:pPr lvl="1"/>
            <a:r>
              <a:rPr lang="en-US" dirty="0" smtClean="0"/>
              <a:t>Many DRAM variants + NVM variants</a:t>
            </a:r>
          </a:p>
          <a:p>
            <a:pPr lvl="1"/>
            <a:r>
              <a:rPr lang="en-US" dirty="0" smtClean="0"/>
              <a:t>Diverse application scenarios</a:t>
            </a:r>
          </a:p>
          <a:p>
            <a:pPr lvl="1"/>
            <a:r>
              <a:rPr lang="en-US" dirty="0" smtClean="0"/>
              <a:t>Different criticality metrics and data placement schemes.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i="1" dirty="0"/>
          </a:p>
          <a:p>
            <a:endParaRPr lang="en-US" i="1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1878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pPr algn="l"/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381000" y="10668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pic>
        <p:nvPicPr>
          <p:cNvPr id="5" name="Picture 4" descr="utaharch-tightcrop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238680"/>
            <a:ext cx="990600" cy="57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F:\Academic\writing\micro12\intel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141" y="6096000"/>
            <a:ext cx="110405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467100" y="6319580"/>
            <a:ext cx="2133600" cy="365125"/>
          </a:xfrm>
        </p:spPr>
        <p:txBody>
          <a:bodyPr/>
          <a:lstStyle/>
          <a:p>
            <a:pPr algn="ctr"/>
            <a:fld id="{2B87AEBA-5CB5-42F7-8308-D55640D86489}" type="slidenum">
              <a:rPr lang="en-US" sz="1600" b="1" smtClean="0">
                <a:solidFill>
                  <a:srgbClr val="C00000"/>
                </a:solidFill>
              </a:rPr>
              <a:pPr algn="ctr"/>
              <a:t>28</a:t>
            </a:fld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6600" b="1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en-US" sz="6600" b="1" dirty="0" smtClean="0">
                <a:solidFill>
                  <a:srgbClr val="C00000"/>
                </a:solidFill>
              </a:rPr>
              <a:t>Backup Slides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i="1" dirty="0"/>
          </a:p>
          <a:p>
            <a:endParaRPr lang="en-US" i="1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9698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rgbClr val="C00000"/>
                </a:solidFill>
              </a:rPr>
              <a:t>Adaptive Data Placement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381000" y="10668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pic>
        <p:nvPicPr>
          <p:cNvPr id="5" name="Picture 4" descr="utaharch-tightcrop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238680"/>
            <a:ext cx="990600" cy="57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F:\Academic\writing\micro12\intel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141" y="6096000"/>
            <a:ext cx="110405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467100" y="6319580"/>
            <a:ext cx="2133600" cy="365125"/>
          </a:xfrm>
        </p:spPr>
        <p:txBody>
          <a:bodyPr/>
          <a:lstStyle/>
          <a:p>
            <a:pPr algn="ctr"/>
            <a:fld id="{2B87AEBA-5CB5-42F7-8308-D55640D86489}" type="slidenum">
              <a:rPr lang="en-US" sz="1600" b="1" smtClean="0">
                <a:solidFill>
                  <a:srgbClr val="C00000"/>
                </a:solidFill>
              </a:rPr>
              <a:pPr algn="ctr"/>
              <a:t>29</a:t>
            </a:fld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1"/>
          </a:xfrm>
        </p:spPr>
        <p:txBody>
          <a:bodyPr>
            <a:normAutofit/>
          </a:bodyPr>
          <a:lstStyle/>
          <a:p>
            <a:r>
              <a:rPr lang="en-US" dirty="0" smtClean="0"/>
              <a:t>Dynamically determining which word to place in fast DRAM</a:t>
            </a:r>
          </a:p>
          <a:p>
            <a:endParaRPr lang="en-US" dirty="0"/>
          </a:p>
          <a:p>
            <a:r>
              <a:rPr lang="en-US" dirty="0" smtClean="0"/>
              <a:t>Each cache-line has a 3-bit metadata indicating the last accessed critical word.</a:t>
            </a:r>
          </a:p>
          <a:p>
            <a:endParaRPr lang="en-US" dirty="0"/>
          </a:p>
          <a:p>
            <a:r>
              <a:rPr lang="en-US" dirty="0" smtClean="0"/>
              <a:t>When a dirty-line is evicted, the last critical word is predicted to be the next critical word and placed in RLDRAM.</a:t>
            </a:r>
          </a:p>
          <a:p>
            <a:endParaRPr lang="en-US" dirty="0"/>
          </a:p>
          <a:p>
            <a:r>
              <a:rPr lang="en-US" dirty="0" smtClean="0"/>
              <a:t>This makes it possible to service the critical word from RLDRAM for 79% requests as opposed to 67% using the static scheme.</a:t>
            </a:r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797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6" name="Straight Connector 85"/>
          <p:cNvCxnSpPr/>
          <p:nvPr/>
        </p:nvCxnSpPr>
        <p:spPr>
          <a:xfrm>
            <a:off x="7086600" y="3962400"/>
            <a:ext cx="0" cy="50599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609600" y="5188803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Architect RLDRAM and LPDRAM based main memory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Place data to exploit heterogeneous memory</a:t>
            </a:r>
            <a:endParaRPr lang="en-US" sz="2400" dirty="0"/>
          </a:p>
        </p:txBody>
      </p:sp>
      <p:cxnSp>
        <p:nvCxnSpPr>
          <p:cNvPr id="57" name="Straight Connector 56"/>
          <p:cNvCxnSpPr/>
          <p:nvPr/>
        </p:nvCxnSpPr>
        <p:spPr>
          <a:xfrm>
            <a:off x="1981200" y="3925270"/>
            <a:ext cx="0" cy="57053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rgbClr val="C00000"/>
                </a:solidFill>
              </a:rPr>
              <a:t>DRAM Variants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381000" y="10668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pic>
        <p:nvPicPr>
          <p:cNvPr id="5" name="Picture 4" descr="utaharch-tightcrop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238680"/>
            <a:ext cx="990600" cy="57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F:\Academic\writing\micro12\intel-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141" y="6096000"/>
            <a:ext cx="110405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467100" y="6319580"/>
            <a:ext cx="2133600" cy="365125"/>
          </a:xfrm>
        </p:spPr>
        <p:txBody>
          <a:bodyPr/>
          <a:lstStyle/>
          <a:p>
            <a:pPr algn="ctr"/>
            <a:fld id="{2B87AEBA-5CB5-42F7-8308-D55640D86489}" type="slidenum">
              <a:rPr lang="en-US" sz="1600" b="1" smtClean="0">
                <a:solidFill>
                  <a:srgbClr val="C00000"/>
                </a:solidFill>
              </a:rPr>
              <a:pPr algn="ctr"/>
              <a:t>3</a:t>
            </a:fld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910943" y="2133600"/>
            <a:ext cx="1066800" cy="457200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FCDRAM</a:t>
            </a:r>
            <a:endParaRPr lang="en-US" b="1" dirty="0"/>
          </a:p>
        </p:txBody>
      </p:sp>
      <p:sp>
        <p:nvSpPr>
          <p:cNvPr id="9" name="Rounded Rectangle 8"/>
          <p:cNvSpPr/>
          <p:nvPr/>
        </p:nvSpPr>
        <p:spPr>
          <a:xfrm>
            <a:off x="4876800" y="3747408"/>
            <a:ext cx="914400" cy="4191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DDR2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62800" y="2133600"/>
            <a:ext cx="1066800" cy="457200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RLDRAM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200400" y="3747408"/>
            <a:ext cx="990600" cy="4191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S</a:t>
            </a:r>
            <a:r>
              <a:rPr lang="en-US" b="1" dirty="0" smtClean="0"/>
              <a:t>DRAM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85800" y="2133600"/>
            <a:ext cx="1066800" cy="4572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GDDR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057400" y="2133600"/>
            <a:ext cx="1066800" cy="4572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XDR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28600" y="3548743"/>
            <a:ext cx="2286000" cy="794657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Asynchronous DRAM</a:t>
            </a:r>
          </a:p>
          <a:p>
            <a:pPr algn="ctr"/>
            <a:r>
              <a:rPr lang="en-US" b="1" dirty="0" smtClean="0"/>
              <a:t>FPM / EDO /BEDO </a:t>
            </a:r>
          </a:p>
        </p:txBody>
      </p:sp>
      <p:sp>
        <p:nvSpPr>
          <p:cNvPr id="3" name="Right Arrow 2"/>
          <p:cNvSpPr/>
          <p:nvPr/>
        </p:nvSpPr>
        <p:spPr>
          <a:xfrm>
            <a:off x="2601686" y="3823606"/>
            <a:ext cx="522514" cy="244929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4267200" y="3823608"/>
            <a:ext cx="522514" cy="244929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>
            <a:off x="5878286" y="3823608"/>
            <a:ext cx="522514" cy="244929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>
            <a:off x="7478486" y="3823608"/>
            <a:ext cx="522514" cy="244929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0" y="3048000"/>
            <a:ext cx="9144000" cy="1447800"/>
          </a:xfrm>
          <a:prstGeom prst="round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3505200" y="3135868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COMMODITY PARTS</a:t>
            </a:r>
            <a:endParaRPr lang="en-US" b="1" dirty="0"/>
          </a:p>
        </p:txBody>
      </p:sp>
      <p:sp>
        <p:nvSpPr>
          <p:cNvPr id="26" name="Rounded Rectangle 25"/>
          <p:cNvSpPr/>
          <p:nvPr/>
        </p:nvSpPr>
        <p:spPr>
          <a:xfrm>
            <a:off x="0" y="1447800"/>
            <a:ext cx="9144000" cy="1447800"/>
          </a:xfrm>
          <a:prstGeom prst="round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52706" y="1423775"/>
            <a:ext cx="2928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HIGH PERFORMANCE PARTS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609600" y="1764268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BANDWIDTH OPTIMIZED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5943600" y="17526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LATENCY OPTIMIZED</a:t>
            </a:r>
            <a:endParaRPr lang="en-US" b="1" dirty="0"/>
          </a:p>
        </p:txBody>
      </p:sp>
      <p:sp>
        <p:nvSpPr>
          <p:cNvPr id="30" name="Rounded Rectangle 29"/>
          <p:cNvSpPr/>
          <p:nvPr/>
        </p:nvSpPr>
        <p:spPr>
          <a:xfrm>
            <a:off x="6477000" y="3747408"/>
            <a:ext cx="914400" cy="4191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DDR3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8077200" y="3747408"/>
            <a:ext cx="914400" cy="4191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DDR4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0" y="4724400"/>
            <a:ext cx="9144000" cy="1447800"/>
          </a:xfrm>
          <a:prstGeom prst="round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505200" y="4736068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LOW POWER PARTS</a:t>
            </a:r>
            <a:endParaRPr lang="en-US" b="1" dirty="0"/>
          </a:p>
        </p:txBody>
      </p:sp>
      <p:sp>
        <p:nvSpPr>
          <p:cNvPr id="34" name="Rounded Rectangle 33"/>
          <p:cNvSpPr/>
          <p:nvPr/>
        </p:nvSpPr>
        <p:spPr>
          <a:xfrm>
            <a:off x="3962400" y="5372100"/>
            <a:ext cx="1219200" cy="419100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DDR3L-RS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5943600" y="5372100"/>
            <a:ext cx="914400" cy="419100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LPDDR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2133600" y="5372100"/>
            <a:ext cx="1219200" cy="419100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DDR3L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7162800" y="2133600"/>
            <a:ext cx="1066800" cy="457200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RLDRAM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5943600" y="5334000"/>
            <a:ext cx="914400" cy="419100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LPDDR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485900" y="3135868"/>
            <a:ext cx="952500" cy="821090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CPU</a:t>
            </a:r>
            <a:endParaRPr lang="en-US" sz="2800" b="1" dirty="0"/>
          </a:p>
        </p:txBody>
      </p:sp>
      <p:sp>
        <p:nvSpPr>
          <p:cNvPr id="36" name="Rounded Rectangle 35"/>
          <p:cNvSpPr/>
          <p:nvPr/>
        </p:nvSpPr>
        <p:spPr>
          <a:xfrm>
            <a:off x="76200" y="3339193"/>
            <a:ext cx="914400" cy="4191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DDR3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1485900" y="2311546"/>
            <a:ext cx="914400" cy="4191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DDR3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2971800" y="3339193"/>
            <a:ext cx="914400" cy="4191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DDR3</a:t>
            </a:r>
          </a:p>
        </p:txBody>
      </p:sp>
      <p:cxnSp>
        <p:nvCxnSpPr>
          <p:cNvPr id="44" name="Straight Connector 43"/>
          <p:cNvCxnSpPr>
            <a:endCxn id="11" idx="0"/>
          </p:cNvCxnSpPr>
          <p:nvPr/>
        </p:nvCxnSpPr>
        <p:spPr>
          <a:xfrm>
            <a:off x="1962150" y="2743200"/>
            <a:ext cx="0" cy="39266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36" idx="3"/>
            <a:endCxn id="11" idx="1"/>
          </p:cNvCxnSpPr>
          <p:nvPr/>
        </p:nvCxnSpPr>
        <p:spPr>
          <a:xfrm flipV="1">
            <a:off x="990600" y="3546413"/>
            <a:ext cx="495300" cy="233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11" idx="3"/>
            <a:endCxn id="42" idx="1"/>
          </p:cNvCxnSpPr>
          <p:nvPr/>
        </p:nvCxnSpPr>
        <p:spPr>
          <a:xfrm>
            <a:off x="2438400" y="3546413"/>
            <a:ext cx="533400" cy="233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ounded Rectangle 60"/>
          <p:cNvSpPr/>
          <p:nvPr/>
        </p:nvSpPr>
        <p:spPr>
          <a:xfrm>
            <a:off x="5105400" y="3352800"/>
            <a:ext cx="1066800" cy="457200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RLDRAM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8058570" y="3350078"/>
            <a:ext cx="914400" cy="459922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LPDDR</a:t>
            </a:r>
          </a:p>
        </p:txBody>
      </p:sp>
      <p:cxnSp>
        <p:nvCxnSpPr>
          <p:cNvPr id="68" name="Straight Connector 67"/>
          <p:cNvCxnSpPr>
            <a:endCxn id="61" idx="3"/>
          </p:cNvCxnSpPr>
          <p:nvPr/>
        </p:nvCxnSpPr>
        <p:spPr>
          <a:xfrm flipH="1">
            <a:off x="6172200" y="3581400"/>
            <a:ext cx="4572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62" idx="1"/>
          </p:cNvCxnSpPr>
          <p:nvPr/>
        </p:nvCxnSpPr>
        <p:spPr>
          <a:xfrm flipH="1" flipV="1">
            <a:off x="7543800" y="3578678"/>
            <a:ext cx="514770" cy="136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V="1">
            <a:off x="7086600" y="2743200"/>
            <a:ext cx="0" cy="4572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685800" y="1074003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</a:rPr>
              <a:t>Construct a </a:t>
            </a:r>
            <a:r>
              <a:rPr lang="en-US" sz="2400" b="1" dirty="0" err="1" smtClean="0">
                <a:solidFill>
                  <a:srgbClr val="C00000"/>
                </a:solidFill>
              </a:rPr>
              <a:t>heterogenenous</a:t>
            </a:r>
            <a:r>
              <a:rPr lang="en-US" sz="2400" b="1" dirty="0" smtClean="0">
                <a:solidFill>
                  <a:srgbClr val="C00000"/>
                </a:solidFill>
              </a:rPr>
              <a:t> memory system that outperforms DDR3 with a lower energy cost.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89" name="Title 1"/>
          <p:cNvSpPr txBox="1">
            <a:spLocks/>
          </p:cNvSpPr>
          <p:nvPr/>
        </p:nvSpPr>
        <p:spPr>
          <a:xfrm>
            <a:off x="457200" y="228600"/>
            <a:ext cx="82296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smtClean="0">
                <a:solidFill>
                  <a:srgbClr val="C00000"/>
                </a:solidFill>
              </a:rPr>
              <a:t>Objective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90" name="Right Arrow 89"/>
          <p:cNvSpPr/>
          <p:nvPr/>
        </p:nvSpPr>
        <p:spPr>
          <a:xfrm>
            <a:off x="4267200" y="3352800"/>
            <a:ext cx="522514" cy="375557"/>
          </a:xfrm>
          <a:prstGeom prst="rightArrow">
            <a:avLst/>
          </a:pr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685800" y="1942214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BASELINE</a:t>
            </a:r>
            <a:endParaRPr lang="en-US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5486400" y="1916668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HETEROGENEOUS MEMORY</a:t>
            </a:r>
            <a:endParaRPr lang="en-US" b="1" dirty="0"/>
          </a:p>
        </p:txBody>
      </p:sp>
      <p:sp>
        <p:nvSpPr>
          <p:cNvPr id="74" name="Rounded Rectangle 73"/>
          <p:cNvSpPr/>
          <p:nvPr/>
        </p:nvSpPr>
        <p:spPr>
          <a:xfrm>
            <a:off x="6610350" y="3132755"/>
            <a:ext cx="952500" cy="821090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CPU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111765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007 L -0.54166 0.1007 " pathEditMode="relative" rAng="0" ptsTypes="AA">
                                      <p:cBhvr>
                                        <p:cTn id="12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083" y="5000"/>
                                    </p:animMotion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00"/>
                            </p:stCondLst>
                            <p:childTnLst>
                              <p:par>
                                <p:cTn id="1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00"/>
                            </p:stCondLst>
                            <p:childTnLst>
                              <p:par>
                                <p:cTn id="15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42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 -4.0805E-6 L 0.075 -0.13601 " pathEditMode="relative" rAng="0" ptsTypes="AA">
                                      <p:cBhvr>
                                        <p:cTn id="15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50" y="-6801"/>
                                    </p:animMotion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42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33333E-6 4.58709E-6 L -0.06667 0.0222 " pathEditMode="relative" rAng="0" ptsTypes="AA">
                                      <p:cBhvr>
                                        <p:cTn id="16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33" y="1110"/>
                                    </p:animMotion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/>
      <p:bldP spid="2" grpId="0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20" grpId="0" animBg="1"/>
      <p:bldP spid="20" grpId="1" animBg="1"/>
      <p:bldP spid="3" grpId="0" animBg="1"/>
      <p:bldP spid="3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12" grpId="0" animBg="1"/>
      <p:bldP spid="12" grpId="1" animBg="1"/>
      <p:bldP spid="25" grpId="0"/>
      <p:bldP spid="25" grpId="1"/>
      <p:bldP spid="26" grpId="0" animBg="1"/>
      <p:bldP spid="26" grpId="1" animBg="1"/>
      <p:bldP spid="27" grpId="0"/>
      <p:bldP spid="27" grpId="1"/>
      <p:bldP spid="28" grpId="0"/>
      <p:bldP spid="28" grpId="1"/>
      <p:bldP spid="29" grpId="0"/>
      <p:bldP spid="29" grpId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/>
      <p:bldP spid="33" grpId="1"/>
      <p:bldP spid="34" grpId="0" animBg="1"/>
      <p:bldP spid="34" grpId="1" animBg="1"/>
      <p:bldP spid="37" grpId="0" animBg="1"/>
      <p:bldP spid="37" grpId="1" animBg="1"/>
      <p:bldP spid="35" grpId="0" animBg="1"/>
      <p:bldP spid="35" grpId="1" animBg="1"/>
      <p:bldP spid="38" grpId="0" animBg="1"/>
      <p:bldP spid="38" grpId="1" animBg="1"/>
      <p:bldP spid="39" grpId="1" animBg="1"/>
      <p:bldP spid="39" grpId="2" animBg="1"/>
      <p:bldP spid="11" grpId="0" animBg="1"/>
      <p:bldP spid="36" grpId="0" animBg="1"/>
      <p:bldP spid="41" grpId="0" animBg="1"/>
      <p:bldP spid="42" grpId="0" animBg="1"/>
      <p:bldP spid="61" grpId="0" animBg="1"/>
      <p:bldP spid="62" grpId="0" animBg="1"/>
      <p:bldP spid="88" grpId="0"/>
      <p:bldP spid="89" grpId="0"/>
      <p:bldP spid="90" grpId="0" animBg="1"/>
      <p:bldP spid="52" grpId="0"/>
      <p:bldP spid="53" grpId="0"/>
      <p:bldP spid="7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rgbClr val="C00000"/>
                </a:solidFill>
              </a:rPr>
              <a:t>Results : Performance of RL 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381000" y="10668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pic>
        <p:nvPicPr>
          <p:cNvPr id="5" name="Picture 4" descr="utaharch-tightcrop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238680"/>
            <a:ext cx="990600" cy="57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F:\Academic\writing\micro12\intel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141" y="6096000"/>
            <a:ext cx="110405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467100" y="6319580"/>
            <a:ext cx="2133600" cy="365125"/>
          </a:xfrm>
        </p:spPr>
        <p:txBody>
          <a:bodyPr/>
          <a:lstStyle/>
          <a:p>
            <a:pPr algn="ctr"/>
            <a:fld id="{2B87AEBA-5CB5-42F7-8308-D55640D86489}" type="slidenum">
              <a:rPr lang="en-US" sz="1600" b="1" smtClean="0">
                <a:solidFill>
                  <a:srgbClr val="C00000"/>
                </a:solidFill>
              </a:rPr>
              <a:pPr algn="ctr"/>
              <a:t>30</a:t>
            </a:fld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2386" y="5105400"/>
            <a:ext cx="8229600" cy="1409699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006600"/>
                </a:solidFill>
              </a:rPr>
              <a:t>RL_AD provides 16% improvement 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mcf</a:t>
            </a:r>
            <a:r>
              <a:rPr lang="en-US" dirty="0" smtClean="0"/>
              <a:t>  word 0 and word 3  are the most frequent critical words. </a:t>
            </a:r>
          </a:p>
          <a:p>
            <a:r>
              <a:rPr lang="en-US" dirty="0" smtClean="0"/>
              <a:t>RL_AD performance is dictated by write-traffic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4400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26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rgbClr val="C00000"/>
                </a:solidFill>
              </a:rPr>
              <a:t>Feature Snapshot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600" dirty="0"/>
          </a:p>
          <a:p>
            <a:endParaRPr lang="en-US" sz="2600" dirty="0" smtClean="0"/>
          </a:p>
          <a:p>
            <a:pPr lvl="1"/>
            <a:endParaRPr lang="en-US" sz="2200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381000" y="10668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pic>
        <p:nvPicPr>
          <p:cNvPr id="5" name="Picture 4" descr="utaharch-tightcrop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238680"/>
            <a:ext cx="990600" cy="57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F:\Academic\writing\micro12\intel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141" y="6096000"/>
            <a:ext cx="110405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467100" y="6319580"/>
            <a:ext cx="2133600" cy="365125"/>
          </a:xfrm>
        </p:spPr>
        <p:txBody>
          <a:bodyPr/>
          <a:lstStyle/>
          <a:p>
            <a:pPr algn="ctr"/>
            <a:fld id="{2B87AEBA-5CB5-42F7-8308-D55640D86489}" type="slidenum">
              <a:rPr lang="en-US" sz="1600" b="1" smtClean="0">
                <a:solidFill>
                  <a:srgbClr val="C00000"/>
                </a:solidFill>
              </a:rPr>
              <a:pPr algn="ctr"/>
              <a:t>4</a:t>
            </a:fld>
            <a:endParaRPr lang="en-US" sz="1600" b="1" dirty="0">
              <a:solidFill>
                <a:srgbClr val="C00000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3053967"/>
              </p:ext>
            </p:extLst>
          </p:nvPr>
        </p:nvGraphicFramePr>
        <p:xfrm>
          <a:off x="237914" y="1258769"/>
          <a:ext cx="8601287" cy="45324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0322"/>
                <a:gridCol w="2255421"/>
                <a:gridCol w="2045222"/>
                <a:gridCol w="2150322"/>
              </a:tblGrid>
              <a:tr h="4688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RLDRAM3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DDR3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LPDDR2</a:t>
                      </a:r>
                      <a:endParaRPr lang="en-US" sz="2400" dirty="0"/>
                    </a:p>
                  </a:txBody>
                  <a:tcPr/>
                </a:tc>
              </a:tr>
              <a:tr h="406313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Row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dirty="0" smtClean="0"/>
                        <a:t>Cycle Time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8-12 ns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48.75 ns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60 ns</a:t>
                      </a:r>
                      <a:endParaRPr lang="en-US" sz="2000" dirty="0"/>
                    </a:p>
                  </a:txBody>
                  <a:tcPr/>
                </a:tc>
              </a:tr>
              <a:tr h="406313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Pin Bandwidth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2133 Mbps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3200</a:t>
                      </a:r>
                      <a:r>
                        <a:rPr lang="en-US" sz="2000" baseline="0" dirty="0" smtClean="0"/>
                        <a:t> Mbps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1066 Mbps</a:t>
                      </a:r>
                      <a:endParaRPr lang="en-US" sz="2000" dirty="0"/>
                    </a:p>
                  </a:txBody>
                  <a:tcPr/>
                </a:tc>
              </a:tr>
              <a:tr h="406313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Density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576Mb / 1.15 Gb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1-8</a:t>
                      </a:r>
                      <a:r>
                        <a:rPr lang="en-US" sz="2000" baseline="0" dirty="0" smtClean="0"/>
                        <a:t> Gb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512</a:t>
                      </a:r>
                      <a:r>
                        <a:rPr lang="en-US" sz="2000" baseline="0" dirty="0" smtClean="0"/>
                        <a:t>Mb – 2Gb</a:t>
                      </a:r>
                      <a:endParaRPr lang="en-US" sz="2000" dirty="0"/>
                    </a:p>
                  </a:txBody>
                  <a:tcPr/>
                </a:tc>
              </a:tr>
              <a:tr h="807418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Interface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SRAM style commands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ACT /</a:t>
                      </a:r>
                      <a:r>
                        <a:rPr lang="en-US" sz="2000" baseline="0" dirty="0" smtClean="0"/>
                        <a:t> CAS / PRE etc.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Similar</a:t>
                      </a:r>
                      <a:r>
                        <a:rPr lang="en-US" sz="2000" baseline="0" dirty="0" smtClean="0"/>
                        <a:t> to DDR</a:t>
                      </a:r>
                      <a:endParaRPr lang="en-US" sz="2000" dirty="0"/>
                    </a:p>
                  </a:txBody>
                  <a:tcPr/>
                </a:tc>
              </a:tr>
              <a:tr h="943897">
                <a:tc>
                  <a:txBody>
                    <a:bodyPr/>
                    <a:lstStyle/>
                    <a:p>
                      <a:pPr algn="ctr"/>
                      <a:endParaRPr lang="en-US" sz="2000" b="1" dirty="0" smtClean="0"/>
                    </a:p>
                    <a:p>
                      <a:pPr algn="ctr"/>
                      <a:r>
                        <a:rPr lang="en-US" sz="2000" b="1" dirty="0" smtClean="0"/>
                        <a:t>Power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High activate</a:t>
                      </a:r>
                      <a:r>
                        <a:rPr lang="en-US" sz="2000" baseline="0" dirty="0" smtClean="0"/>
                        <a:t> &amp; background power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Background</a:t>
                      </a:r>
                      <a:r>
                        <a:rPr lang="en-US" sz="2000" baseline="0" dirty="0" smtClean="0"/>
                        <a:t> power does not scale with activity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Low Background</a:t>
                      </a:r>
                      <a:r>
                        <a:rPr lang="en-US" sz="2000" baseline="0" dirty="0" smtClean="0"/>
                        <a:t> and Activate Power</a:t>
                      </a:r>
                      <a:endParaRPr lang="en-US" sz="2000" dirty="0" smtClean="0"/>
                    </a:p>
                  </a:txBody>
                  <a:tcPr/>
                </a:tc>
              </a:tr>
              <a:tr h="1031411">
                <a:tc>
                  <a:txBody>
                    <a:bodyPr/>
                    <a:lstStyle/>
                    <a:p>
                      <a:pPr algn="ctr"/>
                      <a:endParaRPr lang="en-US" sz="2000" b="1" dirty="0" smtClean="0"/>
                    </a:p>
                    <a:p>
                      <a:pPr algn="ctr"/>
                      <a:r>
                        <a:rPr lang="en-US" sz="2000" b="1" dirty="0" smtClean="0"/>
                        <a:t>Application</a:t>
                      </a:r>
                      <a:r>
                        <a:rPr lang="en-US" sz="2000" b="1" baseline="0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Low-response</a:t>
                      </a:r>
                      <a:r>
                        <a:rPr lang="en-US" sz="2000" baseline="0" dirty="0" smtClean="0"/>
                        <a:t> time e.g. 100G Ethernet switches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High-volume desktops and servers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Mobile</a:t>
                      </a:r>
                      <a:r>
                        <a:rPr lang="en-US" sz="2000" baseline="0" dirty="0" smtClean="0"/>
                        <a:t> devices to lengthen battery life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872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rgbClr val="C00000"/>
                </a:solidFill>
              </a:rPr>
              <a:t>RLDRAM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381000" y="10668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pic>
        <p:nvPicPr>
          <p:cNvPr id="5" name="Picture 4" descr="utaharch-tightcrop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238680"/>
            <a:ext cx="990600" cy="57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F:\Academic\writing\micro12\intel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141" y="6096000"/>
            <a:ext cx="110405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467100" y="6319580"/>
            <a:ext cx="2133600" cy="365125"/>
          </a:xfrm>
        </p:spPr>
        <p:txBody>
          <a:bodyPr/>
          <a:lstStyle/>
          <a:p>
            <a:pPr algn="ctr"/>
            <a:fld id="{2B87AEBA-5CB5-42F7-8308-D55640D86489}" type="slidenum">
              <a:rPr lang="en-US" sz="1600" b="1" smtClean="0">
                <a:solidFill>
                  <a:srgbClr val="C00000"/>
                </a:solidFill>
              </a:rPr>
              <a:pPr algn="ctr"/>
              <a:t>5</a:t>
            </a:fld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 smtClean="0"/>
              <a:t>Low row-cycle time (</a:t>
            </a:r>
            <a:r>
              <a:rPr lang="en-US" sz="2600" dirty="0" err="1" smtClean="0"/>
              <a:t>tRC</a:t>
            </a:r>
            <a:r>
              <a:rPr lang="en-US" sz="2600" dirty="0" smtClean="0"/>
              <a:t>) of 8-12ns</a:t>
            </a:r>
          </a:p>
          <a:p>
            <a:pPr lvl="1"/>
            <a:r>
              <a:rPr lang="en-US" sz="2400" dirty="0" smtClean="0"/>
              <a:t>Reduced bit-line length &amp; fragmented DRAM sub-arrays to reduce word-line delays</a:t>
            </a:r>
          </a:p>
          <a:p>
            <a:pPr lvl="1"/>
            <a:endParaRPr lang="en-US" sz="1500" dirty="0" smtClean="0"/>
          </a:p>
          <a:p>
            <a:r>
              <a:rPr lang="en-US" sz="2600" dirty="0" smtClean="0"/>
              <a:t>Reduced bank contention </a:t>
            </a:r>
          </a:p>
          <a:p>
            <a:pPr lvl="1"/>
            <a:r>
              <a:rPr lang="en-US" sz="2400" dirty="0" smtClean="0"/>
              <a:t>2X the number of banks in DDR3.</a:t>
            </a:r>
          </a:p>
          <a:p>
            <a:pPr marL="457200" lvl="1" indent="0">
              <a:buNone/>
            </a:pPr>
            <a:endParaRPr lang="en-US" sz="1500" dirty="0" smtClean="0"/>
          </a:p>
          <a:p>
            <a:r>
              <a:rPr lang="en-US" sz="2600" dirty="0"/>
              <a:t>No </a:t>
            </a:r>
            <a:r>
              <a:rPr lang="en-US" sz="2600" dirty="0" smtClean="0"/>
              <a:t>restrictions </a:t>
            </a:r>
            <a:r>
              <a:rPr lang="en-US" sz="2600" dirty="0"/>
              <a:t>on RAS chaining</a:t>
            </a:r>
          </a:p>
          <a:p>
            <a:pPr lvl="1"/>
            <a:r>
              <a:rPr lang="en-US" sz="2400" dirty="0" smtClean="0"/>
              <a:t>no </a:t>
            </a:r>
            <a:r>
              <a:rPr lang="en-US" sz="2400" dirty="0" err="1" smtClean="0"/>
              <a:t>tFAW</a:t>
            </a:r>
            <a:r>
              <a:rPr lang="en-US" sz="2400" dirty="0" smtClean="0"/>
              <a:t> or </a:t>
            </a:r>
            <a:r>
              <a:rPr lang="en-US" sz="2400" dirty="0" err="1" smtClean="0"/>
              <a:t>tRRD</a:t>
            </a:r>
            <a:endParaRPr lang="en-US" sz="2400" dirty="0"/>
          </a:p>
          <a:p>
            <a:pPr lvl="1"/>
            <a:r>
              <a:rPr lang="en-US" sz="2400" dirty="0" smtClean="0"/>
              <a:t>Robust power delivery network + flip-chip </a:t>
            </a:r>
            <a:r>
              <a:rPr lang="en-US" sz="2400" dirty="0"/>
              <a:t>packaging</a:t>
            </a:r>
          </a:p>
          <a:p>
            <a:endParaRPr lang="en-US" sz="2600" dirty="0" smtClean="0"/>
          </a:p>
          <a:p>
            <a:r>
              <a:rPr lang="en-US" sz="2600" dirty="0" smtClean="0"/>
              <a:t>No write-to-read turnaround (</a:t>
            </a:r>
            <a:r>
              <a:rPr lang="en-US" sz="2600" dirty="0" err="1" smtClean="0"/>
              <a:t>tWTR</a:t>
            </a:r>
            <a:r>
              <a:rPr lang="en-US" sz="2600" dirty="0" smtClean="0"/>
              <a:t>)</a:t>
            </a:r>
          </a:p>
          <a:p>
            <a:pPr lvl="1"/>
            <a:r>
              <a:rPr lang="en-US" sz="2400" dirty="0" smtClean="0"/>
              <a:t>Allows back-to-back RD and WR commands.</a:t>
            </a:r>
          </a:p>
          <a:p>
            <a:pPr lvl="1"/>
            <a:r>
              <a:rPr lang="en-US" sz="2400" dirty="0" smtClean="0"/>
              <a:t>Writes are buffered in registers inside the DRAM chip</a:t>
            </a:r>
          </a:p>
          <a:p>
            <a:pPr lvl="1"/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781738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rgbClr val="C00000"/>
                </a:solidFill>
              </a:rPr>
              <a:t>LPDRAM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381000" y="10668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pic>
        <p:nvPicPr>
          <p:cNvPr id="5" name="Picture 4" descr="utaharch-tightcrop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238680"/>
            <a:ext cx="990600" cy="57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F:\Academic\writing\micro12\intel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141" y="6096000"/>
            <a:ext cx="110405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467100" y="6319580"/>
            <a:ext cx="2133600" cy="365125"/>
          </a:xfrm>
        </p:spPr>
        <p:txBody>
          <a:bodyPr/>
          <a:lstStyle/>
          <a:p>
            <a:pPr algn="ctr"/>
            <a:fld id="{2B87AEBA-5CB5-42F7-8308-D55640D86489}" type="slidenum">
              <a:rPr lang="en-US" sz="1600" b="1" smtClean="0">
                <a:solidFill>
                  <a:srgbClr val="C00000"/>
                </a:solidFill>
              </a:rPr>
              <a:pPr algn="ctr"/>
              <a:t>6</a:t>
            </a:fld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Low-power part for mobile devices with lower data-rate</a:t>
            </a:r>
          </a:p>
          <a:p>
            <a:endParaRPr lang="en-US" dirty="0" smtClean="0"/>
          </a:p>
          <a:p>
            <a:r>
              <a:rPr lang="en-US" dirty="0" smtClean="0"/>
              <a:t>1.2V operating voltage and reduced standby and active currents.</a:t>
            </a:r>
          </a:p>
          <a:p>
            <a:pPr lvl="1"/>
            <a:r>
              <a:rPr lang="en-US" dirty="0" smtClean="0"/>
              <a:t>Very little current consumed when the DRAM is inactive</a:t>
            </a:r>
          </a:p>
          <a:p>
            <a:endParaRPr lang="en-US" sz="800" dirty="0"/>
          </a:p>
          <a:p>
            <a:pPr lvl="1"/>
            <a:endParaRPr lang="en-US" sz="2400" dirty="0" smtClean="0"/>
          </a:p>
          <a:p>
            <a:r>
              <a:rPr lang="en-US" dirty="0" smtClean="0"/>
              <a:t>Efficient low power modes</a:t>
            </a:r>
          </a:p>
          <a:p>
            <a:endParaRPr lang="en-US" dirty="0" smtClean="0"/>
          </a:p>
          <a:p>
            <a:r>
              <a:rPr lang="en-US" dirty="0" smtClean="0"/>
              <a:t>Fast exit from low power modes</a:t>
            </a:r>
          </a:p>
          <a:p>
            <a:endParaRPr lang="en-US" dirty="0" smtClean="0"/>
          </a:p>
          <a:p>
            <a:r>
              <a:rPr lang="en-US" dirty="0" smtClean="0"/>
              <a:t>Higher core latencies</a:t>
            </a:r>
          </a:p>
          <a:p>
            <a:endParaRPr lang="en-US" sz="800" dirty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26460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rgbClr val="C00000"/>
                </a:solidFill>
              </a:rPr>
              <a:t>Replacing DDR3 with RLDRAM/LPDDR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381000" y="10668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>
              <a:solidFill>
                <a:prstClr val="black"/>
              </a:solidFill>
            </a:endParaRPr>
          </a:p>
        </p:txBody>
      </p:sp>
      <p:pic>
        <p:nvPicPr>
          <p:cNvPr id="5" name="Picture 4" descr="utaharch-tightcrop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238680"/>
            <a:ext cx="990600" cy="57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F:\Academic\writing\micro12\intel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141" y="6096000"/>
            <a:ext cx="110405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467100" y="6319580"/>
            <a:ext cx="2133600" cy="365125"/>
          </a:xfrm>
        </p:spPr>
        <p:txBody>
          <a:bodyPr/>
          <a:lstStyle/>
          <a:p>
            <a:pPr algn="ctr"/>
            <a:fld id="{2B87AEBA-5CB5-42F7-8308-D55640D86489}" type="slidenum">
              <a:rPr lang="en-US" sz="1600" b="1" smtClean="0">
                <a:solidFill>
                  <a:srgbClr val="C00000"/>
                </a:solidFill>
              </a:rPr>
              <a:pPr algn="ctr"/>
              <a:t>7</a:t>
            </a:fld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5105401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6600"/>
                </a:solidFill>
              </a:rPr>
              <a:t>RLDRAM3 improves performance  by 30% </a:t>
            </a:r>
            <a:endParaRPr lang="en-US" dirty="0">
              <a:solidFill>
                <a:srgbClr val="006600"/>
              </a:solidFill>
            </a:endParaRPr>
          </a:p>
          <a:p>
            <a:r>
              <a:rPr lang="en-US" dirty="0" smtClean="0">
                <a:solidFill>
                  <a:srgbClr val="C00000"/>
                </a:solidFill>
              </a:rPr>
              <a:t>LPDDR2 suffers a 13% degradation.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114783"/>
            <a:ext cx="7391400" cy="4066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Straight Arrow Connector 9"/>
          <p:cNvCxnSpPr/>
          <p:nvPr/>
        </p:nvCxnSpPr>
        <p:spPr>
          <a:xfrm>
            <a:off x="7543800" y="1981200"/>
            <a:ext cx="381000" cy="609600"/>
          </a:xfrm>
          <a:prstGeom prst="straightConnector1">
            <a:avLst/>
          </a:prstGeom>
          <a:ln w="4445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8001000" y="2514600"/>
            <a:ext cx="304800" cy="533400"/>
          </a:xfrm>
          <a:prstGeom prst="straightConnector1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4037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rgbClr val="C00000"/>
                </a:solidFill>
              </a:rPr>
              <a:t>Latency Breakdown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381000" y="10668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pic>
        <p:nvPicPr>
          <p:cNvPr id="5" name="Picture 4" descr="utaharch-tightcrop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238680"/>
            <a:ext cx="990600" cy="57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F:\Academic\writing\micro12\intel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141" y="6096000"/>
            <a:ext cx="110405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467100" y="6319580"/>
            <a:ext cx="2133600" cy="365125"/>
          </a:xfrm>
        </p:spPr>
        <p:txBody>
          <a:bodyPr/>
          <a:lstStyle/>
          <a:p>
            <a:pPr algn="ctr"/>
            <a:fld id="{2B87AEBA-5CB5-42F7-8308-D55640D86489}" type="slidenum">
              <a:rPr lang="en-US" sz="1600" b="1" smtClean="0">
                <a:solidFill>
                  <a:srgbClr val="C00000"/>
                </a:solidFill>
              </a:rPr>
              <a:pPr algn="ctr"/>
              <a:t>8</a:t>
            </a:fld>
            <a:endParaRPr lang="en-US" sz="1600" b="1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171575"/>
            <a:ext cx="7093877" cy="3797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Content Placeholder 2"/>
          <p:cNvSpPr txBox="1">
            <a:spLocks/>
          </p:cNvSpPr>
          <p:nvPr/>
        </p:nvSpPr>
        <p:spPr>
          <a:xfrm>
            <a:off x="609600" y="4979421"/>
            <a:ext cx="8229600" cy="1421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C00000"/>
              </a:buClr>
            </a:pPr>
            <a:r>
              <a:rPr lang="en-US" dirty="0" smtClean="0"/>
              <a:t>RLDRAM  has lower core access latency and lower queuing delay because of fast bank-turnaround, no RAS count restrictions and reduced write-to-read turnaround.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Font typeface="Arial" pitchFamily="34" charset="0"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17109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rgbClr val="C00000"/>
                </a:solidFill>
              </a:rPr>
              <a:t>Power 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381000" y="10668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pic>
        <p:nvPicPr>
          <p:cNvPr id="5" name="Picture 4" descr="utaharch-tightcrop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238680"/>
            <a:ext cx="990600" cy="57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F:\Academic\writing\micro12\intel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141" y="6096000"/>
            <a:ext cx="110405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467100" y="6319580"/>
            <a:ext cx="2133600" cy="365125"/>
          </a:xfrm>
        </p:spPr>
        <p:txBody>
          <a:bodyPr/>
          <a:lstStyle/>
          <a:p>
            <a:pPr algn="ctr"/>
            <a:fld id="{2B87AEBA-5CB5-42F7-8308-D55640D86489}" type="slidenum">
              <a:rPr lang="en-US" sz="1600" b="1" smtClean="0">
                <a:solidFill>
                  <a:srgbClr val="C00000"/>
                </a:solidFill>
              </a:rPr>
              <a:pPr algn="ctr"/>
              <a:t>9</a:t>
            </a:fld>
            <a:endParaRPr lang="en-US" sz="1600" b="1" dirty="0">
              <a:solidFill>
                <a:srgbClr val="C00000"/>
              </a:solidFill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5690566"/>
              </p:ext>
            </p:extLst>
          </p:nvPr>
        </p:nvGraphicFramePr>
        <p:xfrm>
          <a:off x="914400" y="1219200"/>
          <a:ext cx="7277100" cy="38847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62000" y="5341203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400" dirty="0" smtClean="0"/>
              <a:t>LPDDR2 has about 35% lower power consumption on average owing to its low background and activation energy.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429000" y="5029200"/>
            <a:ext cx="2590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50% bus utilization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676305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Presentation2</Template>
  <TotalTime>3745</TotalTime>
  <Words>1676</Words>
  <Application>Microsoft Office PowerPoint</Application>
  <PresentationFormat>On-screen Show (4:3)</PresentationFormat>
  <Paragraphs>394</Paragraphs>
  <Slides>30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Presentation2</vt:lpstr>
      <vt:lpstr>Leveraging Heterogeneity in DRAM Main Memories to Accelerate Critical Word Access</vt:lpstr>
      <vt:lpstr>Memory Bottleneck</vt:lpstr>
      <vt:lpstr>DRAM Variants</vt:lpstr>
      <vt:lpstr>Feature Snapshot</vt:lpstr>
      <vt:lpstr>RLDRAM</vt:lpstr>
      <vt:lpstr>LPDRAM</vt:lpstr>
      <vt:lpstr>Replacing DDR3 with RLDRAM/LPDDR</vt:lpstr>
      <vt:lpstr>Latency Breakdown</vt:lpstr>
      <vt:lpstr>Power </vt:lpstr>
      <vt:lpstr>Motivation: Heterogeneous Memory</vt:lpstr>
      <vt:lpstr>Data Placement Granularity</vt:lpstr>
      <vt:lpstr>Accelerating Critical Word Access</vt:lpstr>
      <vt:lpstr>Critical Word Regularity</vt:lpstr>
      <vt:lpstr>Critical Word Regularity</vt:lpstr>
      <vt:lpstr>RLDRAM and LPDRAM DIMMs</vt:lpstr>
      <vt:lpstr>Memory System Organization</vt:lpstr>
      <vt:lpstr>Heterogeneous Memory Access</vt:lpstr>
      <vt:lpstr>Summary of Proposed System</vt:lpstr>
      <vt:lpstr>Handling ECC Check </vt:lpstr>
      <vt:lpstr>Handling ECC Check </vt:lpstr>
      <vt:lpstr>Evaluation Methodology</vt:lpstr>
      <vt:lpstr>Results : Performance</vt:lpstr>
      <vt:lpstr>Results: Performance</vt:lpstr>
      <vt:lpstr>Results: System Energy</vt:lpstr>
      <vt:lpstr>Page Granularity Data Placement</vt:lpstr>
      <vt:lpstr>Cost</vt:lpstr>
      <vt:lpstr>Summary</vt:lpstr>
      <vt:lpstr>PowerPoint Presentation</vt:lpstr>
      <vt:lpstr>Adaptive Data Placement</vt:lpstr>
      <vt:lpstr>Results : Performance of RL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Leveraging Heterogeneity in DRAM Main Memories to Accelerate Critical Word Access</dc:title>
  <dc:creator>Niladrish</dc:creator>
  <cp:lastModifiedBy>Niladrish</cp:lastModifiedBy>
  <cp:revision>406</cp:revision>
  <dcterms:created xsi:type="dcterms:W3CDTF">2012-11-26T22:10:48Z</dcterms:created>
  <dcterms:modified xsi:type="dcterms:W3CDTF">2012-12-03T21:49:30Z</dcterms:modified>
</cp:coreProperties>
</file>