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18" d="100"/>
          <a:sy n="18" d="100"/>
        </p:scale>
        <p:origin x="-1050" y="-7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Sheet1!$O$7</c:f>
              <c:strCache>
                <c:ptCount val="1"/>
                <c:pt idx="0">
                  <c:v>Activate</c:v>
                </c:pt>
              </c:strCache>
            </c:strRef>
          </c:tx>
          <c:spPr>
            <a:solidFill>
              <a:schemeClr val="bg2">
                <a:lumMod val="10000"/>
              </a:schemeClr>
            </a:solidFill>
            <a:ln>
              <a:noFill/>
            </a:ln>
          </c:spPr>
          <c:invertIfNegative val="0"/>
          <c:cat>
            <c:strRef>
              <c:f>Sheet1!$P$6:$R$6</c:f>
              <c:strCache>
                <c:ptCount val="3"/>
                <c:pt idx="0">
                  <c:v>DDR3</c:v>
                </c:pt>
                <c:pt idx="1">
                  <c:v>RLDRAM3</c:v>
                </c:pt>
                <c:pt idx="2">
                  <c:v>LPDDR2</c:v>
                </c:pt>
              </c:strCache>
            </c:strRef>
          </c:cat>
          <c:val>
            <c:numRef>
              <c:f>Sheet1!$P$7:$R$7</c:f>
              <c:numCache>
                <c:formatCode>General</c:formatCode>
                <c:ptCount val="3"/>
                <c:pt idx="0">
                  <c:v>230</c:v>
                </c:pt>
                <c:pt idx="1">
                  <c:v>400</c:v>
                </c:pt>
                <c:pt idx="2">
                  <c:v>65</c:v>
                </c:pt>
              </c:numCache>
            </c:numRef>
          </c:val>
        </c:ser>
        <c:ser>
          <c:idx val="1"/>
          <c:order val="1"/>
          <c:tx>
            <c:strRef>
              <c:f>Sheet1!$O$8</c:f>
              <c:strCache>
                <c:ptCount val="1"/>
                <c:pt idx="0">
                  <c:v>RD-WR/Terminate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Sheet1!$P$6:$R$6</c:f>
              <c:strCache>
                <c:ptCount val="3"/>
                <c:pt idx="0">
                  <c:v>DDR3</c:v>
                </c:pt>
                <c:pt idx="1">
                  <c:v>RLDRAM3</c:v>
                </c:pt>
                <c:pt idx="2">
                  <c:v>LPDDR2</c:v>
                </c:pt>
              </c:strCache>
            </c:strRef>
          </c:cat>
          <c:val>
            <c:numRef>
              <c:f>Sheet1!$P$8:$R$8</c:f>
              <c:numCache>
                <c:formatCode>General</c:formatCode>
                <c:ptCount val="3"/>
                <c:pt idx="0">
                  <c:v>125</c:v>
                </c:pt>
                <c:pt idx="1">
                  <c:v>125</c:v>
                </c:pt>
                <c:pt idx="2">
                  <c:v>89</c:v>
                </c:pt>
              </c:numCache>
            </c:numRef>
          </c:val>
        </c:ser>
        <c:ser>
          <c:idx val="2"/>
          <c:order val="2"/>
          <c:tx>
            <c:strRef>
              <c:f>Sheet1!$O$9</c:f>
              <c:strCache>
                <c:ptCount val="1"/>
                <c:pt idx="0">
                  <c:v>Background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Sheet1!$P$6:$R$6</c:f>
              <c:strCache>
                <c:ptCount val="3"/>
                <c:pt idx="0">
                  <c:v>DDR3</c:v>
                </c:pt>
                <c:pt idx="1">
                  <c:v>RLDRAM3</c:v>
                </c:pt>
                <c:pt idx="2">
                  <c:v>LPDDR2</c:v>
                </c:pt>
              </c:strCache>
            </c:strRef>
          </c:cat>
          <c:val>
            <c:numRef>
              <c:f>Sheet1!$P$9:$R$9</c:f>
              <c:numCache>
                <c:formatCode>General</c:formatCode>
                <c:ptCount val="3"/>
                <c:pt idx="0">
                  <c:v>55</c:v>
                </c:pt>
                <c:pt idx="1">
                  <c:v>250</c:v>
                </c:pt>
                <c:pt idx="2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463232"/>
        <c:axId val="36481280"/>
      </c:barChart>
      <c:catAx>
        <c:axId val="34463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36481280"/>
        <c:crosses val="autoZero"/>
        <c:auto val="1"/>
        <c:lblAlgn val="ctr"/>
        <c:lblOffset val="100"/>
        <c:noMultiLvlLbl val="0"/>
      </c:catAx>
      <c:valAx>
        <c:axId val="364812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 dirty="0" err="1" smtClean="0"/>
                  <a:t>mW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44632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0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1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9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7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5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9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1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9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5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AF993-95B4-4740-BFC6-F51C2976867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14839-F08E-4467-81AE-5B234CA43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0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159228"/>
            <a:ext cx="12268200" cy="5009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780" y="16657260"/>
            <a:ext cx="7990516" cy="5054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5" name="Rectangle 254"/>
          <p:cNvSpPr/>
          <p:nvPr/>
        </p:nvSpPr>
        <p:spPr>
          <a:xfrm>
            <a:off x="27228800" y="13487400"/>
            <a:ext cx="914400" cy="20574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27381199" y="13335000"/>
            <a:ext cx="1193801" cy="236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7" name="TextBox 64"/>
          <p:cNvSpPr txBox="1"/>
          <p:nvPr/>
        </p:nvSpPr>
        <p:spPr>
          <a:xfrm>
            <a:off x="26162000" y="14097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/>
              <a:t>4 such LPDRAM</a:t>
            </a:r>
          </a:p>
          <a:p>
            <a:pPr algn="ctr"/>
            <a:r>
              <a:rPr lang="en-US" sz="1600" b="1" dirty="0" smtClean="0"/>
              <a:t>channels</a:t>
            </a:r>
            <a:endParaRPr lang="en-US" sz="1600" b="1" dirty="0"/>
          </a:p>
        </p:txBody>
      </p:sp>
      <p:pic>
        <p:nvPicPr>
          <p:cNvPr id="9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6090" y="19252406"/>
            <a:ext cx="12766271" cy="673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utaharch-tightcrop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74421"/>
            <a:ext cx="4572000" cy="2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F:\Academic\writing\micro12\intel-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9200" y="609601"/>
            <a:ext cx="4876800" cy="366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4429542"/>
            <a:ext cx="440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/>
              <a:t>N. </a:t>
            </a:r>
            <a:r>
              <a:rPr lang="en-US" sz="8000" b="1" dirty="0" err="1" smtClean="0"/>
              <a:t>Chatterjee</a:t>
            </a:r>
            <a:r>
              <a:rPr lang="en-US" sz="8000" b="1" dirty="0" smtClean="0"/>
              <a:t>,  M. </a:t>
            </a:r>
            <a:r>
              <a:rPr lang="en-US" sz="8000" b="1" dirty="0" err="1" smtClean="0"/>
              <a:t>Shevgoor</a:t>
            </a:r>
            <a:r>
              <a:rPr lang="en-US" sz="8000" b="1" dirty="0" smtClean="0"/>
              <a:t>, R. </a:t>
            </a:r>
            <a:r>
              <a:rPr lang="en-US" sz="8000" b="1" dirty="0" err="1" smtClean="0"/>
              <a:t>Balasubramonian</a:t>
            </a:r>
            <a:r>
              <a:rPr lang="en-US" sz="8000" b="1" dirty="0" smtClean="0"/>
              <a:t>, A. Davis, Z. Fang*</a:t>
            </a:r>
            <a:r>
              <a:rPr lang="en-US" sz="8000" b="1" baseline="30000" dirty="0" smtClean="0"/>
              <a:t>‡</a:t>
            </a:r>
            <a:r>
              <a:rPr lang="en-US" sz="8000" b="1" dirty="0" smtClean="0"/>
              <a:t>, R. </a:t>
            </a:r>
            <a:r>
              <a:rPr lang="en-US" sz="8000" b="1" dirty="0" err="1" smtClean="0"/>
              <a:t>Illikkal</a:t>
            </a:r>
            <a:r>
              <a:rPr lang="en-US" sz="8000" b="1" baseline="30000" dirty="0" smtClean="0"/>
              <a:t>†</a:t>
            </a:r>
            <a:r>
              <a:rPr lang="en-US" sz="8000" b="1" dirty="0" smtClean="0"/>
              <a:t>, and  R. </a:t>
            </a:r>
            <a:r>
              <a:rPr lang="en-US" sz="8000" b="1" dirty="0" err="1" smtClean="0"/>
              <a:t>Iyer</a:t>
            </a:r>
            <a:r>
              <a:rPr lang="en-US" sz="8000" b="1" baseline="30000" dirty="0" smtClean="0"/>
              <a:t>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5791200"/>
            <a:ext cx="43891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University of Utah,  Intel Labs</a:t>
            </a:r>
            <a:r>
              <a:rPr lang="en-US" sz="6600" b="1" baseline="30000" dirty="0"/>
              <a:t>†</a:t>
            </a:r>
            <a:r>
              <a:rPr lang="en-US" sz="6600" b="1" dirty="0"/>
              <a:t> and </a:t>
            </a:r>
            <a:r>
              <a:rPr lang="en-US" sz="6600" b="1" dirty="0" err="1"/>
              <a:t>Nvidia</a:t>
            </a:r>
            <a:r>
              <a:rPr lang="en-US" sz="6600" b="1" dirty="0" smtClean="0"/>
              <a:t>*</a:t>
            </a:r>
            <a:r>
              <a:rPr lang="en-US" sz="5400" b="1" dirty="0" smtClean="0"/>
              <a:t>(work done while at </a:t>
            </a:r>
            <a:r>
              <a:rPr lang="en-US" sz="5400" b="1" smtClean="0"/>
              <a:t>Intel)</a:t>
            </a:r>
            <a:r>
              <a:rPr lang="en-US" sz="6600" b="1" baseline="30000"/>
              <a:t> ‡</a:t>
            </a:r>
            <a:endParaRPr lang="en-US" sz="6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914400" y="7162800"/>
            <a:ext cx="16002000" cy="7010400"/>
          </a:xfrm>
          <a:prstGeom prst="round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410200" y="7391399"/>
            <a:ext cx="8458200" cy="14157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DRAM Variants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19400" y="9143999"/>
            <a:ext cx="12649200" cy="4316609"/>
            <a:chOff x="1447800" y="9448800"/>
            <a:chExt cx="14935200" cy="6112330"/>
          </a:xfrm>
        </p:grpSpPr>
        <p:sp>
          <p:nvSpPr>
            <p:cNvPr id="46" name="Right Arrow 45"/>
            <p:cNvSpPr/>
            <p:nvPr/>
          </p:nvSpPr>
          <p:spPr>
            <a:xfrm>
              <a:off x="8458200" y="11992655"/>
              <a:ext cx="990600" cy="85044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9448800" y="11726635"/>
              <a:ext cx="2971800" cy="1455965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b="1" dirty="0" smtClean="0"/>
                <a:t>DDR3</a:t>
              </a:r>
              <a:endParaRPr lang="en-US" b="1" dirty="0" smtClean="0"/>
            </a:p>
          </p:txBody>
        </p:sp>
        <p:sp>
          <p:nvSpPr>
            <p:cNvPr id="48" name="Right Arrow 47"/>
            <p:cNvSpPr/>
            <p:nvPr/>
          </p:nvSpPr>
          <p:spPr>
            <a:xfrm>
              <a:off x="12420600" y="11992655"/>
              <a:ext cx="990600" cy="85044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ight Arrow 48"/>
            <p:cNvSpPr/>
            <p:nvPr/>
          </p:nvSpPr>
          <p:spPr>
            <a:xfrm>
              <a:off x="4419600" y="11992655"/>
              <a:ext cx="990600" cy="85044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3411200" y="11689896"/>
              <a:ext cx="2971800" cy="1455965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b="1" dirty="0" smtClean="0"/>
                <a:t>DDR4</a:t>
              </a: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5486400" y="11726635"/>
              <a:ext cx="2971800" cy="1455965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b="1" dirty="0" smtClean="0"/>
                <a:t>DDR2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1447800" y="11685812"/>
              <a:ext cx="2971800" cy="1455965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b="1" dirty="0" smtClean="0"/>
                <a:t>DDR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13411200" y="14105165"/>
              <a:ext cx="2971800" cy="1455965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/>
                <a:t>LPDDR</a:t>
              </a:r>
              <a:endParaRPr lang="en-US" b="1" dirty="0" smtClean="0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13411200" y="9448800"/>
              <a:ext cx="2971800" cy="1455965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RLDRAM</a:t>
              </a:r>
              <a:endParaRPr lang="en-US" b="1" dirty="0" smtClean="0"/>
            </a:p>
          </p:txBody>
        </p:sp>
        <p:sp>
          <p:nvSpPr>
            <p:cNvPr id="55" name="Right Arrow 54"/>
            <p:cNvSpPr/>
            <p:nvPr/>
          </p:nvSpPr>
          <p:spPr>
            <a:xfrm rot="18892377">
              <a:off x="12322253" y="10916414"/>
              <a:ext cx="990600" cy="85044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ight Arrow 55"/>
            <p:cNvSpPr/>
            <p:nvPr/>
          </p:nvSpPr>
          <p:spPr>
            <a:xfrm rot="2695542">
              <a:off x="12302633" y="13249799"/>
              <a:ext cx="777151" cy="85044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Rounded Rectangle 56"/>
          <p:cNvSpPr/>
          <p:nvPr/>
        </p:nvSpPr>
        <p:spPr>
          <a:xfrm>
            <a:off x="990600" y="14554198"/>
            <a:ext cx="15925800" cy="11811001"/>
          </a:xfrm>
          <a:prstGeom prst="round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200400" y="14782799"/>
            <a:ext cx="12306300" cy="14157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Heterogeneous Memory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17297400" y="16885860"/>
            <a:ext cx="25603200" cy="9479339"/>
          </a:xfrm>
          <a:prstGeom prst="round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25423885" y="17221200"/>
            <a:ext cx="12066515" cy="14157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Critical Word Regularity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7678400" y="18810030"/>
            <a:ext cx="122682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Arial" pitchFamily="34" charset="0"/>
              <a:buChar char="•"/>
            </a:pPr>
            <a:r>
              <a:rPr lang="en-US" sz="6000" b="1" i="1" dirty="0" smtClean="0"/>
              <a:t>Word-0</a:t>
            </a:r>
            <a:r>
              <a:rPr lang="en-US" sz="6000" dirty="0" smtClean="0"/>
              <a:t> is the critical word </a:t>
            </a:r>
            <a:r>
              <a:rPr lang="en-US" sz="6000" b="1" i="1" dirty="0" smtClean="0"/>
              <a:t>67%</a:t>
            </a:r>
            <a:r>
              <a:rPr lang="en-US" sz="6000" dirty="0" smtClean="0"/>
              <a:t> of the time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Fetch </a:t>
            </a:r>
            <a:r>
              <a:rPr lang="en-US" sz="6000" b="1" i="1" dirty="0" smtClean="0"/>
              <a:t>Critical-Word </a:t>
            </a:r>
            <a:r>
              <a:rPr lang="en-US" sz="6000" dirty="0" smtClean="0"/>
              <a:t>from </a:t>
            </a:r>
            <a:r>
              <a:rPr lang="en-US" sz="6000" b="1" i="1" dirty="0" smtClean="0"/>
              <a:t>RLDRAM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Fetch </a:t>
            </a:r>
            <a:r>
              <a:rPr lang="en-US" sz="6000" b="1" i="1" dirty="0" smtClean="0"/>
              <a:t>Non-Critical</a:t>
            </a:r>
            <a:r>
              <a:rPr lang="en-US" sz="6000" dirty="0" smtClean="0"/>
              <a:t> words from </a:t>
            </a:r>
            <a:r>
              <a:rPr lang="en-US" sz="6000" b="1" i="1" dirty="0" smtClean="0"/>
              <a:t>LPDDR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Average gap between first and second access &gt; LPDDR latency </a:t>
            </a:r>
            <a:r>
              <a:rPr lang="en-US" sz="6000" b="1" i="1" dirty="0" smtClean="0"/>
              <a:t>82%</a:t>
            </a:r>
            <a:r>
              <a:rPr lang="en-US" sz="6000" dirty="0" smtClean="0"/>
              <a:t> of the time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3604199" y="8915400"/>
            <a:ext cx="7391401" cy="6324600"/>
            <a:chOff x="18249899" y="13296900"/>
            <a:chExt cx="7391401" cy="6324600"/>
          </a:xfrm>
        </p:grpSpPr>
        <p:sp>
          <p:nvSpPr>
            <p:cNvPr id="59" name="Rectangle 58"/>
            <p:cNvSpPr/>
            <p:nvPr/>
          </p:nvSpPr>
          <p:spPr>
            <a:xfrm>
              <a:off x="19316699" y="17411700"/>
              <a:ext cx="914400" cy="20574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9469098" y="17259300"/>
              <a:ext cx="1193801" cy="2362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/>
            <p:nvPr/>
          </p:nvCxnSpPr>
          <p:spPr>
            <a:xfrm flipV="1">
              <a:off x="21603334" y="14761279"/>
              <a:ext cx="690563" cy="43497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19883436" y="13635454"/>
              <a:ext cx="4343400" cy="1262788"/>
            </a:xfrm>
            <a:prstGeom prst="rect">
              <a:avLst/>
            </a:prstGeom>
            <a:ln w="19050">
              <a:solidFill>
                <a:srgbClr val="98B95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/>
            <p:nvPr/>
          </p:nvCxnSpPr>
          <p:spPr>
            <a:xfrm>
              <a:off x="22059899" y="16884250"/>
              <a:ext cx="0" cy="12779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21907499" y="16937742"/>
              <a:ext cx="0" cy="1219200"/>
            </a:xfrm>
            <a:prstGeom prst="line">
              <a:avLst/>
            </a:prstGeom>
            <a:ln w="1270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lbow Connector 89"/>
            <p:cNvCxnSpPr/>
            <p:nvPr/>
          </p:nvCxnSpPr>
          <p:spPr>
            <a:xfrm rot="16200000" flipH="1">
              <a:off x="21778477" y="15341945"/>
              <a:ext cx="753506" cy="252571"/>
            </a:xfrm>
            <a:prstGeom prst="bentConnector3">
              <a:avLst>
                <a:gd name="adj1" fmla="val 17134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20896745" y="15243252"/>
              <a:ext cx="1079646" cy="785334"/>
            </a:xfrm>
            <a:prstGeom prst="bentConnector3">
              <a:avLst>
                <a:gd name="adj1" fmla="val 35884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93"/>
            <p:cNvCxnSpPr/>
            <p:nvPr/>
          </p:nvCxnSpPr>
          <p:spPr>
            <a:xfrm rot="16200000" flipH="1">
              <a:off x="19959633" y="15215162"/>
              <a:ext cx="1762767" cy="1524635"/>
            </a:xfrm>
            <a:prstGeom prst="bentConnector3">
              <a:avLst>
                <a:gd name="adj1" fmla="val 30007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Elbow Connector 94"/>
            <p:cNvCxnSpPr/>
            <p:nvPr/>
          </p:nvCxnSpPr>
          <p:spPr>
            <a:xfrm rot="5400000">
              <a:off x="21884637" y="15748880"/>
              <a:ext cx="1762766" cy="457200"/>
            </a:xfrm>
            <a:prstGeom prst="bentConnector3">
              <a:avLst>
                <a:gd name="adj1" fmla="val 16229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21310599" y="15718542"/>
              <a:ext cx="1524000" cy="1447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97" name="TextBox 14"/>
            <p:cNvSpPr txBox="1"/>
            <p:nvPr/>
          </p:nvSpPr>
          <p:spPr>
            <a:xfrm>
              <a:off x="21539199" y="16175742"/>
              <a:ext cx="1219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/>
                <a:t>Processor</a:t>
              </a:r>
              <a:endParaRPr lang="en-US" b="1" dirty="0"/>
            </a:p>
          </p:txBody>
        </p:sp>
        <p:sp>
          <p:nvSpPr>
            <p:cNvPr id="98" name="TextBox 15"/>
            <p:cNvSpPr txBox="1"/>
            <p:nvPr/>
          </p:nvSpPr>
          <p:spPr>
            <a:xfrm>
              <a:off x="19469099" y="17606546"/>
              <a:ext cx="21621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64-bit Data + ECC</a:t>
              </a:r>
              <a:endParaRPr lang="en-US" sz="1600" b="1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 flipV="1">
              <a:off x="20358100" y="1459401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V="1">
              <a:off x="20807362" y="1430509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endCxn id="106" idx="2"/>
            </p:cNvCxnSpPr>
            <p:nvPr/>
          </p:nvCxnSpPr>
          <p:spPr>
            <a:xfrm flipV="1">
              <a:off x="20510500" y="1450511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V="1">
              <a:off x="20662900" y="1438504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20078699" y="14590842"/>
              <a:ext cx="736601" cy="5181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103"/>
            <p:cNvSpPr/>
            <p:nvPr/>
          </p:nvSpPr>
          <p:spPr>
            <a:xfrm>
              <a:off x="20586700" y="1377486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0434300" y="1387011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0281900" y="1397171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0129500" y="1407966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310599" y="15718542"/>
              <a:ext cx="1524000" cy="14478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>
            <a:xfrm flipV="1">
              <a:off x="21338540" y="1459344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21787802" y="1430451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endCxn id="115" idx="2"/>
            </p:cNvCxnSpPr>
            <p:nvPr/>
          </p:nvCxnSpPr>
          <p:spPr>
            <a:xfrm flipV="1">
              <a:off x="21490940" y="1450454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V="1">
              <a:off x="21643340" y="1438446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21567140" y="1377429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1414740" y="138695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21262340" y="139711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1109940" y="1407909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7" name="Straight Connector 116"/>
            <p:cNvCxnSpPr/>
            <p:nvPr/>
          </p:nvCxnSpPr>
          <p:spPr>
            <a:xfrm flipV="1">
              <a:off x="22308820" y="1459776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V="1">
              <a:off x="22758082" y="1430884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endCxn id="123" idx="2"/>
            </p:cNvCxnSpPr>
            <p:nvPr/>
          </p:nvCxnSpPr>
          <p:spPr>
            <a:xfrm flipV="1">
              <a:off x="22461220" y="1450886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22613620" y="1438879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Rectangle 120"/>
            <p:cNvSpPr/>
            <p:nvPr/>
          </p:nvSpPr>
          <p:spPr>
            <a:xfrm>
              <a:off x="22537420" y="1377861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22385020" y="1387386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2232620" y="1397546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22080220" y="14083417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25" name="Straight Connector 124"/>
            <p:cNvCxnSpPr/>
            <p:nvPr/>
          </p:nvCxnSpPr>
          <p:spPr>
            <a:xfrm flipV="1">
              <a:off x="23289260" y="14597192"/>
              <a:ext cx="0" cy="30537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V="1">
              <a:off x="23738522" y="1430826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endCxn id="131" idx="2"/>
            </p:cNvCxnSpPr>
            <p:nvPr/>
          </p:nvCxnSpPr>
          <p:spPr>
            <a:xfrm flipV="1">
              <a:off x="23441660" y="14508292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V="1">
              <a:off x="23594060" y="14388217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/>
            <p:cNvSpPr/>
            <p:nvPr/>
          </p:nvSpPr>
          <p:spPr>
            <a:xfrm>
              <a:off x="23517860" y="137780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23365460" y="1387329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23213060" y="1397489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3060660" y="140828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33" name="Straight Connector 132"/>
            <p:cNvCxnSpPr/>
            <p:nvPr/>
          </p:nvCxnSpPr>
          <p:spPr>
            <a:xfrm flipV="1">
              <a:off x="21043900" y="14594017"/>
              <a:ext cx="751840" cy="51492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V="1">
              <a:off x="22024340" y="14600942"/>
              <a:ext cx="741680" cy="5080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flipV="1">
              <a:off x="22994620" y="14600942"/>
              <a:ext cx="751840" cy="5080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Rectangle 135"/>
            <p:cNvSpPr/>
            <p:nvPr/>
          </p:nvSpPr>
          <p:spPr>
            <a:xfrm>
              <a:off x="19469099" y="18156942"/>
              <a:ext cx="5181600" cy="838200"/>
            </a:xfrm>
            <a:prstGeom prst="rect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196976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203072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209168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215264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221360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227456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233552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3964899" y="18309342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21521736" y="16923396"/>
              <a:ext cx="10668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6" name="TextBox 63"/>
            <p:cNvSpPr txBox="1"/>
            <p:nvPr/>
          </p:nvSpPr>
          <p:spPr>
            <a:xfrm>
              <a:off x="21755099" y="16858864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MC0</a:t>
              </a:r>
              <a:endParaRPr lang="en-US" sz="1600" b="1" dirty="0"/>
            </a:p>
          </p:txBody>
        </p:sp>
        <p:sp>
          <p:nvSpPr>
            <p:cNvPr id="147" name="TextBox 64"/>
            <p:cNvSpPr txBox="1"/>
            <p:nvPr/>
          </p:nvSpPr>
          <p:spPr>
            <a:xfrm>
              <a:off x="21907499" y="17606546"/>
              <a:ext cx="24841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23-bit </a:t>
              </a:r>
              <a:r>
                <a:rPr lang="en-US" sz="1600" b="1" dirty="0" err="1" smtClean="0"/>
                <a:t>Addr</a:t>
              </a:r>
              <a:r>
                <a:rPr lang="en-US" sz="1600" b="1" dirty="0" smtClean="0"/>
                <a:t>/</a:t>
              </a:r>
              <a:r>
                <a:rPr lang="en-US" sz="1600" b="1" dirty="0" err="1" smtClean="0"/>
                <a:t>Cmd</a:t>
              </a:r>
              <a:endParaRPr lang="en-US" sz="1600" b="1" dirty="0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21526499" y="15730684"/>
              <a:ext cx="10668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9" name="TextBox 66"/>
            <p:cNvSpPr txBox="1"/>
            <p:nvPr/>
          </p:nvSpPr>
          <p:spPr>
            <a:xfrm>
              <a:off x="21759862" y="15666152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RLMC</a:t>
              </a:r>
              <a:endParaRPr lang="en-US" sz="1600" b="1" dirty="0"/>
            </a:p>
          </p:txBody>
        </p:sp>
        <p:cxnSp>
          <p:nvCxnSpPr>
            <p:cNvPr id="150" name="Straight Connector 140"/>
            <p:cNvCxnSpPr/>
            <p:nvPr/>
          </p:nvCxnSpPr>
          <p:spPr>
            <a:xfrm rot="16200000" flipH="1">
              <a:off x="21562021" y="15219447"/>
              <a:ext cx="534429" cy="451799"/>
            </a:xfrm>
            <a:prstGeom prst="bentConnector3">
              <a:avLst>
                <a:gd name="adj1" fmla="val 2861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Box 68"/>
            <p:cNvSpPr txBox="1"/>
            <p:nvPr/>
          </p:nvSpPr>
          <p:spPr>
            <a:xfrm>
              <a:off x="19621499" y="19011900"/>
              <a:ext cx="480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LPDRAM DIMM 1.75GB Data+ ECC</a:t>
              </a:r>
              <a:endParaRPr lang="en-US" sz="1600" b="1" dirty="0"/>
            </a:p>
          </p:txBody>
        </p:sp>
        <p:sp>
          <p:nvSpPr>
            <p:cNvPr id="152" name="TextBox 69"/>
            <p:cNvSpPr txBox="1"/>
            <p:nvPr/>
          </p:nvSpPr>
          <p:spPr>
            <a:xfrm>
              <a:off x="19469099" y="13296900"/>
              <a:ext cx="5181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4 Sub-Ranked Channels of RLDRAM, each  0.25GB Data</a:t>
              </a:r>
              <a:endParaRPr lang="en-US" sz="1600" b="1" dirty="0"/>
            </a:p>
          </p:txBody>
        </p:sp>
        <p:cxnSp>
          <p:nvCxnSpPr>
            <p:cNvPr id="153" name="Straight Connector 152"/>
            <p:cNvCxnSpPr/>
            <p:nvPr/>
          </p:nvCxnSpPr>
          <p:spPr>
            <a:xfrm>
              <a:off x="23126699" y="15947023"/>
              <a:ext cx="228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4" name="TextBox 71"/>
            <p:cNvSpPr txBox="1"/>
            <p:nvPr/>
          </p:nvSpPr>
          <p:spPr>
            <a:xfrm>
              <a:off x="23312116" y="15777746"/>
              <a:ext cx="1828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38-bit </a:t>
              </a:r>
              <a:r>
                <a:rPr lang="en-US" sz="1600" b="1" dirty="0" err="1" smtClean="0"/>
                <a:t>Addr</a:t>
              </a:r>
              <a:r>
                <a:rPr lang="en-US" sz="1600" b="1" dirty="0" smtClean="0"/>
                <a:t>/</a:t>
              </a:r>
              <a:r>
                <a:rPr lang="en-US" sz="1600" b="1" dirty="0" err="1" smtClean="0"/>
                <a:t>Cmd</a:t>
              </a:r>
              <a:endParaRPr lang="en-US" sz="1600" b="1" dirty="0"/>
            </a:p>
          </p:txBody>
        </p:sp>
        <p:cxnSp>
          <p:nvCxnSpPr>
            <p:cNvPr id="155" name="Straight Connector 154"/>
            <p:cNvCxnSpPr/>
            <p:nvPr/>
          </p:nvCxnSpPr>
          <p:spPr>
            <a:xfrm>
              <a:off x="23131776" y="16378654"/>
              <a:ext cx="2286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TextBox 73"/>
            <p:cNvSpPr txBox="1"/>
            <p:nvPr/>
          </p:nvSpPr>
          <p:spPr>
            <a:xfrm>
              <a:off x="23312116" y="16098679"/>
              <a:ext cx="23291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8-bit Data + 1-bit parity RLDRAM Channel</a:t>
              </a:r>
              <a:endParaRPr lang="en-US" sz="1600" b="1" dirty="0"/>
            </a:p>
          </p:txBody>
        </p:sp>
        <p:sp>
          <p:nvSpPr>
            <p:cNvPr id="157" name="TextBox 74"/>
            <p:cNvSpPr txBox="1"/>
            <p:nvPr/>
          </p:nvSpPr>
          <p:spPr>
            <a:xfrm>
              <a:off x="19926299" y="14590842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Ch0</a:t>
              </a:r>
              <a:endParaRPr lang="en-US" sz="1600" b="1" dirty="0"/>
            </a:p>
          </p:txBody>
        </p:sp>
        <p:sp>
          <p:nvSpPr>
            <p:cNvPr id="158" name="TextBox 75"/>
            <p:cNvSpPr txBox="1"/>
            <p:nvPr/>
          </p:nvSpPr>
          <p:spPr>
            <a:xfrm>
              <a:off x="20899120" y="1460005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Ch1</a:t>
              </a:r>
              <a:endParaRPr lang="en-US" sz="1600" b="1" dirty="0"/>
            </a:p>
          </p:txBody>
        </p:sp>
        <p:sp>
          <p:nvSpPr>
            <p:cNvPr id="159" name="TextBox 76"/>
            <p:cNvSpPr txBox="1"/>
            <p:nvPr/>
          </p:nvSpPr>
          <p:spPr>
            <a:xfrm>
              <a:off x="21871940" y="14593442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Ch2</a:t>
              </a:r>
              <a:endParaRPr lang="en-US" sz="1600" b="1" dirty="0"/>
            </a:p>
          </p:txBody>
        </p:sp>
        <p:sp>
          <p:nvSpPr>
            <p:cNvPr id="160" name="TextBox 77"/>
            <p:cNvSpPr txBox="1"/>
            <p:nvPr/>
          </p:nvSpPr>
          <p:spPr>
            <a:xfrm>
              <a:off x="22844761" y="14602650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Ch3</a:t>
              </a:r>
              <a:endParaRPr lang="en-US" sz="1600" b="1" dirty="0"/>
            </a:p>
          </p:txBody>
        </p:sp>
        <p:sp>
          <p:nvSpPr>
            <p:cNvPr id="161" name="TextBox 78"/>
            <p:cNvSpPr txBox="1"/>
            <p:nvPr/>
          </p:nvSpPr>
          <p:spPr>
            <a:xfrm>
              <a:off x="18249899" y="18021300"/>
              <a:ext cx="121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4 such LPDDR channels</a:t>
              </a:r>
              <a:endParaRPr lang="en-US" sz="1600" b="1" dirty="0"/>
            </a:p>
          </p:txBody>
        </p:sp>
      </p:grpSp>
      <p:sp>
        <p:nvSpPr>
          <p:cNvPr id="170" name="Rounded Rectangle 169"/>
          <p:cNvSpPr/>
          <p:nvPr/>
        </p:nvSpPr>
        <p:spPr>
          <a:xfrm>
            <a:off x="17297400" y="7231973"/>
            <a:ext cx="25603200" cy="9425287"/>
          </a:xfrm>
          <a:prstGeom prst="round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TextBox 170"/>
          <p:cNvSpPr txBox="1"/>
          <p:nvPr/>
        </p:nvSpPr>
        <p:spPr>
          <a:xfrm>
            <a:off x="20040600" y="7467600"/>
            <a:ext cx="20645121" cy="14465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chemeClr val="bg1"/>
                </a:solidFill>
              </a:rPr>
              <a:t>RLDRAM/LPDDR Heterogeneous Memory</a:t>
            </a:r>
            <a:endParaRPr lang="en-US" sz="8800" b="1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7063700" y="9296401"/>
            <a:ext cx="5473700" cy="5726807"/>
            <a:chOff x="19208750" y="13595796"/>
            <a:chExt cx="5473700" cy="5726807"/>
          </a:xfrm>
        </p:grpSpPr>
        <p:cxnSp>
          <p:nvCxnSpPr>
            <p:cNvPr id="183" name="Straight Connector 182"/>
            <p:cNvCxnSpPr/>
            <p:nvPr/>
          </p:nvCxnSpPr>
          <p:spPr>
            <a:xfrm flipV="1">
              <a:off x="21939250" y="14864794"/>
              <a:ext cx="0" cy="125329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flipV="1">
              <a:off x="22091650" y="14979839"/>
              <a:ext cx="0" cy="12610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22148607" y="16295394"/>
              <a:ext cx="0" cy="1866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21920007" y="16224403"/>
              <a:ext cx="0" cy="1861691"/>
            </a:xfrm>
            <a:prstGeom prst="line">
              <a:avLst/>
            </a:prstGeom>
            <a:ln w="1270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Rectangle 186"/>
            <p:cNvSpPr/>
            <p:nvPr/>
          </p:nvSpPr>
          <p:spPr>
            <a:xfrm>
              <a:off x="21240750" y="15707449"/>
              <a:ext cx="1524000" cy="1447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8" name="TextBox 134"/>
            <p:cNvSpPr txBox="1"/>
            <p:nvPr/>
          </p:nvSpPr>
          <p:spPr>
            <a:xfrm>
              <a:off x="21469350" y="16164649"/>
              <a:ext cx="1219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/>
                <a:t>Processor</a:t>
              </a:r>
              <a:endParaRPr lang="en-US" b="1" dirty="0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21583650" y="16913334"/>
              <a:ext cx="838200" cy="230713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79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0" name="TextBox 136"/>
            <p:cNvSpPr txBox="1"/>
            <p:nvPr/>
          </p:nvSpPr>
          <p:spPr>
            <a:xfrm>
              <a:off x="21697950" y="16848803"/>
              <a:ext cx="609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MC0</a:t>
              </a:r>
              <a:endParaRPr lang="en-US" sz="1600" b="1" dirty="0"/>
            </a:p>
          </p:txBody>
        </p:sp>
        <p:sp>
          <p:nvSpPr>
            <p:cNvPr id="191" name="TextBox 137"/>
            <p:cNvSpPr txBox="1"/>
            <p:nvPr/>
          </p:nvSpPr>
          <p:spPr>
            <a:xfrm>
              <a:off x="20180107" y="17705614"/>
              <a:ext cx="15938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64-bit Data +ECC</a:t>
              </a:r>
              <a:endParaRPr lang="en-US" sz="1600" b="1" dirty="0"/>
            </a:p>
          </p:txBody>
        </p:sp>
        <p:sp>
          <p:nvSpPr>
            <p:cNvPr id="192" name="TextBox 138"/>
            <p:cNvSpPr txBox="1"/>
            <p:nvPr/>
          </p:nvSpPr>
          <p:spPr>
            <a:xfrm>
              <a:off x="22377207" y="17685165"/>
              <a:ext cx="18850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23-bit </a:t>
              </a:r>
              <a:r>
                <a:rPr lang="en-US" sz="1600" b="1" dirty="0" err="1" smtClean="0"/>
                <a:t>Addr</a:t>
              </a:r>
              <a:r>
                <a:rPr lang="en-US" sz="1600" b="1" dirty="0" smtClean="0"/>
                <a:t>/</a:t>
              </a:r>
              <a:r>
                <a:rPr lang="en-US" sz="1600" b="1" dirty="0" err="1" smtClean="0"/>
                <a:t>Cmd</a:t>
              </a:r>
              <a:endParaRPr lang="en-US" sz="1600" b="1" dirty="0"/>
            </a:p>
          </p:txBody>
        </p:sp>
        <p:cxnSp>
          <p:nvCxnSpPr>
            <p:cNvPr id="193" name="Straight Connector 192"/>
            <p:cNvCxnSpPr/>
            <p:nvPr/>
          </p:nvCxnSpPr>
          <p:spPr>
            <a:xfrm flipV="1">
              <a:off x="22148607" y="14414946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flipV="1">
              <a:off x="22598663" y="14129196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endCxn id="205" idx="2"/>
            </p:cNvCxnSpPr>
            <p:nvPr/>
          </p:nvCxnSpPr>
          <p:spPr>
            <a:xfrm flipV="1">
              <a:off x="22301007" y="14326046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endCxn id="204" idx="2"/>
            </p:cNvCxnSpPr>
            <p:nvPr/>
          </p:nvCxnSpPr>
          <p:spPr>
            <a:xfrm flipV="1">
              <a:off x="22453407" y="14224446"/>
              <a:ext cx="0" cy="30480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flipV="1">
              <a:off x="21920007" y="14414946"/>
              <a:ext cx="688975" cy="471041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flipV="1">
              <a:off x="22072407" y="14567346"/>
              <a:ext cx="616143" cy="41652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 flipV="1">
              <a:off x="22224807" y="14339887"/>
              <a:ext cx="0" cy="546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 flipV="1">
              <a:off x="22377207" y="14224446"/>
              <a:ext cx="0" cy="546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 flipV="1">
              <a:off x="22529607" y="14126021"/>
              <a:ext cx="0" cy="546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 flipV="1">
              <a:off x="22678735" y="14052996"/>
              <a:ext cx="6543" cy="546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Rectangle 202"/>
            <p:cNvSpPr/>
            <p:nvPr/>
          </p:nvSpPr>
          <p:spPr>
            <a:xfrm>
              <a:off x="22377207" y="13595796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22224807" y="13691046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22072407" y="13792646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21920007" y="13900596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21774150" y="15720608"/>
              <a:ext cx="457200" cy="23071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21240750" y="15707449"/>
              <a:ext cx="1524000" cy="14478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9" name="TextBox 164"/>
            <p:cNvSpPr txBox="1"/>
            <p:nvPr/>
          </p:nvSpPr>
          <p:spPr>
            <a:xfrm>
              <a:off x="21697950" y="15679961"/>
              <a:ext cx="76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/>
                <a:t>MRC0</a:t>
              </a:r>
              <a:endParaRPr lang="en-US" sz="1400" b="1" dirty="0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19500850" y="18058089"/>
              <a:ext cx="5181600" cy="838200"/>
            </a:xfrm>
            <a:prstGeom prst="rect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197294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203390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09486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215582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221678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227774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33870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3996650" y="18210489"/>
              <a:ext cx="45720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9" name="TextBox 174"/>
            <p:cNvSpPr txBox="1"/>
            <p:nvPr/>
          </p:nvSpPr>
          <p:spPr>
            <a:xfrm>
              <a:off x="19520976" y="14932302"/>
              <a:ext cx="23330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/>
                <a:t>8</a:t>
              </a:r>
              <a:r>
                <a:rPr lang="en-US" sz="1600" b="1" dirty="0" smtClean="0"/>
                <a:t>-bit Data + 1-bit Parity</a:t>
              </a:r>
              <a:endParaRPr lang="en-US" sz="1600" b="1" dirty="0"/>
            </a:p>
          </p:txBody>
        </p:sp>
        <p:sp>
          <p:nvSpPr>
            <p:cNvPr id="220" name="TextBox 175"/>
            <p:cNvSpPr txBox="1"/>
            <p:nvPr/>
          </p:nvSpPr>
          <p:spPr>
            <a:xfrm>
              <a:off x="22339107" y="14932302"/>
              <a:ext cx="17656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26-bit </a:t>
              </a:r>
              <a:r>
                <a:rPr lang="en-US" sz="1600" b="1" dirty="0" err="1" smtClean="0"/>
                <a:t>Addr</a:t>
              </a:r>
              <a:r>
                <a:rPr lang="en-US" sz="1600" b="1" dirty="0" smtClean="0"/>
                <a:t>/</a:t>
              </a:r>
              <a:r>
                <a:rPr lang="en-US" sz="1600" b="1" dirty="0" err="1" smtClean="0"/>
                <a:t>Cmd</a:t>
              </a:r>
              <a:endParaRPr lang="en-US" sz="1600" b="1" dirty="0"/>
            </a:p>
          </p:txBody>
        </p:sp>
        <p:sp>
          <p:nvSpPr>
            <p:cNvPr id="221" name="TextBox 176"/>
            <p:cNvSpPr txBox="1"/>
            <p:nvPr/>
          </p:nvSpPr>
          <p:spPr>
            <a:xfrm>
              <a:off x="19500851" y="18984049"/>
              <a:ext cx="51815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LPDRAM DIMM 1.75GB Data+ ECC (4 such channels)</a:t>
              </a:r>
              <a:endParaRPr lang="en-US" sz="1600" b="1" dirty="0"/>
            </a:p>
          </p:txBody>
        </p:sp>
        <p:sp>
          <p:nvSpPr>
            <p:cNvPr id="222" name="TextBox 177"/>
            <p:cNvSpPr txBox="1"/>
            <p:nvPr/>
          </p:nvSpPr>
          <p:spPr>
            <a:xfrm>
              <a:off x="19208750" y="13802449"/>
              <a:ext cx="2870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RLDRAM 0.25GB Data</a:t>
              </a:r>
            </a:p>
            <a:p>
              <a:pPr algn="ctr"/>
              <a:r>
                <a:rPr lang="en-US" sz="1600" b="1" dirty="0" smtClean="0"/>
                <a:t>4 such Data and Add/</a:t>
              </a:r>
              <a:r>
                <a:rPr lang="en-US" sz="1600" b="1" dirty="0" err="1" smtClean="0"/>
                <a:t>Cmd</a:t>
              </a:r>
              <a:r>
                <a:rPr lang="en-US" sz="1600" b="1" dirty="0" smtClean="0"/>
                <a:t> Channels</a:t>
              </a:r>
              <a:endParaRPr lang="en-US" sz="1600" b="1" dirty="0"/>
            </a:p>
          </p:txBody>
        </p:sp>
      </p:grpSp>
      <p:sp>
        <p:nvSpPr>
          <p:cNvPr id="226" name="Rounded Rectangle 225"/>
          <p:cNvSpPr/>
          <p:nvPr/>
        </p:nvSpPr>
        <p:spPr>
          <a:xfrm>
            <a:off x="914400" y="26746200"/>
            <a:ext cx="41986200" cy="5410198"/>
          </a:xfrm>
          <a:prstGeom prst="round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15697200" y="27159228"/>
            <a:ext cx="12066515" cy="141577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Results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17678400" y="28675548"/>
            <a:ext cx="24079200" cy="470898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Average </a:t>
            </a:r>
            <a:r>
              <a:rPr lang="en-US" sz="6000" dirty="0"/>
              <a:t>p</a:t>
            </a:r>
            <a:r>
              <a:rPr lang="en-US" sz="6000" dirty="0" smtClean="0"/>
              <a:t>erformance improvement of </a:t>
            </a:r>
            <a:r>
              <a:rPr lang="en-US" sz="6000" b="1" i="1" dirty="0" smtClean="0"/>
              <a:t>12.9%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b="1" i="1" dirty="0" smtClean="0"/>
              <a:t>22% </a:t>
            </a:r>
            <a:r>
              <a:rPr lang="en-US" sz="6000" dirty="0" smtClean="0"/>
              <a:t> reduction in average Latency</a:t>
            </a:r>
            <a:endParaRPr lang="en-US" sz="6000" b="1" i="1" dirty="0" smtClean="0"/>
          </a:p>
          <a:p>
            <a:pPr marL="1143000" indent="-1143000">
              <a:buFont typeface="Arial" pitchFamily="34" charset="0"/>
              <a:buChar char="•"/>
            </a:pPr>
            <a:endParaRPr lang="en-US" sz="6000" dirty="0" smtClean="0"/>
          </a:p>
          <a:p>
            <a:pPr marL="1143000" indent="-1143000">
              <a:buFont typeface="Arial" pitchFamily="34" charset="0"/>
              <a:buChar char="•"/>
            </a:pPr>
            <a:endParaRPr lang="en-US" sz="6000" dirty="0" smtClean="0"/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Memory energy </a:t>
            </a:r>
            <a:r>
              <a:rPr lang="en-US" sz="6000" dirty="0"/>
              <a:t>r</a:t>
            </a:r>
            <a:r>
              <a:rPr lang="en-US" sz="6000" dirty="0" smtClean="0"/>
              <a:t>eduction of </a:t>
            </a:r>
            <a:r>
              <a:rPr lang="en-US" sz="6000" b="1" i="1" dirty="0" smtClean="0"/>
              <a:t>15%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System    energy reduction of</a:t>
            </a:r>
            <a:r>
              <a:rPr lang="en-US" sz="6000" b="1" i="1" dirty="0" smtClean="0"/>
              <a:t> 6%</a:t>
            </a:r>
          </a:p>
          <a:p>
            <a:pPr marL="1143000" indent="-1143000">
              <a:buFont typeface="Arial" pitchFamily="34" charset="0"/>
              <a:buChar char="•"/>
            </a:pPr>
            <a:endParaRPr lang="en-US" sz="6000" dirty="0"/>
          </a:p>
        </p:txBody>
      </p:sp>
      <p:sp>
        <p:nvSpPr>
          <p:cNvPr id="14" name="Rectangle 13"/>
          <p:cNvSpPr/>
          <p:nvPr/>
        </p:nvSpPr>
        <p:spPr>
          <a:xfrm>
            <a:off x="6175311" y="534412"/>
            <a:ext cx="326968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spc="300" dirty="0">
                <a:solidFill>
                  <a:schemeClr val="tx2"/>
                </a:solidFill>
              </a:rPr>
              <a:t>Leveraging Heterogeneity in DRAM Main Memories to Accelerate Critical Word Access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990600" y="4273239"/>
            <a:ext cx="42443400" cy="0"/>
          </a:xfrm>
          <a:prstGeom prst="line">
            <a:avLst/>
          </a:prstGeom>
          <a:ln w="1174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9354800" y="11353801"/>
            <a:ext cx="6332220" cy="4114800"/>
            <a:chOff x="18779490" y="14401800"/>
            <a:chExt cx="6332220" cy="4114800"/>
          </a:xfrm>
        </p:grpSpPr>
        <p:sp>
          <p:nvSpPr>
            <p:cNvPr id="230" name="Rectangle 229"/>
            <p:cNvSpPr/>
            <p:nvPr/>
          </p:nvSpPr>
          <p:spPr>
            <a:xfrm>
              <a:off x="19846290" y="16306800"/>
              <a:ext cx="914400" cy="20574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19998689" y="16154400"/>
              <a:ext cx="1193801" cy="2362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232" name="Straight Connector 231"/>
            <p:cNvCxnSpPr/>
            <p:nvPr/>
          </p:nvCxnSpPr>
          <p:spPr>
            <a:xfrm>
              <a:off x="22437090" y="15849600"/>
              <a:ext cx="0" cy="12344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>
              <a:off x="22589490" y="15849600"/>
              <a:ext cx="0" cy="1295400"/>
            </a:xfrm>
            <a:prstGeom prst="line">
              <a:avLst/>
            </a:prstGeom>
            <a:ln w="1270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Rectangle 233"/>
            <p:cNvSpPr/>
            <p:nvPr/>
          </p:nvSpPr>
          <p:spPr>
            <a:xfrm>
              <a:off x="20006310" y="16809720"/>
              <a:ext cx="5105400" cy="838200"/>
            </a:xfrm>
            <a:prstGeom prst="rect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202349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207683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213017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218351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23685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229019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234353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2396871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1827490" y="14401800"/>
              <a:ext cx="1524000" cy="14478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4" name="TextBox 56"/>
            <p:cNvSpPr txBox="1"/>
            <p:nvPr/>
          </p:nvSpPr>
          <p:spPr>
            <a:xfrm>
              <a:off x="22056090" y="14859000"/>
              <a:ext cx="1219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/>
                <a:t>Processor</a:t>
              </a:r>
              <a:endParaRPr lang="en-US" b="1" dirty="0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22056090" y="15618887"/>
              <a:ext cx="1066800" cy="228600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79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6" name="TextBox 58"/>
            <p:cNvSpPr txBox="1"/>
            <p:nvPr/>
          </p:nvSpPr>
          <p:spPr>
            <a:xfrm>
              <a:off x="22284690" y="15554355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MC0</a:t>
              </a:r>
              <a:endParaRPr lang="en-US" sz="1600" b="1" dirty="0"/>
            </a:p>
          </p:txBody>
        </p:sp>
        <p:sp>
          <p:nvSpPr>
            <p:cNvPr id="247" name="TextBox 59"/>
            <p:cNvSpPr txBox="1"/>
            <p:nvPr/>
          </p:nvSpPr>
          <p:spPr>
            <a:xfrm>
              <a:off x="21294090" y="17678400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 smtClean="0"/>
                <a:t>2GB DDR3 DRAM DIMM</a:t>
              </a:r>
              <a:endParaRPr lang="en-US" b="1" dirty="0"/>
            </a:p>
          </p:txBody>
        </p:sp>
        <p:sp>
          <p:nvSpPr>
            <p:cNvPr id="248" name="TextBox 60"/>
            <p:cNvSpPr txBox="1"/>
            <p:nvPr/>
          </p:nvSpPr>
          <p:spPr>
            <a:xfrm>
              <a:off x="22665690" y="16002000"/>
              <a:ext cx="12065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 smtClean="0"/>
                <a:t>72-bit Data</a:t>
              </a:r>
            </a:p>
            <a:p>
              <a:pPr algn="ctr"/>
              <a:r>
                <a:rPr lang="en-US" sz="1600" b="1" dirty="0" smtClean="0"/>
                <a:t>+ECC</a:t>
              </a:r>
              <a:endParaRPr lang="en-US" sz="1600" b="1" dirty="0"/>
            </a:p>
          </p:txBody>
        </p:sp>
        <p:sp>
          <p:nvSpPr>
            <p:cNvPr id="249" name="TextBox 61"/>
            <p:cNvSpPr txBox="1"/>
            <p:nvPr/>
          </p:nvSpPr>
          <p:spPr>
            <a:xfrm>
              <a:off x="20608290" y="16120646"/>
              <a:ext cx="18850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23-bit </a:t>
              </a:r>
              <a:r>
                <a:rPr lang="en-US" sz="1600" b="1" dirty="0" err="1" smtClean="0"/>
                <a:t>Addr</a:t>
              </a:r>
              <a:r>
                <a:rPr lang="en-US" sz="1600" b="1" dirty="0" smtClean="0"/>
                <a:t>/</a:t>
              </a:r>
              <a:r>
                <a:rPr lang="en-US" sz="1600" b="1" dirty="0" err="1" smtClean="0"/>
                <a:t>Cmd</a:t>
              </a:r>
              <a:endParaRPr lang="en-US" sz="1600" b="1" dirty="0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21827490" y="14401800"/>
              <a:ext cx="1524000" cy="14478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24508460" y="16962120"/>
              <a:ext cx="365760" cy="533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2" name="TextBox 64"/>
            <p:cNvSpPr txBox="1"/>
            <p:nvPr/>
          </p:nvSpPr>
          <p:spPr>
            <a:xfrm>
              <a:off x="18779490" y="16916400"/>
              <a:ext cx="121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/>
                <a:t>4 such DDR3</a:t>
              </a:r>
            </a:p>
            <a:p>
              <a:pPr algn="ctr"/>
              <a:r>
                <a:rPr lang="en-US" sz="1600" b="1" dirty="0" smtClean="0"/>
                <a:t>channels</a:t>
              </a:r>
              <a:endParaRPr lang="en-US" sz="1600" b="1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9564350" y="1510665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(a) Baseline DDR3 System</a:t>
            </a:r>
            <a:endParaRPr lang="en-US" sz="4800" dirty="0"/>
          </a:p>
        </p:txBody>
      </p:sp>
      <p:sp>
        <p:nvSpPr>
          <p:cNvPr id="253" name="TextBox 252"/>
          <p:cNvSpPr txBox="1"/>
          <p:nvPr/>
        </p:nvSpPr>
        <p:spPr>
          <a:xfrm>
            <a:off x="26161999" y="15087600"/>
            <a:ext cx="7442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(b) Heterogeneous System with </a:t>
            </a:r>
            <a:r>
              <a:rPr lang="en-US" sz="4800" i="1" dirty="0" smtClean="0"/>
              <a:t>Critical Word Access</a:t>
            </a:r>
            <a:endParaRPr lang="en-US" sz="4800" i="1" dirty="0"/>
          </a:p>
        </p:txBody>
      </p:sp>
      <p:sp>
        <p:nvSpPr>
          <p:cNvPr id="254" name="TextBox 253"/>
          <p:cNvSpPr txBox="1"/>
          <p:nvPr/>
        </p:nvSpPr>
        <p:spPr>
          <a:xfrm>
            <a:off x="34061400" y="150876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(c) Proposed System</a:t>
            </a:r>
            <a:endParaRPr lang="en-US" sz="4800" dirty="0"/>
          </a:p>
        </p:txBody>
      </p:sp>
      <p:sp>
        <p:nvSpPr>
          <p:cNvPr id="20" name="TextBox 19"/>
          <p:cNvSpPr txBox="1"/>
          <p:nvPr/>
        </p:nvSpPr>
        <p:spPr>
          <a:xfrm>
            <a:off x="1371600" y="21969948"/>
            <a:ext cx="1592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Arial" pitchFamily="34" charset="0"/>
              <a:buChar char="•"/>
            </a:pPr>
            <a:r>
              <a:rPr lang="en-US" sz="6000" dirty="0"/>
              <a:t>Heterogeneous memory system includes </a:t>
            </a:r>
            <a:r>
              <a:rPr lang="en-US" sz="6000" b="1" i="1" dirty="0"/>
              <a:t>low-latency RLDRAM </a:t>
            </a:r>
            <a:r>
              <a:rPr lang="en-US" sz="6000" dirty="0" smtClean="0"/>
              <a:t>and </a:t>
            </a:r>
            <a:r>
              <a:rPr lang="en-US" sz="6000" b="1" i="1" dirty="0" smtClean="0"/>
              <a:t>low-energy LPDRAM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6000" dirty="0" smtClean="0"/>
              <a:t>Average </a:t>
            </a:r>
            <a:r>
              <a:rPr lang="en-US" sz="6000" dirty="0"/>
              <a:t>main memory access time of </a:t>
            </a:r>
            <a:r>
              <a:rPr lang="en-US" sz="6000" b="1" i="1" dirty="0" smtClean="0"/>
              <a:t>RLDRAM3</a:t>
            </a:r>
            <a:r>
              <a:rPr lang="en-US" sz="6000" dirty="0" smtClean="0"/>
              <a:t> is </a:t>
            </a:r>
            <a:r>
              <a:rPr lang="en-US" sz="6000" b="1" i="1" dirty="0" smtClean="0"/>
              <a:t>43</a:t>
            </a:r>
            <a:r>
              <a:rPr lang="en-US" sz="6000" b="1" i="1" dirty="0"/>
              <a:t>%</a:t>
            </a:r>
            <a:r>
              <a:rPr lang="en-US" sz="6000" dirty="0"/>
              <a:t> lower than that of DDR3</a:t>
            </a:r>
            <a:endParaRPr lang="en-US" sz="6000" b="1" i="1" dirty="0" smtClean="0"/>
          </a:p>
        </p:txBody>
      </p:sp>
      <p:graphicFrame>
        <p:nvGraphicFramePr>
          <p:cNvPr id="224" name="Chart 2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402540"/>
              </p:ext>
            </p:extLst>
          </p:nvPr>
        </p:nvGraphicFramePr>
        <p:xfrm>
          <a:off x="1397000" y="16885860"/>
          <a:ext cx="7385180" cy="4825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8415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274</Words>
  <Application>Microsoft Office PowerPoint</Application>
  <PresentationFormat>Custom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Niladrish</dc:creator>
  <cp:lastModifiedBy>shevgoor</cp:lastModifiedBy>
  <cp:revision>46</cp:revision>
  <dcterms:created xsi:type="dcterms:W3CDTF">2012-11-30T00:06:38Z</dcterms:created>
  <dcterms:modified xsi:type="dcterms:W3CDTF">2012-12-02T20:59:14Z</dcterms:modified>
</cp:coreProperties>
</file>