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3891200" cy="32918400"/>
  <p:notesSz cx="700405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FFCC"/>
    <a:srgbClr val="FFCC00"/>
    <a:srgbClr val="0083C4"/>
    <a:srgbClr val="0066FF"/>
    <a:srgbClr val="6699FF"/>
    <a:srgbClr val="3399FF"/>
    <a:srgbClr val="00CCFF"/>
    <a:srgbClr val="66FFF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>
        <p:scale>
          <a:sx n="33" d="100"/>
          <a:sy n="33" d="100"/>
        </p:scale>
        <p:origin x="-714" y="-72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-3804" y="-90"/>
      </p:cViewPr>
      <p:guideLst>
        <p:guide orient="horz" pos="2924"/>
        <p:guide pos="220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Google%20Drive\SLICC%20Poster%20&amp;%20Presentation\Experiments_qtrac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\Google%20Drive\SLICC%20Poster%20&amp;%20Presentation\ExperimentsLis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963233093719797"/>
          <c:y val="0.12768013020243973"/>
          <c:w val="0.76362681961565115"/>
          <c:h val="0.6334519587297281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'3-Commonality'!$P$122</c:f>
              <c:strCache>
                <c:ptCount val="1"/>
                <c:pt idx="0">
                  <c:v>Single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cat>
            <c:multiLvlStrRef>
              <c:f>'3-Commonality'!$Q$120:$T$121</c:f>
              <c:multiLvlStrCache>
                <c:ptCount val="4"/>
                <c:lvl>
                  <c:pt idx="0">
                    <c:v>Global</c:v>
                  </c:pt>
                  <c:pt idx="1">
                    <c:v>Per Transaction</c:v>
                  </c:pt>
                  <c:pt idx="2">
                    <c:v>Global</c:v>
                  </c:pt>
                  <c:pt idx="3">
                    <c:v>Per Transaction</c:v>
                  </c:pt>
                </c:lvl>
                <c:lvl>
                  <c:pt idx="0">
                    <c:v>TPC-C</c:v>
                  </c:pt>
                  <c:pt idx="2">
                    <c:v>TPC-E</c:v>
                  </c:pt>
                </c:lvl>
              </c:multiLvlStrCache>
            </c:multiLvlStrRef>
          </c:cat>
          <c:val>
            <c:numRef>
              <c:f>'3-Commonality'!$Q$122:$T$122</c:f>
              <c:numCache>
                <c:formatCode>General</c:formatCode>
                <c:ptCount val="4"/>
                <c:pt idx="0">
                  <c:v>2233</c:v>
                </c:pt>
                <c:pt idx="1">
                  <c:v>9521</c:v>
                </c:pt>
                <c:pt idx="2">
                  <c:v>3454</c:v>
                </c:pt>
                <c:pt idx="3">
                  <c:v>6408.4285714285716</c:v>
                </c:pt>
              </c:numCache>
            </c:numRef>
          </c:val>
        </c:ser>
        <c:ser>
          <c:idx val="1"/>
          <c:order val="1"/>
          <c:tx>
            <c:strRef>
              <c:f>'3-Commonality'!$P$123</c:f>
              <c:strCache>
                <c:ptCount val="1"/>
                <c:pt idx="0">
                  <c:v>Few</c:v>
                </c:pt>
              </c:strCache>
            </c:strRef>
          </c:tx>
          <c:invertIfNegative val="0"/>
          <c:cat>
            <c:multiLvlStrRef>
              <c:f>'3-Commonality'!$Q$120:$T$121</c:f>
              <c:multiLvlStrCache>
                <c:ptCount val="4"/>
                <c:lvl>
                  <c:pt idx="0">
                    <c:v>Global</c:v>
                  </c:pt>
                  <c:pt idx="1">
                    <c:v>Per Transaction</c:v>
                  </c:pt>
                  <c:pt idx="2">
                    <c:v>Global</c:v>
                  </c:pt>
                  <c:pt idx="3">
                    <c:v>Per Transaction</c:v>
                  </c:pt>
                </c:lvl>
                <c:lvl>
                  <c:pt idx="0">
                    <c:v>TPC-C</c:v>
                  </c:pt>
                  <c:pt idx="2">
                    <c:v>TPC-E</c:v>
                  </c:pt>
                </c:lvl>
              </c:multiLvlStrCache>
            </c:multiLvlStrRef>
          </c:cat>
          <c:val>
            <c:numRef>
              <c:f>'3-Commonality'!$Q$123:$T$123</c:f>
              <c:numCache>
                <c:formatCode>General</c:formatCode>
                <c:ptCount val="4"/>
                <c:pt idx="0">
                  <c:v>6931840</c:v>
                </c:pt>
                <c:pt idx="1">
                  <c:v>62243.000000000007</c:v>
                </c:pt>
                <c:pt idx="2">
                  <c:v>13808068</c:v>
                </c:pt>
                <c:pt idx="3">
                  <c:v>163291.14285714284</c:v>
                </c:pt>
              </c:numCache>
            </c:numRef>
          </c:val>
        </c:ser>
        <c:ser>
          <c:idx val="2"/>
          <c:order val="2"/>
          <c:tx>
            <c:strRef>
              <c:f>'3-Commonality'!$P$124</c:f>
              <c:strCache>
                <c:ptCount val="1"/>
                <c:pt idx="0">
                  <c:v>Most</c:v>
                </c:pt>
              </c:strCache>
            </c:strRef>
          </c:tx>
          <c:spPr>
            <a:solidFill>
              <a:schemeClr val="accent1">
                <a:lumMod val="90000"/>
              </a:schemeClr>
            </a:solidFill>
            <a:ln>
              <a:solidFill>
                <a:schemeClr val="accent1"/>
              </a:solidFill>
            </a:ln>
          </c:spPr>
          <c:invertIfNegative val="0"/>
          <c:cat>
            <c:multiLvlStrRef>
              <c:f>'3-Commonality'!$Q$120:$T$121</c:f>
              <c:multiLvlStrCache>
                <c:ptCount val="4"/>
                <c:lvl>
                  <c:pt idx="0">
                    <c:v>Global</c:v>
                  </c:pt>
                  <c:pt idx="1">
                    <c:v>Per Transaction</c:v>
                  </c:pt>
                  <c:pt idx="2">
                    <c:v>Global</c:v>
                  </c:pt>
                  <c:pt idx="3">
                    <c:v>Per Transaction</c:v>
                  </c:pt>
                </c:lvl>
                <c:lvl>
                  <c:pt idx="0">
                    <c:v>TPC-C</c:v>
                  </c:pt>
                  <c:pt idx="2">
                    <c:v>TPC-E</c:v>
                  </c:pt>
                </c:lvl>
              </c:multiLvlStrCache>
            </c:multiLvlStrRef>
          </c:cat>
          <c:val>
            <c:numRef>
              <c:f>'3-Commonality'!$Q$124:$T$124</c:f>
              <c:numCache>
                <c:formatCode>General</c:formatCode>
                <c:ptCount val="4"/>
                <c:pt idx="0">
                  <c:v>32264594</c:v>
                </c:pt>
                <c:pt idx="1">
                  <c:v>4691358</c:v>
                </c:pt>
                <c:pt idx="2">
                  <c:v>105929738</c:v>
                </c:pt>
                <c:pt idx="3">
                  <c:v>19671461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5932032"/>
        <c:axId val="75933568"/>
      </c:barChart>
      <c:catAx>
        <c:axId val="75932032"/>
        <c:scaling>
          <c:orientation val="minMax"/>
        </c:scaling>
        <c:delete val="0"/>
        <c:axPos val="b"/>
        <c:majorTickMark val="out"/>
        <c:minorTickMark val="none"/>
        <c:tickLblPos val="nextTo"/>
        <c:crossAx val="75933568"/>
        <c:crosses val="autoZero"/>
        <c:auto val="1"/>
        <c:lblAlgn val="ctr"/>
        <c:lblOffset val="100"/>
        <c:noMultiLvlLbl val="0"/>
      </c:catAx>
      <c:valAx>
        <c:axId val="7593356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Instruction Space</a:t>
                </a:r>
              </a:p>
            </c:rich>
          </c:tx>
          <c:layout>
            <c:manualLayout>
              <c:xMode val="edge"/>
              <c:yMode val="edge"/>
              <c:x val="2.9396564955311622E-2"/>
              <c:y val="0.23733852412648709"/>
            </c:manualLayout>
          </c:layout>
          <c:overlay val="0"/>
        </c:title>
        <c:numFmt formatCode="0%" sourceLinked="1"/>
        <c:majorTickMark val="out"/>
        <c:minorTickMark val="none"/>
        <c:tickLblPos val="nextTo"/>
        <c:crossAx val="75932032"/>
        <c:crosses val="autoZero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0.3357818241469816"/>
          <c:y val="1.3951048662978732E-2"/>
          <c:w val="0.38260301837270339"/>
          <c:h val="6.5387393341761343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8663410744543"/>
          <c:y val="3.5048324952821758E-2"/>
          <c:w val="0.84630020930927941"/>
          <c:h val="0.629697774504251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'n-cores'!$I$243</c:f>
              <c:strCache>
                <c:ptCount val="1"/>
                <c:pt idx="0">
                  <c:v>I-MPKI</c:v>
                </c:pt>
              </c:strCache>
            </c:strRef>
          </c:tx>
          <c:invertIfNegative val="0"/>
          <c:cat>
            <c:multiLvlStrRef>
              <c:f>'n-cores'!$C$248:$D$258</c:f>
              <c:multiLvlStrCache>
                <c:ptCount val="11"/>
                <c:lvl>
                  <c:pt idx="0">
                    <c:v>Base</c:v>
                  </c:pt>
                  <c:pt idx="1">
                    <c:v>SLICC</c:v>
                  </c:pt>
                  <c:pt idx="2">
                    <c:v>SLICC-SW</c:v>
                  </c:pt>
                  <c:pt idx="3">
                    <c:v> </c:v>
                  </c:pt>
                  <c:pt idx="4">
                    <c:v>Base</c:v>
                  </c:pt>
                  <c:pt idx="5">
                    <c:v>SLICC</c:v>
                  </c:pt>
                  <c:pt idx="6">
                    <c:v>SLICC-SW</c:v>
                  </c:pt>
                  <c:pt idx="7">
                    <c:v> </c:v>
                  </c:pt>
                  <c:pt idx="8">
                    <c:v>Base</c:v>
                  </c:pt>
                  <c:pt idx="9">
                    <c:v>SLICC</c:v>
                  </c:pt>
                  <c:pt idx="10">
                    <c:v>SLICC-SW</c:v>
                  </c:pt>
                </c:lvl>
                <c:lvl>
                  <c:pt idx="0">
                    <c:v>TPC-C-10</c:v>
                  </c:pt>
                  <c:pt idx="3">
                    <c:v> </c:v>
                  </c:pt>
                  <c:pt idx="4">
                    <c:v>TPC-E</c:v>
                  </c:pt>
                  <c:pt idx="7">
                    <c:v> </c:v>
                  </c:pt>
                  <c:pt idx="8">
                    <c:v>MapReduce</c:v>
                  </c:pt>
                </c:lvl>
              </c:multiLvlStrCache>
            </c:multiLvlStrRef>
          </c:cat>
          <c:val>
            <c:numRef>
              <c:f>'n-cores'!$I$248:$I$258</c:f>
              <c:numCache>
                <c:formatCode>General</c:formatCode>
                <c:ptCount val="11"/>
                <c:pt idx="0">
                  <c:v>39.982886681013433</c:v>
                </c:pt>
                <c:pt idx="1">
                  <c:v>25.843024434885418</c:v>
                </c:pt>
                <c:pt idx="2">
                  <c:v>17.558946940869848</c:v>
                </c:pt>
                <c:pt idx="4">
                  <c:v>32.077361233391578</c:v>
                </c:pt>
                <c:pt idx="5">
                  <c:v>17.185599368900984</c:v>
                </c:pt>
                <c:pt idx="6">
                  <c:v>12.478249331147619</c:v>
                </c:pt>
                <c:pt idx="8">
                  <c:v>5.81</c:v>
                </c:pt>
                <c:pt idx="9">
                  <c:v>5.8317196986870039</c:v>
                </c:pt>
                <c:pt idx="10">
                  <c:v>5.8317196986870039</c:v>
                </c:pt>
              </c:numCache>
            </c:numRef>
          </c:val>
        </c:ser>
        <c:ser>
          <c:idx val="1"/>
          <c:order val="1"/>
          <c:tx>
            <c:strRef>
              <c:f>'n-cores'!$G$243</c:f>
              <c:strCache>
                <c:ptCount val="1"/>
                <c:pt idx="0">
                  <c:v>D-MPKI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invertIfNegative val="0"/>
          <c:cat>
            <c:multiLvlStrRef>
              <c:f>'n-cores'!$C$248:$D$258</c:f>
              <c:multiLvlStrCache>
                <c:ptCount val="11"/>
                <c:lvl>
                  <c:pt idx="0">
                    <c:v>Base</c:v>
                  </c:pt>
                  <c:pt idx="1">
                    <c:v>SLICC</c:v>
                  </c:pt>
                  <c:pt idx="2">
                    <c:v>SLICC-SW</c:v>
                  </c:pt>
                  <c:pt idx="3">
                    <c:v> </c:v>
                  </c:pt>
                  <c:pt idx="4">
                    <c:v>Base</c:v>
                  </c:pt>
                  <c:pt idx="5">
                    <c:v>SLICC</c:v>
                  </c:pt>
                  <c:pt idx="6">
                    <c:v>SLICC-SW</c:v>
                  </c:pt>
                  <c:pt idx="7">
                    <c:v> </c:v>
                  </c:pt>
                  <c:pt idx="8">
                    <c:v>Base</c:v>
                  </c:pt>
                  <c:pt idx="9">
                    <c:v>SLICC</c:v>
                  </c:pt>
                  <c:pt idx="10">
                    <c:v>SLICC-SW</c:v>
                  </c:pt>
                </c:lvl>
                <c:lvl>
                  <c:pt idx="0">
                    <c:v>TPC-C-10</c:v>
                  </c:pt>
                  <c:pt idx="3">
                    <c:v> </c:v>
                  </c:pt>
                  <c:pt idx="4">
                    <c:v>TPC-E</c:v>
                  </c:pt>
                  <c:pt idx="7">
                    <c:v> </c:v>
                  </c:pt>
                  <c:pt idx="8">
                    <c:v>MapReduce</c:v>
                  </c:pt>
                </c:lvl>
              </c:multiLvlStrCache>
            </c:multiLvlStrRef>
          </c:cat>
          <c:val>
            <c:numRef>
              <c:f>'n-cores'!$G$248:$G$258</c:f>
              <c:numCache>
                <c:formatCode>General</c:formatCode>
                <c:ptCount val="11"/>
                <c:pt idx="0">
                  <c:v>32.611091405112141</c:v>
                </c:pt>
                <c:pt idx="1">
                  <c:v>33.893739276044755</c:v>
                </c:pt>
                <c:pt idx="2">
                  <c:v>32.954389513210245</c:v>
                </c:pt>
                <c:pt idx="4">
                  <c:v>30.917557792859323</c:v>
                </c:pt>
                <c:pt idx="5">
                  <c:v>33.263236535339928</c:v>
                </c:pt>
                <c:pt idx="6">
                  <c:v>31.898439954430266</c:v>
                </c:pt>
                <c:pt idx="8">
                  <c:v>1</c:v>
                </c:pt>
                <c:pt idx="9">
                  <c:v>0.99569537001602537</c:v>
                </c:pt>
                <c:pt idx="10">
                  <c:v>0.99569537001602537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707584"/>
        <c:axId val="84709376"/>
      </c:barChart>
      <c:catAx>
        <c:axId val="84707584"/>
        <c:scaling>
          <c:orientation val="minMax"/>
        </c:scaling>
        <c:delete val="0"/>
        <c:axPos val="b"/>
        <c:majorTickMark val="out"/>
        <c:minorTickMark val="none"/>
        <c:tickLblPos val="nextTo"/>
        <c:crossAx val="84709376"/>
        <c:crosses val="autoZero"/>
        <c:auto val="1"/>
        <c:lblAlgn val="ctr"/>
        <c:lblOffset val="100"/>
        <c:noMultiLvlLbl val="0"/>
      </c:catAx>
      <c:valAx>
        <c:axId val="8470937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MPKI</a:t>
                </a:r>
              </a:p>
            </c:rich>
          </c:tx>
          <c:layout>
            <c:manualLayout>
              <c:xMode val="edge"/>
              <c:yMode val="edge"/>
              <c:x val="1.1891570437060571E-2"/>
              <c:y val="0.2869715578856030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847075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3509462368829142"/>
          <c:y val="2.1631740870487481E-2"/>
          <c:w val="0.45236277427346899"/>
          <c:h val="9.1076226962694087E-2"/>
        </c:manualLayout>
      </c:layout>
      <c:overlay val="1"/>
    </c:legend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828077914385545"/>
          <c:y val="4.7192418169274816E-2"/>
          <c:w val="0.84790517453211967"/>
          <c:h val="0.830260413943148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'7-MPKI_8-Speedup'!$AI$100</c:f>
              <c:strCache>
                <c:ptCount val="1"/>
                <c:pt idx="0">
                  <c:v>Next-Line</c:v>
                </c:pt>
              </c:strCache>
            </c:strRef>
          </c:tx>
          <c:invertIfNegative val="0"/>
          <c:cat>
            <c:strRef>
              <c:f>'7-MPKI_8-Speedup'!$AG$101:$AG$104</c:f>
              <c:strCache>
                <c:ptCount val="4"/>
                <c:pt idx="0">
                  <c:v>TPC-C-1</c:v>
                </c:pt>
                <c:pt idx="1">
                  <c:v>TPC-C-10</c:v>
                </c:pt>
                <c:pt idx="2">
                  <c:v>TPC-E</c:v>
                </c:pt>
                <c:pt idx="3">
                  <c:v>MapReduce</c:v>
                </c:pt>
              </c:strCache>
            </c:strRef>
          </c:cat>
          <c:val>
            <c:numRef>
              <c:f>'7-MPKI_8-Speedup'!$AI$101:$AI$104</c:f>
              <c:numCache>
                <c:formatCode>General</c:formatCode>
                <c:ptCount val="4"/>
                <c:pt idx="0">
                  <c:v>1.1919999999999999</c:v>
                </c:pt>
                <c:pt idx="1">
                  <c:v>1.1850000000000001</c:v>
                </c:pt>
                <c:pt idx="2">
                  <c:v>1.173</c:v>
                </c:pt>
                <c:pt idx="3">
                  <c:v>0.99</c:v>
                </c:pt>
              </c:numCache>
            </c:numRef>
          </c:val>
        </c:ser>
        <c:ser>
          <c:idx val="1"/>
          <c:order val="1"/>
          <c:tx>
            <c:strRef>
              <c:f>'7-MPKI_8-Speedup'!$AM$100</c:f>
              <c:strCache>
                <c:ptCount val="1"/>
                <c:pt idx="0">
                  <c:v>PIF-No Overhead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invertIfNegative val="0"/>
          <c:cat>
            <c:strRef>
              <c:f>'7-MPKI_8-Speedup'!$AG$101:$AG$104</c:f>
              <c:strCache>
                <c:ptCount val="4"/>
                <c:pt idx="0">
                  <c:v>TPC-C-1</c:v>
                </c:pt>
                <c:pt idx="1">
                  <c:v>TPC-C-10</c:v>
                </c:pt>
                <c:pt idx="2">
                  <c:v>TPC-E</c:v>
                </c:pt>
                <c:pt idx="3">
                  <c:v>MapReduce</c:v>
                </c:pt>
              </c:strCache>
            </c:strRef>
          </c:cat>
          <c:val>
            <c:numRef>
              <c:f>'7-MPKI_8-Speedup'!$AM$101:$AM$104</c:f>
              <c:numCache>
                <c:formatCode>General</c:formatCode>
                <c:ptCount val="4"/>
                <c:pt idx="0">
                  <c:v>1.6392340138369752</c:v>
                </c:pt>
                <c:pt idx="1">
                  <c:v>1.5889152782356468</c:v>
                </c:pt>
                <c:pt idx="2">
                  <c:v>1.4704776480489719</c:v>
                </c:pt>
                <c:pt idx="3">
                  <c:v>1.03</c:v>
                </c:pt>
              </c:numCache>
            </c:numRef>
          </c:val>
        </c:ser>
        <c:ser>
          <c:idx val="2"/>
          <c:order val="2"/>
          <c:tx>
            <c:strRef>
              <c:f>'7-MPKI_8-Speedup'!$AJ$100</c:f>
              <c:strCache>
                <c:ptCount val="1"/>
                <c:pt idx="0">
                  <c:v>SLICC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'7-MPKI_8-Speedup'!$AG$101:$AG$104</c:f>
              <c:strCache>
                <c:ptCount val="4"/>
                <c:pt idx="0">
                  <c:v>TPC-C-1</c:v>
                </c:pt>
                <c:pt idx="1">
                  <c:v>TPC-C-10</c:v>
                </c:pt>
                <c:pt idx="2">
                  <c:v>TPC-E</c:v>
                </c:pt>
                <c:pt idx="3">
                  <c:v>MapReduce</c:v>
                </c:pt>
              </c:strCache>
            </c:strRef>
          </c:cat>
          <c:val>
            <c:numRef>
              <c:f>'7-MPKI_8-Speedup'!$AJ$101:$AJ$104</c:f>
              <c:numCache>
                <c:formatCode>General</c:formatCode>
                <c:ptCount val="4"/>
                <c:pt idx="0">
                  <c:v>1.450071456084187</c:v>
                </c:pt>
                <c:pt idx="1">
                  <c:v>1.4625504318767326</c:v>
                </c:pt>
                <c:pt idx="2">
                  <c:v>1.5972205727364979</c:v>
                </c:pt>
                <c:pt idx="3">
                  <c:v>1.0055578324797567</c:v>
                </c:pt>
              </c:numCache>
            </c:numRef>
          </c:val>
        </c:ser>
        <c:ser>
          <c:idx val="3"/>
          <c:order val="3"/>
          <c:tx>
            <c:strRef>
              <c:f>'7-MPKI_8-Speedup'!$AL$100</c:f>
              <c:strCache>
                <c:ptCount val="1"/>
                <c:pt idx="0">
                  <c:v>SLICC-SW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cat>
            <c:strRef>
              <c:f>'7-MPKI_8-Speedup'!$AG$101:$AG$104</c:f>
              <c:strCache>
                <c:ptCount val="4"/>
                <c:pt idx="0">
                  <c:v>TPC-C-1</c:v>
                </c:pt>
                <c:pt idx="1">
                  <c:v>TPC-C-10</c:v>
                </c:pt>
                <c:pt idx="2">
                  <c:v>TPC-E</c:v>
                </c:pt>
                <c:pt idx="3">
                  <c:v>MapReduce</c:v>
                </c:pt>
              </c:strCache>
            </c:strRef>
          </c:cat>
          <c:val>
            <c:numRef>
              <c:f>'7-MPKI_8-Speedup'!$AL$101:$AL$104</c:f>
              <c:numCache>
                <c:formatCode>General</c:formatCode>
                <c:ptCount val="4"/>
                <c:pt idx="0">
                  <c:v>1.6039631498127758</c:v>
                </c:pt>
                <c:pt idx="1">
                  <c:v>1.6134730286056704</c:v>
                </c:pt>
                <c:pt idx="2">
                  <c:v>1.7900182681758963</c:v>
                </c:pt>
                <c:pt idx="3">
                  <c:v>1.0055578324797567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16"/>
        <c:axId val="84736256"/>
        <c:axId val="84746240"/>
      </c:barChart>
      <c:catAx>
        <c:axId val="84736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4746240"/>
        <c:crosses val="autoZero"/>
        <c:auto val="1"/>
        <c:lblAlgn val="ctr"/>
        <c:lblOffset val="100"/>
        <c:noMultiLvlLbl val="0"/>
      </c:catAx>
      <c:valAx>
        <c:axId val="84746240"/>
        <c:scaling>
          <c:orientation val="minMax"/>
          <c:max val="2"/>
          <c:min val="1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Speedup over </a:t>
                </a:r>
                <a:r>
                  <a:rPr lang="en-US" i="1" dirty="0" smtClean="0"/>
                  <a:t>Baseline</a:t>
                </a:r>
                <a:endParaRPr lang="en-US" i="1" dirty="0"/>
              </a:p>
            </c:rich>
          </c:tx>
          <c:layout>
            <c:manualLayout>
              <c:xMode val="edge"/>
              <c:yMode val="edge"/>
              <c:x val="2.511644786186349E-3"/>
              <c:y val="0.1681589275507626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847362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1050722864224333"/>
          <c:y val="4.7042206146215659E-5"/>
          <c:w val="0.86558903261627851"/>
          <c:h val="0.15693926043595002"/>
        </c:manualLayout>
      </c:layout>
      <c:overlay val="1"/>
    </c:legend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7163" y="0"/>
            <a:ext cx="30353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BDD00D-0461-4E3E-BEF3-DACA64C671EA}" type="datetimeFigureOut">
              <a:rPr lang="en-US" smtClean="0"/>
              <a:t>11/28/2012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353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7163" y="8818563"/>
            <a:ext cx="30353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60F84-4922-4873-8AFA-EAAAE7FD3C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38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163" y="0"/>
            <a:ext cx="30353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A1ABE8-4139-429D-A877-CF81F35A232C}" type="datetimeFigureOut">
              <a:rPr lang="en-US" smtClean="0"/>
              <a:t>11/28/2012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10075"/>
            <a:ext cx="5603875" cy="4176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353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163" y="8818563"/>
            <a:ext cx="30353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B737C3-182F-4242-8151-955774E26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324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B737C3-182F-4242-8151-955774E26E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875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0226675"/>
            <a:ext cx="37306250" cy="70548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18653125"/>
            <a:ext cx="30724475" cy="84137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617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7680325"/>
            <a:ext cx="39503350" cy="217249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59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38" y="1317625"/>
            <a:ext cx="9875837" cy="280876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1317625"/>
            <a:ext cx="29475113" cy="280876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04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3925" y="7680325"/>
            <a:ext cx="39503350" cy="217249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663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992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3925" y="7680325"/>
            <a:ext cx="19675475" cy="217249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0" y="7680325"/>
            <a:ext cx="19675475" cy="217249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136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29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8363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340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208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0133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Line 12"/>
          <p:cNvSpPr>
            <a:spLocks noChangeShapeType="1"/>
          </p:cNvSpPr>
          <p:nvPr userDrawn="1"/>
        </p:nvSpPr>
        <p:spPr bwMode="auto">
          <a:xfrm>
            <a:off x="0" y="5486400"/>
            <a:ext cx="43876913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</a:defRPr>
      </a:lvl2pPr>
      <a:lvl3pPr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</a:defRPr>
      </a:lvl3pPr>
      <a:lvl4pPr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</a:defRPr>
      </a:lvl4pPr>
      <a:lvl5pPr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</a:defRPr>
      </a:lvl5pPr>
      <a:lvl6pPr marL="4572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</a:defRPr>
      </a:lvl6pPr>
      <a:lvl7pPr marL="9144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</a:defRPr>
      </a:lvl7pPr>
      <a:lvl8pPr marL="13716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</a:defRPr>
      </a:lvl8pPr>
      <a:lvl9pPr marL="18288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charset="0"/>
        </a:defRPr>
      </a:lvl9pPr>
    </p:titleStyle>
    <p:bodyStyle>
      <a:lvl1pPr marL="1646238" indent="-1646238" algn="l" defTabSz="4389438" rtl="0" fontAlgn="base">
        <a:spcBef>
          <a:spcPct val="20000"/>
        </a:spcBef>
        <a:spcAft>
          <a:spcPct val="0"/>
        </a:spcAft>
        <a:buChar char="•"/>
        <a:defRPr sz="15400">
          <a:solidFill>
            <a:schemeClr val="tx1"/>
          </a:solidFill>
          <a:latin typeface="+mn-lt"/>
          <a:ea typeface="+mn-ea"/>
          <a:cs typeface="+mn-cs"/>
        </a:defRPr>
      </a:lvl1pPr>
      <a:lvl2pPr marL="3565525" indent="-1371600" algn="l" defTabSz="4389438" rtl="0" fontAlgn="base">
        <a:spcBef>
          <a:spcPct val="20000"/>
        </a:spcBef>
        <a:spcAft>
          <a:spcPct val="0"/>
        </a:spcAft>
        <a:buChar char="–"/>
        <a:defRPr sz="13400">
          <a:solidFill>
            <a:schemeClr val="tx1"/>
          </a:solidFill>
          <a:latin typeface="+mn-lt"/>
        </a:defRPr>
      </a:lvl2pPr>
      <a:lvl3pPr marL="5486400" indent="-1096963" algn="l" defTabSz="4389438" rtl="0" fontAlgn="base">
        <a:spcBef>
          <a:spcPct val="20000"/>
        </a:spcBef>
        <a:spcAft>
          <a:spcPct val="0"/>
        </a:spcAft>
        <a:buChar char="•"/>
        <a:defRPr sz="11500">
          <a:solidFill>
            <a:schemeClr val="tx1"/>
          </a:solidFill>
          <a:latin typeface="+mn-lt"/>
        </a:defRPr>
      </a:lvl3pPr>
      <a:lvl4pPr marL="7680325" indent="-1096963" algn="l" defTabSz="4389438" rtl="0" fontAlgn="base">
        <a:spcBef>
          <a:spcPct val="20000"/>
        </a:spcBef>
        <a:spcAft>
          <a:spcPct val="0"/>
        </a:spcAft>
        <a:buChar char="–"/>
        <a:defRPr sz="9600">
          <a:solidFill>
            <a:schemeClr val="tx1"/>
          </a:solidFill>
          <a:latin typeface="+mn-lt"/>
        </a:defRPr>
      </a:lvl4pPr>
      <a:lvl5pPr marL="98758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5pPr>
      <a:lvl6pPr marL="103330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6pPr>
      <a:lvl7pPr marL="107902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7pPr>
      <a:lvl8pPr marL="112474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8pPr>
      <a:lvl9pPr marL="11704638" indent="-1096963" algn="l" defTabSz="4389438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.xml"/><Relationship Id="rId11" Type="http://schemas.openxmlformats.org/officeDocument/2006/relationships/chart" Target="../charts/chart3.xml"/><Relationship Id="rId5" Type="http://schemas.openxmlformats.org/officeDocument/2006/relationships/image" Target="../media/image3.png"/><Relationship Id="rId10" Type="http://schemas.openxmlformats.org/officeDocument/2006/relationships/chart" Target="../charts/chart2.xml"/><Relationship Id="rId4" Type="http://schemas.openxmlformats.org/officeDocument/2006/relationships/image" Target="../media/image2.jpe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16535400" y="5777754"/>
            <a:ext cx="12960000" cy="12105393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28600" tIns="228600" rIns="228600" bIns="228600"/>
          <a:lstStyle/>
          <a:p>
            <a:r>
              <a:rPr lang="en-US" sz="4400" b="1" dirty="0" smtClean="0"/>
              <a:t>SLICC Concept</a:t>
            </a:r>
          </a:p>
          <a:p>
            <a:endParaRPr lang="en-US" b="1" dirty="0"/>
          </a:p>
          <a:p>
            <a:r>
              <a:rPr lang="en-US" b="1" dirty="0" smtClean="0"/>
              <a:t>Example</a:t>
            </a:r>
            <a:endParaRPr lang="en-US" b="1" dirty="0"/>
          </a:p>
        </p:txBody>
      </p:sp>
      <p:grpSp>
        <p:nvGrpSpPr>
          <p:cNvPr id="6" name="Group 5"/>
          <p:cNvGrpSpPr/>
          <p:nvPr/>
        </p:nvGrpSpPr>
        <p:grpSpPr>
          <a:xfrm>
            <a:off x="20077698" y="7595628"/>
            <a:ext cx="3342158" cy="2450906"/>
            <a:chOff x="19391898" y="7988494"/>
            <a:chExt cx="3342158" cy="2450906"/>
          </a:xfrm>
        </p:grpSpPr>
        <p:sp>
          <p:nvSpPr>
            <p:cNvPr id="355" name="Rectangle 354"/>
            <p:cNvSpPr/>
            <p:nvPr/>
          </p:nvSpPr>
          <p:spPr>
            <a:xfrm>
              <a:off x="19391903" y="7988494"/>
              <a:ext cx="788456" cy="490179"/>
            </a:xfrm>
            <a:prstGeom prst="rect">
              <a:avLst/>
            </a:prstGeom>
            <a:noFill/>
            <a:ln w="9525" cap="flat" cmpd="sng" algn="ctr">
              <a:noFill/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130046" tIns="65023" rIns="130046" bIns="65023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eorgia"/>
                </a:rPr>
                <a:t>T1</a:t>
              </a:r>
            </a:p>
          </p:txBody>
        </p:sp>
        <p:sp>
          <p:nvSpPr>
            <p:cNvPr id="356" name="Rectangle 355"/>
            <p:cNvSpPr/>
            <p:nvPr/>
          </p:nvSpPr>
          <p:spPr>
            <a:xfrm>
              <a:off x="19391901" y="8478686"/>
              <a:ext cx="788456" cy="490179"/>
            </a:xfrm>
            <a:prstGeom prst="rect">
              <a:avLst/>
            </a:prstGeom>
            <a:solidFill>
              <a:srgbClr val="BD3D22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lIns="130046" tIns="65023" rIns="130046" bIns="65023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endParaRPr>
            </a:p>
          </p:txBody>
        </p:sp>
        <p:sp>
          <p:nvSpPr>
            <p:cNvPr id="357" name="Rectangle 356"/>
            <p:cNvSpPr/>
            <p:nvPr/>
          </p:nvSpPr>
          <p:spPr>
            <a:xfrm>
              <a:off x="19391898" y="8968865"/>
              <a:ext cx="788456" cy="490179"/>
            </a:xfrm>
            <a:prstGeom prst="rect">
              <a:avLst/>
            </a:prstGeom>
            <a:solidFill>
              <a:srgbClr val="46AE9D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lIns="130046" tIns="65023" rIns="130046" bIns="65023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endParaRPr>
            </a:p>
          </p:txBody>
        </p:sp>
        <p:sp>
          <p:nvSpPr>
            <p:cNvPr id="358" name="Rectangle 357"/>
            <p:cNvSpPr/>
            <p:nvPr/>
          </p:nvSpPr>
          <p:spPr>
            <a:xfrm>
              <a:off x="19391898" y="9459044"/>
              <a:ext cx="788456" cy="490179"/>
            </a:xfrm>
            <a:prstGeom prst="rect">
              <a:avLst/>
            </a:prstGeom>
            <a:solidFill>
              <a:srgbClr val="0092D2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lIns="130046" tIns="65023" rIns="130046" bIns="65023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endParaRPr>
            </a:p>
          </p:txBody>
        </p:sp>
        <p:sp>
          <p:nvSpPr>
            <p:cNvPr id="359" name="Rectangle 358"/>
            <p:cNvSpPr/>
            <p:nvPr/>
          </p:nvSpPr>
          <p:spPr>
            <a:xfrm>
              <a:off x="19391898" y="9949221"/>
              <a:ext cx="788456" cy="490179"/>
            </a:xfrm>
            <a:prstGeom prst="rect">
              <a:avLst/>
            </a:prstGeom>
            <a:solidFill>
              <a:srgbClr val="BD3D22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lIns="130046" tIns="65023" rIns="130046" bIns="65023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endParaRPr>
            </a:p>
          </p:txBody>
        </p:sp>
        <p:sp>
          <p:nvSpPr>
            <p:cNvPr id="360" name="Rectangle 359"/>
            <p:cNvSpPr/>
            <p:nvPr/>
          </p:nvSpPr>
          <p:spPr>
            <a:xfrm>
              <a:off x="20692391" y="7988494"/>
              <a:ext cx="788456" cy="490179"/>
            </a:xfrm>
            <a:prstGeom prst="rect">
              <a:avLst/>
            </a:prstGeom>
            <a:noFill/>
            <a:ln w="9525" cap="flat" cmpd="sng" algn="ctr">
              <a:noFill/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130046" tIns="65023" rIns="130046" bIns="65023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eorgia"/>
                </a:rPr>
                <a:t>T2</a:t>
              </a:r>
            </a:p>
          </p:txBody>
        </p:sp>
        <p:sp>
          <p:nvSpPr>
            <p:cNvPr id="361" name="Rectangle 360"/>
            <p:cNvSpPr/>
            <p:nvPr/>
          </p:nvSpPr>
          <p:spPr>
            <a:xfrm>
              <a:off x="20692385" y="8478672"/>
              <a:ext cx="788456" cy="490179"/>
            </a:xfrm>
            <a:prstGeom prst="rect">
              <a:avLst/>
            </a:prstGeom>
            <a:solidFill>
              <a:srgbClr val="BD3D22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lIns="130046" tIns="65023" rIns="130046" bIns="65023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endParaRPr>
            </a:p>
          </p:txBody>
        </p:sp>
        <p:sp>
          <p:nvSpPr>
            <p:cNvPr id="362" name="Rectangle 361"/>
            <p:cNvSpPr/>
            <p:nvPr/>
          </p:nvSpPr>
          <p:spPr>
            <a:xfrm>
              <a:off x="20692385" y="8968849"/>
              <a:ext cx="788456" cy="490179"/>
            </a:xfrm>
            <a:prstGeom prst="rect">
              <a:avLst/>
            </a:prstGeom>
            <a:solidFill>
              <a:srgbClr val="46AE9D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lIns="130046" tIns="65023" rIns="130046" bIns="65023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endParaRPr>
            </a:p>
          </p:txBody>
        </p:sp>
        <p:sp>
          <p:nvSpPr>
            <p:cNvPr id="363" name="Rectangle 362"/>
            <p:cNvSpPr/>
            <p:nvPr/>
          </p:nvSpPr>
          <p:spPr>
            <a:xfrm>
              <a:off x="20692385" y="9448800"/>
              <a:ext cx="788456" cy="490179"/>
            </a:xfrm>
            <a:prstGeom prst="rect">
              <a:avLst/>
            </a:prstGeom>
            <a:solidFill>
              <a:srgbClr val="F9C31B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lIns="130046" tIns="65023" rIns="130046" bIns="65023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endParaRPr>
            </a:p>
          </p:txBody>
        </p:sp>
        <p:sp>
          <p:nvSpPr>
            <p:cNvPr id="364" name="Rectangle 363"/>
            <p:cNvSpPr/>
            <p:nvPr/>
          </p:nvSpPr>
          <p:spPr>
            <a:xfrm>
              <a:off x="21945600" y="7988494"/>
              <a:ext cx="788456" cy="490179"/>
            </a:xfrm>
            <a:prstGeom prst="rect">
              <a:avLst/>
            </a:prstGeom>
            <a:noFill/>
            <a:ln w="9525" cap="flat" cmpd="sng" algn="ctr">
              <a:noFill/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130046" tIns="65023" rIns="130046" bIns="65023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eorgia"/>
                </a:rPr>
                <a:t>T3</a:t>
              </a:r>
            </a:p>
          </p:txBody>
        </p:sp>
        <p:sp>
          <p:nvSpPr>
            <p:cNvPr id="365" name="Rectangle 364"/>
            <p:cNvSpPr/>
            <p:nvPr/>
          </p:nvSpPr>
          <p:spPr>
            <a:xfrm>
              <a:off x="21945600" y="8478686"/>
              <a:ext cx="788456" cy="490179"/>
            </a:xfrm>
            <a:prstGeom prst="rect">
              <a:avLst/>
            </a:prstGeom>
            <a:solidFill>
              <a:srgbClr val="BD3D22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lIns="130046" tIns="65023" rIns="130046" bIns="65023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endParaRPr>
            </a:p>
          </p:txBody>
        </p:sp>
        <p:sp>
          <p:nvSpPr>
            <p:cNvPr id="366" name="Rectangle 365"/>
            <p:cNvSpPr/>
            <p:nvPr/>
          </p:nvSpPr>
          <p:spPr>
            <a:xfrm>
              <a:off x="21945600" y="8968850"/>
              <a:ext cx="788443" cy="490179"/>
            </a:xfrm>
            <a:prstGeom prst="rect">
              <a:avLst/>
            </a:prstGeom>
            <a:solidFill>
              <a:srgbClr val="0092D2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lIns="130046" tIns="65023" rIns="130046" bIns="65023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endParaRPr>
            </a:p>
          </p:txBody>
        </p:sp>
        <p:sp>
          <p:nvSpPr>
            <p:cNvPr id="367" name="Rectangle 366"/>
            <p:cNvSpPr/>
            <p:nvPr/>
          </p:nvSpPr>
          <p:spPr>
            <a:xfrm>
              <a:off x="21945600" y="9448800"/>
              <a:ext cx="788456" cy="490179"/>
            </a:xfrm>
            <a:prstGeom prst="rect">
              <a:avLst/>
            </a:prstGeom>
            <a:solidFill>
              <a:srgbClr val="F9C31B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lIns="130046" tIns="65023" rIns="130046" bIns="65023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endParaRPr>
            </a:p>
          </p:txBody>
        </p:sp>
      </p:grpSp>
      <p:sp>
        <p:nvSpPr>
          <p:cNvPr id="323" name="Text Box 18"/>
          <p:cNvSpPr txBox="1">
            <a:spLocks noChangeArrowheads="1"/>
          </p:cNvSpPr>
          <p:nvPr/>
        </p:nvSpPr>
        <p:spPr bwMode="auto">
          <a:xfrm>
            <a:off x="1449600" y="13707722"/>
            <a:ext cx="14400000" cy="7018678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28600" tIns="228600" rIns="228600" bIns="228600"/>
          <a:lstStyle/>
          <a:p>
            <a:r>
              <a:rPr lang="en-US" sz="4800" b="1" dirty="0" smtClean="0"/>
              <a:t>Instruction Stalls in OLTP?</a:t>
            </a:r>
          </a:p>
          <a:p>
            <a:pPr marL="457200" indent="-457200">
              <a:buFontTx/>
              <a:buChar char="-"/>
            </a:pPr>
            <a:endParaRPr lang="en-US" sz="2400" dirty="0" smtClean="0"/>
          </a:p>
          <a:p>
            <a:r>
              <a:rPr lang="en-US" b="1" i="1" dirty="0" smtClean="0"/>
              <a:t>	</a:t>
            </a:r>
            <a:r>
              <a:rPr lang="en-US" b="1" dirty="0" smtClean="0"/>
              <a:t>Many</a:t>
            </a:r>
            <a:r>
              <a:rPr lang="en-US" dirty="0" smtClean="0"/>
              <a:t> concurrent Transactions</a:t>
            </a:r>
          </a:p>
          <a:p>
            <a:endParaRPr lang="en-US" sz="1600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algn="ctr"/>
            <a:r>
              <a:rPr lang="en-US" sz="4800" b="1" dirty="0" smtClean="0">
                <a:solidFill>
                  <a:srgbClr val="C00000"/>
                </a:solidFill>
              </a:rPr>
              <a:t>Instruction Caches are Thrashed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b="1" dirty="0" smtClean="0"/>
          </a:p>
          <a:p>
            <a:endParaRPr lang="en-US" dirty="0"/>
          </a:p>
        </p:txBody>
      </p:sp>
      <p:sp>
        <p:nvSpPr>
          <p:cNvPr id="488" name="Text Box 20"/>
          <p:cNvSpPr txBox="1">
            <a:spLocks noChangeArrowheads="1"/>
          </p:cNvSpPr>
          <p:nvPr/>
        </p:nvSpPr>
        <p:spPr bwMode="auto">
          <a:xfrm>
            <a:off x="16535400" y="18364200"/>
            <a:ext cx="12960000" cy="1363027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28600" tIns="228600" rIns="228600" bIns="228600"/>
          <a:lstStyle/>
          <a:p>
            <a:r>
              <a:rPr lang="en-US" sz="4400" b="1" dirty="0"/>
              <a:t>Ingredients &amp; </a:t>
            </a:r>
            <a:r>
              <a:rPr lang="en-US" sz="4400" b="1" dirty="0" smtClean="0"/>
              <a:t>Implementation</a:t>
            </a:r>
          </a:p>
          <a:p>
            <a:endParaRPr lang="en-US" b="1" dirty="0" smtClean="0"/>
          </a:p>
          <a:p>
            <a:r>
              <a:rPr lang="en-US" sz="3600" b="1" dirty="0" smtClean="0">
                <a:solidFill>
                  <a:srgbClr val="C00000"/>
                </a:solidFill>
              </a:rPr>
              <a:t>When </a:t>
            </a:r>
            <a:r>
              <a:rPr lang="en-US" sz="3600" b="1" dirty="0">
                <a:solidFill>
                  <a:srgbClr val="C00000"/>
                </a:solidFill>
              </a:rPr>
              <a:t>to migrate?</a:t>
            </a:r>
          </a:p>
          <a:p>
            <a:r>
              <a:rPr lang="en-US" dirty="0" smtClean="0"/>
              <a:t>	</a:t>
            </a:r>
            <a:r>
              <a:rPr lang="en-US" b="1" dirty="0" smtClean="0"/>
              <a:t>Detect – Cache Full</a:t>
            </a:r>
          </a:p>
          <a:p>
            <a:pPr marL="1524000"/>
            <a:r>
              <a:rPr lang="en-US" sz="2800" dirty="0" smtClean="0"/>
              <a:t>Counting </a:t>
            </a:r>
            <a:r>
              <a:rPr lang="en-US" dirty="0" smtClean="0"/>
              <a:t>the</a:t>
            </a:r>
            <a:r>
              <a:rPr lang="en-US" sz="2800" dirty="0" smtClean="0"/>
              <a:t> number of misses incurred by the cache.</a:t>
            </a:r>
            <a:endParaRPr lang="en-US" sz="2800" dirty="0"/>
          </a:p>
          <a:p>
            <a:endParaRPr lang="en-US" dirty="0" smtClean="0"/>
          </a:p>
          <a:p>
            <a:r>
              <a:rPr lang="en-US" b="1" dirty="0"/>
              <a:t>	</a:t>
            </a:r>
            <a:r>
              <a:rPr lang="en-US" b="1" dirty="0" smtClean="0"/>
              <a:t>Detect – New Segment</a:t>
            </a:r>
          </a:p>
          <a:p>
            <a:pPr marL="1428750"/>
            <a:r>
              <a:rPr lang="en-US" sz="2800" dirty="0" smtClean="0"/>
              <a:t>Track miss dilution by counting the number of misses within a window of </a:t>
            </a:r>
            <a:r>
              <a:rPr lang="en-US" sz="2800" i="1" dirty="0" smtClean="0"/>
              <a:t>N</a:t>
            </a:r>
            <a:r>
              <a:rPr lang="en-US" sz="2800" dirty="0" smtClean="0"/>
              <a:t> cache accesses.</a:t>
            </a:r>
            <a:endParaRPr lang="en-US" sz="2800" dirty="0"/>
          </a:p>
          <a:p>
            <a:endParaRPr lang="en-US" dirty="0"/>
          </a:p>
          <a:p>
            <a:r>
              <a:rPr lang="en-US" sz="3600" b="1" dirty="0">
                <a:solidFill>
                  <a:srgbClr val="C00000"/>
                </a:solidFill>
              </a:rPr>
              <a:t>Where to </a:t>
            </a:r>
            <a:r>
              <a:rPr lang="en-US" sz="3600" b="1" dirty="0" smtClean="0">
                <a:solidFill>
                  <a:srgbClr val="C00000"/>
                </a:solidFill>
              </a:rPr>
              <a:t>go?</a:t>
            </a:r>
          </a:p>
          <a:p>
            <a:r>
              <a:rPr lang="en-US" b="1" dirty="0"/>
              <a:t>	</a:t>
            </a:r>
            <a:r>
              <a:rPr lang="en-US" b="1" dirty="0" smtClean="0"/>
              <a:t>Predict </a:t>
            </a:r>
            <a:r>
              <a:rPr lang="en-US" b="1" dirty="0"/>
              <a:t>where is the next code </a:t>
            </a:r>
            <a:r>
              <a:rPr lang="en-US" b="1" dirty="0" smtClean="0"/>
              <a:t>segment?</a:t>
            </a:r>
          </a:p>
          <a:p>
            <a:pPr marL="1524000"/>
            <a:r>
              <a:rPr lang="en-US" sz="2800" dirty="0" smtClean="0"/>
              <a:t>Find which other core holds all </a:t>
            </a:r>
            <a:r>
              <a:rPr lang="en-US" sz="2800" i="1" dirty="0" smtClean="0"/>
              <a:t>N</a:t>
            </a:r>
            <a:r>
              <a:rPr lang="en-US" sz="2800" dirty="0" smtClean="0"/>
              <a:t> cache blocks missed recently.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10003052" y="153987"/>
            <a:ext cx="23829748" cy="274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0" tIns="914400" rIns="457200" bIns="457200" anchor="ctr" anchorCtr="1"/>
          <a:lstStyle>
            <a:lvl1pPr defTabSz="4389438">
              <a:defRPr>
                <a:solidFill>
                  <a:schemeClr val="tx1"/>
                </a:solidFill>
                <a:latin typeface="Arial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8000" dirty="0" smtClean="0">
                <a:latin typeface="Impact" pitchFamily="34" charset="0"/>
              </a:rPr>
              <a:t>SLICC: Self-Assembly of Instruction Cache Collectives </a:t>
            </a:r>
          </a:p>
          <a:p>
            <a:pPr algn="ctr"/>
            <a:r>
              <a:rPr lang="en-US" sz="8000" dirty="0" smtClean="0">
                <a:latin typeface="Impact" pitchFamily="34" charset="0"/>
              </a:rPr>
              <a:t>for OLTP Workloads</a:t>
            </a:r>
            <a:endParaRPr lang="en-US" sz="8000" dirty="0">
              <a:latin typeface="Impact" pitchFamily="34" charset="0"/>
            </a:endParaRP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9067800" y="2741613"/>
            <a:ext cx="25592088" cy="274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0" tIns="457200" rIns="457200" bIns="457200" anchor="ctr" anchorCtr="1"/>
          <a:lstStyle>
            <a:lvl1pPr defTabSz="4389438">
              <a:defRPr>
                <a:solidFill>
                  <a:schemeClr val="tx1"/>
                </a:solidFill>
                <a:latin typeface="Arial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5400" b="1" dirty="0" smtClean="0">
                <a:solidFill>
                  <a:srgbClr val="C00000"/>
                </a:solidFill>
              </a:rPr>
              <a:t>Islam Atta</a:t>
            </a:r>
            <a:r>
              <a:rPr lang="en-US" sz="5400" b="1" baseline="30000" dirty="0" smtClean="0">
                <a:solidFill>
                  <a:srgbClr val="C00000"/>
                </a:solidFill>
              </a:rPr>
              <a:t>1</a:t>
            </a:r>
            <a:r>
              <a:rPr lang="en-US" sz="5400" dirty="0" smtClean="0"/>
              <a:t>, </a:t>
            </a:r>
            <a:r>
              <a:rPr lang="en-US" sz="5400" dirty="0"/>
              <a:t>Pınar </a:t>
            </a:r>
            <a:r>
              <a:rPr lang="en-US" sz="5400" dirty="0" smtClean="0"/>
              <a:t>Tözün</a:t>
            </a:r>
            <a:r>
              <a:rPr lang="en-US" sz="5400" baseline="30000" dirty="0" smtClean="0"/>
              <a:t>2</a:t>
            </a:r>
            <a:r>
              <a:rPr lang="en-US" sz="5400" dirty="0"/>
              <a:t>, Anastasia </a:t>
            </a:r>
            <a:r>
              <a:rPr lang="en-US" sz="5400" dirty="0" smtClean="0"/>
              <a:t>Ailamaki</a:t>
            </a:r>
            <a:r>
              <a:rPr lang="en-US" sz="5400" baseline="30000" dirty="0"/>
              <a:t>2</a:t>
            </a:r>
            <a:r>
              <a:rPr lang="en-US" sz="5400" dirty="0" smtClean="0"/>
              <a:t>, Andreas Moshovos</a:t>
            </a:r>
            <a:r>
              <a:rPr lang="en-US" sz="5400" baseline="30000" dirty="0" smtClean="0"/>
              <a:t>1</a:t>
            </a:r>
            <a:endParaRPr lang="en-US" sz="5400" baseline="30000" dirty="0"/>
          </a:p>
          <a:p>
            <a:pPr algn="ctr"/>
            <a:r>
              <a:rPr lang="en-US" sz="4800" baseline="30000" dirty="0">
                <a:latin typeface="Georgia" pitchFamily="18" charset="0"/>
              </a:rPr>
              <a:t>1</a:t>
            </a:r>
            <a:r>
              <a:rPr lang="en-US" sz="4800" dirty="0">
                <a:latin typeface="Georgia" pitchFamily="18" charset="0"/>
              </a:rPr>
              <a:t>University of </a:t>
            </a:r>
            <a:r>
              <a:rPr lang="en-US" sz="4800" dirty="0" smtClean="0">
                <a:latin typeface="Georgia" pitchFamily="18" charset="0"/>
              </a:rPr>
              <a:t>Toronto, </a:t>
            </a:r>
            <a:r>
              <a:rPr lang="en-US" sz="4800" baseline="30000" dirty="0" smtClean="0">
                <a:latin typeface="Georgia" pitchFamily="18" charset="0"/>
              </a:rPr>
              <a:t>2</a:t>
            </a:r>
            <a:r>
              <a:rPr lang="fr-FR" sz="4800" dirty="0">
                <a:latin typeface="Georgia" pitchFamily="18" charset="0"/>
              </a:rPr>
              <a:t>École Polytechnique Fédérale de Lausanne</a:t>
            </a:r>
            <a:endParaRPr lang="en-US" sz="4800" dirty="0">
              <a:latin typeface="Georgia" pitchFamily="18" charset="0"/>
            </a:endParaRP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30251400" y="5777753"/>
            <a:ext cx="12240000" cy="717624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28600" tIns="228600" rIns="228600" bIns="228600"/>
          <a:lstStyle/>
          <a:p>
            <a:r>
              <a:rPr lang="en-US" sz="4400" b="1" dirty="0"/>
              <a:t>Methodology</a:t>
            </a:r>
            <a:endParaRPr lang="en-US" sz="4400" b="1" dirty="0" smtClean="0"/>
          </a:p>
          <a:p>
            <a:endParaRPr lang="en-US" dirty="0" smtClean="0"/>
          </a:p>
          <a:p>
            <a:r>
              <a:rPr lang="en-US" dirty="0" err="1" smtClean="0"/>
              <a:t>Zesto</a:t>
            </a:r>
            <a:r>
              <a:rPr lang="en-US" dirty="0" smtClean="0"/>
              <a:t>: x86 CMP simulator</a:t>
            </a:r>
          </a:p>
          <a:p>
            <a:r>
              <a:rPr lang="en-US" dirty="0" smtClean="0"/>
              <a:t>Shore-MT: storage manager</a:t>
            </a:r>
          </a:p>
          <a:p>
            <a:r>
              <a:rPr lang="en-US" dirty="0" smtClean="0"/>
              <a:t>QEMU Extension</a:t>
            </a:r>
            <a:endParaRPr lang="en-US" dirty="0"/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1449600" y="21259800"/>
            <a:ext cx="14400000" cy="1073467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28600" tIns="228600" rIns="228600" bIns="228600"/>
          <a:lstStyle/>
          <a:p>
            <a:r>
              <a:rPr lang="en-US" sz="4400" b="1" dirty="0"/>
              <a:t>Exploit CMP Integration and OLTP Behavior</a:t>
            </a:r>
          </a:p>
          <a:p>
            <a:endParaRPr lang="en-US" sz="4000" b="1" dirty="0" smtClean="0"/>
          </a:p>
          <a:p>
            <a:r>
              <a:rPr lang="en-US" sz="4000" b="1" dirty="0" smtClean="0"/>
              <a:t>CMP Integration</a:t>
            </a:r>
          </a:p>
          <a:p>
            <a:endParaRPr lang="en-US" sz="4400" b="1" dirty="0"/>
          </a:p>
          <a:p>
            <a:endParaRPr lang="en-US" sz="4400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r>
              <a:rPr lang="en-US" sz="4000" b="1" dirty="0" smtClean="0"/>
              <a:t>OLTP Behavior</a:t>
            </a:r>
          </a:p>
          <a:p>
            <a:pPr marL="457200" indent="-457200">
              <a:buFontTx/>
              <a:buChar char="-"/>
            </a:pPr>
            <a:r>
              <a:rPr lang="en-US" sz="4000" dirty="0" smtClean="0"/>
              <a:t>Lots of code reuse</a:t>
            </a:r>
          </a:p>
          <a:p>
            <a:pPr marL="457200" indent="-457200">
              <a:buFontTx/>
              <a:buChar char="-"/>
            </a:pPr>
            <a:r>
              <a:rPr lang="en-US" sz="4000" dirty="0" smtClean="0"/>
              <a:t>Higher overlap across </a:t>
            </a:r>
            <a:br>
              <a:rPr lang="en-US" sz="4000" dirty="0" smtClean="0"/>
            </a:br>
            <a:r>
              <a:rPr lang="en-US" sz="4000" dirty="0" smtClean="0"/>
              <a:t>same-type transactions</a:t>
            </a:r>
          </a:p>
          <a:p>
            <a:endParaRPr lang="en-US" b="1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30251400" y="13487400"/>
            <a:ext cx="12240000" cy="1850707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28600" tIns="228600" rIns="228600" bIns="228600"/>
          <a:lstStyle/>
          <a:p>
            <a:r>
              <a:rPr lang="en-US" sz="4400" b="1" dirty="0"/>
              <a:t>Key Results</a:t>
            </a:r>
          </a:p>
          <a:p>
            <a:endParaRPr lang="en-US" sz="4000" b="1" dirty="0" smtClean="0"/>
          </a:p>
          <a:p>
            <a:r>
              <a:rPr lang="en-US" sz="4000" b="1" dirty="0" smtClean="0">
                <a:solidFill>
                  <a:srgbClr val="C00000"/>
                </a:solidFill>
              </a:rPr>
              <a:t>Effect on Misses</a:t>
            </a:r>
          </a:p>
          <a:p>
            <a:pPr marL="457200" indent="-457200">
              <a:buFontTx/>
              <a:buChar char="-"/>
            </a:pPr>
            <a:r>
              <a:rPr lang="en-US" b="1" dirty="0" smtClean="0"/>
              <a:t>OLTP:</a:t>
            </a:r>
          </a:p>
          <a:p>
            <a:pPr marL="536575"/>
            <a:r>
              <a:rPr lang="en-US" sz="2800" dirty="0" smtClean="0"/>
              <a:t>Instruction misses:	58%</a:t>
            </a:r>
          </a:p>
          <a:p>
            <a:pPr marL="536575"/>
            <a:endParaRPr lang="en-US" sz="2800" dirty="0" smtClean="0"/>
          </a:p>
          <a:p>
            <a:pPr marL="536575"/>
            <a:r>
              <a:rPr lang="en-US" sz="2800" dirty="0" smtClean="0"/>
              <a:t>Data misses:		  7%</a:t>
            </a:r>
            <a:endParaRPr lang="en-US" dirty="0" smtClean="0"/>
          </a:p>
          <a:p>
            <a:pPr marL="457200" indent="-457200">
              <a:buFontTx/>
              <a:buChar char="-"/>
            </a:pPr>
            <a:endParaRPr lang="en-US" dirty="0" smtClean="0"/>
          </a:p>
          <a:p>
            <a:pPr marL="457200" indent="-457200">
              <a:buFontTx/>
              <a:buChar char="-"/>
            </a:pPr>
            <a:endParaRPr lang="en-US" dirty="0" smtClean="0"/>
          </a:p>
          <a:p>
            <a:pPr marL="457200" indent="-457200">
              <a:buFontTx/>
              <a:buChar char="-"/>
            </a:pPr>
            <a:endParaRPr lang="en-US" dirty="0"/>
          </a:p>
          <a:p>
            <a:pPr marL="457200" indent="-457200">
              <a:buFontTx/>
              <a:buChar char="-"/>
            </a:pPr>
            <a:r>
              <a:rPr lang="en-US" b="1" i="1" dirty="0" smtClean="0"/>
              <a:t>Robust</a:t>
            </a:r>
            <a:r>
              <a:rPr lang="en-US" dirty="0" smtClean="0"/>
              <a:t>:</a:t>
            </a:r>
          </a:p>
          <a:p>
            <a:pPr marL="536575"/>
            <a:r>
              <a:rPr lang="en-US" sz="2800" dirty="0" smtClean="0"/>
              <a:t>MapReduce, a non-OLTP </a:t>
            </a:r>
            <a:br>
              <a:rPr lang="en-US" sz="2800" dirty="0" smtClean="0"/>
            </a:br>
            <a:r>
              <a:rPr lang="en-US" sz="2800" dirty="0" smtClean="0"/>
              <a:t>workload with a small instruction </a:t>
            </a:r>
            <a:br>
              <a:rPr lang="en-US" sz="2800" dirty="0" smtClean="0"/>
            </a:br>
            <a:r>
              <a:rPr lang="en-US" sz="2800" dirty="0" smtClean="0"/>
              <a:t>footprint, is not affected.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b="1" dirty="0" smtClean="0"/>
          </a:p>
          <a:p>
            <a:r>
              <a:rPr lang="en-US" sz="4400" b="1" dirty="0" smtClean="0">
                <a:solidFill>
                  <a:srgbClr val="C00000"/>
                </a:solidFill>
              </a:rPr>
              <a:t>Performance</a:t>
            </a:r>
          </a:p>
          <a:p>
            <a:pPr marL="457200" indent="-457200">
              <a:buFontTx/>
              <a:buChar char="-"/>
            </a:pPr>
            <a:r>
              <a:rPr lang="en-US" sz="2800" b="1" i="1" dirty="0" smtClean="0"/>
              <a:t>Baseline</a:t>
            </a:r>
            <a:r>
              <a:rPr lang="en-US" sz="2800" dirty="0"/>
              <a:t>: no effort to reduce instruction </a:t>
            </a:r>
            <a:r>
              <a:rPr lang="en-US" sz="2800" dirty="0" smtClean="0"/>
              <a:t>misses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TPC-C: +60% 		TPC-E: +79%</a:t>
            </a:r>
          </a:p>
          <a:p>
            <a:pPr marL="457200" indent="-457200">
              <a:buFontTx/>
              <a:buChar char="-"/>
            </a:pPr>
            <a:r>
              <a:rPr lang="en-US" sz="2800" b="1" i="1" dirty="0" smtClean="0"/>
              <a:t>Next-line</a:t>
            </a:r>
            <a:r>
              <a:rPr lang="en-US" sz="2800" dirty="0" smtClean="0"/>
              <a:t>: always prefetch the next-line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TPC-C: +35% 		TPC-E: +52%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Upper </a:t>
            </a:r>
            <a:r>
              <a:rPr lang="en-US" sz="2800" dirty="0"/>
              <a:t>bound for </a:t>
            </a:r>
            <a:r>
              <a:rPr lang="en-US" sz="2800" b="1" i="1" dirty="0"/>
              <a:t>Proactive Instruction Fetch</a:t>
            </a:r>
            <a:r>
              <a:rPr lang="en-US" sz="2800" b="1" dirty="0"/>
              <a:t> </a:t>
            </a:r>
            <a:r>
              <a:rPr lang="en-US" sz="1600" dirty="0"/>
              <a:t>[</a:t>
            </a:r>
            <a:r>
              <a:rPr lang="en-US" sz="1600" dirty="0" err="1"/>
              <a:t>Ferdman</a:t>
            </a:r>
            <a:r>
              <a:rPr lang="en-US" sz="1600" dirty="0"/>
              <a:t>, MICRO’11</a:t>
            </a:r>
            <a:r>
              <a:rPr lang="en-US" sz="1600" dirty="0" smtClean="0"/>
              <a:t>]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TPC-C: ±2%, 		TPC-E: +21%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SLICC requires &lt;1KB of storage, while PIF requires ~40KB.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PIF is a general technique, while SLICC is tailored to workloads with behavior similar to OLTP.</a:t>
            </a:r>
          </a:p>
          <a:p>
            <a:pPr marL="457200" indent="-457200">
              <a:buFontTx/>
              <a:buChar char="-"/>
            </a:pPr>
            <a:endParaRPr lang="en-US" sz="2800" dirty="0" smtClean="0"/>
          </a:p>
          <a:p>
            <a:endParaRPr lang="en-US" sz="2800" b="1" dirty="0"/>
          </a:p>
          <a:p>
            <a:endParaRPr lang="en-US" sz="2800" b="1" dirty="0" smtClean="0"/>
          </a:p>
          <a:p>
            <a:endParaRPr lang="en-US" sz="2800" b="1" dirty="0"/>
          </a:p>
          <a:p>
            <a:endParaRPr lang="en-US" sz="2800" b="1" dirty="0" smtClean="0"/>
          </a:p>
          <a:p>
            <a:endParaRPr lang="en-US" sz="2800" b="1" dirty="0"/>
          </a:p>
          <a:p>
            <a:endParaRPr lang="en-US" sz="2800" b="1" dirty="0" smtClean="0"/>
          </a:p>
          <a:p>
            <a:endParaRPr lang="en-US" sz="2800" b="1" dirty="0"/>
          </a:p>
          <a:p>
            <a:endParaRPr lang="en-US" sz="2800" b="1" dirty="0" smtClean="0"/>
          </a:p>
          <a:p>
            <a:endParaRPr lang="en-US" sz="2800" b="1" dirty="0"/>
          </a:p>
          <a:p>
            <a:endParaRPr lang="en-US" sz="2800" b="1" dirty="0" smtClean="0"/>
          </a:p>
          <a:p>
            <a:endParaRPr lang="en-US" sz="2800" b="1" dirty="0"/>
          </a:p>
          <a:p>
            <a:endParaRPr lang="en-US" sz="2800" b="1" dirty="0" smtClean="0"/>
          </a:p>
          <a:p>
            <a:endParaRPr lang="en-US" sz="2800" b="1" dirty="0"/>
          </a:p>
          <a:p>
            <a:endParaRPr lang="en-US" sz="2800" b="1" dirty="0" smtClean="0"/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1755775" y="5486400"/>
            <a:ext cx="1226502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sz="4800" dirty="0">
              <a:latin typeface="Impact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295400" y="561975"/>
            <a:ext cx="8358238" cy="3712260"/>
            <a:chOff x="709562" y="533400"/>
            <a:chExt cx="8358238" cy="3712260"/>
          </a:xfrm>
        </p:grpSpPr>
        <p:pic>
          <p:nvPicPr>
            <p:cNvPr id="33" name="Picture 3" descr="D:\Documents\Google Drive\SLICC Poster &amp; Presentation\500px-UofT_Logo.svg_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9562" y="533400"/>
              <a:ext cx="8358238" cy="37122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75" name="Picture 127" descr="D:\Documents\Google Drive\SLICC Poster &amp; Presentation\UofT_logo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4400" y="969222"/>
              <a:ext cx="1585913" cy="27645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4" name="Picture 2" descr="http://ceat.epfl.ch/files/content/sites/ceat/files/shared/images/menus/ecussons/EPFL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95702" y="1297781"/>
            <a:ext cx="6895698" cy="2436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0" name="Left Brace 299"/>
          <p:cNvSpPr/>
          <p:nvPr/>
        </p:nvSpPr>
        <p:spPr bwMode="auto">
          <a:xfrm>
            <a:off x="7944862" y="24975989"/>
            <a:ext cx="528051" cy="1402760"/>
          </a:xfrm>
          <a:prstGeom prst="leftBrace">
            <a:avLst>
              <a:gd name="adj1" fmla="val 8333"/>
              <a:gd name="adj2" fmla="val 41475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304" name="TextBox 303"/>
          <p:cNvSpPr txBox="1"/>
          <p:nvPr/>
        </p:nvSpPr>
        <p:spPr>
          <a:xfrm>
            <a:off x="7576549" y="23599945"/>
            <a:ext cx="1261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 smtClean="0">
                <a:latin typeface="Arial" pitchFamily="34" charset="0"/>
                <a:cs typeface="Arial" pitchFamily="34" charset="0"/>
              </a:rPr>
              <a:t>fits in</a:t>
            </a:r>
            <a:endParaRPr lang="en-US" sz="3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5" name="TextBox 304"/>
          <p:cNvSpPr txBox="1"/>
          <p:nvPr/>
        </p:nvSpPr>
        <p:spPr>
          <a:xfrm>
            <a:off x="9437638" y="23389362"/>
            <a:ext cx="52629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i="1" dirty="0" smtClean="0">
                <a:latin typeface="Arial" pitchFamily="34" charset="0"/>
                <a:cs typeface="Arial" pitchFamily="34" charset="0"/>
              </a:rPr>
              <a:t>aggregate</a:t>
            </a:r>
            <a:r>
              <a:rPr lang="en-US" sz="3600" i="1" dirty="0" smtClean="0">
                <a:latin typeface="Arial" pitchFamily="34" charset="0"/>
                <a:cs typeface="Arial" pitchFamily="34" charset="0"/>
              </a:rPr>
              <a:t> L1-I capacity </a:t>
            </a:r>
          </a:p>
          <a:p>
            <a:pPr algn="ctr"/>
            <a:r>
              <a:rPr lang="en-US" sz="3600" i="1" dirty="0" smtClean="0">
                <a:latin typeface="Arial" pitchFamily="34" charset="0"/>
                <a:cs typeface="Arial" pitchFamily="34" charset="0"/>
              </a:rPr>
              <a:t>of a CMP</a:t>
            </a:r>
            <a:endParaRPr lang="en-US" sz="3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9" name="TextBox 308"/>
          <p:cNvSpPr txBox="1"/>
          <p:nvPr/>
        </p:nvSpPr>
        <p:spPr>
          <a:xfrm>
            <a:off x="2514600" y="23322945"/>
            <a:ext cx="410881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A transaction's </a:t>
            </a:r>
          </a:p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Instruction footprint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11" name="Chart 3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135352"/>
              </p:ext>
            </p:extLst>
          </p:nvPr>
        </p:nvGraphicFramePr>
        <p:xfrm>
          <a:off x="7888287" y="26670000"/>
          <a:ext cx="7620947" cy="5211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26133431" y="7543800"/>
            <a:ext cx="2365369" cy="2655134"/>
            <a:chOff x="24176040" y="7936666"/>
            <a:chExt cx="2365369" cy="2655134"/>
          </a:xfrm>
        </p:grpSpPr>
        <p:sp>
          <p:nvSpPr>
            <p:cNvPr id="346" name="Rectangle 345"/>
            <p:cNvSpPr/>
            <p:nvPr/>
          </p:nvSpPr>
          <p:spPr>
            <a:xfrm>
              <a:off x="24964497" y="7936666"/>
              <a:ext cx="788456" cy="490179"/>
            </a:xfrm>
            <a:prstGeom prst="rect">
              <a:avLst/>
            </a:prstGeom>
            <a:solidFill>
              <a:srgbClr val="BD3D22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endParaRPr>
            </a:p>
          </p:txBody>
        </p:sp>
        <p:sp>
          <p:nvSpPr>
            <p:cNvPr id="347" name="Rectangle 346"/>
            <p:cNvSpPr/>
            <p:nvPr/>
          </p:nvSpPr>
          <p:spPr>
            <a:xfrm>
              <a:off x="24176040" y="8991600"/>
              <a:ext cx="788456" cy="490179"/>
            </a:xfrm>
            <a:prstGeom prst="rect">
              <a:avLst/>
            </a:prstGeom>
            <a:solidFill>
              <a:srgbClr val="46AE9D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endParaRPr>
            </a:p>
          </p:txBody>
        </p:sp>
        <p:sp>
          <p:nvSpPr>
            <p:cNvPr id="348" name="Rectangle 347"/>
            <p:cNvSpPr/>
            <p:nvPr/>
          </p:nvSpPr>
          <p:spPr>
            <a:xfrm>
              <a:off x="25752953" y="8991600"/>
              <a:ext cx="788456" cy="490179"/>
            </a:xfrm>
            <a:prstGeom prst="rect">
              <a:avLst/>
            </a:prstGeom>
            <a:solidFill>
              <a:srgbClr val="0092D2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endParaRPr>
            </a:p>
          </p:txBody>
        </p:sp>
        <p:sp>
          <p:nvSpPr>
            <p:cNvPr id="349" name="Rectangle 348"/>
            <p:cNvSpPr/>
            <p:nvPr/>
          </p:nvSpPr>
          <p:spPr>
            <a:xfrm>
              <a:off x="25752953" y="10101621"/>
              <a:ext cx="788456" cy="490179"/>
            </a:xfrm>
            <a:prstGeom prst="rect">
              <a:avLst/>
            </a:prstGeom>
            <a:solidFill>
              <a:srgbClr val="F9C31B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endParaRPr>
            </a:p>
          </p:txBody>
        </p:sp>
        <p:cxnSp>
          <p:nvCxnSpPr>
            <p:cNvPr id="350" name="Straight Arrow Connector 349"/>
            <p:cNvCxnSpPr>
              <a:stCxn id="346" idx="2"/>
              <a:endCxn id="347" idx="0"/>
            </p:cNvCxnSpPr>
            <p:nvPr/>
          </p:nvCxnSpPr>
          <p:spPr>
            <a:xfrm flipH="1">
              <a:off x="24570268" y="8426845"/>
              <a:ext cx="788457" cy="564755"/>
            </a:xfrm>
            <a:prstGeom prst="straightConnector1">
              <a:avLst/>
            </a:prstGeom>
            <a:noFill/>
            <a:ln w="19050" cap="flat" cmpd="sng" algn="ctr">
              <a:solidFill>
                <a:srgbClr val="081025"/>
              </a:solidFill>
              <a:prstDash val="solid"/>
              <a:tailEnd type="arrow"/>
            </a:ln>
            <a:effectLst/>
          </p:spPr>
        </p:cxnSp>
        <p:cxnSp>
          <p:nvCxnSpPr>
            <p:cNvPr id="351" name="Straight Arrow Connector 350"/>
            <p:cNvCxnSpPr>
              <a:stCxn id="346" idx="2"/>
              <a:endCxn id="348" idx="0"/>
            </p:cNvCxnSpPr>
            <p:nvPr/>
          </p:nvCxnSpPr>
          <p:spPr>
            <a:xfrm>
              <a:off x="25358725" y="8426845"/>
              <a:ext cx="788456" cy="564755"/>
            </a:xfrm>
            <a:prstGeom prst="straightConnector1">
              <a:avLst/>
            </a:prstGeom>
            <a:noFill/>
            <a:ln w="19050" cap="flat" cmpd="sng" algn="ctr">
              <a:solidFill>
                <a:srgbClr val="081025"/>
              </a:solidFill>
              <a:prstDash val="solid"/>
              <a:tailEnd type="arrow"/>
            </a:ln>
            <a:effectLst/>
          </p:spPr>
        </p:cxnSp>
        <p:cxnSp>
          <p:nvCxnSpPr>
            <p:cNvPr id="352" name="Straight Arrow Connector 351"/>
            <p:cNvCxnSpPr>
              <a:stCxn id="348" idx="2"/>
              <a:endCxn id="349" idx="0"/>
            </p:cNvCxnSpPr>
            <p:nvPr/>
          </p:nvCxnSpPr>
          <p:spPr>
            <a:xfrm>
              <a:off x="26147181" y="9481779"/>
              <a:ext cx="0" cy="619842"/>
            </a:xfrm>
            <a:prstGeom prst="straightConnector1">
              <a:avLst/>
            </a:prstGeom>
            <a:noFill/>
            <a:ln w="19050" cap="flat" cmpd="sng" algn="ctr">
              <a:solidFill>
                <a:srgbClr val="081025"/>
              </a:solidFill>
              <a:prstDash val="solid"/>
              <a:tailEnd type="arrow"/>
            </a:ln>
            <a:effectLst/>
          </p:spPr>
        </p:cxnSp>
        <p:cxnSp>
          <p:nvCxnSpPr>
            <p:cNvPr id="353" name="Straight Arrow Connector 352"/>
            <p:cNvCxnSpPr>
              <a:stCxn id="347" idx="3"/>
              <a:endCxn id="348" idx="1"/>
            </p:cNvCxnSpPr>
            <p:nvPr/>
          </p:nvCxnSpPr>
          <p:spPr>
            <a:xfrm>
              <a:off x="24964496" y="9236690"/>
              <a:ext cx="788457" cy="0"/>
            </a:xfrm>
            <a:prstGeom prst="straightConnector1">
              <a:avLst/>
            </a:prstGeom>
            <a:noFill/>
            <a:ln w="19050" cap="flat" cmpd="sng" algn="ctr">
              <a:solidFill>
                <a:srgbClr val="081025"/>
              </a:solidFill>
              <a:prstDash val="solid"/>
              <a:tailEnd type="arrow"/>
            </a:ln>
            <a:effectLst/>
          </p:spPr>
        </p:cxnSp>
        <p:cxnSp>
          <p:nvCxnSpPr>
            <p:cNvPr id="354" name="Elbow Connector 353"/>
            <p:cNvCxnSpPr>
              <a:stCxn id="348" idx="3"/>
              <a:endCxn id="346" idx="3"/>
            </p:cNvCxnSpPr>
            <p:nvPr/>
          </p:nvCxnSpPr>
          <p:spPr>
            <a:xfrm flipH="1" flipV="1">
              <a:off x="25752953" y="8181756"/>
              <a:ext cx="788456" cy="1054934"/>
            </a:xfrm>
            <a:prstGeom prst="bentConnector3">
              <a:avLst>
                <a:gd name="adj1" fmla="val -28993"/>
              </a:avLst>
            </a:prstGeom>
            <a:noFill/>
            <a:ln w="19050" cap="flat" cmpd="sng" algn="ctr">
              <a:solidFill>
                <a:srgbClr val="081025"/>
              </a:solidFill>
              <a:prstDash val="solid"/>
              <a:tailEnd type="arrow"/>
            </a:ln>
            <a:effectLst/>
          </p:spPr>
        </p:cxnSp>
        <p:cxnSp>
          <p:nvCxnSpPr>
            <p:cNvPr id="345" name="Straight Arrow Connector 344"/>
            <p:cNvCxnSpPr>
              <a:stCxn id="347" idx="2"/>
              <a:endCxn id="349" idx="1"/>
            </p:cNvCxnSpPr>
            <p:nvPr/>
          </p:nvCxnSpPr>
          <p:spPr>
            <a:xfrm>
              <a:off x="24570268" y="9481779"/>
              <a:ext cx="1182685" cy="864932"/>
            </a:xfrm>
            <a:prstGeom prst="straightConnector1">
              <a:avLst/>
            </a:prstGeom>
            <a:noFill/>
            <a:ln w="19050" cap="flat" cmpd="sng" algn="ctr">
              <a:solidFill>
                <a:srgbClr val="081025"/>
              </a:solidFill>
              <a:prstDash val="solid"/>
              <a:tailEnd type="arrow"/>
            </a:ln>
            <a:effectLst/>
          </p:spPr>
        </p:cxnSp>
      </p:grpSp>
      <p:sp>
        <p:nvSpPr>
          <p:cNvPr id="368" name="TextBox 367"/>
          <p:cNvSpPr txBox="1"/>
          <p:nvPr/>
        </p:nvSpPr>
        <p:spPr>
          <a:xfrm>
            <a:off x="16840200" y="8641864"/>
            <a:ext cx="2690240" cy="654536"/>
          </a:xfrm>
          <a:prstGeom prst="rect">
            <a:avLst/>
          </a:prstGeom>
          <a:noFill/>
        </p:spPr>
        <p:txBody>
          <a:bodyPr wrap="square" lIns="130046" tIns="65023" rIns="130046" bIns="65023" rtlCol="0">
            <a:spAutoFit/>
          </a:bodyPr>
          <a:lstStyle/>
          <a:p>
            <a:pPr algn="ctr"/>
            <a:r>
              <a:rPr lang="en-US" sz="3400" dirty="0" smtClean="0">
                <a:latin typeface="Calibri" pitchFamily="34" charset="0"/>
                <a:cs typeface="Calibri" pitchFamily="34" charset="0"/>
              </a:rPr>
              <a:t>Transactions</a:t>
            </a:r>
            <a:endParaRPr lang="en-US" sz="3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69" name="TextBox 368"/>
          <p:cNvSpPr txBox="1"/>
          <p:nvPr/>
        </p:nvSpPr>
        <p:spPr>
          <a:xfrm>
            <a:off x="24226841" y="7808739"/>
            <a:ext cx="2290759" cy="1177756"/>
          </a:xfrm>
          <a:prstGeom prst="rect">
            <a:avLst/>
          </a:prstGeom>
          <a:noFill/>
        </p:spPr>
        <p:txBody>
          <a:bodyPr wrap="square" lIns="130046" tIns="65023" rIns="130046" bIns="65023" rtlCol="0">
            <a:spAutoFit/>
          </a:bodyPr>
          <a:lstStyle/>
          <a:p>
            <a:r>
              <a:rPr lang="en-US" sz="3400" dirty="0" smtClean="0">
                <a:latin typeface="Calibri" pitchFamily="34" charset="0"/>
                <a:cs typeface="Calibri" pitchFamily="34" charset="0"/>
              </a:rPr>
              <a:t>Execution Flow</a:t>
            </a:r>
            <a:endParaRPr lang="en-US" sz="3400" dirty="0"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71" name="Group 370"/>
          <p:cNvGrpSpPr/>
          <p:nvPr/>
        </p:nvGrpSpPr>
        <p:grpSpPr>
          <a:xfrm>
            <a:off x="23921519" y="12975695"/>
            <a:ext cx="3351036" cy="490199"/>
            <a:chOff x="4118187" y="4516494"/>
            <a:chExt cx="3351036" cy="490199"/>
          </a:xfrm>
        </p:grpSpPr>
        <p:sp>
          <p:nvSpPr>
            <p:cNvPr id="372" name="Rectangle 371"/>
            <p:cNvSpPr/>
            <p:nvPr/>
          </p:nvSpPr>
          <p:spPr>
            <a:xfrm>
              <a:off x="4972143" y="4516494"/>
              <a:ext cx="788456" cy="490179"/>
            </a:xfrm>
            <a:prstGeom prst="rect">
              <a:avLst/>
            </a:prstGeom>
            <a:gradFill rotWithShape="1">
              <a:gsLst>
                <a:gs pos="0">
                  <a:srgbClr val="081025">
                    <a:tint val="50000"/>
                    <a:satMod val="300000"/>
                  </a:srgbClr>
                </a:gs>
                <a:gs pos="35000">
                  <a:srgbClr val="081025">
                    <a:tint val="37000"/>
                    <a:satMod val="300000"/>
                  </a:srgbClr>
                </a:gs>
                <a:gs pos="100000">
                  <a:srgbClr val="081025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81025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373" name="Rectangle 372"/>
            <p:cNvSpPr/>
            <p:nvPr/>
          </p:nvSpPr>
          <p:spPr>
            <a:xfrm>
              <a:off x="5826811" y="4516500"/>
              <a:ext cx="788456" cy="490180"/>
            </a:xfrm>
            <a:prstGeom prst="rect">
              <a:avLst/>
            </a:prstGeom>
            <a:gradFill rotWithShape="1">
              <a:gsLst>
                <a:gs pos="0">
                  <a:srgbClr val="081025">
                    <a:tint val="50000"/>
                    <a:satMod val="300000"/>
                  </a:srgbClr>
                </a:gs>
                <a:gs pos="35000">
                  <a:srgbClr val="081025">
                    <a:tint val="37000"/>
                    <a:satMod val="300000"/>
                  </a:srgbClr>
                </a:gs>
                <a:gs pos="100000">
                  <a:srgbClr val="081025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81025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374" name="Rectangle 373"/>
            <p:cNvSpPr/>
            <p:nvPr/>
          </p:nvSpPr>
          <p:spPr>
            <a:xfrm>
              <a:off x="6680767" y="4516500"/>
              <a:ext cx="788456" cy="490180"/>
            </a:xfrm>
            <a:prstGeom prst="rect">
              <a:avLst/>
            </a:prstGeom>
            <a:gradFill rotWithShape="1">
              <a:gsLst>
                <a:gs pos="0">
                  <a:srgbClr val="081025">
                    <a:tint val="50000"/>
                    <a:satMod val="300000"/>
                  </a:srgbClr>
                </a:gs>
                <a:gs pos="35000">
                  <a:srgbClr val="081025">
                    <a:tint val="37000"/>
                    <a:satMod val="300000"/>
                  </a:srgbClr>
                </a:gs>
                <a:gs pos="100000">
                  <a:srgbClr val="081025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81025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375" name="Rectangle 374"/>
            <p:cNvSpPr/>
            <p:nvPr/>
          </p:nvSpPr>
          <p:spPr>
            <a:xfrm>
              <a:off x="4118187" y="4516514"/>
              <a:ext cx="788456" cy="490179"/>
            </a:xfrm>
            <a:prstGeom prst="rect">
              <a:avLst/>
            </a:prstGeom>
            <a:solidFill>
              <a:srgbClr val="BD3D22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</p:grpSp>
      <p:grpSp>
        <p:nvGrpSpPr>
          <p:cNvPr id="376" name="Group 375"/>
          <p:cNvGrpSpPr/>
          <p:nvPr/>
        </p:nvGrpSpPr>
        <p:grpSpPr>
          <a:xfrm>
            <a:off x="23888413" y="14775896"/>
            <a:ext cx="3351036" cy="490199"/>
            <a:chOff x="4118187" y="4516494"/>
            <a:chExt cx="3351036" cy="490199"/>
          </a:xfrm>
        </p:grpSpPr>
        <p:sp>
          <p:nvSpPr>
            <p:cNvPr id="377" name="Rectangle 376"/>
            <p:cNvSpPr/>
            <p:nvPr/>
          </p:nvSpPr>
          <p:spPr>
            <a:xfrm>
              <a:off x="4972143" y="4516494"/>
              <a:ext cx="788456" cy="490179"/>
            </a:xfrm>
            <a:prstGeom prst="rect">
              <a:avLst/>
            </a:prstGeom>
            <a:solidFill>
              <a:srgbClr val="46AE9D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378" name="Rectangle 377"/>
            <p:cNvSpPr/>
            <p:nvPr/>
          </p:nvSpPr>
          <p:spPr>
            <a:xfrm>
              <a:off x="5826811" y="4516500"/>
              <a:ext cx="788456" cy="490180"/>
            </a:xfrm>
            <a:prstGeom prst="rect">
              <a:avLst/>
            </a:prstGeom>
            <a:solidFill>
              <a:srgbClr val="0092D2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379" name="Rectangle 378"/>
            <p:cNvSpPr/>
            <p:nvPr/>
          </p:nvSpPr>
          <p:spPr>
            <a:xfrm>
              <a:off x="6680767" y="4516500"/>
              <a:ext cx="788456" cy="490180"/>
            </a:xfrm>
            <a:prstGeom prst="rect">
              <a:avLst/>
            </a:prstGeom>
            <a:gradFill rotWithShape="1">
              <a:gsLst>
                <a:gs pos="0">
                  <a:srgbClr val="081025">
                    <a:tint val="50000"/>
                    <a:satMod val="300000"/>
                  </a:srgbClr>
                </a:gs>
                <a:gs pos="35000">
                  <a:srgbClr val="081025">
                    <a:tint val="37000"/>
                    <a:satMod val="300000"/>
                  </a:srgbClr>
                </a:gs>
                <a:gs pos="100000">
                  <a:srgbClr val="081025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81025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380" name="Rectangle 379"/>
            <p:cNvSpPr/>
            <p:nvPr/>
          </p:nvSpPr>
          <p:spPr>
            <a:xfrm>
              <a:off x="4118187" y="4516514"/>
              <a:ext cx="788456" cy="490179"/>
            </a:xfrm>
            <a:prstGeom prst="rect">
              <a:avLst/>
            </a:prstGeom>
            <a:solidFill>
              <a:srgbClr val="BD3D22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</p:grpSp>
      <p:sp>
        <p:nvSpPr>
          <p:cNvPr id="381" name="Rectangle 380"/>
          <p:cNvSpPr/>
          <p:nvPr/>
        </p:nvSpPr>
        <p:spPr>
          <a:xfrm>
            <a:off x="26450993" y="14781525"/>
            <a:ext cx="788456" cy="490180"/>
          </a:xfrm>
          <a:prstGeom prst="rect">
            <a:avLst/>
          </a:prstGeom>
          <a:gradFill rotWithShape="1">
            <a:gsLst>
              <a:gs pos="0">
                <a:srgbClr val="081025">
                  <a:tint val="50000"/>
                  <a:satMod val="300000"/>
                </a:srgbClr>
              </a:gs>
              <a:gs pos="35000">
                <a:srgbClr val="081025">
                  <a:tint val="37000"/>
                  <a:satMod val="300000"/>
                </a:srgbClr>
              </a:gs>
              <a:gs pos="100000">
                <a:srgbClr val="081025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081025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81025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rPr>
              <a:t>T2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81025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382" name="Rectangle 381"/>
          <p:cNvSpPr/>
          <p:nvPr/>
        </p:nvSpPr>
        <p:spPr>
          <a:xfrm>
            <a:off x="24773912" y="12970839"/>
            <a:ext cx="788456" cy="490180"/>
          </a:xfrm>
          <a:prstGeom prst="rect">
            <a:avLst/>
          </a:prstGeom>
          <a:gradFill rotWithShape="1">
            <a:gsLst>
              <a:gs pos="0">
                <a:srgbClr val="081025">
                  <a:tint val="50000"/>
                  <a:satMod val="300000"/>
                </a:srgbClr>
              </a:gs>
              <a:gs pos="35000">
                <a:srgbClr val="081025">
                  <a:tint val="37000"/>
                  <a:satMod val="300000"/>
                </a:srgbClr>
              </a:gs>
              <a:gs pos="100000">
                <a:srgbClr val="081025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081025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81025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rPr>
              <a:t>T1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81025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grpSp>
        <p:nvGrpSpPr>
          <p:cNvPr id="383" name="Group 382"/>
          <p:cNvGrpSpPr/>
          <p:nvPr/>
        </p:nvGrpSpPr>
        <p:grpSpPr>
          <a:xfrm>
            <a:off x="18842098" y="15650974"/>
            <a:ext cx="3351036" cy="490199"/>
            <a:chOff x="4118187" y="4516494"/>
            <a:chExt cx="3351036" cy="490199"/>
          </a:xfrm>
        </p:grpSpPr>
        <p:sp>
          <p:nvSpPr>
            <p:cNvPr id="384" name="Rectangle 383"/>
            <p:cNvSpPr/>
            <p:nvPr/>
          </p:nvSpPr>
          <p:spPr>
            <a:xfrm>
              <a:off x="4972143" y="4516494"/>
              <a:ext cx="788456" cy="490179"/>
            </a:xfrm>
            <a:prstGeom prst="rect">
              <a:avLst/>
            </a:prstGeom>
            <a:solidFill>
              <a:srgbClr val="F9C31B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385" name="Rectangle 384"/>
            <p:cNvSpPr/>
            <p:nvPr/>
          </p:nvSpPr>
          <p:spPr>
            <a:xfrm>
              <a:off x="5826811" y="4516500"/>
              <a:ext cx="788456" cy="490180"/>
            </a:xfrm>
            <a:prstGeom prst="rect">
              <a:avLst/>
            </a:prstGeom>
            <a:solidFill>
              <a:srgbClr val="0092D2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Arial" pitchFamily="34" charset="0"/>
                  <a:ea typeface="ヒラギノ明朝 ProN W3"/>
                  <a:cs typeface="Arial" pitchFamily="34" charset="0"/>
                </a:rPr>
                <a:t>T3</a:t>
              </a: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386" name="Rectangle 385"/>
            <p:cNvSpPr/>
            <p:nvPr/>
          </p:nvSpPr>
          <p:spPr>
            <a:xfrm>
              <a:off x="6680767" y="4516500"/>
              <a:ext cx="788456" cy="490180"/>
            </a:xfrm>
            <a:prstGeom prst="rect">
              <a:avLst/>
            </a:prstGeom>
            <a:gradFill rotWithShape="1">
              <a:gsLst>
                <a:gs pos="0">
                  <a:srgbClr val="081025">
                    <a:tint val="50000"/>
                    <a:satMod val="300000"/>
                  </a:srgbClr>
                </a:gs>
                <a:gs pos="35000">
                  <a:srgbClr val="081025">
                    <a:tint val="37000"/>
                    <a:satMod val="300000"/>
                  </a:srgbClr>
                </a:gs>
                <a:gs pos="100000">
                  <a:srgbClr val="081025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81025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387" name="Rectangle 386"/>
            <p:cNvSpPr/>
            <p:nvPr/>
          </p:nvSpPr>
          <p:spPr>
            <a:xfrm>
              <a:off x="4118187" y="4516514"/>
              <a:ext cx="788456" cy="490179"/>
            </a:xfrm>
            <a:prstGeom prst="rect">
              <a:avLst/>
            </a:prstGeom>
            <a:solidFill>
              <a:srgbClr val="BD3D22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</p:grpSp>
      <p:grpSp>
        <p:nvGrpSpPr>
          <p:cNvPr id="388" name="Group 387"/>
          <p:cNvGrpSpPr/>
          <p:nvPr/>
        </p:nvGrpSpPr>
        <p:grpSpPr>
          <a:xfrm>
            <a:off x="18842098" y="14771529"/>
            <a:ext cx="3351036" cy="490199"/>
            <a:chOff x="4118187" y="4516494"/>
            <a:chExt cx="3351036" cy="490199"/>
          </a:xfrm>
        </p:grpSpPr>
        <p:sp>
          <p:nvSpPr>
            <p:cNvPr id="389" name="Rectangle 388"/>
            <p:cNvSpPr/>
            <p:nvPr/>
          </p:nvSpPr>
          <p:spPr>
            <a:xfrm>
              <a:off x="4972143" y="4516494"/>
              <a:ext cx="788456" cy="490179"/>
            </a:xfrm>
            <a:prstGeom prst="rect">
              <a:avLst/>
            </a:prstGeom>
            <a:solidFill>
              <a:srgbClr val="46AE9D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Arial" pitchFamily="34" charset="0"/>
                  <a:ea typeface="ヒラギノ明朝 ProN W3"/>
                  <a:cs typeface="Arial" pitchFamily="34" charset="0"/>
                </a:rPr>
                <a:t>T2</a:t>
              </a: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390" name="Rectangle 389"/>
            <p:cNvSpPr/>
            <p:nvPr/>
          </p:nvSpPr>
          <p:spPr>
            <a:xfrm>
              <a:off x="5826811" y="4516500"/>
              <a:ext cx="788456" cy="490180"/>
            </a:xfrm>
            <a:prstGeom prst="rect">
              <a:avLst/>
            </a:prstGeom>
            <a:solidFill>
              <a:srgbClr val="BD3D22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Arial" pitchFamily="34" charset="0"/>
                  <a:ea typeface="ヒラギノ明朝 ProN W3"/>
                  <a:cs typeface="Arial" pitchFamily="34" charset="0"/>
                </a:rPr>
                <a:t>T3</a:t>
              </a: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391" name="Rectangle 390"/>
            <p:cNvSpPr/>
            <p:nvPr/>
          </p:nvSpPr>
          <p:spPr>
            <a:xfrm>
              <a:off x="6680767" y="4516500"/>
              <a:ext cx="788456" cy="490180"/>
            </a:xfrm>
            <a:prstGeom prst="rect">
              <a:avLst/>
            </a:prstGeom>
            <a:gradFill rotWithShape="1">
              <a:gsLst>
                <a:gs pos="0">
                  <a:srgbClr val="081025">
                    <a:tint val="50000"/>
                    <a:satMod val="300000"/>
                  </a:srgbClr>
                </a:gs>
                <a:gs pos="35000">
                  <a:srgbClr val="081025">
                    <a:tint val="37000"/>
                    <a:satMod val="300000"/>
                  </a:srgbClr>
                </a:gs>
                <a:gs pos="100000">
                  <a:srgbClr val="081025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81025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392" name="Rectangle 391"/>
            <p:cNvSpPr/>
            <p:nvPr/>
          </p:nvSpPr>
          <p:spPr>
            <a:xfrm>
              <a:off x="4118187" y="4516514"/>
              <a:ext cx="788456" cy="490179"/>
            </a:xfrm>
            <a:prstGeom prst="rect">
              <a:avLst/>
            </a:prstGeom>
            <a:solidFill>
              <a:srgbClr val="0092D2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Arial" pitchFamily="34" charset="0"/>
                  <a:ea typeface="ヒラギノ明朝 ProN W3"/>
                  <a:cs typeface="Arial" pitchFamily="34" charset="0"/>
                </a:rPr>
                <a:t>T1</a:t>
              </a: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</p:grpSp>
      <p:grpSp>
        <p:nvGrpSpPr>
          <p:cNvPr id="393" name="Group 392"/>
          <p:cNvGrpSpPr/>
          <p:nvPr/>
        </p:nvGrpSpPr>
        <p:grpSpPr>
          <a:xfrm>
            <a:off x="18844724" y="13872282"/>
            <a:ext cx="3351036" cy="490199"/>
            <a:chOff x="4118187" y="4516494"/>
            <a:chExt cx="3351036" cy="490199"/>
          </a:xfrm>
        </p:grpSpPr>
        <p:sp>
          <p:nvSpPr>
            <p:cNvPr id="394" name="Rectangle 393"/>
            <p:cNvSpPr/>
            <p:nvPr/>
          </p:nvSpPr>
          <p:spPr>
            <a:xfrm>
              <a:off x="4972143" y="4516494"/>
              <a:ext cx="788456" cy="490179"/>
            </a:xfrm>
            <a:prstGeom prst="rect">
              <a:avLst/>
            </a:prstGeom>
            <a:solidFill>
              <a:srgbClr val="BD3D22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Arial" pitchFamily="34" charset="0"/>
                  <a:ea typeface="ヒラギノ明朝 ProN W3"/>
                  <a:cs typeface="Arial" pitchFamily="34" charset="0"/>
                </a:rPr>
                <a:t>T2</a:t>
              </a: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395" name="Rectangle 394"/>
            <p:cNvSpPr/>
            <p:nvPr/>
          </p:nvSpPr>
          <p:spPr>
            <a:xfrm>
              <a:off x="5826811" y="4516500"/>
              <a:ext cx="788456" cy="490180"/>
            </a:xfrm>
            <a:prstGeom prst="rect">
              <a:avLst/>
            </a:prstGeom>
            <a:gradFill rotWithShape="1">
              <a:gsLst>
                <a:gs pos="0">
                  <a:srgbClr val="081025">
                    <a:tint val="50000"/>
                    <a:satMod val="300000"/>
                  </a:srgbClr>
                </a:gs>
                <a:gs pos="35000">
                  <a:srgbClr val="081025">
                    <a:tint val="37000"/>
                    <a:satMod val="300000"/>
                  </a:srgbClr>
                </a:gs>
                <a:gs pos="100000">
                  <a:srgbClr val="081025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81025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396" name="Rectangle 395"/>
            <p:cNvSpPr/>
            <p:nvPr/>
          </p:nvSpPr>
          <p:spPr>
            <a:xfrm>
              <a:off x="6680767" y="4516500"/>
              <a:ext cx="788456" cy="490180"/>
            </a:xfrm>
            <a:prstGeom prst="rect">
              <a:avLst/>
            </a:prstGeom>
            <a:gradFill rotWithShape="1">
              <a:gsLst>
                <a:gs pos="0">
                  <a:srgbClr val="081025">
                    <a:tint val="50000"/>
                    <a:satMod val="300000"/>
                  </a:srgbClr>
                </a:gs>
                <a:gs pos="35000">
                  <a:srgbClr val="081025">
                    <a:tint val="37000"/>
                    <a:satMod val="300000"/>
                  </a:srgbClr>
                </a:gs>
                <a:gs pos="100000">
                  <a:srgbClr val="081025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81025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397" name="Rectangle 396"/>
            <p:cNvSpPr/>
            <p:nvPr/>
          </p:nvSpPr>
          <p:spPr>
            <a:xfrm>
              <a:off x="4118187" y="4516514"/>
              <a:ext cx="788456" cy="490179"/>
            </a:xfrm>
            <a:prstGeom prst="rect">
              <a:avLst/>
            </a:prstGeom>
            <a:solidFill>
              <a:srgbClr val="46AE9D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Arial" pitchFamily="34" charset="0"/>
                  <a:ea typeface="ヒラギノ明朝 ProN W3"/>
                  <a:cs typeface="Arial" pitchFamily="34" charset="0"/>
                </a:rPr>
                <a:t>T1</a:t>
              </a: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</p:grpSp>
      <p:grpSp>
        <p:nvGrpSpPr>
          <p:cNvPr id="398" name="Group 397"/>
          <p:cNvGrpSpPr/>
          <p:nvPr/>
        </p:nvGrpSpPr>
        <p:grpSpPr>
          <a:xfrm>
            <a:off x="18844724" y="12971328"/>
            <a:ext cx="3351036" cy="490199"/>
            <a:chOff x="4118187" y="4516494"/>
            <a:chExt cx="3351036" cy="490199"/>
          </a:xfrm>
        </p:grpSpPr>
        <p:sp>
          <p:nvSpPr>
            <p:cNvPr id="399" name="Rectangle 398"/>
            <p:cNvSpPr/>
            <p:nvPr/>
          </p:nvSpPr>
          <p:spPr>
            <a:xfrm>
              <a:off x="4972143" y="4516494"/>
              <a:ext cx="788456" cy="490179"/>
            </a:xfrm>
            <a:prstGeom prst="rect">
              <a:avLst/>
            </a:prstGeom>
            <a:gradFill rotWithShape="1">
              <a:gsLst>
                <a:gs pos="0">
                  <a:srgbClr val="081025">
                    <a:tint val="50000"/>
                    <a:satMod val="300000"/>
                  </a:srgbClr>
                </a:gs>
                <a:gs pos="35000">
                  <a:srgbClr val="081025">
                    <a:tint val="37000"/>
                    <a:satMod val="300000"/>
                  </a:srgbClr>
                </a:gs>
                <a:gs pos="100000">
                  <a:srgbClr val="081025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81025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400" name="Rectangle 399"/>
            <p:cNvSpPr/>
            <p:nvPr/>
          </p:nvSpPr>
          <p:spPr>
            <a:xfrm>
              <a:off x="5826811" y="4516500"/>
              <a:ext cx="788456" cy="490180"/>
            </a:xfrm>
            <a:prstGeom prst="rect">
              <a:avLst/>
            </a:prstGeom>
            <a:gradFill rotWithShape="1">
              <a:gsLst>
                <a:gs pos="0">
                  <a:srgbClr val="081025">
                    <a:tint val="50000"/>
                    <a:satMod val="300000"/>
                  </a:srgbClr>
                </a:gs>
                <a:gs pos="35000">
                  <a:srgbClr val="081025">
                    <a:tint val="37000"/>
                    <a:satMod val="300000"/>
                  </a:srgbClr>
                </a:gs>
                <a:gs pos="100000">
                  <a:srgbClr val="081025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81025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401" name="Rectangle 400"/>
            <p:cNvSpPr/>
            <p:nvPr/>
          </p:nvSpPr>
          <p:spPr>
            <a:xfrm>
              <a:off x="6680767" y="4516500"/>
              <a:ext cx="788456" cy="490180"/>
            </a:xfrm>
            <a:prstGeom prst="rect">
              <a:avLst/>
            </a:prstGeom>
            <a:gradFill rotWithShape="1">
              <a:gsLst>
                <a:gs pos="0">
                  <a:srgbClr val="081025">
                    <a:tint val="50000"/>
                    <a:satMod val="300000"/>
                  </a:srgbClr>
                </a:gs>
                <a:gs pos="35000">
                  <a:srgbClr val="081025">
                    <a:tint val="37000"/>
                    <a:satMod val="300000"/>
                  </a:srgbClr>
                </a:gs>
                <a:gs pos="100000">
                  <a:srgbClr val="081025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81025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402" name="Rectangle 401"/>
            <p:cNvSpPr/>
            <p:nvPr/>
          </p:nvSpPr>
          <p:spPr>
            <a:xfrm>
              <a:off x="4118187" y="4516514"/>
              <a:ext cx="788456" cy="490179"/>
            </a:xfrm>
            <a:prstGeom prst="rect">
              <a:avLst/>
            </a:prstGeom>
            <a:solidFill>
              <a:srgbClr val="BD3D22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Arial" pitchFamily="34" charset="0"/>
                  <a:ea typeface="ヒラギノ明朝 ProN W3"/>
                  <a:cs typeface="Arial" pitchFamily="34" charset="0"/>
                </a:rPr>
                <a:t>T1</a:t>
              </a: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</p:grpSp>
      <p:sp>
        <p:nvSpPr>
          <p:cNvPr id="403" name="Rectangle 402"/>
          <p:cNvSpPr/>
          <p:nvPr/>
        </p:nvSpPr>
        <p:spPr>
          <a:xfrm>
            <a:off x="18848183" y="12971327"/>
            <a:ext cx="788456" cy="490179"/>
          </a:xfrm>
          <a:prstGeom prst="rect">
            <a:avLst/>
          </a:prstGeom>
          <a:solidFill>
            <a:srgbClr val="46AE9D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rPr>
              <a:t>T1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04" name="Rectangle 403"/>
          <p:cNvSpPr/>
          <p:nvPr/>
        </p:nvSpPr>
        <p:spPr>
          <a:xfrm>
            <a:off x="19698680" y="12973474"/>
            <a:ext cx="788456" cy="490179"/>
          </a:xfrm>
          <a:prstGeom prst="rect">
            <a:avLst/>
          </a:prstGeom>
          <a:solidFill>
            <a:srgbClr val="BD3D22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rPr>
              <a:t>T2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05" name="Rectangle 404"/>
          <p:cNvSpPr/>
          <p:nvPr/>
        </p:nvSpPr>
        <p:spPr>
          <a:xfrm>
            <a:off x="18835143" y="13871428"/>
            <a:ext cx="788456" cy="490179"/>
          </a:xfrm>
          <a:prstGeom prst="rect">
            <a:avLst/>
          </a:prstGeom>
          <a:solidFill>
            <a:srgbClr val="0092D2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rPr>
              <a:t>T1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06" name="Rectangle 405"/>
          <p:cNvSpPr/>
          <p:nvPr/>
        </p:nvSpPr>
        <p:spPr>
          <a:xfrm>
            <a:off x="19698686" y="13872302"/>
            <a:ext cx="788456" cy="490179"/>
          </a:xfrm>
          <a:prstGeom prst="rect">
            <a:avLst/>
          </a:prstGeom>
          <a:solidFill>
            <a:srgbClr val="46AE9D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rPr>
              <a:t>T2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07" name="Rectangle 406"/>
          <p:cNvSpPr/>
          <p:nvPr/>
        </p:nvSpPr>
        <p:spPr>
          <a:xfrm>
            <a:off x="20553862" y="13871427"/>
            <a:ext cx="788456" cy="490180"/>
          </a:xfrm>
          <a:prstGeom prst="rect">
            <a:avLst/>
          </a:prstGeom>
          <a:solidFill>
            <a:srgbClr val="BD3D22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rPr>
              <a:t>T3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08" name="Rectangle 407"/>
          <p:cNvSpPr/>
          <p:nvPr/>
        </p:nvSpPr>
        <p:spPr>
          <a:xfrm>
            <a:off x="18842098" y="14771527"/>
            <a:ext cx="788456" cy="490179"/>
          </a:xfrm>
          <a:prstGeom prst="rect">
            <a:avLst/>
          </a:prstGeom>
          <a:solidFill>
            <a:srgbClr val="BD3D22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rPr>
              <a:t>T1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09" name="Rectangle 408"/>
          <p:cNvSpPr/>
          <p:nvPr/>
        </p:nvSpPr>
        <p:spPr>
          <a:xfrm>
            <a:off x="19699225" y="14771550"/>
            <a:ext cx="788456" cy="490179"/>
          </a:xfrm>
          <a:prstGeom prst="rect">
            <a:avLst/>
          </a:prstGeom>
          <a:solidFill>
            <a:srgbClr val="F9C31B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rPr>
              <a:t>T2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10" name="Rectangle 409"/>
          <p:cNvSpPr/>
          <p:nvPr/>
        </p:nvSpPr>
        <p:spPr>
          <a:xfrm>
            <a:off x="20560971" y="14771549"/>
            <a:ext cx="788456" cy="490180"/>
          </a:xfrm>
          <a:prstGeom prst="rect">
            <a:avLst/>
          </a:prstGeom>
          <a:solidFill>
            <a:srgbClr val="0092D2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rPr>
              <a:t>T3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grpSp>
        <p:nvGrpSpPr>
          <p:cNvPr id="411" name="Group 410"/>
          <p:cNvGrpSpPr/>
          <p:nvPr/>
        </p:nvGrpSpPr>
        <p:grpSpPr>
          <a:xfrm>
            <a:off x="19015304" y="11061377"/>
            <a:ext cx="2996734" cy="934142"/>
            <a:chOff x="4288767" y="2014256"/>
            <a:chExt cx="2996734" cy="934142"/>
          </a:xfrm>
        </p:grpSpPr>
        <p:grpSp>
          <p:nvGrpSpPr>
            <p:cNvPr id="412" name="Group 411"/>
            <p:cNvGrpSpPr/>
            <p:nvPr/>
          </p:nvGrpSpPr>
          <p:grpSpPr>
            <a:xfrm>
              <a:off x="4288767" y="2447750"/>
              <a:ext cx="2996734" cy="500648"/>
              <a:chOff x="4288767" y="2447750"/>
              <a:chExt cx="2996734" cy="500648"/>
            </a:xfrm>
          </p:grpSpPr>
          <p:sp>
            <p:nvSpPr>
              <p:cNvPr id="414" name="TextBox 413"/>
              <p:cNvSpPr txBox="1"/>
              <p:nvPr/>
            </p:nvSpPr>
            <p:spPr>
              <a:xfrm>
                <a:off x="4288767" y="2447750"/>
                <a:ext cx="434154" cy="500648"/>
              </a:xfrm>
              <a:prstGeom prst="rect">
                <a:avLst/>
              </a:prstGeom>
              <a:noFill/>
            </p:spPr>
            <p:txBody>
              <a:bodyPr wrap="none" lIns="130046" tIns="65023" rIns="130046" bIns="65023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HelveticaNeueLT Std"/>
                  </a:rPr>
                  <a:t>0</a:t>
                </a:r>
              </a:p>
            </p:txBody>
          </p:sp>
          <p:sp>
            <p:nvSpPr>
              <p:cNvPr id="415" name="TextBox 414"/>
              <p:cNvSpPr txBox="1"/>
              <p:nvPr/>
            </p:nvSpPr>
            <p:spPr>
              <a:xfrm>
                <a:off x="5142723" y="2447750"/>
                <a:ext cx="434154" cy="500648"/>
              </a:xfrm>
              <a:prstGeom prst="rect">
                <a:avLst/>
              </a:prstGeom>
              <a:noFill/>
            </p:spPr>
            <p:txBody>
              <a:bodyPr wrap="none" lIns="130046" tIns="65023" rIns="130046" bIns="65023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HelveticaNeueLT Std"/>
                  </a:rPr>
                  <a:t>1</a:t>
                </a:r>
              </a:p>
            </p:txBody>
          </p:sp>
          <p:sp>
            <p:nvSpPr>
              <p:cNvPr id="416" name="TextBox 415"/>
              <p:cNvSpPr txBox="1"/>
              <p:nvPr/>
            </p:nvSpPr>
            <p:spPr>
              <a:xfrm>
                <a:off x="5994129" y="2447750"/>
                <a:ext cx="434154" cy="500648"/>
              </a:xfrm>
              <a:prstGeom prst="rect">
                <a:avLst/>
              </a:prstGeom>
              <a:noFill/>
            </p:spPr>
            <p:txBody>
              <a:bodyPr wrap="none" lIns="130046" tIns="65023" rIns="130046" bIns="65023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HelveticaNeueLT Std"/>
                  </a:rPr>
                  <a:t>2</a:t>
                </a:r>
              </a:p>
            </p:txBody>
          </p:sp>
          <p:sp>
            <p:nvSpPr>
              <p:cNvPr id="417" name="TextBox 416"/>
              <p:cNvSpPr txBox="1"/>
              <p:nvPr/>
            </p:nvSpPr>
            <p:spPr>
              <a:xfrm>
                <a:off x="6851347" y="2447750"/>
                <a:ext cx="434154" cy="500648"/>
              </a:xfrm>
              <a:prstGeom prst="rect">
                <a:avLst/>
              </a:prstGeom>
              <a:noFill/>
            </p:spPr>
            <p:txBody>
              <a:bodyPr wrap="none" lIns="130046" tIns="65023" rIns="130046" bIns="65023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HelveticaNeueLT Std"/>
                  </a:rPr>
                  <a:t>3</a:t>
                </a:r>
              </a:p>
            </p:txBody>
          </p:sp>
        </p:grpSp>
        <p:sp>
          <p:nvSpPr>
            <p:cNvPr id="413" name="TextBox 412"/>
            <p:cNvSpPr txBox="1"/>
            <p:nvPr/>
          </p:nvSpPr>
          <p:spPr>
            <a:xfrm>
              <a:off x="5142492" y="2014256"/>
              <a:ext cx="1176344" cy="439093"/>
            </a:xfrm>
            <a:prstGeom prst="rect">
              <a:avLst/>
            </a:prstGeom>
            <a:noFill/>
          </p:spPr>
          <p:txBody>
            <a:bodyPr wrap="none" lIns="130046" tIns="65023" rIns="130046" bIns="65023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NeueLT Std"/>
                </a:rPr>
                <a:t>CORES</a:t>
              </a:r>
            </a:p>
          </p:txBody>
        </p:sp>
      </p:grpSp>
      <p:sp>
        <p:nvSpPr>
          <p:cNvPr id="418" name="Rectangle 417"/>
          <p:cNvSpPr/>
          <p:nvPr/>
        </p:nvSpPr>
        <p:spPr>
          <a:xfrm>
            <a:off x="20560971" y="15650973"/>
            <a:ext cx="788456" cy="490180"/>
          </a:xfrm>
          <a:prstGeom prst="rect">
            <a:avLst/>
          </a:prstGeom>
          <a:solidFill>
            <a:srgbClr val="F9C31B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rPr>
              <a:t>T3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19" name="TextBox 418"/>
          <p:cNvSpPr txBox="1"/>
          <p:nvPr/>
        </p:nvSpPr>
        <p:spPr>
          <a:xfrm>
            <a:off x="19368637" y="10515600"/>
            <a:ext cx="2540500" cy="562203"/>
          </a:xfrm>
          <a:prstGeom prst="rect">
            <a:avLst/>
          </a:prstGeom>
          <a:solidFill>
            <a:srgbClr val="081025">
              <a:lumMod val="75000"/>
              <a:lumOff val="25000"/>
            </a:srgbClr>
          </a:solidFill>
        </p:spPr>
        <p:txBody>
          <a:bodyPr wrap="none" lIns="130046" tIns="65023" rIns="130046" bIns="65023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HelveticaNeueLT Std"/>
              </a:rPr>
              <a:t>Conventional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HelveticaNeueLT Std"/>
            </a:endParaRPr>
          </a:p>
        </p:txBody>
      </p:sp>
      <p:sp>
        <p:nvSpPr>
          <p:cNvPr id="420" name="TextBox 419"/>
          <p:cNvSpPr txBox="1"/>
          <p:nvPr/>
        </p:nvSpPr>
        <p:spPr>
          <a:xfrm>
            <a:off x="22445516" y="12030708"/>
            <a:ext cx="1001617" cy="623758"/>
          </a:xfrm>
          <a:prstGeom prst="rect">
            <a:avLst/>
          </a:prstGeom>
          <a:noFill/>
          <a:ln>
            <a:noFill/>
          </a:ln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L1-I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21" name="Group 420"/>
          <p:cNvGrpSpPr/>
          <p:nvPr/>
        </p:nvGrpSpPr>
        <p:grpSpPr>
          <a:xfrm>
            <a:off x="18844724" y="12070739"/>
            <a:ext cx="3351039" cy="490180"/>
            <a:chOff x="4118187" y="3486520"/>
            <a:chExt cx="3351039" cy="490180"/>
          </a:xfrm>
        </p:grpSpPr>
        <p:sp>
          <p:nvSpPr>
            <p:cNvPr id="422" name="Rectangle 421"/>
            <p:cNvSpPr/>
            <p:nvPr/>
          </p:nvSpPr>
          <p:spPr>
            <a:xfrm>
              <a:off x="4972146" y="3486521"/>
              <a:ext cx="788456" cy="490179"/>
            </a:xfrm>
            <a:prstGeom prst="rect">
              <a:avLst/>
            </a:prstGeom>
            <a:gradFill rotWithShape="1">
              <a:gsLst>
                <a:gs pos="0">
                  <a:srgbClr val="081025">
                    <a:tint val="50000"/>
                    <a:satMod val="300000"/>
                  </a:srgbClr>
                </a:gs>
                <a:gs pos="35000">
                  <a:srgbClr val="081025">
                    <a:tint val="37000"/>
                    <a:satMod val="300000"/>
                  </a:srgbClr>
                </a:gs>
                <a:gs pos="100000">
                  <a:srgbClr val="081025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81025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423" name="Rectangle 422"/>
            <p:cNvSpPr/>
            <p:nvPr/>
          </p:nvSpPr>
          <p:spPr>
            <a:xfrm>
              <a:off x="5826814" y="3486520"/>
              <a:ext cx="788456" cy="490180"/>
            </a:xfrm>
            <a:prstGeom prst="rect">
              <a:avLst/>
            </a:prstGeom>
            <a:gradFill rotWithShape="1">
              <a:gsLst>
                <a:gs pos="0">
                  <a:srgbClr val="081025">
                    <a:tint val="50000"/>
                    <a:satMod val="300000"/>
                  </a:srgbClr>
                </a:gs>
                <a:gs pos="35000">
                  <a:srgbClr val="081025">
                    <a:tint val="37000"/>
                    <a:satMod val="300000"/>
                  </a:srgbClr>
                </a:gs>
                <a:gs pos="100000">
                  <a:srgbClr val="081025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81025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424" name="Rectangle 423"/>
            <p:cNvSpPr/>
            <p:nvPr/>
          </p:nvSpPr>
          <p:spPr>
            <a:xfrm>
              <a:off x="6680770" y="3486520"/>
              <a:ext cx="788456" cy="490180"/>
            </a:xfrm>
            <a:prstGeom prst="rect">
              <a:avLst/>
            </a:prstGeom>
            <a:gradFill rotWithShape="1">
              <a:gsLst>
                <a:gs pos="0">
                  <a:srgbClr val="081025">
                    <a:tint val="50000"/>
                    <a:satMod val="300000"/>
                  </a:srgbClr>
                </a:gs>
                <a:gs pos="35000">
                  <a:srgbClr val="081025">
                    <a:tint val="37000"/>
                    <a:satMod val="300000"/>
                  </a:srgbClr>
                </a:gs>
                <a:gs pos="100000">
                  <a:srgbClr val="081025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81025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425" name="Rectangle 424"/>
            <p:cNvSpPr/>
            <p:nvPr/>
          </p:nvSpPr>
          <p:spPr>
            <a:xfrm>
              <a:off x="4118187" y="3486521"/>
              <a:ext cx="788456" cy="490179"/>
            </a:xfrm>
            <a:prstGeom prst="rect">
              <a:avLst/>
            </a:prstGeom>
            <a:gradFill rotWithShape="1">
              <a:gsLst>
                <a:gs pos="0">
                  <a:srgbClr val="081025">
                    <a:tint val="50000"/>
                    <a:satMod val="300000"/>
                  </a:srgbClr>
                </a:gs>
                <a:gs pos="35000">
                  <a:srgbClr val="081025">
                    <a:tint val="37000"/>
                    <a:satMod val="300000"/>
                  </a:srgbClr>
                </a:gs>
                <a:gs pos="100000">
                  <a:srgbClr val="081025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81025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130046" tIns="65023" rIns="130046" bIns="65023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</p:grpSp>
      <p:cxnSp>
        <p:nvCxnSpPr>
          <p:cNvPr id="426" name="Straight Arrow Connector 425"/>
          <p:cNvCxnSpPr/>
          <p:nvPr/>
        </p:nvCxnSpPr>
        <p:spPr>
          <a:xfrm flipH="1" flipV="1">
            <a:off x="17759065" y="12310395"/>
            <a:ext cx="15980" cy="3844005"/>
          </a:xfrm>
          <a:prstGeom prst="straightConnector1">
            <a:avLst/>
          </a:prstGeom>
          <a:noFill/>
          <a:ln w="76200" cap="flat" cmpd="sng" algn="ctr">
            <a:solidFill>
              <a:srgbClr val="081025">
                <a:lumMod val="25000"/>
                <a:lumOff val="75000"/>
              </a:srgbClr>
            </a:solidFill>
            <a:prstDash val="sysDot"/>
            <a:headEnd type="arrow" w="med" len="med"/>
            <a:tailEnd type="none" w="med" len="med"/>
          </a:ln>
          <a:effectLst/>
        </p:spPr>
      </p:cxnSp>
      <p:sp>
        <p:nvSpPr>
          <p:cNvPr id="427" name="TextBox 426"/>
          <p:cNvSpPr txBox="1"/>
          <p:nvPr/>
        </p:nvSpPr>
        <p:spPr>
          <a:xfrm rot="16200000">
            <a:off x="17099365" y="14068974"/>
            <a:ext cx="8577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NeueLT Std"/>
              </a:rPr>
              <a:t>Time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HelveticaNeueLT Std"/>
            </a:endParaRPr>
          </a:p>
        </p:txBody>
      </p:sp>
      <p:sp>
        <p:nvSpPr>
          <p:cNvPr id="428" name="Rectangle 427"/>
          <p:cNvSpPr/>
          <p:nvPr/>
        </p:nvSpPr>
        <p:spPr>
          <a:xfrm>
            <a:off x="18846969" y="12077124"/>
            <a:ext cx="788456" cy="490179"/>
          </a:xfrm>
          <a:prstGeom prst="rect">
            <a:avLst/>
          </a:prstGeom>
          <a:solidFill>
            <a:srgbClr val="BD3D22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rPr>
              <a:t>T1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grpSp>
        <p:nvGrpSpPr>
          <p:cNvPr id="429" name="Group 428"/>
          <p:cNvGrpSpPr/>
          <p:nvPr/>
        </p:nvGrpSpPr>
        <p:grpSpPr>
          <a:xfrm>
            <a:off x="23888413" y="15655341"/>
            <a:ext cx="3351036" cy="490199"/>
            <a:chOff x="4118187" y="4516494"/>
            <a:chExt cx="3351036" cy="490199"/>
          </a:xfrm>
        </p:grpSpPr>
        <p:sp>
          <p:nvSpPr>
            <p:cNvPr id="430" name="Rectangle 429"/>
            <p:cNvSpPr/>
            <p:nvPr/>
          </p:nvSpPr>
          <p:spPr>
            <a:xfrm>
              <a:off x="4972143" y="4516494"/>
              <a:ext cx="788456" cy="490179"/>
            </a:xfrm>
            <a:prstGeom prst="rect">
              <a:avLst/>
            </a:prstGeom>
            <a:solidFill>
              <a:srgbClr val="46AE9D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431" name="Rectangle 430"/>
            <p:cNvSpPr/>
            <p:nvPr/>
          </p:nvSpPr>
          <p:spPr>
            <a:xfrm>
              <a:off x="5826811" y="4516500"/>
              <a:ext cx="788456" cy="490180"/>
            </a:xfrm>
            <a:prstGeom prst="rect">
              <a:avLst/>
            </a:prstGeom>
            <a:solidFill>
              <a:srgbClr val="0092D2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432" name="Rectangle 431"/>
            <p:cNvSpPr/>
            <p:nvPr/>
          </p:nvSpPr>
          <p:spPr>
            <a:xfrm>
              <a:off x="6680767" y="4516500"/>
              <a:ext cx="788456" cy="490180"/>
            </a:xfrm>
            <a:prstGeom prst="rect">
              <a:avLst/>
            </a:prstGeom>
            <a:solidFill>
              <a:srgbClr val="F9C31B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433" name="Rectangle 432"/>
            <p:cNvSpPr/>
            <p:nvPr/>
          </p:nvSpPr>
          <p:spPr>
            <a:xfrm>
              <a:off x="4118187" y="4516514"/>
              <a:ext cx="788456" cy="490179"/>
            </a:xfrm>
            <a:prstGeom prst="rect">
              <a:avLst/>
            </a:prstGeom>
            <a:solidFill>
              <a:srgbClr val="BD3D22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</p:grpSp>
      <p:grpSp>
        <p:nvGrpSpPr>
          <p:cNvPr id="434" name="Group 433"/>
          <p:cNvGrpSpPr/>
          <p:nvPr/>
        </p:nvGrpSpPr>
        <p:grpSpPr>
          <a:xfrm>
            <a:off x="23921519" y="13876649"/>
            <a:ext cx="3351036" cy="490199"/>
            <a:chOff x="4118187" y="4516494"/>
            <a:chExt cx="3351036" cy="490199"/>
          </a:xfrm>
        </p:grpSpPr>
        <p:sp>
          <p:nvSpPr>
            <p:cNvPr id="435" name="Rectangle 434"/>
            <p:cNvSpPr/>
            <p:nvPr/>
          </p:nvSpPr>
          <p:spPr>
            <a:xfrm>
              <a:off x="4972143" y="4516494"/>
              <a:ext cx="788456" cy="490179"/>
            </a:xfrm>
            <a:prstGeom prst="rect">
              <a:avLst/>
            </a:prstGeom>
            <a:solidFill>
              <a:srgbClr val="46AE9D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436" name="Rectangle 435"/>
            <p:cNvSpPr/>
            <p:nvPr/>
          </p:nvSpPr>
          <p:spPr>
            <a:xfrm>
              <a:off x="5826811" y="4516500"/>
              <a:ext cx="788456" cy="490180"/>
            </a:xfrm>
            <a:prstGeom prst="rect">
              <a:avLst/>
            </a:prstGeom>
            <a:gradFill rotWithShape="1">
              <a:gsLst>
                <a:gs pos="0">
                  <a:srgbClr val="081025">
                    <a:tint val="50000"/>
                    <a:satMod val="300000"/>
                  </a:srgbClr>
                </a:gs>
                <a:gs pos="35000">
                  <a:srgbClr val="081025">
                    <a:tint val="37000"/>
                    <a:satMod val="300000"/>
                  </a:srgbClr>
                </a:gs>
                <a:gs pos="100000">
                  <a:srgbClr val="081025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81025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437" name="Rectangle 436"/>
            <p:cNvSpPr/>
            <p:nvPr/>
          </p:nvSpPr>
          <p:spPr>
            <a:xfrm>
              <a:off x="6680767" y="4516500"/>
              <a:ext cx="788456" cy="490180"/>
            </a:xfrm>
            <a:prstGeom prst="rect">
              <a:avLst/>
            </a:prstGeom>
            <a:gradFill rotWithShape="1">
              <a:gsLst>
                <a:gs pos="0">
                  <a:srgbClr val="081025">
                    <a:tint val="50000"/>
                    <a:satMod val="300000"/>
                  </a:srgbClr>
                </a:gs>
                <a:gs pos="35000">
                  <a:srgbClr val="081025">
                    <a:tint val="37000"/>
                    <a:satMod val="300000"/>
                  </a:srgbClr>
                </a:gs>
                <a:gs pos="100000">
                  <a:srgbClr val="081025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81025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438" name="Rectangle 437"/>
            <p:cNvSpPr/>
            <p:nvPr/>
          </p:nvSpPr>
          <p:spPr>
            <a:xfrm>
              <a:off x="4118187" y="4516514"/>
              <a:ext cx="788456" cy="490179"/>
            </a:xfrm>
            <a:prstGeom prst="rect">
              <a:avLst/>
            </a:prstGeom>
            <a:solidFill>
              <a:srgbClr val="BD3D22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</p:grpSp>
      <p:sp>
        <p:nvSpPr>
          <p:cNvPr id="439" name="Rectangle 438"/>
          <p:cNvSpPr/>
          <p:nvPr/>
        </p:nvSpPr>
        <p:spPr>
          <a:xfrm>
            <a:off x="24768904" y="12977841"/>
            <a:ext cx="788456" cy="490179"/>
          </a:xfrm>
          <a:prstGeom prst="rect">
            <a:avLst/>
          </a:prstGeom>
          <a:solidFill>
            <a:srgbClr val="46AE9D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rPr>
              <a:t>T1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grpSp>
        <p:nvGrpSpPr>
          <p:cNvPr id="440" name="Group 439"/>
          <p:cNvGrpSpPr/>
          <p:nvPr/>
        </p:nvGrpSpPr>
        <p:grpSpPr>
          <a:xfrm>
            <a:off x="24092099" y="11081119"/>
            <a:ext cx="2996734" cy="934142"/>
            <a:chOff x="4288767" y="2014256"/>
            <a:chExt cx="2996734" cy="934142"/>
          </a:xfrm>
        </p:grpSpPr>
        <p:grpSp>
          <p:nvGrpSpPr>
            <p:cNvPr id="441" name="Group 440"/>
            <p:cNvGrpSpPr/>
            <p:nvPr/>
          </p:nvGrpSpPr>
          <p:grpSpPr>
            <a:xfrm>
              <a:off x="4288767" y="2447750"/>
              <a:ext cx="2996734" cy="500648"/>
              <a:chOff x="4288767" y="2447750"/>
              <a:chExt cx="2996734" cy="500648"/>
            </a:xfrm>
          </p:grpSpPr>
          <p:sp>
            <p:nvSpPr>
              <p:cNvPr id="443" name="TextBox 442"/>
              <p:cNvSpPr txBox="1"/>
              <p:nvPr/>
            </p:nvSpPr>
            <p:spPr>
              <a:xfrm>
                <a:off x="4288767" y="2447750"/>
                <a:ext cx="434154" cy="500648"/>
              </a:xfrm>
              <a:prstGeom prst="rect">
                <a:avLst/>
              </a:prstGeom>
              <a:noFill/>
            </p:spPr>
            <p:txBody>
              <a:bodyPr wrap="none" lIns="130046" tIns="65023" rIns="130046" bIns="65023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HelveticaNeueLT Std"/>
                  </a:rPr>
                  <a:t>0</a:t>
                </a:r>
              </a:p>
            </p:txBody>
          </p:sp>
          <p:sp>
            <p:nvSpPr>
              <p:cNvPr id="444" name="TextBox 443"/>
              <p:cNvSpPr txBox="1"/>
              <p:nvPr/>
            </p:nvSpPr>
            <p:spPr>
              <a:xfrm>
                <a:off x="5142723" y="2447750"/>
                <a:ext cx="434154" cy="500648"/>
              </a:xfrm>
              <a:prstGeom prst="rect">
                <a:avLst/>
              </a:prstGeom>
              <a:noFill/>
            </p:spPr>
            <p:txBody>
              <a:bodyPr wrap="none" lIns="130046" tIns="65023" rIns="130046" bIns="65023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HelveticaNeueLT Std"/>
                  </a:rPr>
                  <a:t>1</a:t>
                </a:r>
              </a:p>
            </p:txBody>
          </p:sp>
          <p:sp>
            <p:nvSpPr>
              <p:cNvPr id="445" name="TextBox 444"/>
              <p:cNvSpPr txBox="1"/>
              <p:nvPr/>
            </p:nvSpPr>
            <p:spPr>
              <a:xfrm>
                <a:off x="5994129" y="2447750"/>
                <a:ext cx="434154" cy="500648"/>
              </a:xfrm>
              <a:prstGeom prst="rect">
                <a:avLst/>
              </a:prstGeom>
              <a:noFill/>
            </p:spPr>
            <p:txBody>
              <a:bodyPr wrap="none" lIns="130046" tIns="65023" rIns="130046" bIns="65023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HelveticaNeueLT Std"/>
                  </a:rPr>
                  <a:t>2</a:t>
                </a:r>
              </a:p>
            </p:txBody>
          </p:sp>
          <p:sp>
            <p:nvSpPr>
              <p:cNvPr id="446" name="TextBox 445"/>
              <p:cNvSpPr txBox="1"/>
              <p:nvPr/>
            </p:nvSpPr>
            <p:spPr>
              <a:xfrm>
                <a:off x="6851347" y="2447750"/>
                <a:ext cx="434154" cy="500648"/>
              </a:xfrm>
              <a:prstGeom prst="rect">
                <a:avLst/>
              </a:prstGeom>
              <a:noFill/>
            </p:spPr>
            <p:txBody>
              <a:bodyPr wrap="none" lIns="130046" tIns="65023" rIns="130046" bIns="65023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HelveticaNeueLT Std"/>
                  </a:rPr>
                  <a:t>3</a:t>
                </a:r>
              </a:p>
            </p:txBody>
          </p:sp>
        </p:grpSp>
        <p:sp>
          <p:nvSpPr>
            <p:cNvPr id="442" name="TextBox 441"/>
            <p:cNvSpPr txBox="1"/>
            <p:nvPr/>
          </p:nvSpPr>
          <p:spPr>
            <a:xfrm>
              <a:off x="5142492" y="2014256"/>
              <a:ext cx="1176344" cy="439093"/>
            </a:xfrm>
            <a:prstGeom prst="rect">
              <a:avLst/>
            </a:prstGeom>
            <a:noFill/>
          </p:spPr>
          <p:txBody>
            <a:bodyPr wrap="none" lIns="130046" tIns="65023" rIns="130046" bIns="65023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NeueLT Std"/>
                </a:rPr>
                <a:t>CORES</a:t>
              </a:r>
            </a:p>
          </p:txBody>
        </p:sp>
      </p:grpSp>
      <p:sp>
        <p:nvSpPr>
          <p:cNvPr id="447" name="TextBox 446"/>
          <p:cNvSpPr txBox="1"/>
          <p:nvPr/>
        </p:nvSpPr>
        <p:spPr>
          <a:xfrm>
            <a:off x="24884128" y="10515600"/>
            <a:ext cx="1339850" cy="562203"/>
          </a:xfrm>
          <a:prstGeom prst="rect">
            <a:avLst/>
          </a:prstGeom>
          <a:solidFill>
            <a:srgbClr val="081025">
              <a:lumMod val="75000"/>
              <a:lumOff val="25000"/>
            </a:srgbClr>
          </a:solidFill>
        </p:spPr>
        <p:txBody>
          <a:bodyPr wrap="none" lIns="130046" tIns="65023" rIns="130046" bIns="65023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HelveticaNeueLT Std"/>
              </a:rPr>
              <a:t>SLICC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HelveticaNeueLT Std"/>
            </a:endParaRPr>
          </a:p>
        </p:txBody>
      </p:sp>
      <p:grpSp>
        <p:nvGrpSpPr>
          <p:cNvPr id="448" name="Group 447"/>
          <p:cNvGrpSpPr/>
          <p:nvPr/>
        </p:nvGrpSpPr>
        <p:grpSpPr>
          <a:xfrm>
            <a:off x="23921519" y="12075106"/>
            <a:ext cx="3351039" cy="490180"/>
            <a:chOff x="4118187" y="3486520"/>
            <a:chExt cx="3351039" cy="490180"/>
          </a:xfrm>
        </p:grpSpPr>
        <p:sp>
          <p:nvSpPr>
            <p:cNvPr id="449" name="Rectangle 448"/>
            <p:cNvSpPr/>
            <p:nvPr/>
          </p:nvSpPr>
          <p:spPr>
            <a:xfrm>
              <a:off x="4972146" y="3486521"/>
              <a:ext cx="788456" cy="490179"/>
            </a:xfrm>
            <a:prstGeom prst="rect">
              <a:avLst/>
            </a:prstGeom>
            <a:gradFill rotWithShape="1">
              <a:gsLst>
                <a:gs pos="0">
                  <a:srgbClr val="081025">
                    <a:tint val="50000"/>
                    <a:satMod val="300000"/>
                  </a:srgbClr>
                </a:gs>
                <a:gs pos="35000">
                  <a:srgbClr val="081025">
                    <a:tint val="37000"/>
                    <a:satMod val="300000"/>
                  </a:srgbClr>
                </a:gs>
                <a:gs pos="100000">
                  <a:srgbClr val="081025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81025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450" name="Rectangle 449"/>
            <p:cNvSpPr/>
            <p:nvPr/>
          </p:nvSpPr>
          <p:spPr>
            <a:xfrm>
              <a:off x="5826814" y="3486520"/>
              <a:ext cx="788456" cy="490180"/>
            </a:xfrm>
            <a:prstGeom prst="rect">
              <a:avLst/>
            </a:prstGeom>
            <a:gradFill rotWithShape="1">
              <a:gsLst>
                <a:gs pos="0">
                  <a:srgbClr val="081025">
                    <a:tint val="50000"/>
                    <a:satMod val="300000"/>
                  </a:srgbClr>
                </a:gs>
                <a:gs pos="35000">
                  <a:srgbClr val="081025">
                    <a:tint val="37000"/>
                    <a:satMod val="300000"/>
                  </a:srgbClr>
                </a:gs>
                <a:gs pos="100000">
                  <a:srgbClr val="081025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81025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451" name="Rectangle 450"/>
            <p:cNvSpPr/>
            <p:nvPr/>
          </p:nvSpPr>
          <p:spPr>
            <a:xfrm>
              <a:off x="6680770" y="3486520"/>
              <a:ext cx="788456" cy="490180"/>
            </a:xfrm>
            <a:prstGeom prst="rect">
              <a:avLst/>
            </a:prstGeom>
            <a:gradFill rotWithShape="1">
              <a:gsLst>
                <a:gs pos="0">
                  <a:srgbClr val="081025">
                    <a:tint val="50000"/>
                    <a:satMod val="300000"/>
                  </a:srgbClr>
                </a:gs>
                <a:gs pos="35000">
                  <a:srgbClr val="081025">
                    <a:tint val="37000"/>
                    <a:satMod val="300000"/>
                  </a:srgbClr>
                </a:gs>
                <a:gs pos="100000">
                  <a:srgbClr val="081025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81025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452" name="Rectangle 451"/>
            <p:cNvSpPr/>
            <p:nvPr/>
          </p:nvSpPr>
          <p:spPr>
            <a:xfrm>
              <a:off x="4118187" y="3486521"/>
              <a:ext cx="788456" cy="490179"/>
            </a:xfrm>
            <a:prstGeom prst="rect">
              <a:avLst/>
            </a:prstGeom>
            <a:gradFill rotWithShape="1">
              <a:gsLst>
                <a:gs pos="0">
                  <a:srgbClr val="081025">
                    <a:tint val="50000"/>
                    <a:satMod val="300000"/>
                  </a:srgbClr>
                </a:gs>
                <a:gs pos="35000">
                  <a:srgbClr val="081025">
                    <a:tint val="37000"/>
                    <a:satMod val="300000"/>
                  </a:srgbClr>
                </a:gs>
                <a:gs pos="100000">
                  <a:srgbClr val="081025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81025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130046" tIns="65023" rIns="130046" bIns="65023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</p:grpSp>
      <p:sp>
        <p:nvSpPr>
          <p:cNvPr id="453" name="Rectangle 452"/>
          <p:cNvSpPr/>
          <p:nvPr/>
        </p:nvSpPr>
        <p:spPr>
          <a:xfrm>
            <a:off x="23923764" y="12081491"/>
            <a:ext cx="788456" cy="490179"/>
          </a:xfrm>
          <a:prstGeom prst="rect">
            <a:avLst/>
          </a:prstGeom>
          <a:solidFill>
            <a:srgbClr val="BD3D22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rPr>
              <a:t>T1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cxnSp>
        <p:nvCxnSpPr>
          <p:cNvPr id="454" name="Straight Arrow Connector 453"/>
          <p:cNvCxnSpPr>
            <a:stCxn id="453" idx="2"/>
            <a:endCxn id="439" idx="0"/>
          </p:cNvCxnSpPr>
          <p:nvPr/>
        </p:nvCxnSpPr>
        <p:spPr bwMode="auto">
          <a:xfrm>
            <a:off x="24317992" y="12571670"/>
            <a:ext cx="845140" cy="406171"/>
          </a:xfrm>
          <a:prstGeom prst="straightConnector1">
            <a:avLst/>
          </a:prstGeom>
          <a:blipFill dpi="0" rotWithShape="0">
            <a:blip r:embed="rId7"/>
            <a:srcRect/>
            <a:tile tx="0" ty="0" sx="100000" sy="100000" flip="none" algn="tl"/>
          </a:blipFill>
          <a:ln w="25400" cap="flat" cmpd="sng" algn="ctr">
            <a:solidFill>
              <a:srgbClr val="C00000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455" name="Rectangle 454"/>
          <p:cNvSpPr/>
          <p:nvPr/>
        </p:nvSpPr>
        <p:spPr>
          <a:xfrm>
            <a:off x="23923764" y="12977841"/>
            <a:ext cx="788456" cy="490179"/>
          </a:xfrm>
          <a:prstGeom prst="rect">
            <a:avLst/>
          </a:prstGeom>
          <a:solidFill>
            <a:srgbClr val="BD3D22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rPr>
              <a:t>T2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56" name="Rectangle 455"/>
          <p:cNvSpPr/>
          <p:nvPr/>
        </p:nvSpPr>
        <p:spPr>
          <a:xfrm>
            <a:off x="23923764" y="13871427"/>
            <a:ext cx="788456" cy="490179"/>
          </a:xfrm>
          <a:prstGeom prst="rect">
            <a:avLst/>
          </a:prstGeom>
          <a:solidFill>
            <a:srgbClr val="BD3D22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rPr>
              <a:t>T3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cxnSp>
        <p:nvCxnSpPr>
          <p:cNvPr id="457" name="Straight Arrow Connector 456"/>
          <p:cNvCxnSpPr>
            <a:stCxn id="375" idx="2"/>
            <a:endCxn id="435" idx="0"/>
          </p:cNvCxnSpPr>
          <p:nvPr/>
        </p:nvCxnSpPr>
        <p:spPr bwMode="auto">
          <a:xfrm>
            <a:off x="24315747" y="13465894"/>
            <a:ext cx="853956" cy="410755"/>
          </a:xfrm>
          <a:prstGeom prst="straightConnector1">
            <a:avLst/>
          </a:prstGeom>
          <a:blipFill dpi="0" rotWithShape="0">
            <a:blip r:embed="rId7"/>
            <a:srcRect/>
            <a:tile tx="0" ty="0" sx="100000" sy="100000" flip="none" algn="tl"/>
          </a:blipFill>
          <a:ln w="25400" cap="flat" cmpd="sng" algn="ctr">
            <a:solidFill>
              <a:srgbClr val="C00000"/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458" name="Straight Arrow Connector 457"/>
          <p:cNvCxnSpPr>
            <a:stCxn id="439" idx="2"/>
            <a:endCxn id="469" idx="0"/>
          </p:cNvCxnSpPr>
          <p:nvPr/>
        </p:nvCxnSpPr>
        <p:spPr bwMode="auto">
          <a:xfrm>
            <a:off x="25163132" y="13468020"/>
            <a:ext cx="854365" cy="404282"/>
          </a:xfrm>
          <a:prstGeom prst="straightConnector1">
            <a:avLst/>
          </a:prstGeom>
          <a:blipFill dpi="0" rotWithShape="0">
            <a:blip r:embed="rId7"/>
            <a:srcRect/>
            <a:tile tx="0" ty="0" sx="100000" sy="100000" flip="none" algn="tl"/>
          </a:blipFill>
          <a:ln w="25400" cap="flat" cmpd="sng" algn="ctr">
            <a:solidFill>
              <a:srgbClr val="C00000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459" name="Rectangle 458"/>
          <p:cNvSpPr/>
          <p:nvPr/>
        </p:nvSpPr>
        <p:spPr>
          <a:xfrm>
            <a:off x="24772020" y="13875815"/>
            <a:ext cx="788456" cy="490179"/>
          </a:xfrm>
          <a:prstGeom prst="rect">
            <a:avLst/>
          </a:prstGeom>
          <a:solidFill>
            <a:srgbClr val="46AE9D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rPr>
              <a:t>T2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60" name="Rectangle 459"/>
          <p:cNvSpPr/>
          <p:nvPr/>
        </p:nvSpPr>
        <p:spPr>
          <a:xfrm>
            <a:off x="23888413" y="14775915"/>
            <a:ext cx="788456" cy="490179"/>
          </a:xfrm>
          <a:prstGeom prst="rect">
            <a:avLst/>
          </a:prstGeom>
          <a:solidFill>
            <a:srgbClr val="BD3D22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rPr>
              <a:t>T1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cxnSp>
        <p:nvCxnSpPr>
          <p:cNvPr id="461" name="Straight Arrow Connector 460"/>
          <p:cNvCxnSpPr>
            <a:stCxn id="469" idx="2"/>
            <a:endCxn id="460" idx="0"/>
          </p:cNvCxnSpPr>
          <p:nvPr/>
        </p:nvCxnSpPr>
        <p:spPr bwMode="auto">
          <a:xfrm flipH="1">
            <a:off x="24282641" y="14362482"/>
            <a:ext cx="1734856" cy="413433"/>
          </a:xfrm>
          <a:prstGeom prst="straightConnector1">
            <a:avLst/>
          </a:prstGeom>
          <a:blipFill dpi="0" rotWithShape="0">
            <a:blip r:embed="rId7"/>
            <a:srcRect/>
            <a:tile tx="0" ty="0" sx="100000" sy="100000" flip="none" algn="tl"/>
          </a:blipFill>
          <a:ln w="25400" cap="flat" cmpd="sng" algn="ctr">
            <a:solidFill>
              <a:srgbClr val="C00000"/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462" name="Straight Arrow Connector 461"/>
          <p:cNvCxnSpPr>
            <a:stCxn id="435" idx="2"/>
            <a:endCxn id="379" idx="0"/>
          </p:cNvCxnSpPr>
          <p:nvPr/>
        </p:nvCxnSpPr>
        <p:spPr bwMode="auto">
          <a:xfrm>
            <a:off x="25169703" y="14366828"/>
            <a:ext cx="1675518" cy="409074"/>
          </a:xfrm>
          <a:prstGeom prst="straightConnector1">
            <a:avLst/>
          </a:prstGeom>
          <a:blipFill dpi="0" rotWithShape="0">
            <a:blip r:embed="rId7"/>
            <a:srcRect/>
            <a:tile tx="0" ty="0" sx="100000" sy="100000" flip="none" algn="tl"/>
          </a:blipFill>
          <a:ln w="25400" cap="flat" cmpd="sng" algn="ctr">
            <a:solidFill>
              <a:srgbClr val="C00000"/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463" name="Straight Arrow Connector 462"/>
          <p:cNvCxnSpPr>
            <a:stCxn id="438" idx="2"/>
            <a:endCxn id="378" idx="0"/>
          </p:cNvCxnSpPr>
          <p:nvPr/>
        </p:nvCxnSpPr>
        <p:spPr bwMode="auto">
          <a:xfrm>
            <a:off x="24315747" y="14366848"/>
            <a:ext cx="1675518" cy="409054"/>
          </a:xfrm>
          <a:prstGeom prst="straightConnector1">
            <a:avLst/>
          </a:prstGeom>
          <a:blipFill dpi="0" rotWithShape="0">
            <a:blip r:embed="rId7"/>
            <a:srcRect/>
            <a:tile tx="0" ty="0" sx="100000" sy="100000" flip="none" algn="tl"/>
          </a:blipFill>
          <a:ln w="25400" cap="flat" cmpd="sng" algn="ctr">
            <a:solidFill>
              <a:srgbClr val="C00000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464" name="Rectangle 463"/>
          <p:cNvSpPr/>
          <p:nvPr/>
        </p:nvSpPr>
        <p:spPr>
          <a:xfrm>
            <a:off x="25591622" y="14771039"/>
            <a:ext cx="788456" cy="490180"/>
          </a:xfrm>
          <a:prstGeom prst="rect">
            <a:avLst/>
          </a:prstGeom>
          <a:solidFill>
            <a:srgbClr val="0092D2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rPr>
              <a:t>T3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65" name="Rectangle 464"/>
          <p:cNvSpPr/>
          <p:nvPr/>
        </p:nvSpPr>
        <p:spPr>
          <a:xfrm>
            <a:off x="26450993" y="14771039"/>
            <a:ext cx="788456" cy="490180"/>
          </a:xfrm>
          <a:prstGeom prst="rect">
            <a:avLst/>
          </a:prstGeom>
          <a:solidFill>
            <a:srgbClr val="F9C31B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rPr>
              <a:t>T2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cxnSp>
        <p:nvCxnSpPr>
          <p:cNvPr id="466" name="Straight Arrow Connector 465"/>
          <p:cNvCxnSpPr>
            <a:stCxn id="464" idx="2"/>
            <a:endCxn id="432" idx="0"/>
          </p:cNvCxnSpPr>
          <p:nvPr/>
        </p:nvCxnSpPr>
        <p:spPr bwMode="auto">
          <a:xfrm>
            <a:off x="25985850" y="15261219"/>
            <a:ext cx="859371" cy="394128"/>
          </a:xfrm>
          <a:prstGeom prst="straightConnector1">
            <a:avLst/>
          </a:prstGeom>
          <a:blipFill dpi="0" rotWithShape="0">
            <a:blip r:embed="rId7"/>
            <a:srcRect/>
            <a:tile tx="0" ty="0" sx="100000" sy="100000" flip="none" algn="tl"/>
          </a:blipFill>
          <a:ln w="25400" cap="flat" cmpd="sng" algn="ctr">
            <a:solidFill>
              <a:srgbClr val="C00000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467" name="Rectangle 466"/>
          <p:cNvSpPr/>
          <p:nvPr/>
        </p:nvSpPr>
        <p:spPr>
          <a:xfrm>
            <a:off x="26450993" y="15655361"/>
            <a:ext cx="788456" cy="490180"/>
          </a:xfrm>
          <a:prstGeom prst="rect">
            <a:avLst/>
          </a:prstGeom>
          <a:solidFill>
            <a:srgbClr val="F9C31B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rPr>
              <a:t>T3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68" name="Rectangle 467"/>
          <p:cNvSpPr/>
          <p:nvPr/>
        </p:nvSpPr>
        <p:spPr>
          <a:xfrm>
            <a:off x="25630146" y="13872281"/>
            <a:ext cx="788456" cy="490180"/>
          </a:xfrm>
          <a:prstGeom prst="rect">
            <a:avLst/>
          </a:prstGeom>
          <a:gradFill rotWithShape="1">
            <a:gsLst>
              <a:gs pos="0">
                <a:srgbClr val="081025">
                  <a:tint val="50000"/>
                  <a:satMod val="300000"/>
                </a:srgbClr>
              </a:gs>
              <a:gs pos="35000">
                <a:srgbClr val="081025">
                  <a:tint val="37000"/>
                  <a:satMod val="300000"/>
                </a:srgbClr>
              </a:gs>
              <a:gs pos="100000">
                <a:srgbClr val="081025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081025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81025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rPr>
              <a:t>T1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81025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69" name="Rectangle 468"/>
          <p:cNvSpPr/>
          <p:nvPr/>
        </p:nvSpPr>
        <p:spPr>
          <a:xfrm>
            <a:off x="25623269" y="13872302"/>
            <a:ext cx="788456" cy="490180"/>
          </a:xfrm>
          <a:prstGeom prst="rect">
            <a:avLst/>
          </a:prstGeom>
          <a:solidFill>
            <a:srgbClr val="0092D2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rPr>
              <a:t>T1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70" name="Rectangle 469"/>
          <p:cNvSpPr/>
          <p:nvPr/>
        </p:nvSpPr>
        <p:spPr>
          <a:xfrm>
            <a:off x="20543572" y="15650973"/>
            <a:ext cx="788456" cy="490180"/>
          </a:xfrm>
          <a:prstGeom prst="rect">
            <a:avLst/>
          </a:prstGeom>
          <a:noFill/>
          <a:ln w="101600" cap="flat" cmpd="sng" algn="ctr">
            <a:solidFill>
              <a:srgbClr val="7030A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71" name="Rectangle 470"/>
          <p:cNvSpPr/>
          <p:nvPr/>
        </p:nvSpPr>
        <p:spPr>
          <a:xfrm>
            <a:off x="20543572" y="14775655"/>
            <a:ext cx="788456" cy="490180"/>
          </a:xfrm>
          <a:prstGeom prst="rect">
            <a:avLst/>
          </a:prstGeom>
          <a:noFill/>
          <a:ln w="101600" cap="flat" cmpd="sng" algn="ctr">
            <a:solidFill>
              <a:srgbClr val="7030A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72" name="Rectangle 471"/>
          <p:cNvSpPr/>
          <p:nvPr/>
        </p:nvSpPr>
        <p:spPr>
          <a:xfrm>
            <a:off x="20529701" y="13870939"/>
            <a:ext cx="788456" cy="490180"/>
          </a:xfrm>
          <a:prstGeom prst="rect">
            <a:avLst/>
          </a:prstGeom>
          <a:noFill/>
          <a:ln w="101600" cap="flat" cmpd="sng" algn="ctr">
            <a:solidFill>
              <a:srgbClr val="7030A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73" name="Rectangle 472"/>
          <p:cNvSpPr/>
          <p:nvPr/>
        </p:nvSpPr>
        <p:spPr>
          <a:xfrm>
            <a:off x="19670778" y="14771039"/>
            <a:ext cx="788456" cy="490180"/>
          </a:xfrm>
          <a:prstGeom prst="rect">
            <a:avLst/>
          </a:prstGeom>
          <a:noFill/>
          <a:ln w="101600" cap="flat" cmpd="sng" algn="ctr">
            <a:solidFill>
              <a:srgbClr val="081025">
                <a:lumMod val="25000"/>
                <a:lumOff val="7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74" name="Rectangle 473"/>
          <p:cNvSpPr/>
          <p:nvPr/>
        </p:nvSpPr>
        <p:spPr>
          <a:xfrm>
            <a:off x="18842098" y="14775655"/>
            <a:ext cx="788456" cy="490180"/>
          </a:xfrm>
          <a:prstGeom prst="rect">
            <a:avLst/>
          </a:prstGeom>
          <a:noFill/>
          <a:ln w="101600" cap="flat" cmpd="sng" algn="ctr">
            <a:solidFill>
              <a:srgbClr val="081025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75" name="Rectangle 474"/>
          <p:cNvSpPr/>
          <p:nvPr/>
        </p:nvSpPr>
        <p:spPr>
          <a:xfrm>
            <a:off x="18834353" y="13870939"/>
            <a:ext cx="788456" cy="490180"/>
          </a:xfrm>
          <a:prstGeom prst="rect">
            <a:avLst/>
          </a:prstGeom>
          <a:noFill/>
          <a:ln w="101600" cap="flat" cmpd="sng" algn="ctr">
            <a:solidFill>
              <a:srgbClr val="081025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76" name="Rectangle 475"/>
          <p:cNvSpPr/>
          <p:nvPr/>
        </p:nvSpPr>
        <p:spPr>
          <a:xfrm>
            <a:off x="19692109" y="13870939"/>
            <a:ext cx="788456" cy="490180"/>
          </a:xfrm>
          <a:prstGeom prst="rect">
            <a:avLst/>
          </a:prstGeom>
          <a:noFill/>
          <a:ln w="101600" cap="flat" cmpd="sng" algn="ctr">
            <a:solidFill>
              <a:srgbClr val="081025">
                <a:lumMod val="25000"/>
                <a:lumOff val="7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77" name="Rectangle 476"/>
          <p:cNvSpPr/>
          <p:nvPr/>
        </p:nvSpPr>
        <p:spPr>
          <a:xfrm>
            <a:off x="18838153" y="12097497"/>
            <a:ext cx="788456" cy="490180"/>
          </a:xfrm>
          <a:prstGeom prst="rect">
            <a:avLst/>
          </a:prstGeom>
          <a:noFill/>
          <a:ln w="101600" cap="flat" cmpd="sng" algn="ctr">
            <a:solidFill>
              <a:srgbClr val="081025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78" name="Rectangle 477"/>
          <p:cNvSpPr/>
          <p:nvPr/>
        </p:nvSpPr>
        <p:spPr>
          <a:xfrm>
            <a:off x="18838153" y="12977841"/>
            <a:ext cx="788456" cy="490180"/>
          </a:xfrm>
          <a:prstGeom prst="rect">
            <a:avLst/>
          </a:prstGeom>
          <a:noFill/>
          <a:ln w="101600" cap="flat" cmpd="sng" algn="ctr">
            <a:solidFill>
              <a:srgbClr val="081025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79" name="Rectangle 478"/>
          <p:cNvSpPr/>
          <p:nvPr/>
        </p:nvSpPr>
        <p:spPr>
          <a:xfrm>
            <a:off x="19698686" y="12970839"/>
            <a:ext cx="788456" cy="490180"/>
          </a:xfrm>
          <a:prstGeom prst="rect">
            <a:avLst/>
          </a:prstGeom>
          <a:noFill/>
          <a:ln w="101600" cap="flat" cmpd="sng" algn="ctr">
            <a:solidFill>
              <a:srgbClr val="081025">
                <a:lumMod val="25000"/>
                <a:lumOff val="7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80" name="TextBox 479"/>
          <p:cNvSpPr txBox="1"/>
          <p:nvPr/>
        </p:nvSpPr>
        <p:spPr>
          <a:xfrm>
            <a:off x="18612933" y="16509198"/>
            <a:ext cx="3841116" cy="523220"/>
          </a:xfrm>
          <a:prstGeom prst="rect">
            <a:avLst/>
          </a:prstGeom>
          <a:solidFill>
            <a:srgbClr val="FFFFCC"/>
          </a:solidFill>
          <a:ln w="76200">
            <a:noFill/>
          </a:ln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Cache Filled 10 times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81" name="Rectangle 480"/>
          <p:cNvSpPr/>
          <p:nvPr/>
        </p:nvSpPr>
        <p:spPr>
          <a:xfrm>
            <a:off x="23914948" y="12081491"/>
            <a:ext cx="788456" cy="490180"/>
          </a:xfrm>
          <a:prstGeom prst="rect">
            <a:avLst/>
          </a:prstGeom>
          <a:noFill/>
          <a:ln w="101600" cap="flat" cmpd="sng" algn="ctr">
            <a:solidFill>
              <a:srgbClr val="081025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82" name="Rectangle 481"/>
          <p:cNvSpPr/>
          <p:nvPr/>
        </p:nvSpPr>
        <p:spPr>
          <a:xfrm>
            <a:off x="24791221" y="12977840"/>
            <a:ext cx="788456" cy="490180"/>
          </a:xfrm>
          <a:prstGeom prst="rect">
            <a:avLst/>
          </a:prstGeom>
          <a:noFill/>
          <a:ln w="101600" cap="flat" cmpd="sng" algn="ctr">
            <a:solidFill>
              <a:srgbClr val="081025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83" name="Rectangle 482"/>
          <p:cNvSpPr/>
          <p:nvPr/>
        </p:nvSpPr>
        <p:spPr>
          <a:xfrm>
            <a:off x="25630143" y="13870939"/>
            <a:ext cx="788456" cy="490180"/>
          </a:xfrm>
          <a:prstGeom prst="rect">
            <a:avLst/>
          </a:prstGeom>
          <a:noFill/>
          <a:ln w="101600" cap="flat" cmpd="sng" algn="ctr">
            <a:solidFill>
              <a:srgbClr val="081025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84" name="Rectangle 483"/>
          <p:cNvSpPr/>
          <p:nvPr/>
        </p:nvSpPr>
        <p:spPr>
          <a:xfrm>
            <a:off x="26464422" y="14775895"/>
            <a:ext cx="788456" cy="490180"/>
          </a:xfrm>
          <a:prstGeom prst="rect">
            <a:avLst/>
          </a:prstGeom>
          <a:noFill/>
          <a:ln w="101600" cap="flat" cmpd="sng" algn="ctr">
            <a:solidFill>
              <a:srgbClr val="081025">
                <a:lumMod val="25000"/>
                <a:lumOff val="7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485" name="TextBox 484"/>
          <p:cNvSpPr txBox="1"/>
          <p:nvPr/>
        </p:nvSpPr>
        <p:spPr>
          <a:xfrm>
            <a:off x="23703052" y="16545580"/>
            <a:ext cx="3740126" cy="523220"/>
          </a:xfrm>
          <a:prstGeom prst="rect">
            <a:avLst/>
          </a:prstGeom>
          <a:solidFill>
            <a:srgbClr val="FFFFCC"/>
          </a:solidFill>
          <a:ln w="76200">
            <a:noFill/>
          </a:ln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Cache Filled 4 times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16840200" y="24079200"/>
            <a:ext cx="533400" cy="5334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Black" pitchFamily="34" charset="0"/>
              </a:rPr>
              <a:t>3</a:t>
            </a:r>
          </a:p>
        </p:txBody>
      </p:sp>
      <p:sp>
        <p:nvSpPr>
          <p:cNvPr id="491" name="Oval 490"/>
          <p:cNvSpPr/>
          <p:nvPr/>
        </p:nvSpPr>
        <p:spPr bwMode="auto">
          <a:xfrm>
            <a:off x="16840200" y="20269200"/>
            <a:ext cx="533400" cy="5334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Black" pitchFamily="34" charset="0"/>
              </a:rPr>
              <a:t>1</a:t>
            </a:r>
          </a:p>
        </p:txBody>
      </p:sp>
      <p:sp>
        <p:nvSpPr>
          <p:cNvPr id="492" name="Oval 491"/>
          <p:cNvSpPr/>
          <p:nvPr/>
        </p:nvSpPr>
        <p:spPr bwMode="auto">
          <a:xfrm>
            <a:off x="16840200" y="21717000"/>
            <a:ext cx="533400" cy="5334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Black" pitchFamily="34" charset="0"/>
              </a:rPr>
              <a:t>2</a:t>
            </a:r>
          </a:p>
        </p:txBody>
      </p:sp>
      <p:cxnSp>
        <p:nvCxnSpPr>
          <p:cNvPr id="508" name="Straight Arrow Connector 507"/>
          <p:cNvCxnSpPr/>
          <p:nvPr/>
        </p:nvCxnSpPr>
        <p:spPr bwMode="auto">
          <a:xfrm>
            <a:off x="3777558" y="24665891"/>
            <a:ext cx="0" cy="2004109"/>
          </a:xfrm>
          <a:prstGeom prst="straightConnector1">
            <a:avLst/>
          </a:prstGeom>
          <a:blipFill dpi="0" rotWithShape="0">
            <a:blip r:embed="rId7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ysDot"/>
            <a:round/>
            <a:headEnd type="arrow" w="med" len="med"/>
            <a:tailEnd type="arrow" w="med" len="med"/>
          </a:ln>
          <a:effectLst/>
        </p:spPr>
      </p:cxnSp>
      <p:cxnSp>
        <p:nvCxnSpPr>
          <p:cNvPr id="509" name="Straight Arrow Connector 508"/>
          <p:cNvCxnSpPr/>
          <p:nvPr/>
        </p:nvCxnSpPr>
        <p:spPr bwMode="auto">
          <a:xfrm>
            <a:off x="12877603" y="25046891"/>
            <a:ext cx="0" cy="492285"/>
          </a:xfrm>
          <a:prstGeom prst="straightConnector1">
            <a:avLst/>
          </a:prstGeom>
          <a:blipFill dpi="0" rotWithShape="0">
            <a:blip r:embed="rId7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ysDot"/>
            <a:round/>
            <a:headEnd type="arrow" w="med" len="med"/>
            <a:tailEnd type="arrow" w="med" len="med"/>
          </a:ln>
          <a:effectLst/>
        </p:spPr>
      </p:cxnSp>
      <p:sp>
        <p:nvSpPr>
          <p:cNvPr id="510" name="TextBox 509"/>
          <p:cNvSpPr txBox="1"/>
          <p:nvPr/>
        </p:nvSpPr>
        <p:spPr>
          <a:xfrm>
            <a:off x="12997831" y="25127960"/>
            <a:ext cx="1550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NeueLT Std"/>
              </a:rPr>
              <a:t>L1-I size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HelveticaNeueLT Std"/>
            </a:endParaRPr>
          </a:p>
        </p:txBody>
      </p:sp>
      <p:sp>
        <p:nvSpPr>
          <p:cNvPr id="511" name="TextBox 510"/>
          <p:cNvSpPr txBox="1"/>
          <p:nvPr/>
        </p:nvSpPr>
        <p:spPr>
          <a:xfrm rot="16200000">
            <a:off x="2467282" y="25444296"/>
            <a:ext cx="1705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NeueLT Std"/>
              </a:rPr>
              <a:t>Footprint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HelveticaNeueLT Std"/>
            </a:endParaRPr>
          </a:p>
        </p:txBody>
      </p:sp>
      <p:sp>
        <p:nvSpPr>
          <p:cNvPr id="512" name="Rectangle 511"/>
          <p:cNvSpPr/>
          <p:nvPr/>
        </p:nvSpPr>
        <p:spPr>
          <a:xfrm>
            <a:off x="11815218" y="25048996"/>
            <a:ext cx="788456" cy="490180"/>
          </a:xfrm>
          <a:prstGeom prst="rect">
            <a:avLst/>
          </a:prstGeom>
          <a:gradFill rotWithShape="1">
            <a:gsLst>
              <a:gs pos="0">
                <a:srgbClr val="081025">
                  <a:tint val="50000"/>
                  <a:satMod val="300000"/>
                </a:srgbClr>
              </a:gs>
              <a:gs pos="35000">
                <a:srgbClr val="081025">
                  <a:tint val="37000"/>
                  <a:satMod val="300000"/>
                </a:srgbClr>
              </a:gs>
              <a:gs pos="100000">
                <a:srgbClr val="081025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081025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513" name="Rectangle 512"/>
          <p:cNvSpPr/>
          <p:nvPr/>
        </p:nvSpPr>
        <p:spPr>
          <a:xfrm>
            <a:off x="4158558" y="25643480"/>
            <a:ext cx="788456" cy="490179"/>
          </a:xfrm>
          <a:prstGeom prst="rect">
            <a:avLst/>
          </a:prstGeom>
          <a:solidFill>
            <a:srgbClr val="BD3D22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lIns="130046" tIns="65023" rIns="130046" bIns="65023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514" name="Rectangle 513"/>
          <p:cNvSpPr/>
          <p:nvPr/>
        </p:nvSpPr>
        <p:spPr>
          <a:xfrm>
            <a:off x="4158558" y="26133659"/>
            <a:ext cx="788456" cy="490179"/>
          </a:xfrm>
          <a:prstGeom prst="rect">
            <a:avLst/>
          </a:prstGeom>
          <a:solidFill>
            <a:srgbClr val="46AE9D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lIns="130046" tIns="65023" rIns="130046" bIns="65023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515" name="Rectangle 514"/>
          <p:cNvSpPr/>
          <p:nvPr/>
        </p:nvSpPr>
        <p:spPr>
          <a:xfrm>
            <a:off x="4158561" y="24671189"/>
            <a:ext cx="788456" cy="490179"/>
          </a:xfrm>
          <a:prstGeom prst="rect">
            <a:avLst/>
          </a:prstGeom>
          <a:solidFill>
            <a:srgbClr val="0092D2"/>
          </a:solidFill>
          <a:ln w="25400" cap="flat" cmpd="sng" algn="ctr">
            <a:solidFill>
              <a:srgbClr val="081025"/>
            </a:solidFill>
            <a:prstDash val="solid"/>
          </a:ln>
          <a:effectLst/>
        </p:spPr>
        <p:txBody>
          <a:bodyPr lIns="130046" tIns="65023" rIns="130046" bIns="65023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</a:endParaRPr>
          </a:p>
        </p:txBody>
      </p:sp>
      <p:sp>
        <p:nvSpPr>
          <p:cNvPr id="516" name="Rectangle 515"/>
          <p:cNvSpPr/>
          <p:nvPr/>
        </p:nvSpPr>
        <p:spPr bwMode="auto">
          <a:xfrm>
            <a:off x="4158558" y="25161368"/>
            <a:ext cx="788456" cy="492935"/>
          </a:xfrm>
          <a:prstGeom prst="rect">
            <a:avLst/>
          </a:prstGeom>
          <a:solidFill>
            <a:srgbClr val="F9C31B"/>
          </a:solidFill>
          <a:ln w="25400" cap="flat" cmpd="sng" algn="ctr">
            <a:solidFill>
              <a:srgbClr val="081025"/>
            </a:solidFill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NeueLT Std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526" name="Rectangle 525"/>
          <p:cNvSpPr/>
          <p:nvPr/>
        </p:nvSpPr>
        <p:spPr>
          <a:xfrm>
            <a:off x="11815218" y="25680150"/>
            <a:ext cx="788456" cy="490180"/>
          </a:xfrm>
          <a:prstGeom prst="rect">
            <a:avLst/>
          </a:prstGeom>
          <a:gradFill rotWithShape="1">
            <a:gsLst>
              <a:gs pos="0">
                <a:srgbClr val="081025">
                  <a:tint val="50000"/>
                  <a:satMod val="300000"/>
                </a:srgbClr>
              </a:gs>
              <a:gs pos="35000">
                <a:srgbClr val="081025">
                  <a:tint val="37000"/>
                  <a:satMod val="300000"/>
                </a:srgbClr>
              </a:gs>
              <a:gs pos="100000">
                <a:srgbClr val="081025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081025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527" name="Rectangle 526"/>
          <p:cNvSpPr/>
          <p:nvPr/>
        </p:nvSpPr>
        <p:spPr>
          <a:xfrm>
            <a:off x="10824783" y="25046891"/>
            <a:ext cx="788456" cy="490180"/>
          </a:xfrm>
          <a:prstGeom prst="rect">
            <a:avLst/>
          </a:prstGeom>
          <a:gradFill rotWithShape="1">
            <a:gsLst>
              <a:gs pos="0">
                <a:srgbClr val="081025">
                  <a:tint val="50000"/>
                  <a:satMod val="300000"/>
                </a:srgbClr>
              </a:gs>
              <a:gs pos="35000">
                <a:srgbClr val="081025">
                  <a:tint val="37000"/>
                  <a:satMod val="300000"/>
                </a:srgbClr>
              </a:gs>
              <a:gs pos="100000">
                <a:srgbClr val="081025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081025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sp>
        <p:nvSpPr>
          <p:cNvPr id="528" name="Rectangle 527"/>
          <p:cNvSpPr/>
          <p:nvPr/>
        </p:nvSpPr>
        <p:spPr>
          <a:xfrm>
            <a:off x="10824783" y="25680150"/>
            <a:ext cx="788456" cy="490180"/>
          </a:xfrm>
          <a:prstGeom prst="rect">
            <a:avLst/>
          </a:prstGeom>
          <a:gradFill rotWithShape="1">
            <a:gsLst>
              <a:gs pos="0">
                <a:srgbClr val="081025">
                  <a:tint val="50000"/>
                  <a:satMod val="300000"/>
                </a:srgbClr>
              </a:gs>
              <a:gs pos="35000">
                <a:srgbClr val="081025">
                  <a:tint val="37000"/>
                  <a:satMod val="300000"/>
                </a:srgbClr>
              </a:gs>
              <a:gs pos="100000">
                <a:srgbClr val="081025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081025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 pitchFamily="34" charset="0"/>
              <a:ea typeface="ヒラギノ明朝 ProN W3"/>
              <a:cs typeface="Arial" pitchFamily="34" charset="0"/>
            </a:endParaRPr>
          </a:p>
        </p:txBody>
      </p:sp>
      <p:pic>
        <p:nvPicPr>
          <p:cNvPr id="2222" name="Picture 174" descr="D:\Documents\google drive\slicc poster &amp; presentation\systemParams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00" y="7010400"/>
            <a:ext cx="5943600" cy="551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23" name="Picture 175" descr="D:\Documents\google drive\slicc poster &amp; presentation\workloads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0923" y="9220200"/>
            <a:ext cx="5279277" cy="2702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35" name="Chart 53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6092387"/>
              </p:ext>
            </p:extLst>
          </p:nvPr>
        </p:nvGraphicFramePr>
        <p:xfrm>
          <a:off x="35509200" y="15496049"/>
          <a:ext cx="6982200" cy="62209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37" name="Chart 53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9653693"/>
              </p:ext>
            </p:extLst>
          </p:nvPr>
        </p:nvGraphicFramePr>
        <p:xfrm>
          <a:off x="31263705" y="26747046"/>
          <a:ext cx="10112895" cy="4952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pSp>
        <p:nvGrpSpPr>
          <p:cNvPr id="538" name="Group 537"/>
          <p:cNvGrpSpPr/>
          <p:nvPr/>
        </p:nvGrpSpPr>
        <p:grpSpPr>
          <a:xfrm>
            <a:off x="40386000" y="28346400"/>
            <a:ext cx="411509" cy="1754293"/>
            <a:chOff x="211792" y="2743200"/>
            <a:chExt cx="289342" cy="1447800"/>
          </a:xfrm>
        </p:grpSpPr>
        <p:cxnSp>
          <p:nvCxnSpPr>
            <p:cNvPr id="539" name="Straight Arrow Connector 538"/>
            <p:cNvCxnSpPr/>
            <p:nvPr/>
          </p:nvCxnSpPr>
          <p:spPr>
            <a:xfrm flipV="1">
              <a:off x="501134" y="2743200"/>
              <a:ext cx="0" cy="14478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0" name="TextBox 539"/>
            <p:cNvSpPr txBox="1"/>
            <p:nvPr/>
          </p:nvSpPr>
          <p:spPr>
            <a:xfrm rot="16200000">
              <a:off x="47459" y="3317189"/>
              <a:ext cx="609993" cy="2813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Better</a:t>
              </a:r>
            </a:p>
          </p:txBody>
        </p:sp>
      </p:grp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1449600" y="5777752"/>
            <a:ext cx="14400000" cy="7404848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28600" tIns="228600" rIns="228600" bIns="228600"/>
          <a:lstStyle/>
          <a:p>
            <a:r>
              <a:rPr lang="en-US" sz="4800" b="1" dirty="0" smtClean="0"/>
              <a:t>Target: </a:t>
            </a:r>
          </a:p>
          <a:p>
            <a:r>
              <a:rPr lang="en-US" sz="4800" b="1" dirty="0">
                <a:solidFill>
                  <a:srgbClr val="C00000"/>
                </a:solidFill>
              </a:rPr>
              <a:t>	</a:t>
            </a:r>
            <a:r>
              <a:rPr lang="en-US" sz="4800" b="1" dirty="0" smtClean="0">
                <a:solidFill>
                  <a:srgbClr val="C00000"/>
                </a:solidFill>
              </a:rPr>
              <a:t>Improve Performance for OLTP workloads</a:t>
            </a:r>
          </a:p>
          <a:p>
            <a:endParaRPr lang="en-US" sz="4800" b="1" dirty="0" smtClean="0"/>
          </a:p>
          <a:p>
            <a:r>
              <a:rPr lang="en-US" sz="4800" b="1" dirty="0" smtClean="0"/>
              <a:t>How?</a:t>
            </a:r>
          </a:p>
          <a:p>
            <a:r>
              <a:rPr lang="en-US" sz="4800" b="1" dirty="0"/>
              <a:t>	</a:t>
            </a:r>
            <a:r>
              <a:rPr lang="en-US" sz="4800" b="1" dirty="0" smtClean="0">
                <a:solidFill>
                  <a:srgbClr val="C00000"/>
                </a:solidFill>
              </a:rPr>
              <a:t>Reduce Instruction Misses / Stalls</a:t>
            </a:r>
            <a:endParaRPr lang="en-US" sz="4400" b="1" dirty="0" smtClean="0"/>
          </a:p>
          <a:p>
            <a:endParaRPr lang="en-US" sz="4400" b="1" dirty="0" smtClean="0"/>
          </a:p>
          <a:p>
            <a:r>
              <a:rPr lang="en-US" sz="4400" b="1" dirty="0" smtClean="0"/>
              <a:t>Why we care?</a:t>
            </a:r>
            <a:endParaRPr lang="en-US" sz="4000" b="1" dirty="0" smtClean="0"/>
          </a:p>
          <a:p>
            <a:r>
              <a:rPr lang="en-US" sz="4800" b="1" dirty="0" smtClean="0">
                <a:solidFill>
                  <a:srgbClr val="C00000"/>
                </a:solidFill>
              </a:rPr>
              <a:t>	Online Transaction Processing (OLTP)</a:t>
            </a:r>
          </a:p>
          <a:p>
            <a:pPr marL="1428750" lvl="1" indent="-457200">
              <a:buFontTx/>
              <a:buChar char="-"/>
            </a:pPr>
            <a:r>
              <a:rPr lang="en-US" sz="4000" dirty="0" smtClean="0"/>
              <a:t>$100 billion/year, +10% annually</a:t>
            </a:r>
          </a:p>
          <a:p>
            <a:pPr marL="1447800" lvl="2" indent="-457200">
              <a:buFontTx/>
              <a:buChar char="-"/>
            </a:pPr>
            <a:r>
              <a:rPr lang="en-US" sz="4000" dirty="0" smtClean="0"/>
              <a:t>Drives innovation for HW and DB vendors</a:t>
            </a:r>
            <a:endParaRPr lang="en-US" dirty="0"/>
          </a:p>
          <a:p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3171906" y="15554809"/>
            <a:ext cx="11382294" cy="4104791"/>
            <a:chOff x="2438400" y="14411809"/>
            <a:chExt cx="11382294" cy="4104791"/>
          </a:xfrm>
        </p:grpSpPr>
        <p:grpSp>
          <p:nvGrpSpPr>
            <p:cNvPr id="149" name="Group 148"/>
            <p:cNvGrpSpPr/>
            <p:nvPr/>
          </p:nvGrpSpPr>
          <p:grpSpPr>
            <a:xfrm>
              <a:off x="2569133" y="14792808"/>
              <a:ext cx="4333180" cy="3723792"/>
              <a:chOff x="716903" y="3448629"/>
              <a:chExt cx="4333180" cy="3723792"/>
            </a:xfrm>
          </p:grpSpPr>
          <p:grpSp>
            <p:nvGrpSpPr>
              <p:cNvPr id="150" name="Group 149"/>
              <p:cNvGrpSpPr/>
              <p:nvPr/>
            </p:nvGrpSpPr>
            <p:grpSpPr>
              <a:xfrm>
                <a:off x="4834059" y="3769768"/>
                <a:ext cx="216024" cy="1155047"/>
                <a:chOff x="716903" y="3693569"/>
                <a:chExt cx="216024" cy="1155047"/>
              </a:xfrm>
            </p:grpSpPr>
            <p:sp>
              <p:nvSpPr>
                <p:cNvPr id="258" name="Rectangle 257"/>
                <p:cNvSpPr/>
                <p:nvPr/>
              </p:nvSpPr>
              <p:spPr bwMode="auto">
                <a:xfrm>
                  <a:off x="716903" y="3693569"/>
                  <a:ext cx="216024" cy="288646"/>
                </a:xfrm>
                <a:prstGeom prst="rect">
                  <a:avLst/>
                </a:prstGeom>
                <a:solidFill>
                  <a:srgbClr val="0092D2"/>
                </a:solidFill>
                <a:ln w="25400" cap="flat" cmpd="sng" algn="ctr">
                  <a:solidFill>
                    <a:srgbClr val="0092D2">
                      <a:shade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4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Gill Sans" pitchFamily="-65" charset="0"/>
                    <a:ea typeface="ヒラギノ角ゴ ProN W3" pitchFamily="-65" charset="-128"/>
                    <a:cs typeface="ヒラギノ角ゴ ProN W3" pitchFamily="-65" charset="-128"/>
                    <a:sym typeface="Gill Sans" pitchFamily="-65" charset="0"/>
                  </a:endParaRPr>
                </a:p>
              </p:txBody>
            </p:sp>
            <p:sp>
              <p:nvSpPr>
                <p:cNvPr id="259" name="Rectangle 258"/>
                <p:cNvSpPr/>
                <p:nvPr/>
              </p:nvSpPr>
              <p:spPr bwMode="auto">
                <a:xfrm>
                  <a:off x="716903" y="3982215"/>
                  <a:ext cx="216024" cy="288646"/>
                </a:xfrm>
                <a:prstGeom prst="rect">
                  <a:avLst/>
                </a:prstGeom>
                <a:solidFill>
                  <a:srgbClr val="F9C31B"/>
                </a:solidFill>
                <a:ln w="25400" cap="flat" cmpd="sng" algn="ctr">
                  <a:solidFill>
                    <a:srgbClr val="F9C31B">
                      <a:shade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4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Gill Sans" pitchFamily="-65" charset="0"/>
                    <a:ea typeface="ヒラギノ角ゴ ProN W3" pitchFamily="-65" charset="-128"/>
                    <a:cs typeface="ヒラギノ角ゴ ProN W3" pitchFamily="-65" charset="-128"/>
                    <a:sym typeface="Gill Sans" pitchFamily="-65" charset="0"/>
                  </a:endParaRPr>
                </a:p>
              </p:txBody>
            </p:sp>
            <p:sp>
              <p:nvSpPr>
                <p:cNvPr id="260" name="Rectangle 259"/>
                <p:cNvSpPr/>
                <p:nvPr/>
              </p:nvSpPr>
              <p:spPr bwMode="auto">
                <a:xfrm>
                  <a:off x="716903" y="4271324"/>
                  <a:ext cx="216024" cy="288646"/>
                </a:xfrm>
                <a:prstGeom prst="rect">
                  <a:avLst/>
                </a:prstGeom>
                <a:solidFill>
                  <a:srgbClr val="BD3D22"/>
                </a:solidFill>
                <a:ln w="25400" cap="flat" cmpd="sng" algn="ctr">
                  <a:solidFill>
                    <a:srgbClr val="BD3D22">
                      <a:shade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4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Gill Sans" pitchFamily="-65" charset="0"/>
                    <a:ea typeface="ヒラギノ角ゴ ProN W3" pitchFamily="-65" charset="-128"/>
                    <a:cs typeface="ヒラギノ角ゴ ProN W3" pitchFamily="-65" charset="-128"/>
                    <a:sym typeface="Gill Sans" pitchFamily="-65" charset="0"/>
                  </a:endParaRPr>
                </a:p>
              </p:txBody>
            </p:sp>
            <p:sp>
              <p:nvSpPr>
                <p:cNvPr id="261" name="Rectangle 260"/>
                <p:cNvSpPr/>
                <p:nvPr/>
              </p:nvSpPr>
              <p:spPr bwMode="auto">
                <a:xfrm>
                  <a:off x="716903" y="4559970"/>
                  <a:ext cx="216024" cy="288646"/>
                </a:xfrm>
                <a:prstGeom prst="rect">
                  <a:avLst/>
                </a:prstGeom>
                <a:solidFill>
                  <a:srgbClr val="46AE9D"/>
                </a:solidFill>
                <a:ln w="25400" cap="flat" cmpd="sng" algn="ctr">
                  <a:solidFill>
                    <a:srgbClr val="46AE9D">
                      <a:shade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4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Gill Sans" pitchFamily="-65" charset="0"/>
                    <a:ea typeface="ヒラギノ角ゴ ProN W3" pitchFamily="-65" charset="-128"/>
                    <a:cs typeface="ヒラギノ角ゴ ProN W3" pitchFamily="-65" charset="-128"/>
                    <a:sym typeface="Gill Sans" pitchFamily="-65" charset="0"/>
                  </a:endParaRPr>
                </a:p>
              </p:txBody>
            </p:sp>
          </p:grpSp>
          <p:sp>
            <p:nvSpPr>
              <p:cNvPr id="151" name="Rectangle 150"/>
              <p:cNvSpPr/>
              <p:nvPr/>
            </p:nvSpPr>
            <p:spPr bwMode="auto">
              <a:xfrm>
                <a:off x="1085327" y="3838348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52" name="Rectangle 151"/>
              <p:cNvSpPr/>
              <p:nvPr/>
            </p:nvSpPr>
            <p:spPr bwMode="auto">
              <a:xfrm>
                <a:off x="1085327" y="4126994"/>
                <a:ext cx="216024" cy="288646"/>
              </a:xfrm>
              <a:prstGeom prst="rect">
                <a:avLst/>
              </a:prstGeom>
              <a:solidFill>
                <a:srgbClr val="081025"/>
              </a:solidFill>
              <a:ln w="25400" cap="flat" cmpd="sng" algn="ctr">
                <a:solidFill>
                  <a:srgbClr val="081025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53" name="Rectangle 152"/>
              <p:cNvSpPr/>
              <p:nvPr/>
            </p:nvSpPr>
            <p:spPr bwMode="auto">
              <a:xfrm>
                <a:off x="1085327" y="4416103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54" name="Rectangle 153"/>
              <p:cNvSpPr/>
              <p:nvPr/>
            </p:nvSpPr>
            <p:spPr bwMode="auto">
              <a:xfrm>
                <a:off x="1085327" y="4704749"/>
                <a:ext cx="216024" cy="288646"/>
              </a:xfrm>
              <a:prstGeom prst="rect">
                <a:avLst/>
              </a:prstGeom>
              <a:solidFill>
                <a:srgbClr val="BD3D22"/>
              </a:solidFill>
              <a:ln w="25400" cap="flat" cmpd="sng" algn="ctr">
                <a:solidFill>
                  <a:srgbClr val="BD3D2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55" name="Rectangle 154"/>
              <p:cNvSpPr/>
              <p:nvPr/>
            </p:nvSpPr>
            <p:spPr bwMode="auto">
              <a:xfrm>
                <a:off x="1085327" y="4993396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56" name="Rectangle 155"/>
              <p:cNvSpPr/>
              <p:nvPr/>
            </p:nvSpPr>
            <p:spPr bwMode="auto">
              <a:xfrm>
                <a:off x="1453751" y="3693569"/>
                <a:ext cx="216024" cy="288646"/>
              </a:xfrm>
              <a:prstGeom prst="rect">
                <a:avLst/>
              </a:prstGeom>
              <a:solidFill>
                <a:srgbClr val="BD3D22"/>
              </a:solidFill>
              <a:ln w="25400" cap="flat" cmpd="sng" algn="ctr">
                <a:solidFill>
                  <a:srgbClr val="BD3D2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57" name="Rectangle 156"/>
              <p:cNvSpPr/>
              <p:nvPr/>
            </p:nvSpPr>
            <p:spPr bwMode="auto">
              <a:xfrm>
                <a:off x="1453751" y="3982215"/>
                <a:ext cx="216024" cy="288646"/>
              </a:xfrm>
              <a:prstGeom prst="rect">
                <a:avLst/>
              </a:prstGeom>
              <a:solidFill>
                <a:srgbClr val="46AE9D"/>
              </a:solidFill>
              <a:ln w="25400" cap="flat" cmpd="sng" algn="ctr">
                <a:solidFill>
                  <a:srgbClr val="46AE9D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58" name="Rectangle 157"/>
              <p:cNvSpPr/>
              <p:nvPr/>
            </p:nvSpPr>
            <p:spPr bwMode="auto">
              <a:xfrm>
                <a:off x="1453751" y="4271323"/>
                <a:ext cx="216024" cy="407581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59" name="Rectangle 158"/>
              <p:cNvSpPr/>
              <p:nvPr/>
            </p:nvSpPr>
            <p:spPr bwMode="auto">
              <a:xfrm>
                <a:off x="1453751" y="4688487"/>
                <a:ext cx="216024" cy="288646"/>
              </a:xfrm>
              <a:prstGeom prst="rect">
                <a:avLst/>
              </a:prstGeom>
              <a:solidFill>
                <a:srgbClr val="BD3D22"/>
              </a:solidFill>
              <a:ln w="25400" cap="flat" cmpd="sng" algn="ctr">
                <a:solidFill>
                  <a:srgbClr val="BD3D2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60" name="Rectangle 159"/>
              <p:cNvSpPr/>
              <p:nvPr/>
            </p:nvSpPr>
            <p:spPr bwMode="auto">
              <a:xfrm>
                <a:off x="1822175" y="3868828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61" name="Rectangle 160"/>
              <p:cNvSpPr/>
              <p:nvPr/>
            </p:nvSpPr>
            <p:spPr bwMode="auto">
              <a:xfrm>
                <a:off x="1822175" y="4157474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62" name="Rectangle 161"/>
              <p:cNvSpPr/>
              <p:nvPr/>
            </p:nvSpPr>
            <p:spPr bwMode="auto">
              <a:xfrm>
                <a:off x="1822175" y="4446583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63" name="Rectangle 162"/>
              <p:cNvSpPr/>
              <p:nvPr/>
            </p:nvSpPr>
            <p:spPr bwMode="auto">
              <a:xfrm>
                <a:off x="1822175" y="4735229"/>
                <a:ext cx="216024" cy="288646"/>
              </a:xfrm>
              <a:prstGeom prst="rect">
                <a:avLst/>
              </a:prstGeom>
              <a:solidFill>
                <a:srgbClr val="BD3D22"/>
              </a:solidFill>
              <a:ln w="25400" cap="flat" cmpd="sng" algn="ctr">
                <a:solidFill>
                  <a:srgbClr val="BD3D2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64" name="Rectangle 163"/>
              <p:cNvSpPr/>
              <p:nvPr/>
            </p:nvSpPr>
            <p:spPr bwMode="auto">
              <a:xfrm>
                <a:off x="1822175" y="5023876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65" name="Rectangle 164"/>
              <p:cNvSpPr/>
              <p:nvPr/>
            </p:nvSpPr>
            <p:spPr bwMode="auto">
              <a:xfrm>
                <a:off x="2210158" y="3769768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66" name="Rectangle 165"/>
              <p:cNvSpPr/>
              <p:nvPr/>
            </p:nvSpPr>
            <p:spPr bwMode="auto">
              <a:xfrm>
                <a:off x="2210158" y="4058414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67" name="Rectangle 166"/>
              <p:cNvSpPr/>
              <p:nvPr/>
            </p:nvSpPr>
            <p:spPr bwMode="auto">
              <a:xfrm>
                <a:off x="2210158" y="4347523"/>
                <a:ext cx="216024" cy="288646"/>
              </a:xfrm>
              <a:prstGeom prst="rect">
                <a:avLst/>
              </a:prstGeom>
              <a:solidFill>
                <a:srgbClr val="BD3D22"/>
              </a:solidFill>
              <a:ln w="25400" cap="flat" cmpd="sng" algn="ctr">
                <a:solidFill>
                  <a:srgbClr val="BD3D2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68" name="Rectangle 167"/>
              <p:cNvSpPr/>
              <p:nvPr/>
            </p:nvSpPr>
            <p:spPr bwMode="auto">
              <a:xfrm>
                <a:off x="2210158" y="4636169"/>
                <a:ext cx="216024" cy="288646"/>
              </a:xfrm>
              <a:prstGeom prst="rect">
                <a:avLst/>
              </a:prstGeom>
              <a:solidFill>
                <a:srgbClr val="46AE9D"/>
              </a:solidFill>
              <a:ln w="25400" cap="flat" cmpd="sng" algn="ctr">
                <a:solidFill>
                  <a:srgbClr val="46AE9D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69" name="Rectangle 168"/>
              <p:cNvSpPr/>
              <p:nvPr/>
            </p:nvSpPr>
            <p:spPr bwMode="auto">
              <a:xfrm>
                <a:off x="2947006" y="3899307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70" name="Rectangle 169"/>
              <p:cNvSpPr/>
              <p:nvPr/>
            </p:nvSpPr>
            <p:spPr bwMode="auto">
              <a:xfrm>
                <a:off x="2947006" y="4187953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71" name="Rectangle 170"/>
              <p:cNvSpPr/>
              <p:nvPr/>
            </p:nvSpPr>
            <p:spPr bwMode="auto">
              <a:xfrm>
                <a:off x="2947006" y="4477062"/>
                <a:ext cx="216024" cy="288646"/>
              </a:xfrm>
              <a:prstGeom prst="rect">
                <a:avLst/>
              </a:prstGeom>
              <a:solidFill>
                <a:srgbClr val="BD3D22"/>
              </a:solidFill>
              <a:ln w="25400" cap="flat" cmpd="sng" algn="ctr">
                <a:solidFill>
                  <a:srgbClr val="BD3D2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72" name="Rectangle 171"/>
              <p:cNvSpPr/>
              <p:nvPr/>
            </p:nvSpPr>
            <p:spPr bwMode="auto">
              <a:xfrm>
                <a:off x="2947006" y="4765708"/>
                <a:ext cx="216024" cy="288646"/>
              </a:xfrm>
              <a:prstGeom prst="rect">
                <a:avLst/>
              </a:prstGeom>
              <a:solidFill>
                <a:srgbClr val="46AE9D"/>
              </a:solidFill>
              <a:ln w="25400" cap="flat" cmpd="sng" algn="ctr">
                <a:solidFill>
                  <a:srgbClr val="46AE9D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73" name="Rectangle 172"/>
              <p:cNvSpPr/>
              <p:nvPr/>
            </p:nvSpPr>
            <p:spPr bwMode="auto">
              <a:xfrm>
                <a:off x="4084511" y="3807867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74" name="Rectangle 173"/>
              <p:cNvSpPr/>
              <p:nvPr/>
            </p:nvSpPr>
            <p:spPr bwMode="auto">
              <a:xfrm>
                <a:off x="4084511" y="4096513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75" name="Rectangle 174"/>
              <p:cNvSpPr/>
              <p:nvPr/>
            </p:nvSpPr>
            <p:spPr bwMode="auto">
              <a:xfrm>
                <a:off x="4084511" y="4385622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76" name="Rectangle 175"/>
              <p:cNvSpPr/>
              <p:nvPr/>
            </p:nvSpPr>
            <p:spPr bwMode="auto">
              <a:xfrm>
                <a:off x="4084511" y="4674270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77" name="Rectangle 176"/>
              <p:cNvSpPr/>
              <p:nvPr/>
            </p:nvSpPr>
            <p:spPr bwMode="auto">
              <a:xfrm>
                <a:off x="4452935" y="4013608"/>
                <a:ext cx="216024" cy="288646"/>
              </a:xfrm>
              <a:prstGeom prst="rect">
                <a:avLst/>
              </a:prstGeom>
              <a:solidFill>
                <a:srgbClr val="BD3D22"/>
              </a:solidFill>
              <a:ln w="25400" cap="flat" cmpd="sng" algn="ctr">
                <a:solidFill>
                  <a:srgbClr val="BD3D2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78" name="Rectangle 177"/>
              <p:cNvSpPr/>
              <p:nvPr/>
            </p:nvSpPr>
            <p:spPr bwMode="auto">
              <a:xfrm>
                <a:off x="4452935" y="4302254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79" name="Rectangle 178"/>
              <p:cNvSpPr/>
              <p:nvPr/>
            </p:nvSpPr>
            <p:spPr bwMode="auto">
              <a:xfrm>
                <a:off x="4452935" y="4591363"/>
                <a:ext cx="216024" cy="288646"/>
              </a:xfrm>
              <a:prstGeom prst="rect">
                <a:avLst/>
              </a:prstGeom>
              <a:solidFill>
                <a:srgbClr val="081025"/>
              </a:solidFill>
              <a:ln w="25400" cap="flat" cmpd="sng" algn="ctr">
                <a:solidFill>
                  <a:srgbClr val="081025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grpSp>
            <p:nvGrpSpPr>
              <p:cNvPr id="180" name="Group 179"/>
              <p:cNvGrpSpPr/>
              <p:nvPr/>
            </p:nvGrpSpPr>
            <p:grpSpPr>
              <a:xfrm>
                <a:off x="716903" y="3448629"/>
                <a:ext cx="216024" cy="1443694"/>
                <a:chOff x="4821359" y="3693567"/>
                <a:chExt cx="216024" cy="1443694"/>
              </a:xfrm>
            </p:grpSpPr>
            <p:sp>
              <p:nvSpPr>
                <p:cNvPr id="253" name="Rectangle 252"/>
                <p:cNvSpPr/>
                <p:nvPr/>
              </p:nvSpPr>
              <p:spPr bwMode="auto">
                <a:xfrm>
                  <a:off x="4821359" y="3693567"/>
                  <a:ext cx="216024" cy="288646"/>
                </a:xfrm>
                <a:prstGeom prst="rect">
                  <a:avLst/>
                </a:prstGeom>
                <a:solidFill>
                  <a:srgbClr val="46AE9D"/>
                </a:solidFill>
                <a:ln w="25400" cap="flat" cmpd="sng" algn="ctr">
                  <a:solidFill>
                    <a:srgbClr val="46AE9D">
                      <a:shade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4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Gill Sans" pitchFamily="-65" charset="0"/>
                    <a:ea typeface="ヒラギノ角ゴ ProN W3" pitchFamily="-65" charset="-128"/>
                    <a:cs typeface="ヒラギノ角ゴ ProN W3" pitchFamily="-65" charset="-128"/>
                    <a:sym typeface="Gill Sans" pitchFamily="-65" charset="0"/>
                  </a:endParaRPr>
                </a:p>
              </p:txBody>
            </p:sp>
            <p:sp>
              <p:nvSpPr>
                <p:cNvPr id="254" name="Rectangle 253"/>
                <p:cNvSpPr/>
                <p:nvPr/>
              </p:nvSpPr>
              <p:spPr bwMode="auto">
                <a:xfrm>
                  <a:off x="4821359" y="3982213"/>
                  <a:ext cx="216024" cy="288646"/>
                </a:xfrm>
                <a:prstGeom prst="rect">
                  <a:avLst/>
                </a:prstGeom>
                <a:solidFill>
                  <a:srgbClr val="081025"/>
                </a:solidFill>
                <a:ln w="25400" cap="flat" cmpd="sng" algn="ctr">
                  <a:solidFill>
                    <a:srgbClr val="081025">
                      <a:shade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4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Gill Sans" pitchFamily="-65" charset="0"/>
                    <a:ea typeface="ヒラギノ角ゴ ProN W3" pitchFamily="-65" charset="-128"/>
                    <a:cs typeface="ヒラギノ角ゴ ProN W3" pitchFamily="-65" charset="-128"/>
                    <a:sym typeface="Gill Sans" pitchFamily="-65" charset="0"/>
                  </a:endParaRPr>
                </a:p>
              </p:txBody>
            </p:sp>
            <p:sp>
              <p:nvSpPr>
                <p:cNvPr id="255" name="Rectangle 254"/>
                <p:cNvSpPr/>
                <p:nvPr/>
              </p:nvSpPr>
              <p:spPr bwMode="auto">
                <a:xfrm>
                  <a:off x="4821359" y="4271322"/>
                  <a:ext cx="216024" cy="288646"/>
                </a:xfrm>
                <a:prstGeom prst="rect">
                  <a:avLst/>
                </a:prstGeom>
                <a:solidFill>
                  <a:srgbClr val="BD3D22"/>
                </a:solidFill>
                <a:ln w="25400" cap="flat" cmpd="sng" algn="ctr">
                  <a:solidFill>
                    <a:srgbClr val="BD3D22">
                      <a:shade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4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Gill Sans" pitchFamily="-65" charset="0"/>
                    <a:ea typeface="ヒラギノ角ゴ ProN W3" pitchFamily="-65" charset="-128"/>
                    <a:cs typeface="ヒラギノ角ゴ ProN W3" pitchFamily="-65" charset="-128"/>
                    <a:sym typeface="Gill Sans" pitchFamily="-65" charset="0"/>
                  </a:endParaRPr>
                </a:p>
              </p:txBody>
            </p:sp>
            <p:sp>
              <p:nvSpPr>
                <p:cNvPr id="256" name="Rectangle 255"/>
                <p:cNvSpPr/>
                <p:nvPr/>
              </p:nvSpPr>
              <p:spPr bwMode="auto">
                <a:xfrm>
                  <a:off x="4821359" y="4559968"/>
                  <a:ext cx="216024" cy="288646"/>
                </a:xfrm>
                <a:prstGeom prst="rect">
                  <a:avLst/>
                </a:prstGeom>
                <a:solidFill>
                  <a:srgbClr val="46AE9D"/>
                </a:solidFill>
                <a:ln w="25400" cap="flat" cmpd="sng" algn="ctr">
                  <a:solidFill>
                    <a:srgbClr val="46AE9D">
                      <a:shade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4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Gill Sans" pitchFamily="-65" charset="0"/>
                    <a:ea typeface="ヒラギノ角ゴ ProN W3" pitchFamily="-65" charset="-128"/>
                    <a:cs typeface="ヒラギノ角ゴ ProN W3" pitchFamily="-65" charset="-128"/>
                    <a:sym typeface="Gill Sans" pitchFamily="-65" charset="0"/>
                  </a:endParaRPr>
                </a:p>
              </p:txBody>
            </p:sp>
            <p:sp>
              <p:nvSpPr>
                <p:cNvPr id="257" name="Rectangle 256"/>
                <p:cNvSpPr/>
                <p:nvPr/>
              </p:nvSpPr>
              <p:spPr bwMode="auto">
                <a:xfrm>
                  <a:off x="4821359" y="4848615"/>
                  <a:ext cx="216024" cy="288646"/>
                </a:xfrm>
                <a:prstGeom prst="rect">
                  <a:avLst/>
                </a:prstGeom>
                <a:solidFill>
                  <a:srgbClr val="F9C31B"/>
                </a:solidFill>
                <a:ln w="25400" cap="flat" cmpd="sng" algn="ctr">
                  <a:solidFill>
                    <a:srgbClr val="F9C31B">
                      <a:shade val="50000"/>
                    </a:srgbClr>
                  </a:solidFill>
                  <a:prstDash val="solid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4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Gill Sans" pitchFamily="-65" charset="0"/>
                    <a:ea typeface="ヒラギノ角ゴ ProN W3" pitchFamily="-65" charset="-128"/>
                    <a:cs typeface="ヒラギノ角ゴ ProN W3" pitchFamily="-65" charset="-128"/>
                    <a:sym typeface="Gill Sans" pitchFamily="-65" charset="0"/>
                  </a:endParaRPr>
                </a:p>
              </p:txBody>
            </p:sp>
          </p:grpSp>
          <p:sp>
            <p:nvSpPr>
              <p:cNvPr id="181" name="Rectangle 180"/>
              <p:cNvSpPr/>
              <p:nvPr/>
            </p:nvSpPr>
            <p:spPr bwMode="auto">
              <a:xfrm>
                <a:off x="3716087" y="3693566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82" name="Rectangle 181"/>
              <p:cNvSpPr/>
              <p:nvPr/>
            </p:nvSpPr>
            <p:spPr bwMode="auto">
              <a:xfrm>
                <a:off x="3716087" y="3982212"/>
                <a:ext cx="216024" cy="288646"/>
              </a:xfrm>
              <a:prstGeom prst="rect">
                <a:avLst/>
              </a:prstGeom>
              <a:solidFill>
                <a:srgbClr val="081025"/>
              </a:solidFill>
              <a:ln w="25400" cap="flat" cmpd="sng" algn="ctr">
                <a:solidFill>
                  <a:srgbClr val="081025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83" name="Rectangle 182"/>
              <p:cNvSpPr/>
              <p:nvPr/>
            </p:nvSpPr>
            <p:spPr bwMode="auto">
              <a:xfrm>
                <a:off x="3716087" y="4271321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84" name="Rectangle 183"/>
              <p:cNvSpPr/>
              <p:nvPr/>
            </p:nvSpPr>
            <p:spPr bwMode="auto">
              <a:xfrm>
                <a:off x="3716087" y="4559967"/>
                <a:ext cx="216024" cy="288646"/>
              </a:xfrm>
              <a:prstGeom prst="rect">
                <a:avLst/>
              </a:prstGeom>
              <a:solidFill>
                <a:srgbClr val="BD3D22"/>
              </a:solidFill>
              <a:ln w="25400" cap="flat" cmpd="sng" algn="ctr">
                <a:solidFill>
                  <a:srgbClr val="BD3D2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85" name="Rectangle 184"/>
              <p:cNvSpPr/>
              <p:nvPr/>
            </p:nvSpPr>
            <p:spPr bwMode="auto">
              <a:xfrm>
                <a:off x="3716087" y="4848614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86" name="Rectangle 185"/>
              <p:cNvSpPr/>
              <p:nvPr/>
            </p:nvSpPr>
            <p:spPr bwMode="auto">
              <a:xfrm>
                <a:off x="3315430" y="3693566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87" name="Rectangle 186"/>
              <p:cNvSpPr/>
              <p:nvPr/>
            </p:nvSpPr>
            <p:spPr bwMode="auto">
              <a:xfrm>
                <a:off x="3315430" y="3982212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88" name="Rectangle 187"/>
              <p:cNvSpPr/>
              <p:nvPr/>
            </p:nvSpPr>
            <p:spPr bwMode="auto">
              <a:xfrm>
                <a:off x="3315430" y="4271321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89" name="Rectangle 188"/>
              <p:cNvSpPr/>
              <p:nvPr/>
            </p:nvSpPr>
            <p:spPr bwMode="auto">
              <a:xfrm>
                <a:off x="2578582" y="3693566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90" name="Rectangle 189"/>
              <p:cNvSpPr/>
              <p:nvPr/>
            </p:nvSpPr>
            <p:spPr bwMode="auto">
              <a:xfrm>
                <a:off x="2578582" y="3982212"/>
                <a:ext cx="216024" cy="288646"/>
              </a:xfrm>
              <a:prstGeom prst="rect">
                <a:avLst/>
              </a:prstGeom>
              <a:solidFill>
                <a:srgbClr val="081025"/>
              </a:solidFill>
              <a:ln w="25400" cap="flat" cmpd="sng" algn="ctr">
                <a:solidFill>
                  <a:srgbClr val="081025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91" name="Rectangle 190"/>
              <p:cNvSpPr/>
              <p:nvPr/>
            </p:nvSpPr>
            <p:spPr bwMode="auto">
              <a:xfrm>
                <a:off x="2578582" y="4271321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92" name="Rectangle 191"/>
              <p:cNvSpPr/>
              <p:nvPr/>
            </p:nvSpPr>
            <p:spPr bwMode="auto">
              <a:xfrm>
                <a:off x="2578582" y="4559967"/>
                <a:ext cx="216024" cy="432972"/>
              </a:xfrm>
              <a:prstGeom prst="rect">
                <a:avLst/>
              </a:prstGeom>
              <a:solidFill>
                <a:srgbClr val="BD3D22"/>
              </a:solidFill>
              <a:ln w="25400" cap="flat" cmpd="sng" algn="ctr">
                <a:solidFill>
                  <a:srgbClr val="BD3D2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93" name="Rectangle 192"/>
              <p:cNvSpPr/>
              <p:nvPr/>
            </p:nvSpPr>
            <p:spPr bwMode="auto">
              <a:xfrm>
                <a:off x="2578582" y="5145753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94" name="Rectangle 193"/>
              <p:cNvSpPr/>
              <p:nvPr/>
            </p:nvSpPr>
            <p:spPr bwMode="auto">
              <a:xfrm>
                <a:off x="2578582" y="5434399"/>
                <a:ext cx="216024" cy="288646"/>
              </a:xfrm>
              <a:prstGeom prst="rect">
                <a:avLst/>
              </a:prstGeom>
              <a:solidFill>
                <a:srgbClr val="081025"/>
              </a:solidFill>
              <a:ln w="25400" cap="flat" cmpd="sng" algn="ctr">
                <a:solidFill>
                  <a:srgbClr val="081025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95" name="Rectangle 194"/>
              <p:cNvSpPr/>
              <p:nvPr/>
            </p:nvSpPr>
            <p:spPr bwMode="auto">
              <a:xfrm>
                <a:off x="2578582" y="5723508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96" name="Rectangle 195"/>
              <p:cNvSpPr/>
              <p:nvPr/>
            </p:nvSpPr>
            <p:spPr bwMode="auto">
              <a:xfrm>
                <a:off x="2578582" y="6012154"/>
                <a:ext cx="216024" cy="288646"/>
              </a:xfrm>
              <a:prstGeom prst="rect">
                <a:avLst/>
              </a:prstGeom>
              <a:solidFill>
                <a:srgbClr val="BD3D22"/>
              </a:solidFill>
              <a:ln w="25400" cap="flat" cmpd="sng" algn="ctr">
                <a:solidFill>
                  <a:srgbClr val="BD3D2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97" name="Rectangle 196"/>
              <p:cNvSpPr/>
              <p:nvPr/>
            </p:nvSpPr>
            <p:spPr bwMode="auto">
              <a:xfrm>
                <a:off x="2578582" y="6300801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98" name="Rectangle 197"/>
              <p:cNvSpPr/>
              <p:nvPr/>
            </p:nvSpPr>
            <p:spPr bwMode="auto">
              <a:xfrm>
                <a:off x="3315430" y="4697388"/>
                <a:ext cx="216024" cy="288646"/>
              </a:xfrm>
              <a:prstGeom prst="rect">
                <a:avLst/>
              </a:prstGeom>
              <a:solidFill>
                <a:srgbClr val="BD3D22"/>
              </a:solidFill>
              <a:ln w="25400" cap="flat" cmpd="sng" algn="ctr">
                <a:solidFill>
                  <a:srgbClr val="BD3D2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199" name="Rectangle 198"/>
              <p:cNvSpPr/>
              <p:nvPr/>
            </p:nvSpPr>
            <p:spPr bwMode="auto">
              <a:xfrm>
                <a:off x="3315430" y="4986034"/>
                <a:ext cx="216024" cy="288646"/>
              </a:xfrm>
              <a:prstGeom prst="rect">
                <a:avLst/>
              </a:prstGeom>
              <a:solidFill>
                <a:srgbClr val="46AE9D"/>
              </a:solidFill>
              <a:ln w="25400" cap="flat" cmpd="sng" algn="ctr">
                <a:solidFill>
                  <a:srgbClr val="46AE9D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00" name="Rectangle 199"/>
              <p:cNvSpPr/>
              <p:nvPr/>
            </p:nvSpPr>
            <p:spPr bwMode="auto">
              <a:xfrm>
                <a:off x="3315430" y="5275142"/>
                <a:ext cx="216024" cy="407581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01" name="Rectangle 200"/>
              <p:cNvSpPr/>
              <p:nvPr/>
            </p:nvSpPr>
            <p:spPr bwMode="auto">
              <a:xfrm>
                <a:off x="3315430" y="5692306"/>
                <a:ext cx="216024" cy="288646"/>
              </a:xfrm>
              <a:prstGeom prst="rect">
                <a:avLst/>
              </a:prstGeom>
              <a:solidFill>
                <a:srgbClr val="BD3D22"/>
              </a:solidFill>
              <a:ln w="25400" cap="flat" cmpd="sng" algn="ctr">
                <a:solidFill>
                  <a:srgbClr val="BD3D2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02" name="Rectangle 201"/>
              <p:cNvSpPr/>
              <p:nvPr/>
            </p:nvSpPr>
            <p:spPr bwMode="auto">
              <a:xfrm>
                <a:off x="716903" y="5010779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03" name="Rectangle 202"/>
              <p:cNvSpPr/>
              <p:nvPr/>
            </p:nvSpPr>
            <p:spPr bwMode="auto">
              <a:xfrm>
                <a:off x="716903" y="5299425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04" name="Rectangle 203"/>
              <p:cNvSpPr/>
              <p:nvPr/>
            </p:nvSpPr>
            <p:spPr bwMode="auto">
              <a:xfrm>
                <a:off x="716903" y="5588534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05" name="Rectangle 204"/>
              <p:cNvSpPr/>
              <p:nvPr/>
            </p:nvSpPr>
            <p:spPr bwMode="auto">
              <a:xfrm>
                <a:off x="716903" y="5877180"/>
                <a:ext cx="216024" cy="288646"/>
              </a:xfrm>
              <a:prstGeom prst="rect">
                <a:avLst/>
              </a:prstGeom>
              <a:solidFill>
                <a:srgbClr val="BD3D22"/>
              </a:solidFill>
              <a:ln w="25400" cap="flat" cmpd="sng" algn="ctr">
                <a:solidFill>
                  <a:srgbClr val="BD3D2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06" name="Rectangle 205"/>
              <p:cNvSpPr/>
              <p:nvPr/>
            </p:nvSpPr>
            <p:spPr bwMode="auto">
              <a:xfrm>
                <a:off x="716903" y="6165827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07" name="Rectangle 206"/>
              <p:cNvSpPr/>
              <p:nvPr/>
            </p:nvSpPr>
            <p:spPr bwMode="auto">
              <a:xfrm>
                <a:off x="1085327" y="5413521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08" name="Rectangle 207"/>
              <p:cNvSpPr/>
              <p:nvPr/>
            </p:nvSpPr>
            <p:spPr bwMode="auto">
              <a:xfrm>
                <a:off x="1085327" y="5702167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09" name="Rectangle 208"/>
              <p:cNvSpPr/>
              <p:nvPr/>
            </p:nvSpPr>
            <p:spPr bwMode="auto">
              <a:xfrm>
                <a:off x="1085327" y="5991276"/>
                <a:ext cx="216024" cy="288646"/>
              </a:xfrm>
              <a:prstGeom prst="rect">
                <a:avLst/>
              </a:prstGeom>
              <a:solidFill>
                <a:srgbClr val="BD3D22"/>
              </a:solidFill>
              <a:ln w="25400" cap="flat" cmpd="sng" algn="ctr">
                <a:solidFill>
                  <a:srgbClr val="BD3D2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10" name="Rectangle 209"/>
              <p:cNvSpPr/>
              <p:nvPr/>
            </p:nvSpPr>
            <p:spPr bwMode="auto">
              <a:xfrm>
                <a:off x="1085327" y="6279922"/>
                <a:ext cx="216024" cy="288646"/>
              </a:xfrm>
              <a:prstGeom prst="rect">
                <a:avLst/>
              </a:prstGeom>
              <a:solidFill>
                <a:srgbClr val="46AE9D"/>
              </a:solidFill>
              <a:ln w="25400" cap="flat" cmpd="sng" algn="ctr">
                <a:solidFill>
                  <a:srgbClr val="46AE9D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11" name="Rectangle 210"/>
              <p:cNvSpPr/>
              <p:nvPr/>
            </p:nvSpPr>
            <p:spPr bwMode="auto">
              <a:xfrm>
                <a:off x="1453751" y="5130819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12" name="Rectangle 211"/>
              <p:cNvSpPr/>
              <p:nvPr/>
            </p:nvSpPr>
            <p:spPr bwMode="auto">
              <a:xfrm>
                <a:off x="1453751" y="5419465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13" name="Rectangle 212"/>
              <p:cNvSpPr/>
              <p:nvPr/>
            </p:nvSpPr>
            <p:spPr bwMode="auto">
              <a:xfrm>
                <a:off x="1453751" y="5708574"/>
                <a:ext cx="216024" cy="288646"/>
              </a:xfrm>
              <a:prstGeom prst="rect">
                <a:avLst/>
              </a:prstGeom>
              <a:solidFill>
                <a:srgbClr val="BD3D22"/>
              </a:solidFill>
              <a:ln w="25400" cap="flat" cmpd="sng" algn="ctr">
                <a:solidFill>
                  <a:srgbClr val="BD3D2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14" name="Rectangle 213"/>
              <p:cNvSpPr/>
              <p:nvPr/>
            </p:nvSpPr>
            <p:spPr bwMode="auto">
              <a:xfrm>
                <a:off x="1453751" y="5997220"/>
                <a:ext cx="216024" cy="288646"/>
              </a:xfrm>
              <a:prstGeom prst="rect">
                <a:avLst/>
              </a:prstGeom>
              <a:solidFill>
                <a:srgbClr val="46AE9D"/>
              </a:solidFill>
              <a:ln w="25400" cap="flat" cmpd="sng" algn="ctr">
                <a:solidFill>
                  <a:srgbClr val="46AE9D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15" name="Rectangle 214"/>
              <p:cNvSpPr/>
              <p:nvPr/>
            </p:nvSpPr>
            <p:spPr bwMode="auto">
              <a:xfrm>
                <a:off x="3716087" y="5259429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16" name="Rectangle 215"/>
              <p:cNvSpPr/>
              <p:nvPr/>
            </p:nvSpPr>
            <p:spPr bwMode="auto">
              <a:xfrm>
                <a:off x="3716087" y="5548075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17" name="Rectangle 216"/>
              <p:cNvSpPr/>
              <p:nvPr/>
            </p:nvSpPr>
            <p:spPr bwMode="auto">
              <a:xfrm>
                <a:off x="3716087" y="5837184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18" name="Rectangle 217"/>
              <p:cNvSpPr/>
              <p:nvPr/>
            </p:nvSpPr>
            <p:spPr bwMode="auto">
              <a:xfrm>
                <a:off x="3716087" y="6125832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19" name="Rectangle 218"/>
              <p:cNvSpPr/>
              <p:nvPr/>
            </p:nvSpPr>
            <p:spPr bwMode="auto">
              <a:xfrm>
                <a:off x="2947006" y="5251645"/>
                <a:ext cx="216024" cy="288646"/>
              </a:xfrm>
              <a:prstGeom prst="rect">
                <a:avLst/>
              </a:prstGeom>
              <a:solidFill>
                <a:srgbClr val="BD3D22"/>
              </a:solidFill>
              <a:ln w="25400" cap="flat" cmpd="sng" algn="ctr">
                <a:solidFill>
                  <a:srgbClr val="BD3D2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20" name="Rectangle 219"/>
              <p:cNvSpPr/>
              <p:nvPr/>
            </p:nvSpPr>
            <p:spPr bwMode="auto">
              <a:xfrm>
                <a:off x="2947006" y="5540291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21" name="Rectangle 220"/>
              <p:cNvSpPr/>
              <p:nvPr/>
            </p:nvSpPr>
            <p:spPr bwMode="auto">
              <a:xfrm>
                <a:off x="2947006" y="5829400"/>
                <a:ext cx="216024" cy="288646"/>
              </a:xfrm>
              <a:prstGeom prst="rect">
                <a:avLst/>
              </a:prstGeom>
              <a:solidFill>
                <a:srgbClr val="081025"/>
              </a:solidFill>
              <a:ln w="25400" cap="flat" cmpd="sng" algn="ctr">
                <a:solidFill>
                  <a:srgbClr val="081025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22" name="Rectangle 221"/>
              <p:cNvSpPr/>
              <p:nvPr/>
            </p:nvSpPr>
            <p:spPr bwMode="auto">
              <a:xfrm>
                <a:off x="4084511" y="5094395"/>
                <a:ext cx="216024" cy="288646"/>
              </a:xfrm>
              <a:prstGeom prst="rect">
                <a:avLst/>
              </a:prstGeom>
              <a:solidFill>
                <a:srgbClr val="46AE9D"/>
              </a:solidFill>
              <a:ln w="25400" cap="flat" cmpd="sng" algn="ctr">
                <a:solidFill>
                  <a:srgbClr val="46AE9D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23" name="Rectangle 222"/>
              <p:cNvSpPr/>
              <p:nvPr/>
            </p:nvSpPr>
            <p:spPr bwMode="auto">
              <a:xfrm>
                <a:off x="4084511" y="5383041"/>
                <a:ext cx="216024" cy="288646"/>
              </a:xfrm>
              <a:prstGeom prst="rect">
                <a:avLst/>
              </a:prstGeom>
              <a:solidFill>
                <a:srgbClr val="081025"/>
              </a:solidFill>
              <a:ln w="25400" cap="flat" cmpd="sng" algn="ctr">
                <a:solidFill>
                  <a:srgbClr val="081025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24" name="Rectangle 223"/>
              <p:cNvSpPr/>
              <p:nvPr/>
            </p:nvSpPr>
            <p:spPr bwMode="auto">
              <a:xfrm>
                <a:off x="4084511" y="5672150"/>
                <a:ext cx="216024" cy="288646"/>
              </a:xfrm>
              <a:prstGeom prst="rect">
                <a:avLst/>
              </a:prstGeom>
              <a:solidFill>
                <a:srgbClr val="BD3D22"/>
              </a:solidFill>
              <a:ln w="25400" cap="flat" cmpd="sng" algn="ctr">
                <a:solidFill>
                  <a:srgbClr val="BD3D2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25" name="Rectangle 224"/>
              <p:cNvSpPr/>
              <p:nvPr/>
            </p:nvSpPr>
            <p:spPr bwMode="auto">
              <a:xfrm>
                <a:off x="4084511" y="5960796"/>
                <a:ext cx="216024" cy="288646"/>
              </a:xfrm>
              <a:prstGeom prst="rect">
                <a:avLst/>
              </a:prstGeom>
              <a:solidFill>
                <a:srgbClr val="46AE9D"/>
              </a:solidFill>
              <a:ln w="25400" cap="flat" cmpd="sng" algn="ctr">
                <a:solidFill>
                  <a:srgbClr val="46AE9D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26" name="Rectangle 225"/>
              <p:cNvSpPr/>
              <p:nvPr/>
            </p:nvSpPr>
            <p:spPr bwMode="auto">
              <a:xfrm>
                <a:off x="4084511" y="6249443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27" name="Rectangle 226"/>
              <p:cNvSpPr/>
              <p:nvPr/>
            </p:nvSpPr>
            <p:spPr bwMode="auto">
              <a:xfrm>
                <a:off x="4452935" y="5033026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28" name="Rectangle 227"/>
              <p:cNvSpPr/>
              <p:nvPr/>
            </p:nvSpPr>
            <p:spPr bwMode="auto">
              <a:xfrm>
                <a:off x="4452935" y="5321672"/>
                <a:ext cx="216024" cy="288646"/>
              </a:xfrm>
              <a:prstGeom prst="rect">
                <a:avLst/>
              </a:prstGeom>
              <a:solidFill>
                <a:srgbClr val="081025"/>
              </a:solidFill>
              <a:ln w="25400" cap="flat" cmpd="sng" algn="ctr">
                <a:solidFill>
                  <a:srgbClr val="081025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29" name="Rectangle 228"/>
              <p:cNvSpPr/>
              <p:nvPr/>
            </p:nvSpPr>
            <p:spPr bwMode="auto">
              <a:xfrm>
                <a:off x="4452935" y="5610781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30" name="Rectangle 229"/>
              <p:cNvSpPr/>
              <p:nvPr/>
            </p:nvSpPr>
            <p:spPr bwMode="auto">
              <a:xfrm>
                <a:off x="4452935" y="5899427"/>
                <a:ext cx="216024" cy="288646"/>
              </a:xfrm>
              <a:prstGeom prst="rect">
                <a:avLst/>
              </a:prstGeom>
              <a:solidFill>
                <a:srgbClr val="BD3D22"/>
              </a:solidFill>
              <a:ln w="25400" cap="flat" cmpd="sng" algn="ctr">
                <a:solidFill>
                  <a:srgbClr val="BD3D2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31" name="Rectangle 230"/>
              <p:cNvSpPr/>
              <p:nvPr/>
            </p:nvSpPr>
            <p:spPr bwMode="auto">
              <a:xfrm>
                <a:off x="4452935" y="6188074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32" name="Rectangle 231"/>
              <p:cNvSpPr/>
              <p:nvPr/>
            </p:nvSpPr>
            <p:spPr bwMode="auto">
              <a:xfrm>
                <a:off x="2210158" y="5046520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33" name="Rectangle 232"/>
              <p:cNvSpPr/>
              <p:nvPr/>
            </p:nvSpPr>
            <p:spPr bwMode="auto">
              <a:xfrm>
                <a:off x="2210158" y="5335166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34" name="Rectangle 233"/>
              <p:cNvSpPr/>
              <p:nvPr/>
            </p:nvSpPr>
            <p:spPr bwMode="auto">
              <a:xfrm>
                <a:off x="2210158" y="5624275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35" name="Rectangle 234"/>
              <p:cNvSpPr/>
              <p:nvPr/>
            </p:nvSpPr>
            <p:spPr bwMode="auto">
              <a:xfrm>
                <a:off x="4821359" y="5289358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36" name="Rectangle 235"/>
              <p:cNvSpPr/>
              <p:nvPr/>
            </p:nvSpPr>
            <p:spPr bwMode="auto">
              <a:xfrm>
                <a:off x="4821359" y="5578004"/>
                <a:ext cx="216024" cy="288646"/>
              </a:xfrm>
              <a:prstGeom prst="rect">
                <a:avLst/>
              </a:prstGeom>
              <a:solidFill>
                <a:srgbClr val="081025"/>
              </a:solidFill>
              <a:ln w="25400" cap="flat" cmpd="sng" algn="ctr">
                <a:solidFill>
                  <a:srgbClr val="081025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37" name="Rectangle 236"/>
              <p:cNvSpPr/>
              <p:nvPr/>
            </p:nvSpPr>
            <p:spPr bwMode="auto">
              <a:xfrm>
                <a:off x="4821359" y="5867113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38" name="Rectangle 237"/>
              <p:cNvSpPr/>
              <p:nvPr/>
            </p:nvSpPr>
            <p:spPr bwMode="auto">
              <a:xfrm>
                <a:off x="4821359" y="6155759"/>
                <a:ext cx="216024" cy="432972"/>
              </a:xfrm>
              <a:prstGeom prst="rect">
                <a:avLst/>
              </a:prstGeom>
              <a:solidFill>
                <a:srgbClr val="BD3D22"/>
              </a:solidFill>
              <a:ln w="25400" cap="flat" cmpd="sng" algn="ctr">
                <a:solidFill>
                  <a:srgbClr val="BD3D2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39" name="Rectangle 238"/>
              <p:cNvSpPr/>
              <p:nvPr/>
            </p:nvSpPr>
            <p:spPr bwMode="auto">
              <a:xfrm>
                <a:off x="2210158" y="5989069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40" name="Rectangle 239"/>
              <p:cNvSpPr/>
              <p:nvPr/>
            </p:nvSpPr>
            <p:spPr bwMode="auto">
              <a:xfrm>
                <a:off x="2210158" y="6277715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41" name="Rectangle 240"/>
              <p:cNvSpPr/>
              <p:nvPr/>
            </p:nvSpPr>
            <p:spPr bwMode="auto">
              <a:xfrm>
                <a:off x="2210158" y="6566824"/>
                <a:ext cx="216024" cy="288646"/>
              </a:xfrm>
              <a:prstGeom prst="rect">
                <a:avLst/>
              </a:prstGeom>
              <a:solidFill>
                <a:srgbClr val="BD3D22"/>
              </a:solidFill>
              <a:ln w="25400" cap="flat" cmpd="sng" algn="ctr">
                <a:solidFill>
                  <a:srgbClr val="BD3D2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42" name="Rectangle 241"/>
              <p:cNvSpPr/>
              <p:nvPr/>
            </p:nvSpPr>
            <p:spPr bwMode="auto">
              <a:xfrm>
                <a:off x="2210158" y="6855470"/>
                <a:ext cx="216024" cy="288646"/>
              </a:xfrm>
              <a:prstGeom prst="rect">
                <a:avLst/>
              </a:prstGeom>
              <a:solidFill>
                <a:srgbClr val="46AE9D"/>
              </a:solidFill>
              <a:ln w="25400" cap="flat" cmpd="sng" algn="ctr">
                <a:solidFill>
                  <a:srgbClr val="46AE9D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43" name="Rectangle 242"/>
              <p:cNvSpPr/>
              <p:nvPr/>
            </p:nvSpPr>
            <p:spPr bwMode="auto">
              <a:xfrm>
                <a:off x="1822175" y="5408736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44" name="Rectangle 243"/>
              <p:cNvSpPr/>
              <p:nvPr/>
            </p:nvSpPr>
            <p:spPr bwMode="auto">
              <a:xfrm>
                <a:off x="1822175" y="5697382"/>
                <a:ext cx="216024" cy="288646"/>
              </a:xfrm>
              <a:prstGeom prst="rect">
                <a:avLst/>
              </a:prstGeom>
              <a:solidFill>
                <a:srgbClr val="081025"/>
              </a:solidFill>
              <a:ln w="25400" cap="flat" cmpd="sng" algn="ctr">
                <a:solidFill>
                  <a:srgbClr val="081025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45" name="Rectangle 244"/>
              <p:cNvSpPr/>
              <p:nvPr/>
            </p:nvSpPr>
            <p:spPr bwMode="auto">
              <a:xfrm>
                <a:off x="1822175" y="5986491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46" name="Rectangle 245"/>
              <p:cNvSpPr/>
              <p:nvPr/>
            </p:nvSpPr>
            <p:spPr bwMode="auto">
              <a:xfrm>
                <a:off x="1822175" y="6275137"/>
                <a:ext cx="216024" cy="432972"/>
              </a:xfrm>
              <a:prstGeom prst="rect">
                <a:avLst/>
              </a:prstGeom>
              <a:solidFill>
                <a:srgbClr val="BD3D22"/>
              </a:solidFill>
              <a:ln w="25400" cap="flat" cmpd="sng" algn="ctr">
                <a:solidFill>
                  <a:srgbClr val="BD3D2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47" name="Rectangle 246"/>
              <p:cNvSpPr/>
              <p:nvPr/>
            </p:nvSpPr>
            <p:spPr bwMode="auto">
              <a:xfrm>
                <a:off x="3315430" y="6069160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48" name="Rectangle 247"/>
              <p:cNvSpPr/>
              <p:nvPr/>
            </p:nvSpPr>
            <p:spPr bwMode="auto">
              <a:xfrm>
                <a:off x="3315430" y="6357806"/>
                <a:ext cx="216024" cy="288646"/>
              </a:xfrm>
              <a:prstGeom prst="rect">
                <a:avLst/>
              </a:prstGeom>
              <a:solidFill>
                <a:srgbClr val="F9C31B"/>
              </a:solidFill>
              <a:ln w="25400" cap="flat" cmpd="sng" algn="ctr">
                <a:solidFill>
                  <a:srgbClr val="F9C31B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49" name="Rectangle 248"/>
              <p:cNvSpPr/>
              <p:nvPr/>
            </p:nvSpPr>
            <p:spPr bwMode="auto">
              <a:xfrm>
                <a:off x="3315430" y="6646915"/>
                <a:ext cx="216024" cy="288646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50" name="Rectangle 249"/>
              <p:cNvSpPr/>
              <p:nvPr/>
            </p:nvSpPr>
            <p:spPr bwMode="auto">
              <a:xfrm>
                <a:off x="2947006" y="6187086"/>
                <a:ext cx="216024" cy="288646"/>
              </a:xfrm>
              <a:prstGeom prst="rect">
                <a:avLst/>
              </a:prstGeom>
              <a:solidFill>
                <a:srgbClr val="BD3D22"/>
              </a:solidFill>
              <a:ln w="25400" cap="flat" cmpd="sng" algn="ctr">
                <a:solidFill>
                  <a:srgbClr val="BD3D2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51" name="Rectangle 250"/>
              <p:cNvSpPr/>
              <p:nvPr/>
            </p:nvSpPr>
            <p:spPr bwMode="auto">
              <a:xfrm>
                <a:off x="2947006" y="6475732"/>
                <a:ext cx="216024" cy="288646"/>
              </a:xfrm>
              <a:prstGeom prst="rect">
                <a:avLst/>
              </a:prstGeom>
              <a:solidFill>
                <a:srgbClr val="46AE9D"/>
              </a:solidFill>
              <a:ln w="25400" cap="flat" cmpd="sng" algn="ctr">
                <a:solidFill>
                  <a:srgbClr val="46AE9D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  <p:sp>
            <p:nvSpPr>
              <p:cNvPr id="252" name="Rectangle 251"/>
              <p:cNvSpPr/>
              <p:nvPr/>
            </p:nvSpPr>
            <p:spPr bwMode="auto">
              <a:xfrm>
                <a:off x="2947006" y="6764840"/>
                <a:ext cx="216024" cy="407581"/>
              </a:xfrm>
              <a:prstGeom prst="rect">
                <a:avLst/>
              </a:prstGeom>
              <a:solidFill>
                <a:srgbClr val="0092D2"/>
              </a:solidFill>
              <a:ln w="25400" cap="flat" cmpd="sng" algn="ctr">
                <a:solidFill>
                  <a:srgbClr val="0092D2">
                    <a:shade val="50000"/>
                  </a:srgbClr>
                </a:solidFill>
                <a:prstDash val="solid"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4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" pitchFamily="-65" charset="0"/>
                  <a:ea typeface="ヒラギノ角ゴ ProN W3" pitchFamily="-65" charset="-128"/>
                  <a:cs typeface="ヒラギノ角ゴ ProN W3" pitchFamily="-65" charset="-128"/>
                  <a:sym typeface="Gill Sans" pitchFamily="-65" charset="0"/>
                </a:endParaRPr>
              </a:p>
            </p:txBody>
          </p:sp>
        </p:grpSp>
        <p:sp>
          <p:nvSpPr>
            <p:cNvPr id="263" name="Left Brace 262"/>
            <p:cNvSpPr/>
            <p:nvPr/>
          </p:nvSpPr>
          <p:spPr bwMode="auto">
            <a:xfrm rot="5400000">
              <a:off x="4505510" y="12344699"/>
              <a:ext cx="440434" cy="4574653"/>
            </a:xfrm>
            <a:prstGeom prst="leftBrace">
              <a:avLst>
                <a:gd name="adj1" fmla="val 8333"/>
                <a:gd name="adj2" fmla="val 52178"/>
              </a:avLst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cxnSp>
          <p:nvCxnSpPr>
            <p:cNvPr id="264" name="Straight Arrow Connector 263"/>
            <p:cNvCxnSpPr/>
            <p:nvPr/>
          </p:nvCxnSpPr>
          <p:spPr bwMode="auto">
            <a:xfrm>
              <a:off x="9525000" y="15246142"/>
              <a:ext cx="0" cy="2004109"/>
            </a:xfrm>
            <a:prstGeom prst="straightConnector1">
              <a:avLst/>
            </a:prstGeom>
            <a:blipFill dpi="0" rotWithShape="0">
              <a:blip r:embed="rId7"/>
              <a:srcRect/>
              <a:tile tx="0" ty="0" sx="100000" sy="100000" flip="none" algn="tl"/>
            </a:blipFill>
            <a:ln w="25400" cap="flat" cmpd="sng" algn="ctr">
              <a:solidFill>
                <a:srgbClr val="000000"/>
              </a:solidFill>
              <a:prstDash val="sysDot"/>
              <a:round/>
              <a:headEnd type="arrow" w="med" len="med"/>
              <a:tailEnd type="arrow" w="med" len="med"/>
            </a:ln>
            <a:effectLst/>
          </p:spPr>
        </p:cxnSp>
        <p:cxnSp>
          <p:nvCxnSpPr>
            <p:cNvPr id="265" name="Straight Arrow Connector 264"/>
            <p:cNvCxnSpPr/>
            <p:nvPr/>
          </p:nvCxnSpPr>
          <p:spPr bwMode="auto">
            <a:xfrm>
              <a:off x="12150080" y="15246142"/>
              <a:ext cx="0" cy="492285"/>
            </a:xfrm>
            <a:prstGeom prst="straightConnector1">
              <a:avLst/>
            </a:prstGeom>
            <a:blipFill dpi="0" rotWithShape="0">
              <a:blip r:embed="rId7"/>
              <a:srcRect/>
              <a:tile tx="0" ty="0" sx="100000" sy="100000" flip="none" algn="tl"/>
            </a:blipFill>
            <a:ln w="25400" cap="flat" cmpd="sng" algn="ctr">
              <a:solidFill>
                <a:srgbClr val="000000"/>
              </a:solidFill>
              <a:prstDash val="sysDot"/>
              <a:round/>
              <a:headEnd type="arrow" w="med" len="med"/>
              <a:tailEnd type="arrow" w="med" len="med"/>
            </a:ln>
            <a:effectLst/>
          </p:spPr>
        </p:cxnSp>
        <p:sp>
          <p:nvSpPr>
            <p:cNvPr id="266" name="TextBox 265"/>
            <p:cNvSpPr txBox="1"/>
            <p:nvPr/>
          </p:nvSpPr>
          <p:spPr>
            <a:xfrm>
              <a:off x="12270308" y="15327211"/>
              <a:ext cx="155038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NeueLT Std"/>
                </a:rPr>
                <a:t>L1-I size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NeueLT Std"/>
              </a:endParaRPr>
            </a:p>
          </p:txBody>
        </p:sp>
        <p:sp>
          <p:nvSpPr>
            <p:cNvPr id="267" name="TextBox 266"/>
            <p:cNvSpPr txBox="1"/>
            <p:nvPr/>
          </p:nvSpPr>
          <p:spPr>
            <a:xfrm rot="16200000">
              <a:off x="8214724" y="16024547"/>
              <a:ext cx="17059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NeueLT Std"/>
                </a:rPr>
                <a:t>Footprint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NeueLT Std"/>
              </a:endParaRPr>
            </a:p>
          </p:txBody>
        </p:sp>
        <p:cxnSp>
          <p:nvCxnSpPr>
            <p:cNvPr id="268" name="Straight Arrow Connector 267"/>
            <p:cNvCxnSpPr>
              <a:stCxn id="275" idx="6"/>
            </p:cNvCxnSpPr>
            <p:nvPr/>
          </p:nvCxnSpPr>
          <p:spPr bwMode="auto">
            <a:xfrm>
              <a:off x="6962694" y="15738534"/>
              <a:ext cx="1730102" cy="554640"/>
            </a:xfrm>
            <a:prstGeom prst="straightConnector1">
              <a:avLst/>
            </a:prstGeom>
            <a:blipFill dpi="0" rotWithShape="0">
              <a:blip r:embed="rId7"/>
              <a:srcRect/>
              <a:tile tx="0" ty="0" sx="100000" sy="100000" flip="none" algn="tl"/>
            </a:blip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69" name="TextBox 268"/>
            <p:cNvSpPr txBox="1"/>
            <p:nvPr/>
          </p:nvSpPr>
          <p:spPr>
            <a:xfrm>
              <a:off x="7593146" y="15533578"/>
              <a:ext cx="10996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HelveticaNeueLT Std"/>
                </a:rPr>
                <a:t>Each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HelveticaNeueLT Std"/>
              </a:endParaRPr>
            </a:p>
          </p:txBody>
        </p:sp>
        <p:sp>
          <p:nvSpPr>
            <p:cNvPr id="275" name="Oval 274"/>
            <p:cNvSpPr/>
            <p:nvPr/>
          </p:nvSpPr>
          <p:spPr bwMode="auto">
            <a:xfrm>
              <a:off x="6602654" y="15004643"/>
              <a:ext cx="360040" cy="1467781"/>
            </a:xfrm>
            <a:prstGeom prst="ellipse">
              <a:avLst/>
            </a:prstGeom>
            <a:noFill/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498" name="Rectangle 497"/>
            <p:cNvSpPr/>
            <p:nvPr/>
          </p:nvSpPr>
          <p:spPr>
            <a:xfrm>
              <a:off x="11087695" y="15248247"/>
              <a:ext cx="788456" cy="490180"/>
            </a:xfrm>
            <a:prstGeom prst="rect">
              <a:avLst/>
            </a:prstGeom>
            <a:gradFill rotWithShape="1">
              <a:gsLst>
                <a:gs pos="0">
                  <a:srgbClr val="081025">
                    <a:tint val="50000"/>
                    <a:satMod val="300000"/>
                  </a:srgbClr>
                </a:gs>
                <a:gs pos="35000">
                  <a:srgbClr val="081025">
                    <a:tint val="37000"/>
                    <a:satMod val="300000"/>
                  </a:srgbClr>
                </a:gs>
                <a:gs pos="100000">
                  <a:srgbClr val="081025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81025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ヒラギノ明朝 ProN W3"/>
                <a:cs typeface="Arial" pitchFamily="34" charset="0"/>
              </a:endParaRPr>
            </a:p>
          </p:txBody>
        </p:sp>
        <p:sp>
          <p:nvSpPr>
            <p:cNvPr id="499" name="Rectangle 498"/>
            <p:cNvSpPr/>
            <p:nvPr/>
          </p:nvSpPr>
          <p:spPr>
            <a:xfrm>
              <a:off x="9906000" y="16223731"/>
              <a:ext cx="788456" cy="490179"/>
            </a:xfrm>
            <a:prstGeom prst="rect">
              <a:avLst/>
            </a:prstGeom>
            <a:solidFill>
              <a:srgbClr val="BD3D22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lIns="130046" tIns="65023" rIns="130046" bIns="65023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endParaRPr>
            </a:p>
          </p:txBody>
        </p:sp>
        <p:sp>
          <p:nvSpPr>
            <p:cNvPr id="500" name="Rectangle 499"/>
            <p:cNvSpPr/>
            <p:nvPr/>
          </p:nvSpPr>
          <p:spPr>
            <a:xfrm>
              <a:off x="9906000" y="16713910"/>
              <a:ext cx="788456" cy="490179"/>
            </a:xfrm>
            <a:prstGeom prst="rect">
              <a:avLst/>
            </a:prstGeom>
            <a:solidFill>
              <a:srgbClr val="46AE9D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lIns="130046" tIns="65023" rIns="130046" bIns="65023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endParaRPr>
            </a:p>
          </p:txBody>
        </p:sp>
        <p:sp>
          <p:nvSpPr>
            <p:cNvPr id="501" name="Rectangle 500"/>
            <p:cNvSpPr/>
            <p:nvPr/>
          </p:nvSpPr>
          <p:spPr>
            <a:xfrm>
              <a:off x="9906003" y="15251440"/>
              <a:ext cx="788456" cy="490179"/>
            </a:xfrm>
            <a:prstGeom prst="rect">
              <a:avLst/>
            </a:prstGeom>
            <a:solidFill>
              <a:srgbClr val="0092D2"/>
            </a:solidFill>
            <a:ln w="25400" cap="flat" cmpd="sng" algn="ctr">
              <a:solidFill>
                <a:srgbClr val="081025"/>
              </a:solidFill>
              <a:prstDash val="solid"/>
            </a:ln>
            <a:effectLst/>
          </p:spPr>
          <p:txBody>
            <a:bodyPr lIns="130046" tIns="65023" rIns="130046" bIns="65023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</a:endParaRPr>
            </a:p>
          </p:txBody>
        </p:sp>
        <p:sp>
          <p:nvSpPr>
            <p:cNvPr id="503" name="Rectangle 502"/>
            <p:cNvSpPr/>
            <p:nvPr/>
          </p:nvSpPr>
          <p:spPr bwMode="auto">
            <a:xfrm>
              <a:off x="9906000" y="15741619"/>
              <a:ext cx="788456" cy="492935"/>
            </a:xfrm>
            <a:prstGeom prst="rect">
              <a:avLst/>
            </a:prstGeom>
            <a:solidFill>
              <a:srgbClr val="F9C31B"/>
            </a:solidFill>
            <a:ln w="25400" cap="flat" cmpd="sng" algn="ctr">
              <a:solidFill>
                <a:srgbClr val="081025"/>
              </a:solidFill>
              <a:prstDash val="solid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NeueLT Std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</p:grpSp>
      <p:sp>
        <p:nvSpPr>
          <p:cNvPr id="320" name="Text Box 13"/>
          <p:cNvSpPr txBox="1">
            <a:spLocks noChangeArrowheads="1"/>
          </p:cNvSpPr>
          <p:nvPr/>
        </p:nvSpPr>
        <p:spPr bwMode="auto">
          <a:xfrm>
            <a:off x="5723970" y="3733800"/>
            <a:ext cx="4624967" cy="1501139"/>
          </a:xfrm>
          <a:prstGeom prst="rect">
            <a:avLst/>
          </a:prstGeom>
          <a:solidFill>
            <a:srgbClr val="FFFFC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lIns="228600" tIns="228600" rIns="228600" bIns="228600"/>
          <a:lstStyle/>
          <a:p>
            <a:r>
              <a:rPr lang="en-US" sz="2400" dirty="0" smtClean="0"/>
              <a:t>Email</a:t>
            </a:r>
            <a:r>
              <a:rPr lang="en-US" sz="2400" dirty="0"/>
              <a:t>: </a:t>
            </a:r>
            <a:r>
              <a:rPr lang="en-US" sz="2400" dirty="0" smtClean="0"/>
              <a:t>iatta@eecg.toronto.edu</a:t>
            </a:r>
            <a:endParaRPr lang="en-US" sz="2400" dirty="0"/>
          </a:p>
          <a:p>
            <a:r>
              <a:rPr lang="en-US" sz="2400" dirty="0"/>
              <a:t>Phone: </a:t>
            </a:r>
            <a:r>
              <a:rPr lang="en-US" sz="2400" dirty="0" smtClean="0"/>
              <a:t>416-805-8790</a:t>
            </a:r>
            <a:endParaRPr lang="en-US" sz="2400" dirty="0"/>
          </a:p>
          <a:p>
            <a:r>
              <a:rPr lang="en-US" sz="2400" dirty="0"/>
              <a:t>Website: </a:t>
            </a:r>
            <a:r>
              <a:rPr lang="en-US" sz="2400" dirty="0" smtClean="0"/>
              <a:t>http://islamatta.com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18984978" y="17145000"/>
            <a:ext cx="31438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Divided we Fail</a:t>
            </a:r>
            <a:endParaRPr lang="en-US" b="1" dirty="0"/>
          </a:p>
        </p:txBody>
      </p:sp>
      <p:sp>
        <p:nvSpPr>
          <p:cNvPr id="325" name="TextBox 324"/>
          <p:cNvSpPr txBox="1"/>
          <p:nvPr/>
        </p:nvSpPr>
        <p:spPr>
          <a:xfrm>
            <a:off x="23633178" y="17169825"/>
            <a:ext cx="39180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United we Succeed</a:t>
            </a:r>
            <a:endParaRPr lang="en-US" b="1" dirty="0"/>
          </a:p>
        </p:txBody>
      </p:sp>
      <p:pic>
        <p:nvPicPr>
          <p:cNvPr id="1029" name="Picture 5" descr="D:\Documents\Google Drive\SLICC Poster &amp; Presentation\hwDescription.pn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59680" y="25398291"/>
            <a:ext cx="9124720" cy="6300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Straight Arrow Connector 14"/>
          <p:cNvCxnSpPr/>
          <p:nvPr/>
        </p:nvCxnSpPr>
        <p:spPr bwMode="auto">
          <a:xfrm>
            <a:off x="34975800" y="16017080"/>
            <a:ext cx="0" cy="51832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4" name="Straight Arrow Connector 493"/>
          <p:cNvCxnSpPr/>
          <p:nvPr/>
        </p:nvCxnSpPr>
        <p:spPr bwMode="auto">
          <a:xfrm>
            <a:off x="34975800" y="16855280"/>
            <a:ext cx="0" cy="51832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C00000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504" name="Group 503"/>
          <p:cNvGrpSpPr/>
          <p:nvPr/>
        </p:nvGrpSpPr>
        <p:grpSpPr>
          <a:xfrm>
            <a:off x="41376600" y="16459200"/>
            <a:ext cx="411509" cy="1754293"/>
            <a:chOff x="211792" y="2743200"/>
            <a:chExt cx="289342" cy="1447800"/>
          </a:xfrm>
        </p:grpSpPr>
        <p:cxnSp>
          <p:nvCxnSpPr>
            <p:cNvPr id="505" name="Straight Arrow Connector 504"/>
            <p:cNvCxnSpPr/>
            <p:nvPr/>
          </p:nvCxnSpPr>
          <p:spPr>
            <a:xfrm flipV="1">
              <a:off x="501134" y="2743200"/>
              <a:ext cx="0" cy="14478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 w="lg" len="lg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6" name="TextBox 505"/>
            <p:cNvSpPr txBox="1"/>
            <p:nvPr/>
          </p:nvSpPr>
          <p:spPr>
            <a:xfrm rot="16200000">
              <a:off x="47459" y="3317189"/>
              <a:ext cx="609993" cy="2813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Better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913</TotalTime>
  <Words>193</Words>
  <Application>Microsoft Office PowerPoint</Application>
  <PresentationFormat>Custom</PresentationFormat>
  <Paragraphs>185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Genigraphics 800.790.4001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Poster 36 x 48 - A</dc:title>
  <dc:creator>Genigraphics 800.790.4001</dc:creator>
  <dc:description>To order poster prints visit us at www.genigraphics.com</dc:description>
  <cp:lastModifiedBy>iatta</cp:lastModifiedBy>
  <cp:revision>141</cp:revision>
  <dcterms:created xsi:type="dcterms:W3CDTF">2008-05-03T03:01:56Z</dcterms:created>
  <dcterms:modified xsi:type="dcterms:W3CDTF">2012-11-28T23:42:11Z</dcterms:modified>
</cp:coreProperties>
</file>