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9" r:id="rId3"/>
    <p:sldId id="343" r:id="rId4"/>
    <p:sldId id="281" r:id="rId5"/>
    <p:sldId id="293" r:id="rId6"/>
    <p:sldId id="328" r:id="rId7"/>
    <p:sldId id="362" r:id="rId8"/>
    <p:sldId id="357" r:id="rId9"/>
    <p:sldId id="358" r:id="rId10"/>
    <p:sldId id="332" r:id="rId11"/>
    <p:sldId id="261" r:id="rId12"/>
    <p:sldId id="307" r:id="rId13"/>
    <p:sldId id="317" r:id="rId14"/>
    <p:sldId id="368" r:id="rId15"/>
    <p:sldId id="312" r:id="rId16"/>
    <p:sldId id="372" r:id="rId17"/>
    <p:sldId id="265" r:id="rId18"/>
    <p:sldId id="280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0000FF"/>
    <a:srgbClr val="00FF00"/>
    <a:srgbClr val="652B91"/>
    <a:srgbClr val="FF3300"/>
    <a:srgbClr val="66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09" autoAdjust="0"/>
    <p:restoredTop sz="74513" autoAdjust="0"/>
  </p:normalViewPr>
  <p:slideViewPr>
    <p:cSldViewPr>
      <p:cViewPr>
        <p:scale>
          <a:sx n="60" d="100"/>
          <a:sy n="60" d="100"/>
        </p:scale>
        <p:origin x="-60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1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Qingyuan%20Deng\My%20Documents\My%20Dropbox\coscale_result\CoScale-10-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Qingyuan%20Deng\My%20Documents\My%20Dropbox\coscale_result\CoScale-10-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53085607562193"/>
          <c:y val="0.13906456692913385"/>
          <c:w val="0.75901473522171092"/>
          <c:h val="0.714846194225721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'fig1 (baseline power break)'!$B$1</c:f>
              <c:strCache>
                <c:ptCount val="1"/>
                <c:pt idx="0">
                  <c:v>CPU</c:v>
                </c:pt>
              </c:strCache>
            </c:strRef>
          </c:tx>
          <c:spPr>
            <a:solidFill>
              <a:srgbClr val="0065B0"/>
            </a:solidFill>
          </c:spPr>
          <c:invertIfNegative val="0"/>
          <c:cat>
            <c:strRef>
              <c:f>'fig1 (baseline power break)'!$A$2:$A$5</c:f>
              <c:strCache>
                <c:ptCount val="4"/>
                <c:pt idx="0">
                  <c:v>ILP</c:v>
                </c:pt>
                <c:pt idx="1">
                  <c:v>MID</c:v>
                </c:pt>
                <c:pt idx="2">
                  <c:v>MEM</c:v>
                </c:pt>
                <c:pt idx="3">
                  <c:v>MIX</c:v>
                </c:pt>
              </c:strCache>
            </c:strRef>
          </c:cat>
          <c:val>
            <c:numRef>
              <c:f>'fig1 (baseline power break)'!$B$2:$B$5</c:f>
              <c:numCache>
                <c:formatCode>0%</c:formatCode>
                <c:ptCount val="4"/>
                <c:pt idx="0">
                  <c:v>0.68441000000000007</c:v>
                </c:pt>
                <c:pt idx="1">
                  <c:v>0.54722999999999999</c:v>
                </c:pt>
                <c:pt idx="2">
                  <c:v>0.30182000000000009</c:v>
                </c:pt>
                <c:pt idx="3">
                  <c:v>0.5025599999999999</c:v>
                </c:pt>
              </c:numCache>
            </c:numRef>
          </c:val>
        </c:ser>
        <c:ser>
          <c:idx val="1"/>
          <c:order val="1"/>
          <c:tx>
            <c:strRef>
              <c:f>'fig1 (baseline power break)'!$C$1</c:f>
              <c:strCache>
                <c:ptCount val="1"/>
                <c:pt idx="0">
                  <c:v>Memory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'fig1 (baseline power break)'!$A$2:$A$5</c:f>
              <c:strCache>
                <c:ptCount val="4"/>
                <c:pt idx="0">
                  <c:v>ILP</c:v>
                </c:pt>
                <c:pt idx="1">
                  <c:v>MID</c:v>
                </c:pt>
                <c:pt idx="2">
                  <c:v>MEM</c:v>
                </c:pt>
                <c:pt idx="3">
                  <c:v>MIX</c:v>
                </c:pt>
              </c:strCache>
            </c:strRef>
          </c:cat>
          <c:val>
            <c:numRef>
              <c:f>'fig1 (baseline power break)'!$C$2:$C$5</c:f>
              <c:numCache>
                <c:formatCode>0%</c:formatCode>
                <c:ptCount val="4"/>
                <c:pt idx="0">
                  <c:v>0.22638000000000003</c:v>
                </c:pt>
                <c:pt idx="1">
                  <c:v>0.27803</c:v>
                </c:pt>
                <c:pt idx="2">
                  <c:v>0.38763000000000009</c:v>
                </c:pt>
                <c:pt idx="3">
                  <c:v>0.30327000000000004</c:v>
                </c:pt>
              </c:numCache>
            </c:numRef>
          </c:val>
        </c:ser>
        <c:ser>
          <c:idx val="2"/>
          <c:order val="2"/>
          <c:tx>
            <c:strRef>
              <c:f>'fig1 (baseline power break)'!$D$1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rgbClr val="00CC00"/>
            </a:solidFill>
          </c:spPr>
          <c:invertIfNegative val="0"/>
          <c:cat>
            <c:strRef>
              <c:f>'fig1 (baseline power break)'!$A$2:$A$5</c:f>
              <c:strCache>
                <c:ptCount val="4"/>
                <c:pt idx="0">
                  <c:v>ILP</c:v>
                </c:pt>
                <c:pt idx="1">
                  <c:v>MID</c:v>
                </c:pt>
                <c:pt idx="2">
                  <c:v>MEM</c:v>
                </c:pt>
                <c:pt idx="3">
                  <c:v>MIX</c:v>
                </c:pt>
              </c:strCache>
            </c:strRef>
          </c:cat>
          <c:val>
            <c:numRef>
              <c:f>'fig1 (baseline power break)'!$D$2:$D$5</c:f>
              <c:numCache>
                <c:formatCode>0%</c:formatCode>
                <c:ptCount val="4"/>
                <c:pt idx="0">
                  <c:v>8.9190000000000019E-2</c:v>
                </c:pt>
                <c:pt idx="1">
                  <c:v>8.9190000000000019E-2</c:v>
                </c:pt>
                <c:pt idx="2">
                  <c:v>8.9190000000000019E-2</c:v>
                </c:pt>
                <c:pt idx="3">
                  <c:v>8.9190000000000019E-2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722560"/>
        <c:axId val="140724096"/>
      </c:barChart>
      <c:catAx>
        <c:axId val="140722560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724096"/>
        <c:crosses val="autoZero"/>
        <c:auto val="1"/>
        <c:lblAlgn val="ctr"/>
        <c:lblOffset val="100"/>
        <c:noMultiLvlLbl val="0"/>
      </c:catAx>
      <c:valAx>
        <c:axId val="140724096"/>
        <c:scaling>
          <c:orientation val="minMax"/>
          <c:max val="1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altLang="en-US" sz="1600"/>
                  <a:t>Power Breakdown</a:t>
                </a:r>
              </a:p>
            </c:rich>
          </c:tx>
          <c:layout>
            <c:manualLayout>
              <c:xMode val="edge"/>
              <c:yMode val="edge"/>
              <c:x val="5.2338820441892711E-2"/>
              <c:y val="0.26428466018400543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722560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1308413189476347"/>
          <c:y val="4.2222047244094493E-2"/>
          <c:w val="0.85752930883639544"/>
          <c:h val="8.3717191601049942E-2"/>
        </c:manualLayout>
      </c:layout>
      <c:overlay val="0"/>
      <c:txPr>
        <a:bodyPr/>
        <a:lstStyle/>
        <a:p>
          <a:pPr>
            <a:defRPr sz="1600"/>
          </a:pPr>
          <a:endParaRPr lang="zh-CN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849518810148689E-2"/>
          <c:y val="2.8252405949256338E-2"/>
          <c:w val="0.84910820107907936"/>
          <c:h val="0.87390237678623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'fig4,5(perapp energy &amp; perf)'!$B$23</c:f>
              <c:strCache>
                <c:ptCount val="1"/>
                <c:pt idx="0">
                  <c:v>Full system energy</c:v>
                </c:pt>
              </c:strCache>
            </c:strRef>
          </c:tx>
          <c:spPr>
            <a:solidFill>
              <a:srgbClr val="0065B0"/>
            </a:solidFill>
          </c:spPr>
          <c:invertIfNegative val="0"/>
          <c:cat>
            <c:strRef>
              <c:f>'fig4,5(perapp energy &amp; perf)'!$A$24:$A$28</c:f>
              <c:strCache>
                <c:ptCount val="5"/>
                <c:pt idx="0">
                  <c:v>MEM</c:v>
                </c:pt>
                <c:pt idx="1">
                  <c:v>MID</c:v>
                </c:pt>
                <c:pt idx="2">
                  <c:v>ILP</c:v>
                </c:pt>
                <c:pt idx="3">
                  <c:v>MIX</c:v>
                </c:pt>
                <c:pt idx="4">
                  <c:v>AVG</c:v>
                </c:pt>
              </c:strCache>
            </c:strRef>
          </c:cat>
          <c:val>
            <c:numRef>
              <c:f>'fig4,5(perapp energy &amp; perf)'!$B$24:$B$28</c:f>
              <c:numCache>
                <c:formatCode>0.00%</c:formatCode>
                <c:ptCount val="5"/>
                <c:pt idx="0">
                  <c:v>0.12117500000000005</c:v>
                </c:pt>
                <c:pt idx="1">
                  <c:v>0.1585750000000001</c:v>
                </c:pt>
                <c:pt idx="2">
                  <c:v>0.22697499999999998</c:v>
                </c:pt>
                <c:pt idx="3">
                  <c:v>0.14890000000000009</c:v>
                </c:pt>
                <c:pt idx="4">
                  <c:v>0.16390625000000011</c:v>
                </c:pt>
              </c:numCache>
            </c:numRef>
          </c:val>
        </c:ser>
        <c:ser>
          <c:idx val="1"/>
          <c:order val="1"/>
          <c:tx>
            <c:strRef>
              <c:f>'fig4,5(perapp energy &amp; perf)'!$C$23</c:f>
              <c:strCache>
                <c:ptCount val="1"/>
                <c:pt idx="0">
                  <c:v>Memory energy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'fig4,5(perapp energy &amp; perf)'!$A$24:$A$28</c:f>
              <c:strCache>
                <c:ptCount val="5"/>
                <c:pt idx="0">
                  <c:v>MEM</c:v>
                </c:pt>
                <c:pt idx="1">
                  <c:v>MID</c:v>
                </c:pt>
                <c:pt idx="2">
                  <c:v>ILP</c:v>
                </c:pt>
                <c:pt idx="3">
                  <c:v>MIX</c:v>
                </c:pt>
                <c:pt idx="4">
                  <c:v>AVG</c:v>
                </c:pt>
              </c:strCache>
            </c:strRef>
          </c:cat>
          <c:val>
            <c:numRef>
              <c:f>'fig4,5(perapp energy &amp; perf)'!$C$24:$C$28</c:f>
              <c:numCache>
                <c:formatCode>0.00%</c:formatCode>
                <c:ptCount val="5"/>
                <c:pt idx="0">
                  <c:v>2.845E-2</c:v>
                </c:pt>
                <c:pt idx="1">
                  <c:v>0.200625</c:v>
                </c:pt>
                <c:pt idx="2">
                  <c:v>0.53079999999999994</c:v>
                </c:pt>
                <c:pt idx="3">
                  <c:v>0.14815</c:v>
                </c:pt>
                <c:pt idx="4">
                  <c:v>0.22700624999999999</c:v>
                </c:pt>
              </c:numCache>
            </c:numRef>
          </c:val>
        </c:ser>
        <c:ser>
          <c:idx val="2"/>
          <c:order val="2"/>
          <c:tx>
            <c:strRef>
              <c:f>'fig4,5(perapp energy &amp; perf)'!$D$23</c:f>
              <c:strCache>
                <c:ptCount val="1"/>
                <c:pt idx="0">
                  <c:v>CPU energy</c:v>
                </c:pt>
              </c:strCache>
            </c:strRef>
          </c:tx>
          <c:spPr>
            <a:solidFill>
              <a:srgbClr val="00CC00"/>
            </a:solidFill>
          </c:spPr>
          <c:invertIfNegative val="0"/>
          <c:cat>
            <c:strRef>
              <c:f>'fig4,5(perapp energy &amp; perf)'!$A$24:$A$28</c:f>
              <c:strCache>
                <c:ptCount val="5"/>
                <c:pt idx="0">
                  <c:v>MEM</c:v>
                </c:pt>
                <c:pt idx="1">
                  <c:v>MID</c:v>
                </c:pt>
                <c:pt idx="2">
                  <c:v>ILP</c:v>
                </c:pt>
                <c:pt idx="3">
                  <c:v>MIX</c:v>
                </c:pt>
                <c:pt idx="4">
                  <c:v>AVG</c:v>
                </c:pt>
              </c:strCache>
            </c:strRef>
          </c:cat>
          <c:val>
            <c:numRef>
              <c:f>'fig4,5(perapp energy &amp; perf)'!$D$24:$D$28</c:f>
              <c:numCache>
                <c:formatCode>0.00%</c:formatCode>
                <c:ptCount val="5"/>
                <c:pt idx="0">
                  <c:v>0.31897500000000018</c:v>
                </c:pt>
                <c:pt idx="1">
                  <c:v>0.18142500000000009</c:v>
                </c:pt>
                <c:pt idx="2">
                  <c:v>0.16870000000000004</c:v>
                </c:pt>
                <c:pt idx="3">
                  <c:v>0.1951749999999999</c:v>
                </c:pt>
                <c:pt idx="4">
                  <c:v>0.21606875000000009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72384"/>
        <c:axId val="140682368"/>
      </c:barChart>
      <c:catAx>
        <c:axId val="140672384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682368"/>
        <c:crosses val="autoZero"/>
        <c:auto val="1"/>
        <c:lblAlgn val="ctr"/>
        <c:lblOffset val="100"/>
        <c:noMultiLvlLbl val="0"/>
      </c:catAx>
      <c:valAx>
        <c:axId val="140682368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6723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106120153316305"/>
          <c:y val="5.0925809247573159E-2"/>
          <c:w val="0.37271683354627277"/>
          <c:h val="0.17833278727864238"/>
        </c:manualLayout>
      </c:layout>
      <c:overlay val="0"/>
      <c:txPr>
        <a:bodyPr/>
        <a:lstStyle/>
        <a:p>
          <a:pPr>
            <a:defRPr sz="1400"/>
          </a:pPr>
          <a:endParaRPr lang="zh-CN"/>
        </a:p>
      </c:txPr>
    </c:legend>
    <c:plotVisOnly val="1"/>
    <c:dispBlanksAs val="gap"/>
    <c:showDLblsOverMax val="0"/>
  </c:chart>
  <c:spPr>
    <a:ln w="12700"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28266109593445"/>
          <c:y val="3.1334937299504248E-2"/>
          <c:w val="0.87271733890406555"/>
          <c:h val="0.86657407407407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'fig4,5(perapp energy &amp; perf)'!$E$23</c:f>
              <c:strCache>
                <c:ptCount val="1"/>
                <c:pt idx="0">
                  <c:v>Multiprogram average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'fig4,5(perapp energy &amp; perf)'!$A$24:$A$28</c:f>
              <c:strCache>
                <c:ptCount val="5"/>
                <c:pt idx="0">
                  <c:v>MEM</c:v>
                </c:pt>
                <c:pt idx="1">
                  <c:v>MID</c:v>
                </c:pt>
                <c:pt idx="2">
                  <c:v>ILP</c:v>
                </c:pt>
                <c:pt idx="3">
                  <c:v>MIX</c:v>
                </c:pt>
                <c:pt idx="4">
                  <c:v>AVG</c:v>
                </c:pt>
              </c:strCache>
            </c:strRef>
          </c:cat>
          <c:val>
            <c:numRef>
              <c:f>'fig4,5(perapp energy &amp; perf)'!$E$24:$E$28</c:f>
              <c:numCache>
                <c:formatCode>0.00%</c:formatCode>
                <c:ptCount val="5"/>
                <c:pt idx="0">
                  <c:v>9.0750000000000081E-2</c:v>
                </c:pt>
                <c:pt idx="1">
                  <c:v>9.7800000000000026E-2</c:v>
                </c:pt>
                <c:pt idx="2">
                  <c:v>9.6725000000000075E-2</c:v>
                </c:pt>
                <c:pt idx="3">
                  <c:v>9.6825000000000078E-2</c:v>
                </c:pt>
                <c:pt idx="4">
                  <c:v>9.5525000000000124E-2</c:v>
                </c:pt>
              </c:numCache>
            </c:numRef>
          </c:val>
        </c:ser>
        <c:ser>
          <c:idx val="1"/>
          <c:order val="1"/>
          <c:tx>
            <c:strRef>
              <c:f>'fig4,5(perapp energy &amp; perf)'!$F$23</c:f>
              <c:strCache>
                <c:ptCount val="1"/>
                <c:pt idx="0">
                  <c:v>Worst program in mix</c:v>
                </c:pt>
              </c:strCache>
            </c:strRef>
          </c:tx>
          <c:spPr>
            <a:solidFill>
              <a:srgbClr val="0065B0"/>
            </a:solidFill>
          </c:spPr>
          <c:invertIfNegative val="0"/>
          <c:cat>
            <c:strRef>
              <c:f>'fig4,5(perapp energy &amp; perf)'!$A$24:$A$28</c:f>
              <c:strCache>
                <c:ptCount val="5"/>
                <c:pt idx="0">
                  <c:v>MEM</c:v>
                </c:pt>
                <c:pt idx="1">
                  <c:v>MID</c:v>
                </c:pt>
                <c:pt idx="2">
                  <c:v>ILP</c:v>
                </c:pt>
                <c:pt idx="3">
                  <c:v>MIX</c:v>
                </c:pt>
                <c:pt idx="4">
                  <c:v>AVG</c:v>
                </c:pt>
              </c:strCache>
            </c:strRef>
          </c:cat>
          <c:val>
            <c:numRef>
              <c:f>'fig4,5(perapp energy &amp; perf)'!$F$24:$F$28</c:f>
              <c:numCache>
                <c:formatCode>0.00%</c:formatCode>
                <c:ptCount val="5"/>
                <c:pt idx="0">
                  <c:v>9.8300000000000026E-2</c:v>
                </c:pt>
                <c:pt idx="1">
                  <c:v>0.10260000000000002</c:v>
                </c:pt>
                <c:pt idx="2">
                  <c:v>9.9900000000000044E-2</c:v>
                </c:pt>
                <c:pt idx="3">
                  <c:v>0.1009</c:v>
                </c:pt>
                <c:pt idx="4">
                  <c:v>9.9087500000000023E-2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035008"/>
        <c:axId val="141036544"/>
      </c:barChart>
      <c:catAx>
        <c:axId val="141035008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1036544"/>
        <c:crosses val="autoZero"/>
        <c:auto val="1"/>
        <c:lblAlgn val="ctr"/>
        <c:lblOffset val="100"/>
        <c:noMultiLvlLbl val="0"/>
      </c:catAx>
      <c:valAx>
        <c:axId val="141036544"/>
        <c:scaling>
          <c:orientation val="minMax"/>
          <c:max val="0.14000000000000001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10350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756613756613775"/>
          <c:y val="2.7777667520586597E-2"/>
          <c:w val="0.59259259259259267"/>
          <c:h val="0.12890525458429572"/>
        </c:manualLayout>
      </c:layout>
      <c:overlay val="0"/>
      <c:txPr>
        <a:bodyPr/>
        <a:lstStyle/>
        <a:p>
          <a:pPr>
            <a:defRPr sz="1400"/>
          </a:pPr>
          <a:endParaRPr lang="zh-CN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sz="1100" dirty="0"/>
              <a:t>(a) </a:t>
            </a:r>
            <a:r>
              <a:rPr lang="en-US" altLang="en-US" sz="1100" dirty="0" err="1"/>
              <a:t>CoScale</a:t>
            </a:r>
            <a:endParaRPr lang="en-US" altLang="en-US" sz="1100" dirty="0"/>
          </a:p>
        </c:rich>
      </c:tx>
      <c:layout>
        <c:manualLayout>
          <c:xMode val="edge"/>
          <c:yMode val="edge"/>
          <c:x val="0.40240470520529315"/>
          <c:y val="0.6939084793651482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14585486308652E-2"/>
          <c:y val="4.3408333333333375E-2"/>
          <c:w val="0.81765050214546409"/>
          <c:h val="0.81395674603174617"/>
        </c:manualLayout>
      </c:layout>
      <c:lineChart>
        <c:grouping val="standard"/>
        <c:varyColors val="0"/>
        <c:ser>
          <c:idx val="0"/>
          <c:order val="0"/>
          <c:tx>
            <c:v>memory frequency</c:v>
          </c:tx>
          <c:spPr>
            <a:ln>
              <a:solidFill>
                <a:srgbClr val="00CC00"/>
              </a:solidFill>
            </a:ln>
          </c:spPr>
          <c:marker>
            <c:symbol val="diamond"/>
            <c:size val="5"/>
            <c:spPr>
              <a:solidFill>
                <a:srgbClr val="00CC00"/>
              </a:solidFill>
              <a:ln>
                <a:solidFill>
                  <a:srgbClr val="00CC00"/>
                </a:solidFill>
              </a:ln>
            </c:spPr>
          </c:marker>
          <c:val>
            <c:numRef>
              <c:f>'fig6(timeline of milc mix2)'!$A$3:$Y$3</c:f>
              <c:numCache>
                <c:formatCode>General</c:formatCode>
                <c:ptCount val="25"/>
                <c:pt idx="0">
                  <c:v>0.8</c:v>
                </c:pt>
                <c:pt idx="1">
                  <c:v>0.53300000000000003</c:v>
                </c:pt>
                <c:pt idx="2">
                  <c:v>0.53300000000000003</c:v>
                </c:pt>
                <c:pt idx="3">
                  <c:v>0.46700000000000008</c:v>
                </c:pt>
                <c:pt idx="4">
                  <c:v>0.46700000000000008</c:v>
                </c:pt>
                <c:pt idx="5">
                  <c:v>0.46700000000000008</c:v>
                </c:pt>
                <c:pt idx="6">
                  <c:v>0.46700000000000008</c:v>
                </c:pt>
                <c:pt idx="7">
                  <c:v>0.46700000000000008</c:v>
                </c:pt>
                <c:pt idx="8">
                  <c:v>0.4</c:v>
                </c:pt>
                <c:pt idx="9">
                  <c:v>0.60000000000000009</c:v>
                </c:pt>
                <c:pt idx="10">
                  <c:v>0.46700000000000008</c:v>
                </c:pt>
                <c:pt idx="11">
                  <c:v>0.46700000000000008</c:v>
                </c:pt>
                <c:pt idx="12">
                  <c:v>0.4</c:v>
                </c:pt>
                <c:pt idx="13">
                  <c:v>0.46700000000000008</c:v>
                </c:pt>
                <c:pt idx="14">
                  <c:v>0.53300000000000003</c:v>
                </c:pt>
                <c:pt idx="15">
                  <c:v>0.66700000000000015</c:v>
                </c:pt>
                <c:pt idx="16">
                  <c:v>0.53300000000000003</c:v>
                </c:pt>
                <c:pt idx="17">
                  <c:v>0.53300000000000003</c:v>
                </c:pt>
                <c:pt idx="18">
                  <c:v>0.53300000000000003</c:v>
                </c:pt>
                <c:pt idx="19">
                  <c:v>0.53300000000000003</c:v>
                </c:pt>
                <c:pt idx="20">
                  <c:v>0.53300000000000003</c:v>
                </c:pt>
                <c:pt idx="21">
                  <c:v>0.53300000000000003</c:v>
                </c:pt>
                <c:pt idx="22">
                  <c:v>0.53300000000000003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116160"/>
        <c:axId val="141118080"/>
      </c:lineChart>
      <c:lineChart>
        <c:grouping val="standard"/>
        <c:varyColors val="0"/>
        <c:ser>
          <c:idx val="1"/>
          <c:order val="1"/>
          <c:tx>
            <c:v>core frequency</c:v>
          </c:tx>
          <c:spPr>
            <a:ln>
              <a:solidFill>
                <a:srgbClr val="005696"/>
              </a:solidFill>
            </a:ln>
          </c:spPr>
          <c:marker>
            <c:symbol val="square"/>
            <c:size val="5"/>
            <c:spPr>
              <a:solidFill>
                <a:srgbClr val="005696"/>
              </a:solidFill>
              <a:ln>
                <a:solidFill>
                  <a:srgbClr val="005696"/>
                </a:solidFill>
              </a:ln>
            </c:spPr>
          </c:marker>
          <c:val>
            <c:numRef>
              <c:f>'fig6(timeline of milc mix2)'!$A$4:$Y$4</c:f>
              <c:numCache>
                <c:formatCode>General</c:formatCode>
                <c:ptCount val="25"/>
                <c:pt idx="0">
                  <c:v>4</c:v>
                </c:pt>
                <c:pt idx="1">
                  <c:v>3.46</c:v>
                </c:pt>
                <c:pt idx="2">
                  <c:v>3.46</c:v>
                </c:pt>
                <c:pt idx="3">
                  <c:v>3.82</c:v>
                </c:pt>
                <c:pt idx="4">
                  <c:v>3.64</c:v>
                </c:pt>
                <c:pt idx="5">
                  <c:v>3.64</c:v>
                </c:pt>
                <c:pt idx="6">
                  <c:v>3.64</c:v>
                </c:pt>
                <c:pt idx="7">
                  <c:v>3.82</c:v>
                </c:pt>
                <c:pt idx="8">
                  <c:v>3.82</c:v>
                </c:pt>
                <c:pt idx="9">
                  <c:v>3.46</c:v>
                </c:pt>
                <c:pt idx="10">
                  <c:v>3.64</c:v>
                </c:pt>
                <c:pt idx="11">
                  <c:v>3.82</c:v>
                </c:pt>
                <c:pt idx="12">
                  <c:v>3.82</c:v>
                </c:pt>
                <c:pt idx="13">
                  <c:v>3.64</c:v>
                </c:pt>
                <c:pt idx="14">
                  <c:v>3.46</c:v>
                </c:pt>
                <c:pt idx="15">
                  <c:v>3.1</c:v>
                </c:pt>
                <c:pt idx="16">
                  <c:v>3.2800000000000002</c:v>
                </c:pt>
                <c:pt idx="17">
                  <c:v>3.46</c:v>
                </c:pt>
                <c:pt idx="18">
                  <c:v>3.46</c:v>
                </c:pt>
                <c:pt idx="19">
                  <c:v>3.2800000000000002</c:v>
                </c:pt>
                <c:pt idx="20">
                  <c:v>3.46</c:v>
                </c:pt>
                <c:pt idx="21">
                  <c:v>3.46</c:v>
                </c:pt>
                <c:pt idx="22">
                  <c:v>3.2800000000000002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130368"/>
        <c:axId val="141128448"/>
      </c:lineChart>
      <c:catAx>
        <c:axId val="14111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18080"/>
        <c:crosses val="autoZero"/>
        <c:auto val="1"/>
        <c:lblAlgn val="ctr"/>
        <c:lblOffset val="100"/>
        <c:noMultiLvlLbl val="0"/>
      </c:catAx>
      <c:valAx>
        <c:axId val="141118080"/>
        <c:scaling>
          <c:orientation val="minMax"/>
          <c:min val="0.2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 dirty="0" err="1"/>
                  <a:t>Mem</a:t>
                </a:r>
                <a:r>
                  <a:rPr lang="en-US" altLang="en-US" sz="1100" dirty="0" smtClean="0"/>
                  <a:t>. </a:t>
                </a:r>
                <a:r>
                  <a:rPr lang="en-US" altLang="en-US" sz="1100" dirty="0"/>
                  <a:t>frequency</a:t>
                </a:r>
                <a:r>
                  <a:rPr lang="en-US" altLang="en-US" sz="1100" baseline="0" dirty="0"/>
                  <a:t> </a:t>
                </a:r>
                <a:r>
                  <a:rPr lang="en-US" altLang="en-US" sz="1100" dirty="0"/>
                  <a:t>(GHz)</a:t>
                </a:r>
              </a:p>
            </c:rich>
          </c:tx>
          <c:layout>
            <c:manualLayout>
              <c:xMode val="edge"/>
              <c:yMode val="edge"/>
              <c:x val="2.6265319566063944E-3"/>
              <c:y val="0.1493589601155427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16160"/>
        <c:crosses val="autoZero"/>
        <c:crossBetween val="between"/>
        <c:majorUnit val="0.1"/>
      </c:valAx>
      <c:valAx>
        <c:axId val="141128448"/>
        <c:scaling>
          <c:orientation val="minMax"/>
          <c:max val="4.5"/>
          <c:min val="2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/>
                  <a:t>Core frequency (GHz)</a:t>
                </a:r>
              </a:p>
            </c:rich>
          </c:tx>
          <c:layout>
            <c:manualLayout>
              <c:xMode val="edge"/>
              <c:yMode val="edge"/>
              <c:x val="0.97087506747436003"/>
              <c:y val="9.375689796075066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30368"/>
        <c:crosses val="max"/>
        <c:crossBetween val="between"/>
        <c:majorUnit val="0.5"/>
      </c:valAx>
      <c:catAx>
        <c:axId val="141130368"/>
        <c:scaling>
          <c:orientation val="minMax"/>
        </c:scaling>
        <c:delete val="1"/>
        <c:axPos val="b"/>
        <c:majorTickMark val="out"/>
        <c:minorTickMark val="none"/>
        <c:tickLblPos val="none"/>
        <c:crossAx val="141128448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47794604716874284"/>
          <c:y val="4.7424749015737136E-2"/>
          <c:w val="0.45599572162578222"/>
          <c:h val="0.12663712808046731"/>
        </c:manualLayout>
      </c:layout>
      <c:overlay val="0"/>
      <c:txPr>
        <a:bodyPr/>
        <a:lstStyle/>
        <a:p>
          <a:pPr>
            <a:defRPr sz="1200"/>
          </a:pPr>
          <a:endParaRPr lang="zh-CN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altLang="en-US" sz="1100"/>
              <a:t>(c) Semi-Coordinated</a:t>
            </a:r>
          </a:p>
        </c:rich>
      </c:tx>
      <c:layout>
        <c:manualLayout>
          <c:xMode val="edge"/>
          <c:yMode val="edge"/>
          <c:x val="0.37915308085034388"/>
          <c:y val="0.7348101436823534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242371823691451"/>
          <c:y val="2.8252405949256338E-2"/>
          <c:w val="0.79717403978558965"/>
          <c:h val="0.878915864683582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00CC00"/>
              </a:solidFill>
            </a:ln>
          </c:spPr>
          <c:marker>
            <c:symbol val="diamond"/>
            <c:size val="5"/>
            <c:spPr>
              <a:solidFill>
                <a:srgbClr val="00CC00"/>
              </a:solidFill>
              <a:ln>
                <a:solidFill>
                  <a:srgbClr val="00CC00"/>
                </a:solidFill>
              </a:ln>
            </c:spPr>
          </c:marker>
          <c:val>
            <c:numRef>
              <c:f>'fig6(timeline of milc mix2)'!$A$19:$Y$19</c:f>
              <c:numCache>
                <c:formatCode>General</c:formatCode>
                <c:ptCount val="25"/>
                <c:pt idx="0">
                  <c:v>0.8</c:v>
                </c:pt>
                <c:pt idx="1">
                  <c:v>0.33300000000000007</c:v>
                </c:pt>
                <c:pt idx="2">
                  <c:v>0.8</c:v>
                </c:pt>
                <c:pt idx="3">
                  <c:v>0.46700000000000008</c:v>
                </c:pt>
                <c:pt idx="4">
                  <c:v>0.8</c:v>
                </c:pt>
                <c:pt idx="5">
                  <c:v>0.4</c:v>
                </c:pt>
                <c:pt idx="6">
                  <c:v>0.8</c:v>
                </c:pt>
                <c:pt idx="7">
                  <c:v>0.4</c:v>
                </c:pt>
                <c:pt idx="8">
                  <c:v>0.8</c:v>
                </c:pt>
                <c:pt idx="9">
                  <c:v>0.46700000000000008</c:v>
                </c:pt>
                <c:pt idx="10">
                  <c:v>0.8</c:v>
                </c:pt>
                <c:pt idx="11">
                  <c:v>0.8</c:v>
                </c:pt>
                <c:pt idx="12">
                  <c:v>0.8</c:v>
                </c:pt>
                <c:pt idx="13">
                  <c:v>0.8</c:v>
                </c:pt>
                <c:pt idx="14">
                  <c:v>0.8</c:v>
                </c:pt>
                <c:pt idx="15">
                  <c:v>0.8</c:v>
                </c:pt>
                <c:pt idx="16">
                  <c:v>0.8</c:v>
                </c:pt>
                <c:pt idx="17">
                  <c:v>0.8</c:v>
                </c:pt>
                <c:pt idx="18">
                  <c:v>0.8</c:v>
                </c:pt>
                <c:pt idx="19">
                  <c:v>0.8</c:v>
                </c:pt>
                <c:pt idx="20">
                  <c:v>0.8</c:v>
                </c:pt>
                <c:pt idx="21">
                  <c:v>0.8</c:v>
                </c:pt>
                <c:pt idx="22">
                  <c:v>0.8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156736"/>
        <c:axId val="141158656"/>
      </c:lineChart>
      <c:lineChart>
        <c:grouping val="standard"/>
        <c:varyColors val="0"/>
        <c:ser>
          <c:idx val="1"/>
          <c:order val="1"/>
          <c:spPr>
            <a:ln>
              <a:solidFill>
                <a:srgbClr val="005696"/>
              </a:solidFill>
            </a:ln>
          </c:spPr>
          <c:marker>
            <c:symbol val="square"/>
            <c:size val="5"/>
            <c:spPr>
              <a:solidFill>
                <a:srgbClr val="005696"/>
              </a:solidFill>
              <a:ln>
                <a:solidFill>
                  <a:srgbClr val="005696"/>
                </a:solidFill>
              </a:ln>
            </c:spPr>
          </c:marker>
          <c:val>
            <c:numRef>
              <c:f>'fig6(timeline of milc mix2)'!$A$20:$Y$20</c:f>
              <c:numCache>
                <c:formatCode>General</c:formatCode>
                <c:ptCount val="25"/>
                <c:pt idx="0">
                  <c:v>4</c:v>
                </c:pt>
                <c:pt idx="1">
                  <c:v>3.2800000000000002</c:v>
                </c:pt>
                <c:pt idx="2">
                  <c:v>4</c:v>
                </c:pt>
                <c:pt idx="3">
                  <c:v>3.2800000000000002</c:v>
                </c:pt>
                <c:pt idx="4">
                  <c:v>4</c:v>
                </c:pt>
                <c:pt idx="5">
                  <c:v>3.2800000000000002</c:v>
                </c:pt>
                <c:pt idx="6">
                  <c:v>4</c:v>
                </c:pt>
                <c:pt idx="7">
                  <c:v>3.1</c:v>
                </c:pt>
                <c:pt idx="8">
                  <c:v>4</c:v>
                </c:pt>
                <c:pt idx="9">
                  <c:v>2.92</c:v>
                </c:pt>
                <c:pt idx="10">
                  <c:v>3.82</c:v>
                </c:pt>
                <c:pt idx="11">
                  <c:v>3.1</c:v>
                </c:pt>
                <c:pt idx="12">
                  <c:v>3.2800000000000002</c:v>
                </c:pt>
                <c:pt idx="13">
                  <c:v>3.2800000000000002</c:v>
                </c:pt>
                <c:pt idx="14">
                  <c:v>2.56</c:v>
                </c:pt>
                <c:pt idx="15">
                  <c:v>2.92</c:v>
                </c:pt>
                <c:pt idx="16">
                  <c:v>2.74</c:v>
                </c:pt>
                <c:pt idx="17">
                  <c:v>2.74</c:v>
                </c:pt>
                <c:pt idx="18">
                  <c:v>2.74</c:v>
                </c:pt>
                <c:pt idx="19">
                  <c:v>2.56</c:v>
                </c:pt>
                <c:pt idx="20">
                  <c:v>2.56</c:v>
                </c:pt>
                <c:pt idx="21">
                  <c:v>2.56</c:v>
                </c:pt>
                <c:pt idx="22">
                  <c:v>2.74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166848"/>
        <c:axId val="141164928"/>
      </c:lineChart>
      <c:catAx>
        <c:axId val="141156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58656"/>
        <c:crosses val="autoZero"/>
        <c:auto val="1"/>
        <c:lblAlgn val="ctr"/>
        <c:lblOffset val="100"/>
        <c:noMultiLvlLbl val="0"/>
      </c:catAx>
      <c:valAx>
        <c:axId val="141158656"/>
        <c:scaling>
          <c:orientation val="minMax"/>
          <c:min val="0.2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/>
                  <a:t>Mem.</a:t>
                </a:r>
                <a:r>
                  <a:rPr lang="en-US" altLang="en-US" sz="1100" baseline="0"/>
                  <a:t> frequency (GHz)</a:t>
                </a:r>
                <a:endParaRPr lang="en-US" altLang="en-US" sz="11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56736"/>
        <c:crosses val="autoZero"/>
        <c:crossBetween val="between"/>
        <c:majorUnit val="0.1"/>
      </c:valAx>
      <c:valAx>
        <c:axId val="141164928"/>
        <c:scaling>
          <c:orientation val="minMax"/>
          <c:min val="2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/>
                  <a:t>Core frequency (GHz)</a:t>
                </a:r>
              </a:p>
            </c:rich>
          </c:tx>
          <c:layout>
            <c:manualLayout>
              <c:xMode val="edge"/>
              <c:yMode val="edge"/>
              <c:x val="0.93802803765942422"/>
              <c:y val="0.113464209098621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66848"/>
        <c:crosses val="max"/>
        <c:crossBetween val="between"/>
        <c:majorUnit val="0.5"/>
      </c:valAx>
      <c:catAx>
        <c:axId val="141166848"/>
        <c:scaling>
          <c:orientation val="minMax"/>
        </c:scaling>
        <c:delete val="1"/>
        <c:axPos val="b"/>
        <c:majorTickMark val="out"/>
        <c:minorTickMark val="none"/>
        <c:tickLblPos val="none"/>
        <c:crossAx val="14116492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sz="1100"/>
              <a:t>(b) Uncoordinated</a:t>
            </a:r>
          </a:p>
        </c:rich>
      </c:tx>
      <c:layout>
        <c:manualLayout>
          <c:xMode val="edge"/>
          <c:yMode val="edge"/>
          <c:x val="0.37864958121607523"/>
          <c:y val="0.711973043446490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3621736733301694E-2"/>
          <c:y val="3.7071875000000032E-2"/>
          <c:w val="0.80876449864864453"/>
          <c:h val="0.85874609053497986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00CC00"/>
              </a:solidFill>
            </a:ln>
          </c:spPr>
          <c:marker>
            <c:symbol val="diamond"/>
            <c:size val="5"/>
            <c:spPr>
              <a:solidFill>
                <a:srgbClr val="00CC00"/>
              </a:solidFill>
              <a:ln>
                <a:solidFill>
                  <a:srgbClr val="00CC00"/>
                </a:solidFill>
              </a:ln>
            </c:spPr>
          </c:marker>
          <c:val>
            <c:numRef>
              <c:f>'fig6(timeline of milc mix2)'!$A$12:$Y$12</c:f>
              <c:numCache>
                <c:formatCode>General</c:formatCode>
                <c:ptCount val="25"/>
                <c:pt idx="0">
                  <c:v>0.8</c:v>
                </c:pt>
                <c:pt idx="1">
                  <c:v>0.46700000000000008</c:v>
                </c:pt>
                <c:pt idx="2">
                  <c:v>0.4</c:v>
                </c:pt>
                <c:pt idx="3">
                  <c:v>0.4</c:v>
                </c:pt>
                <c:pt idx="4">
                  <c:v>0.46700000000000008</c:v>
                </c:pt>
                <c:pt idx="5">
                  <c:v>0.4</c:v>
                </c:pt>
                <c:pt idx="6">
                  <c:v>0.4</c:v>
                </c:pt>
                <c:pt idx="7">
                  <c:v>0.46700000000000008</c:v>
                </c:pt>
                <c:pt idx="8">
                  <c:v>0.4</c:v>
                </c:pt>
                <c:pt idx="9">
                  <c:v>0.4</c:v>
                </c:pt>
                <c:pt idx="10">
                  <c:v>0.4</c:v>
                </c:pt>
                <c:pt idx="11">
                  <c:v>0.4</c:v>
                </c:pt>
                <c:pt idx="12">
                  <c:v>0.4</c:v>
                </c:pt>
                <c:pt idx="13">
                  <c:v>0.4</c:v>
                </c:pt>
                <c:pt idx="14">
                  <c:v>0.4</c:v>
                </c:pt>
                <c:pt idx="15">
                  <c:v>0.53300000000000003</c:v>
                </c:pt>
                <c:pt idx="16">
                  <c:v>0.53300000000000003</c:v>
                </c:pt>
                <c:pt idx="17">
                  <c:v>0.53300000000000003</c:v>
                </c:pt>
                <c:pt idx="18">
                  <c:v>0.53300000000000003</c:v>
                </c:pt>
                <c:pt idx="19">
                  <c:v>0.53300000000000003</c:v>
                </c:pt>
                <c:pt idx="20">
                  <c:v>0.53300000000000003</c:v>
                </c:pt>
                <c:pt idx="21">
                  <c:v>0.53300000000000003</c:v>
                </c:pt>
                <c:pt idx="22">
                  <c:v>0.53300000000000003</c:v>
                </c:pt>
                <c:pt idx="23">
                  <c:v>0.53300000000000003</c:v>
                </c:pt>
                <c:pt idx="24">
                  <c:v>0.53300000000000003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192576"/>
        <c:axId val="141211136"/>
      </c:lineChart>
      <c:lineChart>
        <c:grouping val="standard"/>
        <c:varyColors val="0"/>
        <c:ser>
          <c:idx val="1"/>
          <c:order val="1"/>
          <c:spPr>
            <a:ln>
              <a:solidFill>
                <a:srgbClr val="005696"/>
              </a:solidFill>
            </a:ln>
          </c:spPr>
          <c:marker>
            <c:symbol val="square"/>
            <c:size val="5"/>
            <c:spPr>
              <a:solidFill>
                <a:srgbClr val="005696"/>
              </a:solidFill>
              <a:ln>
                <a:solidFill>
                  <a:srgbClr val="005696"/>
                </a:solidFill>
              </a:ln>
            </c:spPr>
          </c:marker>
          <c:val>
            <c:numRef>
              <c:f>'fig6(timeline of milc mix2)'!$A$13:$Y$13</c:f>
              <c:numCache>
                <c:formatCode>General</c:formatCode>
                <c:ptCount val="25"/>
                <c:pt idx="0">
                  <c:v>4</c:v>
                </c:pt>
                <c:pt idx="1">
                  <c:v>3.4</c:v>
                </c:pt>
                <c:pt idx="2">
                  <c:v>3</c:v>
                </c:pt>
                <c:pt idx="3">
                  <c:v>3.2</c:v>
                </c:pt>
                <c:pt idx="4">
                  <c:v>3.2</c:v>
                </c:pt>
                <c:pt idx="5">
                  <c:v>3.4</c:v>
                </c:pt>
                <c:pt idx="6">
                  <c:v>3.2</c:v>
                </c:pt>
                <c:pt idx="7">
                  <c:v>3.2</c:v>
                </c:pt>
                <c:pt idx="8">
                  <c:v>3.2</c:v>
                </c:pt>
                <c:pt idx="9">
                  <c:v>3.2</c:v>
                </c:pt>
                <c:pt idx="10">
                  <c:v>3.2</c:v>
                </c:pt>
                <c:pt idx="11">
                  <c:v>3.4</c:v>
                </c:pt>
                <c:pt idx="12">
                  <c:v>3.2</c:v>
                </c:pt>
                <c:pt idx="13">
                  <c:v>3.2</c:v>
                </c:pt>
                <c:pt idx="14">
                  <c:v>3.2</c:v>
                </c:pt>
                <c:pt idx="15">
                  <c:v>2.8</c:v>
                </c:pt>
                <c:pt idx="16">
                  <c:v>2.8</c:v>
                </c:pt>
                <c:pt idx="17">
                  <c:v>2.8</c:v>
                </c:pt>
                <c:pt idx="18">
                  <c:v>2.8</c:v>
                </c:pt>
                <c:pt idx="19">
                  <c:v>2.8</c:v>
                </c:pt>
                <c:pt idx="20">
                  <c:v>2.6</c:v>
                </c:pt>
                <c:pt idx="21">
                  <c:v>2.8</c:v>
                </c:pt>
                <c:pt idx="22">
                  <c:v>2.6</c:v>
                </c:pt>
                <c:pt idx="23">
                  <c:v>2.4</c:v>
                </c:pt>
                <c:pt idx="24">
                  <c:v>2.6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219328"/>
        <c:axId val="141213056"/>
      </c:lineChart>
      <c:catAx>
        <c:axId val="141192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211136"/>
        <c:crosses val="autoZero"/>
        <c:auto val="1"/>
        <c:lblAlgn val="ctr"/>
        <c:lblOffset val="100"/>
        <c:noMultiLvlLbl val="0"/>
      </c:catAx>
      <c:valAx>
        <c:axId val="141211136"/>
        <c:scaling>
          <c:orientation val="minMax"/>
          <c:min val="0.2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/>
                  <a:t>Mem. frequency (GHz)</a:t>
                </a:r>
              </a:p>
            </c:rich>
          </c:tx>
          <c:layout>
            <c:manualLayout>
              <c:xMode val="edge"/>
              <c:yMode val="edge"/>
              <c:x val="5.338191914294051E-3"/>
              <c:y val="0.111680141600428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192576"/>
        <c:crosses val="autoZero"/>
        <c:crossBetween val="between"/>
        <c:majorUnit val="0.1"/>
      </c:valAx>
      <c:valAx>
        <c:axId val="141213056"/>
        <c:scaling>
          <c:orientation val="minMax"/>
          <c:min val="2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altLang="en-US" sz="1100" dirty="0"/>
                  <a:t>Core</a:t>
                </a:r>
                <a:r>
                  <a:rPr lang="en-US" altLang="en-US" sz="1100" baseline="0" dirty="0"/>
                  <a:t> frequency (GHz)</a:t>
                </a:r>
                <a:endParaRPr lang="en-US" altLang="en-US" sz="1100" dirty="0"/>
              </a:p>
            </c:rich>
          </c:tx>
          <c:layout>
            <c:manualLayout>
              <c:xMode val="edge"/>
              <c:yMode val="edge"/>
              <c:x val="0.94675955008114376"/>
              <c:y val="7.838017998000221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zh-CN"/>
          </a:p>
        </c:txPr>
        <c:crossAx val="141219328"/>
        <c:crosses val="max"/>
        <c:crossBetween val="between"/>
        <c:majorUnit val="0.5"/>
      </c:valAx>
      <c:catAx>
        <c:axId val="141219328"/>
        <c:scaling>
          <c:orientation val="minMax"/>
        </c:scaling>
        <c:delete val="1"/>
        <c:axPos val="b"/>
        <c:majorTickMark val="out"/>
        <c:minorTickMark val="none"/>
        <c:tickLblPos val="none"/>
        <c:crossAx val="14121305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87512498611266"/>
          <c:y val="3.9087997357698787E-2"/>
          <c:w val="0.80801238134034437"/>
          <c:h val="0.723448158922489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'fig7,8'!$B$1</c:f>
              <c:strCache>
                <c:ptCount val="1"/>
                <c:pt idx="0">
                  <c:v>Full system energy</c:v>
                </c:pt>
              </c:strCache>
            </c:strRef>
          </c:tx>
          <c:spPr>
            <a:solidFill>
              <a:srgbClr val="00CC00"/>
            </a:solidFill>
          </c:spPr>
          <c:invertIfNegative val="0"/>
          <c:cat>
            <c:strRef>
              <c:f>'fig7,8'!$A$2:$A$7</c:f>
              <c:strCache>
                <c:ptCount val="6"/>
                <c:pt idx="0">
                  <c:v>MemScale</c:v>
                </c:pt>
                <c:pt idx="1">
                  <c:v>CPUOnly</c:v>
                </c:pt>
                <c:pt idx="2">
                  <c:v>CoScale</c:v>
                </c:pt>
                <c:pt idx="3">
                  <c:v>Offline</c:v>
                </c:pt>
                <c:pt idx="4">
                  <c:v>Uncoord</c:v>
                </c:pt>
                <c:pt idx="5">
                  <c:v>Semi-coord</c:v>
                </c:pt>
              </c:strCache>
            </c:strRef>
          </c:cat>
          <c:val>
            <c:numRef>
              <c:f>'fig7,8'!$B$2:$B$7</c:f>
              <c:numCache>
                <c:formatCode>0.00%</c:formatCode>
                <c:ptCount val="6"/>
                <c:pt idx="0">
                  <c:v>8.148749999999999E-2</c:v>
                </c:pt>
                <c:pt idx="1">
                  <c:v>0.10108125000000004</c:v>
                </c:pt>
                <c:pt idx="2">
                  <c:v>0.16390625000000009</c:v>
                </c:pt>
                <c:pt idx="3">
                  <c:v>0.16691250000000005</c:v>
                </c:pt>
                <c:pt idx="4">
                  <c:v>0.18520625000000018</c:v>
                </c:pt>
                <c:pt idx="5">
                  <c:v>0.12686875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981376"/>
        <c:axId val="140982912"/>
      </c:barChart>
      <c:catAx>
        <c:axId val="140981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982912"/>
        <c:crosses val="autoZero"/>
        <c:auto val="1"/>
        <c:lblAlgn val="ctr"/>
        <c:lblOffset val="0"/>
        <c:noMultiLvlLbl val="0"/>
      </c:catAx>
      <c:valAx>
        <c:axId val="140982912"/>
        <c:scaling>
          <c:orientation val="minMax"/>
          <c:max val="0.2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0981376"/>
        <c:crosses val="autoZero"/>
        <c:crossBetween val="between"/>
        <c:majorUnit val="5.0000000000000024E-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19753817047784"/>
          <c:y val="5.8523022750033217E-2"/>
          <c:w val="0.85273219141081991"/>
          <c:h val="0.70938532855388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'fig7,8'!$B$10</c:f>
              <c:strCache>
                <c:ptCount val="1"/>
                <c:pt idx="0">
                  <c:v>Multiprogram Average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'fig7,8'!$A$11:$A$16</c:f>
              <c:strCache>
                <c:ptCount val="6"/>
                <c:pt idx="0">
                  <c:v>MemScale</c:v>
                </c:pt>
                <c:pt idx="1">
                  <c:v>CPUOnly</c:v>
                </c:pt>
                <c:pt idx="2">
                  <c:v>CoScale</c:v>
                </c:pt>
                <c:pt idx="3">
                  <c:v>Offline</c:v>
                </c:pt>
                <c:pt idx="4">
                  <c:v>Uncoord</c:v>
                </c:pt>
                <c:pt idx="5">
                  <c:v>Semi-coord</c:v>
                </c:pt>
              </c:strCache>
            </c:strRef>
          </c:cat>
          <c:val>
            <c:numRef>
              <c:f>'fig7,8'!$B$11:$B$16</c:f>
              <c:numCache>
                <c:formatCode>0.00%</c:formatCode>
                <c:ptCount val="6"/>
                <c:pt idx="0">
                  <c:v>2.5325E-2</c:v>
                </c:pt>
                <c:pt idx="1">
                  <c:v>9.6187500000000009E-2</c:v>
                </c:pt>
                <c:pt idx="2">
                  <c:v>9.5525000000000124E-2</c:v>
                </c:pt>
                <c:pt idx="3">
                  <c:v>9.5393750000000013E-2</c:v>
                </c:pt>
                <c:pt idx="4">
                  <c:v>0.12269999999999999</c:v>
                </c:pt>
                <c:pt idx="5">
                  <c:v>9.608750000000002E-2</c:v>
                </c:pt>
              </c:numCache>
            </c:numRef>
          </c:val>
        </c:ser>
        <c:ser>
          <c:idx val="1"/>
          <c:order val="1"/>
          <c:tx>
            <c:strRef>
              <c:f>'fig7,8'!$C$10</c:f>
              <c:strCache>
                <c:ptCount val="1"/>
                <c:pt idx="0">
                  <c:v>Worst in Mix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'fig7,8'!$A$11:$A$16</c:f>
              <c:strCache>
                <c:ptCount val="6"/>
                <c:pt idx="0">
                  <c:v>MemScale</c:v>
                </c:pt>
                <c:pt idx="1">
                  <c:v>CPUOnly</c:v>
                </c:pt>
                <c:pt idx="2">
                  <c:v>CoScale</c:v>
                </c:pt>
                <c:pt idx="3">
                  <c:v>Offline</c:v>
                </c:pt>
                <c:pt idx="4">
                  <c:v>Uncoord</c:v>
                </c:pt>
                <c:pt idx="5">
                  <c:v>Semi-coord</c:v>
                </c:pt>
              </c:strCache>
            </c:strRef>
          </c:cat>
          <c:val>
            <c:numRef>
              <c:f>'fig7,8'!$C$11:$C$16</c:f>
              <c:numCache>
                <c:formatCode>0.00%</c:formatCode>
                <c:ptCount val="6"/>
                <c:pt idx="0">
                  <c:v>8.4900000000000045E-2</c:v>
                </c:pt>
                <c:pt idx="1">
                  <c:v>0.10420000000000004</c:v>
                </c:pt>
                <c:pt idx="2">
                  <c:v>0.1033</c:v>
                </c:pt>
                <c:pt idx="3">
                  <c:v>0.10260000000000002</c:v>
                </c:pt>
                <c:pt idx="4">
                  <c:v>0.19139999999999999</c:v>
                </c:pt>
                <c:pt idx="5">
                  <c:v>0.10299999999999998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011584"/>
        <c:axId val="141021568"/>
      </c:barChart>
      <c:catAx>
        <c:axId val="141011584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1021568"/>
        <c:crosses val="autoZero"/>
        <c:auto val="1"/>
        <c:lblAlgn val="ctr"/>
        <c:lblOffset val="100"/>
        <c:noMultiLvlLbl val="0"/>
      </c:catAx>
      <c:valAx>
        <c:axId val="141021568"/>
        <c:scaling>
          <c:orientation val="minMax"/>
          <c:max val="0.2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141011584"/>
        <c:crosses val="autoZero"/>
        <c:crossBetween val="between"/>
        <c:majorUnit val="5.0000000000000024E-2"/>
      </c:valAx>
    </c:plotArea>
    <c:legend>
      <c:legendPos val="t"/>
      <c:layout>
        <c:manualLayout>
          <c:xMode val="edge"/>
          <c:yMode val="edge"/>
          <c:x val="0.10433824187363801"/>
          <c:y val="8.7343452335921487E-2"/>
          <c:w val="0.49793127349184674"/>
          <c:h val="0.14165430932278933"/>
        </c:manualLayout>
      </c:layout>
      <c:overlay val="0"/>
      <c:txPr>
        <a:bodyPr/>
        <a:lstStyle/>
        <a:p>
          <a:pPr>
            <a:defRPr sz="1400"/>
          </a:pPr>
          <a:endParaRPr lang="zh-CN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86142833596268"/>
          <c:y val="0.20297847162168314"/>
          <c:w val="0.86822482281193369"/>
          <c:h val="0.641350871603478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sensitivity!$N$11</c:f>
              <c:strCache>
                <c:ptCount val="1"/>
                <c:pt idx="0">
                  <c:v>1% Bound</c:v>
                </c:pt>
              </c:strCache>
            </c:strRef>
          </c:tx>
          <c:spPr>
            <a:solidFill>
              <a:srgbClr val="0065B0"/>
            </a:solidFill>
          </c:spPr>
          <c:invertIfNegative val="0"/>
          <c:cat>
            <c:strRef>
              <c:f>sensitivity!$O$10:$P$10</c:f>
              <c:strCache>
                <c:ptCount val="2"/>
                <c:pt idx="0">
                  <c:v>System Energy Reduction</c:v>
                </c:pt>
                <c:pt idx="1">
                  <c:v>Worst Perf. Degradation</c:v>
                </c:pt>
              </c:strCache>
            </c:strRef>
          </c:cat>
          <c:val>
            <c:numRef>
              <c:f>sensitivity!$O$11:$P$11</c:f>
              <c:numCache>
                <c:formatCode>0.00%</c:formatCode>
                <c:ptCount val="2"/>
                <c:pt idx="0">
                  <c:v>3.6324999999999996E-2</c:v>
                </c:pt>
                <c:pt idx="1">
                  <c:v>9.4000000000000056E-3</c:v>
                </c:pt>
              </c:numCache>
            </c:numRef>
          </c:val>
        </c:ser>
        <c:ser>
          <c:idx val="1"/>
          <c:order val="1"/>
          <c:tx>
            <c:strRef>
              <c:f>sensitivity!$N$12</c:f>
              <c:strCache>
                <c:ptCount val="1"/>
                <c:pt idx="0">
                  <c:v>5% Bound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sensitivity!$O$10:$P$10</c:f>
              <c:strCache>
                <c:ptCount val="2"/>
                <c:pt idx="0">
                  <c:v>System Energy Reduction</c:v>
                </c:pt>
                <c:pt idx="1">
                  <c:v>Worst Perf. Degradation</c:v>
                </c:pt>
              </c:strCache>
            </c:strRef>
          </c:cat>
          <c:val>
            <c:numRef>
              <c:f>sensitivity!$O$12:$P$12</c:f>
              <c:numCache>
                <c:formatCode>0.00%</c:formatCode>
                <c:ptCount val="2"/>
                <c:pt idx="0">
                  <c:v>9.2825000000000046E-2</c:v>
                </c:pt>
                <c:pt idx="1">
                  <c:v>5.0600000000000013E-2</c:v>
                </c:pt>
              </c:numCache>
            </c:numRef>
          </c:val>
        </c:ser>
        <c:ser>
          <c:idx val="2"/>
          <c:order val="2"/>
          <c:tx>
            <c:strRef>
              <c:f>sensitivity!$N$13</c:f>
              <c:strCache>
                <c:ptCount val="1"/>
                <c:pt idx="0">
                  <c:v>10% Bound</c:v>
                </c:pt>
              </c:strCache>
            </c:strRef>
          </c:tx>
          <c:spPr>
            <a:solidFill>
              <a:srgbClr val="00CC00"/>
            </a:solidFill>
          </c:spPr>
          <c:invertIfNegative val="0"/>
          <c:cat>
            <c:strRef>
              <c:f>sensitivity!$O$10:$P$10</c:f>
              <c:strCache>
                <c:ptCount val="2"/>
                <c:pt idx="0">
                  <c:v>System Energy Reduction</c:v>
                </c:pt>
                <c:pt idx="1">
                  <c:v>Worst Perf. Degradation</c:v>
                </c:pt>
              </c:strCache>
            </c:strRef>
          </c:cat>
          <c:val>
            <c:numRef>
              <c:f>sensitivity!$O$13:$P$13</c:f>
              <c:numCache>
                <c:formatCode>0.00%</c:formatCode>
                <c:ptCount val="2"/>
                <c:pt idx="0">
                  <c:v>0.1585750000000001</c:v>
                </c:pt>
                <c:pt idx="1">
                  <c:v>0.10189999999999998</c:v>
                </c:pt>
              </c:numCache>
            </c:numRef>
          </c:val>
        </c:ser>
        <c:ser>
          <c:idx val="3"/>
          <c:order val="3"/>
          <c:tx>
            <c:strRef>
              <c:f>sensitivity!$N$14</c:f>
              <c:strCache>
                <c:ptCount val="1"/>
                <c:pt idx="0">
                  <c:v>15% Bound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sensitivity!$O$10:$P$10</c:f>
              <c:strCache>
                <c:ptCount val="2"/>
                <c:pt idx="0">
                  <c:v>System Energy Reduction</c:v>
                </c:pt>
                <c:pt idx="1">
                  <c:v>Worst Perf. Degradation</c:v>
                </c:pt>
              </c:strCache>
            </c:strRef>
          </c:cat>
          <c:val>
            <c:numRef>
              <c:f>sensitivity!$O$14:$P$14</c:f>
              <c:numCache>
                <c:formatCode>0.00%</c:formatCode>
                <c:ptCount val="2"/>
                <c:pt idx="0">
                  <c:v>0.208375</c:v>
                </c:pt>
                <c:pt idx="1">
                  <c:v>0.15047500000000011</c:v>
                </c:pt>
              </c:numCache>
            </c:numRef>
          </c:val>
        </c:ser>
        <c:ser>
          <c:idx val="4"/>
          <c:order val="4"/>
          <c:tx>
            <c:strRef>
              <c:f>sensitivity!$N$15</c:f>
              <c:strCache>
                <c:ptCount val="1"/>
                <c:pt idx="0">
                  <c:v>20% Bound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sensitivity!$O$10:$P$10</c:f>
              <c:strCache>
                <c:ptCount val="2"/>
                <c:pt idx="0">
                  <c:v>System Energy Reduction</c:v>
                </c:pt>
                <c:pt idx="1">
                  <c:v>Worst Perf. Degradation</c:v>
                </c:pt>
              </c:strCache>
            </c:strRef>
          </c:cat>
          <c:val>
            <c:numRef>
              <c:f>sensitivity!$O$15:$P$15</c:f>
              <c:numCache>
                <c:formatCode>0.00%</c:formatCode>
                <c:ptCount val="2"/>
                <c:pt idx="0">
                  <c:v>0.24085000000000001</c:v>
                </c:pt>
                <c:pt idx="1">
                  <c:v>0.20185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551104"/>
        <c:axId val="141552640"/>
      </c:barChart>
      <c:catAx>
        <c:axId val="141551104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/>
          <a:lstStyle/>
          <a:p>
            <a:pPr>
              <a:defRPr sz="1600"/>
            </a:pPr>
            <a:endParaRPr lang="zh-CN"/>
          </a:p>
        </c:txPr>
        <c:crossAx val="141552640"/>
        <c:crosses val="autoZero"/>
        <c:auto val="1"/>
        <c:lblAlgn val="ctr"/>
        <c:lblOffset val="100"/>
        <c:noMultiLvlLbl val="0"/>
      </c:catAx>
      <c:valAx>
        <c:axId val="141552640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zh-CN"/>
          </a:p>
        </c:txPr>
        <c:crossAx val="1415511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5866298080169745E-2"/>
          <c:y val="8.2874087221446735E-2"/>
          <c:w val="0.91084093211752815"/>
          <c:h val="0.14239103934064276"/>
        </c:manualLayout>
      </c:layout>
      <c:overlay val="0"/>
      <c:txPr>
        <a:bodyPr/>
        <a:lstStyle/>
        <a:p>
          <a:pPr>
            <a:defRPr sz="1600"/>
          </a:pPr>
          <a:endParaRPr lang="zh-CN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0.16243</cdr:x>
      <cdr:y>0.26894</cdr:y>
    </cdr:from>
    <cdr:to>
      <cdr:x>0.96856</cdr:x>
      <cdr:y>0.27299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698376" y="966299"/>
          <a:ext cx="3465932" cy="14552"/>
        </a:xfrm>
        <a:prstGeom xmlns:a="http://schemas.openxmlformats.org/drawingml/2006/main" prst="line">
          <a:avLst/>
        </a:prstGeom>
        <a:ln xmlns:a="http://schemas.openxmlformats.org/drawingml/2006/main" w="53975">
          <a:solidFill>
            <a:srgbClr val="FF0000"/>
          </a:solidFill>
          <a:prstDash val="soli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0.5199</cdr:x>
      <cdr:y>0.17692</cdr:y>
    </cdr:from>
    <cdr:to>
      <cdr:x>0.97378</cdr:x>
      <cdr:y>0.26422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235293" y="635654"/>
          <a:ext cx="1951443" cy="313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CN" sz="1200" dirty="0" smtClean="0"/>
            <a:t>Performance loss </a:t>
          </a:r>
          <a:r>
            <a:rPr lang="en-US" altLang="zh-CN" sz="1200" dirty="0"/>
            <a:t>bound</a:t>
          </a:r>
          <a:endParaRPr lang="zh-CN" altLang="en-US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0.15281</cdr:x>
      <cdr:y>0.41241</cdr:y>
    </cdr:from>
    <cdr:to>
      <cdr:x>0.95906</cdr:x>
      <cdr:y>0.41551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645504" y="1667665"/>
          <a:ext cx="3405873" cy="12536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FF0000"/>
          </a:solidFill>
          <a:prstDash val="soli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0.17488</cdr:x>
      <cdr:y>0.32337</cdr:y>
    </cdr:from>
    <cdr:to>
      <cdr:x>0.73958</cdr:x>
      <cdr:y>0.38915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8761" y="1307625"/>
          <a:ext cx="2385476" cy="265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CN" sz="1400" dirty="0" smtClean="0">
              <a:latin typeface="+mj-lt"/>
            </a:rPr>
            <a:t>Performance loss</a:t>
          </a:r>
          <a:r>
            <a:rPr lang="en-US" altLang="zh-CN" sz="1400" baseline="0" dirty="0" smtClean="0">
              <a:latin typeface="+mj-lt"/>
            </a:rPr>
            <a:t> </a:t>
          </a:r>
          <a:r>
            <a:rPr lang="en-US" altLang="zh-CN" sz="1400" baseline="0" dirty="0">
              <a:latin typeface="+mj-lt"/>
            </a:rPr>
            <a:t>bound</a:t>
          </a:r>
          <a:endParaRPr lang="zh-CN" altLang="en-US" sz="1400" dirty="0"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zh-CN" alt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E6F478FE-DAB0-4AE4-83B1-BA68D5CD30CF}" type="datetimeFigureOut">
              <a:rPr lang="zh-CN" altLang="en-US"/>
              <a:pPr/>
              <a:t>2012-12-4</a:t>
            </a:fld>
            <a:endParaRPr lang="en-US" altLang="zh-CN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8A821259-B053-4454-A064-8674279DB63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860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37539B3E-20BA-4BFD-8320-2003C8DC767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939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452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35498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95251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132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1396288E-3E49-44DB-96E9-94B01BC5D8D5}" type="slidenum">
              <a:rPr lang="en-US" altLang="zh-CN">
                <a:latin typeface="Arial" charset="0"/>
              </a:rPr>
              <a:pPr/>
              <a:t>2</a:t>
            </a:fld>
            <a:endParaRPr lang="en-US" altLang="zh-CN">
              <a:latin typeface="Arial" charset="0"/>
            </a:endParaRPr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774C41B-30C5-4A11-83B6-D4DF25B7B2F2}" type="slidenum">
              <a:rPr lang="en-US" altLang="zh-CN" sz="120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zh-CN" sz="1200">
              <a:latin typeface="Arial" charset="0"/>
            </a:endParaRPr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200000"/>
              </a:lnSpc>
            </a:pPr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0E422BC-875D-4E43-81E2-911EFCD17073}" type="slidenum">
              <a:rPr lang="en-US" altLang="zh-CN" sz="120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zh-CN" sz="1200"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US" altLang="zh-CN" dirty="0" smtClean="0">
              <a:solidFill>
                <a:srgbClr val="FF0000"/>
              </a:solidFill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27C5559A-3A52-47FF-8940-595942F45035}" type="slidenum">
              <a:rPr lang="en-US" altLang="zh-CN" sz="120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zh-CN" sz="1200">
              <a:latin typeface="Arial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US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7111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6840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94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594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ACD4156-AB31-4442-96D7-7289569BD7DA}" type="datetime3">
              <a:rPr lang="en-US"/>
              <a:pPr/>
              <a:t>4 December 2012</a:t>
            </a:fld>
            <a:endParaRPr lang="en-US" altLang="zh-CN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US" altLang="zh-CN"/>
              <a:t>ASPLOS 2011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93C0CC-4030-4AE3-B483-839D2A8B3A5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237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97C66-3C3D-497A-9B35-597574848B69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C788A2-C039-4F00-B46B-003E9EFAD099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503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82EC8-C89F-4216-98CE-D41E30830DB8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5FEA2-6953-47AD-8BD3-67A33C4DE312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341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604F3-00FE-4A14-BD5D-EE079BF0844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BBF949-1EAD-44F8-AACE-645B5A8583EE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392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46FF2-ED76-4721-A8B4-96E01003037C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A175C-D634-489B-86BD-24CCBE4D0290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702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596BFFC-3E91-4721-B80B-8EE8CD6B1CC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179388" y="6524625"/>
            <a:ext cx="2411412" cy="333375"/>
          </a:xfrm>
        </p:spPr>
        <p:txBody>
          <a:bodyPr/>
          <a:lstStyle>
            <a:lvl1pPr>
              <a:defRPr/>
            </a:lvl1pPr>
          </a:lstStyle>
          <a:p>
            <a:fld id="{A2883C40-0769-4A15-8A68-4572D3B9F05F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17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FA205-D5DE-42C6-BC11-8C883C066FFA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EE69B-23AA-471D-A8ED-D2B418B8D451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279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A5302-B829-4E08-AC75-8A47BDFBC4F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123C2-8FCA-45E7-A9D6-B8E5BE9378BD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637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79D0E-4D69-4D26-A8E4-C68FA92EF84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B4920-FCE3-4430-B363-B427D240BE37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020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6F055-B7AF-4373-AD55-82E69696A28F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59C099-1CAE-41B0-B242-1A883A2F7508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36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44A38-35F8-40A3-893D-E7CFC8C76F68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FCA81-7BD7-42D2-BC6B-98A867495DE8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6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A2765-B076-4FE3-8A46-88EA0724061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4D0959-476F-4EC8-93F6-E375ADCA94DF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241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DB69C-4E0D-454A-A56D-BAC8F3F8EE4D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D50EC-039E-4788-B4CA-79C3ADC134A1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927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B0A7C-6C14-47A4-89CE-5074075A8360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D34F0-42FD-4680-A987-40EE303B5A55}" type="datetime3">
              <a:rPr lang="en-US"/>
              <a:pPr/>
              <a:t>4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41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solidFill>
                  <a:srgbClr val="CC0000"/>
                </a:solidFill>
                <a:latin typeface="Arial Black" pitchFamily="34" charset="0"/>
              </a:defRPr>
            </a:lvl1pPr>
          </a:lstStyle>
          <a:p>
            <a:fld id="{9E4A8C0A-2AB6-4CA3-A642-F10E3CA1354C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>
                    <a:alpha val="0"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819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19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83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24625"/>
            <a:ext cx="241141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b="1">
                <a:solidFill>
                  <a:srgbClr val="CC0000"/>
                </a:solidFill>
              </a:defRPr>
            </a:lvl1pPr>
          </a:lstStyle>
          <a:p>
            <a:fld id="{F344355F-6A43-44B5-A8B5-B1AE3A6E0856}" type="datetime3">
              <a:rPr lang="en-US"/>
              <a:pPr/>
              <a:t>4 December 2012</a:t>
            </a:fld>
            <a:endParaRPr lang="en-US" altLang="zh-CN"/>
          </a:p>
        </p:txBody>
      </p:sp>
      <p:pic>
        <p:nvPicPr>
          <p:cNvPr id="8199" name="Picture 18" descr="university-of-michigan_logo2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42863"/>
            <a:ext cx="77311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9" descr="rutgers_images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22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800">
          <a:solidFill>
            <a:schemeClr val="tx1"/>
          </a:solidFill>
          <a:latin typeface="Calibri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Calibri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Calibri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Calibri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87BB6DB5-7908-4B2A-968E-D2EB59098558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pic>
        <p:nvPicPr>
          <p:cNvPr id="1024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84840">
            <a:off x="611188" y="1268413"/>
            <a:ext cx="15113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84840">
            <a:off x="250825" y="1268413"/>
            <a:ext cx="15113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700213"/>
            <a:ext cx="8064500" cy="1470025"/>
          </a:xfrm>
        </p:spPr>
        <p:txBody>
          <a:bodyPr/>
          <a:lstStyle/>
          <a:p>
            <a:pPr algn="ctr" eaLnBrk="1" hangingPunct="1"/>
            <a:r>
              <a:rPr lang="en-US" altLang="zh-CN" sz="3800" smtClean="0">
                <a:solidFill>
                  <a:srgbClr val="FF0000"/>
                </a:solidFill>
              </a:rPr>
              <a:t>CoScale: Coordinating CPU and Memory System DVFS in Server Systems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1188" y="3429000"/>
            <a:ext cx="8135937" cy="12779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sz="2600" dirty="0" smtClean="0"/>
              <a:t>  </a:t>
            </a:r>
            <a:r>
              <a:rPr lang="en-US" altLang="zh-CN" sz="2600" dirty="0" err="1" smtClean="0">
                <a:solidFill>
                  <a:srgbClr val="FF0000"/>
                </a:solidFill>
              </a:rPr>
              <a:t>Qingyuan</a:t>
            </a:r>
            <a:r>
              <a:rPr lang="en-US" altLang="zh-CN" sz="2600" dirty="0" smtClean="0">
                <a:solidFill>
                  <a:srgbClr val="FF0000"/>
                </a:solidFill>
              </a:rPr>
              <a:t> Deng, </a:t>
            </a:r>
            <a:r>
              <a:rPr lang="en-US" altLang="zh-CN" sz="2600" dirty="0" smtClean="0"/>
              <a:t>David </a:t>
            </a:r>
            <a:r>
              <a:rPr lang="en-US" altLang="zh-CN" sz="2600" dirty="0" err="1" smtClean="0"/>
              <a:t>Meisner</a:t>
            </a:r>
            <a:r>
              <a:rPr lang="en-US" altLang="zh-CN" sz="2600" baseline="50000" dirty="0" smtClean="0"/>
              <a:t>+</a:t>
            </a:r>
            <a:r>
              <a:rPr lang="en-US" altLang="zh-CN" sz="2600" dirty="0" smtClean="0"/>
              <a:t>, </a:t>
            </a:r>
            <a:r>
              <a:rPr lang="en-US" altLang="zh-CN" sz="2600" dirty="0" err="1" smtClean="0"/>
              <a:t>Abhishek</a:t>
            </a:r>
            <a:r>
              <a:rPr lang="en-US" altLang="zh-CN" sz="2600" dirty="0" smtClean="0"/>
              <a:t> </a:t>
            </a:r>
            <a:r>
              <a:rPr lang="en-US" altLang="zh-CN" sz="2600" dirty="0" err="1" smtClean="0"/>
              <a:t>Bhattacharjee</a:t>
            </a:r>
            <a:r>
              <a:rPr lang="en-US" altLang="zh-CN" sz="2600" dirty="0" smtClean="0"/>
              <a:t>, 	Thomas F. </a:t>
            </a:r>
            <a:r>
              <a:rPr lang="en-US" altLang="zh-CN" sz="2600" dirty="0" err="1" smtClean="0"/>
              <a:t>Wenisch</a:t>
            </a:r>
            <a:r>
              <a:rPr lang="en-US" altLang="zh-CN" sz="2600" dirty="0" smtClean="0"/>
              <a:t>*, and Ricardo </a:t>
            </a:r>
            <a:r>
              <a:rPr lang="en-US" altLang="zh-CN" sz="2600" dirty="0" err="1" smtClean="0"/>
              <a:t>Bianchini</a:t>
            </a:r>
            <a:endParaRPr lang="en-US" altLang="zh-CN" sz="2600" dirty="0" smtClean="0"/>
          </a:p>
          <a:p>
            <a:pPr marL="0" indent="0" eaLnBrk="1" hangingPunct="1">
              <a:buFontTx/>
              <a:buNone/>
            </a:pPr>
            <a:endParaRPr lang="en-US" altLang="zh-CN" sz="2600" dirty="0" smtClean="0"/>
          </a:p>
          <a:p>
            <a:pPr marL="0" indent="0" eaLnBrk="1" hangingPunct="1">
              <a:buFontTx/>
              <a:buNone/>
            </a:pPr>
            <a:endParaRPr lang="en-US" altLang="zh-CN" sz="2600" dirty="0"/>
          </a:p>
          <a:p>
            <a:pPr marL="0" indent="0" eaLnBrk="1" hangingPunct="1">
              <a:buFontTx/>
              <a:buNone/>
            </a:pPr>
            <a:r>
              <a:rPr lang="en-US" altLang="zh-CN" sz="2600" dirty="0" smtClean="0"/>
              <a:t>Rutgers University   </a:t>
            </a:r>
            <a:r>
              <a:rPr lang="en-US" altLang="zh-CN" sz="1800" dirty="0" smtClean="0"/>
              <a:t>+</a:t>
            </a:r>
            <a:r>
              <a:rPr lang="en-US" altLang="zh-CN" sz="2600" dirty="0" smtClean="0"/>
              <a:t>Facebook Inc.  </a:t>
            </a:r>
            <a:r>
              <a:rPr lang="en-US" altLang="zh-CN" sz="1800" dirty="0" smtClean="0"/>
              <a:t>*</a:t>
            </a:r>
            <a:r>
              <a:rPr lang="en-US" altLang="zh-CN" sz="2600" dirty="0" smtClean="0"/>
              <a:t>University of Michigan</a:t>
            </a:r>
          </a:p>
          <a:p>
            <a:pPr marL="0" indent="0" eaLnBrk="1" hangingPunct="1">
              <a:buFontTx/>
              <a:buNone/>
            </a:pPr>
            <a:endParaRPr lang="en-US" altLang="zh-CN" sz="2600" dirty="0" smtClean="0">
              <a:solidFill>
                <a:srgbClr val="FF66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US" altLang="zh-CN" sz="2000" dirty="0" smtClean="0"/>
              <a:t>                              </a:t>
            </a:r>
          </a:p>
        </p:txBody>
      </p:sp>
      <p:pic>
        <p:nvPicPr>
          <p:cNvPr id="10247" name="Picture 4" descr="rutger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672" y="4586006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" descr="University-Michigan-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39969"/>
            <a:ext cx="72072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4" descr="ANd9GcRs2TTRKsAglCTBNicss1TiKHT9WdfEavRT-aPVFTGV-N3wXUJnr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196975"/>
            <a:ext cx="108108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1" descr="D:\Qingyuan Deng\My Documents\study materials\research\memory bandwidth\mem_dvfs\slides\68051_10151509108346729_1731694342_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792" y="4636200"/>
            <a:ext cx="597506" cy="59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87852B0-044A-4950-B690-4D2F4F776936}" type="slidenum">
              <a:rPr lang="zh-CN" altLang="en-US" sz="1200">
                <a:solidFill>
                  <a:srgbClr val="CC0000"/>
                </a:solidFill>
                <a:latin typeface="Arial Black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zh-CN" sz="120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706438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Outline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196975"/>
            <a:ext cx="8748712" cy="4752975"/>
          </a:xfrm>
        </p:spPr>
        <p:txBody>
          <a:bodyPr/>
          <a:lstStyle/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Motivation and overview</a:t>
            </a:r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CoScale</a:t>
            </a:r>
            <a:endParaRPr lang="en-US" altLang="zh-CN" smtClean="0"/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>
                <a:solidFill>
                  <a:srgbClr val="FF0000"/>
                </a:solidFill>
              </a:rPr>
              <a:t>Results</a:t>
            </a:r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Conclusions</a:t>
            </a:r>
          </a:p>
          <a:p>
            <a:pPr eaLnBrk="1" hangingPunct="1">
              <a:spcBef>
                <a:spcPts val="2400"/>
              </a:spcBef>
              <a:buClrTx/>
              <a:buFontTx/>
              <a:buNone/>
            </a:pPr>
            <a:endParaRPr lang="en-US" altLang="zh-CN" sz="2400" smtClean="0"/>
          </a:p>
          <a:p>
            <a:pPr eaLnBrk="1" hangingPunct="1">
              <a:spcBef>
                <a:spcPts val="2400"/>
              </a:spcBef>
              <a:buClrTx/>
            </a:pPr>
            <a:endParaRPr lang="en-US" altLang="zh-CN" sz="2400" smtClean="0"/>
          </a:p>
          <a:p>
            <a:pPr eaLnBrk="1" hangingPunct="1">
              <a:spcBef>
                <a:spcPts val="2400"/>
              </a:spcBef>
              <a:buClrTx/>
            </a:pPr>
            <a:endParaRPr lang="en-US" altLang="zh-CN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6A7BB6FC-EC70-46E8-8521-20D7BA94DCF5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11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Methodology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981075"/>
            <a:ext cx="8351837" cy="39608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Detailed simulation</a:t>
            </a:r>
          </a:p>
          <a:p>
            <a:pPr lvl="1"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16 cores, 16MB LLC, 4 DDR3 channels, 8 DIMMs</a:t>
            </a:r>
          </a:p>
          <a:p>
            <a:pPr lvl="1"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Multi-programmed workloads from SPEC suites</a:t>
            </a:r>
          </a:p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Power modes</a:t>
            </a:r>
          </a:p>
          <a:p>
            <a:pPr lvl="1" eaLnBrk="1" hangingPunct="1">
              <a:buClrTx/>
            </a:pPr>
            <a:r>
              <a:rPr lang="en-US" altLang="zh-CN" sz="2400" dirty="0" smtClean="0"/>
              <a:t>Memory: 10 frequencies between 200 and 800 MHz</a:t>
            </a:r>
          </a:p>
          <a:p>
            <a:pPr lvl="1" eaLnBrk="1" hangingPunct="1">
              <a:buClrTx/>
            </a:pPr>
            <a:r>
              <a:rPr lang="en-US" altLang="zh-CN" sz="2400" dirty="0" smtClean="0"/>
              <a:t>CPU: 10 frequencies between 2.2GHz and 4GHz</a:t>
            </a:r>
          </a:p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Power model</a:t>
            </a:r>
          </a:p>
          <a:p>
            <a:pPr lvl="1" eaLnBrk="1" hangingPunct="1">
              <a:buClrTx/>
            </a:pPr>
            <a:r>
              <a:rPr lang="en-US" altLang="zh-CN" sz="2400" dirty="0" smtClean="0"/>
              <a:t>Micron’s DRAM power model </a:t>
            </a:r>
          </a:p>
          <a:p>
            <a:pPr lvl="1" eaLnBrk="1" hangingPunct="1">
              <a:buClrTx/>
            </a:pPr>
            <a:r>
              <a:rPr lang="en-US" altLang="zh-CN" sz="2400" dirty="0" err="1" smtClean="0"/>
              <a:t>McPAT</a:t>
            </a:r>
            <a:r>
              <a:rPr lang="en-US" altLang="zh-CN" sz="2400" dirty="0" smtClean="0"/>
              <a:t> CPU power model</a:t>
            </a:r>
          </a:p>
          <a:p>
            <a:pPr lvl="1" eaLnBrk="1" hangingPunct="1">
              <a:buClrTx/>
            </a:pP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8BF7615D-6BA3-441C-AC7C-4679E600D3C6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12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847725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Results – energy savings and performance</a:t>
            </a:r>
          </a:p>
        </p:txBody>
      </p:sp>
      <p:sp>
        <p:nvSpPr>
          <p:cNvPr id="123912" name="Rectangle 3"/>
          <p:cNvSpPr>
            <a:spLocks noChangeArrowheads="1"/>
          </p:cNvSpPr>
          <p:nvPr/>
        </p:nvSpPr>
        <p:spPr bwMode="auto">
          <a:xfrm>
            <a:off x="216024" y="5517232"/>
            <a:ext cx="882047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55000"/>
              </a:lnSpc>
              <a:spcBef>
                <a:spcPts val="2400"/>
              </a:spcBef>
              <a:buNone/>
            </a:pPr>
            <a:r>
              <a:rPr lang="en-US" altLang="zh-CN" sz="2400" dirty="0" smtClean="0"/>
              <a:t>Higher </a:t>
            </a:r>
            <a:r>
              <a:rPr lang="en-US" altLang="zh-CN" sz="2400" dirty="0"/>
              <a:t>CPU </a:t>
            </a:r>
            <a:r>
              <a:rPr lang="en-US" altLang="zh-CN" sz="2400" dirty="0" smtClean="0"/>
              <a:t>energy savings </a:t>
            </a:r>
            <a:r>
              <a:rPr lang="en-US" altLang="zh-CN" sz="2400" dirty="0"/>
              <a:t>on MEM; </a:t>
            </a:r>
            <a:r>
              <a:rPr lang="en-US" altLang="zh-CN" sz="2400" dirty="0" smtClean="0"/>
              <a:t>higher </a:t>
            </a:r>
            <a:r>
              <a:rPr lang="en-US" altLang="zh-CN" sz="2400" dirty="0"/>
              <a:t>memory </a:t>
            </a:r>
            <a:r>
              <a:rPr lang="en-US" altLang="zh-CN" sz="2400" dirty="0" smtClean="0"/>
              <a:t>savings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ILP</a:t>
            </a:r>
          </a:p>
          <a:p>
            <a:pPr marL="342900" indent="-342900" eaLnBrk="1" hangingPunct="1">
              <a:lnSpc>
                <a:spcPct val="55000"/>
              </a:lnSpc>
              <a:spcBef>
                <a:spcPts val="2400"/>
              </a:spcBef>
              <a:buFont typeface="Wingdings" pitchFamily="2" charset="2"/>
              <a:buNone/>
            </a:pPr>
            <a:r>
              <a:rPr lang="en-US" altLang="zh-CN" sz="2400" dirty="0" smtClean="0"/>
              <a:t>System </a:t>
            </a:r>
            <a:r>
              <a:rPr lang="en-US" altLang="zh-CN" sz="2400" dirty="0"/>
              <a:t>energy savings of </a:t>
            </a:r>
            <a:r>
              <a:rPr lang="en-US" altLang="zh-CN" sz="2400" dirty="0" smtClean="0">
                <a:solidFill>
                  <a:srgbClr val="FF0000"/>
                </a:solidFill>
              </a:rPr>
              <a:t>16%</a:t>
            </a:r>
            <a:r>
              <a:rPr lang="en-US" altLang="zh-CN" sz="2400" dirty="0" smtClean="0"/>
              <a:t> (up </a:t>
            </a:r>
            <a:r>
              <a:rPr lang="en-US" altLang="zh-CN" sz="2400" dirty="0"/>
              <a:t>to </a:t>
            </a:r>
            <a:r>
              <a:rPr lang="en-US" altLang="zh-CN" sz="2400" dirty="0" smtClean="0">
                <a:solidFill>
                  <a:srgbClr val="FF0000"/>
                </a:solidFill>
              </a:rPr>
              <a:t>24%</a:t>
            </a:r>
            <a:r>
              <a:rPr lang="en-US" altLang="zh-CN" sz="2400" dirty="0" smtClean="0"/>
              <a:t>);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always </a:t>
            </a:r>
            <a:r>
              <a:rPr lang="en-US" altLang="zh-CN" sz="2400" dirty="0"/>
              <a:t>within </a:t>
            </a:r>
            <a:r>
              <a:rPr lang="en-US" altLang="zh-CN" sz="2400" dirty="0" err="1" smtClean="0"/>
              <a:t>perf</a:t>
            </a:r>
            <a:r>
              <a:rPr lang="en-US" altLang="zh-CN" sz="2400" dirty="0" smtClean="0"/>
              <a:t>. </a:t>
            </a:r>
            <a:r>
              <a:rPr lang="en-US" altLang="zh-CN" sz="2400" dirty="0"/>
              <a:t>b</a:t>
            </a:r>
            <a:r>
              <a:rPr lang="en-US" altLang="zh-CN" sz="2400" dirty="0" smtClean="0"/>
              <a:t>ound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1403648" y="1124744"/>
            <a:ext cx="2447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/>
              <a:t>Average energy savings</a:t>
            </a:r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5724525" y="1125538"/>
            <a:ext cx="2447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/>
              <a:t>Performance overhead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988700"/>
              </p:ext>
            </p:extLst>
          </p:nvPr>
        </p:nvGraphicFramePr>
        <p:xfrm>
          <a:off x="107504" y="1506764"/>
          <a:ext cx="4608512" cy="3650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279026"/>
              </p:ext>
            </p:extLst>
          </p:nvPr>
        </p:nvGraphicFramePr>
        <p:xfrm>
          <a:off x="4736584" y="1497202"/>
          <a:ext cx="4299471" cy="3659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ED18FE2A-EF2E-4F61-A6F1-E2F2B4F7DA22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13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668338"/>
          </a:xfrm>
        </p:spPr>
        <p:txBody>
          <a:bodyPr/>
          <a:lstStyle/>
          <a:p>
            <a:r>
              <a:rPr lang="en-US" altLang="zh-CN" sz="3200" dirty="0" smtClean="0"/>
              <a:t>Alternative approaches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4744"/>
            <a:ext cx="8748712" cy="5760987"/>
          </a:xfrm>
        </p:spPr>
        <p:txBody>
          <a:bodyPr/>
          <a:lstStyle/>
          <a:p>
            <a:pPr>
              <a:lnSpc>
                <a:spcPct val="90000"/>
              </a:lnSpc>
              <a:buClrTx/>
            </a:pPr>
            <a:r>
              <a:rPr lang="en-US" altLang="zh-CN" sz="2400" dirty="0" smtClean="0"/>
              <a:t>Memory system DVFS only: </a:t>
            </a:r>
            <a:r>
              <a:rPr lang="en-US" altLang="zh-CN" sz="2400" dirty="0" err="1" smtClean="0"/>
              <a:t>MemScale</a:t>
            </a:r>
            <a:endParaRPr lang="en-US" altLang="zh-CN" sz="2000" dirty="0" smtClean="0"/>
          </a:p>
          <a:p>
            <a:pPr lvl="1">
              <a:lnSpc>
                <a:spcPct val="90000"/>
              </a:lnSpc>
              <a:buClrTx/>
            </a:pPr>
            <a:endParaRPr lang="en-US" altLang="zh-CN" sz="1800" dirty="0" smtClean="0"/>
          </a:p>
          <a:p>
            <a:pPr>
              <a:lnSpc>
                <a:spcPct val="90000"/>
              </a:lnSpc>
              <a:buClrTx/>
            </a:pPr>
            <a:r>
              <a:rPr lang="en-US" altLang="zh-CN" sz="2400" dirty="0" smtClean="0"/>
              <a:t>CPU DVFS only</a:t>
            </a:r>
            <a:endParaRPr lang="en-US" altLang="zh-CN" sz="2000" dirty="0" smtClean="0"/>
          </a:p>
          <a:p>
            <a:pPr lvl="1">
              <a:lnSpc>
                <a:spcPct val="90000"/>
              </a:lnSpc>
              <a:buClrTx/>
            </a:pPr>
            <a:r>
              <a:rPr lang="en-US" altLang="zh-CN" sz="2000" dirty="0" smtClean="0"/>
              <a:t>Select the best combination of core frequencies</a:t>
            </a:r>
          </a:p>
          <a:p>
            <a:pPr lvl="1">
              <a:lnSpc>
                <a:spcPct val="90000"/>
              </a:lnSpc>
              <a:buClrTx/>
              <a:buNone/>
            </a:pPr>
            <a:endParaRPr lang="en-US" altLang="zh-CN" sz="2000" dirty="0" smtClean="0"/>
          </a:p>
          <a:p>
            <a:pPr>
              <a:lnSpc>
                <a:spcPct val="90000"/>
              </a:lnSpc>
              <a:buClrTx/>
            </a:pPr>
            <a:r>
              <a:rPr lang="en-US" altLang="zh-CN" sz="2400" dirty="0" smtClean="0"/>
              <a:t>Uncoordinated</a:t>
            </a:r>
          </a:p>
          <a:p>
            <a:pPr lvl="1">
              <a:lnSpc>
                <a:spcPct val="90000"/>
              </a:lnSpc>
              <a:buClrTx/>
            </a:pPr>
            <a:r>
              <a:rPr lang="en-US" altLang="zh-CN" sz="2000" dirty="0" smtClean="0"/>
              <a:t>CPU &amp; memory DVFS controllers make independent decisions</a:t>
            </a:r>
          </a:p>
          <a:p>
            <a:pPr lvl="1">
              <a:lnSpc>
                <a:spcPct val="90000"/>
              </a:lnSpc>
              <a:buClrTx/>
            </a:pPr>
            <a:endParaRPr lang="en-US" altLang="zh-CN" sz="2000" dirty="0" smtClean="0"/>
          </a:p>
          <a:p>
            <a:pPr>
              <a:lnSpc>
                <a:spcPct val="90000"/>
              </a:lnSpc>
              <a:buClrTx/>
            </a:pPr>
            <a:r>
              <a:rPr lang="en-US" altLang="zh-CN" sz="2400" dirty="0" smtClean="0"/>
              <a:t>Semi-coordinated</a:t>
            </a:r>
          </a:p>
          <a:p>
            <a:pPr marL="742950" lvl="2" indent="-342900">
              <a:lnSpc>
                <a:spcPct val="90000"/>
              </a:lnSpc>
              <a:buClrTx/>
            </a:pPr>
            <a:r>
              <a:rPr lang="en-US" altLang="zh-CN" sz="2000" dirty="0">
                <a:cs typeface="+mn-cs"/>
              </a:rPr>
              <a:t>CPU </a:t>
            </a:r>
            <a:r>
              <a:rPr lang="en-US" altLang="zh-CN" sz="2000" dirty="0" smtClean="0">
                <a:cs typeface="+mn-cs"/>
              </a:rPr>
              <a:t>&amp; </a:t>
            </a:r>
            <a:r>
              <a:rPr lang="en-US" altLang="zh-CN" sz="2000" dirty="0">
                <a:cs typeface="+mn-cs"/>
              </a:rPr>
              <a:t>memory </a:t>
            </a:r>
            <a:r>
              <a:rPr lang="en-US" altLang="zh-CN" sz="2000" dirty="0" smtClean="0">
                <a:cs typeface="+mn-cs"/>
              </a:rPr>
              <a:t>DVFS controllers </a:t>
            </a:r>
            <a:r>
              <a:rPr lang="en-US" altLang="zh-CN" sz="2000" dirty="0">
                <a:cs typeface="+mn-cs"/>
              </a:rPr>
              <a:t>coordinate by sharing </a:t>
            </a:r>
            <a:r>
              <a:rPr lang="en-US" altLang="zh-CN" sz="2000" dirty="0" smtClean="0">
                <a:cs typeface="+mn-cs"/>
              </a:rPr>
              <a:t>slack</a:t>
            </a:r>
          </a:p>
          <a:p>
            <a:pPr marL="742950" lvl="2" indent="-342900">
              <a:lnSpc>
                <a:spcPct val="90000"/>
              </a:lnSpc>
              <a:buClrTx/>
            </a:pPr>
            <a:endParaRPr lang="en-US" altLang="zh-CN" sz="2000" dirty="0" smtClean="0">
              <a:cs typeface="+mn-cs"/>
            </a:endParaRPr>
          </a:p>
          <a:p>
            <a:pPr>
              <a:lnSpc>
                <a:spcPct val="90000"/>
              </a:lnSpc>
              <a:buClrTx/>
            </a:pPr>
            <a:r>
              <a:rPr lang="en-US" altLang="zh-CN" sz="2400" dirty="0" smtClean="0"/>
              <a:t>Offline</a:t>
            </a:r>
          </a:p>
          <a:p>
            <a:pPr lvl="1">
              <a:lnSpc>
                <a:spcPct val="90000"/>
              </a:lnSpc>
              <a:buClrTx/>
            </a:pPr>
            <a:r>
              <a:rPr lang="en-US" altLang="zh-CN" sz="2000" dirty="0" smtClean="0"/>
              <a:t>Select the best combination of memory and core frequencies</a:t>
            </a:r>
          </a:p>
          <a:p>
            <a:pPr lvl="1">
              <a:lnSpc>
                <a:spcPct val="90000"/>
              </a:lnSpc>
              <a:buClrTx/>
            </a:pPr>
            <a:r>
              <a:rPr lang="en-US" altLang="zh-CN" sz="2000" dirty="0" smtClean="0"/>
              <a:t>Unrealistic: the search space is exponential on the number of cores</a:t>
            </a:r>
          </a:p>
          <a:p>
            <a:pPr marL="742950" lvl="2" indent="-342900">
              <a:lnSpc>
                <a:spcPct val="90000"/>
              </a:lnSpc>
              <a:buClrTx/>
            </a:pPr>
            <a:endParaRPr lang="en-US" altLang="zh-CN" sz="2000" dirty="0">
              <a:cs typeface="+mn-cs"/>
            </a:endParaRPr>
          </a:p>
          <a:p>
            <a:pPr marL="57150" indent="0">
              <a:lnSpc>
                <a:spcPct val="90000"/>
              </a:lnSpc>
              <a:buClrTx/>
              <a:buNone/>
            </a:pP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FA205-D5DE-42C6-BC11-8C883C066FFA}" type="slidenum">
              <a:rPr lang="zh-CN" altLang="en-US" smtClean="0"/>
              <a:pPr/>
              <a:t>14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739775"/>
          </a:xfrm>
        </p:spPr>
        <p:txBody>
          <a:bodyPr/>
          <a:lstStyle/>
          <a:p>
            <a:r>
              <a:rPr lang="en-US" altLang="zh-CN" sz="3200" dirty="0" smtClean="0"/>
              <a:t>Results – dynamic behavior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830342"/>
              </p:ext>
            </p:extLst>
          </p:nvPr>
        </p:nvGraphicFramePr>
        <p:xfrm>
          <a:off x="755576" y="980728"/>
          <a:ext cx="7632848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394169"/>
              </p:ext>
            </p:extLst>
          </p:nvPr>
        </p:nvGraphicFramePr>
        <p:xfrm>
          <a:off x="683568" y="4365104"/>
          <a:ext cx="7848872" cy="1850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855396"/>
              </p:ext>
            </p:extLst>
          </p:nvPr>
        </p:nvGraphicFramePr>
        <p:xfrm>
          <a:off x="755576" y="2708920"/>
          <a:ext cx="7704856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018867" y="6359730"/>
            <a:ext cx="4752776" cy="28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55000"/>
              </a:lnSpc>
              <a:spcBef>
                <a:spcPts val="2400"/>
              </a:spcBef>
              <a:buFont typeface="Wingdings" pitchFamily="2" charset="2"/>
              <a:buNone/>
            </a:pPr>
            <a:r>
              <a:rPr lang="en-US" altLang="zh-CN" sz="2400" dirty="0" smtClean="0"/>
              <a:t>Timeline of </a:t>
            </a:r>
            <a:r>
              <a:rPr lang="en-US" altLang="zh-CN" sz="2400" dirty="0" err="1" smtClean="0"/>
              <a:t>milc</a:t>
            </a:r>
            <a:r>
              <a:rPr lang="en-US" altLang="zh-CN" sz="2400" dirty="0" smtClean="0"/>
              <a:t> application in MIX2</a:t>
            </a:r>
            <a:endParaRPr lang="en-US" altLang="zh-CN" sz="2400" dirty="0"/>
          </a:p>
        </p:txBody>
      </p:sp>
      <p:sp>
        <p:nvSpPr>
          <p:cNvPr id="2" name="Oval 1"/>
          <p:cNvSpPr/>
          <p:nvPr/>
        </p:nvSpPr>
        <p:spPr>
          <a:xfrm>
            <a:off x="4788023" y="1340768"/>
            <a:ext cx="1184733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Oval 10"/>
          <p:cNvSpPr/>
          <p:nvPr/>
        </p:nvSpPr>
        <p:spPr>
          <a:xfrm>
            <a:off x="6748177" y="3140968"/>
            <a:ext cx="1184733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Oval 11"/>
          <p:cNvSpPr/>
          <p:nvPr/>
        </p:nvSpPr>
        <p:spPr>
          <a:xfrm>
            <a:off x="1426500" y="4509120"/>
            <a:ext cx="2713452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36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A0585F14-069D-49F4-B0C1-1CAD763CC55D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15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739775"/>
          </a:xfrm>
        </p:spPr>
        <p:txBody>
          <a:bodyPr/>
          <a:lstStyle/>
          <a:p>
            <a:r>
              <a:rPr lang="en-US" altLang="zh-CN" sz="3200" dirty="0" smtClean="0"/>
              <a:t>Results – comparison to alternative approaches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5651500" y="1052513"/>
            <a:ext cx="2665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/>
              <a:t>Performance overhead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1187450" y="1052513"/>
            <a:ext cx="295275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/>
              <a:t>Full-system </a:t>
            </a:r>
            <a:r>
              <a:rPr lang="en-US" altLang="zh-CN" sz="2000" dirty="0"/>
              <a:t>energy savings</a:t>
            </a:r>
          </a:p>
        </p:txBody>
      </p:sp>
      <p:sp>
        <p:nvSpPr>
          <p:cNvPr id="4104" name="Text Box 15"/>
          <p:cNvSpPr txBox="1">
            <a:spLocks noChangeArrowheads="1"/>
          </p:cNvSpPr>
          <p:nvPr/>
        </p:nvSpPr>
        <p:spPr bwMode="auto">
          <a:xfrm rot="16200000">
            <a:off x="-609475" y="2933324"/>
            <a:ext cx="1944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/>
              <a:t>Energy Savings (%)</a:t>
            </a:r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 rot="16200000">
            <a:off x="3566989" y="2789308"/>
            <a:ext cx="1944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/>
              <a:t>CPI increase (%)</a:t>
            </a:r>
          </a:p>
        </p:txBody>
      </p:sp>
      <p:sp>
        <p:nvSpPr>
          <p:cNvPr id="4106" name="Rectangle 17"/>
          <p:cNvSpPr>
            <a:spLocks noChangeArrowheads="1"/>
          </p:cNvSpPr>
          <p:nvPr/>
        </p:nvSpPr>
        <p:spPr bwMode="auto">
          <a:xfrm>
            <a:off x="250825" y="4868863"/>
            <a:ext cx="8893175" cy="1584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18"/>
          <p:cNvSpPr>
            <a:spLocks noChangeArrowheads="1"/>
          </p:cNvSpPr>
          <p:nvPr/>
        </p:nvSpPr>
        <p:spPr bwMode="auto">
          <a:xfrm>
            <a:off x="250825" y="4724400"/>
            <a:ext cx="88931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2" name="Rectangle 3"/>
          <p:cNvSpPr>
            <a:spLocks noChangeArrowheads="1"/>
          </p:cNvSpPr>
          <p:nvPr/>
        </p:nvSpPr>
        <p:spPr bwMode="auto">
          <a:xfrm>
            <a:off x="395288" y="5876925"/>
            <a:ext cx="874871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ts val="2400"/>
              </a:spcBef>
              <a:buFont typeface="Wingdings" pitchFamily="2" charset="2"/>
              <a:buNone/>
            </a:pPr>
            <a:endParaRPr lang="en-US" altLang="zh-CN" sz="240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95288" y="5876925"/>
            <a:ext cx="83534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55000"/>
              </a:lnSpc>
              <a:spcBef>
                <a:spcPts val="2400"/>
              </a:spcBef>
              <a:buFont typeface="Wingdings" pitchFamily="2" charset="2"/>
              <a:buNone/>
            </a:pPr>
            <a:r>
              <a:rPr lang="en-US" altLang="zh-CN" sz="2400" dirty="0" err="1"/>
              <a:t>CoScale</a:t>
            </a:r>
            <a:r>
              <a:rPr lang="en-US" altLang="zh-CN" sz="2400" dirty="0"/>
              <a:t> achieves comparable </a:t>
            </a:r>
            <a:r>
              <a:rPr lang="en-US" altLang="zh-CN" sz="2400" dirty="0" smtClean="0"/>
              <a:t>energy savings </a:t>
            </a:r>
            <a:r>
              <a:rPr lang="en-US" altLang="zh-CN" sz="2400" dirty="0"/>
              <a:t>to </a:t>
            </a:r>
            <a:r>
              <a:rPr lang="en-US" altLang="zh-CN" sz="2400" dirty="0" smtClean="0"/>
              <a:t>Offline</a:t>
            </a:r>
            <a:endParaRPr lang="en-US" altLang="zh-CN" sz="2400" dirty="0"/>
          </a:p>
          <a:p>
            <a:pPr marL="342900" indent="-342900" eaLnBrk="1" hangingPunct="1">
              <a:lnSpc>
                <a:spcPct val="55000"/>
              </a:lnSpc>
              <a:spcBef>
                <a:spcPts val="2400"/>
              </a:spcBef>
              <a:buFont typeface="Wingdings" pitchFamily="2" charset="2"/>
              <a:buNone/>
            </a:pPr>
            <a:r>
              <a:rPr lang="en-US" altLang="zh-CN" sz="2400" dirty="0" smtClean="0"/>
              <a:t>Uncoordinated </a:t>
            </a:r>
            <a:r>
              <a:rPr lang="en-US" altLang="zh-CN" sz="2400" dirty="0"/>
              <a:t>fails to bound the performance loss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4290828"/>
              </p:ext>
            </p:extLst>
          </p:nvPr>
        </p:nvGraphicFramePr>
        <p:xfrm>
          <a:off x="468314" y="1582982"/>
          <a:ext cx="3881436" cy="3873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103769"/>
              </p:ext>
            </p:extLst>
          </p:nvPr>
        </p:nvGraphicFramePr>
        <p:xfrm>
          <a:off x="4697336" y="1412776"/>
          <a:ext cx="4224338" cy="4043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4BD5F779-708C-44F6-9214-3A703C506658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16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395288" y="333375"/>
            <a:ext cx="82296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zh-CN" sz="2800">
                <a:solidFill>
                  <a:srgbClr val="CC0000"/>
                </a:solidFill>
              </a:rPr>
              <a:t>Results – Sensitivity Analysis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699792" y="1161334"/>
            <a:ext cx="41764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dirty="0"/>
              <a:t>Impact of </a:t>
            </a:r>
            <a:r>
              <a:rPr lang="en-US" altLang="zh-CN" sz="2400" dirty="0" smtClean="0"/>
              <a:t>performance </a:t>
            </a:r>
            <a:r>
              <a:rPr lang="en-US" altLang="zh-CN" sz="2400" dirty="0"/>
              <a:t>bound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976156"/>
              </p:ext>
            </p:extLst>
          </p:nvPr>
        </p:nvGraphicFramePr>
        <p:xfrm>
          <a:off x="935596" y="1108723"/>
          <a:ext cx="7344816" cy="4761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75656" y="5648690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altLang="zh-CN" sz="2400" dirty="0" smtClean="0"/>
              <a:t>Results for MID workloads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9585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7B00102B-A7CF-44C0-B4E2-0FD9F53C68D2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17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933450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Conclusions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125538"/>
            <a:ext cx="8568183" cy="53276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err="1" smtClean="0"/>
              <a:t>CoScale</a:t>
            </a:r>
            <a:r>
              <a:rPr lang="en-US" altLang="zh-CN" sz="2400" dirty="0" smtClean="0"/>
              <a:t> contributions: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First coordinated DVFS strategy for CPU and memory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New </a:t>
            </a:r>
            <a:r>
              <a:rPr lang="en-US" altLang="zh-CN" sz="2000" dirty="0" err="1" smtClean="0"/>
              <a:t>perf</a:t>
            </a:r>
            <a:r>
              <a:rPr lang="en-US" altLang="zh-CN" sz="2000" dirty="0" smtClean="0"/>
              <a:t>. counters to capture energy and performance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Smart OS policy to choose best power modes dynamically</a:t>
            </a:r>
          </a:p>
          <a:p>
            <a:pPr>
              <a:lnSpc>
                <a:spcPct val="105000"/>
              </a:lnSpc>
              <a:buClrTx/>
            </a:pPr>
            <a:r>
              <a:rPr lang="en-US" altLang="zh-CN" sz="2400" dirty="0" err="1" smtClean="0"/>
              <a:t>Avg</a:t>
            </a:r>
            <a:r>
              <a:rPr lang="en-US" altLang="zh-CN" sz="2400" dirty="0" smtClean="0">
                <a:solidFill>
                  <a:srgbClr val="FF0000"/>
                </a:solidFill>
              </a:rPr>
              <a:t> 16% </a:t>
            </a:r>
            <a:r>
              <a:rPr lang="en-US" altLang="zh-CN" sz="2400" dirty="0" smtClean="0"/>
              <a:t>(up to </a:t>
            </a:r>
            <a:r>
              <a:rPr lang="en-US" altLang="zh-CN" sz="2400" dirty="0" smtClean="0">
                <a:solidFill>
                  <a:srgbClr val="FF0000"/>
                </a:solidFill>
              </a:rPr>
              <a:t>24%</a:t>
            </a:r>
            <a:r>
              <a:rPr lang="en-US" altLang="zh-CN" sz="2400" dirty="0" smtClean="0"/>
              <a:t>)</a:t>
            </a:r>
            <a:r>
              <a:rPr lang="en-US" altLang="zh-CN" sz="2400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/>
              <a:t>full-system energy savings</a:t>
            </a:r>
          </a:p>
          <a:p>
            <a:pPr>
              <a:lnSpc>
                <a:spcPct val="105000"/>
              </a:lnSpc>
              <a:buClrTx/>
            </a:pPr>
            <a:r>
              <a:rPr lang="en-US" altLang="zh-CN" sz="2400" dirty="0" smtClean="0"/>
              <a:t>Framework for coordination of techniques across components</a:t>
            </a:r>
          </a:p>
          <a:p>
            <a:pPr>
              <a:lnSpc>
                <a:spcPct val="105000"/>
              </a:lnSpc>
              <a:buClrTx/>
            </a:pPr>
            <a:endParaRPr lang="en-US" altLang="zh-CN" sz="900" dirty="0" smtClean="0"/>
          </a:p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smtClean="0"/>
              <a:t>In the paper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Details of search algorithm, performance counters, models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Sensitivity analyses (e.g., rest-of-system power, prefetching)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err="1" smtClean="0"/>
              <a:t>CoScale</a:t>
            </a:r>
            <a:r>
              <a:rPr lang="en-US" altLang="zh-CN" sz="2000" dirty="0" smtClean="0"/>
              <a:t> on in-order </a:t>
            </a:r>
            <a:r>
              <a:rPr lang="en-US" altLang="zh-CN" sz="2000" dirty="0" err="1" smtClean="0"/>
              <a:t>vs</a:t>
            </a:r>
            <a:r>
              <a:rPr lang="en-US" altLang="zh-CN" sz="2000" dirty="0" smtClean="0"/>
              <a:t> out-of-order CPUs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E18480FF-D6BF-44A3-9BB9-D58665331A15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18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4800" smtClean="0"/>
              <a:t>THANKS!</a:t>
            </a: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3203575" y="3068638"/>
            <a:ext cx="24495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800" b="1">
                <a:solidFill>
                  <a:srgbClr val="CC0000"/>
                </a:solidFill>
              </a:rPr>
              <a:t>SPONSORS:</a:t>
            </a:r>
          </a:p>
        </p:txBody>
      </p:sp>
      <p:pic>
        <p:nvPicPr>
          <p:cNvPr id="2560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644900"/>
            <a:ext cx="208915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076700"/>
            <a:ext cx="3032125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E2467499-57A8-4900-BB89-261E0EEF4621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2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04813"/>
            <a:ext cx="8229600" cy="561975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Server power challenges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34925" y="2276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00CC00"/>
              </a:solidFill>
              <a:latin typeface="Arial" charset="0"/>
            </a:endParaRPr>
          </a:p>
        </p:txBody>
      </p: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539750" y="5445125"/>
            <a:ext cx="8820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zh-CN" sz="2000" dirty="0"/>
              <a:t> CPU and </a:t>
            </a:r>
            <a:r>
              <a:rPr lang="en-US" altLang="zh-CN" sz="2000" dirty="0" smtClean="0"/>
              <a:t>memory </a:t>
            </a:r>
            <a:r>
              <a:rPr lang="en-US" altLang="zh-CN" sz="2000" dirty="0"/>
              <a:t>power represent </a:t>
            </a:r>
            <a:r>
              <a:rPr lang="en-US" altLang="zh-CN" sz="2000" dirty="0" smtClean="0"/>
              <a:t>the vast </a:t>
            </a:r>
            <a:r>
              <a:rPr lang="en-US" altLang="zh-CN" sz="2000" dirty="0"/>
              <a:t>majority of server power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endParaRPr lang="en-US" sz="2000" dirty="0"/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1222375" y="1484313"/>
            <a:ext cx="179388" cy="3168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255834"/>
              </p:ext>
            </p:extLst>
          </p:nvPr>
        </p:nvGraphicFramePr>
        <p:xfrm>
          <a:off x="467544" y="1340768"/>
          <a:ext cx="7489737" cy="4086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296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52ACC980-17F7-4FE9-90BA-F06B0065E127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3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706438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Need to conserve both CPU and memory energy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8549" y="1124744"/>
            <a:ext cx="8675939" cy="53276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smtClean="0"/>
              <a:t>Related work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Lots of previous CPU DVFS works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err="1" smtClean="0"/>
              <a:t>MemScale</a:t>
            </a:r>
            <a:r>
              <a:rPr lang="en-US" altLang="zh-CN" sz="2000" dirty="0" smtClean="0"/>
              <a:t>: Active low-power modes for memory [ASPLOS11]</a:t>
            </a:r>
          </a:p>
          <a:p>
            <a:pPr eaLnBrk="1" hangingPunct="1">
              <a:lnSpc>
                <a:spcPct val="120000"/>
              </a:lnSpc>
              <a:buClrTx/>
            </a:pPr>
            <a:endParaRPr lang="en-US" altLang="zh-CN" sz="2400" dirty="0" smtClean="0"/>
          </a:p>
          <a:p>
            <a:pPr eaLnBrk="1" hangingPunct="1">
              <a:lnSpc>
                <a:spcPct val="115000"/>
              </a:lnSpc>
              <a:buClrTx/>
            </a:pPr>
            <a:r>
              <a:rPr lang="en-US" altLang="zh-CN" sz="2400" dirty="0" smtClean="0"/>
              <a:t>Uncoordinated DVFS causes poor behavior</a:t>
            </a:r>
          </a:p>
          <a:p>
            <a:pPr lvl="1" eaLnBrk="1" hangingPunct="1">
              <a:lnSpc>
                <a:spcPct val="115000"/>
              </a:lnSpc>
              <a:buClrTx/>
            </a:pPr>
            <a:r>
              <a:rPr lang="en-US" altLang="zh-CN" sz="2000" dirty="0"/>
              <a:t>Conflicts, oscillations, unstable </a:t>
            </a:r>
            <a:r>
              <a:rPr lang="en-US" altLang="zh-CN" sz="2000" dirty="0" smtClean="0"/>
              <a:t>behavior</a:t>
            </a:r>
          </a:p>
          <a:p>
            <a:pPr lvl="1" eaLnBrk="1" hangingPunct="1">
              <a:lnSpc>
                <a:spcPct val="115000"/>
              </a:lnSpc>
              <a:buClrTx/>
            </a:pPr>
            <a:r>
              <a:rPr lang="en-US" altLang="zh-CN" sz="2000" dirty="0" smtClean="0"/>
              <a:t>May not generate the best energy savings</a:t>
            </a:r>
          </a:p>
          <a:p>
            <a:pPr lvl="1" eaLnBrk="1" hangingPunct="1">
              <a:lnSpc>
                <a:spcPct val="115000"/>
              </a:lnSpc>
              <a:buClrTx/>
            </a:pPr>
            <a:r>
              <a:rPr lang="en-US" altLang="zh-CN" sz="2000" dirty="0"/>
              <a:t>Difficult to bound the performance </a:t>
            </a:r>
            <a:r>
              <a:rPr lang="en-US" altLang="zh-CN" sz="2000" dirty="0" smtClean="0"/>
              <a:t>degradation</a:t>
            </a:r>
          </a:p>
          <a:p>
            <a:pPr eaLnBrk="1" hangingPunct="1">
              <a:lnSpc>
                <a:spcPct val="120000"/>
              </a:lnSpc>
              <a:buClrTx/>
            </a:pPr>
            <a:endParaRPr lang="en-US" altLang="zh-CN" sz="2400" dirty="0" smtClean="0"/>
          </a:p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smtClean="0"/>
              <a:t>Need </a:t>
            </a:r>
            <a:r>
              <a:rPr lang="en-US" altLang="zh-CN" sz="2400" dirty="0" smtClean="0">
                <a:solidFill>
                  <a:srgbClr val="FF0000"/>
                </a:solidFill>
              </a:rPr>
              <a:t>coordinated CPU and memory DVFS </a:t>
            </a:r>
            <a:r>
              <a:rPr lang="en-US" altLang="zh-CN" sz="2400" dirty="0" smtClean="0"/>
              <a:t>to achieve best results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Challenge: Constrain the search space to good frequency combinations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297D2C7C-F54F-4020-8D2E-427040955B98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4</a:t>
            </a:fld>
            <a:endParaRPr lang="en-US" altLang="zh-CN" dirty="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80400" cy="706438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CoScale: Coordinating CPU and memory DVFS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052513"/>
            <a:ext cx="8424862" cy="5805487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Tx/>
            </a:pPr>
            <a:r>
              <a:rPr lang="en-US" altLang="zh-CN" sz="2400" dirty="0"/>
              <a:t>Key goal</a:t>
            </a:r>
          </a:p>
          <a:p>
            <a:pPr lvl="1" eaLnBrk="1" hangingPunct="1">
              <a:lnSpc>
                <a:spcPct val="105000"/>
              </a:lnSpc>
              <a:buClrTx/>
            </a:pPr>
            <a:r>
              <a:rPr lang="en-US" altLang="zh-CN" sz="2000" dirty="0"/>
              <a:t>Conserve significant energy while meeting </a:t>
            </a:r>
            <a:r>
              <a:rPr lang="en-US" altLang="zh-CN" sz="2000" dirty="0">
                <a:solidFill>
                  <a:srgbClr val="FF0000"/>
                </a:solidFill>
              </a:rPr>
              <a:t>performance </a:t>
            </a:r>
            <a:r>
              <a:rPr lang="en-US" altLang="zh-CN" sz="2000" dirty="0"/>
              <a:t>constraints </a:t>
            </a:r>
            <a:endParaRPr lang="en-US" altLang="zh-CN" sz="2000" dirty="0" smtClean="0"/>
          </a:p>
          <a:p>
            <a:pPr lvl="1" eaLnBrk="1" hangingPunct="1">
              <a:lnSpc>
                <a:spcPct val="105000"/>
              </a:lnSpc>
              <a:buClrTx/>
            </a:pPr>
            <a:endParaRPr lang="en-US" altLang="zh-CN" sz="900" dirty="0" smtClean="0"/>
          </a:p>
          <a:p>
            <a:pPr eaLnBrk="1" hangingPunct="1">
              <a:lnSpc>
                <a:spcPct val="105000"/>
              </a:lnSpc>
              <a:buClrTx/>
            </a:pPr>
            <a:r>
              <a:rPr lang="en-US" altLang="zh-CN" sz="2400" dirty="0" smtClean="0"/>
              <a:t>Hardware mechanisms</a:t>
            </a:r>
          </a:p>
          <a:p>
            <a:pPr lvl="1" eaLnBrk="1" hangingPunct="1">
              <a:lnSpc>
                <a:spcPct val="105000"/>
              </a:lnSpc>
              <a:buClrTx/>
            </a:pPr>
            <a:r>
              <a:rPr lang="en-US" altLang="zh-CN" sz="2000" dirty="0" smtClean="0"/>
              <a:t>New performance counters</a:t>
            </a:r>
          </a:p>
          <a:p>
            <a:pPr lvl="1" eaLnBrk="1" hangingPunct="1">
              <a:lnSpc>
                <a:spcPct val="105000"/>
              </a:lnSpc>
              <a:buClrTx/>
            </a:pPr>
            <a:r>
              <a:rPr lang="en-US" altLang="zh-CN" sz="2000" dirty="0" smtClean="0"/>
              <a:t>Frequency scaling </a:t>
            </a:r>
            <a:r>
              <a:rPr lang="en-US" altLang="zh-CN" sz="2000" dirty="0" smtClean="0">
                <a:solidFill>
                  <a:srgbClr val="FF0000"/>
                </a:solidFill>
              </a:rPr>
              <a:t>(DFS) </a:t>
            </a:r>
            <a:r>
              <a:rPr lang="en-US" altLang="zh-CN" sz="2000" dirty="0" smtClean="0"/>
              <a:t>of the channels, DIMMs, DRAM devices</a:t>
            </a:r>
          </a:p>
          <a:p>
            <a:pPr lvl="1" eaLnBrk="1" hangingPunct="1">
              <a:lnSpc>
                <a:spcPct val="105000"/>
              </a:lnSpc>
              <a:buClrTx/>
            </a:pPr>
            <a:r>
              <a:rPr lang="en-US" altLang="zh-CN" sz="2000" dirty="0" smtClean="0"/>
              <a:t>Voltage &amp; frequency scaling </a:t>
            </a:r>
            <a:r>
              <a:rPr lang="en-US" altLang="zh-CN" sz="2000" dirty="0" smtClean="0">
                <a:solidFill>
                  <a:srgbClr val="FF0000"/>
                </a:solidFill>
              </a:rPr>
              <a:t>(DVFS) </a:t>
            </a:r>
            <a:r>
              <a:rPr lang="en-US" altLang="zh-CN" sz="2000" dirty="0" smtClean="0"/>
              <a:t>of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en-US" altLang="zh-CN" sz="2000" dirty="0" smtClean="0"/>
              <a:t>memory controller, CPU cores</a:t>
            </a:r>
            <a:endParaRPr lang="en-US" altLang="zh-CN" sz="900" dirty="0" smtClean="0"/>
          </a:p>
          <a:p>
            <a:pPr lvl="1" eaLnBrk="1" hangingPunct="1">
              <a:lnSpc>
                <a:spcPct val="105000"/>
              </a:lnSpc>
              <a:buClrTx/>
            </a:pPr>
            <a:endParaRPr lang="en-US" altLang="zh-CN" sz="900" dirty="0" smtClean="0"/>
          </a:p>
          <a:p>
            <a:pPr eaLnBrk="1" hangingPunct="1">
              <a:lnSpc>
                <a:spcPct val="105000"/>
              </a:lnSpc>
              <a:buClrTx/>
            </a:pPr>
            <a:r>
              <a:rPr lang="en-US" altLang="zh-CN" sz="2400" dirty="0" smtClean="0"/>
              <a:t>Approach</a:t>
            </a:r>
          </a:p>
          <a:p>
            <a:pPr lvl="1">
              <a:lnSpc>
                <a:spcPct val="105000"/>
              </a:lnSpc>
              <a:buClrTx/>
            </a:pPr>
            <a:r>
              <a:rPr lang="en-US" altLang="zh-CN" sz="2000" dirty="0" smtClean="0"/>
              <a:t>Online profiling to estimate performance and power consumption</a:t>
            </a:r>
          </a:p>
          <a:p>
            <a:pPr lvl="1">
              <a:lnSpc>
                <a:spcPct val="105000"/>
              </a:lnSpc>
              <a:buClrTx/>
            </a:pPr>
            <a:r>
              <a:rPr lang="en-US" altLang="zh-CN" sz="2000" dirty="0" smtClean="0"/>
              <a:t>Epoch-based modeling and control to meet performance constraints</a:t>
            </a:r>
          </a:p>
          <a:p>
            <a:pPr lvl="1">
              <a:lnSpc>
                <a:spcPct val="105000"/>
              </a:lnSpc>
              <a:buClrTx/>
            </a:pPr>
            <a:endParaRPr lang="en-US" altLang="zh-CN" sz="900" dirty="0" smtClean="0"/>
          </a:p>
          <a:p>
            <a:pPr>
              <a:lnSpc>
                <a:spcPct val="105000"/>
              </a:lnSpc>
              <a:buClrTx/>
            </a:pPr>
            <a:r>
              <a:rPr lang="en-US" altLang="zh-CN" sz="2400" dirty="0" smtClean="0"/>
              <a:t>Main result</a:t>
            </a:r>
          </a:p>
          <a:p>
            <a:pPr lvl="1">
              <a:lnSpc>
                <a:spcPct val="105000"/>
              </a:lnSpc>
              <a:buClrTx/>
            </a:pPr>
            <a:r>
              <a:rPr lang="en-US" altLang="zh-CN" sz="2000" dirty="0" smtClean="0">
                <a:solidFill>
                  <a:schemeClr val="tx2"/>
                </a:solidFill>
              </a:rPr>
              <a:t>Energy savings of </a:t>
            </a:r>
            <a:r>
              <a:rPr lang="en-US" altLang="zh-CN" sz="2000" dirty="0" smtClean="0"/>
              <a:t>up to </a:t>
            </a:r>
            <a:r>
              <a:rPr lang="en-US" altLang="zh-CN" sz="2000" dirty="0" smtClean="0">
                <a:solidFill>
                  <a:srgbClr val="FF0000"/>
                </a:solidFill>
              </a:rPr>
              <a:t>24%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(</a:t>
            </a:r>
            <a:r>
              <a:rPr lang="en-US" altLang="zh-CN" sz="2000" dirty="0" smtClean="0">
                <a:solidFill>
                  <a:srgbClr val="FF0000"/>
                </a:solidFill>
              </a:rPr>
              <a:t>16%</a:t>
            </a:r>
            <a:r>
              <a:rPr lang="en-US" altLang="zh-CN" sz="2000" dirty="0" smtClean="0"/>
              <a:t> on average) within 10% </a:t>
            </a:r>
            <a:r>
              <a:rPr lang="en-US" altLang="zh-CN" sz="2000" dirty="0" err="1" smtClean="0"/>
              <a:t>perf</a:t>
            </a:r>
            <a:r>
              <a:rPr lang="en-US" altLang="zh-CN" sz="2000" dirty="0" smtClean="0"/>
              <a:t>. target;</a:t>
            </a:r>
          </a:p>
          <a:p>
            <a:pPr marL="457200" lvl="1" indent="0">
              <a:lnSpc>
                <a:spcPct val="105000"/>
              </a:lnSpc>
              <a:buClrTx/>
              <a:buNone/>
            </a:pPr>
            <a:r>
              <a:rPr lang="en-US" altLang="zh-CN" sz="2000" dirty="0" smtClean="0"/>
              <a:t>     </a:t>
            </a:r>
            <a:r>
              <a:rPr lang="en-US" altLang="zh-CN" sz="2000" dirty="0" smtClean="0">
                <a:solidFill>
                  <a:srgbClr val="FF0000"/>
                </a:solidFill>
              </a:rPr>
              <a:t>4%</a:t>
            </a:r>
            <a:r>
              <a:rPr lang="en-US" altLang="zh-CN" sz="2000" dirty="0" smtClean="0"/>
              <a:t> on average within 1% </a:t>
            </a:r>
            <a:r>
              <a:rPr lang="en-US" altLang="zh-CN" sz="2000" dirty="0" err="1" smtClean="0"/>
              <a:t>perf</a:t>
            </a:r>
            <a:r>
              <a:rPr lang="en-US" altLang="zh-CN" sz="2000" dirty="0" smtClean="0"/>
              <a:t>. target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F1D70074-0A99-4373-AF77-14F7B949952F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5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706438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Outline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196975"/>
            <a:ext cx="8748712" cy="4752975"/>
          </a:xfrm>
        </p:spPr>
        <p:txBody>
          <a:bodyPr/>
          <a:lstStyle/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Motivation and overview</a:t>
            </a:r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>
                <a:solidFill>
                  <a:srgbClr val="FF0000"/>
                </a:solidFill>
              </a:rPr>
              <a:t>CoScale</a:t>
            </a:r>
            <a:endParaRPr lang="en-US" altLang="zh-CN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Results</a:t>
            </a:r>
          </a:p>
          <a:p>
            <a:pPr eaLnBrk="1" hangingPunct="1">
              <a:spcBef>
                <a:spcPts val="2400"/>
              </a:spcBef>
              <a:buClrTx/>
            </a:pPr>
            <a:r>
              <a:rPr lang="en-US" altLang="zh-CN" sz="2800" smtClean="0"/>
              <a:t>Conclusions</a:t>
            </a:r>
          </a:p>
          <a:p>
            <a:pPr eaLnBrk="1" hangingPunct="1">
              <a:spcBef>
                <a:spcPts val="2400"/>
              </a:spcBef>
              <a:buClrTx/>
              <a:buFontTx/>
              <a:buNone/>
            </a:pPr>
            <a:endParaRPr lang="en-US" altLang="zh-CN" sz="2400" smtClean="0"/>
          </a:p>
          <a:p>
            <a:pPr eaLnBrk="1" hangingPunct="1">
              <a:spcBef>
                <a:spcPts val="2400"/>
              </a:spcBef>
              <a:buClrTx/>
            </a:pPr>
            <a:endParaRPr lang="en-US" altLang="zh-CN" sz="2400" smtClean="0"/>
          </a:p>
          <a:p>
            <a:pPr eaLnBrk="1" hangingPunct="1">
              <a:spcBef>
                <a:spcPts val="2400"/>
              </a:spcBef>
              <a:buClrTx/>
            </a:pPr>
            <a:endParaRPr lang="en-US" altLang="zh-CN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71E8D7C5-843A-498F-9DE7-ACED1F82DA75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6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6387" name="Rectangle 3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28E061B-9EF6-4FE7-9275-798F7B500F1F}" type="slidenum">
              <a:rPr lang="zh-CN" altLang="en-US" sz="1200">
                <a:solidFill>
                  <a:srgbClr val="CC0000"/>
                </a:solidFill>
                <a:latin typeface="Arial Black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zh-CN" sz="120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04813"/>
            <a:ext cx="8642350" cy="777875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CoScale design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95275" y="1196975"/>
            <a:ext cx="8848725" cy="39592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Goal: </a:t>
            </a:r>
            <a:r>
              <a:rPr lang="en-US" altLang="zh-CN" sz="2400" dirty="0" smtClean="0">
                <a:solidFill>
                  <a:srgbClr val="FF0000"/>
                </a:solidFill>
              </a:rPr>
              <a:t>Minimize energy under user-specified performance bound</a:t>
            </a:r>
          </a:p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Approach: </a:t>
            </a:r>
            <a:r>
              <a:rPr lang="en-US" altLang="zh-CN" sz="2400" dirty="0"/>
              <a:t>epoch-based </a:t>
            </a:r>
            <a:r>
              <a:rPr lang="en-US" altLang="zh-CN" sz="2400" dirty="0" smtClean="0"/>
              <a:t>OS-managed CPU / </a:t>
            </a:r>
            <a:r>
              <a:rPr lang="en-US" altLang="zh-CN" sz="2400" dirty="0" err="1" smtClean="0"/>
              <a:t>mem</a:t>
            </a:r>
            <a:r>
              <a:rPr lang="en-US" altLang="zh-CN" sz="2400" dirty="0" smtClean="0"/>
              <a:t> freq. tuning</a:t>
            </a:r>
          </a:p>
          <a:p>
            <a:pPr eaLnBrk="1" hangingPunct="1">
              <a:lnSpc>
                <a:spcPct val="150000"/>
              </a:lnSpc>
              <a:buClrTx/>
            </a:pPr>
            <a:r>
              <a:rPr lang="en-US" altLang="zh-CN" sz="2400" dirty="0" smtClean="0"/>
              <a:t>Each epoch (e.g., an OS quantum):</a:t>
            </a:r>
          </a:p>
          <a:p>
            <a:pPr marL="914400" lvl="1" indent="-457200" eaLnBrk="1" hangingPunct="1">
              <a:spcBef>
                <a:spcPts val="600"/>
              </a:spcBef>
              <a:buClrTx/>
              <a:buFontTx/>
              <a:buAutoNum type="arabicPeriod"/>
            </a:pPr>
            <a:r>
              <a:rPr lang="en-US" altLang="zh-CN" sz="2400" dirty="0" smtClean="0"/>
              <a:t>Profile performance &amp; CPU/memory </a:t>
            </a:r>
            <a:r>
              <a:rPr lang="en-US" altLang="zh-CN" sz="2400" dirty="0" err="1" smtClean="0"/>
              <a:t>boundness</a:t>
            </a:r>
            <a:endParaRPr lang="en-US" altLang="zh-CN" sz="2400" dirty="0" smtClean="0"/>
          </a:p>
          <a:p>
            <a:pPr marL="1314450" lvl="2" indent="-457200" eaLnBrk="1" hangingPunct="1">
              <a:spcBef>
                <a:spcPct val="0"/>
              </a:spcBef>
              <a:buClrTx/>
            </a:pPr>
            <a:r>
              <a:rPr lang="en-US" altLang="zh-CN" sz="2000" dirty="0" smtClean="0"/>
              <a:t>Performance counters track </a:t>
            </a:r>
            <a:r>
              <a:rPr lang="en-US" altLang="zh-CN" sz="2000" dirty="0" err="1" smtClean="0"/>
              <a:t>mem</a:t>
            </a:r>
            <a:r>
              <a:rPr lang="en-US" altLang="zh-CN" sz="2000" dirty="0"/>
              <a:t>-</a:t>
            </a:r>
            <a:r>
              <a:rPr lang="en-US" altLang="zh-CN" sz="2000" dirty="0" smtClean="0"/>
              <a:t>CPI &amp; CPU-CPI, cache performance</a:t>
            </a:r>
          </a:p>
          <a:p>
            <a:pPr marL="914400" lvl="1" indent="-457200" eaLnBrk="1" hangingPunct="1">
              <a:lnSpc>
                <a:spcPct val="150000"/>
              </a:lnSpc>
              <a:buClrTx/>
              <a:buFontTx/>
              <a:buAutoNum type="arabicPeriod"/>
            </a:pPr>
            <a:r>
              <a:rPr lang="en-US" altLang="zh-CN" sz="2400" dirty="0" smtClean="0"/>
              <a:t>Efficiently search for best frequency combination</a:t>
            </a:r>
          </a:p>
          <a:p>
            <a:pPr marL="1314450" lvl="2" indent="-457200" eaLnBrk="1" hangingPunct="1">
              <a:spcBef>
                <a:spcPct val="0"/>
              </a:spcBef>
              <a:buClrTx/>
            </a:pPr>
            <a:r>
              <a:rPr lang="en-US" altLang="zh-CN" sz="2000" dirty="0" smtClean="0"/>
              <a:t>Models estimate CPU/memory performance and power</a:t>
            </a:r>
          </a:p>
          <a:p>
            <a:pPr marL="914400" lvl="1" indent="-457200" eaLnBrk="1" hangingPunct="1">
              <a:lnSpc>
                <a:spcPct val="150000"/>
              </a:lnSpc>
              <a:buClrTx/>
              <a:buFontTx/>
              <a:buAutoNum type="arabicPeriod"/>
            </a:pPr>
            <a:r>
              <a:rPr lang="en-US" altLang="zh-CN" sz="2400" dirty="0" smtClean="0"/>
              <a:t>Re-lock to best frequencies; continue tracking performance</a:t>
            </a:r>
          </a:p>
          <a:p>
            <a:pPr marL="1314450" lvl="2" indent="-457200" eaLnBrk="1" hangingPunct="1">
              <a:spcBef>
                <a:spcPct val="0"/>
              </a:spcBef>
              <a:buClrTx/>
            </a:pPr>
            <a:r>
              <a:rPr lang="en-US" altLang="zh-CN" sz="2000" dirty="0" smtClean="0"/>
              <a:t>Slack: delta between estimated &amp; observed performance</a:t>
            </a:r>
          </a:p>
          <a:p>
            <a:pPr marL="914400" lvl="1" indent="-457200" eaLnBrk="1" hangingPunct="1">
              <a:lnSpc>
                <a:spcPct val="150000"/>
              </a:lnSpc>
              <a:buClrTx/>
              <a:buFontTx/>
              <a:buAutoNum type="arabicPeriod"/>
            </a:pPr>
            <a:r>
              <a:rPr lang="en-US" altLang="zh-CN" sz="2400" dirty="0" smtClean="0"/>
              <a:t>Carry slack forward to performance target for next epoch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6A7B12F-350C-4A86-901A-F504E8BF9D3C}" type="slidenum">
              <a:rPr lang="zh-CN" altLang="en-US" sz="1200">
                <a:solidFill>
                  <a:srgbClr val="CC0000"/>
                </a:solidFill>
                <a:latin typeface="Arial Black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zh-CN" sz="120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7411" name="Rectangle 3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919C646-27FE-474B-BDD1-A0DEAFCF9B2E}" type="slidenum">
              <a:rPr lang="zh-CN" altLang="en-US" sz="1200">
                <a:solidFill>
                  <a:srgbClr val="CC0000"/>
                </a:solidFill>
                <a:latin typeface="Arial Black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zh-CN" sz="120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04813"/>
            <a:ext cx="8642350" cy="777875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Frequency and slack management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4925" y="9080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00CC00"/>
              </a:solidFill>
              <a:latin typeface="Arial" charset="0"/>
            </a:endParaRPr>
          </a:p>
        </p:txBody>
      </p:sp>
      <p:cxnSp>
        <p:nvCxnSpPr>
          <p:cNvPr id="21" name="Straight Arrow Connector 20"/>
          <p:cNvCxnSpPr>
            <a:cxnSpLocks noChangeShapeType="1"/>
          </p:cNvCxnSpPr>
          <p:nvPr/>
        </p:nvCxnSpPr>
        <p:spPr bwMode="auto">
          <a:xfrm>
            <a:off x="1979613" y="6237288"/>
            <a:ext cx="6019800" cy="15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15" name="TextBox 21"/>
          <p:cNvSpPr txBox="1">
            <a:spLocks noChangeArrowheads="1"/>
          </p:cNvSpPr>
          <p:nvPr/>
        </p:nvSpPr>
        <p:spPr bwMode="auto">
          <a:xfrm>
            <a:off x="4211638" y="6237288"/>
            <a:ext cx="798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400"/>
              <a:t>Time</a:t>
            </a:r>
          </a:p>
        </p:txBody>
      </p:sp>
      <p:sp>
        <p:nvSpPr>
          <p:cNvPr id="23" name="Right Arrow 22"/>
          <p:cNvSpPr>
            <a:spLocks noChangeArrowheads="1"/>
          </p:cNvSpPr>
          <p:nvPr/>
        </p:nvSpPr>
        <p:spPr bwMode="auto">
          <a:xfrm>
            <a:off x="1981200" y="3505200"/>
            <a:ext cx="1447800" cy="304800"/>
          </a:xfrm>
          <a:prstGeom prst="rightArrow">
            <a:avLst>
              <a:gd name="adj1" fmla="val 50000"/>
              <a:gd name="adj2" fmla="val 50007"/>
            </a:avLst>
          </a:prstGeom>
          <a:gradFill rotWithShape="1">
            <a:gsLst>
              <a:gs pos="0">
                <a:srgbClr val="8383FF"/>
              </a:gs>
              <a:gs pos="20000">
                <a:srgbClr val="8585FF"/>
              </a:gs>
              <a:gs pos="100000">
                <a:srgbClr val="6565C9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7" name="TextBox 51"/>
          <p:cNvSpPr txBox="1">
            <a:spLocks noChangeArrowheads="1"/>
          </p:cNvSpPr>
          <p:nvPr/>
        </p:nvSpPr>
        <p:spPr bwMode="auto">
          <a:xfrm>
            <a:off x="2124075" y="5805488"/>
            <a:ext cx="1001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/>
              <a:t>Epoch 1</a:t>
            </a:r>
          </a:p>
        </p:txBody>
      </p:sp>
      <p:sp>
        <p:nvSpPr>
          <p:cNvPr id="17418" name="TextBox 52"/>
          <p:cNvSpPr txBox="1">
            <a:spLocks noChangeArrowheads="1"/>
          </p:cNvSpPr>
          <p:nvPr/>
        </p:nvSpPr>
        <p:spPr bwMode="auto">
          <a:xfrm>
            <a:off x="3635375" y="5805488"/>
            <a:ext cx="1001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/>
              <a:t>Epoch 2</a:t>
            </a:r>
          </a:p>
        </p:txBody>
      </p:sp>
      <p:sp>
        <p:nvSpPr>
          <p:cNvPr id="17419" name="TextBox 53"/>
          <p:cNvSpPr txBox="1">
            <a:spLocks noChangeArrowheads="1"/>
          </p:cNvSpPr>
          <p:nvPr/>
        </p:nvSpPr>
        <p:spPr bwMode="auto">
          <a:xfrm>
            <a:off x="5148263" y="5805488"/>
            <a:ext cx="1001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/>
              <a:t>Epoch 3</a:t>
            </a:r>
          </a:p>
        </p:txBody>
      </p:sp>
      <p:sp>
        <p:nvSpPr>
          <p:cNvPr id="17420" name="TextBox 54"/>
          <p:cNvSpPr txBox="1">
            <a:spLocks noChangeArrowheads="1"/>
          </p:cNvSpPr>
          <p:nvPr/>
        </p:nvSpPr>
        <p:spPr bwMode="auto">
          <a:xfrm>
            <a:off x="6659563" y="5805488"/>
            <a:ext cx="1001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/>
              <a:t>Epoch 4</a:t>
            </a:r>
          </a:p>
        </p:txBody>
      </p:sp>
      <p:cxnSp>
        <p:nvCxnSpPr>
          <p:cNvPr id="56" name="Straight Arrow Connector 55"/>
          <p:cNvCxnSpPr>
            <a:cxnSpLocks noChangeShapeType="1"/>
          </p:cNvCxnSpPr>
          <p:nvPr/>
        </p:nvCxnSpPr>
        <p:spPr bwMode="auto">
          <a:xfrm flipV="1">
            <a:off x="3419475" y="1981200"/>
            <a:ext cx="9525" cy="41846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8" name="Straight Arrow Connector 57"/>
          <p:cNvCxnSpPr>
            <a:cxnSpLocks noChangeShapeType="1"/>
          </p:cNvCxnSpPr>
          <p:nvPr/>
        </p:nvCxnSpPr>
        <p:spPr bwMode="auto">
          <a:xfrm flipV="1">
            <a:off x="5003800" y="1981200"/>
            <a:ext cx="25400" cy="41846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9" name="Straight Arrow Connector 58"/>
          <p:cNvCxnSpPr>
            <a:cxnSpLocks noChangeShapeType="1"/>
          </p:cNvCxnSpPr>
          <p:nvPr/>
        </p:nvCxnSpPr>
        <p:spPr bwMode="auto">
          <a:xfrm flipH="1" flipV="1">
            <a:off x="6477000" y="1981200"/>
            <a:ext cx="39688" cy="418465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24" name="TextBox 59"/>
          <p:cNvSpPr txBox="1">
            <a:spLocks noChangeArrowheads="1"/>
          </p:cNvSpPr>
          <p:nvPr/>
        </p:nvSpPr>
        <p:spPr bwMode="auto">
          <a:xfrm>
            <a:off x="1835150" y="5373688"/>
            <a:ext cx="170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/>
              <a:t>High </a:t>
            </a:r>
            <a:r>
              <a:rPr lang="en-US" altLang="zh-CN" b="1"/>
              <a:t>Mem </a:t>
            </a:r>
            <a:r>
              <a:rPr lang="en-US" b="1"/>
              <a:t>Freq.</a:t>
            </a:r>
          </a:p>
        </p:txBody>
      </p:sp>
      <p:sp>
        <p:nvSpPr>
          <p:cNvPr id="17425" name="TextBox 60"/>
          <p:cNvSpPr txBox="1">
            <a:spLocks noChangeArrowheads="1"/>
          </p:cNvSpPr>
          <p:nvPr/>
        </p:nvSpPr>
        <p:spPr bwMode="auto">
          <a:xfrm>
            <a:off x="3492500" y="5445125"/>
            <a:ext cx="1660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 dirty="0"/>
              <a:t>Low </a:t>
            </a:r>
            <a:r>
              <a:rPr lang="en-US" altLang="zh-CN" b="1" dirty="0" err="1"/>
              <a:t>Mem</a:t>
            </a:r>
            <a:r>
              <a:rPr lang="en-US" altLang="zh-CN" b="1" dirty="0"/>
              <a:t> </a:t>
            </a:r>
            <a:r>
              <a:rPr lang="en-US" b="1" dirty="0"/>
              <a:t>Freq.</a:t>
            </a:r>
          </a:p>
        </p:txBody>
      </p: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>
            <a:off x="2124075" y="5373688"/>
            <a:ext cx="12954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4" name="Straight Connector 63"/>
          <p:cNvCxnSpPr>
            <a:cxnSpLocks noChangeShapeType="1"/>
          </p:cNvCxnSpPr>
          <p:nvPr/>
        </p:nvCxnSpPr>
        <p:spPr bwMode="auto">
          <a:xfrm rot="16200000" flipH="1">
            <a:off x="3305175" y="5487988"/>
            <a:ext cx="457200" cy="228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0" name="Straight Connector 69"/>
          <p:cNvCxnSpPr>
            <a:cxnSpLocks noChangeShapeType="1"/>
          </p:cNvCxnSpPr>
          <p:nvPr/>
        </p:nvCxnSpPr>
        <p:spPr bwMode="auto">
          <a:xfrm>
            <a:off x="3635375" y="5805488"/>
            <a:ext cx="1300163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1" name="Straight Connector 70"/>
          <p:cNvCxnSpPr>
            <a:cxnSpLocks noChangeShapeType="1"/>
          </p:cNvCxnSpPr>
          <p:nvPr/>
        </p:nvCxnSpPr>
        <p:spPr bwMode="auto">
          <a:xfrm rot="5400000">
            <a:off x="4894263" y="5554663"/>
            <a:ext cx="304800" cy="228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8" name="Straight Connector 77"/>
          <p:cNvCxnSpPr>
            <a:cxnSpLocks noChangeShapeType="1"/>
          </p:cNvCxnSpPr>
          <p:nvPr/>
        </p:nvCxnSpPr>
        <p:spPr bwMode="auto">
          <a:xfrm>
            <a:off x="5148263" y="5516563"/>
            <a:ext cx="12192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0" name="Straight Connector 79"/>
          <p:cNvCxnSpPr>
            <a:cxnSpLocks noChangeShapeType="1"/>
          </p:cNvCxnSpPr>
          <p:nvPr/>
        </p:nvCxnSpPr>
        <p:spPr bwMode="auto">
          <a:xfrm>
            <a:off x="6588125" y="5734050"/>
            <a:ext cx="12192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1" name="Straight Connector 80"/>
          <p:cNvCxnSpPr>
            <a:cxnSpLocks noChangeShapeType="1"/>
          </p:cNvCxnSpPr>
          <p:nvPr/>
        </p:nvCxnSpPr>
        <p:spPr bwMode="auto">
          <a:xfrm rot="16200000" flipH="1">
            <a:off x="6372225" y="5516563"/>
            <a:ext cx="228600" cy="228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3" name="Right Arrow 82"/>
          <p:cNvSpPr>
            <a:spLocks noChangeArrowheads="1"/>
          </p:cNvSpPr>
          <p:nvPr/>
        </p:nvSpPr>
        <p:spPr bwMode="auto">
          <a:xfrm>
            <a:off x="3429000" y="3505200"/>
            <a:ext cx="1592263" cy="304800"/>
          </a:xfrm>
          <a:prstGeom prst="rightArrow">
            <a:avLst>
              <a:gd name="adj1" fmla="val 50000"/>
              <a:gd name="adj2" fmla="val 50015"/>
            </a:avLst>
          </a:prstGeom>
          <a:gradFill rotWithShape="1">
            <a:gsLst>
              <a:gs pos="0">
                <a:srgbClr val="8383FF"/>
              </a:gs>
              <a:gs pos="20000">
                <a:srgbClr val="8585FF"/>
              </a:gs>
              <a:gs pos="100000">
                <a:srgbClr val="6565C9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4" name="Right Arrow 83"/>
          <p:cNvSpPr>
            <a:spLocks noChangeArrowheads="1"/>
          </p:cNvSpPr>
          <p:nvPr/>
        </p:nvSpPr>
        <p:spPr bwMode="auto">
          <a:xfrm>
            <a:off x="5037138" y="3505200"/>
            <a:ext cx="1439862" cy="304800"/>
          </a:xfrm>
          <a:prstGeom prst="rightArrow">
            <a:avLst>
              <a:gd name="adj1" fmla="val 50000"/>
              <a:gd name="adj2" fmla="val 50017"/>
            </a:avLst>
          </a:prstGeom>
          <a:gradFill rotWithShape="1">
            <a:gsLst>
              <a:gs pos="0">
                <a:srgbClr val="8383FF"/>
              </a:gs>
              <a:gs pos="20000">
                <a:srgbClr val="8585FF"/>
              </a:gs>
              <a:gs pos="100000">
                <a:srgbClr val="6565C9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5" name="Right Arrow 84"/>
          <p:cNvSpPr>
            <a:spLocks noChangeArrowheads="1"/>
          </p:cNvSpPr>
          <p:nvPr/>
        </p:nvSpPr>
        <p:spPr bwMode="auto">
          <a:xfrm>
            <a:off x="6477000" y="3505200"/>
            <a:ext cx="13716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8383FF"/>
              </a:gs>
              <a:gs pos="20000">
                <a:srgbClr val="8585FF"/>
              </a:gs>
              <a:gs pos="100000">
                <a:srgbClr val="6565C9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36" name="TextBox 85"/>
          <p:cNvSpPr txBox="1">
            <a:spLocks noChangeArrowheads="1"/>
          </p:cNvSpPr>
          <p:nvPr/>
        </p:nvSpPr>
        <p:spPr bwMode="auto">
          <a:xfrm>
            <a:off x="0" y="5157788"/>
            <a:ext cx="1965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/>
              <a:t>MC, Bus + DRAM</a:t>
            </a:r>
          </a:p>
        </p:txBody>
      </p:sp>
      <p:sp>
        <p:nvSpPr>
          <p:cNvPr id="17437" name="TextBox 86"/>
          <p:cNvSpPr txBox="1">
            <a:spLocks noChangeArrowheads="1"/>
          </p:cNvSpPr>
          <p:nvPr/>
        </p:nvSpPr>
        <p:spPr bwMode="auto">
          <a:xfrm>
            <a:off x="611188" y="4508500"/>
            <a:ext cx="674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/>
              <a:t>C</a:t>
            </a:r>
            <a:r>
              <a:rPr lang="en-US" altLang="zh-CN" sz="2000" b="1"/>
              <a:t>ore</a:t>
            </a:r>
            <a:endParaRPr lang="en-US" sz="2000" b="1"/>
          </a:p>
        </p:txBody>
      </p: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>
            <a:off x="3136900" y="1905000"/>
            <a:ext cx="304800" cy="1588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39" name="TextBox 59"/>
          <p:cNvSpPr txBox="1">
            <a:spLocks noChangeArrowheads="1"/>
          </p:cNvSpPr>
          <p:nvPr/>
        </p:nvSpPr>
        <p:spPr bwMode="auto">
          <a:xfrm>
            <a:off x="2679700" y="1447800"/>
            <a:ext cx="1225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008000"/>
                </a:solidFill>
              </a:rPr>
              <a:t>Pos. Slack</a:t>
            </a:r>
          </a:p>
        </p:txBody>
      </p: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>
            <a:off x="5029200" y="1905000"/>
            <a:ext cx="381000" cy="1588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41" name="TextBox 59"/>
          <p:cNvSpPr txBox="1">
            <a:spLocks noChangeArrowheads="1"/>
          </p:cNvSpPr>
          <p:nvPr/>
        </p:nvSpPr>
        <p:spPr bwMode="auto">
          <a:xfrm>
            <a:off x="4648200" y="1455738"/>
            <a:ext cx="1271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CC0000"/>
                </a:solidFill>
              </a:rPr>
              <a:t>Neg. Slack</a:t>
            </a:r>
          </a:p>
        </p:txBody>
      </p:sp>
      <p:cxnSp>
        <p:nvCxnSpPr>
          <p:cNvPr id="46" name="Straight Arrow Connector 45"/>
          <p:cNvCxnSpPr>
            <a:cxnSpLocks noChangeShapeType="1"/>
          </p:cNvCxnSpPr>
          <p:nvPr/>
        </p:nvCxnSpPr>
        <p:spPr bwMode="auto">
          <a:xfrm>
            <a:off x="6248400" y="1905000"/>
            <a:ext cx="30480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43" name="TextBox 59"/>
          <p:cNvSpPr txBox="1">
            <a:spLocks noChangeArrowheads="1"/>
          </p:cNvSpPr>
          <p:nvPr/>
        </p:nvSpPr>
        <p:spPr bwMode="auto">
          <a:xfrm>
            <a:off x="6184900" y="1473200"/>
            <a:ext cx="1225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008000"/>
                </a:solidFill>
              </a:rPr>
              <a:t>Pos. Slack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250825" y="1125538"/>
            <a:ext cx="1524000" cy="114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403225" y="1658938"/>
            <a:ext cx="246063" cy="158750"/>
          </a:xfrm>
          <a:prstGeom prst="rect">
            <a:avLst/>
          </a:prstGeom>
          <a:gradFill rotWithShape="1">
            <a:gsLst>
              <a:gs pos="0">
                <a:srgbClr val="A6A6A6"/>
              </a:gs>
              <a:gs pos="999">
                <a:srgbClr val="A6A6A6"/>
              </a:gs>
              <a:gs pos="100000">
                <a:srgbClr val="000000"/>
              </a:gs>
            </a:gsLst>
            <a:lin ang="5400000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46" name="TextBox 86"/>
          <p:cNvSpPr txBox="1">
            <a:spLocks noChangeArrowheads="1"/>
          </p:cNvSpPr>
          <p:nvPr/>
        </p:nvSpPr>
        <p:spPr bwMode="auto">
          <a:xfrm>
            <a:off x="708025" y="1506538"/>
            <a:ext cx="1069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/>
              <a:t>Profiling</a:t>
            </a:r>
          </a:p>
        </p:txBody>
      </p:sp>
      <p:sp>
        <p:nvSpPr>
          <p:cNvPr id="68" name="Right Arrow 67"/>
          <p:cNvSpPr>
            <a:spLocks noChangeArrowheads="1"/>
          </p:cNvSpPr>
          <p:nvPr/>
        </p:nvSpPr>
        <p:spPr bwMode="auto">
          <a:xfrm>
            <a:off x="1981200" y="2286000"/>
            <a:ext cx="11430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008000"/>
              </a:gs>
              <a:gs pos="20000">
                <a:srgbClr val="00FF00"/>
              </a:gs>
              <a:gs pos="100000">
                <a:srgbClr val="008000"/>
              </a:gs>
            </a:gsLst>
            <a:lin ang="5400000"/>
          </a:gradFill>
          <a:ln w="9525">
            <a:solidFill>
              <a:srgbClr val="7F7F7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9" name="Right Arrow 68"/>
          <p:cNvSpPr>
            <a:spLocks noChangeArrowheads="1"/>
          </p:cNvSpPr>
          <p:nvPr/>
        </p:nvSpPr>
        <p:spPr bwMode="auto">
          <a:xfrm>
            <a:off x="3124200" y="2286000"/>
            <a:ext cx="22860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008000"/>
              </a:gs>
              <a:gs pos="20000">
                <a:srgbClr val="00FF00"/>
              </a:gs>
              <a:gs pos="100000">
                <a:srgbClr val="008000"/>
              </a:gs>
            </a:gsLst>
            <a:lin ang="5400000"/>
          </a:gradFill>
          <a:ln w="9525">
            <a:solidFill>
              <a:srgbClr val="7F7F7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2" name="Right Arrow 71"/>
          <p:cNvSpPr>
            <a:spLocks noChangeArrowheads="1"/>
          </p:cNvSpPr>
          <p:nvPr/>
        </p:nvSpPr>
        <p:spPr bwMode="auto">
          <a:xfrm>
            <a:off x="5410200" y="2286000"/>
            <a:ext cx="876300" cy="317500"/>
          </a:xfrm>
          <a:prstGeom prst="rightArrow">
            <a:avLst>
              <a:gd name="adj1" fmla="val 50000"/>
              <a:gd name="adj2" fmla="val 49999"/>
            </a:avLst>
          </a:prstGeom>
          <a:gradFill rotWithShape="1">
            <a:gsLst>
              <a:gs pos="0">
                <a:srgbClr val="008000"/>
              </a:gs>
              <a:gs pos="20000">
                <a:srgbClr val="00FF00"/>
              </a:gs>
              <a:gs pos="100000">
                <a:srgbClr val="008000"/>
              </a:gs>
            </a:gsLst>
            <a:lin ang="5400000"/>
          </a:gradFill>
          <a:ln w="9525">
            <a:solidFill>
              <a:srgbClr val="7F7F7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3" name="Right Arrow 72"/>
          <p:cNvSpPr>
            <a:spLocks noChangeArrowheads="1"/>
          </p:cNvSpPr>
          <p:nvPr/>
        </p:nvSpPr>
        <p:spPr bwMode="auto">
          <a:xfrm>
            <a:off x="6299200" y="2286000"/>
            <a:ext cx="1549400" cy="355600"/>
          </a:xfrm>
          <a:prstGeom prst="rightArrow">
            <a:avLst>
              <a:gd name="adj1" fmla="val 50000"/>
              <a:gd name="adj2" fmla="val 50006"/>
            </a:avLst>
          </a:prstGeom>
          <a:gradFill rotWithShape="1">
            <a:gsLst>
              <a:gs pos="0">
                <a:srgbClr val="008000"/>
              </a:gs>
              <a:gs pos="20000">
                <a:srgbClr val="00FF00"/>
              </a:gs>
              <a:gs pos="100000">
                <a:srgbClr val="008000"/>
              </a:gs>
            </a:gsLst>
            <a:lin ang="5400000"/>
          </a:gradFill>
          <a:ln w="9525">
            <a:solidFill>
              <a:srgbClr val="7F7F7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1981200" y="3581400"/>
            <a:ext cx="246063" cy="158750"/>
          </a:xfrm>
          <a:prstGeom prst="rect">
            <a:avLst/>
          </a:prstGeom>
          <a:gradFill rotWithShape="1">
            <a:gsLst>
              <a:gs pos="0">
                <a:srgbClr val="A6A6A6"/>
              </a:gs>
              <a:gs pos="999">
                <a:srgbClr val="A6A6A6"/>
              </a:gs>
              <a:gs pos="100000">
                <a:srgbClr val="000000"/>
              </a:gs>
            </a:gsLst>
            <a:lin ang="5400000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429000" y="3581400"/>
            <a:ext cx="246063" cy="158750"/>
          </a:xfrm>
          <a:prstGeom prst="rect">
            <a:avLst/>
          </a:prstGeom>
          <a:gradFill rotWithShape="1">
            <a:gsLst>
              <a:gs pos="0">
                <a:srgbClr val="A6A6A6"/>
              </a:gs>
              <a:gs pos="999">
                <a:srgbClr val="A6A6A6"/>
              </a:gs>
              <a:gs pos="100000">
                <a:srgbClr val="000000"/>
              </a:gs>
            </a:gsLst>
            <a:lin ang="5400000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5029200" y="3581400"/>
            <a:ext cx="246063" cy="158750"/>
          </a:xfrm>
          <a:prstGeom prst="rect">
            <a:avLst/>
          </a:prstGeom>
          <a:gradFill rotWithShape="1">
            <a:gsLst>
              <a:gs pos="0">
                <a:srgbClr val="A6A6A6"/>
              </a:gs>
              <a:gs pos="999">
                <a:srgbClr val="A6A6A6"/>
              </a:gs>
              <a:gs pos="100000">
                <a:srgbClr val="000000"/>
              </a:gs>
            </a:gsLst>
            <a:lin ang="5400000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477000" y="3581400"/>
            <a:ext cx="246063" cy="158750"/>
          </a:xfrm>
          <a:prstGeom prst="rect">
            <a:avLst/>
          </a:prstGeom>
          <a:gradFill rotWithShape="1">
            <a:gsLst>
              <a:gs pos="0">
                <a:srgbClr val="A6A6A6"/>
              </a:gs>
              <a:gs pos="999">
                <a:srgbClr val="A6A6A6"/>
              </a:gs>
              <a:gs pos="100000">
                <a:srgbClr val="000000"/>
              </a:gs>
            </a:gsLst>
            <a:lin ang="5400000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4" name="Right Arrow 73"/>
          <p:cNvSpPr>
            <a:spLocks noChangeArrowheads="1"/>
          </p:cNvSpPr>
          <p:nvPr/>
        </p:nvSpPr>
        <p:spPr bwMode="auto">
          <a:xfrm>
            <a:off x="403225" y="1201738"/>
            <a:ext cx="3048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008000"/>
              </a:gs>
              <a:gs pos="20000">
                <a:srgbClr val="00FF00"/>
              </a:gs>
              <a:gs pos="100000">
                <a:srgbClr val="008000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56" name="TextBox 86"/>
          <p:cNvSpPr txBox="1">
            <a:spLocks noChangeArrowheads="1"/>
          </p:cNvSpPr>
          <p:nvPr/>
        </p:nvSpPr>
        <p:spPr bwMode="auto">
          <a:xfrm>
            <a:off x="708025" y="1811338"/>
            <a:ext cx="862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000" b="1"/>
              <a:t>Target</a:t>
            </a:r>
          </a:p>
        </p:txBody>
      </p:sp>
      <p:sp>
        <p:nvSpPr>
          <p:cNvPr id="76" name="Right Arrow 75"/>
          <p:cNvSpPr>
            <a:spLocks noChangeArrowheads="1"/>
          </p:cNvSpPr>
          <p:nvPr/>
        </p:nvSpPr>
        <p:spPr bwMode="auto">
          <a:xfrm>
            <a:off x="403225" y="1887538"/>
            <a:ext cx="3048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8383FF"/>
              </a:gs>
              <a:gs pos="20000">
                <a:srgbClr val="8585FF"/>
              </a:gs>
              <a:gs pos="100000">
                <a:srgbClr val="6565C9"/>
              </a:gs>
            </a:gsLst>
            <a:lin ang="5400000"/>
          </a:gradFill>
          <a:ln w="9525">
            <a:solidFill>
              <a:srgbClr val="9393FC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58" name="TextBox 86"/>
          <p:cNvSpPr txBox="1">
            <a:spLocks noChangeArrowheads="1"/>
          </p:cNvSpPr>
          <p:nvPr/>
        </p:nvSpPr>
        <p:spPr bwMode="auto">
          <a:xfrm>
            <a:off x="708025" y="1125538"/>
            <a:ext cx="855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zh-CN" sz="2000" b="1"/>
              <a:t>Actual</a:t>
            </a:r>
            <a:endParaRPr lang="en-US" sz="2000" b="1"/>
          </a:p>
        </p:txBody>
      </p:sp>
      <p:grpSp>
        <p:nvGrpSpPr>
          <p:cNvPr id="17459" name="Group 92"/>
          <p:cNvGrpSpPr>
            <a:grpSpLocks/>
          </p:cNvGrpSpPr>
          <p:nvPr/>
        </p:nvGrpSpPr>
        <p:grpSpPr bwMode="auto">
          <a:xfrm>
            <a:off x="1930400" y="2508250"/>
            <a:ext cx="5867400" cy="762000"/>
            <a:chOff x="1905000" y="2438400"/>
            <a:chExt cx="5867400" cy="762000"/>
          </a:xfrm>
        </p:grpSpPr>
        <p:sp>
          <p:nvSpPr>
            <p:cNvPr id="79" name="AutoShape 5"/>
            <p:cNvSpPr>
              <a:spLocks noChangeArrowheads="1"/>
            </p:cNvSpPr>
            <p:nvPr/>
          </p:nvSpPr>
          <p:spPr bwMode="auto">
            <a:xfrm>
              <a:off x="1905000" y="2667000"/>
              <a:ext cx="5867400" cy="533400"/>
            </a:xfrm>
            <a:prstGeom prst="flowChartAlternateProcess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17475" name="Rectangle 90"/>
            <p:cNvSpPr>
              <a:spLocks noChangeArrowheads="1"/>
            </p:cNvSpPr>
            <p:nvPr/>
          </p:nvSpPr>
          <p:spPr bwMode="auto">
            <a:xfrm>
              <a:off x="1981200" y="2667000"/>
              <a:ext cx="56388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zh-CN" sz="2400" b="1"/>
                <a:t>Calculate slack vs. target</a:t>
              </a:r>
              <a:endParaRPr lang="en-US" altLang="zh-CN" sz="2400" b="1" baseline="-25000"/>
            </a:p>
          </p:txBody>
        </p:sp>
        <p:sp>
          <p:nvSpPr>
            <p:cNvPr id="92" name="Right Arrow 91"/>
            <p:cNvSpPr/>
            <p:nvPr/>
          </p:nvSpPr>
          <p:spPr>
            <a:xfrm rot="16200000">
              <a:off x="2971800" y="2438400"/>
              <a:ext cx="228600" cy="228600"/>
            </a:xfrm>
            <a:prstGeom prst="rightArrow">
              <a:avLst/>
            </a:prstGeom>
            <a:solidFill>
              <a:srgbClr val="E8E8E8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7460" name="Group 97"/>
          <p:cNvGrpSpPr>
            <a:grpSpLocks/>
          </p:cNvGrpSpPr>
          <p:nvPr/>
        </p:nvGrpSpPr>
        <p:grpSpPr bwMode="auto">
          <a:xfrm>
            <a:off x="1947863" y="2736850"/>
            <a:ext cx="5867400" cy="768350"/>
            <a:chOff x="1930400" y="2736850"/>
            <a:chExt cx="5867400" cy="768350"/>
          </a:xfrm>
        </p:grpSpPr>
        <p:sp>
          <p:nvSpPr>
            <p:cNvPr id="95" name="AutoShape 5"/>
            <p:cNvSpPr>
              <a:spLocks noChangeArrowheads="1"/>
            </p:cNvSpPr>
            <p:nvPr/>
          </p:nvSpPr>
          <p:spPr bwMode="auto">
            <a:xfrm>
              <a:off x="1930400" y="2736850"/>
              <a:ext cx="5867400" cy="533400"/>
            </a:xfrm>
            <a:prstGeom prst="flowChartAlternateProcess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17472" name="Rectangle 95"/>
            <p:cNvSpPr>
              <a:spLocks noChangeArrowheads="1"/>
            </p:cNvSpPr>
            <p:nvPr/>
          </p:nvSpPr>
          <p:spPr bwMode="auto">
            <a:xfrm>
              <a:off x="2006600" y="2736850"/>
              <a:ext cx="56388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en-US" altLang="zh-CN" sz="2400" b="1"/>
                <a:t>Estimate performance/energy via models</a:t>
              </a:r>
              <a:endParaRPr lang="en-US" altLang="zh-CN" sz="2400" b="1" baseline="-25000"/>
            </a:p>
          </p:txBody>
        </p:sp>
        <p:sp>
          <p:nvSpPr>
            <p:cNvPr id="97" name="Right Arrow 96"/>
            <p:cNvSpPr/>
            <p:nvPr/>
          </p:nvSpPr>
          <p:spPr>
            <a:xfrm rot="5400000">
              <a:off x="4876800" y="3276600"/>
              <a:ext cx="228600" cy="228600"/>
            </a:xfrm>
            <a:prstGeom prst="rightArrow">
              <a:avLst/>
            </a:prstGeom>
            <a:solidFill>
              <a:srgbClr val="E8E8E8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2" name="Straight Connector 62"/>
          <p:cNvCxnSpPr>
            <a:cxnSpLocks noChangeShapeType="1"/>
          </p:cNvCxnSpPr>
          <p:nvPr/>
        </p:nvCxnSpPr>
        <p:spPr bwMode="auto">
          <a:xfrm>
            <a:off x="2124075" y="4868863"/>
            <a:ext cx="12954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" name="Straight Connector 69"/>
          <p:cNvCxnSpPr>
            <a:cxnSpLocks noChangeShapeType="1"/>
          </p:cNvCxnSpPr>
          <p:nvPr/>
        </p:nvCxnSpPr>
        <p:spPr bwMode="auto">
          <a:xfrm>
            <a:off x="3563938" y="4365625"/>
            <a:ext cx="13716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" name="Straight Connector 70"/>
          <p:cNvCxnSpPr>
            <a:cxnSpLocks noChangeShapeType="1"/>
          </p:cNvCxnSpPr>
          <p:nvPr/>
        </p:nvCxnSpPr>
        <p:spPr bwMode="auto">
          <a:xfrm rot="5400000">
            <a:off x="3231357" y="4553743"/>
            <a:ext cx="520700" cy="1444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" name="Straight Connector 63"/>
          <p:cNvCxnSpPr>
            <a:cxnSpLocks noChangeShapeType="1"/>
          </p:cNvCxnSpPr>
          <p:nvPr/>
        </p:nvCxnSpPr>
        <p:spPr bwMode="auto">
          <a:xfrm>
            <a:off x="4932363" y="4365625"/>
            <a:ext cx="215900" cy="2936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Straight Connector 77"/>
          <p:cNvCxnSpPr>
            <a:cxnSpLocks noChangeShapeType="1"/>
          </p:cNvCxnSpPr>
          <p:nvPr/>
        </p:nvCxnSpPr>
        <p:spPr bwMode="auto">
          <a:xfrm>
            <a:off x="5160963" y="4659312"/>
            <a:ext cx="12192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" name="Straight Connector 70"/>
          <p:cNvCxnSpPr>
            <a:cxnSpLocks noChangeShapeType="1"/>
          </p:cNvCxnSpPr>
          <p:nvPr/>
        </p:nvCxnSpPr>
        <p:spPr bwMode="auto">
          <a:xfrm flipH="1">
            <a:off x="6380163" y="4508500"/>
            <a:ext cx="149225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" name="Straight Connector 79"/>
          <p:cNvCxnSpPr>
            <a:cxnSpLocks noChangeShapeType="1"/>
          </p:cNvCxnSpPr>
          <p:nvPr/>
        </p:nvCxnSpPr>
        <p:spPr bwMode="auto">
          <a:xfrm>
            <a:off x="6516688" y="4508500"/>
            <a:ext cx="12192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468" name="TextBox 60"/>
          <p:cNvSpPr txBox="1">
            <a:spLocks noChangeArrowheads="1"/>
          </p:cNvSpPr>
          <p:nvPr/>
        </p:nvSpPr>
        <p:spPr bwMode="auto">
          <a:xfrm>
            <a:off x="1835150" y="4508500"/>
            <a:ext cx="17287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/>
              <a:t>Low </a:t>
            </a:r>
            <a:r>
              <a:rPr lang="en-US" altLang="zh-CN" b="1"/>
              <a:t>Core </a:t>
            </a:r>
            <a:r>
              <a:rPr lang="en-US" b="1"/>
              <a:t>Freq.</a:t>
            </a:r>
          </a:p>
        </p:txBody>
      </p:sp>
      <p:sp>
        <p:nvSpPr>
          <p:cNvPr id="17469" name="TextBox 59"/>
          <p:cNvSpPr txBox="1">
            <a:spLocks noChangeArrowheads="1"/>
          </p:cNvSpPr>
          <p:nvPr/>
        </p:nvSpPr>
        <p:spPr bwMode="auto">
          <a:xfrm>
            <a:off x="3419475" y="4005263"/>
            <a:ext cx="16398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 dirty="0"/>
              <a:t>High</a:t>
            </a:r>
            <a:r>
              <a:rPr lang="en-US" altLang="zh-CN" b="1" dirty="0"/>
              <a:t> Core</a:t>
            </a:r>
            <a:r>
              <a:rPr lang="en-US" b="1" dirty="0"/>
              <a:t> Freq.</a:t>
            </a:r>
          </a:p>
        </p:txBody>
      </p:sp>
      <p:sp>
        <p:nvSpPr>
          <p:cNvPr id="17470" name="TextBox 86"/>
          <p:cNvSpPr txBox="1">
            <a:spLocks noChangeArrowheads="1"/>
          </p:cNvSpPr>
          <p:nvPr/>
        </p:nvSpPr>
        <p:spPr bwMode="auto">
          <a:xfrm>
            <a:off x="250825" y="2781300"/>
            <a:ext cx="154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zh-CN" sz="2000" b="1"/>
              <a:t>Performance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332165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5" grpId="0"/>
      <p:bldP spid="83" grpId="0" animBg="1"/>
      <p:bldP spid="84" grpId="0" animBg="1"/>
      <p:bldP spid="85" grpId="0" animBg="1"/>
      <p:bldP spid="17439" grpId="0"/>
      <p:bldP spid="17441" grpId="0"/>
      <p:bldP spid="17443" grpId="0"/>
      <p:bldP spid="69" grpId="0" animBg="1"/>
      <p:bldP spid="72" grpId="0" animBg="1"/>
      <p:bldP spid="73" grpId="0" animBg="1"/>
      <p:bldP spid="48" grpId="0" animBg="1"/>
      <p:bldP spid="49" grpId="0" animBg="1"/>
      <p:bldP spid="50" grpId="0" animBg="1"/>
      <p:bldP spid="174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arallelogram 29"/>
          <p:cNvSpPr/>
          <p:nvPr/>
        </p:nvSpPr>
        <p:spPr>
          <a:xfrm rot="8271232">
            <a:off x="833396" y="2461716"/>
            <a:ext cx="3057368" cy="1811252"/>
          </a:xfrm>
          <a:prstGeom prst="parallelogram">
            <a:avLst>
              <a:gd name="adj" fmla="val 89236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Parallelogram 28"/>
          <p:cNvSpPr/>
          <p:nvPr/>
        </p:nvSpPr>
        <p:spPr>
          <a:xfrm>
            <a:off x="1818260" y="4071242"/>
            <a:ext cx="5202011" cy="1013171"/>
          </a:xfrm>
          <a:prstGeom prst="parallelogram">
            <a:avLst>
              <a:gd name="adj" fmla="val 102803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Parallelogram 27"/>
          <p:cNvSpPr/>
          <p:nvPr/>
        </p:nvSpPr>
        <p:spPr>
          <a:xfrm>
            <a:off x="2923690" y="1689919"/>
            <a:ext cx="4096581" cy="2381323"/>
          </a:xfrm>
          <a:prstGeom prst="parallelogram">
            <a:avLst>
              <a:gd name="adj" fmla="val 0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FFC-3E91-4721-B80B-8EE8CD6B1CC7}" type="slidenum">
              <a:rPr lang="zh-CN" altLang="en-US" smtClean="0"/>
              <a:pPr/>
              <a:t>8</a:t>
            </a:fld>
            <a:endParaRPr lang="en-US" altLang="zh-CN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758363" y="4072669"/>
            <a:ext cx="1152129" cy="112672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910491" y="1478954"/>
            <a:ext cx="0" cy="25922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10491" y="4071242"/>
            <a:ext cx="4248472" cy="142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be 13"/>
          <p:cNvSpPr/>
          <p:nvPr/>
        </p:nvSpPr>
        <p:spPr>
          <a:xfrm>
            <a:off x="2190411" y="1854942"/>
            <a:ext cx="4608512" cy="2952327"/>
          </a:xfrm>
          <a:prstGeom prst="cube">
            <a:avLst/>
          </a:prstGeom>
          <a:solidFill>
            <a:srgbClr val="FF0000">
              <a:alpha val="2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3054507" y="5075892"/>
            <a:ext cx="198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Core 1 Frequency</a:t>
            </a:r>
            <a:endParaRPr lang="zh-CN" altLang="en-US" b="1" dirty="0"/>
          </a:p>
        </p:txBody>
      </p:sp>
      <p:sp>
        <p:nvSpPr>
          <p:cNvPr id="23" name="TextBox 22"/>
          <p:cNvSpPr txBox="1"/>
          <p:nvPr/>
        </p:nvSpPr>
        <p:spPr>
          <a:xfrm rot="18782012">
            <a:off x="5787033" y="4434388"/>
            <a:ext cx="198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Core 0 Frequency</a:t>
            </a:r>
            <a:endParaRPr lang="zh-CN" altLang="en-US" b="1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468703" y="3464550"/>
            <a:ext cx="2295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Memory Frequency</a:t>
            </a:r>
            <a:endParaRPr lang="zh-CN" altLang="en-US" b="1" dirty="0"/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r>
              <a:rPr lang="en-US" altLang="zh-CN" sz="3600" dirty="0" smtClean="0"/>
              <a:t>Frequency search algorithm</a:t>
            </a: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443590" y="1088697"/>
            <a:ext cx="240021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marL="571500" indent="-571500">
              <a:buFont typeface="Wingdings" pitchFamily="2" charset="2"/>
              <a:buChar char="Ø"/>
            </a:pPr>
            <a:r>
              <a:rPr lang="en-US" altLang="zh-CN" sz="3200" dirty="0" smtClean="0"/>
              <a:t>Offline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895971" y="5488928"/>
                <a:ext cx="5549941" cy="1458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:r>
                  <a:rPr lang="en-US" altLang="zh-CN" sz="2400" dirty="0" smtClean="0"/>
                  <a:t>O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/>
                      </a:rPr>
                      <m:t>M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altLang="zh-CN" sz="2400" dirty="0" smtClean="0"/>
                  <a:t>) : </a:t>
                </a:r>
                <a:r>
                  <a:rPr lang="en-US" altLang="zh-CN" dirty="0" smtClean="0"/>
                  <a:t>M: number of memory frequencies</a:t>
                </a:r>
              </a:p>
              <a:p>
                <a:pPr>
                  <a:buNone/>
                </a:pPr>
                <a:r>
                  <a:rPr lang="en-US" altLang="zh-CN" dirty="0" smtClean="0"/>
                  <a:t>	                C: number of CPU frequencies</a:t>
                </a:r>
              </a:p>
              <a:p>
                <a:pPr>
                  <a:buNone/>
                </a:pPr>
                <a:r>
                  <a:rPr lang="en-US" altLang="zh-CN" dirty="0"/>
                  <a:t>	 </a:t>
                </a:r>
                <a:r>
                  <a:rPr lang="en-US" altLang="zh-CN" dirty="0" smtClean="0"/>
                  <a:t>               N: number of  CPU cores</a:t>
                </a:r>
              </a:p>
              <a:p>
                <a:pPr>
                  <a:buNone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971" y="5488928"/>
                <a:ext cx="5549941" cy="1458861"/>
              </a:xfrm>
              <a:prstGeom prst="rect">
                <a:avLst/>
              </a:prstGeom>
              <a:blipFill rotWithShape="1">
                <a:blip r:embed="rId3"/>
                <a:stretch>
                  <a:fillRect l="-1648" t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115616" y="5488928"/>
            <a:ext cx="1808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2400" b="1" dirty="0" smtClean="0">
                <a:solidFill>
                  <a:srgbClr val="FF0000"/>
                </a:solidFill>
              </a:rPr>
              <a:t>Impractical!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8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7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arallelogram 25"/>
          <p:cNvSpPr/>
          <p:nvPr/>
        </p:nvSpPr>
        <p:spPr>
          <a:xfrm rot="8271232">
            <a:off x="-521300" y="2925058"/>
            <a:ext cx="3057368" cy="1811252"/>
          </a:xfrm>
          <a:prstGeom prst="parallelogram">
            <a:avLst>
              <a:gd name="adj" fmla="val 89236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Parallelogram 20"/>
          <p:cNvSpPr/>
          <p:nvPr/>
        </p:nvSpPr>
        <p:spPr>
          <a:xfrm>
            <a:off x="1558041" y="2133437"/>
            <a:ext cx="3813714" cy="2381323"/>
          </a:xfrm>
          <a:prstGeom prst="parallelogram">
            <a:avLst>
              <a:gd name="adj" fmla="val 0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Parallelogram 12"/>
          <p:cNvSpPr/>
          <p:nvPr/>
        </p:nvSpPr>
        <p:spPr>
          <a:xfrm>
            <a:off x="515860" y="4514760"/>
            <a:ext cx="4855895" cy="1013171"/>
          </a:xfrm>
          <a:prstGeom prst="parallelogram">
            <a:avLst>
              <a:gd name="adj" fmla="val 102803"/>
            </a:avLst>
          </a:prstGeom>
          <a:solidFill>
            <a:schemeClr val="accent3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FFC-3E91-4721-B80B-8EE8CD6B1CC7}" type="slidenum">
              <a:rPr lang="zh-CN" altLang="en-US" smtClean="0"/>
              <a:pPr/>
              <a:t>9</a:t>
            </a:fld>
            <a:endParaRPr lang="en-US" altLang="zh-CN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0980" y="4516187"/>
            <a:ext cx="1152129" cy="112672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533108" y="1922472"/>
            <a:ext cx="0" cy="25922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533108" y="4509120"/>
            <a:ext cx="3992852" cy="56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77124" y="5505547"/>
            <a:ext cx="198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Core 1 Frequency</a:t>
            </a:r>
            <a:endParaRPr lang="zh-CN" altLang="en-US" b="1" dirty="0"/>
          </a:p>
        </p:txBody>
      </p:sp>
      <p:sp>
        <p:nvSpPr>
          <p:cNvPr id="23" name="TextBox 22"/>
          <p:cNvSpPr txBox="1"/>
          <p:nvPr/>
        </p:nvSpPr>
        <p:spPr>
          <a:xfrm rot="18782012">
            <a:off x="4139382" y="4894885"/>
            <a:ext cx="198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Core 0 Frequency</a:t>
            </a:r>
            <a:endParaRPr lang="zh-CN" altLang="en-US" b="1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-905535" y="3896598"/>
            <a:ext cx="2295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b="1" dirty="0" smtClean="0"/>
              <a:t>Memory Frequency</a:t>
            </a:r>
            <a:endParaRPr lang="zh-CN" altLang="en-US" b="1" dirty="0"/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r>
              <a:rPr lang="en-US" altLang="zh-CN" sz="3600" dirty="0" smtClean="0"/>
              <a:t>Frequency search algorithm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43590" y="1088697"/>
            <a:ext cx="240021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CC0000"/>
                </a:solidFill>
                <a:latin typeface="Calibri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marL="571500" indent="-571500">
              <a:buFont typeface="Wingdings" pitchFamily="2" charset="2"/>
              <a:buChar char="Ø"/>
            </a:pPr>
            <a:r>
              <a:rPr lang="en-US" altLang="zh-CN" sz="3200" dirty="0" err="1" smtClean="0"/>
              <a:t>CoScale</a:t>
            </a:r>
            <a:endParaRPr lang="en-US" altLang="zh-CN" sz="3200" dirty="0" smtClean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533108" y="4514760"/>
            <a:ext cx="936104" cy="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533108" y="3691267"/>
            <a:ext cx="0" cy="82492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020668" y="4514760"/>
            <a:ext cx="512440" cy="561194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501068" y="4514760"/>
            <a:ext cx="936104" cy="0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456894" y="4516187"/>
            <a:ext cx="936104" cy="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456894" y="3692694"/>
            <a:ext cx="0" cy="82492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1944454" y="4516187"/>
            <a:ext cx="512440" cy="561194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438802" y="3698108"/>
            <a:ext cx="12318" cy="826346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456894" y="3726019"/>
            <a:ext cx="936104" cy="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2456894" y="2902526"/>
            <a:ext cx="0" cy="824920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1944454" y="3726019"/>
            <a:ext cx="512440" cy="561194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1944454" y="3708415"/>
            <a:ext cx="524758" cy="578798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1944454" y="3218616"/>
            <a:ext cx="24666" cy="1033640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1276888" y="3324098"/>
            <a:ext cx="667566" cy="682518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276888" y="3324098"/>
            <a:ext cx="17052" cy="688290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1285414" y="2771715"/>
            <a:ext cx="8526" cy="604016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264570" y="2810069"/>
            <a:ext cx="936104" cy="0"/>
          </a:xfrm>
          <a:prstGeom prst="straightConnector1">
            <a:avLst/>
          </a:prstGeom>
          <a:ln w="6350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161043" y="6133826"/>
                <a:ext cx="24059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:r>
                  <a:rPr lang="en-US" altLang="zh-CN" sz="2400" dirty="0" smtClean="0"/>
                  <a:t>O (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/>
                      </a:rPr>
                      <m:t>𝑀</m:t>
                    </m:r>
                    <m:r>
                      <a:rPr lang="en-US" altLang="zh-CN" sz="2400" i="1" dirty="0" smtClean="0">
                        <a:latin typeface="Cambria Math"/>
                      </a:rPr>
                      <m:t>+</m:t>
                    </m:r>
                    <m:r>
                      <a:rPr lang="en-US" altLang="zh-CN" sz="2400" i="1" dirty="0" smtClean="0">
                        <a:latin typeface="Cambria Math"/>
                      </a:rPr>
                      <m:t>𝐶</m:t>
                    </m:r>
                    <m:r>
                      <a:rPr lang="en-US" altLang="zh-CN" sz="240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𝑁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CN" sz="2400" dirty="0" smtClean="0"/>
                  <a:t>) 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043" y="6133826"/>
                <a:ext cx="2405949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061" t="-10526" r="-1015" b="-289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 Box 193"/>
          <p:cNvSpPr txBox="1">
            <a:spLocks noChangeArrowheads="1"/>
          </p:cNvSpPr>
          <p:nvPr/>
        </p:nvSpPr>
        <p:spPr bwMode="auto">
          <a:xfrm>
            <a:off x="5454431" y="1708768"/>
            <a:ext cx="10080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 err="1" smtClean="0">
                <a:solidFill>
                  <a:srgbClr val="0000FF"/>
                </a:solidFill>
              </a:rPr>
              <a:t>Mem</a:t>
            </a:r>
            <a:endParaRPr lang="en-US" altLang="zh-CN" dirty="0" smtClean="0">
              <a:solidFill>
                <a:srgbClr val="0000FF"/>
              </a:solidFill>
            </a:endParaRPr>
          </a:p>
        </p:txBody>
      </p:sp>
      <p:sp>
        <p:nvSpPr>
          <p:cNvPr id="50" name="Text Box 194"/>
          <p:cNvSpPr txBox="1">
            <a:spLocks noChangeArrowheads="1"/>
          </p:cNvSpPr>
          <p:nvPr/>
        </p:nvSpPr>
        <p:spPr bwMode="auto">
          <a:xfrm>
            <a:off x="6182158" y="1708768"/>
            <a:ext cx="1008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>
                <a:solidFill>
                  <a:srgbClr val="0000FF"/>
                </a:solidFill>
              </a:rPr>
              <a:t>Core </a:t>
            </a:r>
            <a:r>
              <a:rPr lang="en-US" altLang="zh-CN" dirty="0" smtClean="0">
                <a:solidFill>
                  <a:srgbClr val="0000FF"/>
                </a:solidFill>
              </a:rPr>
              <a:t>0 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51" name="Text Box 195"/>
          <p:cNvSpPr txBox="1">
            <a:spLocks noChangeArrowheads="1"/>
          </p:cNvSpPr>
          <p:nvPr/>
        </p:nvSpPr>
        <p:spPr bwMode="auto">
          <a:xfrm>
            <a:off x="7003635" y="1708768"/>
            <a:ext cx="10080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>
                <a:solidFill>
                  <a:srgbClr val="0000FF"/>
                </a:solidFill>
              </a:rPr>
              <a:t>Core </a:t>
            </a:r>
            <a:r>
              <a:rPr lang="en-US" altLang="zh-CN" dirty="0" smtClean="0">
                <a:solidFill>
                  <a:srgbClr val="0000FF"/>
                </a:solidFill>
              </a:rPr>
              <a:t>1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52" name="Text Box 196"/>
          <p:cNvSpPr txBox="1">
            <a:spLocks noChangeArrowheads="1"/>
          </p:cNvSpPr>
          <p:nvPr/>
        </p:nvSpPr>
        <p:spPr bwMode="auto">
          <a:xfrm>
            <a:off x="8027048" y="1706695"/>
            <a:ext cx="9081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0000FF"/>
                </a:solidFill>
              </a:rPr>
              <a:t>Action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53" name="Line 197"/>
          <p:cNvSpPr>
            <a:spLocks noChangeShapeType="1"/>
          </p:cNvSpPr>
          <p:nvPr/>
        </p:nvSpPr>
        <p:spPr bwMode="auto">
          <a:xfrm>
            <a:off x="5651213" y="2277585"/>
            <a:ext cx="316865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4" name="Text Box 193"/>
          <p:cNvSpPr txBox="1">
            <a:spLocks noChangeArrowheads="1"/>
          </p:cNvSpPr>
          <p:nvPr/>
        </p:nvSpPr>
        <p:spPr bwMode="auto">
          <a:xfrm>
            <a:off x="5285887" y="1107995"/>
            <a:ext cx="37226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dirty="0" smtClean="0">
                <a:solidFill>
                  <a:srgbClr val="0000FF"/>
                </a:solidFill>
                <a:ea typeface="宋体"/>
                <a:cs typeface="Calibri" pitchFamily="34" charset="0"/>
              </a:rPr>
              <a:t>Metric:</a:t>
            </a:r>
            <a:r>
              <a:rPr lang="en-US" altLang="zh-CN" dirty="0" smtClean="0">
                <a:solidFill>
                  <a:srgbClr val="0000FF"/>
                </a:solidFill>
                <a:latin typeface="宋体"/>
                <a:ea typeface="宋体"/>
              </a:rPr>
              <a:t> △Power/△Performance</a:t>
            </a:r>
            <a:endParaRPr lang="en-US" altLang="zh-CN" dirty="0" smtClean="0">
              <a:solidFill>
                <a:srgbClr val="0000FF"/>
              </a:solidFill>
            </a:endParaRPr>
          </a:p>
        </p:txBody>
      </p:sp>
      <p:sp>
        <p:nvSpPr>
          <p:cNvPr id="55" name="Line 197"/>
          <p:cNvSpPr>
            <a:spLocks noChangeShapeType="1"/>
          </p:cNvSpPr>
          <p:nvPr/>
        </p:nvSpPr>
        <p:spPr bwMode="auto">
          <a:xfrm>
            <a:off x="7956376" y="1582543"/>
            <a:ext cx="0" cy="3988384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6" name="Text Box 203"/>
          <p:cNvSpPr txBox="1">
            <a:spLocks noChangeArrowheads="1"/>
          </p:cNvSpPr>
          <p:nvPr/>
        </p:nvSpPr>
        <p:spPr bwMode="auto">
          <a:xfrm>
            <a:off x="5651213" y="2378693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0.73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57" name="Text Box 203"/>
          <p:cNvSpPr txBox="1">
            <a:spLocks noChangeArrowheads="1"/>
          </p:cNvSpPr>
          <p:nvPr/>
        </p:nvSpPr>
        <p:spPr bwMode="auto">
          <a:xfrm>
            <a:off x="6382174" y="2388734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0.65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58" name="Text Box 203"/>
          <p:cNvSpPr txBox="1">
            <a:spLocks noChangeArrowheads="1"/>
          </p:cNvSpPr>
          <p:nvPr/>
        </p:nvSpPr>
        <p:spPr bwMode="auto">
          <a:xfrm>
            <a:off x="7113721" y="2388020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0.81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59" name="Text Box 203"/>
          <p:cNvSpPr txBox="1">
            <a:spLocks noChangeArrowheads="1"/>
          </p:cNvSpPr>
          <p:nvPr/>
        </p:nvSpPr>
        <p:spPr bwMode="auto">
          <a:xfrm>
            <a:off x="8037394" y="2395949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Core 1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60" name="Text Box 203"/>
          <p:cNvSpPr txBox="1">
            <a:spLocks noChangeArrowheads="1"/>
          </p:cNvSpPr>
          <p:nvPr/>
        </p:nvSpPr>
        <p:spPr bwMode="auto">
          <a:xfrm>
            <a:off x="6390895" y="2818506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0.65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1" name="Text Box 203"/>
          <p:cNvSpPr txBox="1">
            <a:spLocks noChangeArrowheads="1"/>
          </p:cNvSpPr>
          <p:nvPr/>
        </p:nvSpPr>
        <p:spPr bwMode="auto">
          <a:xfrm>
            <a:off x="8081425" y="2771715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Mem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62" name="Text Box 203"/>
          <p:cNvSpPr txBox="1">
            <a:spLocks noChangeArrowheads="1"/>
          </p:cNvSpPr>
          <p:nvPr/>
        </p:nvSpPr>
        <p:spPr bwMode="auto">
          <a:xfrm>
            <a:off x="5651213" y="3204521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0.61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3" name="Text Box 203"/>
          <p:cNvSpPr txBox="1">
            <a:spLocks noChangeArrowheads="1"/>
          </p:cNvSpPr>
          <p:nvPr/>
        </p:nvSpPr>
        <p:spPr bwMode="auto">
          <a:xfrm>
            <a:off x="5651213" y="2818506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0.73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4" name="Text Box 203"/>
          <p:cNvSpPr txBox="1">
            <a:spLocks noChangeArrowheads="1"/>
          </p:cNvSpPr>
          <p:nvPr/>
        </p:nvSpPr>
        <p:spPr bwMode="auto">
          <a:xfrm>
            <a:off x="7123835" y="2805191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0.52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5" name="Text Box 203"/>
          <p:cNvSpPr txBox="1">
            <a:spLocks noChangeArrowheads="1"/>
          </p:cNvSpPr>
          <p:nvPr/>
        </p:nvSpPr>
        <p:spPr bwMode="auto">
          <a:xfrm>
            <a:off x="6402331" y="3222162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0.65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6" name="Text Box 203"/>
          <p:cNvSpPr txBox="1">
            <a:spLocks noChangeArrowheads="1"/>
          </p:cNvSpPr>
          <p:nvPr/>
        </p:nvSpPr>
        <p:spPr bwMode="auto">
          <a:xfrm>
            <a:off x="7141540" y="3222162"/>
            <a:ext cx="787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0000FF"/>
                </a:solidFill>
              </a:rPr>
              <a:t>0.52</a:t>
            </a:r>
            <a:endParaRPr lang="en-US" altLang="zh-CN" sz="2000" dirty="0">
              <a:solidFill>
                <a:srgbClr val="0000FF"/>
              </a:solidFill>
            </a:endParaRPr>
          </a:p>
        </p:txBody>
      </p:sp>
      <p:sp>
        <p:nvSpPr>
          <p:cNvPr id="67" name="Text Box 203"/>
          <p:cNvSpPr txBox="1">
            <a:spLocks noChangeArrowheads="1"/>
          </p:cNvSpPr>
          <p:nvPr/>
        </p:nvSpPr>
        <p:spPr bwMode="auto">
          <a:xfrm>
            <a:off x="8081425" y="3565281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Mem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68" name="Text Box 203"/>
          <p:cNvSpPr txBox="1">
            <a:spLocks noChangeArrowheads="1"/>
          </p:cNvSpPr>
          <p:nvPr/>
        </p:nvSpPr>
        <p:spPr bwMode="auto">
          <a:xfrm>
            <a:off x="8037395" y="3204521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Core 0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70" name="Text Box 203"/>
          <p:cNvSpPr txBox="1">
            <a:spLocks noChangeArrowheads="1"/>
          </p:cNvSpPr>
          <p:nvPr/>
        </p:nvSpPr>
        <p:spPr bwMode="auto">
          <a:xfrm>
            <a:off x="8037393" y="3950249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Core 0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71" name="Text Box 203"/>
          <p:cNvSpPr txBox="1">
            <a:spLocks noChangeArrowheads="1"/>
          </p:cNvSpPr>
          <p:nvPr/>
        </p:nvSpPr>
        <p:spPr bwMode="auto">
          <a:xfrm>
            <a:off x="8081424" y="4252256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Mem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72" name="Text Box 203"/>
          <p:cNvSpPr txBox="1">
            <a:spLocks noChangeArrowheads="1"/>
          </p:cNvSpPr>
          <p:nvPr/>
        </p:nvSpPr>
        <p:spPr bwMode="auto">
          <a:xfrm>
            <a:off x="8071079" y="4596729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Mem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73" name="Text Box 203"/>
          <p:cNvSpPr txBox="1">
            <a:spLocks noChangeArrowheads="1"/>
          </p:cNvSpPr>
          <p:nvPr/>
        </p:nvSpPr>
        <p:spPr bwMode="auto">
          <a:xfrm>
            <a:off x="8037392" y="4947700"/>
            <a:ext cx="9711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Core 1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6776119" y="3699602"/>
            <a:ext cx="0" cy="1648208"/>
          </a:xfrm>
          <a:prstGeom prst="line">
            <a:avLst/>
          </a:prstGeom>
          <a:ln w="25400"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5536" y="6133826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2000" dirty="0" smtClean="0"/>
              <a:t>Core grouping: Balance impact of memory and cores 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8783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0" grpId="0"/>
      <p:bldP spid="71" grpId="0"/>
      <p:bldP spid="72" grpId="0"/>
      <p:bldP spid="73" grpId="0"/>
      <p:bldP spid="5" grpId="0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59129</TotalTime>
  <Words>811</Words>
  <Application>Microsoft Office PowerPoint</Application>
  <PresentationFormat>On-screen Show (4:3)</PresentationFormat>
  <Paragraphs>217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Pixel</vt:lpstr>
      <vt:lpstr>CoScale: Coordinating CPU and Memory System DVFS in Server Systems</vt:lpstr>
      <vt:lpstr>Server power challenges</vt:lpstr>
      <vt:lpstr>Need to conserve both CPU and memory energy</vt:lpstr>
      <vt:lpstr>CoScale: Coordinating CPU and memory DVFS</vt:lpstr>
      <vt:lpstr>Outline</vt:lpstr>
      <vt:lpstr>CoScale design</vt:lpstr>
      <vt:lpstr>Frequency and slack management</vt:lpstr>
      <vt:lpstr>Frequency search algorithm</vt:lpstr>
      <vt:lpstr>Frequency search algorithm</vt:lpstr>
      <vt:lpstr>Outline</vt:lpstr>
      <vt:lpstr>Methodology</vt:lpstr>
      <vt:lpstr>Results – energy savings and performance</vt:lpstr>
      <vt:lpstr>Alternative approaches</vt:lpstr>
      <vt:lpstr>Results – dynamic behavior</vt:lpstr>
      <vt:lpstr>Results – comparison to alternative approaches</vt:lpstr>
      <vt:lpstr>PowerPoint Presentation</vt:lpstr>
      <vt:lpstr>Conclusions</vt:lpstr>
      <vt:lpstr>THANKS!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dqy</dc:creator>
  <cp:lastModifiedBy>Qingyuan Deng</cp:lastModifiedBy>
  <cp:revision>314</cp:revision>
  <dcterms:created xsi:type="dcterms:W3CDTF">2010-08-07T01:53:30Z</dcterms:created>
  <dcterms:modified xsi:type="dcterms:W3CDTF">2012-12-05T07:57:37Z</dcterms:modified>
</cp:coreProperties>
</file>