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sldIdLst>
    <p:sldId id="297" r:id="rId2"/>
    <p:sldId id="437" r:id="rId3"/>
    <p:sldId id="441" r:id="rId4"/>
    <p:sldId id="440" r:id="rId5"/>
    <p:sldId id="360" r:id="rId6"/>
    <p:sldId id="439" r:id="rId7"/>
    <p:sldId id="403" r:id="rId8"/>
    <p:sldId id="443" r:id="rId9"/>
    <p:sldId id="407" r:id="rId10"/>
    <p:sldId id="406" r:id="rId11"/>
    <p:sldId id="425" r:id="rId12"/>
    <p:sldId id="422" r:id="rId13"/>
    <p:sldId id="433" r:id="rId14"/>
    <p:sldId id="434" r:id="rId15"/>
    <p:sldId id="442" r:id="rId16"/>
    <p:sldId id="435" r:id="rId17"/>
    <p:sldId id="424" r:id="rId18"/>
    <p:sldId id="411" r:id="rId19"/>
    <p:sldId id="412" r:id="rId20"/>
    <p:sldId id="414" r:id="rId21"/>
    <p:sldId id="423" r:id="rId22"/>
    <p:sldId id="390" r:id="rId23"/>
    <p:sldId id="417" r:id="rId24"/>
    <p:sldId id="416" r:id="rId25"/>
    <p:sldId id="419" r:id="rId26"/>
    <p:sldId id="420" r:id="rId27"/>
    <p:sldId id="436" r:id="rId28"/>
    <p:sldId id="385" r:id="rId29"/>
    <p:sldId id="421" r:id="rId30"/>
    <p:sldId id="379" r:id="rId31"/>
    <p:sldId id="353" r:id="rId32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el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el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el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el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el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el"/>
        <a:ea typeface="宋体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el"/>
        <a:ea typeface="宋体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el"/>
        <a:ea typeface="宋体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el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CC66"/>
    <a:srgbClr val="3399FF"/>
    <a:srgbClr val="003399"/>
    <a:srgbClr val="000000"/>
    <a:srgbClr val="FFFFFF"/>
    <a:srgbClr val="008000"/>
    <a:srgbClr val="CC6600"/>
    <a:srgbClr val="99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6912" autoAdjust="0"/>
    <p:restoredTop sz="90290" autoAdjust="0"/>
  </p:normalViewPr>
  <p:slideViewPr>
    <p:cSldViewPr>
      <p:cViewPr>
        <p:scale>
          <a:sx n="70" d="100"/>
          <a:sy n="70" d="100"/>
        </p:scale>
        <p:origin x="-1320" y="-72"/>
      </p:cViewPr>
      <p:guideLst>
        <p:guide orient="horz" pos="3456"/>
        <p:guide pos="575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85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icheng\Documents\haicheng\papers\micro12\data\execution_tim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cheng\Documents\haicheng\papers\micro12\data\mallo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cheng\Documents\haicheng\papers\micro12\data\execution_tim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icheng\Documents\haicheng\papers\micro12\data\execution_tim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078350329408"/>
          <c:y val="7.7520661268775007E-2"/>
          <c:w val="0.810935708142698"/>
          <c:h val="0.83016933284789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nec!$J$5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srgbClr val="3C3C3C"/>
              </a:solidFill>
              <a:prstDash val="solid"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nec!$A$6:$A$10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nec!$J$6:$J$10</c:f>
              <c:numCache>
                <c:formatCode>0.00</c:formatCode>
                <c:ptCount val="5"/>
                <c:pt idx="0">
                  <c:v>7.8932026478965076</c:v>
                </c:pt>
                <c:pt idx="1">
                  <c:v>1.419816374607584</c:v>
                </c:pt>
                <c:pt idx="2">
                  <c:v>1.5813998270563721</c:v>
                </c:pt>
                <c:pt idx="3">
                  <c:v>1.114679964010225</c:v>
                </c:pt>
                <c:pt idx="4">
                  <c:v>2.451001983901079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900864"/>
        <c:axId val="82902400"/>
      </c:barChart>
      <c:catAx>
        <c:axId val="829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29024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2902400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Speedup</a:t>
                </a:r>
              </a:p>
            </c:rich>
          </c:tx>
          <c:layout>
            <c:manualLayout>
              <c:xMode val="edge"/>
              <c:yMode val="edge"/>
              <c:x val="5.2961851127341399E-2"/>
              <c:y val="0.357142792734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2900864"/>
        <c:crossesAt val="1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11445597738"/>
          <c:y val="5.1400554097404502E-2"/>
          <c:w val="0.83099140644802905"/>
          <c:h val="0.81636253018447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fused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5.5555555555555497E-3"/>
                  <c:y val="2.5990897864776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22877207916601E-2"/>
                  <c:y val="5.19817957295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4429185024</c:v>
                </c:pt>
                <c:pt idx="1">
                  <c:v>4643094528</c:v>
                </c:pt>
                <c:pt idx="2">
                  <c:v>4257218560</c:v>
                </c:pt>
                <c:pt idx="3">
                  <c:v>3758096384</c:v>
                </c:pt>
                <c:pt idx="4">
                  <c:v>4697620480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Fused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0270270270271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5315315315315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225225225225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87553658596398E-2"/>
                  <c:y val="5.19817957295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1610612736</c:v>
                </c:pt>
                <c:pt idx="1">
                  <c:v>3133145088</c:v>
                </c:pt>
                <c:pt idx="2">
                  <c:v>763363328</c:v>
                </c:pt>
                <c:pt idx="3">
                  <c:v>4697620480</c:v>
                </c:pt>
                <c:pt idx="4">
                  <c:v>2684354560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62560"/>
        <c:axId val="87376640"/>
      </c:barChart>
      <c:catAx>
        <c:axId val="873625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7376640"/>
        <c:crosses val="autoZero"/>
        <c:auto val="1"/>
        <c:lblAlgn val="ctr"/>
        <c:lblOffset val="100"/>
        <c:noMultiLvlLbl val="0"/>
      </c:catAx>
      <c:valAx>
        <c:axId val="87376640"/>
        <c:scaling>
          <c:orientation val="minMax"/>
          <c:max val="600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Size (GB)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7362560"/>
        <c:crosses val="autoZero"/>
        <c:crossBetween val="between"/>
        <c:dispUnits>
          <c:builtInUnit val="billions"/>
        </c:dispUnits>
      </c:valAx>
      <c:spPr>
        <a:noFill/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46931848472212101"/>
          <c:y val="3.6387257010686597E-2"/>
          <c:w val="0.47673167022346502"/>
          <c:h val="0.100302353956736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9181553918663"/>
          <c:y val="0.140857504633007"/>
          <c:w val="0.79244404933254298"/>
          <c:h val="0.72787267406270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'global mem time'!$B$9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0%" sourceLinked="0"/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'global mem time'!$A$10:$A$14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'global mem time'!$B$10:$B$14</c:f>
              <c:numCache>
                <c:formatCode>General</c:formatCode>
                <c:ptCount val="5"/>
                <c:pt idx="0">
                  <c:v>0.75288239310490979</c:v>
                </c:pt>
                <c:pt idx="1">
                  <c:v>0.2945704436677779</c:v>
                </c:pt>
                <c:pt idx="2">
                  <c:v>0.56118259004189852</c:v>
                </c:pt>
                <c:pt idx="3">
                  <c:v>0.13431190648266517</c:v>
                </c:pt>
                <c:pt idx="4">
                  <c:v>0.67687450664934867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22464"/>
        <c:axId val="87424000"/>
      </c:barChart>
      <c:catAx>
        <c:axId val="874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7424000"/>
        <c:crosses val="autoZero"/>
        <c:auto val="1"/>
        <c:lblAlgn val="ctr"/>
        <c:lblOffset val="100"/>
        <c:noMultiLvlLbl val="0"/>
      </c:catAx>
      <c:valAx>
        <c:axId val="87424000"/>
        <c:scaling>
          <c:orientation val="minMax"/>
          <c:max val="0.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Memory Access Reduction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74224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44936246874501"/>
          <c:y val="5.1400554097404502E-2"/>
          <c:w val="0.78828681917718901"/>
          <c:h val="0.803599259316410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'O3'!$H$1</c:f>
              <c:strCache>
                <c:ptCount val="1"/>
                <c:pt idx="0">
                  <c:v>Not Fused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1334700026402E-2"/>
                  <c:y val="9.2592592592593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335010638463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3899268508596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002050039602999E-2"/>
                  <c:y val="9.2592592592593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46823215145397E-2"/>
                  <c:y val="4.6296296296296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'O3'!$A$2:$A$6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'O3'!$H$2:$H$6</c:f>
              <c:numCache>
                <c:formatCode>General</c:formatCode>
                <c:ptCount val="5"/>
                <c:pt idx="0">
                  <c:v>1.0815384496382161</c:v>
                </c:pt>
                <c:pt idx="1">
                  <c:v>2.4547411922512441</c:v>
                </c:pt>
                <c:pt idx="2">
                  <c:v>2.3111299606896751</c:v>
                </c:pt>
                <c:pt idx="3">
                  <c:v>1.246057619612372</c:v>
                </c:pt>
                <c:pt idx="4">
                  <c:v>1.000487745042892</c:v>
                </c:pt>
              </c:numCache>
            </c:numRef>
          </c:val>
        </c:ser>
        <c:ser>
          <c:idx val="0"/>
          <c:order val="1"/>
          <c:tx>
            <c:strRef>
              <c:f>'O3'!$E$1</c:f>
              <c:strCache>
                <c:ptCount val="1"/>
                <c:pt idx="0">
                  <c:v>Fused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'O3'!$A$2:$A$6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'O3'!$E$2:$E$6</c:f>
              <c:numCache>
                <c:formatCode>General</c:formatCode>
                <c:ptCount val="5"/>
                <c:pt idx="0">
                  <c:v>1.7776569434626659</c:v>
                </c:pt>
                <c:pt idx="1">
                  <c:v>2.7960921037680788</c:v>
                </c:pt>
                <c:pt idx="2">
                  <c:v>2.8987030985239608</c:v>
                </c:pt>
                <c:pt idx="3">
                  <c:v>1.372188029979972</c:v>
                </c:pt>
                <c:pt idx="4">
                  <c:v>1.088985791055652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76768"/>
        <c:axId val="88578304"/>
      </c:barChart>
      <c:catAx>
        <c:axId val="885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8578304"/>
        <c:crosses val="autoZero"/>
        <c:auto val="1"/>
        <c:lblAlgn val="ctr"/>
        <c:lblOffset val="100"/>
        <c:noMultiLvlLbl val="0"/>
      </c:catAx>
      <c:valAx>
        <c:axId val="885783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857676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6201307676777199"/>
          <c:y val="8.2949475065616798E-2"/>
          <c:w val="0.26319371321188401"/>
          <c:h val="0.178663604549432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33062213377199"/>
          <c:y val="4.78723650109774E-2"/>
          <c:w val="0.78788670646938397"/>
          <c:h val="0.59628518133346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nec!$G$21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nec!$A$21:$B$40</c:f>
              <c:multiLvlStrCache>
                <c:ptCount val="19"/>
                <c:lvl>
                  <c:pt idx="1">
                    <c:v>Not Fused</c:v>
                  </c:pt>
                  <c:pt idx="2">
                    <c:v>Fused</c:v>
                  </c:pt>
                  <c:pt idx="5">
                    <c:v>Not Fused</c:v>
                  </c:pt>
                  <c:pt idx="6">
                    <c:v>Fused</c:v>
                  </c:pt>
                  <c:pt idx="9">
                    <c:v>Not Fused</c:v>
                  </c:pt>
                  <c:pt idx="10">
                    <c:v>Fused</c:v>
                  </c:pt>
                  <c:pt idx="13">
                    <c:v>Not Fused</c:v>
                  </c:pt>
                  <c:pt idx="14">
                    <c:v>Fused</c:v>
                  </c:pt>
                  <c:pt idx="17">
                    <c:v>Not Fused</c:v>
                  </c:pt>
                  <c:pt idx="18">
                    <c:v>Fused</c:v>
                  </c:pt>
                </c:lvl>
                <c:lvl>
                  <c:pt idx="0">
                    <c:v>a</c:v>
                  </c:pt>
                  <c:pt idx="4">
                    <c:v>b</c:v>
                  </c:pt>
                  <c:pt idx="8">
                    <c:v>c</c:v>
                  </c:pt>
                  <c:pt idx="12">
                    <c:v>d</c:v>
                  </c:pt>
                  <c:pt idx="16">
                    <c:v>e</c:v>
                  </c:pt>
                </c:lvl>
              </c:multiLvlStrCache>
            </c:multiLvlStrRef>
          </c:cat>
          <c:val>
            <c:numRef>
              <c:f>nec!$E$21:$E$40</c:f>
              <c:numCache>
                <c:formatCode>General</c:formatCode>
                <c:ptCount val="20"/>
                <c:pt idx="0">
                  <c:v>0</c:v>
                </c:pt>
                <c:pt idx="1">
                  <c:v>3.5121768624580221</c:v>
                </c:pt>
                <c:pt idx="2">
                  <c:v>0.94586425481709502</c:v>
                </c:pt>
                <c:pt idx="3">
                  <c:v>0</c:v>
                </c:pt>
                <c:pt idx="4">
                  <c:v>0</c:v>
                </c:pt>
                <c:pt idx="5">
                  <c:v>0.357562795862573</c:v>
                </c:pt>
                <c:pt idx="6">
                  <c:v>0.183446590745108</c:v>
                </c:pt>
                <c:pt idx="7">
                  <c:v>0</c:v>
                </c:pt>
                <c:pt idx="8">
                  <c:v>0</c:v>
                </c:pt>
                <c:pt idx="9">
                  <c:v>1.153377672141644</c:v>
                </c:pt>
                <c:pt idx="10">
                  <c:v>0.65645196683215101</c:v>
                </c:pt>
                <c:pt idx="11">
                  <c:v>0</c:v>
                </c:pt>
                <c:pt idx="12">
                  <c:v>0</c:v>
                </c:pt>
                <c:pt idx="13">
                  <c:v>0.94348432794080705</c:v>
                </c:pt>
                <c:pt idx="14">
                  <c:v>0.94223831578788597</c:v>
                </c:pt>
                <c:pt idx="15">
                  <c:v>0</c:v>
                </c:pt>
                <c:pt idx="16">
                  <c:v>0</c:v>
                </c:pt>
                <c:pt idx="17">
                  <c:v>1.9018006374369441</c:v>
                </c:pt>
                <c:pt idx="18">
                  <c:v>0.96213833117806502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nec!$G$20</c:f>
              <c:strCache>
                <c:ptCount val="1"/>
                <c:pt idx="0">
                  <c:v>Compute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nec!$A$21:$B$40</c:f>
              <c:multiLvlStrCache>
                <c:ptCount val="19"/>
                <c:lvl>
                  <c:pt idx="1">
                    <c:v>Not Fused</c:v>
                  </c:pt>
                  <c:pt idx="2">
                    <c:v>Fused</c:v>
                  </c:pt>
                  <c:pt idx="5">
                    <c:v>Not Fused</c:v>
                  </c:pt>
                  <c:pt idx="6">
                    <c:v>Fused</c:v>
                  </c:pt>
                  <c:pt idx="9">
                    <c:v>Not Fused</c:v>
                  </c:pt>
                  <c:pt idx="10">
                    <c:v>Fused</c:v>
                  </c:pt>
                  <c:pt idx="13">
                    <c:v>Not Fused</c:v>
                  </c:pt>
                  <c:pt idx="14">
                    <c:v>Fused</c:v>
                  </c:pt>
                  <c:pt idx="17">
                    <c:v>Not Fused</c:v>
                  </c:pt>
                  <c:pt idx="18">
                    <c:v>Fused</c:v>
                  </c:pt>
                </c:lvl>
                <c:lvl>
                  <c:pt idx="0">
                    <c:v>a</c:v>
                  </c:pt>
                  <c:pt idx="4">
                    <c:v>b</c:v>
                  </c:pt>
                  <c:pt idx="8">
                    <c:v>c</c:v>
                  </c:pt>
                  <c:pt idx="12">
                    <c:v>d</c:v>
                  </c:pt>
                  <c:pt idx="16">
                    <c:v>e</c:v>
                  </c:pt>
                </c:lvl>
              </c:multiLvlStrCache>
            </c:multiLvlStrRef>
          </c:cat>
          <c:val>
            <c:numRef>
              <c:f>nec!$D$21:$D$40</c:f>
              <c:numCache>
                <c:formatCode>General</c:formatCode>
                <c:ptCount val="20"/>
                <c:pt idx="0">
                  <c:v>0</c:v>
                </c:pt>
                <c:pt idx="1">
                  <c:v>0.43819720217347302</c:v>
                </c:pt>
                <c:pt idx="2">
                  <c:v>5.4135745182905502E-2</c:v>
                </c:pt>
                <c:pt idx="3">
                  <c:v>0</c:v>
                </c:pt>
                <c:pt idx="4">
                  <c:v>0</c:v>
                </c:pt>
                <c:pt idx="5">
                  <c:v>0.87067254018126305</c:v>
                </c:pt>
                <c:pt idx="6">
                  <c:v>0.81655340925489295</c:v>
                </c:pt>
                <c:pt idx="7">
                  <c:v>0</c:v>
                </c:pt>
                <c:pt idx="8">
                  <c:v>0</c:v>
                </c:pt>
                <c:pt idx="9">
                  <c:v>0.54306895759879203</c:v>
                </c:pt>
                <c:pt idx="10">
                  <c:v>0.34354803316784999</c:v>
                </c:pt>
                <c:pt idx="11">
                  <c:v>0</c:v>
                </c:pt>
                <c:pt idx="12">
                  <c:v>0</c:v>
                </c:pt>
                <c:pt idx="13">
                  <c:v>7.8753244818244805E-2</c:v>
                </c:pt>
                <c:pt idx="14">
                  <c:v>5.7761684212114001E-2</c:v>
                </c:pt>
                <c:pt idx="15">
                  <c:v>0</c:v>
                </c:pt>
                <c:pt idx="16">
                  <c:v>0</c:v>
                </c:pt>
                <c:pt idx="17">
                  <c:v>9.3228336918993501E-2</c:v>
                </c:pt>
                <c:pt idx="18">
                  <c:v>3.78616688219355E-2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8499712"/>
        <c:axId val="88501248"/>
      </c:barChart>
      <c:catAx>
        <c:axId val="884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8501248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88501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en-US"/>
                  <a:t>Normalized Time</a:t>
                </a:r>
              </a:p>
            </c:rich>
          </c:tx>
          <c:layout>
            <c:manualLayout>
              <c:xMode val="edge"/>
              <c:yMode val="edge"/>
              <c:x val="7.2524050647270105E-2"/>
              <c:y val="0.1814075642802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8849971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60768250122580902"/>
          <c:y val="0.110703920074507"/>
          <c:w val="0.34086931441262103"/>
          <c:h val="0.106796376259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el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el" charset="0"/>
              <a:ea typeface="+mn-ea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el" charset="0"/>
              <a:ea typeface="+mn-ea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43375" y="0"/>
            <a:ext cx="3170238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el" charset="0"/>
              <a:ea typeface="+mn-ea"/>
            </a:endParaRPr>
          </a:p>
        </p:txBody>
      </p:sp>
      <p:sp>
        <p:nvSpPr>
          <p:cNvPr id="1434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8350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9117013"/>
            <a:ext cx="3170238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el" charset="0"/>
              <a:ea typeface="+mn-ea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01138"/>
            <a:ext cx="3167063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27" tIns="49466" rIns="95127" bIns="49466" numCol="1" anchor="b" anchorCtr="0" compatLnSpc="1">
            <a:prstTxWarp prst="textNoShape">
              <a:avLst/>
            </a:prstTxWarp>
          </a:bodyPr>
          <a:lstStyle>
            <a:lvl1pPr algn="r" defTabSz="48254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765080" algn="l"/>
                <a:tab pos="1530160" algn="l"/>
                <a:tab pos="2295240" algn="l"/>
                <a:tab pos="3060319" algn="l"/>
              </a:tabLst>
              <a:defRPr sz="25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7A44C76-C93F-41C6-9246-342A1D2E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 defTabSz="481013">
              <a:tabLst>
                <a:tab pos="763588" algn="l"/>
                <a:tab pos="1528763" algn="l"/>
                <a:tab pos="2293938" algn="l"/>
                <a:tab pos="3059113" algn="l"/>
              </a:tabLst>
              <a:defRPr/>
            </a:pPr>
            <a:fld id="{E2D3BBC0-2C12-40DC-B92B-7B218098203D}" type="slidenum">
              <a:rPr lang="en-US" altLang="zh-CN" smtClean="0"/>
              <a:pPr defTabSz="481013">
                <a:tabLst>
                  <a:tab pos="763588" algn="l"/>
                  <a:tab pos="1528763" algn="l"/>
                  <a:tab pos="2293938" algn="l"/>
                  <a:tab pos="3059113" algn="l"/>
                </a:tabLst>
                <a:defRPr/>
              </a:pPr>
              <a:t>1</a:t>
            </a:fld>
            <a:endParaRPr lang="en-US" altLang="zh-CN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29" tIns="49314" rIns="95029" bIns="49314" anchor="b"/>
          <a:lstStyle/>
          <a:p>
            <a:pPr algn="r">
              <a:buClr>
                <a:srgbClr val="080808"/>
              </a:buClr>
              <a:buSzPct val="100000"/>
              <a:buFont typeface="Tahoma" pitchFamily="34" charset="0"/>
              <a:buNone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fld id="{94A72427-29FE-461D-B8B9-A53BB534E0A8}" type="slidenum">
              <a:rPr lang="en-US" altLang="zh-CN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pPr algn="r">
                <a:buClr>
                  <a:srgbClr val="080808"/>
                </a:buClr>
                <a:buSzPct val="100000"/>
                <a:buFont typeface="Tahoma" pitchFamily="34" charset="0"/>
                <a:buNone/>
                <a:tabLst>
                  <a:tab pos="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</a:pPr>
              <a:t>1</a:t>
            </a:fld>
            <a:endParaRPr lang="en-US" altLang="zh-CN">
              <a:solidFill>
                <a:srgbClr val="000000"/>
              </a:solidFill>
              <a:latin typeface="Arial" charset="0"/>
              <a:ea typeface="DejaVu Sans"/>
              <a:cs typeface="DejaVu Sans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endParaRPr lang="en-US" altLang="zh-CN">
              <a:ea typeface="DejaVu Sans"/>
              <a:cs typeface="DejaVu Sans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7A44C76-C93F-41C6-9246-342A1D2EA7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 defTabSz="481013">
              <a:tabLst>
                <a:tab pos="763588" algn="l"/>
                <a:tab pos="1528763" algn="l"/>
                <a:tab pos="2293938" algn="l"/>
                <a:tab pos="3059113" algn="l"/>
              </a:tabLst>
              <a:defRPr/>
            </a:pPr>
            <a:fld id="{28F52DEA-399E-4941-B791-0028347A4283}" type="slidenum">
              <a:rPr lang="en-US" altLang="zh-CN" smtClean="0"/>
              <a:pPr defTabSz="481013">
                <a:tabLst>
                  <a:tab pos="763588" algn="l"/>
                  <a:tab pos="1528763" algn="l"/>
                  <a:tab pos="2293938" algn="l"/>
                  <a:tab pos="3059113" algn="l"/>
                </a:tabLst>
                <a:defRPr/>
              </a:pPr>
              <a:t>31</a:t>
            </a:fld>
            <a:endParaRPr lang="en-US" altLang="zh-CN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8B79-A2AD-4CBE-8CF6-69E2A57D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F7D8-A6F3-4162-B858-539453E56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73075"/>
            <a:ext cx="2125662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473075"/>
            <a:ext cx="622935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5C5C-32E0-4AAB-8948-59390E21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473075"/>
            <a:ext cx="8499475" cy="944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00200"/>
            <a:ext cx="8507412" cy="452755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xfrm>
            <a:off x="8534400" y="6621463"/>
            <a:ext cx="481013" cy="2365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05CD-A082-4868-AE98-FF38632B4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99475" cy="5175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066800"/>
            <a:ext cx="8507412" cy="50609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542021" y="6621463"/>
            <a:ext cx="60198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1A8065-AA14-4691-BF68-A6A7F1AAA3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89B7D-4306-4433-A498-06DFF77CB5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600200"/>
            <a:ext cx="41767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00200"/>
            <a:ext cx="41783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DCFA-A889-4982-8E04-BA6752AD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AA15-A7C1-4CEF-9A7D-3558AC4F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473075"/>
            <a:ext cx="8499475" cy="5175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0B6CFDB-0620-4C64-886D-19C912FAC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19ED-AE92-40AA-A655-875FA85EB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DF8E-8DF4-454F-B927-862EBB5E7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280D-93A5-4979-8EC3-13529F43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473075"/>
            <a:ext cx="8499475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600200"/>
            <a:ext cx="8507412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04163" y="6624638"/>
            <a:ext cx="1239837" cy="233362"/>
          </a:xfrm>
          <a:prstGeom prst="rect">
            <a:avLst/>
          </a:prstGeom>
          <a:solidFill>
            <a:srgbClr val="366A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9" name="Group 14"/>
          <p:cNvGrpSpPr>
            <a:grpSpLocks/>
          </p:cNvGrpSpPr>
          <p:nvPr/>
        </p:nvGrpSpPr>
        <p:grpSpPr bwMode="auto">
          <a:xfrm>
            <a:off x="7993063" y="6677025"/>
            <a:ext cx="617537" cy="180975"/>
            <a:chOff x="7315200" y="5867400"/>
            <a:chExt cx="617539" cy="180976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315200" y="5868988"/>
              <a:ext cx="153987" cy="17780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30 w 394"/>
                <a:gd name="T5" fmla="*/ 403 h 436"/>
                <a:gd name="T6" fmla="*/ 267 w 394"/>
                <a:gd name="T7" fmla="*/ 424 h 436"/>
                <a:gd name="T8" fmla="*/ 218 w 394"/>
                <a:gd name="T9" fmla="*/ 433 h 436"/>
                <a:gd name="T10" fmla="*/ 182 w 394"/>
                <a:gd name="T11" fmla="*/ 436 h 436"/>
                <a:gd name="T12" fmla="*/ 143 w 394"/>
                <a:gd name="T13" fmla="*/ 433 h 436"/>
                <a:gd name="T14" fmla="*/ 116 w 394"/>
                <a:gd name="T15" fmla="*/ 426 h 436"/>
                <a:gd name="T16" fmla="*/ 85 w 394"/>
                <a:gd name="T17" fmla="*/ 412 h 436"/>
                <a:gd name="T18" fmla="*/ 50 w 394"/>
                <a:gd name="T19" fmla="*/ 385 h 436"/>
                <a:gd name="T20" fmla="*/ 29 w 394"/>
                <a:gd name="T21" fmla="*/ 357 h 436"/>
                <a:gd name="T22" fmla="*/ 17 w 394"/>
                <a:gd name="T23" fmla="*/ 333 h 436"/>
                <a:gd name="T24" fmla="*/ 5 w 394"/>
                <a:gd name="T25" fmla="*/ 286 h 436"/>
                <a:gd name="T26" fmla="*/ 2 w 394"/>
                <a:gd name="T27" fmla="*/ 230 h 436"/>
                <a:gd name="T28" fmla="*/ 8 w 394"/>
                <a:gd name="T29" fmla="*/ 178 h 436"/>
                <a:gd name="T30" fmla="*/ 23 w 394"/>
                <a:gd name="T31" fmla="*/ 131 h 436"/>
                <a:gd name="T32" fmla="*/ 38 w 394"/>
                <a:gd name="T33" fmla="*/ 100 h 436"/>
                <a:gd name="T34" fmla="*/ 59 w 394"/>
                <a:gd name="T35" fmla="*/ 73 h 436"/>
                <a:gd name="T36" fmla="*/ 86 w 394"/>
                <a:gd name="T37" fmla="*/ 48 h 436"/>
                <a:gd name="T38" fmla="*/ 125 w 394"/>
                <a:gd name="T39" fmla="*/ 24 h 436"/>
                <a:gd name="T40" fmla="*/ 173 w 394"/>
                <a:gd name="T41" fmla="*/ 9 h 436"/>
                <a:gd name="T42" fmla="*/ 212 w 394"/>
                <a:gd name="T43" fmla="*/ 2 h 436"/>
                <a:gd name="T44" fmla="*/ 256 w 394"/>
                <a:gd name="T45" fmla="*/ 0 h 436"/>
                <a:gd name="T46" fmla="*/ 300 w 394"/>
                <a:gd name="T47" fmla="*/ 3 h 436"/>
                <a:gd name="T48" fmla="*/ 334 w 394"/>
                <a:gd name="T49" fmla="*/ 11 h 436"/>
                <a:gd name="T50" fmla="*/ 361 w 394"/>
                <a:gd name="T51" fmla="*/ 26 h 436"/>
                <a:gd name="T52" fmla="*/ 381 w 394"/>
                <a:gd name="T53" fmla="*/ 47 h 436"/>
                <a:gd name="T54" fmla="*/ 390 w 394"/>
                <a:gd name="T55" fmla="*/ 64 h 436"/>
                <a:gd name="T56" fmla="*/ 364 w 394"/>
                <a:gd name="T57" fmla="*/ 116 h 436"/>
                <a:gd name="T58" fmla="*/ 322 w 394"/>
                <a:gd name="T59" fmla="*/ 145 h 436"/>
                <a:gd name="T60" fmla="*/ 319 w 394"/>
                <a:gd name="T61" fmla="*/ 112 h 436"/>
                <a:gd name="T62" fmla="*/ 312 w 394"/>
                <a:gd name="T63" fmla="*/ 82 h 436"/>
                <a:gd name="T64" fmla="*/ 297 w 394"/>
                <a:gd name="T65" fmla="*/ 54 h 436"/>
                <a:gd name="T66" fmla="*/ 277 w 394"/>
                <a:gd name="T67" fmla="*/ 35 h 436"/>
                <a:gd name="T68" fmla="*/ 252 w 394"/>
                <a:gd name="T69" fmla="*/ 26 h 436"/>
                <a:gd name="T70" fmla="*/ 218 w 394"/>
                <a:gd name="T71" fmla="*/ 24 h 436"/>
                <a:gd name="T72" fmla="*/ 199 w 394"/>
                <a:gd name="T73" fmla="*/ 29 h 436"/>
                <a:gd name="T74" fmla="*/ 181 w 394"/>
                <a:gd name="T75" fmla="*/ 36 h 436"/>
                <a:gd name="T76" fmla="*/ 160 w 394"/>
                <a:gd name="T77" fmla="*/ 53 h 436"/>
                <a:gd name="T78" fmla="*/ 133 w 394"/>
                <a:gd name="T79" fmla="*/ 88 h 436"/>
                <a:gd name="T80" fmla="*/ 116 w 394"/>
                <a:gd name="T81" fmla="*/ 134 h 436"/>
                <a:gd name="T82" fmla="*/ 107 w 394"/>
                <a:gd name="T83" fmla="*/ 190 h 436"/>
                <a:gd name="T84" fmla="*/ 109 w 394"/>
                <a:gd name="T85" fmla="*/ 250 h 436"/>
                <a:gd name="T86" fmla="*/ 122 w 394"/>
                <a:gd name="T87" fmla="*/ 301 h 436"/>
                <a:gd name="T88" fmla="*/ 133 w 394"/>
                <a:gd name="T89" fmla="*/ 324 h 436"/>
                <a:gd name="T90" fmla="*/ 145 w 394"/>
                <a:gd name="T91" fmla="*/ 343 h 436"/>
                <a:gd name="T92" fmla="*/ 167 w 394"/>
                <a:gd name="T93" fmla="*/ 364 h 436"/>
                <a:gd name="T94" fmla="*/ 191 w 394"/>
                <a:gd name="T95" fmla="*/ 379 h 436"/>
                <a:gd name="T96" fmla="*/ 236 w 394"/>
                <a:gd name="T97" fmla="*/ 390 h 436"/>
                <a:gd name="T98" fmla="*/ 280 w 394"/>
                <a:gd name="T99" fmla="*/ 388 h 436"/>
                <a:gd name="T100" fmla="*/ 343 w 394"/>
                <a:gd name="T101" fmla="*/ 372 h 436"/>
                <a:gd name="T102" fmla="*/ 381 w 394"/>
                <a:gd name="T103" fmla="*/ 378 h 436"/>
                <a:gd name="T104" fmla="*/ 0 w 394"/>
                <a:gd name="T105" fmla="*/ 0 h 436"/>
                <a:gd name="T106" fmla="*/ 394 w 394"/>
                <a:gd name="T107" fmla="*/ 436 h 43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394" h="436">
                  <a:moveTo>
                    <a:pt x="381" y="378"/>
                  </a:moveTo>
                  <a:lnTo>
                    <a:pt x="355" y="391"/>
                  </a:lnTo>
                  <a:lnTo>
                    <a:pt x="330" y="403"/>
                  </a:lnTo>
                  <a:lnTo>
                    <a:pt x="304" y="412"/>
                  </a:lnTo>
                  <a:lnTo>
                    <a:pt x="279" y="421"/>
                  </a:lnTo>
                  <a:lnTo>
                    <a:pt x="267" y="424"/>
                  </a:lnTo>
                  <a:lnTo>
                    <a:pt x="255" y="427"/>
                  </a:lnTo>
                  <a:lnTo>
                    <a:pt x="230" y="432"/>
                  </a:lnTo>
                  <a:lnTo>
                    <a:pt x="218" y="433"/>
                  </a:lnTo>
                  <a:lnTo>
                    <a:pt x="206" y="435"/>
                  </a:lnTo>
                  <a:lnTo>
                    <a:pt x="194" y="436"/>
                  </a:lnTo>
                  <a:lnTo>
                    <a:pt x="182" y="436"/>
                  </a:lnTo>
                  <a:lnTo>
                    <a:pt x="163" y="435"/>
                  </a:lnTo>
                  <a:lnTo>
                    <a:pt x="152" y="435"/>
                  </a:lnTo>
                  <a:lnTo>
                    <a:pt x="143" y="433"/>
                  </a:lnTo>
                  <a:lnTo>
                    <a:pt x="134" y="432"/>
                  </a:lnTo>
                  <a:lnTo>
                    <a:pt x="125" y="429"/>
                  </a:lnTo>
                  <a:lnTo>
                    <a:pt x="116" y="426"/>
                  </a:lnTo>
                  <a:lnTo>
                    <a:pt x="107" y="423"/>
                  </a:lnTo>
                  <a:lnTo>
                    <a:pt x="92" y="415"/>
                  </a:lnTo>
                  <a:lnTo>
                    <a:pt x="85" y="412"/>
                  </a:lnTo>
                  <a:lnTo>
                    <a:pt x="77" y="408"/>
                  </a:lnTo>
                  <a:lnTo>
                    <a:pt x="62" y="397"/>
                  </a:lnTo>
                  <a:lnTo>
                    <a:pt x="50" y="385"/>
                  </a:lnTo>
                  <a:lnTo>
                    <a:pt x="44" y="378"/>
                  </a:lnTo>
                  <a:lnTo>
                    <a:pt x="38" y="372"/>
                  </a:lnTo>
                  <a:lnTo>
                    <a:pt x="29" y="357"/>
                  </a:lnTo>
                  <a:lnTo>
                    <a:pt x="24" y="349"/>
                  </a:lnTo>
                  <a:lnTo>
                    <a:pt x="20" y="340"/>
                  </a:lnTo>
                  <a:lnTo>
                    <a:pt x="17" y="333"/>
                  </a:lnTo>
                  <a:lnTo>
                    <a:pt x="14" y="324"/>
                  </a:lnTo>
                  <a:lnTo>
                    <a:pt x="8" y="306"/>
                  </a:lnTo>
                  <a:lnTo>
                    <a:pt x="5" y="286"/>
                  </a:lnTo>
                  <a:lnTo>
                    <a:pt x="2" y="267"/>
                  </a:lnTo>
                  <a:lnTo>
                    <a:pt x="0" y="245"/>
                  </a:lnTo>
                  <a:lnTo>
                    <a:pt x="2" y="230"/>
                  </a:lnTo>
                  <a:lnTo>
                    <a:pt x="2" y="217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1" y="164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7" y="119"/>
                  </a:lnTo>
                  <a:lnTo>
                    <a:pt x="32" y="110"/>
                  </a:lnTo>
                  <a:lnTo>
                    <a:pt x="38" y="100"/>
                  </a:lnTo>
                  <a:lnTo>
                    <a:pt x="46" y="91"/>
                  </a:lnTo>
                  <a:lnTo>
                    <a:pt x="52" y="82"/>
                  </a:lnTo>
                  <a:lnTo>
                    <a:pt x="59" y="73"/>
                  </a:lnTo>
                  <a:lnTo>
                    <a:pt x="68" y="65"/>
                  </a:lnTo>
                  <a:lnTo>
                    <a:pt x="77" y="56"/>
                  </a:lnTo>
                  <a:lnTo>
                    <a:pt x="86" y="48"/>
                  </a:lnTo>
                  <a:lnTo>
                    <a:pt x="104" y="36"/>
                  </a:lnTo>
                  <a:lnTo>
                    <a:pt x="115" y="30"/>
                  </a:lnTo>
                  <a:lnTo>
                    <a:pt x="125" y="24"/>
                  </a:lnTo>
                  <a:lnTo>
                    <a:pt x="137" y="20"/>
                  </a:lnTo>
                  <a:lnTo>
                    <a:pt x="148" y="15"/>
                  </a:lnTo>
                  <a:lnTo>
                    <a:pt x="173" y="9"/>
                  </a:lnTo>
                  <a:lnTo>
                    <a:pt x="185" y="6"/>
                  </a:lnTo>
                  <a:lnTo>
                    <a:pt x="199" y="3"/>
                  </a:lnTo>
                  <a:lnTo>
                    <a:pt x="212" y="2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6" y="2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4" y="11"/>
                  </a:lnTo>
                  <a:lnTo>
                    <a:pt x="345" y="15"/>
                  </a:lnTo>
                  <a:lnTo>
                    <a:pt x="354" y="20"/>
                  </a:lnTo>
                  <a:lnTo>
                    <a:pt x="361" y="26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81" y="47"/>
                  </a:lnTo>
                  <a:lnTo>
                    <a:pt x="384" y="51"/>
                  </a:lnTo>
                  <a:lnTo>
                    <a:pt x="385" y="54"/>
                  </a:lnTo>
                  <a:lnTo>
                    <a:pt x="390" y="64"/>
                  </a:lnTo>
                  <a:lnTo>
                    <a:pt x="393" y="74"/>
                  </a:lnTo>
                  <a:lnTo>
                    <a:pt x="394" y="85"/>
                  </a:lnTo>
                  <a:lnTo>
                    <a:pt x="364" y="116"/>
                  </a:lnTo>
                  <a:lnTo>
                    <a:pt x="349" y="131"/>
                  </a:lnTo>
                  <a:lnTo>
                    <a:pt x="336" y="148"/>
                  </a:lnTo>
                  <a:lnTo>
                    <a:pt x="322" y="145"/>
                  </a:lnTo>
                  <a:lnTo>
                    <a:pt x="321" y="131"/>
                  </a:lnTo>
                  <a:lnTo>
                    <a:pt x="319" y="118"/>
                  </a:lnTo>
                  <a:lnTo>
                    <a:pt x="319" y="112"/>
                  </a:lnTo>
                  <a:lnTo>
                    <a:pt x="318" y="104"/>
                  </a:lnTo>
                  <a:lnTo>
                    <a:pt x="315" y="94"/>
                  </a:lnTo>
                  <a:lnTo>
                    <a:pt x="312" y="82"/>
                  </a:lnTo>
                  <a:lnTo>
                    <a:pt x="307" y="73"/>
                  </a:lnTo>
                  <a:lnTo>
                    <a:pt x="303" y="64"/>
                  </a:lnTo>
                  <a:lnTo>
                    <a:pt x="297" y="54"/>
                  </a:lnTo>
                  <a:lnTo>
                    <a:pt x="291" y="47"/>
                  </a:lnTo>
                  <a:lnTo>
                    <a:pt x="285" y="41"/>
                  </a:lnTo>
                  <a:lnTo>
                    <a:pt x="277" y="35"/>
                  </a:lnTo>
                  <a:lnTo>
                    <a:pt x="268" y="32"/>
                  </a:lnTo>
                  <a:lnTo>
                    <a:pt x="261" y="27"/>
                  </a:lnTo>
                  <a:lnTo>
                    <a:pt x="252" y="26"/>
                  </a:lnTo>
                  <a:lnTo>
                    <a:pt x="241" y="24"/>
                  </a:lnTo>
                  <a:lnTo>
                    <a:pt x="232" y="23"/>
                  </a:lnTo>
                  <a:lnTo>
                    <a:pt x="218" y="24"/>
                  </a:lnTo>
                  <a:lnTo>
                    <a:pt x="211" y="24"/>
                  </a:lnTo>
                  <a:lnTo>
                    <a:pt x="205" y="26"/>
                  </a:lnTo>
                  <a:lnTo>
                    <a:pt x="199" y="29"/>
                  </a:lnTo>
                  <a:lnTo>
                    <a:pt x="193" y="30"/>
                  </a:lnTo>
                  <a:lnTo>
                    <a:pt x="187" y="33"/>
                  </a:lnTo>
                  <a:lnTo>
                    <a:pt x="181" y="36"/>
                  </a:lnTo>
                  <a:lnTo>
                    <a:pt x="170" y="44"/>
                  </a:lnTo>
                  <a:lnTo>
                    <a:pt x="164" y="47"/>
                  </a:lnTo>
                  <a:lnTo>
                    <a:pt x="160" y="53"/>
                  </a:lnTo>
                  <a:lnTo>
                    <a:pt x="151" y="62"/>
                  </a:lnTo>
                  <a:lnTo>
                    <a:pt x="142" y="76"/>
                  </a:lnTo>
                  <a:lnTo>
                    <a:pt x="133" y="88"/>
                  </a:lnTo>
                  <a:lnTo>
                    <a:pt x="127" y="103"/>
                  </a:lnTo>
                  <a:lnTo>
                    <a:pt x="121" y="118"/>
                  </a:lnTo>
                  <a:lnTo>
                    <a:pt x="116" y="134"/>
                  </a:lnTo>
                  <a:lnTo>
                    <a:pt x="112" y="152"/>
                  </a:lnTo>
                  <a:lnTo>
                    <a:pt x="109" y="170"/>
                  </a:lnTo>
                  <a:lnTo>
                    <a:pt x="107" y="190"/>
                  </a:lnTo>
                  <a:lnTo>
                    <a:pt x="107" y="211"/>
                  </a:lnTo>
                  <a:lnTo>
                    <a:pt x="107" y="230"/>
                  </a:lnTo>
                  <a:lnTo>
                    <a:pt x="109" y="250"/>
                  </a:lnTo>
                  <a:lnTo>
                    <a:pt x="112" y="268"/>
                  </a:lnTo>
                  <a:lnTo>
                    <a:pt x="116" y="286"/>
                  </a:lnTo>
                  <a:lnTo>
                    <a:pt x="122" y="301"/>
                  </a:lnTo>
                  <a:lnTo>
                    <a:pt x="125" y="309"/>
                  </a:lnTo>
                  <a:lnTo>
                    <a:pt x="128" y="316"/>
                  </a:lnTo>
                  <a:lnTo>
                    <a:pt x="133" y="324"/>
                  </a:lnTo>
                  <a:lnTo>
                    <a:pt x="136" y="330"/>
                  </a:lnTo>
                  <a:lnTo>
                    <a:pt x="140" y="337"/>
                  </a:lnTo>
                  <a:lnTo>
                    <a:pt x="145" y="343"/>
                  </a:lnTo>
                  <a:lnTo>
                    <a:pt x="155" y="354"/>
                  </a:lnTo>
                  <a:lnTo>
                    <a:pt x="161" y="358"/>
                  </a:lnTo>
                  <a:lnTo>
                    <a:pt x="167" y="364"/>
                  </a:lnTo>
                  <a:lnTo>
                    <a:pt x="179" y="372"/>
                  </a:lnTo>
                  <a:lnTo>
                    <a:pt x="185" y="375"/>
                  </a:lnTo>
                  <a:lnTo>
                    <a:pt x="191" y="379"/>
                  </a:lnTo>
                  <a:lnTo>
                    <a:pt x="206" y="384"/>
                  </a:lnTo>
                  <a:lnTo>
                    <a:pt x="220" y="387"/>
                  </a:lnTo>
                  <a:lnTo>
                    <a:pt x="236" y="390"/>
                  </a:lnTo>
                  <a:lnTo>
                    <a:pt x="253" y="390"/>
                  </a:lnTo>
                  <a:lnTo>
                    <a:pt x="267" y="390"/>
                  </a:lnTo>
                  <a:lnTo>
                    <a:pt x="280" y="388"/>
                  </a:lnTo>
                  <a:lnTo>
                    <a:pt x="294" y="387"/>
                  </a:lnTo>
                  <a:lnTo>
                    <a:pt x="309" y="382"/>
                  </a:lnTo>
                  <a:lnTo>
                    <a:pt x="343" y="372"/>
                  </a:lnTo>
                  <a:lnTo>
                    <a:pt x="364" y="364"/>
                  </a:lnTo>
                  <a:lnTo>
                    <a:pt x="388" y="355"/>
                  </a:lnTo>
                  <a:lnTo>
                    <a:pt x="381" y="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Clr>
                  <a:srgbClr val="080808"/>
                </a:buClr>
                <a:buSzPct val="100000"/>
                <a:buFont typeface="Tahoma" charset="0"/>
                <a:buNone/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7446962" y="5868988"/>
              <a:ext cx="214314" cy="17938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06 w 550"/>
                <a:gd name="T5" fmla="*/ 196 h 438"/>
                <a:gd name="T6" fmla="*/ 282 w 550"/>
                <a:gd name="T7" fmla="*/ 91 h 438"/>
                <a:gd name="T8" fmla="*/ 236 w 550"/>
                <a:gd name="T9" fmla="*/ 170 h 438"/>
                <a:gd name="T10" fmla="*/ 195 w 550"/>
                <a:gd name="T11" fmla="*/ 252 h 438"/>
                <a:gd name="T12" fmla="*/ 218 w 550"/>
                <a:gd name="T13" fmla="*/ 256 h 438"/>
                <a:gd name="T14" fmla="*/ 234 w 550"/>
                <a:gd name="T15" fmla="*/ 259 h 438"/>
                <a:gd name="T16" fmla="*/ 0 w 550"/>
                <a:gd name="T17" fmla="*/ 424 h 438"/>
                <a:gd name="T18" fmla="*/ 52 w 550"/>
                <a:gd name="T19" fmla="*/ 397 h 438"/>
                <a:gd name="T20" fmla="*/ 100 w 550"/>
                <a:gd name="T21" fmla="*/ 349 h 438"/>
                <a:gd name="T22" fmla="*/ 155 w 550"/>
                <a:gd name="T23" fmla="*/ 267 h 438"/>
                <a:gd name="T24" fmla="*/ 213 w 550"/>
                <a:gd name="T25" fmla="*/ 169 h 438"/>
                <a:gd name="T26" fmla="*/ 287 w 550"/>
                <a:gd name="T27" fmla="*/ 29 h 438"/>
                <a:gd name="T28" fmla="*/ 377 w 550"/>
                <a:gd name="T29" fmla="*/ 74 h 438"/>
                <a:gd name="T30" fmla="*/ 410 w 550"/>
                <a:gd name="T31" fmla="*/ 212 h 438"/>
                <a:gd name="T32" fmla="*/ 436 w 550"/>
                <a:gd name="T33" fmla="*/ 312 h 438"/>
                <a:gd name="T34" fmla="*/ 454 w 550"/>
                <a:gd name="T35" fmla="*/ 360 h 438"/>
                <a:gd name="T36" fmla="*/ 461 w 550"/>
                <a:gd name="T37" fmla="*/ 373 h 438"/>
                <a:gd name="T38" fmla="*/ 472 w 550"/>
                <a:gd name="T39" fmla="*/ 384 h 438"/>
                <a:gd name="T40" fmla="*/ 490 w 550"/>
                <a:gd name="T41" fmla="*/ 393 h 438"/>
                <a:gd name="T42" fmla="*/ 508 w 550"/>
                <a:gd name="T43" fmla="*/ 399 h 438"/>
                <a:gd name="T44" fmla="*/ 529 w 550"/>
                <a:gd name="T45" fmla="*/ 400 h 438"/>
                <a:gd name="T46" fmla="*/ 547 w 550"/>
                <a:gd name="T47" fmla="*/ 400 h 438"/>
                <a:gd name="T48" fmla="*/ 550 w 550"/>
                <a:gd name="T49" fmla="*/ 402 h 438"/>
                <a:gd name="T50" fmla="*/ 500 w 550"/>
                <a:gd name="T51" fmla="*/ 421 h 438"/>
                <a:gd name="T52" fmla="*/ 383 w 550"/>
                <a:gd name="T53" fmla="*/ 438 h 438"/>
                <a:gd name="T54" fmla="*/ 355 w 550"/>
                <a:gd name="T55" fmla="*/ 387 h 438"/>
                <a:gd name="T56" fmla="*/ 343 w 550"/>
                <a:gd name="T57" fmla="*/ 339 h 438"/>
                <a:gd name="T58" fmla="*/ 329 w 550"/>
                <a:gd name="T59" fmla="*/ 286 h 438"/>
                <a:gd name="T60" fmla="*/ 252 w 550"/>
                <a:gd name="T61" fmla="*/ 285 h 438"/>
                <a:gd name="T62" fmla="*/ 179 w 550"/>
                <a:gd name="T63" fmla="*/ 286 h 438"/>
                <a:gd name="T64" fmla="*/ 156 w 550"/>
                <a:gd name="T65" fmla="*/ 334 h 438"/>
                <a:gd name="T66" fmla="*/ 155 w 550"/>
                <a:gd name="T67" fmla="*/ 397 h 438"/>
                <a:gd name="T68" fmla="*/ 195 w 550"/>
                <a:gd name="T69" fmla="*/ 400 h 438"/>
                <a:gd name="T70" fmla="*/ 188 w 550"/>
                <a:gd name="T71" fmla="*/ 424 h 438"/>
                <a:gd name="T72" fmla="*/ 94 w 550"/>
                <a:gd name="T73" fmla="*/ 423 h 438"/>
                <a:gd name="T74" fmla="*/ 0 w 550"/>
                <a:gd name="T75" fmla="*/ 424 h 438"/>
                <a:gd name="T76" fmla="*/ 0 w 550"/>
                <a:gd name="T77" fmla="*/ 0 h 438"/>
                <a:gd name="T78" fmla="*/ 550 w 550"/>
                <a:gd name="T79" fmla="*/ 438 h 43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550" h="438">
                  <a:moveTo>
                    <a:pt x="321" y="259"/>
                  </a:moveTo>
                  <a:lnTo>
                    <a:pt x="306" y="196"/>
                  </a:lnTo>
                  <a:lnTo>
                    <a:pt x="294" y="148"/>
                  </a:lnTo>
                  <a:lnTo>
                    <a:pt x="282" y="91"/>
                  </a:lnTo>
                  <a:lnTo>
                    <a:pt x="258" y="131"/>
                  </a:lnTo>
                  <a:lnTo>
                    <a:pt x="236" y="170"/>
                  </a:lnTo>
                  <a:lnTo>
                    <a:pt x="216" y="211"/>
                  </a:lnTo>
                  <a:lnTo>
                    <a:pt x="195" y="252"/>
                  </a:lnTo>
                  <a:lnTo>
                    <a:pt x="207" y="255"/>
                  </a:lnTo>
                  <a:lnTo>
                    <a:pt x="218" y="256"/>
                  </a:lnTo>
                  <a:lnTo>
                    <a:pt x="227" y="258"/>
                  </a:lnTo>
                  <a:lnTo>
                    <a:pt x="234" y="259"/>
                  </a:lnTo>
                  <a:lnTo>
                    <a:pt x="321" y="259"/>
                  </a:lnTo>
                  <a:close/>
                  <a:moveTo>
                    <a:pt x="0" y="424"/>
                  </a:moveTo>
                  <a:lnTo>
                    <a:pt x="24" y="402"/>
                  </a:lnTo>
                  <a:lnTo>
                    <a:pt x="52" y="397"/>
                  </a:lnTo>
                  <a:lnTo>
                    <a:pt x="70" y="394"/>
                  </a:lnTo>
                  <a:lnTo>
                    <a:pt x="100" y="349"/>
                  </a:lnTo>
                  <a:lnTo>
                    <a:pt x="128" y="307"/>
                  </a:lnTo>
                  <a:lnTo>
                    <a:pt x="155" y="267"/>
                  </a:lnTo>
                  <a:lnTo>
                    <a:pt x="179" y="226"/>
                  </a:lnTo>
                  <a:lnTo>
                    <a:pt x="213" y="169"/>
                  </a:lnTo>
                  <a:lnTo>
                    <a:pt x="243" y="112"/>
                  </a:lnTo>
                  <a:lnTo>
                    <a:pt x="287" y="29"/>
                  </a:lnTo>
                  <a:lnTo>
                    <a:pt x="362" y="0"/>
                  </a:lnTo>
                  <a:lnTo>
                    <a:pt x="377" y="74"/>
                  </a:lnTo>
                  <a:lnTo>
                    <a:pt x="398" y="163"/>
                  </a:lnTo>
                  <a:lnTo>
                    <a:pt x="410" y="212"/>
                  </a:lnTo>
                  <a:lnTo>
                    <a:pt x="424" y="267"/>
                  </a:lnTo>
                  <a:lnTo>
                    <a:pt x="436" y="312"/>
                  </a:lnTo>
                  <a:lnTo>
                    <a:pt x="449" y="348"/>
                  </a:lnTo>
                  <a:lnTo>
                    <a:pt x="454" y="360"/>
                  </a:lnTo>
                  <a:lnTo>
                    <a:pt x="460" y="369"/>
                  </a:lnTo>
                  <a:lnTo>
                    <a:pt x="461" y="373"/>
                  </a:lnTo>
                  <a:lnTo>
                    <a:pt x="464" y="378"/>
                  </a:lnTo>
                  <a:lnTo>
                    <a:pt x="472" y="384"/>
                  </a:lnTo>
                  <a:lnTo>
                    <a:pt x="479" y="390"/>
                  </a:lnTo>
                  <a:lnTo>
                    <a:pt x="490" y="393"/>
                  </a:lnTo>
                  <a:lnTo>
                    <a:pt x="502" y="397"/>
                  </a:lnTo>
                  <a:lnTo>
                    <a:pt x="508" y="399"/>
                  </a:lnTo>
                  <a:lnTo>
                    <a:pt x="514" y="399"/>
                  </a:lnTo>
                  <a:lnTo>
                    <a:pt x="529" y="400"/>
                  </a:lnTo>
                  <a:lnTo>
                    <a:pt x="544" y="402"/>
                  </a:lnTo>
                  <a:lnTo>
                    <a:pt x="547" y="400"/>
                  </a:lnTo>
                  <a:lnTo>
                    <a:pt x="549" y="400"/>
                  </a:lnTo>
                  <a:lnTo>
                    <a:pt x="550" y="402"/>
                  </a:lnTo>
                  <a:lnTo>
                    <a:pt x="530" y="418"/>
                  </a:lnTo>
                  <a:lnTo>
                    <a:pt x="500" y="421"/>
                  </a:lnTo>
                  <a:lnTo>
                    <a:pt x="467" y="426"/>
                  </a:lnTo>
                  <a:lnTo>
                    <a:pt x="383" y="438"/>
                  </a:lnTo>
                  <a:lnTo>
                    <a:pt x="367" y="423"/>
                  </a:lnTo>
                  <a:lnTo>
                    <a:pt x="355" y="387"/>
                  </a:lnTo>
                  <a:lnTo>
                    <a:pt x="349" y="364"/>
                  </a:lnTo>
                  <a:lnTo>
                    <a:pt x="343" y="339"/>
                  </a:lnTo>
                  <a:lnTo>
                    <a:pt x="340" y="330"/>
                  </a:lnTo>
                  <a:lnTo>
                    <a:pt x="329" y="286"/>
                  </a:lnTo>
                  <a:lnTo>
                    <a:pt x="323" y="286"/>
                  </a:lnTo>
                  <a:lnTo>
                    <a:pt x="252" y="285"/>
                  </a:lnTo>
                  <a:lnTo>
                    <a:pt x="197" y="286"/>
                  </a:lnTo>
                  <a:lnTo>
                    <a:pt x="179" y="286"/>
                  </a:lnTo>
                  <a:lnTo>
                    <a:pt x="168" y="309"/>
                  </a:lnTo>
                  <a:lnTo>
                    <a:pt x="156" y="334"/>
                  </a:lnTo>
                  <a:lnTo>
                    <a:pt x="131" y="394"/>
                  </a:lnTo>
                  <a:lnTo>
                    <a:pt x="155" y="397"/>
                  </a:lnTo>
                  <a:lnTo>
                    <a:pt x="176" y="399"/>
                  </a:lnTo>
                  <a:lnTo>
                    <a:pt x="195" y="400"/>
                  </a:lnTo>
                  <a:lnTo>
                    <a:pt x="213" y="402"/>
                  </a:lnTo>
                  <a:lnTo>
                    <a:pt x="188" y="424"/>
                  </a:lnTo>
                  <a:lnTo>
                    <a:pt x="131" y="424"/>
                  </a:lnTo>
                  <a:lnTo>
                    <a:pt x="94" y="423"/>
                  </a:lnTo>
                  <a:lnTo>
                    <a:pt x="54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Clr>
                  <a:srgbClr val="080808"/>
                </a:buClr>
                <a:buSzPct val="100000"/>
                <a:buFont typeface="Tahoma" charset="0"/>
                <a:buNone/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7648576" y="5867400"/>
              <a:ext cx="133350" cy="17938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1 w 344"/>
                <a:gd name="T5" fmla="*/ 293 h 437"/>
                <a:gd name="T6" fmla="*/ 86 w 344"/>
                <a:gd name="T7" fmla="*/ 329 h 437"/>
                <a:gd name="T8" fmla="*/ 107 w 344"/>
                <a:gd name="T9" fmla="*/ 358 h 437"/>
                <a:gd name="T10" fmla="*/ 131 w 344"/>
                <a:gd name="T11" fmla="*/ 380 h 437"/>
                <a:gd name="T12" fmla="*/ 159 w 344"/>
                <a:gd name="T13" fmla="*/ 392 h 437"/>
                <a:gd name="T14" fmla="*/ 191 w 344"/>
                <a:gd name="T15" fmla="*/ 397 h 437"/>
                <a:gd name="T16" fmla="*/ 218 w 344"/>
                <a:gd name="T17" fmla="*/ 392 h 437"/>
                <a:gd name="T18" fmla="*/ 233 w 344"/>
                <a:gd name="T19" fmla="*/ 385 h 437"/>
                <a:gd name="T20" fmla="*/ 247 w 344"/>
                <a:gd name="T21" fmla="*/ 373 h 437"/>
                <a:gd name="T22" fmla="*/ 254 w 344"/>
                <a:gd name="T23" fmla="*/ 358 h 437"/>
                <a:gd name="T24" fmla="*/ 257 w 344"/>
                <a:gd name="T25" fmla="*/ 341 h 437"/>
                <a:gd name="T26" fmla="*/ 253 w 344"/>
                <a:gd name="T27" fmla="*/ 320 h 437"/>
                <a:gd name="T28" fmla="*/ 245 w 344"/>
                <a:gd name="T29" fmla="*/ 307 h 437"/>
                <a:gd name="T30" fmla="*/ 221 w 344"/>
                <a:gd name="T31" fmla="*/ 287 h 437"/>
                <a:gd name="T32" fmla="*/ 191 w 344"/>
                <a:gd name="T33" fmla="*/ 274 h 437"/>
                <a:gd name="T34" fmla="*/ 110 w 344"/>
                <a:gd name="T35" fmla="*/ 237 h 437"/>
                <a:gd name="T36" fmla="*/ 83 w 344"/>
                <a:gd name="T37" fmla="*/ 218 h 437"/>
                <a:gd name="T38" fmla="*/ 66 w 344"/>
                <a:gd name="T39" fmla="*/ 198 h 437"/>
                <a:gd name="T40" fmla="*/ 56 w 344"/>
                <a:gd name="T41" fmla="*/ 174 h 437"/>
                <a:gd name="T42" fmla="*/ 53 w 344"/>
                <a:gd name="T43" fmla="*/ 146 h 437"/>
                <a:gd name="T44" fmla="*/ 57 w 344"/>
                <a:gd name="T45" fmla="*/ 111 h 437"/>
                <a:gd name="T46" fmla="*/ 66 w 344"/>
                <a:gd name="T47" fmla="*/ 92 h 437"/>
                <a:gd name="T48" fmla="*/ 81 w 344"/>
                <a:gd name="T49" fmla="*/ 68 h 437"/>
                <a:gd name="T50" fmla="*/ 117 w 344"/>
                <a:gd name="T51" fmla="*/ 33 h 437"/>
                <a:gd name="T52" fmla="*/ 159 w 344"/>
                <a:gd name="T53" fmla="*/ 10 h 437"/>
                <a:gd name="T54" fmla="*/ 206 w 344"/>
                <a:gd name="T55" fmla="*/ 0 h 437"/>
                <a:gd name="T56" fmla="*/ 251 w 344"/>
                <a:gd name="T57" fmla="*/ 1 h 437"/>
                <a:gd name="T58" fmla="*/ 275 w 344"/>
                <a:gd name="T59" fmla="*/ 10 h 437"/>
                <a:gd name="T60" fmla="*/ 298 w 344"/>
                <a:gd name="T61" fmla="*/ 22 h 437"/>
                <a:gd name="T62" fmla="*/ 314 w 344"/>
                <a:gd name="T63" fmla="*/ 40 h 437"/>
                <a:gd name="T64" fmla="*/ 325 w 344"/>
                <a:gd name="T65" fmla="*/ 60 h 437"/>
                <a:gd name="T66" fmla="*/ 295 w 344"/>
                <a:gd name="T67" fmla="*/ 98 h 437"/>
                <a:gd name="T68" fmla="*/ 253 w 344"/>
                <a:gd name="T69" fmla="*/ 125 h 437"/>
                <a:gd name="T70" fmla="*/ 250 w 344"/>
                <a:gd name="T71" fmla="*/ 96 h 437"/>
                <a:gd name="T72" fmla="*/ 242 w 344"/>
                <a:gd name="T73" fmla="*/ 72 h 437"/>
                <a:gd name="T74" fmla="*/ 228 w 344"/>
                <a:gd name="T75" fmla="*/ 54 h 437"/>
                <a:gd name="T76" fmla="*/ 210 w 344"/>
                <a:gd name="T77" fmla="*/ 42 h 437"/>
                <a:gd name="T78" fmla="*/ 189 w 344"/>
                <a:gd name="T79" fmla="*/ 36 h 437"/>
                <a:gd name="T80" fmla="*/ 159 w 344"/>
                <a:gd name="T81" fmla="*/ 39 h 437"/>
                <a:gd name="T82" fmla="*/ 141 w 344"/>
                <a:gd name="T83" fmla="*/ 51 h 437"/>
                <a:gd name="T84" fmla="*/ 129 w 344"/>
                <a:gd name="T85" fmla="*/ 68 h 437"/>
                <a:gd name="T86" fmla="*/ 126 w 344"/>
                <a:gd name="T87" fmla="*/ 90 h 437"/>
                <a:gd name="T88" fmla="*/ 128 w 344"/>
                <a:gd name="T89" fmla="*/ 110 h 437"/>
                <a:gd name="T90" fmla="*/ 135 w 344"/>
                <a:gd name="T91" fmla="*/ 126 h 437"/>
                <a:gd name="T92" fmla="*/ 149 w 344"/>
                <a:gd name="T93" fmla="*/ 140 h 437"/>
                <a:gd name="T94" fmla="*/ 189 w 344"/>
                <a:gd name="T95" fmla="*/ 161 h 437"/>
                <a:gd name="T96" fmla="*/ 269 w 344"/>
                <a:gd name="T97" fmla="*/ 188 h 437"/>
                <a:gd name="T98" fmla="*/ 308 w 344"/>
                <a:gd name="T99" fmla="*/ 207 h 437"/>
                <a:gd name="T100" fmla="*/ 328 w 344"/>
                <a:gd name="T101" fmla="*/ 222 h 437"/>
                <a:gd name="T102" fmla="*/ 338 w 344"/>
                <a:gd name="T103" fmla="*/ 243 h 437"/>
                <a:gd name="T104" fmla="*/ 344 w 344"/>
                <a:gd name="T105" fmla="*/ 266 h 437"/>
                <a:gd name="T106" fmla="*/ 340 w 344"/>
                <a:gd name="T107" fmla="*/ 304 h 437"/>
                <a:gd name="T108" fmla="*/ 323 w 344"/>
                <a:gd name="T109" fmla="*/ 340 h 437"/>
                <a:gd name="T110" fmla="*/ 299 w 344"/>
                <a:gd name="T111" fmla="*/ 367 h 437"/>
                <a:gd name="T112" fmla="*/ 259 w 344"/>
                <a:gd name="T113" fmla="*/ 400 h 437"/>
                <a:gd name="T114" fmla="*/ 207 w 344"/>
                <a:gd name="T115" fmla="*/ 425 h 437"/>
                <a:gd name="T116" fmla="*/ 165 w 344"/>
                <a:gd name="T117" fmla="*/ 436 h 437"/>
                <a:gd name="T118" fmla="*/ 114 w 344"/>
                <a:gd name="T119" fmla="*/ 437 h 437"/>
                <a:gd name="T120" fmla="*/ 75 w 344"/>
                <a:gd name="T121" fmla="*/ 428 h 437"/>
                <a:gd name="T122" fmla="*/ 50 w 344"/>
                <a:gd name="T123" fmla="*/ 418 h 437"/>
                <a:gd name="T124" fmla="*/ 26 w 344"/>
                <a:gd name="T125" fmla="*/ 401 h 437"/>
                <a:gd name="T126" fmla="*/ 6 w 344"/>
                <a:gd name="T127" fmla="*/ 382 h 437"/>
                <a:gd name="T128" fmla="*/ 0 w 344"/>
                <a:gd name="T129" fmla="*/ 0 h 437"/>
                <a:gd name="T130" fmla="*/ 344 w 344"/>
                <a:gd name="T131" fmla="*/ 437 h 43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  <a:cxn ang="0">
                  <a:pos x="T126" y="T127"/>
                </a:cxn>
              </a:cxnLst>
              <a:rect l="T128" t="T129" r="T130" b="T131"/>
              <a:pathLst>
                <a:path w="344" h="437">
                  <a:moveTo>
                    <a:pt x="0" y="373"/>
                  </a:moveTo>
                  <a:lnTo>
                    <a:pt x="66" y="280"/>
                  </a:lnTo>
                  <a:lnTo>
                    <a:pt x="71" y="293"/>
                  </a:lnTo>
                  <a:lnTo>
                    <a:pt x="75" y="305"/>
                  </a:lnTo>
                  <a:lnTo>
                    <a:pt x="80" y="317"/>
                  </a:lnTo>
                  <a:lnTo>
                    <a:pt x="86" y="329"/>
                  </a:lnTo>
                  <a:lnTo>
                    <a:pt x="92" y="340"/>
                  </a:lnTo>
                  <a:lnTo>
                    <a:pt x="99" y="349"/>
                  </a:lnTo>
                  <a:lnTo>
                    <a:pt x="107" y="358"/>
                  </a:lnTo>
                  <a:lnTo>
                    <a:pt x="114" y="367"/>
                  </a:lnTo>
                  <a:lnTo>
                    <a:pt x="123" y="373"/>
                  </a:lnTo>
                  <a:lnTo>
                    <a:pt x="131" y="380"/>
                  </a:lnTo>
                  <a:lnTo>
                    <a:pt x="140" y="385"/>
                  </a:lnTo>
                  <a:lnTo>
                    <a:pt x="150" y="389"/>
                  </a:lnTo>
                  <a:lnTo>
                    <a:pt x="159" y="392"/>
                  </a:lnTo>
                  <a:lnTo>
                    <a:pt x="170" y="395"/>
                  </a:lnTo>
                  <a:lnTo>
                    <a:pt x="180" y="397"/>
                  </a:lnTo>
                  <a:lnTo>
                    <a:pt x="191" y="397"/>
                  </a:lnTo>
                  <a:lnTo>
                    <a:pt x="204" y="395"/>
                  </a:lnTo>
                  <a:lnTo>
                    <a:pt x="212" y="395"/>
                  </a:lnTo>
                  <a:lnTo>
                    <a:pt x="218" y="392"/>
                  </a:lnTo>
                  <a:lnTo>
                    <a:pt x="224" y="391"/>
                  </a:lnTo>
                  <a:lnTo>
                    <a:pt x="228" y="388"/>
                  </a:lnTo>
                  <a:lnTo>
                    <a:pt x="233" y="385"/>
                  </a:lnTo>
                  <a:lnTo>
                    <a:pt x="239" y="382"/>
                  </a:lnTo>
                  <a:lnTo>
                    <a:pt x="242" y="377"/>
                  </a:lnTo>
                  <a:lnTo>
                    <a:pt x="247" y="373"/>
                  </a:lnTo>
                  <a:lnTo>
                    <a:pt x="250" y="368"/>
                  </a:lnTo>
                  <a:lnTo>
                    <a:pt x="253" y="364"/>
                  </a:lnTo>
                  <a:lnTo>
                    <a:pt x="254" y="358"/>
                  </a:lnTo>
                  <a:lnTo>
                    <a:pt x="256" y="353"/>
                  </a:lnTo>
                  <a:lnTo>
                    <a:pt x="257" y="347"/>
                  </a:lnTo>
                  <a:lnTo>
                    <a:pt x="257" y="341"/>
                  </a:lnTo>
                  <a:lnTo>
                    <a:pt x="256" y="331"/>
                  </a:lnTo>
                  <a:lnTo>
                    <a:pt x="254" y="325"/>
                  </a:lnTo>
                  <a:lnTo>
                    <a:pt x="253" y="320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2" y="302"/>
                  </a:lnTo>
                  <a:lnTo>
                    <a:pt x="233" y="295"/>
                  </a:lnTo>
                  <a:lnTo>
                    <a:pt x="221" y="287"/>
                  </a:lnTo>
                  <a:lnTo>
                    <a:pt x="215" y="284"/>
                  </a:lnTo>
                  <a:lnTo>
                    <a:pt x="207" y="280"/>
                  </a:lnTo>
                  <a:lnTo>
                    <a:pt x="191" y="274"/>
                  </a:lnTo>
                  <a:lnTo>
                    <a:pt x="161" y="262"/>
                  </a:lnTo>
                  <a:lnTo>
                    <a:pt x="134" y="249"/>
                  </a:lnTo>
                  <a:lnTo>
                    <a:pt x="110" y="237"/>
                  </a:lnTo>
                  <a:lnTo>
                    <a:pt x="99" y="231"/>
                  </a:lnTo>
                  <a:lnTo>
                    <a:pt x="90" y="224"/>
                  </a:lnTo>
                  <a:lnTo>
                    <a:pt x="83" y="218"/>
                  </a:lnTo>
                  <a:lnTo>
                    <a:pt x="77" y="212"/>
                  </a:lnTo>
                  <a:lnTo>
                    <a:pt x="71" y="204"/>
                  </a:lnTo>
                  <a:lnTo>
                    <a:pt x="66" y="198"/>
                  </a:lnTo>
                  <a:lnTo>
                    <a:pt x="62" y="189"/>
                  </a:lnTo>
                  <a:lnTo>
                    <a:pt x="59" y="182"/>
                  </a:lnTo>
                  <a:lnTo>
                    <a:pt x="56" y="174"/>
                  </a:lnTo>
                  <a:lnTo>
                    <a:pt x="54" y="165"/>
                  </a:lnTo>
                  <a:lnTo>
                    <a:pt x="53" y="156"/>
                  </a:lnTo>
                  <a:lnTo>
                    <a:pt x="53" y="146"/>
                  </a:lnTo>
                  <a:lnTo>
                    <a:pt x="54" y="132"/>
                  </a:lnTo>
                  <a:lnTo>
                    <a:pt x="56" y="119"/>
                  </a:lnTo>
                  <a:lnTo>
                    <a:pt x="57" y="111"/>
                  </a:lnTo>
                  <a:lnTo>
                    <a:pt x="60" y="105"/>
                  </a:lnTo>
                  <a:lnTo>
                    <a:pt x="63" y="98"/>
                  </a:lnTo>
                  <a:lnTo>
                    <a:pt x="66" y="92"/>
                  </a:lnTo>
                  <a:lnTo>
                    <a:pt x="72" y="80"/>
                  </a:lnTo>
                  <a:lnTo>
                    <a:pt x="77" y="74"/>
                  </a:lnTo>
                  <a:lnTo>
                    <a:pt x="81" y="68"/>
                  </a:lnTo>
                  <a:lnTo>
                    <a:pt x="92" y="55"/>
                  </a:lnTo>
                  <a:lnTo>
                    <a:pt x="104" y="43"/>
                  </a:lnTo>
                  <a:lnTo>
                    <a:pt x="117" y="33"/>
                  </a:lnTo>
                  <a:lnTo>
                    <a:pt x="131" y="24"/>
                  </a:lnTo>
                  <a:lnTo>
                    <a:pt x="146" y="16"/>
                  </a:lnTo>
                  <a:lnTo>
                    <a:pt x="159" y="10"/>
                  </a:lnTo>
                  <a:lnTo>
                    <a:pt x="174" y="6"/>
                  </a:lnTo>
                  <a:lnTo>
                    <a:pt x="191" y="1"/>
                  </a:lnTo>
                  <a:lnTo>
                    <a:pt x="206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5" y="10"/>
                  </a:lnTo>
                  <a:lnTo>
                    <a:pt x="283" y="13"/>
                  </a:lnTo>
                  <a:lnTo>
                    <a:pt x="290" y="18"/>
                  </a:lnTo>
                  <a:lnTo>
                    <a:pt x="298" y="22"/>
                  </a:lnTo>
                  <a:lnTo>
                    <a:pt x="304" y="28"/>
                  </a:lnTo>
                  <a:lnTo>
                    <a:pt x="310" y="34"/>
                  </a:lnTo>
                  <a:lnTo>
                    <a:pt x="314" y="40"/>
                  </a:lnTo>
                  <a:lnTo>
                    <a:pt x="319" y="46"/>
                  </a:lnTo>
                  <a:lnTo>
                    <a:pt x="322" y="52"/>
                  </a:lnTo>
                  <a:lnTo>
                    <a:pt x="325" y="60"/>
                  </a:lnTo>
                  <a:lnTo>
                    <a:pt x="328" y="66"/>
                  </a:lnTo>
                  <a:lnTo>
                    <a:pt x="311" y="83"/>
                  </a:lnTo>
                  <a:lnTo>
                    <a:pt x="295" y="98"/>
                  </a:lnTo>
                  <a:lnTo>
                    <a:pt x="278" y="114"/>
                  </a:lnTo>
                  <a:lnTo>
                    <a:pt x="263" y="131"/>
                  </a:lnTo>
                  <a:lnTo>
                    <a:pt x="253" y="125"/>
                  </a:lnTo>
                  <a:lnTo>
                    <a:pt x="253" y="114"/>
                  </a:lnTo>
                  <a:lnTo>
                    <a:pt x="251" y="105"/>
                  </a:lnTo>
                  <a:lnTo>
                    <a:pt x="250" y="96"/>
                  </a:lnTo>
                  <a:lnTo>
                    <a:pt x="248" y="87"/>
                  </a:lnTo>
                  <a:lnTo>
                    <a:pt x="245" y="80"/>
                  </a:lnTo>
                  <a:lnTo>
                    <a:pt x="242" y="72"/>
                  </a:lnTo>
                  <a:lnTo>
                    <a:pt x="238" y="66"/>
                  </a:lnTo>
                  <a:lnTo>
                    <a:pt x="233" y="58"/>
                  </a:lnTo>
                  <a:lnTo>
                    <a:pt x="228" y="54"/>
                  </a:lnTo>
                  <a:lnTo>
                    <a:pt x="224" y="49"/>
                  </a:lnTo>
                  <a:lnTo>
                    <a:pt x="218" y="45"/>
                  </a:lnTo>
                  <a:lnTo>
                    <a:pt x="210" y="42"/>
                  </a:lnTo>
                  <a:lnTo>
                    <a:pt x="204" y="39"/>
                  </a:lnTo>
                  <a:lnTo>
                    <a:pt x="197" y="37"/>
                  </a:lnTo>
                  <a:lnTo>
                    <a:pt x="189" y="36"/>
                  </a:lnTo>
                  <a:lnTo>
                    <a:pt x="182" y="36"/>
                  </a:lnTo>
                  <a:lnTo>
                    <a:pt x="170" y="36"/>
                  </a:lnTo>
                  <a:lnTo>
                    <a:pt x="159" y="39"/>
                  </a:lnTo>
                  <a:lnTo>
                    <a:pt x="153" y="42"/>
                  </a:lnTo>
                  <a:lnTo>
                    <a:pt x="149" y="43"/>
                  </a:lnTo>
                  <a:lnTo>
                    <a:pt x="141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29" y="68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8"/>
                  </a:lnTo>
                  <a:lnTo>
                    <a:pt x="126" y="104"/>
                  </a:lnTo>
                  <a:lnTo>
                    <a:pt x="128" y="110"/>
                  </a:lnTo>
                  <a:lnTo>
                    <a:pt x="131" y="116"/>
                  </a:lnTo>
                  <a:lnTo>
                    <a:pt x="132" y="122"/>
                  </a:lnTo>
                  <a:lnTo>
                    <a:pt x="135" y="126"/>
                  </a:lnTo>
                  <a:lnTo>
                    <a:pt x="140" y="132"/>
                  </a:lnTo>
                  <a:lnTo>
                    <a:pt x="143" y="137"/>
                  </a:lnTo>
                  <a:lnTo>
                    <a:pt x="149" y="140"/>
                  </a:lnTo>
                  <a:lnTo>
                    <a:pt x="155" y="144"/>
                  </a:lnTo>
                  <a:lnTo>
                    <a:pt x="170" y="153"/>
                  </a:lnTo>
                  <a:lnTo>
                    <a:pt x="189" y="161"/>
                  </a:lnTo>
                  <a:lnTo>
                    <a:pt x="212" y="168"/>
                  </a:lnTo>
                  <a:lnTo>
                    <a:pt x="244" y="179"/>
                  </a:lnTo>
                  <a:lnTo>
                    <a:pt x="269" y="188"/>
                  </a:lnTo>
                  <a:lnTo>
                    <a:pt x="281" y="192"/>
                  </a:lnTo>
                  <a:lnTo>
                    <a:pt x="290" y="197"/>
                  </a:lnTo>
                  <a:lnTo>
                    <a:pt x="308" y="207"/>
                  </a:lnTo>
                  <a:lnTo>
                    <a:pt x="316" y="212"/>
                  </a:lnTo>
                  <a:lnTo>
                    <a:pt x="322" y="218"/>
                  </a:lnTo>
                  <a:lnTo>
                    <a:pt x="328" y="222"/>
                  </a:lnTo>
                  <a:lnTo>
                    <a:pt x="332" y="230"/>
                  </a:lnTo>
                  <a:lnTo>
                    <a:pt x="335" y="236"/>
                  </a:lnTo>
                  <a:lnTo>
                    <a:pt x="338" y="243"/>
                  </a:lnTo>
                  <a:lnTo>
                    <a:pt x="341" y="249"/>
                  </a:lnTo>
                  <a:lnTo>
                    <a:pt x="343" y="259"/>
                  </a:lnTo>
                  <a:lnTo>
                    <a:pt x="344" y="266"/>
                  </a:lnTo>
                  <a:lnTo>
                    <a:pt x="344" y="275"/>
                  </a:lnTo>
                  <a:lnTo>
                    <a:pt x="344" y="290"/>
                  </a:lnTo>
                  <a:lnTo>
                    <a:pt x="340" y="304"/>
                  </a:lnTo>
                  <a:lnTo>
                    <a:pt x="335" y="319"/>
                  </a:lnTo>
                  <a:lnTo>
                    <a:pt x="328" y="332"/>
                  </a:lnTo>
                  <a:lnTo>
                    <a:pt x="323" y="340"/>
                  </a:lnTo>
                  <a:lnTo>
                    <a:pt x="317" y="347"/>
                  </a:lnTo>
                  <a:lnTo>
                    <a:pt x="307" y="361"/>
                  </a:lnTo>
                  <a:lnTo>
                    <a:pt x="299" y="367"/>
                  </a:lnTo>
                  <a:lnTo>
                    <a:pt x="292" y="374"/>
                  </a:lnTo>
                  <a:lnTo>
                    <a:pt x="277" y="386"/>
                  </a:lnTo>
                  <a:lnTo>
                    <a:pt x="259" y="400"/>
                  </a:lnTo>
                  <a:lnTo>
                    <a:pt x="242" y="410"/>
                  </a:lnTo>
                  <a:lnTo>
                    <a:pt x="224" y="419"/>
                  </a:lnTo>
                  <a:lnTo>
                    <a:pt x="207" y="425"/>
                  </a:lnTo>
                  <a:lnTo>
                    <a:pt x="191" y="431"/>
                  </a:lnTo>
                  <a:lnTo>
                    <a:pt x="174" y="434"/>
                  </a:lnTo>
                  <a:lnTo>
                    <a:pt x="165" y="436"/>
                  </a:lnTo>
                  <a:lnTo>
                    <a:pt x="155" y="437"/>
                  </a:lnTo>
                  <a:lnTo>
                    <a:pt x="137" y="437"/>
                  </a:lnTo>
                  <a:lnTo>
                    <a:pt x="114" y="437"/>
                  </a:lnTo>
                  <a:lnTo>
                    <a:pt x="104" y="436"/>
                  </a:lnTo>
                  <a:lnTo>
                    <a:pt x="93" y="434"/>
                  </a:lnTo>
                  <a:lnTo>
                    <a:pt x="75" y="428"/>
                  </a:lnTo>
                  <a:lnTo>
                    <a:pt x="66" y="425"/>
                  </a:lnTo>
                  <a:lnTo>
                    <a:pt x="57" y="422"/>
                  </a:lnTo>
                  <a:lnTo>
                    <a:pt x="50" y="418"/>
                  </a:lnTo>
                  <a:lnTo>
                    <a:pt x="41" y="413"/>
                  </a:lnTo>
                  <a:lnTo>
                    <a:pt x="33" y="407"/>
                  </a:lnTo>
                  <a:lnTo>
                    <a:pt x="26" y="401"/>
                  </a:lnTo>
                  <a:lnTo>
                    <a:pt x="19" y="395"/>
                  </a:lnTo>
                  <a:lnTo>
                    <a:pt x="13" y="388"/>
                  </a:lnTo>
                  <a:lnTo>
                    <a:pt x="6" y="38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Clr>
                  <a:srgbClr val="080808"/>
                </a:buClr>
                <a:buSzPct val="100000"/>
                <a:buFont typeface="Tahoma" charset="0"/>
                <a:buNone/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7775576" y="5872163"/>
              <a:ext cx="157163" cy="17621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404"/>
                <a:gd name="T5" fmla="*/ 413 h 427"/>
                <a:gd name="T6" fmla="*/ 22 w 404"/>
                <a:gd name="T7" fmla="*/ 389 h 427"/>
                <a:gd name="T8" fmla="*/ 46 w 404"/>
                <a:gd name="T9" fmla="*/ 386 h 427"/>
                <a:gd name="T10" fmla="*/ 60 w 404"/>
                <a:gd name="T11" fmla="*/ 383 h 427"/>
                <a:gd name="T12" fmla="*/ 70 w 404"/>
                <a:gd name="T13" fmla="*/ 382 h 427"/>
                <a:gd name="T14" fmla="*/ 78 w 404"/>
                <a:gd name="T15" fmla="*/ 311 h 427"/>
                <a:gd name="T16" fmla="*/ 84 w 404"/>
                <a:gd name="T17" fmla="*/ 242 h 427"/>
                <a:gd name="T18" fmla="*/ 90 w 404"/>
                <a:gd name="T19" fmla="*/ 182 h 427"/>
                <a:gd name="T20" fmla="*/ 90 w 404"/>
                <a:gd name="T21" fmla="*/ 179 h 427"/>
                <a:gd name="T22" fmla="*/ 97 w 404"/>
                <a:gd name="T23" fmla="*/ 30 h 427"/>
                <a:gd name="T24" fmla="*/ 60 w 404"/>
                <a:gd name="T25" fmla="*/ 27 h 427"/>
                <a:gd name="T26" fmla="*/ 40 w 404"/>
                <a:gd name="T27" fmla="*/ 24 h 427"/>
                <a:gd name="T28" fmla="*/ 19 w 404"/>
                <a:gd name="T29" fmla="*/ 22 h 427"/>
                <a:gd name="T30" fmla="*/ 45 w 404"/>
                <a:gd name="T31" fmla="*/ 0 h 427"/>
                <a:gd name="T32" fmla="*/ 284 w 404"/>
                <a:gd name="T33" fmla="*/ 0 h 427"/>
                <a:gd name="T34" fmla="*/ 257 w 404"/>
                <a:gd name="T35" fmla="*/ 22 h 427"/>
                <a:gd name="T36" fmla="*/ 243 w 404"/>
                <a:gd name="T37" fmla="*/ 25 h 427"/>
                <a:gd name="T38" fmla="*/ 230 w 404"/>
                <a:gd name="T39" fmla="*/ 28 h 427"/>
                <a:gd name="T40" fmla="*/ 216 w 404"/>
                <a:gd name="T41" fmla="*/ 30 h 427"/>
                <a:gd name="T42" fmla="*/ 203 w 404"/>
                <a:gd name="T43" fmla="*/ 30 h 427"/>
                <a:gd name="T44" fmla="*/ 198 w 404"/>
                <a:gd name="T45" fmla="*/ 60 h 427"/>
                <a:gd name="T46" fmla="*/ 195 w 404"/>
                <a:gd name="T47" fmla="*/ 93 h 427"/>
                <a:gd name="T48" fmla="*/ 192 w 404"/>
                <a:gd name="T49" fmla="*/ 128 h 427"/>
                <a:gd name="T50" fmla="*/ 189 w 404"/>
                <a:gd name="T51" fmla="*/ 164 h 427"/>
                <a:gd name="T52" fmla="*/ 189 w 404"/>
                <a:gd name="T53" fmla="*/ 180 h 427"/>
                <a:gd name="T54" fmla="*/ 185 w 404"/>
                <a:gd name="T55" fmla="*/ 231 h 427"/>
                <a:gd name="T56" fmla="*/ 179 w 404"/>
                <a:gd name="T57" fmla="*/ 316 h 427"/>
                <a:gd name="T58" fmla="*/ 176 w 404"/>
                <a:gd name="T59" fmla="*/ 382 h 427"/>
                <a:gd name="T60" fmla="*/ 210 w 404"/>
                <a:gd name="T61" fmla="*/ 389 h 427"/>
                <a:gd name="T62" fmla="*/ 224 w 404"/>
                <a:gd name="T63" fmla="*/ 389 h 427"/>
                <a:gd name="T64" fmla="*/ 234 w 404"/>
                <a:gd name="T65" fmla="*/ 388 h 427"/>
                <a:gd name="T66" fmla="*/ 245 w 404"/>
                <a:gd name="T67" fmla="*/ 388 h 427"/>
                <a:gd name="T68" fmla="*/ 254 w 404"/>
                <a:gd name="T69" fmla="*/ 385 h 427"/>
                <a:gd name="T70" fmla="*/ 263 w 404"/>
                <a:gd name="T71" fmla="*/ 383 h 427"/>
                <a:gd name="T72" fmla="*/ 272 w 404"/>
                <a:gd name="T73" fmla="*/ 379 h 427"/>
                <a:gd name="T74" fmla="*/ 279 w 404"/>
                <a:gd name="T75" fmla="*/ 376 h 427"/>
                <a:gd name="T76" fmla="*/ 287 w 404"/>
                <a:gd name="T77" fmla="*/ 370 h 427"/>
                <a:gd name="T78" fmla="*/ 293 w 404"/>
                <a:gd name="T79" fmla="*/ 365 h 427"/>
                <a:gd name="T80" fmla="*/ 300 w 404"/>
                <a:gd name="T81" fmla="*/ 356 h 427"/>
                <a:gd name="T82" fmla="*/ 309 w 404"/>
                <a:gd name="T83" fmla="*/ 346 h 427"/>
                <a:gd name="T84" fmla="*/ 318 w 404"/>
                <a:gd name="T85" fmla="*/ 332 h 427"/>
                <a:gd name="T86" fmla="*/ 327 w 404"/>
                <a:gd name="T87" fmla="*/ 317 h 427"/>
                <a:gd name="T88" fmla="*/ 352 w 404"/>
                <a:gd name="T89" fmla="*/ 280 h 427"/>
                <a:gd name="T90" fmla="*/ 382 w 404"/>
                <a:gd name="T91" fmla="*/ 228 h 427"/>
                <a:gd name="T92" fmla="*/ 404 w 404"/>
                <a:gd name="T93" fmla="*/ 253 h 427"/>
                <a:gd name="T94" fmla="*/ 392 w 404"/>
                <a:gd name="T95" fmla="*/ 293 h 427"/>
                <a:gd name="T96" fmla="*/ 380 w 404"/>
                <a:gd name="T97" fmla="*/ 335 h 427"/>
                <a:gd name="T98" fmla="*/ 368 w 404"/>
                <a:gd name="T99" fmla="*/ 379 h 427"/>
                <a:gd name="T100" fmla="*/ 358 w 404"/>
                <a:gd name="T101" fmla="*/ 427 h 427"/>
                <a:gd name="T102" fmla="*/ 338 w 404"/>
                <a:gd name="T103" fmla="*/ 424 h 427"/>
                <a:gd name="T104" fmla="*/ 318 w 404"/>
                <a:gd name="T105" fmla="*/ 421 h 427"/>
                <a:gd name="T106" fmla="*/ 297 w 404"/>
                <a:gd name="T107" fmla="*/ 419 h 427"/>
                <a:gd name="T108" fmla="*/ 275 w 404"/>
                <a:gd name="T109" fmla="*/ 416 h 427"/>
                <a:gd name="T110" fmla="*/ 251 w 404"/>
                <a:gd name="T111" fmla="*/ 416 h 427"/>
                <a:gd name="T112" fmla="*/ 224 w 404"/>
                <a:gd name="T113" fmla="*/ 415 h 427"/>
                <a:gd name="T114" fmla="*/ 167 w 404"/>
                <a:gd name="T115" fmla="*/ 413 h 427"/>
                <a:gd name="T116" fmla="*/ 0 w 404"/>
                <a:gd name="T117" fmla="*/ 413 h 427"/>
                <a:gd name="T118" fmla="*/ 0 w 404"/>
                <a:gd name="T119" fmla="*/ 0 h 427"/>
                <a:gd name="T120" fmla="*/ 404 w 404"/>
                <a:gd name="T121" fmla="*/ 427 h 42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404" h="427">
                  <a:moveTo>
                    <a:pt x="0" y="413"/>
                  </a:moveTo>
                  <a:lnTo>
                    <a:pt x="22" y="389"/>
                  </a:lnTo>
                  <a:lnTo>
                    <a:pt x="46" y="386"/>
                  </a:lnTo>
                  <a:lnTo>
                    <a:pt x="60" y="383"/>
                  </a:lnTo>
                  <a:lnTo>
                    <a:pt x="70" y="382"/>
                  </a:lnTo>
                  <a:lnTo>
                    <a:pt x="78" y="311"/>
                  </a:lnTo>
                  <a:lnTo>
                    <a:pt x="84" y="242"/>
                  </a:lnTo>
                  <a:lnTo>
                    <a:pt x="90" y="182"/>
                  </a:lnTo>
                  <a:lnTo>
                    <a:pt x="90" y="179"/>
                  </a:lnTo>
                  <a:lnTo>
                    <a:pt x="97" y="30"/>
                  </a:lnTo>
                  <a:lnTo>
                    <a:pt x="60" y="27"/>
                  </a:lnTo>
                  <a:lnTo>
                    <a:pt x="40" y="24"/>
                  </a:lnTo>
                  <a:lnTo>
                    <a:pt x="19" y="22"/>
                  </a:lnTo>
                  <a:lnTo>
                    <a:pt x="45" y="0"/>
                  </a:lnTo>
                  <a:lnTo>
                    <a:pt x="284" y="0"/>
                  </a:lnTo>
                  <a:lnTo>
                    <a:pt x="257" y="22"/>
                  </a:lnTo>
                  <a:lnTo>
                    <a:pt x="243" y="25"/>
                  </a:lnTo>
                  <a:lnTo>
                    <a:pt x="230" y="28"/>
                  </a:lnTo>
                  <a:lnTo>
                    <a:pt x="216" y="30"/>
                  </a:lnTo>
                  <a:lnTo>
                    <a:pt x="203" y="30"/>
                  </a:lnTo>
                  <a:lnTo>
                    <a:pt x="198" y="60"/>
                  </a:lnTo>
                  <a:lnTo>
                    <a:pt x="195" y="93"/>
                  </a:lnTo>
                  <a:lnTo>
                    <a:pt x="192" y="128"/>
                  </a:lnTo>
                  <a:lnTo>
                    <a:pt x="189" y="164"/>
                  </a:lnTo>
                  <a:lnTo>
                    <a:pt x="189" y="180"/>
                  </a:lnTo>
                  <a:lnTo>
                    <a:pt x="185" y="231"/>
                  </a:lnTo>
                  <a:lnTo>
                    <a:pt x="179" y="316"/>
                  </a:lnTo>
                  <a:lnTo>
                    <a:pt x="176" y="382"/>
                  </a:lnTo>
                  <a:lnTo>
                    <a:pt x="210" y="389"/>
                  </a:lnTo>
                  <a:lnTo>
                    <a:pt x="224" y="389"/>
                  </a:lnTo>
                  <a:lnTo>
                    <a:pt x="234" y="388"/>
                  </a:lnTo>
                  <a:lnTo>
                    <a:pt x="245" y="388"/>
                  </a:lnTo>
                  <a:lnTo>
                    <a:pt x="254" y="385"/>
                  </a:lnTo>
                  <a:lnTo>
                    <a:pt x="263" y="383"/>
                  </a:lnTo>
                  <a:lnTo>
                    <a:pt x="272" y="379"/>
                  </a:lnTo>
                  <a:lnTo>
                    <a:pt x="279" y="376"/>
                  </a:lnTo>
                  <a:lnTo>
                    <a:pt x="287" y="370"/>
                  </a:lnTo>
                  <a:lnTo>
                    <a:pt x="293" y="365"/>
                  </a:lnTo>
                  <a:lnTo>
                    <a:pt x="300" y="356"/>
                  </a:lnTo>
                  <a:lnTo>
                    <a:pt x="309" y="346"/>
                  </a:lnTo>
                  <a:lnTo>
                    <a:pt x="318" y="332"/>
                  </a:lnTo>
                  <a:lnTo>
                    <a:pt x="327" y="317"/>
                  </a:lnTo>
                  <a:lnTo>
                    <a:pt x="352" y="280"/>
                  </a:lnTo>
                  <a:lnTo>
                    <a:pt x="382" y="228"/>
                  </a:lnTo>
                  <a:lnTo>
                    <a:pt x="404" y="253"/>
                  </a:lnTo>
                  <a:lnTo>
                    <a:pt x="392" y="293"/>
                  </a:lnTo>
                  <a:lnTo>
                    <a:pt x="380" y="335"/>
                  </a:lnTo>
                  <a:lnTo>
                    <a:pt x="368" y="379"/>
                  </a:lnTo>
                  <a:lnTo>
                    <a:pt x="358" y="427"/>
                  </a:lnTo>
                  <a:lnTo>
                    <a:pt x="338" y="424"/>
                  </a:lnTo>
                  <a:lnTo>
                    <a:pt x="318" y="421"/>
                  </a:lnTo>
                  <a:lnTo>
                    <a:pt x="297" y="419"/>
                  </a:lnTo>
                  <a:lnTo>
                    <a:pt x="275" y="416"/>
                  </a:lnTo>
                  <a:lnTo>
                    <a:pt x="251" y="416"/>
                  </a:lnTo>
                  <a:lnTo>
                    <a:pt x="224" y="415"/>
                  </a:lnTo>
                  <a:lnTo>
                    <a:pt x="167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Clr>
                  <a:srgbClr val="080808"/>
                </a:buClr>
                <a:buSzPct val="100000"/>
                <a:buFont typeface="Tahoma" charset="0"/>
                <a:buNone/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24638"/>
            <a:ext cx="7912100" cy="233362"/>
          </a:xfrm>
          <a:prstGeom prst="rect">
            <a:avLst/>
          </a:prstGeom>
          <a:gradFill rotWithShape="0">
            <a:gsLst>
              <a:gs pos="0">
                <a:srgbClr val="001121"/>
              </a:gs>
              <a:gs pos="100000">
                <a:srgbClr val="002448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69888" y="6646863"/>
            <a:ext cx="507047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80808"/>
              </a:buClr>
              <a:buSzPct val="100000"/>
              <a:buFont typeface="Tahom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">
                <a:solidFill>
                  <a:srgbClr val="E5FFFF"/>
                </a:solidFill>
                <a:latin typeface="Arial" pitchFamily="34" charset="0"/>
                <a:ea typeface="+mn-ea"/>
                <a:cs typeface="Arial" pitchFamily="34" charset="0"/>
              </a:rPr>
              <a:t>SCHOOL OF ELECTRICAL AND COMPUTER ENGINEERING | GEORGIA INSTITUTE OF TECHNOLOGY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319088"/>
          </a:xfrm>
          <a:prstGeom prst="rect">
            <a:avLst/>
          </a:prstGeom>
          <a:gradFill rotWithShape="0">
            <a:gsLst>
              <a:gs pos="0">
                <a:srgbClr val="002448"/>
              </a:gs>
              <a:gs pos="100000">
                <a:srgbClr val="003366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557260" y="6621463"/>
            <a:ext cx="586740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8000"/>
              </a:lnSpc>
              <a:buClr>
                <a:srgbClr val="E5FFFF"/>
              </a:buClr>
              <a:buSzPct val="100000"/>
              <a:buFont typeface="Tahom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 b="1">
                <a:solidFill>
                  <a:srgbClr val="E5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EBB8BE4-79F7-4A3A-B30A-DF3C34E3C0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80808"/>
        </a:buClr>
        <a:buSzPct val="100000"/>
        <a:buFont typeface="Arial" charset="0"/>
        <a:defRPr sz="2800">
          <a:solidFill>
            <a:srgbClr val="080808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80808"/>
        </a:buClr>
        <a:buSzPct val="100000"/>
        <a:buFont typeface="Arial" charset="0"/>
        <a:defRPr sz="2800">
          <a:solidFill>
            <a:srgbClr val="080808"/>
          </a:solidFill>
          <a:latin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80808"/>
        </a:buClr>
        <a:buSzPct val="100000"/>
        <a:buFont typeface="Arial" charset="0"/>
        <a:defRPr sz="2800">
          <a:solidFill>
            <a:srgbClr val="080808"/>
          </a:solidFill>
          <a:latin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80808"/>
        </a:buClr>
        <a:buSzPct val="100000"/>
        <a:buFont typeface="Arial" charset="0"/>
        <a:defRPr sz="2800">
          <a:solidFill>
            <a:srgbClr val="080808"/>
          </a:solidFill>
          <a:latin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80808"/>
        </a:buClr>
        <a:buSzPct val="100000"/>
        <a:buFont typeface="Arial" charset="0"/>
        <a:defRPr sz="2800">
          <a:solidFill>
            <a:srgbClr val="080808"/>
          </a:solidFill>
          <a:latin typeface="Arial" charset="0"/>
        </a:defRPr>
      </a:lvl5pPr>
      <a:lvl6pPr marL="15367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>
          <a:solidFill>
            <a:srgbClr val="080808"/>
          </a:solidFill>
          <a:latin typeface="Arial" charset="0"/>
        </a:defRPr>
      </a:lvl6pPr>
      <a:lvl7pPr marL="19939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>
          <a:solidFill>
            <a:srgbClr val="080808"/>
          </a:solidFill>
          <a:latin typeface="Arial" charset="0"/>
        </a:defRPr>
      </a:lvl7pPr>
      <a:lvl8pPr marL="24511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>
          <a:solidFill>
            <a:srgbClr val="080808"/>
          </a:solidFill>
          <a:latin typeface="Arial" charset="0"/>
        </a:defRPr>
      </a:lvl8pPr>
      <a:lvl9pPr marL="29083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800">
          <a:solidFill>
            <a:srgbClr val="080808"/>
          </a:solidFill>
          <a:latin typeface="Arial" charset="0"/>
        </a:defRPr>
      </a:lvl9pPr>
    </p:titleStyle>
    <p:bodyStyle>
      <a:lvl1pPr marL="173038" indent="-173038" algn="l" defTabSz="457200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"/>
        <a:defRPr sz="2400">
          <a:solidFill>
            <a:srgbClr val="080808"/>
          </a:solidFill>
          <a:latin typeface="Arial" pitchFamily="34" charset="0"/>
          <a:ea typeface="+mn-ea"/>
          <a:cs typeface="Arial" pitchFamily="34" charset="0"/>
        </a:defRPr>
      </a:lvl1pPr>
      <a:lvl2pPr marL="515938" indent="-173038" algn="l" defTabSz="457200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002448"/>
        </a:buClr>
        <a:buSzPct val="65000"/>
        <a:buFont typeface="Wingdings" pitchFamily="2" charset="2"/>
        <a:buChar char=""/>
        <a:defRPr sz="2000">
          <a:solidFill>
            <a:srgbClr val="080808"/>
          </a:solidFill>
          <a:latin typeface="Arial" pitchFamily="34" charset="0"/>
          <a:cs typeface="Arial" pitchFamily="34" charset="0"/>
        </a:defRPr>
      </a:lvl2pPr>
      <a:lvl3pPr marL="858838" indent="-173038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6666"/>
        </a:buClr>
        <a:buSzPct val="65000"/>
        <a:buFont typeface="Wingdings" pitchFamily="2" charset="2"/>
        <a:buChar char=""/>
        <a:defRPr>
          <a:solidFill>
            <a:srgbClr val="080808"/>
          </a:solidFill>
          <a:latin typeface="Arial" pitchFamily="34" charset="0"/>
          <a:cs typeface="Arial" pitchFamily="34" charset="0"/>
        </a:defRPr>
      </a:lvl3pPr>
      <a:lvl4pPr marL="1201738" indent="-173038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"/>
        <a:defRPr>
          <a:solidFill>
            <a:srgbClr val="080808"/>
          </a:solidFill>
          <a:latin typeface="Arial" pitchFamily="34" charset="0"/>
          <a:cs typeface="Arial" pitchFamily="34" charset="0"/>
        </a:defRPr>
      </a:lvl4pPr>
      <a:lvl5pPr marL="1482725" indent="-1651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"/>
        <a:defRPr>
          <a:solidFill>
            <a:srgbClr val="080808"/>
          </a:solidFill>
          <a:latin typeface="Arial" pitchFamily="34" charset="0"/>
          <a:cs typeface="Arial" pitchFamily="34" charset="0"/>
        </a:defRPr>
      </a:lvl5pPr>
      <a:lvl6pPr marL="1939925" indent="-1651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2"/>
        <a:buChar char=""/>
        <a:defRPr>
          <a:solidFill>
            <a:srgbClr val="080808"/>
          </a:solidFill>
          <a:latin typeface="+mn-lt"/>
        </a:defRPr>
      </a:lvl6pPr>
      <a:lvl7pPr marL="2397125" indent="-1651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2"/>
        <a:buChar char=""/>
        <a:defRPr>
          <a:solidFill>
            <a:srgbClr val="080808"/>
          </a:solidFill>
          <a:latin typeface="+mn-lt"/>
        </a:defRPr>
      </a:lvl7pPr>
      <a:lvl8pPr marL="2854325" indent="-1651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2"/>
        <a:buChar char=""/>
        <a:defRPr>
          <a:solidFill>
            <a:srgbClr val="080808"/>
          </a:solidFill>
          <a:latin typeface="+mn-lt"/>
        </a:defRPr>
      </a:lvl8pPr>
      <a:lvl9pPr marL="3311525" indent="-1651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charset="2"/>
        <a:buChar char=""/>
        <a:defRPr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6201" y="1905000"/>
            <a:ext cx="8991600" cy="133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endParaRPr lang="en-US" altLang="zh-CN" sz="3200" dirty="0">
              <a:latin typeface="+mj-lt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3890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8674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Tahoma" charset="0"/>
              <a:buNone/>
              <a:defRPr/>
            </a:pPr>
            <a:r>
              <a:rPr lang="en-US" sz="2400" kern="0" dirty="0">
                <a:solidFill>
                  <a:srgbClr val="080808"/>
                </a:solidFill>
                <a:latin typeface="+mn-lt"/>
                <a:ea typeface="+mn-ea"/>
              </a:rPr>
              <a:t> </a:t>
            </a:r>
            <a:r>
              <a:rPr lang="en-US" sz="2000" u="sng" kern="0" dirty="0">
                <a:solidFill>
                  <a:srgbClr val="080808"/>
                </a:solidFill>
                <a:latin typeface="Calibri" pitchFamily="34" charset="0"/>
                <a:ea typeface="+mn-ea"/>
              </a:rPr>
              <a:t>Sponsors</a:t>
            </a:r>
            <a:r>
              <a:rPr lang="en-US" sz="2000" i="1" kern="0" dirty="0">
                <a:solidFill>
                  <a:srgbClr val="080808"/>
                </a:solidFill>
                <a:latin typeface="Calibri" pitchFamily="34" charset="0"/>
                <a:ea typeface="+mn-ea"/>
              </a:rPr>
              <a:t>: National Science Foundation, LogicBlox Inc. </a:t>
            </a:r>
            <a:r>
              <a:rPr lang="en-US" sz="2000" i="1" kern="0" dirty="0" smtClean="0">
                <a:solidFill>
                  <a:srgbClr val="080808"/>
                </a:solidFill>
                <a:latin typeface="Calibri" pitchFamily="34" charset="0"/>
                <a:ea typeface="+mn-ea"/>
              </a:rPr>
              <a:t>, </a:t>
            </a:r>
            <a:r>
              <a:rPr lang="en-US" sz="2000" i="1" kern="0" dirty="0">
                <a:solidFill>
                  <a:srgbClr val="080808"/>
                </a:solidFill>
                <a:latin typeface="Calibri" pitchFamily="34" charset="0"/>
                <a:ea typeface="+mn-ea"/>
              </a:rPr>
              <a:t>and NVIDIA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1657985"/>
            <a:ext cx="8534400" cy="1470025"/>
          </a:xfrm>
        </p:spPr>
        <p:txBody>
          <a:bodyPr/>
          <a:lstStyle/>
          <a:p>
            <a:pPr algn="ctr"/>
            <a:r>
              <a:rPr lang="en-US" altLang="zh-CN" sz="3200" dirty="0" smtClean="0"/>
              <a:t>Kernel Weaver: Automatically Fusing Database Primitives for Efficient GPU Computation</a:t>
            </a:r>
            <a:br>
              <a:rPr lang="en-US" altLang="zh-CN" sz="3200" dirty="0" smtClean="0"/>
            </a:br>
            <a:endParaRPr lang="en-US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3288686"/>
            <a:ext cx="8656319" cy="239583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dirty="0" smtClean="0"/>
              <a:t>Haicheng Wu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 Gregory Diamos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Srihari</a:t>
            </a:r>
            <a:r>
              <a:rPr lang="en-US" altLang="zh-CN" dirty="0" smtClean="0"/>
              <a:t> Cadambi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,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dirty="0" smtClean="0"/>
              <a:t>Sudhakar Yalamanchili</a:t>
            </a:r>
            <a:r>
              <a:rPr lang="en-US" altLang="zh-CN" baseline="30000" dirty="0"/>
              <a:t>1</a:t>
            </a:r>
            <a:endParaRPr lang="en-US" altLang="zh-CN" baseline="30000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altLang="zh-CN" dirty="0" smtClean="0"/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baseline="30000" dirty="0"/>
              <a:t>1</a:t>
            </a:r>
            <a:r>
              <a:rPr lang="en-US" altLang="zh-CN" dirty="0" smtClean="0"/>
              <a:t>Georgia Institute of Technology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baseline="30000" dirty="0"/>
              <a:t>2</a:t>
            </a:r>
            <a:r>
              <a:rPr lang="en-US" altLang="zh-CN" dirty="0" smtClean="0"/>
              <a:t>NVIDIA Research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080808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zh-CN" baseline="30000" dirty="0"/>
              <a:t>3</a:t>
            </a:r>
            <a:r>
              <a:rPr lang="en-US" altLang="zh-CN" dirty="0" smtClean="0"/>
              <a:t>NEC Laboratories America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8" y="2199487"/>
            <a:ext cx="7651623" cy="425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2865" y="1743313"/>
            <a:ext cx="4135438" cy="6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altLang="zh-CN" sz="2400" dirty="0" smtClean="0">
                <a:solidFill>
                  <a:srgbClr val="080808"/>
                </a:solidFill>
                <a:latin typeface="Tahoma" pitchFamily="34" charset="0"/>
              </a:rPr>
              <a:t>Example of SELECT</a:t>
            </a:r>
            <a:endParaRPr lang="en-US" altLang="zh-CN" sz="2400" dirty="0">
              <a:solidFill>
                <a:srgbClr val="080808"/>
              </a:solidFill>
              <a:latin typeface="Tahoma" pitchFamily="34" charset="0"/>
            </a:endParaRPr>
          </a:p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en-US" altLang="zh-CN" sz="2400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194" y="5929572"/>
            <a:ext cx="1050878" cy="3821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34334" y="5880096"/>
            <a:ext cx="1050878" cy="3821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248410" y="5858864"/>
            <a:ext cx="1050878" cy="3821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77340" y="2235201"/>
            <a:ext cx="3215640" cy="40536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03140" y="2235200"/>
            <a:ext cx="1623060" cy="381473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0" y="6435443"/>
            <a:ext cx="8636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80808"/>
              </a:buClr>
              <a:buSzPct val="100000"/>
              <a:defRPr/>
            </a:pPr>
            <a:r>
              <a:rPr lang="en-US" altLang="zh-CN" sz="1050" dirty="0" smtClean="0">
                <a:latin typeface="Ariel" charset="0"/>
                <a:ea typeface="+mn-ea"/>
              </a:rPr>
              <a:t>*   G. </a:t>
            </a:r>
            <a:r>
              <a:rPr lang="en-US" altLang="zh-CN" sz="1050" dirty="0" err="1" smtClean="0">
                <a:latin typeface="Ariel" charset="0"/>
                <a:ea typeface="+mn-ea"/>
              </a:rPr>
              <a:t>Diamos</a:t>
            </a:r>
            <a:r>
              <a:rPr lang="en-US" altLang="zh-CN" sz="1050" dirty="0" smtClean="0">
                <a:latin typeface="Ariel" charset="0"/>
                <a:ea typeface="+mn-ea"/>
              </a:rPr>
              <a:t>, H. Wu, J. Wang, A. </a:t>
            </a:r>
            <a:r>
              <a:rPr lang="en-US" altLang="zh-CN" sz="1050" dirty="0" err="1" smtClean="0">
                <a:latin typeface="Ariel" charset="0"/>
                <a:ea typeface="+mn-ea"/>
              </a:rPr>
              <a:t>Lele</a:t>
            </a:r>
            <a:r>
              <a:rPr lang="en-US" altLang="zh-CN" sz="1050" dirty="0" smtClean="0">
                <a:latin typeface="Ariel" charset="0"/>
                <a:ea typeface="+mn-ea"/>
              </a:rPr>
              <a:t>, and S. </a:t>
            </a:r>
            <a:r>
              <a:rPr lang="en-US" altLang="zh-CN" sz="1050" dirty="0" err="1" smtClean="0">
                <a:latin typeface="Ariel" charset="0"/>
                <a:ea typeface="+mn-ea"/>
              </a:rPr>
              <a:t>Yalamanchili</a:t>
            </a:r>
            <a:r>
              <a:rPr lang="en-US" altLang="zh-CN" sz="1050" dirty="0" smtClean="0">
                <a:latin typeface="Ariel" charset="0"/>
                <a:ea typeface="+mn-ea"/>
              </a:rPr>
              <a:t>. </a:t>
            </a:r>
            <a:r>
              <a:rPr lang="en-US" altLang="zh-CN" sz="1050" dirty="0"/>
              <a:t>Relational Algorithms for </a:t>
            </a:r>
            <a:r>
              <a:rPr lang="en-US" altLang="zh-CN" sz="1050" dirty="0" smtClean="0"/>
              <a:t>Multi-Bulk-Synchronous Processors</a:t>
            </a:r>
            <a:r>
              <a:rPr lang="en-US" altLang="zh-CN" sz="1050" dirty="0" smtClean="0">
                <a:latin typeface="Ariel" charset="0"/>
                <a:ea typeface="+mn-ea"/>
              </a:rPr>
              <a:t>. In </a:t>
            </a:r>
            <a:r>
              <a:rPr lang="en-US" altLang="zh-CN" sz="1050" dirty="0" err="1" smtClean="0">
                <a:latin typeface="Ariel" charset="0"/>
                <a:ea typeface="+mn-ea"/>
              </a:rPr>
              <a:t>PPoPP</a:t>
            </a:r>
            <a:r>
              <a:rPr lang="en-US" altLang="zh-CN" sz="1050" dirty="0" smtClean="0">
                <a:latin typeface="Ariel" charset="0"/>
                <a:ea typeface="+mn-ea"/>
              </a:rPr>
              <a:t>, 2013.</a:t>
            </a:r>
            <a:endParaRPr lang="en-US" altLang="zh-CN" sz="1050" dirty="0">
              <a:latin typeface="Ariel" charset="0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19858" y="5452186"/>
            <a:ext cx="2669903" cy="10082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30325" y="2208553"/>
            <a:ext cx="1776275" cy="42649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29356" y="1615108"/>
            <a:ext cx="2930417" cy="62009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437886" y="6071165"/>
            <a:ext cx="2930417" cy="3856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464389" y="3253812"/>
            <a:ext cx="1739812" cy="197858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RA Implementation-Multi-Stage Algorithms </a:t>
            </a:r>
            <a:endParaRPr lang="zh-CN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B6CFDB-0620-4C64-886D-19C912FAC2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232865" y="913666"/>
            <a:ext cx="7051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All primitives have the same three stages</a:t>
            </a:r>
            <a:r>
              <a:rPr lang="en-US" altLang="zh-CN" sz="2400" b="1" kern="0" baseline="30000" dirty="0">
                <a:solidFill>
                  <a:srgbClr val="080808"/>
                </a:solidFill>
                <a:latin typeface="+mj-lt"/>
              </a:rPr>
              <a:t> </a:t>
            </a:r>
            <a:r>
              <a:rPr lang="en-US" altLang="zh-CN" sz="2400" b="1" kern="0" baseline="30000" dirty="0" smtClean="0">
                <a:solidFill>
                  <a:srgbClr val="080808"/>
                </a:solidFill>
                <a:latin typeface="+mj-lt"/>
              </a:rPr>
              <a:t>*</a:t>
            </a:r>
          </a:p>
          <a:p>
            <a:pPr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Each stage normally maps to 1 CUDA kernel 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Kernel Fusion – Three Steps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07963" y="1587500"/>
            <a:ext cx="8507412" cy="506095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dirty="0" smtClean="0">
                <a:solidFill>
                  <a:srgbClr val="009973"/>
                </a:solidFill>
                <a:ea typeface="宋体" charset="-122"/>
              </a:rPr>
              <a:t>Opportunity</a:t>
            </a:r>
            <a:r>
              <a:rPr lang="en-US" altLang="zh-CN" dirty="0" smtClean="0">
                <a:ea typeface="宋体" charset="-122"/>
              </a:rPr>
              <a:t>: Find candidates meeting fusion criteria.</a:t>
            </a:r>
          </a:p>
          <a:p>
            <a:pPr marL="457200" indent="-457200">
              <a:buFont typeface="+mj-lt"/>
              <a:buAutoNum type="arabicPeriod"/>
            </a:pPr>
            <a:endParaRPr lang="en-US" altLang="zh-CN" dirty="0" smtClean="0">
              <a:ea typeface="宋体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dirty="0">
              <a:ea typeface="宋体" charset="-12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dirty="0" smtClean="0">
                <a:solidFill>
                  <a:srgbClr val="009973"/>
                </a:solidFill>
                <a:ea typeface="宋体" charset="-122"/>
              </a:rPr>
              <a:t>Feasibility</a:t>
            </a:r>
            <a:r>
              <a:rPr lang="en-US" altLang="zh-CN" dirty="0" smtClean="0">
                <a:ea typeface="宋体" charset="-122"/>
              </a:rPr>
              <a:t>: Choose kernels to fuse according to available resources.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altLang="zh-CN" dirty="0">
              <a:ea typeface="宋体" charset="-12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altLang="zh-CN" dirty="0" smtClean="0">
              <a:ea typeface="宋体" charset="-12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dirty="0" smtClean="0">
                <a:solidFill>
                  <a:srgbClr val="009973"/>
                </a:solidFill>
                <a:ea typeface="宋体" charset="-122"/>
              </a:rPr>
              <a:t>Fusion</a:t>
            </a:r>
            <a:r>
              <a:rPr lang="en-US" altLang="zh-CN" dirty="0" smtClean="0">
                <a:ea typeface="宋体" charset="-122"/>
              </a:rPr>
              <a:t>: Kernel </a:t>
            </a:r>
            <a:r>
              <a:rPr lang="en-US" altLang="zh-CN" dirty="0" smtClean="0">
                <a:ea typeface="宋体" charset="-122"/>
              </a:rPr>
              <a:t>fusion.</a:t>
            </a:r>
            <a:endParaRPr lang="en-US" altLang="zh-CN" dirty="0" smtClean="0">
              <a:ea typeface="宋体" charset="-122"/>
            </a:endParaRPr>
          </a:p>
          <a:p>
            <a:pPr marL="457200" lvl="1" indent="0">
              <a:buNone/>
            </a:pPr>
            <a:r>
              <a:rPr lang="en-US" altLang="zh-CN" dirty="0" smtClean="0">
                <a:ea typeface="宋体" charset="-122"/>
              </a:rPr>
              <a:t> </a:t>
            </a:r>
          </a:p>
          <a:p>
            <a:pPr marL="742950" lvl="1" indent="-285750"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E1C4C-70BF-488D-8D6B-65ABBFE62DD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Kernel Fusion Criteria (1)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542021" y="6418263"/>
            <a:ext cx="601980" cy="236537"/>
          </a:xfrm>
        </p:spPr>
        <p:txBody>
          <a:bodyPr/>
          <a:lstStyle/>
          <a:p>
            <a:fld id="{DFC28E2C-74B4-4A99-8B48-D552EED9D1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1886" y="1066800"/>
            <a:ext cx="8548914" cy="1727200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Compatible kernel configurations (CTA &amp; thread dimensions)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Implementations of RA primitives are parametric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Empirically choose configurations after fusion</a:t>
            </a:r>
          </a:p>
          <a:p>
            <a:pPr lvl="1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sz="14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81351"/>
            <a:ext cx="1968500" cy="135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857357"/>
            <a:ext cx="1968500" cy="135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612900" y="3073400"/>
            <a:ext cx="19685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463800" y="28194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M1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11300" y="3200400"/>
            <a:ext cx="0" cy="134063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19200" y="37211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N1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600200" y="4775200"/>
            <a:ext cx="19685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51100" y="45212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M2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511300" y="4851400"/>
            <a:ext cx="0" cy="134063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19200" y="53721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N2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543" y="31496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1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946275" y="3288099"/>
            <a:ext cx="117481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1670050" y="3288099"/>
            <a:ext cx="117481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33575" y="4951799"/>
            <a:ext cx="117481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1657350" y="4951799"/>
            <a:ext cx="117481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670843" y="4800600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T2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508801"/>
            <a:ext cx="3194050" cy="220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>
            <a:off x="5232400" y="3308002"/>
            <a:ext cx="32004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759646" y="3068291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067300" y="3536602"/>
            <a:ext cx="0" cy="217839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775200" y="4489102"/>
            <a:ext cx="44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N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2432" y="3549302"/>
            <a:ext cx="269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</a:t>
            </a:r>
            <a:endParaRPr lang="zh-CN" altLang="en-US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5756433" y="3687801"/>
            <a:ext cx="180823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5338761" y="3687801"/>
            <a:ext cx="175576" cy="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67" name="TextBox 63"/>
          <p:cNvSpPr txBox="1">
            <a:spLocks noChangeArrowheads="1"/>
          </p:cNvSpPr>
          <p:nvPr/>
        </p:nvSpPr>
        <p:spPr bwMode="auto">
          <a:xfrm>
            <a:off x="76200" y="36830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1600" dirty="0">
                <a:latin typeface="+mj-lt"/>
              </a:rPr>
              <a:t>Kernel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sz="1400" dirty="0">
                <a:latin typeface="+mj-lt"/>
              </a:rPr>
              <a:t>A</a:t>
            </a:r>
          </a:p>
        </p:txBody>
      </p:sp>
      <p:sp>
        <p:nvSpPr>
          <p:cNvPr id="68" name="TextBox 63"/>
          <p:cNvSpPr txBox="1">
            <a:spLocks noChangeArrowheads="1"/>
          </p:cNvSpPr>
          <p:nvPr/>
        </p:nvSpPr>
        <p:spPr bwMode="auto">
          <a:xfrm>
            <a:off x="114300" y="5308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1600" dirty="0">
                <a:latin typeface="+mj-lt"/>
              </a:rPr>
              <a:t>Kernel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sz="1600" dirty="0" smtClean="0">
                <a:latin typeface="+mj-lt"/>
              </a:rPr>
              <a:t>B</a:t>
            </a:r>
            <a:endParaRPr lang="en-US" altLang="zh-CN" sz="1400" dirty="0">
              <a:latin typeface="+mj-lt"/>
            </a:endParaRPr>
          </a:p>
        </p:txBody>
      </p:sp>
      <p:sp>
        <p:nvSpPr>
          <p:cNvPr id="69" name="TextBox 63"/>
          <p:cNvSpPr txBox="1">
            <a:spLocks noChangeArrowheads="1"/>
          </p:cNvSpPr>
          <p:nvPr/>
        </p:nvSpPr>
        <p:spPr bwMode="auto">
          <a:xfrm>
            <a:off x="5819846" y="5891605"/>
            <a:ext cx="2244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1600" dirty="0" smtClean="0">
                <a:latin typeface="+mj-lt"/>
              </a:rPr>
              <a:t>Fused Kernel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sz="1400" dirty="0" smtClean="0">
                <a:latin typeface="+mj-lt"/>
              </a:rPr>
              <a:t>A &amp; B</a:t>
            </a:r>
            <a:endParaRPr lang="en-US" altLang="zh-CN" sz="1400" dirty="0">
              <a:latin typeface="+mj-lt"/>
            </a:endParaRPr>
          </a:p>
        </p:txBody>
      </p:sp>
      <p:sp>
        <p:nvSpPr>
          <p:cNvPr id="32" name="Slide Number Placeholder 2"/>
          <p:cNvSpPr txBox="1">
            <a:spLocks/>
          </p:cNvSpPr>
          <p:nvPr/>
        </p:nvSpPr>
        <p:spPr bwMode="auto">
          <a:xfrm>
            <a:off x="8557260" y="6621463"/>
            <a:ext cx="586740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Tahom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1886" y="1143000"/>
            <a:ext cx="8548914" cy="4267200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Dependence Restriction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Thread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sz="14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" y="2362200"/>
            <a:ext cx="2210706" cy="2715077"/>
            <a:chOff x="762000" y="2866573"/>
            <a:chExt cx="2210706" cy="2715077"/>
          </a:xfrm>
        </p:grpSpPr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856" y="2866573"/>
              <a:ext cx="184785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331" y="4419600"/>
              <a:ext cx="184785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 bwMode="auto">
            <a:xfrm>
              <a:off x="762000" y="3146879"/>
              <a:ext cx="478971" cy="1524000"/>
            </a:xfrm>
            <a:custGeom>
              <a:avLst/>
              <a:gdLst>
                <a:gd name="connsiteX0" fmla="*/ 478971 w 478971"/>
                <a:gd name="connsiteY0" fmla="*/ 0 h 1524000"/>
                <a:gd name="connsiteX1" fmla="*/ 0 w 478971"/>
                <a:gd name="connsiteY1" fmla="*/ 522515 h 1524000"/>
                <a:gd name="connsiteX2" fmla="*/ 478971 w 478971"/>
                <a:gd name="connsiteY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1524000">
                  <a:moveTo>
                    <a:pt x="478971" y="0"/>
                  </a:moveTo>
                  <a:cubicBezTo>
                    <a:pt x="239485" y="134257"/>
                    <a:pt x="0" y="268515"/>
                    <a:pt x="0" y="522515"/>
                  </a:cubicBezTo>
                  <a:cubicBezTo>
                    <a:pt x="0" y="776515"/>
                    <a:pt x="239485" y="1150257"/>
                    <a:pt x="478971" y="15240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Kernel Fusion Criteria (2)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38600" y="1981200"/>
            <a:ext cx="4140949" cy="3018225"/>
            <a:chOff x="457200" y="2393708"/>
            <a:chExt cx="4140949" cy="3018225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798969"/>
              <a:ext cx="111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Arial" pitchFamily="34" charset="0"/>
                  <a:cs typeface="Arial" pitchFamily="34" charset="0"/>
                </a:rPr>
                <a:t>Kernel A</a:t>
              </a:r>
              <a:endParaRPr lang="zh-CN" alt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4293940"/>
              <a:ext cx="111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Arial" pitchFamily="34" charset="0"/>
                  <a:cs typeface="Arial" pitchFamily="34" charset="0"/>
                </a:rPr>
                <a:t>Kernel B</a:t>
              </a:r>
              <a:endParaRPr lang="zh-CN" alt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8" y="2875330"/>
              <a:ext cx="4101941" cy="2536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70380" y="2393708"/>
              <a:ext cx="29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Arial" pitchFamily="34" charset="0"/>
                  <a:cs typeface="Arial" pitchFamily="34" charset="0"/>
                </a:rPr>
                <a:t>Input data have 2 attributes</a:t>
              </a:r>
              <a:endParaRPr lang="zh-CN" altLang="en-US" sz="1600" b="1" i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938463" y="5334000"/>
            <a:ext cx="6205537" cy="990600"/>
          </a:xfrm>
        </p:spPr>
        <p:txBody>
          <a:bodyPr/>
          <a:lstStyle/>
          <a:p>
            <a:r>
              <a:rPr lang="en-US" dirty="0" smtClean="0"/>
              <a:t>Operations of each thread are independent</a:t>
            </a:r>
          </a:p>
          <a:p>
            <a:r>
              <a:rPr lang="en-US" dirty="0" smtClean="0"/>
              <a:t>Use registers to communicate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57260" y="6621463"/>
            <a:ext cx="586740" cy="236537"/>
          </a:xfrm>
        </p:spPr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6560" name="TextBox 66559"/>
          <p:cNvSpPr txBox="1"/>
          <p:nvPr/>
        </p:nvSpPr>
        <p:spPr>
          <a:xfrm>
            <a:off x="3048000" y="28956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Kernel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4267200"/>
            <a:ext cx="97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Kernel B</a:t>
            </a:r>
          </a:p>
        </p:txBody>
      </p:sp>
    </p:spTree>
    <p:extLst>
      <p:ext uri="{BB962C8B-B14F-4D97-AF65-F5344CB8AC3E}">
        <p14:creationId xmlns:p14="http://schemas.microsoft.com/office/powerpoint/2010/main" val="275179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1886" y="1066800"/>
            <a:ext cx="8548914" cy="4267200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Dependence Restriction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Thread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CTA (Thread Block)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sz="14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65" y="2895600"/>
            <a:ext cx="18478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65" y="4465905"/>
            <a:ext cx="18478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Kernel Fusion Criteria 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542021" y="6158887"/>
            <a:ext cx="601980" cy="236537"/>
          </a:xfrm>
        </p:spPr>
        <p:txBody>
          <a:bodyPr/>
          <a:lstStyle/>
          <a:p>
            <a:fld id="{DFC28E2C-74B4-4A99-8B48-D552EED9D1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2615294" y="3184591"/>
            <a:ext cx="478971" cy="1524000"/>
          </a:xfrm>
          <a:custGeom>
            <a:avLst/>
            <a:gdLst>
              <a:gd name="connsiteX0" fmla="*/ 478971 w 478971"/>
              <a:gd name="connsiteY0" fmla="*/ 0 h 1524000"/>
              <a:gd name="connsiteX1" fmla="*/ 0 w 478971"/>
              <a:gd name="connsiteY1" fmla="*/ 522515 h 1524000"/>
              <a:gd name="connsiteX2" fmla="*/ 478971 w 478971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1524000">
                <a:moveTo>
                  <a:pt x="478971" y="0"/>
                </a:moveTo>
                <a:cubicBezTo>
                  <a:pt x="239485" y="134257"/>
                  <a:pt x="0" y="268515"/>
                  <a:pt x="0" y="522515"/>
                </a:cubicBezTo>
                <a:cubicBezTo>
                  <a:pt x="0" y="776515"/>
                  <a:pt x="239485" y="1150257"/>
                  <a:pt x="478971" y="15240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26000" y="3375838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Kernel A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6000" y="4870809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Kernel B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8557260" y="6621463"/>
            <a:ext cx="586740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Tahom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46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65" y="1132764"/>
            <a:ext cx="4949666" cy="54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9" y="381000"/>
            <a:ext cx="9480645" cy="517525"/>
          </a:xfrm>
        </p:spPr>
        <p:txBody>
          <a:bodyPr/>
          <a:lstStyle/>
          <a:p>
            <a:r>
              <a:rPr lang="en-US" sz="3200" dirty="0" smtClean="0"/>
              <a:t>Kernel Fusion Criteria-CTA Dependence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5025335" y="1717346"/>
            <a:ext cx="4118665" cy="4622494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Threads in the same CTA have dependence</a:t>
            </a: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0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No dependence between CTAs</a:t>
            </a: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0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+mn-lt"/>
                <a:ea typeface="+mn-ea"/>
              </a:rPr>
              <a:t>Can be fused</a:t>
            </a: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0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After fusion</a:t>
            </a:r>
            <a:endParaRPr lang="en-US" altLang="zh-CN" sz="20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1800" kern="0" dirty="0" smtClean="0">
                <a:solidFill>
                  <a:srgbClr val="080808"/>
                </a:solidFill>
                <a:latin typeface="+mj-lt"/>
              </a:rPr>
              <a:t>Use Shared MEM to communicate </a:t>
            </a: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1800" kern="0" dirty="0" smtClean="0">
                <a:solidFill>
                  <a:srgbClr val="080808"/>
                </a:solidFill>
                <a:latin typeface="+mn-lt"/>
                <a:ea typeface="+mn-ea"/>
              </a:rPr>
              <a:t>Synchronization is needed</a:t>
            </a:r>
            <a:endParaRPr lang="en-US" altLang="zh-CN" sz="18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endParaRPr lang="en-US" altLang="zh-CN" sz="18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endParaRPr lang="en-US" altLang="zh-CN" sz="20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4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4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10840" y="1005840"/>
            <a:ext cx="2026920" cy="5486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604" y="804446"/>
            <a:ext cx="350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latin typeface="Arial" pitchFamily="34" charset="0"/>
                <a:cs typeface="Arial" pitchFamily="34" charset="0"/>
              </a:rPr>
              <a:t>Example of 2 back-to-back JOINs</a:t>
            </a:r>
            <a:endParaRPr lang="zh-CN" altLang="en-US" sz="16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2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1886" y="1066800"/>
            <a:ext cx="8548914" cy="4267200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Dependence Restriction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Thread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CTA (Thread Block)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Kernel dependence</a:t>
            </a:r>
          </a:p>
          <a:p>
            <a:pPr marL="630238" lvl="1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endParaRPr lang="en-US" altLang="zh-CN" sz="2400" kern="0" dirty="0" smtClean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sz="14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5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Kernel Fusion Criteria (2)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542021" y="6311287"/>
            <a:ext cx="601980" cy="236537"/>
          </a:xfrm>
        </p:spPr>
        <p:txBody>
          <a:bodyPr/>
          <a:lstStyle/>
          <a:p>
            <a:fld id="{DFC28E2C-74B4-4A99-8B48-D552EED9D1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80571" y="1505857"/>
            <a:ext cx="5428343" cy="899886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21"/>
          <p:cNvSpPr txBox="1">
            <a:spLocks noChangeArrowheads="1"/>
          </p:cNvSpPr>
          <p:nvPr/>
        </p:nvSpPr>
        <p:spPr bwMode="auto">
          <a:xfrm>
            <a:off x="6137727" y="1722875"/>
            <a:ext cx="2300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be fused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3124200"/>
            <a:ext cx="3328306" cy="2732355"/>
            <a:chOff x="2931886" y="3200400"/>
            <a:chExt cx="3328306" cy="273235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57" y="4770705"/>
              <a:ext cx="184785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57" y="3200400"/>
              <a:ext cx="1847850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 bwMode="auto">
            <a:xfrm>
              <a:off x="2931886" y="3489391"/>
              <a:ext cx="478971" cy="1524000"/>
            </a:xfrm>
            <a:custGeom>
              <a:avLst/>
              <a:gdLst>
                <a:gd name="connsiteX0" fmla="*/ 478971 w 478971"/>
                <a:gd name="connsiteY0" fmla="*/ 0 h 1524000"/>
                <a:gd name="connsiteX1" fmla="*/ 0 w 478971"/>
                <a:gd name="connsiteY1" fmla="*/ 522515 h 1524000"/>
                <a:gd name="connsiteX2" fmla="*/ 478971 w 478971"/>
                <a:gd name="connsiteY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1524000">
                  <a:moveTo>
                    <a:pt x="478971" y="0"/>
                  </a:moveTo>
                  <a:cubicBezTo>
                    <a:pt x="239485" y="134257"/>
                    <a:pt x="0" y="268515"/>
                    <a:pt x="0" y="522515"/>
                  </a:cubicBezTo>
                  <a:cubicBezTo>
                    <a:pt x="0" y="776515"/>
                    <a:pt x="239485" y="1150257"/>
                    <a:pt x="478971" y="152400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2592" y="3680638"/>
              <a:ext cx="111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Arial" pitchFamily="34" charset="0"/>
                  <a:cs typeface="Arial" pitchFamily="34" charset="0"/>
                </a:rPr>
                <a:t>Kernel A</a:t>
              </a:r>
              <a:endParaRPr lang="zh-CN" alt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2592" y="5175609"/>
              <a:ext cx="111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Arial" pitchFamily="34" charset="0"/>
                  <a:cs typeface="Arial" pitchFamily="34" charset="0"/>
                </a:rPr>
                <a:t>Kernel B</a:t>
              </a:r>
              <a:endParaRPr lang="zh-CN" alt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759270" cy="38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8557260" y="6621463"/>
            <a:ext cx="586740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E5FFFF"/>
              </a:buClr>
              <a:buSzPct val="100000"/>
              <a:buFont typeface="Tahom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el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4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Kernel Fusion </a:t>
            </a:r>
            <a:r>
              <a:rPr lang="en-US" sz="3200" dirty="0" smtClean="0"/>
              <a:t>Criteria - Candidates for Fusion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exhibit thread or CTA dependence</a:t>
            </a:r>
          </a:p>
          <a:p>
            <a:r>
              <a:rPr lang="en-US" dirty="0" smtClean="0"/>
              <a:t>Bounded by operators with kernel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1A8065-AA14-4691-BF68-A6A7F1AAA3E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097088"/>
            <a:ext cx="50482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40" y="1959605"/>
            <a:ext cx="6114479" cy="346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831080" y="2618374"/>
            <a:ext cx="2087880" cy="295656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611880" y="2351674"/>
            <a:ext cx="2438400" cy="2819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952343" y="1936202"/>
            <a:ext cx="2191655" cy="35683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Choosing Operators to Fuse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05825" y="5701545"/>
            <a:ext cx="3086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Dependence Graph</a:t>
            </a:r>
            <a:endParaRPr lang="en-US" altLang="zh-CN" sz="2000" dirty="0">
              <a:latin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384645" y="5701544"/>
            <a:ext cx="1687259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1. </a:t>
            </a:r>
            <a:r>
              <a:rPr lang="en-US" altLang="zh-CN" sz="2000" dirty="0" err="1" smtClean="0">
                <a:latin typeface="Tahoma" pitchFamily="34" charset="0"/>
              </a:rPr>
              <a:t>Topo</a:t>
            </a:r>
            <a:r>
              <a:rPr lang="en-US" altLang="zh-CN" sz="2000" dirty="0" smtClean="0">
                <a:latin typeface="Tahoma" pitchFamily="34" charset="0"/>
              </a:rPr>
              <a:t> Sort</a:t>
            </a:r>
            <a:endParaRPr lang="en-US" altLang="zh-CN" sz="2000" dirty="0">
              <a:latin typeface="Tahom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76128" y="5570180"/>
            <a:ext cx="4120271" cy="10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2. Incrementally add operators</a:t>
            </a:r>
          </a:p>
          <a:p>
            <a:pPr marL="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3. Stop When the Estimated Usage is Larger than Budget</a:t>
            </a:r>
            <a:endParaRPr lang="en-US" altLang="zh-CN" sz="2000" dirty="0">
              <a:latin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1068" y="990600"/>
            <a:ext cx="8952932" cy="1224244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Kernel fusion will increase resource usage, e.g., registers</a:t>
            </a: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Greedy heuristic to choose</a:t>
            </a: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2" y="2781300"/>
            <a:ext cx="2829942" cy="22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3413760" y="2953654"/>
            <a:ext cx="1551940" cy="34035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1131158"/>
            <a:ext cx="45815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Kernel Weaving </a:t>
            </a:r>
            <a:r>
              <a:rPr lang="en-US" sz="3200" dirty="0"/>
              <a:t>and 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38750" y="1475938"/>
            <a:ext cx="3905250" cy="444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Interweaving and Fusing 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dirty="0" smtClean="0">
                <a:latin typeface="Tahoma" pitchFamily="34" charset="0"/>
              </a:rPr>
              <a:t>individual stages (CUDA kernels)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endParaRPr lang="en-US" altLang="zh-CN" sz="2000" dirty="0">
              <a:latin typeface="Tahoma" pitchFamily="34" charset="0"/>
            </a:endParaRPr>
          </a:p>
          <a:p>
            <a:pPr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</a:pPr>
            <a:r>
              <a:rPr lang="en-US" altLang="zh-CN" sz="2000" dirty="0">
                <a:latin typeface="Tahoma" pitchFamily="34" charset="0"/>
              </a:rPr>
              <a:t>Use registers or shared  memory to store temporary </a:t>
            </a:r>
            <a:r>
              <a:rPr lang="en-US" altLang="zh-CN" sz="2000" dirty="0" smtClean="0">
                <a:latin typeface="Tahoma" pitchFamily="34" charset="0"/>
              </a:rPr>
              <a:t>result</a:t>
            </a:r>
          </a:p>
          <a:p>
            <a:pPr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</a:pPr>
            <a:endParaRPr lang="en-US" altLang="zh-CN" sz="2000" dirty="0">
              <a:latin typeface="Tahoma" pitchFamily="34" charset="0"/>
            </a:endParaRPr>
          </a:p>
          <a:p>
            <a:pPr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</a:pPr>
            <a:endParaRPr lang="en-US" altLang="zh-CN" sz="2000" dirty="0"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557486" y="2743201"/>
            <a:ext cx="754743" cy="14514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 flipH="1">
            <a:off x="4586517" y="3120571"/>
            <a:ext cx="667654" cy="55154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644571" y="3410857"/>
            <a:ext cx="638629" cy="107405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8088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Data Warehousing Applications on GPUs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39886" y="1222828"/>
            <a:ext cx="5471886" cy="4597400"/>
          </a:xfrm>
          <a:prstGeom prst="rect">
            <a:avLst/>
          </a:prstGeom>
        </p:spPr>
        <p:txBody>
          <a:bodyPr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The Opportunity</a:t>
            </a:r>
            <a:endParaRPr lang="en-US" altLang="zh-CN" sz="24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Significant </a:t>
            </a:r>
            <a:r>
              <a:rPr lang="en-US" altLang="zh-CN" sz="2000" kern="0" dirty="0">
                <a:solidFill>
                  <a:srgbClr val="080808"/>
                </a:solidFill>
                <a:latin typeface="+mn-lt"/>
                <a:ea typeface="+mn-ea"/>
              </a:rPr>
              <a:t>potential data parallelism</a:t>
            </a: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>
                <a:solidFill>
                  <a:srgbClr val="080808"/>
                </a:solidFill>
                <a:latin typeface="+mn-lt"/>
                <a:ea typeface="+mn-ea"/>
              </a:rPr>
              <a:t>If data fits in GPU </a:t>
            </a: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memory, </a:t>
            </a:r>
            <a:r>
              <a:rPr lang="en-US" altLang="zh-CN" sz="2000" kern="0" dirty="0">
                <a:solidFill>
                  <a:srgbClr val="080808"/>
                </a:solidFill>
                <a:latin typeface="+mn-lt"/>
                <a:ea typeface="+mn-ea"/>
              </a:rPr>
              <a:t>2x—27x speedup has been </a:t>
            </a: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shown</a:t>
            </a:r>
            <a:r>
              <a:rPr lang="en-US" altLang="zh-CN" sz="2000" kern="0" baseline="30000" dirty="0" smtClean="0">
                <a:solidFill>
                  <a:srgbClr val="080808"/>
                </a:solidFill>
              </a:rPr>
              <a:t> 1</a:t>
            </a:r>
            <a:endParaRPr lang="en-US" altLang="zh-CN" sz="20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  <a:defRPr/>
            </a:pPr>
            <a:endParaRPr lang="en-US" altLang="zh-CN" sz="24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400" kern="0" dirty="0">
                <a:solidFill>
                  <a:srgbClr val="080808"/>
                </a:solidFill>
                <a:latin typeface="+mn-lt"/>
                <a:ea typeface="+mn-ea"/>
              </a:rPr>
              <a:t>The </a:t>
            </a: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Challenge</a:t>
            </a:r>
            <a:endParaRPr lang="en-US" altLang="zh-CN" sz="24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Need to process 1-50 TBs of data</a:t>
            </a:r>
            <a:r>
              <a:rPr lang="en-US" altLang="zh-CN" sz="2000" kern="0" baseline="30000" dirty="0" smtClean="0">
                <a:solidFill>
                  <a:srgbClr val="080808"/>
                </a:solidFill>
                <a:latin typeface="+mn-lt"/>
                <a:ea typeface="+mn-ea"/>
              </a:rPr>
              <a:t>2</a:t>
            </a: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15–90</a:t>
            </a:r>
            <a:r>
              <a:rPr lang="en-US" altLang="zh-CN" sz="2000" kern="0" dirty="0">
                <a:solidFill>
                  <a:srgbClr val="080808"/>
                </a:solidFill>
                <a:latin typeface="+mn-lt"/>
                <a:ea typeface="+mn-ea"/>
              </a:rPr>
              <a:t>% of the total time</a:t>
            </a:r>
            <a:r>
              <a:rPr lang="en-US" altLang="zh-CN" sz="2000" kern="0" baseline="30000" dirty="0" smtClean="0">
                <a:solidFill>
                  <a:srgbClr val="080808"/>
                </a:solidFill>
                <a:latin typeface="+mn-lt"/>
                <a:ea typeface="+mn-ea"/>
              </a:rPr>
              <a:t>* </a:t>
            </a:r>
            <a:r>
              <a:rPr lang="en-US" altLang="zh-CN" sz="2000" kern="0" dirty="0" smtClean="0">
                <a:solidFill>
                  <a:srgbClr val="080808"/>
                </a:solidFill>
                <a:latin typeface="+mn-lt"/>
                <a:ea typeface="+mn-ea"/>
              </a:rPr>
              <a:t> spent in moving data between CPU and GPU</a:t>
            </a:r>
            <a:r>
              <a:rPr lang="en-US" altLang="zh-CN" sz="2000" kern="0" baseline="30000" dirty="0" smtClean="0">
                <a:solidFill>
                  <a:srgbClr val="080808"/>
                </a:solidFill>
              </a:rPr>
              <a:t> *</a:t>
            </a: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r>
              <a:rPr lang="en-US" altLang="zh-CN" sz="2000" kern="0" dirty="0" smtClean="0">
                <a:solidFill>
                  <a:srgbClr val="800000"/>
                </a:solidFill>
              </a:rPr>
              <a:t>Fine grained computation</a:t>
            </a: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Char char=""/>
              <a:defRPr/>
            </a:pPr>
            <a:endParaRPr lang="en-US" altLang="zh-CN" sz="20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buFont typeface="Wingdings" charset="2"/>
              <a:buNone/>
              <a:defRPr/>
            </a:pPr>
            <a:endParaRPr lang="en-US" altLang="zh-CN" sz="1400" kern="0" baseline="3000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  <a:p>
            <a:pPr marL="515938" lvl="1" indent="-173038">
              <a:lnSpc>
                <a:spcPct val="98000"/>
              </a:lnSpc>
              <a:spcBef>
                <a:spcPts val="1200"/>
              </a:spcBef>
              <a:buClr>
                <a:srgbClr val="002448"/>
              </a:buClr>
              <a:buSzPct val="65000"/>
              <a:defRPr/>
            </a:pPr>
            <a:endParaRPr lang="en-US" altLang="zh-CN" sz="1500" kern="0" dirty="0">
              <a:solidFill>
                <a:srgbClr val="080808"/>
              </a:solidFill>
              <a:latin typeface="+mn-lt"/>
              <a:ea typeface="+mn-ea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0" y="5715000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080808"/>
              </a:buClr>
              <a:buSzPct val="100000"/>
              <a:defRPr/>
            </a:pPr>
            <a:r>
              <a:rPr lang="en-US" altLang="zh-CN" kern="0" dirty="0" smtClean="0">
                <a:solidFill>
                  <a:srgbClr val="080808"/>
                </a:solidFill>
              </a:rPr>
              <a:t>1 </a:t>
            </a:r>
            <a:r>
              <a:rPr lang="en-US" altLang="zh-CN" dirty="0" smtClean="0">
                <a:latin typeface="Ariel" charset="0"/>
                <a:ea typeface="+mn-ea"/>
              </a:rPr>
              <a:t>B</a:t>
            </a:r>
            <a:r>
              <a:rPr lang="en-US" altLang="zh-CN" dirty="0">
                <a:latin typeface="Ariel" charset="0"/>
                <a:ea typeface="+mn-ea"/>
              </a:rPr>
              <a:t>. He, M. Lu, K. Yang, R. Fang, N. K. </a:t>
            </a:r>
            <a:r>
              <a:rPr lang="en-US" altLang="zh-CN" dirty="0" err="1">
                <a:latin typeface="Ariel" charset="0"/>
                <a:ea typeface="+mn-ea"/>
              </a:rPr>
              <a:t>Govindaraju</a:t>
            </a:r>
            <a:r>
              <a:rPr lang="en-US" altLang="zh-CN" dirty="0">
                <a:latin typeface="Ariel" charset="0"/>
                <a:ea typeface="+mn-ea"/>
              </a:rPr>
              <a:t>, Q. </a:t>
            </a:r>
            <a:r>
              <a:rPr lang="en-US" altLang="zh-CN" dirty="0" err="1">
                <a:latin typeface="Ariel" charset="0"/>
                <a:ea typeface="+mn-ea"/>
              </a:rPr>
              <a:t>Luo</a:t>
            </a:r>
            <a:r>
              <a:rPr lang="en-US" altLang="zh-CN" dirty="0">
                <a:latin typeface="Ariel" charset="0"/>
                <a:ea typeface="+mn-ea"/>
              </a:rPr>
              <a:t>, and P. V. Sander. Relational query co-processing on graphics processors. </a:t>
            </a:r>
            <a:r>
              <a:rPr lang="en-US" altLang="zh-CN" dirty="0" smtClean="0">
                <a:latin typeface="Ariel" charset="0"/>
                <a:ea typeface="+mn-ea"/>
              </a:rPr>
              <a:t>In </a:t>
            </a:r>
            <a:r>
              <a:rPr lang="en-US" altLang="zh-CN" i="1" dirty="0">
                <a:latin typeface="Ariel" charset="0"/>
                <a:ea typeface="+mn-ea"/>
              </a:rPr>
              <a:t>TODS</a:t>
            </a:r>
            <a:r>
              <a:rPr lang="en-US" altLang="zh-CN" dirty="0">
                <a:latin typeface="Ariel" charset="0"/>
                <a:ea typeface="+mn-ea"/>
              </a:rPr>
              <a:t>, 2009</a:t>
            </a:r>
            <a:r>
              <a:rPr lang="en-US" altLang="zh-CN" dirty="0" smtClean="0">
                <a:latin typeface="Ariel" charset="0"/>
                <a:ea typeface="+mn-ea"/>
              </a:rPr>
              <a:t>.</a:t>
            </a:r>
          </a:p>
          <a:p>
            <a:pPr eaLnBrk="0" hangingPunct="0">
              <a:buClr>
                <a:srgbClr val="080808"/>
              </a:buClr>
              <a:buSzPct val="100000"/>
              <a:defRPr/>
            </a:pPr>
            <a:r>
              <a:rPr lang="en-US" altLang="zh-CN" dirty="0" smtClean="0">
                <a:latin typeface="Ariel" charset="0"/>
                <a:ea typeface="+mn-ea"/>
              </a:rPr>
              <a:t>2 </a:t>
            </a:r>
            <a:r>
              <a:rPr lang="en-US" dirty="0" smtClean="0"/>
              <a:t>Independent Oracle Users Group. A New Dimension to Data Warehousing: 2011 </a:t>
            </a:r>
            <a:r>
              <a:rPr lang="en-US" i="1" dirty="0" smtClean="0"/>
              <a:t>IOUG Data Warehousing Survey</a:t>
            </a:r>
            <a:r>
              <a:rPr lang="en-US" dirty="0" smtClean="0"/>
              <a:t>.</a:t>
            </a:r>
            <a:r>
              <a:rPr lang="en-US" altLang="zh-CN" dirty="0" smtClean="0">
                <a:latin typeface="Ariel" charset="0"/>
                <a:ea typeface="+mn-ea"/>
              </a:rPr>
              <a:t>  </a:t>
            </a:r>
            <a:endParaRPr lang="en-US" altLang="zh-CN" dirty="0">
              <a:latin typeface="Ariel" charset="0"/>
              <a:ea typeface="+mn-ea"/>
            </a:endParaRPr>
          </a:p>
        </p:txBody>
      </p:sp>
      <p:pic>
        <p:nvPicPr>
          <p:cNvPr id="6" name="Picture 5" descr="Wal-M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08" y="1043517"/>
            <a:ext cx="2922323" cy="9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cebo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50" y="4089400"/>
            <a:ext cx="2332302" cy="117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ama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43" y="2120900"/>
            <a:ext cx="2600854" cy="7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nasd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435" y="3251200"/>
            <a:ext cx="2910417" cy="5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" y="3071060"/>
            <a:ext cx="8526018" cy="35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Fusing Thread Dependent Only Operators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408454"/>
            <a:ext cx="4135438" cy="6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altLang="zh-CN" sz="2400" i="1" dirty="0" smtClean="0">
                <a:solidFill>
                  <a:srgbClr val="080808"/>
                </a:solidFill>
                <a:latin typeface="Tahoma" pitchFamily="34" charset="0"/>
              </a:rPr>
              <a:t>Example of fusing 2 SELECTs</a:t>
            </a:r>
          </a:p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en-US" altLang="zh-CN" sz="2400" i="1" dirty="0">
              <a:solidFill>
                <a:srgbClr val="080808"/>
              </a:solidFill>
              <a:latin typeface="Tahoma" pitchFamily="34" charset="0"/>
            </a:endParaRPr>
          </a:p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endParaRPr lang="en-US" altLang="zh-CN" sz="2400" i="1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20367" y="3275486"/>
            <a:ext cx="1201004" cy="2825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9307" y="983780"/>
            <a:ext cx="6482687" cy="12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Unary operators only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No Synchronization required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Register-based communication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endParaRPr lang="en-US" sz="2400" kern="0" dirty="0" smtClean="0">
              <a:latin typeface="+mj-lt"/>
              <a:ea typeface="+mn-ea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19800" y="1524000"/>
            <a:ext cx="914400" cy="609600"/>
          </a:xfrm>
          <a:prstGeom prst="ellipse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lIns="0" r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Select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67600" y="1524000"/>
            <a:ext cx="914400" cy="609600"/>
          </a:xfrm>
          <a:prstGeom prst="ellipse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lIns="0" r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Select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3" idx="6"/>
            <a:endCxn id="9" idx="2"/>
          </p:cNvCxnSpPr>
          <p:nvPr/>
        </p:nvCxnSpPr>
        <p:spPr bwMode="auto">
          <a:xfrm>
            <a:off x="6934200" y="1828800"/>
            <a:ext cx="5334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638800" y="1828800"/>
            <a:ext cx="3810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6"/>
          </p:cNvCxnSpPr>
          <p:nvPr/>
        </p:nvCxnSpPr>
        <p:spPr bwMode="auto">
          <a:xfrm>
            <a:off x="8382000" y="1828800"/>
            <a:ext cx="5334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342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51" y="773375"/>
            <a:ext cx="5881688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89821" y="4642214"/>
            <a:ext cx="1563150" cy="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Gather</a:t>
            </a:r>
            <a:endParaRPr lang="en-US" altLang="zh-CN" sz="2400" dirty="0"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54240" y="2773680"/>
            <a:ext cx="1706880" cy="37795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58605" y="6125302"/>
            <a:ext cx="1563150" cy="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Partition</a:t>
            </a:r>
            <a:endParaRPr lang="en-US" altLang="zh-CN" sz="2400" dirty="0">
              <a:latin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76317" y="6127574"/>
            <a:ext cx="1563150" cy="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Compute</a:t>
            </a:r>
            <a:endParaRPr lang="en-US" altLang="zh-CN" sz="2400" dirty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34840" y="777240"/>
            <a:ext cx="2849880" cy="57302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649999" y="2708632"/>
            <a:ext cx="1718801" cy="378741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Fusing CTA and Thread Dependent Operators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279176"/>
            <a:ext cx="6482687" cy="4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7421" y="1174856"/>
            <a:ext cx="50803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Partition multiple inputs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Synchronization necessary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+mj-lt"/>
                <a:ea typeface="+mn-ea"/>
              </a:rPr>
              <a:t>Communication via shared memory 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Char char="§"/>
              <a:defRPr/>
            </a:pPr>
            <a:endParaRPr lang="en-US" sz="2400" kern="0" dirty="0" smtClean="0">
              <a:latin typeface="+mj-lt"/>
              <a:ea typeface="+mn-ea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1942" y="3461709"/>
            <a:ext cx="2671115" cy="3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Example Pattern</a:t>
            </a:r>
            <a:endParaRPr lang="en-US" altLang="zh-CN" sz="2400" dirty="0">
              <a:latin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9" y="4176713"/>
            <a:ext cx="2171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1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352425" y="473075"/>
            <a:ext cx="8499475" cy="517525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Experimental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47680"/>
              </p:ext>
            </p:extLst>
          </p:nvPr>
        </p:nvGraphicFramePr>
        <p:xfrm>
          <a:off x="1600234" y="1247652"/>
          <a:ext cx="6096000" cy="2263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256"/>
                <a:gridCol w="5072744"/>
              </a:tblGrid>
              <a:tr h="409303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quad-core Xeon</a:t>
                      </a:r>
                      <a:r>
                        <a:rPr lang="en-US" baseline="0" dirty="0" smtClean="0"/>
                        <a:t> E5520 @ 2.27GHz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Tesla C2070</a:t>
                      </a:r>
                      <a:r>
                        <a:rPr lang="en-US" baseline="0" dirty="0" smtClean="0"/>
                        <a:t> (6GB GDDR5 memory)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Ubuntu 10.04 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NVCC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44500" y="4032129"/>
            <a:ext cx="8699500" cy="2150958"/>
          </a:xfrm>
          <a:prstGeom prst="rect">
            <a:avLst/>
          </a:prstGeom>
        </p:spPr>
        <p:txBody>
          <a:bodyPr/>
          <a:lstStyle/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+mn-lt"/>
                <a:ea typeface="+mn-ea"/>
              </a:rPr>
              <a:t>Use micro-benchmarks derived from TPC-H</a:t>
            </a:r>
          </a:p>
          <a:p>
            <a:pPr marL="630238" lvl="1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altLang="zh-CN" sz="2400" kern="0" dirty="0" smtClean="0">
                <a:solidFill>
                  <a:srgbClr val="080808"/>
                </a:solidFill>
                <a:latin typeface="+mn-lt"/>
                <a:ea typeface="+mn-ea"/>
              </a:rPr>
              <a:t>Measure m</a:t>
            </a:r>
            <a:r>
              <a:rPr lang="en-US" altLang="zh-CN" sz="2400" dirty="0" smtClean="0">
                <a:latin typeface="Tahoma" pitchFamily="34" charset="0"/>
              </a:rPr>
              <a:t>emory allocation</a:t>
            </a:r>
            <a:r>
              <a:rPr lang="en-US" altLang="zh-CN" sz="2400" dirty="0">
                <a:latin typeface="Tahoma" pitchFamily="34" charset="0"/>
              </a:rPr>
              <a:t>, </a:t>
            </a:r>
            <a:r>
              <a:rPr lang="en-US" altLang="zh-CN" sz="2400" dirty="0" smtClean="0">
                <a:latin typeface="Tahoma" pitchFamily="34" charset="0"/>
              </a:rPr>
              <a:t>memory access demand, effect of optimization scope, and </a:t>
            </a:r>
            <a:r>
              <a:rPr lang="en-US" altLang="zh-CN" sz="2400" dirty="0" err="1" smtClean="0">
                <a:latin typeface="Tahoma" pitchFamily="34" charset="0"/>
              </a:rPr>
              <a:t>PCIe</a:t>
            </a:r>
            <a:r>
              <a:rPr lang="en-US" altLang="zh-CN" sz="2400" dirty="0" smtClean="0">
                <a:latin typeface="Tahoma" pitchFamily="34" charset="0"/>
              </a:rPr>
              <a:t> traffic</a:t>
            </a:r>
            <a:endParaRPr lang="en-US" altLang="zh-CN" sz="2400" dirty="0">
              <a:latin typeface="Tahoma" pitchFamily="34" charset="0"/>
            </a:endParaRPr>
          </a:p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tabLst/>
              <a:defRPr/>
            </a:pPr>
            <a:r>
              <a:rPr lang="en-US" sz="2400" kern="0" dirty="0" smtClean="0">
                <a:solidFill>
                  <a:srgbClr val="080808"/>
                </a:solidFill>
                <a:latin typeface="+mn-lt"/>
                <a:ea typeface="+mn-ea"/>
              </a:rPr>
              <a:t> Full queries from TPC-H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57260" y="6621463"/>
            <a:ext cx="586740" cy="236537"/>
          </a:xfrm>
        </p:spPr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TPC-H Benchmark Suites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0" y="2397359"/>
            <a:ext cx="8611737" cy="27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001" y="1405088"/>
            <a:ext cx="8699500" cy="1100667"/>
          </a:xfrm>
          <a:prstGeom prst="rect">
            <a:avLst/>
          </a:prstGeom>
        </p:spPr>
        <p:txBody>
          <a:bodyPr/>
          <a:lstStyle/>
          <a:p>
            <a:pPr marL="173038" marR="0" lvl="0" indent="-173038" algn="l" defTabSz="457200" rtl="0" eaLnBrk="0" fontAlgn="base" latinLnBrk="0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popular decision making benchmark suite</a:t>
            </a:r>
          </a:p>
          <a:p>
            <a:pPr marL="173038" lvl="0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altLang="zh-CN" sz="2400" dirty="0" smtClean="0">
                <a:latin typeface="Tahoma" pitchFamily="34" charset="0"/>
              </a:rPr>
              <a:t>Micro-benchmarks </a:t>
            </a:r>
            <a:r>
              <a:rPr lang="en-US" altLang="zh-CN" sz="2400" dirty="0">
                <a:latin typeface="Tahoma" pitchFamily="34" charset="0"/>
              </a:rPr>
              <a:t>are common patterns from TPC-H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8682" y="5491991"/>
            <a:ext cx="8505371" cy="7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Tahoma" pitchFamily="34" charset="0"/>
              </a:rPr>
              <a:t>Baseline: directly using primitive implementation without fusion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Tahoma" pitchFamily="34" charset="0"/>
              </a:rPr>
              <a:t>Optimized: fusing all primitives of each pattern 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Tahoma" pitchFamily="34" charset="0"/>
              </a:rPr>
              <a:t>   </a:t>
            </a:r>
            <a:endParaRPr lang="en-US" altLang="zh-CN" sz="2000" b="1" dirty="0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2570" y="1886857"/>
            <a:ext cx="8966577" cy="4572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30235"/>
              </p:ext>
            </p:extLst>
          </p:nvPr>
        </p:nvGraphicFramePr>
        <p:xfrm>
          <a:off x="0" y="1988709"/>
          <a:ext cx="5252192" cy="267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9107" y="1820803"/>
            <a:ext cx="3872600" cy="41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+mj-lt"/>
              </a:rPr>
              <a:t>Fused </a:t>
            </a:r>
            <a:r>
              <a:rPr lang="en-US" altLang="zh-CN" sz="2000" b="1" i="1" dirty="0" smtClean="0">
                <a:latin typeface="+mj-lt"/>
              </a:rPr>
              <a:t>vs</a:t>
            </a:r>
            <a:r>
              <a:rPr lang="en-US" altLang="zh-CN" sz="2000" b="1" dirty="0" smtClean="0">
                <a:latin typeface="+mj-lt"/>
              </a:rPr>
              <a:t>. Not Fused</a:t>
            </a:r>
            <a:endParaRPr lang="en-US" altLang="zh-CN" sz="2000" b="1" dirty="0">
              <a:latin typeface="+mj-lt"/>
            </a:endParaRPr>
          </a:p>
        </p:txBody>
      </p:sp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Small Inputs-</a:t>
            </a:r>
            <a:r>
              <a:rPr lang="en-US" altLang="zh-CN" sz="3200" dirty="0" err="1" smtClean="0">
                <a:ea typeface="宋体" charset="-122"/>
              </a:rPr>
              <a:t>PCIe</a:t>
            </a:r>
            <a:r>
              <a:rPr lang="en-US" altLang="zh-CN" sz="3200" dirty="0" smtClean="0">
                <a:ea typeface="宋体" charset="-122"/>
              </a:rPr>
              <a:t> excluded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74207" y="4538603"/>
            <a:ext cx="3872600" cy="4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Average 2.89x speedup</a:t>
            </a:r>
            <a:endParaRPr lang="en-US" altLang="zh-CN" sz="2400" b="1" dirty="0">
              <a:latin typeface="Tahom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1" y="4980714"/>
            <a:ext cx="4844955" cy="15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3403" y="1307424"/>
            <a:ext cx="7930710" cy="47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Tahoma" pitchFamily="34" charset="0"/>
              </a:rPr>
              <a:t>Small inputs (64MB-1GB) fitting the GPU memory</a:t>
            </a:r>
            <a:endParaRPr lang="en-US" altLang="zh-CN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Small Inputs-Analysis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2237" y="1410056"/>
            <a:ext cx="3190205" cy="5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Memory Allocation</a:t>
            </a:r>
            <a:endParaRPr lang="en-US" altLang="zh-CN" sz="2400" b="1" dirty="0">
              <a:latin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95683" y="953342"/>
            <a:ext cx="3693475" cy="4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Compiler Optimization</a:t>
            </a:r>
          </a:p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(Speedup of O3)</a:t>
            </a:r>
          </a:p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endParaRPr lang="en-US" altLang="zh-CN" sz="2400" b="1" dirty="0">
              <a:latin typeface="Tahoma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244113"/>
              </p:ext>
            </p:extLst>
          </p:nvPr>
        </p:nvGraphicFramePr>
        <p:xfrm>
          <a:off x="179016" y="1752600"/>
          <a:ext cx="4026090" cy="234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17724"/>
              </p:ext>
            </p:extLst>
          </p:nvPr>
        </p:nvGraphicFramePr>
        <p:xfrm>
          <a:off x="125389" y="4271022"/>
          <a:ext cx="4119065" cy="239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4217"/>
              </p:ext>
            </p:extLst>
          </p:nvPr>
        </p:nvGraphicFramePr>
        <p:xfrm>
          <a:off x="4895256" y="1825000"/>
          <a:ext cx="4094328" cy="233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79016" y="4093222"/>
            <a:ext cx="4273446" cy="44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Memory Access Reduction</a:t>
            </a:r>
            <a:endParaRPr lang="en-US" altLang="zh-CN" sz="2400" b="1" dirty="0">
              <a:latin typeface="Tahoma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45" y="4679889"/>
            <a:ext cx="4844955" cy="15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5" grpId="0">
        <p:bldAsOne/>
      </p:bldGraphic>
      <p:bldGraphic spid="16" grpId="0">
        <p:bldAsOne/>
      </p:bldGraphic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Large Inputs-</a:t>
            </a:r>
            <a:r>
              <a:rPr lang="en-US" altLang="zh-CN" sz="3200" dirty="0" err="1" smtClean="0">
                <a:ea typeface="宋体" charset="-122"/>
              </a:rPr>
              <a:t>PCIe</a:t>
            </a:r>
            <a:r>
              <a:rPr lang="en-US" altLang="zh-CN" sz="3200" dirty="0" smtClean="0">
                <a:ea typeface="宋体" charset="-122"/>
              </a:rPr>
              <a:t> included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09970"/>
              </p:ext>
            </p:extLst>
          </p:nvPr>
        </p:nvGraphicFramePr>
        <p:xfrm>
          <a:off x="143301" y="1260912"/>
          <a:ext cx="6523629" cy="343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3" y="4898828"/>
            <a:ext cx="4844955" cy="15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87640" y="4271748"/>
            <a:ext cx="4974338" cy="84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 smtClean="0">
                <a:latin typeface="Tahoma" pitchFamily="34" charset="0"/>
              </a:rPr>
              <a:t>Average </a:t>
            </a:r>
            <a:r>
              <a:rPr lang="en-US" altLang="zh-CN" sz="2400" b="1" dirty="0">
                <a:latin typeface="Tahoma" pitchFamily="34" charset="0"/>
              </a:rPr>
              <a:t>2.22x speedup </a:t>
            </a:r>
            <a:r>
              <a:rPr lang="en-US" altLang="zh-CN" sz="2400" b="1" dirty="0" smtClean="0">
                <a:latin typeface="Tahoma" pitchFamily="34" charset="0"/>
              </a:rPr>
              <a:t>overall</a:t>
            </a:r>
          </a:p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b="1" dirty="0">
                <a:latin typeface="Tahoma" pitchFamily="34" charset="0"/>
              </a:rPr>
              <a:t>and 2.35x speedup in </a:t>
            </a:r>
            <a:r>
              <a:rPr lang="en-US" altLang="zh-CN" sz="2400" b="1" dirty="0" err="1">
                <a:latin typeface="Tahoma" pitchFamily="34" charset="0"/>
              </a:rPr>
              <a:t>PCIe</a:t>
            </a:r>
            <a:endParaRPr lang="en-US" altLang="zh-CN" sz="2400" b="1" dirty="0">
              <a:latin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8889" y="973602"/>
            <a:ext cx="7930710" cy="47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000" b="1" dirty="0" smtClean="0">
                <a:latin typeface="Tahoma" pitchFamily="34" charset="0"/>
              </a:rPr>
              <a:t>Large inputs (1GB-1.6GB) fitting the GPU memory</a:t>
            </a:r>
            <a:endParaRPr lang="en-US" altLang="zh-CN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Resource Usage &amp; Occupancy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2" y="4913467"/>
            <a:ext cx="4844955" cy="15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7837"/>
              </p:ext>
            </p:extLst>
          </p:nvPr>
        </p:nvGraphicFramePr>
        <p:xfrm>
          <a:off x="261250" y="1451428"/>
          <a:ext cx="4180116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045029"/>
                <a:gridCol w="1045029"/>
                <a:gridCol w="1045029"/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PTX </a:t>
                      </a:r>
                      <a:r>
                        <a:rPr lang="en-US" altLang="zh-CN" sz="1200" dirty="0" err="1" smtClean="0"/>
                        <a:t>Reg</a:t>
                      </a:r>
                      <a:r>
                        <a:rPr lang="en-US" altLang="zh-CN" sz="1200" dirty="0" smtClean="0"/>
                        <a:t> #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Shared MEM</a:t>
                      </a:r>
                      <a:r>
                        <a:rPr lang="en-US" altLang="zh-CN" sz="1200" baseline="0" dirty="0" smtClean="0"/>
                        <a:t> (Byte)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Occupancy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(%)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PROJECT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11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100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SELECT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3848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88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JOIN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47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13580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+/-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100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Multiply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13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100</a:t>
                      </a:r>
                      <a:endParaRPr lang="zh-CN" altLang="en-US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66686"/>
              </p:ext>
            </p:extLst>
          </p:nvPr>
        </p:nvGraphicFramePr>
        <p:xfrm>
          <a:off x="4731650" y="1458684"/>
          <a:ext cx="420842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105"/>
                <a:gridCol w="1052105"/>
                <a:gridCol w="1052105"/>
                <a:gridCol w="10521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PTX </a:t>
                      </a:r>
                      <a:r>
                        <a:rPr lang="en-US" altLang="zh-CN" sz="1200" dirty="0" err="1" smtClean="0"/>
                        <a:t>Reg</a:t>
                      </a:r>
                      <a:r>
                        <a:rPr lang="en-US" altLang="zh-CN" sz="1200" dirty="0" smtClean="0"/>
                        <a:t> #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Shared MEM</a:t>
                      </a:r>
                      <a:r>
                        <a:rPr lang="en-US" altLang="zh-CN" sz="1200" baseline="0" dirty="0" smtClean="0"/>
                        <a:t> (Byte)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Occupancy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(%)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(a)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88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(b)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55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23560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33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(c)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23048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17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(d)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4612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67</a:t>
                      </a:r>
                      <a:endParaRPr lang="zh-CN" alt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(e)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27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75</a:t>
                      </a:r>
                      <a:endParaRPr lang="zh-CN" alt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347663" y="3759199"/>
            <a:ext cx="8507412" cy="1713553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0" fontAlgn="base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 sz="240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38" indent="-173038" algn="l" defTabSz="457200" rtl="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"/>
              <a:defRPr sz="2000"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2pPr>
            <a:lvl3pPr marL="858838" indent="-173038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3pPr>
            <a:lvl4pPr marL="1201738" indent="-173038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4pPr>
            <a:lvl5pPr marL="14827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5pPr>
            <a:lvl6pPr marL="19399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6pPr>
            <a:lvl7pPr marL="23971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7pPr>
            <a:lvl8pPr marL="28543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8pPr>
            <a:lvl9pPr marL="33115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9pPr>
          </a:lstStyle>
          <a:p>
            <a:r>
              <a:rPr lang="en-US" altLang="zh-CN" dirty="0" smtClean="0">
                <a:ea typeface="宋体" charset="-122"/>
              </a:rPr>
              <a:t>Kernel fusion may increase resource usage and thus decrease occupancy</a:t>
            </a:r>
            <a:endParaRPr lang="en-US" altLang="zh-CN" dirty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These two do not negate the other benefits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46173" y="2188029"/>
            <a:ext cx="4200978" cy="508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47649" y="2550887"/>
            <a:ext cx="4203701" cy="508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02189" y="999002"/>
            <a:ext cx="2495111" cy="35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1800" b="1" dirty="0" smtClean="0">
                <a:latin typeface="Tahoma" pitchFamily="34" charset="0"/>
              </a:rPr>
              <a:t>Individual primitive</a:t>
            </a:r>
            <a:endParaRPr lang="en-US" altLang="zh-CN" sz="1800" b="1" dirty="0">
              <a:latin typeface="Tahom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4989" y="996853"/>
            <a:ext cx="2495111" cy="35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1800" b="1" dirty="0" smtClean="0">
                <a:latin typeface="Tahoma" pitchFamily="34" charset="0"/>
              </a:rPr>
              <a:t>After kernel fusion</a:t>
            </a:r>
            <a:endParaRPr lang="en-US" altLang="zh-CN" sz="1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Real Queries (scale factor = 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558F2-651E-4256-9CBE-E63CD007ABA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27644" y="986691"/>
            <a:ext cx="3086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TPC-H Q1</a:t>
            </a:r>
            <a:endParaRPr lang="en-US" altLang="zh-CN" sz="2400" dirty="0">
              <a:latin typeface="Tahoma" pitchFamily="34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13344" y="5743125"/>
            <a:ext cx="3251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1.25x </a:t>
            </a:r>
            <a:r>
              <a:rPr lang="en-US" altLang="zh-CN" sz="2400" dirty="0">
                <a:latin typeface="Tahoma" pitchFamily="34" charset="0"/>
              </a:rPr>
              <a:t>speedup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63715" y="934455"/>
            <a:ext cx="3086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TPC-H Q21</a:t>
            </a:r>
            <a:endParaRPr lang="en-US" altLang="zh-CN" sz="2400" dirty="0">
              <a:latin typeface="Tahom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6927" y="5756086"/>
            <a:ext cx="3251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/>
          <a:lstStyle/>
          <a:p>
            <a:pPr marL="244475" indent="-244475" algn="ctr" defTabSz="652463" eaLnBrk="0" hangingPunct="0">
              <a:spcBef>
                <a:spcPct val="20000"/>
              </a:spcBef>
              <a:buClr>
                <a:srgbClr val="080808"/>
              </a:buClr>
              <a:buSzPct val="120000"/>
              <a:buFont typeface="Wingdings" pitchFamily="2" charset="2"/>
              <a:buNone/>
            </a:pPr>
            <a:r>
              <a:rPr lang="en-US" altLang="zh-CN" sz="2400" dirty="0" smtClean="0">
                <a:latin typeface="Tahoma" pitchFamily="34" charset="0"/>
              </a:rPr>
              <a:t>1.22x </a:t>
            </a:r>
            <a:r>
              <a:rPr lang="en-US" altLang="zh-CN" sz="2400" dirty="0">
                <a:latin typeface="Tahoma" pitchFamily="34" charset="0"/>
              </a:rPr>
              <a:t>speedup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66909"/>
            <a:ext cx="8359902" cy="429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Extensions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47663" y="1295400"/>
            <a:ext cx="8507412" cy="387369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Different Domains</a:t>
            </a:r>
          </a:p>
          <a:p>
            <a:pPr lvl="1"/>
            <a:r>
              <a:rPr lang="en-US" altLang="zh-CN" dirty="0" smtClean="0">
                <a:ea typeface="宋体" charset="-122"/>
              </a:rPr>
              <a:t>Require multi-stage algorithm</a:t>
            </a:r>
          </a:p>
          <a:p>
            <a:pPr lvl="1"/>
            <a:r>
              <a:rPr lang="en-US" altLang="zh-CN" dirty="0" smtClean="0">
                <a:ea typeface="宋体" charset="-122"/>
              </a:rPr>
              <a:t>Dependence classification still applies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Different Representation</a:t>
            </a:r>
          </a:p>
          <a:p>
            <a:pPr lvl="1"/>
            <a:r>
              <a:rPr lang="en-US" altLang="zh-CN" dirty="0" smtClean="0">
                <a:ea typeface="宋体" charset="-122"/>
              </a:rPr>
              <a:t>PTX, </a:t>
            </a:r>
            <a:r>
              <a:rPr lang="en-US" altLang="zh-CN" dirty="0" err="1" smtClean="0">
                <a:ea typeface="宋体" charset="-122"/>
              </a:rPr>
              <a:t>OpenCL</a:t>
            </a:r>
            <a:r>
              <a:rPr lang="en-US" altLang="zh-CN" dirty="0" smtClean="0">
                <a:ea typeface="宋体" charset="-122"/>
              </a:rPr>
              <a:t>, LLVM</a:t>
            </a:r>
          </a:p>
          <a:p>
            <a:endParaRPr lang="en-US" altLang="zh-CN" dirty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Different Platform</a:t>
            </a:r>
          </a:p>
          <a:p>
            <a:pPr marL="742950" lvl="1" indent="-285750"/>
            <a:r>
              <a:rPr lang="en-US" altLang="zh-CN" dirty="0" smtClean="0">
                <a:ea typeface="宋体" charset="-122"/>
              </a:rPr>
              <a:t>CPU, GPU/CPU hybrid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E1C4C-70BF-488D-8D6B-65ABBFE62DD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352425" y="473075"/>
            <a:ext cx="8499475" cy="517525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Relational Algebra (RA) Operators</a:t>
            </a:r>
          </a:p>
        </p:txBody>
      </p:sp>
      <p:sp>
        <p:nvSpPr>
          <p:cNvPr id="22532" name="TextBox 53"/>
          <p:cNvSpPr txBox="1">
            <a:spLocks noChangeArrowheads="1"/>
          </p:cNvSpPr>
          <p:nvPr/>
        </p:nvSpPr>
        <p:spPr bwMode="auto">
          <a:xfrm>
            <a:off x="304800" y="1069240"/>
            <a:ext cx="8374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RA operators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building </a:t>
            </a:r>
            <a:r>
              <a:rPr lang="en-US" altLang="zh-CN" sz="2400" dirty="0">
                <a:latin typeface="Arial" pitchFamily="34" charset="0"/>
                <a:cs typeface="Arial" pitchFamily="34" charset="0"/>
              </a:rPr>
              <a:t>blocks of DB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applications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540662" y="1841330"/>
            <a:ext cx="3080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Intersection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Union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Difference</a:t>
            </a: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4567699" y="1847382"/>
            <a:ext cx="3080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Cross Product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Join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9973"/>
                </a:solidFill>
                <a:latin typeface="Arial" pitchFamily="34" charset="0"/>
                <a:cs typeface="Arial" pitchFamily="34" charset="0"/>
              </a:rPr>
              <a:t>Select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Project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65522"/>
              </p:ext>
            </p:extLst>
          </p:nvPr>
        </p:nvGraphicFramePr>
        <p:xfrm>
          <a:off x="1522185" y="4274780"/>
          <a:ext cx="358684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4240"/>
                <a:gridCol w="2252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True,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False, 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True, 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661" y="3649729"/>
            <a:ext cx="346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Example: Select [Key == 3]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46763"/>
              </p:ext>
            </p:extLst>
          </p:nvPr>
        </p:nvGraphicFramePr>
        <p:xfrm>
          <a:off x="1518221" y="4275199"/>
          <a:ext cx="358684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4240"/>
                <a:gridCol w="22526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True, a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False, b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True, a</a:t>
                      </a:r>
                      <a:endParaRPr lang="zh-CN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57260" y="6621463"/>
            <a:ext cx="586740" cy="236537"/>
          </a:xfrm>
        </p:spPr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Conclusions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Kernel Fusion can reduce data transfer and speeds up the computation for Data Warehousing Apps.</a:t>
            </a:r>
          </a:p>
          <a:p>
            <a:endParaRPr lang="en-US" altLang="zh-CN" dirty="0" smtClean="0">
              <a:ea typeface="宋体" charset="-122"/>
            </a:endParaRPr>
          </a:p>
          <a:p>
            <a:pPr lvl="1"/>
            <a:r>
              <a:rPr lang="en-US" dirty="0" smtClean="0"/>
              <a:t>Definition of basic dependences and general criteria for kernel fusion applicable across multiple application domains</a:t>
            </a:r>
            <a:endParaRPr lang="en-US" altLang="zh-CN" dirty="0" smtClean="0">
              <a:ea typeface="宋体" charset="-12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Quantification of the impact of kernel fusion on different levels of the CPU-GPU memory hierarchy for a range of RA operators</a:t>
            </a:r>
            <a:r>
              <a:rPr lang="en-US" altLang="zh-CN" dirty="0" smtClean="0">
                <a:ea typeface="宋体" charset="-122"/>
              </a:rPr>
              <a:t>.</a:t>
            </a:r>
          </a:p>
          <a:p>
            <a:pPr lvl="1"/>
            <a:endParaRPr lang="en-US" altLang="zh-CN" dirty="0" smtClean="0">
              <a:ea typeface="宋体" charset="-122"/>
            </a:endParaRPr>
          </a:p>
          <a:p>
            <a:pPr lvl="1"/>
            <a:r>
              <a:rPr lang="en-US" dirty="0" smtClean="0"/>
              <a:t>Proposes and demonstrates the utility of compile-time data movement optimizations based on kernel fusion</a:t>
            </a:r>
            <a:endParaRPr lang="en-US" altLang="zh-CN" dirty="0" smtClean="0">
              <a:ea typeface="宋体" charset="-122"/>
            </a:endParaRPr>
          </a:p>
          <a:p>
            <a:endParaRPr lang="en-US" altLang="zh-CN" dirty="0" smtClean="0">
              <a:ea typeface="宋体" charset="-122"/>
            </a:endParaRPr>
          </a:p>
          <a:p>
            <a:pPr marL="742950" lvl="1" indent="-285750">
              <a:buFont typeface="Wingdings" pitchFamily="2" charset="2"/>
              <a:buNone/>
            </a:pPr>
            <a:r>
              <a:rPr lang="en-US" altLang="zh-CN" dirty="0" smtClean="0">
                <a:ea typeface="宋体" charset="-122"/>
              </a:rPr>
              <a:t> </a:t>
            </a:r>
          </a:p>
          <a:p>
            <a:pPr marL="742950" lvl="1" indent="-285750"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dirty="0" smtClean="0">
              <a:ea typeface="宋体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E1C4C-70BF-488D-8D6B-65ABBFE62DD4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9"/>
          <p:cNvSpPr txBox="1">
            <a:spLocks noChangeArrowheads="1"/>
          </p:cNvSpPr>
          <p:nvPr/>
        </p:nvSpPr>
        <p:spPr bwMode="auto">
          <a:xfrm>
            <a:off x="2070100" y="1752600"/>
            <a:ext cx="4675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6000">
                <a:latin typeface="Lucida Calligraphy" pitchFamily="66" charset="0"/>
              </a:rPr>
              <a:t>Thank You</a:t>
            </a:r>
          </a:p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endParaRPr lang="en-US" altLang="zh-CN" sz="6000">
              <a:latin typeface="Lucida Calligraphy" pitchFamily="66" charset="0"/>
            </a:endParaRPr>
          </a:p>
          <a:p>
            <a:pPr algn="ctr"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6000">
                <a:latin typeface="Lucida Calligraphy" pitchFamily="66" charset="0"/>
              </a:rPr>
              <a:t>Questions?</a:t>
            </a:r>
          </a:p>
        </p:txBody>
      </p:sp>
      <p:sp>
        <p:nvSpPr>
          <p:cNvPr id="4" name="Slide Number Placeholder 1"/>
          <p:cNvSpPr txBox="1">
            <a:spLocks noGrp="1"/>
          </p:cNvSpPr>
          <p:nvPr/>
        </p:nvSpPr>
        <p:spPr bwMode="auto">
          <a:xfrm>
            <a:off x="8566150" y="6611938"/>
            <a:ext cx="577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Clr>
                <a:srgbClr val="080808"/>
              </a:buClr>
              <a:buSzPct val="100000"/>
              <a:buFont typeface="Tahoma" charset="0"/>
              <a:buNone/>
              <a:defRPr/>
            </a:pPr>
            <a:fld id="{45A6D09B-6F3C-4598-903E-0CC81776A93B}" type="slidenum">
              <a:rPr lang="en-US" sz="1000" b="1">
                <a:solidFill>
                  <a:schemeClr val="bg1"/>
                </a:solidFill>
                <a:latin typeface="+mn-lt"/>
                <a:ea typeface="+mn-ea"/>
              </a:rPr>
              <a:pPr algn="r" eaLnBrk="0" hangingPunct="0">
                <a:buClr>
                  <a:srgbClr val="080808"/>
                </a:buClr>
                <a:buSzPct val="100000"/>
                <a:buFont typeface="Tahoma" charset="0"/>
                <a:buNone/>
                <a:defRPr/>
              </a:pPr>
              <a:t>31</a:t>
            </a:fld>
            <a:endParaRPr lang="en-US" sz="1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352425" y="473075"/>
            <a:ext cx="8499475" cy="517525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Relational Algebra (RA) Operators</a:t>
            </a:r>
          </a:p>
        </p:txBody>
      </p:sp>
      <p:sp>
        <p:nvSpPr>
          <p:cNvPr id="22532" name="TextBox 53"/>
          <p:cNvSpPr txBox="1">
            <a:spLocks noChangeArrowheads="1"/>
          </p:cNvSpPr>
          <p:nvPr/>
        </p:nvSpPr>
        <p:spPr bwMode="auto">
          <a:xfrm>
            <a:off x="540662" y="1069240"/>
            <a:ext cx="7612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080808"/>
              </a:buClr>
              <a:buSzPct val="100000"/>
              <a:buFont typeface="Tahoma" pitchFamily="34" charset="0"/>
              <a:buNone/>
            </a:pPr>
            <a:r>
              <a:rPr lang="en-US" altLang="zh-CN" sz="2400" dirty="0">
                <a:latin typeface="Arial" pitchFamily="34" charset="0"/>
                <a:cs typeface="Arial" pitchFamily="34" charset="0"/>
              </a:rPr>
              <a:t>RA are building blocks of DB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applications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540662" y="1841330"/>
            <a:ext cx="3080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Intersection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Union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Set Difference</a:t>
            </a: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4567699" y="1847382"/>
            <a:ext cx="3080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Cross Product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Join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Select</a:t>
            </a:r>
          </a:p>
          <a:p>
            <a:pPr marL="342900" indent="-342900" eaLnBrk="0" hangingPunct="0">
              <a:buClr>
                <a:srgbClr val="080808"/>
              </a:buClr>
              <a:buSzPct val="100000"/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Project</a:t>
            </a:r>
            <a:endParaRPr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54341"/>
              </p:ext>
            </p:extLst>
          </p:nvPr>
        </p:nvGraphicFramePr>
        <p:xfrm>
          <a:off x="750540" y="4390895"/>
          <a:ext cx="150223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802"/>
                <a:gridCol w="943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96862"/>
              </p:ext>
            </p:extLst>
          </p:nvPr>
        </p:nvGraphicFramePr>
        <p:xfrm>
          <a:off x="2724483" y="4390895"/>
          <a:ext cx="150223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802"/>
                <a:gridCol w="943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662" y="3649729"/>
            <a:ext cx="197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Example: Join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32826"/>
              </p:ext>
            </p:extLst>
          </p:nvPr>
        </p:nvGraphicFramePr>
        <p:xfrm>
          <a:off x="5084195" y="4376383"/>
          <a:ext cx="311943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662"/>
                <a:gridCol w="23077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a,c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b,c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a,d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9197" y="3704347"/>
            <a:ext cx="322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New Key = Key(A)  ∩  Key(B) 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197" y="3988283"/>
            <a:ext cx="360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altLang="zh-CN" sz="1600" b="1" dirty="0" err="1" smtClean="0">
                <a:latin typeface="Arial" pitchFamily="34" charset="0"/>
                <a:cs typeface="Arial" pitchFamily="34" charset="0"/>
              </a:rPr>
              <a:t>Vallue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 = Value(A)  U  Value(B) 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55372" y="4796248"/>
            <a:ext cx="566058" cy="1045029"/>
            <a:chOff x="5138057" y="4876800"/>
            <a:chExt cx="566058" cy="104502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138057" y="4876800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138057" y="5254172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38058" y="5631543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3913" y="4796249"/>
            <a:ext cx="595086" cy="1030515"/>
            <a:chOff x="5941112" y="4891315"/>
            <a:chExt cx="595086" cy="103051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970141" y="4891315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970141" y="5254173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941112" y="5631544"/>
              <a:ext cx="566057" cy="29028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9962" y="5973829"/>
            <a:ext cx="3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A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3062" y="5961129"/>
            <a:ext cx="34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B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4062" y="5910329"/>
            <a:ext cx="1326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JOIN (A, B)</a:t>
            </a:r>
            <a:endParaRPr lang="zh-CN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57260" y="6629400"/>
            <a:ext cx="586740" cy="236537"/>
          </a:xfrm>
        </p:spPr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6" y="2376488"/>
            <a:ext cx="5814255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Data Movement in Kernel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4E5FBC8-A8AD-414E-9E8C-C8DDE788DCE5}" type="slidenum">
              <a:rPr lang="en-US" smtClean="0">
                <a:latin typeface="+mj-lt"/>
              </a:rPr>
              <a:pPr>
                <a:defRPr/>
              </a:pPr>
              <a:t>5</a:t>
            </a:fld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7833" y="3273425"/>
            <a:ext cx="5342971" cy="1466850"/>
            <a:chOff x="3200399" y="2447925"/>
            <a:chExt cx="5342971" cy="1466850"/>
          </a:xfrm>
        </p:grpSpPr>
        <p:sp>
          <p:nvSpPr>
            <p:cNvPr id="4" name="Up-Down Arrow 3"/>
            <p:cNvSpPr/>
            <p:nvPr/>
          </p:nvSpPr>
          <p:spPr bwMode="auto">
            <a:xfrm>
              <a:off x="3200399" y="2447925"/>
              <a:ext cx="164228" cy="1466850"/>
            </a:xfrm>
            <a:prstGeom prst="upDownArrow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-Down Arrow 36"/>
            <p:cNvSpPr/>
            <p:nvPr/>
          </p:nvSpPr>
          <p:spPr bwMode="auto">
            <a:xfrm>
              <a:off x="3904774" y="2447925"/>
              <a:ext cx="45719" cy="154781"/>
            </a:xfrm>
            <a:prstGeom prst="upDownArrow">
              <a:avLst>
                <a:gd name="adj1" fmla="val 79646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-Down Arrow 37"/>
            <p:cNvSpPr/>
            <p:nvPr/>
          </p:nvSpPr>
          <p:spPr bwMode="auto">
            <a:xfrm>
              <a:off x="3522219" y="2447925"/>
              <a:ext cx="116720" cy="644525"/>
            </a:xfrm>
            <a:prstGeom prst="upDownArrow">
              <a:avLst>
                <a:gd name="adj1" fmla="val 3884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-Down Arrow 38"/>
            <p:cNvSpPr/>
            <p:nvPr/>
          </p:nvSpPr>
          <p:spPr bwMode="auto">
            <a:xfrm>
              <a:off x="4795361" y="2447925"/>
              <a:ext cx="45719" cy="154781"/>
            </a:xfrm>
            <a:prstGeom prst="upDownArrow">
              <a:avLst>
                <a:gd name="adj1" fmla="val 79646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-Down Arrow 40"/>
            <p:cNvSpPr/>
            <p:nvPr/>
          </p:nvSpPr>
          <p:spPr bwMode="auto">
            <a:xfrm>
              <a:off x="5127182" y="2447925"/>
              <a:ext cx="116720" cy="644525"/>
            </a:xfrm>
            <a:prstGeom prst="upDownArrow">
              <a:avLst>
                <a:gd name="adj1" fmla="val 3884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Up-Down Arrow 42"/>
            <p:cNvSpPr/>
            <p:nvPr/>
          </p:nvSpPr>
          <p:spPr bwMode="auto">
            <a:xfrm>
              <a:off x="5402580" y="2447925"/>
              <a:ext cx="164228" cy="1466850"/>
            </a:xfrm>
            <a:prstGeom prst="upDownArrow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-Down Arrow 43"/>
            <p:cNvSpPr/>
            <p:nvPr/>
          </p:nvSpPr>
          <p:spPr bwMode="auto">
            <a:xfrm>
              <a:off x="6176961" y="2447925"/>
              <a:ext cx="164228" cy="1466850"/>
            </a:xfrm>
            <a:prstGeom prst="upDownArrow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-Down Arrow 44"/>
            <p:cNvSpPr/>
            <p:nvPr/>
          </p:nvSpPr>
          <p:spPr bwMode="auto">
            <a:xfrm>
              <a:off x="6881336" y="2447925"/>
              <a:ext cx="45719" cy="154781"/>
            </a:xfrm>
            <a:prstGeom prst="upDownArrow">
              <a:avLst>
                <a:gd name="adj1" fmla="val 79646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Up-Down Arrow 45"/>
            <p:cNvSpPr/>
            <p:nvPr/>
          </p:nvSpPr>
          <p:spPr bwMode="auto">
            <a:xfrm>
              <a:off x="6498781" y="2447925"/>
              <a:ext cx="116720" cy="644525"/>
            </a:xfrm>
            <a:prstGeom prst="upDownArrow">
              <a:avLst>
                <a:gd name="adj1" fmla="val 3884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-Down Arrow 46"/>
            <p:cNvSpPr/>
            <p:nvPr/>
          </p:nvSpPr>
          <p:spPr bwMode="auto">
            <a:xfrm>
              <a:off x="7771923" y="2447925"/>
              <a:ext cx="45719" cy="154781"/>
            </a:xfrm>
            <a:prstGeom prst="upDownArrow">
              <a:avLst>
                <a:gd name="adj1" fmla="val 79646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Up-Down Arrow 47"/>
            <p:cNvSpPr/>
            <p:nvPr/>
          </p:nvSpPr>
          <p:spPr bwMode="auto">
            <a:xfrm>
              <a:off x="8103744" y="2447925"/>
              <a:ext cx="116720" cy="644525"/>
            </a:xfrm>
            <a:prstGeom prst="upDownArrow">
              <a:avLst>
                <a:gd name="adj1" fmla="val 3884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Up-Down Arrow 48"/>
            <p:cNvSpPr/>
            <p:nvPr/>
          </p:nvSpPr>
          <p:spPr bwMode="auto">
            <a:xfrm>
              <a:off x="8379142" y="2447925"/>
              <a:ext cx="164228" cy="1466850"/>
            </a:xfrm>
            <a:prstGeom prst="upDownArrow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73040" y="4445000"/>
            <a:ext cx="1384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" pitchFamily="34" charset="0"/>
                <a:cs typeface="Arial" pitchFamily="34" charset="0"/>
              </a:rPr>
              <a:t>~250GB/s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02538" y="5121275"/>
            <a:ext cx="0" cy="46672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647379" y="5216137"/>
            <a:ext cx="122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  <a:latin typeface="+mj-lt"/>
              </a:rPr>
              <a:t>①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15200" y="1968500"/>
            <a:ext cx="144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②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Execute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7593388" y="5121275"/>
            <a:ext cx="0" cy="466725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51688" y="5206224"/>
            <a:ext cx="1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  <a:latin typeface="+mj-lt"/>
              </a:rPr>
              <a:t>③</a:t>
            </a:r>
            <a:r>
              <a:rPr lang="en-US" altLang="zh-CN" sz="1800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Result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914401"/>
            <a:ext cx="2743200" cy="2133600"/>
            <a:chOff x="-685800" y="3113089"/>
            <a:chExt cx="3657600" cy="2646709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250" y="3553599"/>
              <a:ext cx="3194050" cy="2206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 bwMode="auto">
            <a:xfrm>
              <a:off x="-228600" y="3352800"/>
              <a:ext cx="3200400" cy="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1298646" y="3113089"/>
              <a:ext cx="44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zh-CN" alt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-393700" y="3581400"/>
              <a:ext cx="0" cy="217839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-685800" y="4533900"/>
              <a:ext cx="444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zh-CN" alt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432" y="3594100"/>
              <a:ext cx="269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zh-CN" alt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295433" y="3732599"/>
              <a:ext cx="180823" cy="1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-122239" y="3732599"/>
              <a:ext cx="175576" cy="1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sp>
        <p:nvSpPr>
          <p:cNvPr id="7" name="Right Brace 6"/>
          <p:cNvSpPr/>
          <p:nvPr/>
        </p:nvSpPr>
        <p:spPr bwMode="auto">
          <a:xfrm>
            <a:off x="2819400" y="1524000"/>
            <a:ext cx="152400" cy="609600"/>
          </a:xfrm>
          <a:prstGeom prst="rightBrace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 bwMode="auto">
          <a:xfrm rot="16200000" flipH="1">
            <a:off x="2819400" y="1981200"/>
            <a:ext cx="838200" cy="533400"/>
          </a:xfrm>
          <a:prstGeom prst="curvedConnector3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2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Kernel Fusion- A Data Movement Optimization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D94CA-15B9-4641-9F28-383E256BC8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" y="1843089"/>
            <a:ext cx="4292357" cy="364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4"/>
          <p:cNvSpPr txBox="1">
            <a:spLocks/>
          </p:cNvSpPr>
          <p:nvPr/>
        </p:nvSpPr>
        <p:spPr>
          <a:xfrm>
            <a:off x="4876800" y="1828800"/>
            <a:ext cx="4091354" cy="386275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0" fontAlgn="base" hangingPunct="0">
              <a:lnSpc>
                <a:spcPct val="9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 sz="2400">
                <a:solidFill>
                  <a:srgbClr val="0808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38" indent="-173038" algn="l" defTabSz="457200" rtl="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2448"/>
              </a:buClr>
              <a:buSzPct val="65000"/>
              <a:buFont typeface="Wingdings" pitchFamily="2" charset="2"/>
              <a:buChar char=""/>
              <a:defRPr sz="2000"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2pPr>
            <a:lvl3pPr marL="858838" indent="-173038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6666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3pPr>
            <a:lvl4pPr marL="1201738" indent="-173038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4pPr>
            <a:lvl5pPr marL="14827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"/>
              <a:defRPr>
                <a:solidFill>
                  <a:srgbClr val="080808"/>
                </a:solidFill>
                <a:latin typeface="Arial" pitchFamily="34" charset="0"/>
                <a:cs typeface="Arial" pitchFamily="34" charset="0"/>
              </a:defRPr>
            </a:lvl5pPr>
            <a:lvl6pPr marL="19399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6pPr>
            <a:lvl7pPr marL="23971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7pPr>
            <a:lvl8pPr marL="28543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8pPr>
            <a:lvl9pPr marL="3311525" indent="-165100" algn="l" defTabSz="457200" rtl="0" eaLnBrk="0" fontAlgn="base" hangingPunct="0">
              <a:lnSpc>
                <a:spcPct val="98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charset="2"/>
              <a:buChar char=""/>
              <a:defRPr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 smtClean="0"/>
              <a:t>Increase the granularity of kernel computation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Reduce data movement throughout the hierarchy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Inspired by loop fusion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Compile-time automation</a:t>
            </a:r>
          </a:p>
          <a:p>
            <a:pPr lvl="1"/>
            <a:r>
              <a:rPr lang="en-US" dirty="0" smtClean="0"/>
              <a:t>Input is an optimized query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6" name="Title 1"/>
          <p:cNvSpPr>
            <a:spLocks noGrp="1"/>
          </p:cNvSpPr>
          <p:nvPr>
            <p:ph type="title" idx="4294967295"/>
          </p:nvPr>
        </p:nvSpPr>
        <p:spPr>
          <a:xfrm>
            <a:off x="352425" y="473075"/>
            <a:ext cx="8499475" cy="517525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Kernel Fusion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35429" y="3209462"/>
            <a:ext cx="1103086" cy="296091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2002972" y="3209462"/>
            <a:ext cx="1103086" cy="296091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089" y="2774034"/>
            <a:ext cx="151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GPU MEM</a:t>
            </a:r>
            <a:endParaRPr lang="en-US" sz="18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9427" y="2788549"/>
            <a:ext cx="13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GPU Core</a:t>
            </a:r>
            <a:endParaRPr lang="en-US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29" y="3441691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A1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0229" y="4370605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A2</a:t>
            </a:r>
            <a:endParaRPr lang="en-US" sz="16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229" y="4950452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A3</a:t>
            </a:r>
            <a:endParaRPr lang="en-US" sz="16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058" y="3906149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Temp</a:t>
            </a:r>
            <a:endParaRPr lang="en-US" sz="1600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2286" y="3441691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A1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22286" y="4370605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A2</a:t>
            </a:r>
            <a:endParaRPr lang="en-US" sz="1600" b="1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51313" y="4942832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A3</a:t>
            </a:r>
            <a:endParaRPr lang="en-US" sz="16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3906149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Temp</a:t>
            </a:r>
            <a:endParaRPr lang="en-US" sz="1600" b="1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538514" y="3615863"/>
            <a:ext cx="45030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530894" y="4896023"/>
            <a:ext cx="46554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66058" y="5574929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Result</a:t>
            </a:r>
            <a:endParaRPr lang="en-US" sz="1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8638" y="5574929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Result</a:t>
            </a:r>
            <a:endParaRPr lang="en-US" sz="1600" b="1" dirty="0">
              <a:latin typeface="+mj-lt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1554480" y="4095923"/>
            <a:ext cx="44196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1554480" y="5757083"/>
            <a:ext cx="44196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1538514" y="4539788"/>
            <a:ext cx="45030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1551214" y="4215938"/>
            <a:ext cx="45030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22319" y="1319884"/>
            <a:ext cx="243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3038" indent="-173038" algn="ctr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80808"/>
                </a:solidFill>
                <a:latin typeface="Tahoma" pitchFamily="34" charset="0"/>
              </a:rPr>
              <a:t>Before Fusion</a:t>
            </a:r>
            <a:endParaRPr lang="en-US" altLang="zh-CN" sz="2000" b="1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477329" y="3238490"/>
            <a:ext cx="1103086" cy="296091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7044872" y="3238490"/>
            <a:ext cx="1103086" cy="296091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377088" y="2803062"/>
            <a:ext cx="134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GPU MEM</a:t>
            </a:r>
            <a:endParaRPr lang="en-US" sz="1800" dirty="0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15603" y="2817577"/>
            <a:ext cx="138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GPU Core</a:t>
            </a:r>
            <a:endParaRPr lang="en-US" sz="1800" dirty="0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82129" y="3470719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A1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82129" y="4399633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A2</a:t>
            </a:r>
            <a:endParaRPr lang="en-US" sz="1600" b="1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82129" y="4979480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A3</a:t>
            </a:r>
            <a:endParaRPr lang="en-US" sz="16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64186" y="3470719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dirty="0"/>
              <a:t>A1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64186" y="4399633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A2</a:t>
            </a:r>
            <a:endParaRPr lang="en-US" sz="1600" b="1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93213" y="4971860"/>
            <a:ext cx="493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A3</a:t>
            </a:r>
            <a:endParaRPr lang="en-US" sz="1600" b="1" dirty="0">
              <a:latin typeface="+mj-lt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580414" y="3644891"/>
            <a:ext cx="45030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6572794" y="4925051"/>
            <a:ext cx="46554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5607958" y="5603957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Result</a:t>
            </a:r>
            <a:endParaRPr lang="en-US" sz="1600" b="1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00538" y="5603957"/>
            <a:ext cx="8418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Result</a:t>
            </a:r>
            <a:endParaRPr lang="en-US" sz="1600" b="1" dirty="0">
              <a:latin typeface="+mj-lt"/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H="1">
            <a:off x="6596380" y="5786111"/>
            <a:ext cx="44196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6580414" y="4568816"/>
            <a:ext cx="45030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4572000" y="1475914"/>
            <a:ext cx="216625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3038" indent="-173038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80808"/>
                </a:solidFill>
                <a:latin typeface="Tahoma" pitchFamily="34" charset="0"/>
              </a:rPr>
              <a:t>After Fusion</a:t>
            </a:r>
            <a:endParaRPr lang="en-US" altLang="zh-CN" sz="2000" b="1" dirty="0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62800" y="4047662"/>
            <a:ext cx="9144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</a:rPr>
              <a:t>Temp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971" y="62991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Arial" pitchFamily="34" charset="0"/>
                <a:cs typeface="Arial" pitchFamily="34" charset="0"/>
              </a:rPr>
              <a:t>Kernel A</a:t>
            </a:r>
            <a:endParaRPr lang="zh-CN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6971" y="62991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Arial" pitchFamily="34" charset="0"/>
                <a:cs typeface="Arial" pitchFamily="34" charset="0"/>
              </a:rPr>
              <a:t>Kernel B</a:t>
            </a:r>
            <a:endParaRPr lang="zh-CN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86373" y="6328219"/>
            <a:ext cx="228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atin typeface="Arial" pitchFamily="34" charset="0"/>
                <a:cs typeface="Arial" pitchFamily="34" charset="0"/>
              </a:rPr>
              <a:t>Fused Kernel A&amp;B</a:t>
            </a:r>
            <a:endParaRPr lang="zh-CN" altLang="en-US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84955" y="1143000"/>
            <a:ext cx="1625045" cy="1592766"/>
            <a:chOff x="3112125" y="2367409"/>
            <a:chExt cx="2046287" cy="1754187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3404225" y="2854771"/>
              <a:ext cx="1073150" cy="292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Kernel A</a:t>
              </a:r>
            </a:p>
          </p:txBody>
        </p:sp>
        <p:cxnSp>
          <p:nvCxnSpPr>
            <p:cNvPr id="51" name="Straight Connector 72"/>
            <p:cNvCxnSpPr>
              <a:cxnSpLocks noChangeShapeType="1"/>
              <a:endCxn id="49" idx="0"/>
            </p:cNvCxnSpPr>
            <p:nvPr/>
          </p:nvCxnSpPr>
          <p:spPr bwMode="auto">
            <a:xfrm>
              <a:off x="3696325" y="2659509"/>
              <a:ext cx="244475" cy="1952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2" name="Rectangle 75"/>
            <p:cNvSpPr>
              <a:spLocks noChangeArrowheads="1"/>
            </p:cNvSpPr>
            <p:nvPr/>
          </p:nvSpPr>
          <p:spPr bwMode="auto">
            <a:xfrm>
              <a:off x="3404225" y="2367409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A1</a:t>
              </a: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3990012" y="2367409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A2</a:t>
              </a:r>
            </a:p>
          </p:txBody>
        </p:sp>
        <p:cxnSp>
          <p:nvCxnSpPr>
            <p:cNvPr id="56" name="Straight Connector 77"/>
            <p:cNvCxnSpPr>
              <a:cxnSpLocks noChangeShapeType="1"/>
              <a:stCxn id="55" idx="2"/>
              <a:endCxn id="49" idx="0"/>
            </p:cNvCxnSpPr>
            <p:nvPr/>
          </p:nvCxnSpPr>
          <p:spPr bwMode="auto">
            <a:xfrm rot="5400000">
              <a:off x="3989219" y="2611090"/>
              <a:ext cx="195262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7" name="Rectangle 79"/>
            <p:cNvSpPr>
              <a:spLocks noChangeArrowheads="1"/>
            </p:cNvSpPr>
            <p:nvPr/>
          </p:nvSpPr>
          <p:spPr bwMode="auto">
            <a:xfrm>
              <a:off x="4671050" y="2854771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A3</a:t>
              </a: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3990012" y="3342134"/>
              <a:ext cx="1071563" cy="292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Kernel B</a:t>
              </a:r>
            </a:p>
          </p:txBody>
        </p:sp>
        <p:cxnSp>
          <p:nvCxnSpPr>
            <p:cNvPr id="60" name="Straight Connector 72"/>
            <p:cNvCxnSpPr>
              <a:cxnSpLocks noChangeShapeType="1"/>
            </p:cNvCxnSpPr>
            <p:nvPr/>
          </p:nvCxnSpPr>
          <p:spPr bwMode="auto">
            <a:xfrm>
              <a:off x="4037637" y="3146871"/>
              <a:ext cx="244475" cy="195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720262" y="3097659"/>
              <a:ext cx="195263" cy="2936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3" name="Rectangle 79"/>
            <p:cNvSpPr>
              <a:spLocks noChangeArrowheads="1"/>
            </p:cNvSpPr>
            <p:nvPr/>
          </p:nvSpPr>
          <p:spPr bwMode="auto">
            <a:xfrm>
              <a:off x="4096630" y="3829496"/>
              <a:ext cx="877888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Result</a:t>
              </a:r>
            </a:p>
          </p:txBody>
        </p:sp>
        <p:cxnSp>
          <p:nvCxnSpPr>
            <p:cNvPr id="77" name="Straight Connector 72"/>
            <p:cNvCxnSpPr>
              <a:cxnSpLocks noChangeShapeType="1"/>
              <a:stCxn id="58" idx="4"/>
              <a:endCxn id="73" idx="0"/>
            </p:cNvCxnSpPr>
            <p:nvPr/>
          </p:nvCxnSpPr>
          <p:spPr bwMode="auto">
            <a:xfrm>
              <a:off x="4525793" y="3634234"/>
              <a:ext cx="9781" cy="195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3112125" y="3342134"/>
              <a:ext cx="682625" cy="2921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Temp</a:t>
              </a:r>
            </a:p>
          </p:txBody>
        </p:sp>
        <p:cxnSp>
          <p:nvCxnSpPr>
            <p:cNvPr id="85" name="Straight Arrow Connector 84"/>
            <p:cNvCxnSpPr>
              <a:cxnSpLocks noChangeShapeType="1"/>
              <a:endCxn id="49" idx="4"/>
            </p:cNvCxnSpPr>
            <p:nvPr/>
          </p:nvCxnSpPr>
          <p:spPr bwMode="auto">
            <a:xfrm flipV="1">
              <a:off x="3696325" y="3146871"/>
              <a:ext cx="244475" cy="195263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oup 10"/>
          <p:cNvGrpSpPr/>
          <p:nvPr/>
        </p:nvGrpSpPr>
        <p:grpSpPr>
          <a:xfrm>
            <a:off x="6480125" y="1143000"/>
            <a:ext cx="1657350" cy="1558925"/>
            <a:chOff x="4772933" y="2125430"/>
            <a:chExt cx="1657350" cy="1558925"/>
          </a:xfrm>
        </p:grpSpPr>
        <p:cxnSp>
          <p:nvCxnSpPr>
            <p:cNvPr id="87" name="Straight Connector 72"/>
            <p:cNvCxnSpPr>
              <a:cxnSpLocks noChangeShapeType="1"/>
              <a:endCxn id="92" idx="0"/>
            </p:cNvCxnSpPr>
            <p:nvPr/>
          </p:nvCxnSpPr>
          <p:spPr bwMode="auto">
            <a:xfrm>
              <a:off x="5065033" y="2417530"/>
              <a:ext cx="536575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8" name="Rectangle 75"/>
            <p:cNvSpPr>
              <a:spLocks noChangeArrowheads="1"/>
            </p:cNvSpPr>
            <p:nvPr/>
          </p:nvSpPr>
          <p:spPr bwMode="auto">
            <a:xfrm>
              <a:off x="4772933" y="2125430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A1</a:t>
              </a:r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5357133" y="2125430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A2</a:t>
              </a:r>
            </a:p>
          </p:txBody>
        </p:sp>
        <p:cxnSp>
          <p:nvCxnSpPr>
            <p:cNvPr id="90" name="Straight Connector 77"/>
            <p:cNvCxnSpPr>
              <a:cxnSpLocks noChangeShapeType="1"/>
              <a:stCxn id="89" idx="2"/>
              <a:endCxn id="92" idx="0"/>
            </p:cNvCxnSpPr>
            <p:nvPr/>
          </p:nvCxnSpPr>
          <p:spPr bwMode="auto">
            <a:xfrm rot="5400000">
              <a:off x="5455558" y="2563580"/>
              <a:ext cx="2921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1" name="Rectangle 79"/>
            <p:cNvSpPr>
              <a:spLocks noChangeArrowheads="1"/>
            </p:cNvSpPr>
            <p:nvPr/>
          </p:nvSpPr>
          <p:spPr bwMode="auto">
            <a:xfrm>
              <a:off x="5942921" y="2125430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A3</a:t>
              </a:r>
            </a:p>
          </p:txBody>
        </p:sp>
        <p:sp>
          <p:nvSpPr>
            <p:cNvPr id="92" name="Oval 69"/>
            <p:cNvSpPr>
              <a:spLocks noChangeArrowheads="1"/>
            </p:cNvSpPr>
            <p:nvPr/>
          </p:nvSpPr>
          <p:spPr bwMode="auto">
            <a:xfrm>
              <a:off x="4869771" y="2709630"/>
              <a:ext cx="1462087" cy="48736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Fused Kernel A , B</a:t>
              </a:r>
            </a:p>
          </p:txBody>
        </p:sp>
        <p:cxnSp>
          <p:nvCxnSpPr>
            <p:cNvPr id="93" name="Straight Connector 77"/>
            <p:cNvCxnSpPr>
              <a:cxnSpLocks noChangeShapeType="1"/>
              <a:endCxn id="92" idx="0"/>
            </p:cNvCxnSpPr>
            <p:nvPr/>
          </p:nvCxnSpPr>
          <p:spPr bwMode="auto">
            <a:xfrm rot="10800000" flipV="1">
              <a:off x="5601608" y="2417530"/>
              <a:ext cx="536575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5260296" y="3392255"/>
              <a:ext cx="682625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Result</a:t>
              </a:r>
            </a:p>
          </p:txBody>
        </p:sp>
        <p:cxnSp>
          <p:nvCxnSpPr>
            <p:cNvPr id="95" name="Straight Connector 72"/>
            <p:cNvCxnSpPr>
              <a:cxnSpLocks noChangeShapeType="1"/>
              <a:stCxn id="92" idx="4"/>
              <a:endCxn id="94" idx="0"/>
            </p:cNvCxnSpPr>
            <p:nvPr/>
          </p:nvCxnSpPr>
          <p:spPr bwMode="auto">
            <a:xfrm rot="5400000">
              <a:off x="5503976" y="3294624"/>
              <a:ext cx="1952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90660" y="6621463"/>
            <a:ext cx="586740" cy="236537"/>
          </a:xfrm>
        </p:spPr>
        <p:txBody>
          <a:bodyPr/>
          <a:lstStyle/>
          <a:p>
            <a:pPr>
              <a:defRPr/>
            </a:pPr>
            <a:fld id="{AFE768BA-F6E9-40AB-BCDB-80BF243A27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7344 -0.00093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7344 -0.0011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112E-17 L -0.1724 0.00324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16979 0.00324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7657 -0.00092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175 1.48148E-6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7344 -0.00093 " pathEditMode="relative" rAng="0" ptsTypes="AA">
                                      <p:cBhvr>
                                        <p:cTn id="8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7344 -0.00115 " pathEditMode="relative" rAng="0" ptsTypes="AA">
                                      <p:cBhvr>
                                        <p:cTn id="8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7657 -0.00092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175 1.48148E-6 " pathEditMode="relative" rAng="0" ptsTypes="AA">
                                      <p:cBhvr>
                                        <p:cTn id="1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1" animBg="1"/>
      <p:bldP spid="46" grpId="2" animBg="1"/>
      <p:bldP spid="53" grpId="0" animBg="1"/>
      <p:bldP spid="54" grpId="0" animBg="1"/>
      <p:bldP spid="54" grpId="1" animBg="1"/>
      <p:bldP spid="70" grpId="0" animBg="1"/>
      <p:bldP spid="71" grpId="0" animBg="1"/>
      <p:bldP spid="72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0" grpId="0" animBg="1"/>
      <p:bldP spid="81" grpId="0" animBg="1"/>
      <p:bldP spid="81" grpId="1" animBg="1"/>
      <p:bldP spid="17" grpId="0" animBg="1"/>
      <p:bldP spid="17" grpId="1" animBg="1"/>
      <p:bldP spid="8" grpId="0"/>
      <p:bldP spid="8" grpId="1"/>
      <p:bldP spid="47" grpId="0"/>
      <p:bldP spid="47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Data Footprint</a:t>
            </a:r>
          </a:p>
          <a:p>
            <a:pPr lvl="1"/>
            <a:r>
              <a:rPr lang="en-US" dirty="0" smtClean="0"/>
              <a:t>Reduction in accesses to global memory</a:t>
            </a:r>
          </a:p>
          <a:p>
            <a:pPr lvl="1"/>
            <a:r>
              <a:rPr lang="en-US" dirty="0" smtClean="0"/>
              <a:t>Access to common data across kernels improves temporal locality</a:t>
            </a:r>
          </a:p>
          <a:p>
            <a:pPr lvl="1"/>
            <a:r>
              <a:rPr lang="en-US" dirty="0" smtClean="0"/>
              <a:t>Reduction in </a:t>
            </a:r>
            <a:r>
              <a:rPr lang="en-US" dirty="0" err="1" smtClean="0"/>
              <a:t>PCIe</a:t>
            </a:r>
            <a:r>
              <a:rPr lang="en-US" dirty="0" smtClean="0"/>
              <a:t> transfers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Expand optimization scope of the compiler</a:t>
            </a:r>
          </a:p>
          <a:p>
            <a:pPr lvl="1"/>
            <a:r>
              <a:rPr lang="en-US" dirty="0" smtClean="0"/>
              <a:t>Data re-use </a:t>
            </a:r>
          </a:p>
          <a:p>
            <a:pPr lvl="1"/>
            <a:r>
              <a:rPr lang="en-US" dirty="0" smtClean="0"/>
              <a:t>Increase textual scope of optimizers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1A8065-AA14-4691-BF68-A6A7F1AAA3E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4427034"/>
            <a:ext cx="1625045" cy="1592766"/>
            <a:chOff x="3112125" y="2367409"/>
            <a:chExt cx="2046287" cy="1754187"/>
          </a:xfrm>
        </p:grpSpPr>
        <p:sp>
          <p:nvSpPr>
            <p:cNvPr id="6" name="Oval 69"/>
            <p:cNvSpPr>
              <a:spLocks noChangeArrowheads="1"/>
            </p:cNvSpPr>
            <p:nvPr/>
          </p:nvSpPr>
          <p:spPr bwMode="auto">
            <a:xfrm>
              <a:off x="3404225" y="2854771"/>
              <a:ext cx="1073150" cy="292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Kernel A</a:t>
              </a:r>
            </a:p>
          </p:txBody>
        </p:sp>
        <p:cxnSp>
          <p:nvCxnSpPr>
            <p:cNvPr id="7" name="Straight Connector 72"/>
            <p:cNvCxnSpPr>
              <a:cxnSpLocks noChangeShapeType="1"/>
              <a:endCxn id="6" idx="0"/>
            </p:cNvCxnSpPr>
            <p:nvPr/>
          </p:nvCxnSpPr>
          <p:spPr bwMode="auto">
            <a:xfrm>
              <a:off x="3696325" y="2659509"/>
              <a:ext cx="244475" cy="1952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3404225" y="2367409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A1</a:t>
              </a:r>
            </a:p>
          </p:txBody>
        </p:sp>
        <p:sp>
          <p:nvSpPr>
            <p:cNvPr id="9" name="Rectangle 79"/>
            <p:cNvSpPr>
              <a:spLocks noChangeArrowheads="1"/>
            </p:cNvSpPr>
            <p:nvPr/>
          </p:nvSpPr>
          <p:spPr bwMode="auto">
            <a:xfrm>
              <a:off x="3990012" y="2367409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A2</a:t>
              </a:r>
            </a:p>
          </p:txBody>
        </p:sp>
        <p:cxnSp>
          <p:nvCxnSpPr>
            <p:cNvPr id="10" name="Straight Connector 77"/>
            <p:cNvCxnSpPr>
              <a:cxnSpLocks noChangeShapeType="1"/>
              <a:stCxn id="9" idx="2"/>
              <a:endCxn id="6" idx="0"/>
            </p:cNvCxnSpPr>
            <p:nvPr/>
          </p:nvCxnSpPr>
          <p:spPr bwMode="auto">
            <a:xfrm rot="5400000">
              <a:off x="3989219" y="2611090"/>
              <a:ext cx="195262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79"/>
            <p:cNvSpPr>
              <a:spLocks noChangeArrowheads="1"/>
            </p:cNvSpPr>
            <p:nvPr/>
          </p:nvSpPr>
          <p:spPr bwMode="auto">
            <a:xfrm>
              <a:off x="4671050" y="2854771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A3</a:t>
              </a:r>
            </a:p>
          </p:txBody>
        </p:sp>
        <p:sp>
          <p:nvSpPr>
            <p:cNvPr id="12" name="Oval 69"/>
            <p:cNvSpPr>
              <a:spLocks noChangeArrowheads="1"/>
            </p:cNvSpPr>
            <p:nvPr/>
          </p:nvSpPr>
          <p:spPr bwMode="auto">
            <a:xfrm>
              <a:off x="3990012" y="3342134"/>
              <a:ext cx="1071563" cy="2921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 dirty="0">
                  <a:latin typeface="Arial" pitchFamily="34" charset="0"/>
                  <a:cs typeface="Arial" pitchFamily="34" charset="0"/>
                </a:rPr>
                <a:t>Kernel B</a:t>
              </a:r>
            </a:p>
          </p:txBody>
        </p:sp>
        <p:cxnSp>
          <p:nvCxnSpPr>
            <p:cNvPr id="13" name="Straight Connector 72"/>
            <p:cNvCxnSpPr>
              <a:cxnSpLocks noChangeShapeType="1"/>
            </p:cNvCxnSpPr>
            <p:nvPr/>
          </p:nvCxnSpPr>
          <p:spPr bwMode="auto">
            <a:xfrm>
              <a:off x="4037637" y="3146871"/>
              <a:ext cx="244475" cy="195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720262" y="3097659"/>
              <a:ext cx="195263" cy="2936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" name="Rectangle 79"/>
            <p:cNvSpPr>
              <a:spLocks noChangeArrowheads="1"/>
            </p:cNvSpPr>
            <p:nvPr/>
          </p:nvSpPr>
          <p:spPr bwMode="auto">
            <a:xfrm>
              <a:off x="4096630" y="3829496"/>
              <a:ext cx="877888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Result</a:t>
              </a:r>
            </a:p>
          </p:txBody>
        </p:sp>
        <p:cxnSp>
          <p:nvCxnSpPr>
            <p:cNvPr id="16" name="Straight Connector 72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4525793" y="3634234"/>
              <a:ext cx="9781" cy="1952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3112125" y="3342134"/>
              <a:ext cx="682625" cy="2921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000" b="1">
                  <a:latin typeface="Arial" pitchFamily="34" charset="0"/>
                  <a:cs typeface="Arial" pitchFamily="34" charset="0"/>
                </a:rPr>
                <a:t>Temp</a:t>
              </a:r>
            </a:p>
          </p:txBody>
        </p:sp>
        <p:cxnSp>
          <p:nvCxnSpPr>
            <p:cNvPr id="18" name="Straight Arrow Connector 17"/>
            <p:cNvCxnSpPr>
              <a:cxnSpLocks noChangeShapeType="1"/>
              <a:endCxn id="6" idx="4"/>
            </p:cNvCxnSpPr>
            <p:nvPr/>
          </p:nvCxnSpPr>
          <p:spPr bwMode="auto">
            <a:xfrm flipV="1">
              <a:off x="3696325" y="3146871"/>
              <a:ext cx="244475" cy="195263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9" name="Group 18"/>
          <p:cNvGrpSpPr/>
          <p:nvPr/>
        </p:nvGrpSpPr>
        <p:grpSpPr>
          <a:xfrm>
            <a:off x="5923131" y="4353554"/>
            <a:ext cx="1657350" cy="1558925"/>
            <a:chOff x="4772933" y="2125430"/>
            <a:chExt cx="1657350" cy="1558925"/>
          </a:xfrm>
        </p:grpSpPr>
        <p:cxnSp>
          <p:nvCxnSpPr>
            <p:cNvPr id="20" name="Straight Connector 72"/>
            <p:cNvCxnSpPr>
              <a:cxnSpLocks noChangeShapeType="1"/>
              <a:endCxn id="25" idx="0"/>
            </p:cNvCxnSpPr>
            <p:nvPr/>
          </p:nvCxnSpPr>
          <p:spPr bwMode="auto">
            <a:xfrm>
              <a:off x="5065033" y="2417530"/>
              <a:ext cx="536575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" name="Rectangle 75"/>
            <p:cNvSpPr>
              <a:spLocks noChangeArrowheads="1"/>
            </p:cNvSpPr>
            <p:nvPr/>
          </p:nvSpPr>
          <p:spPr bwMode="auto">
            <a:xfrm>
              <a:off x="4772933" y="2125430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A1</a:t>
              </a:r>
            </a:p>
          </p:txBody>
        </p:sp>
        <p:sp>
          <p:nvSpPr>
            <p:cNvPr id="22" name="Rectangle 79"/>
            <p:cNvSpPr>
              <a:spLocks noChangeArrowheads="1"/>
            </p:cNvSpPr>
            <p:nvPr/>
          </p:nvSpPr>
          <p:spPr bwMode="auto">
            <a:xfrm>
              <a:off x="5357133" y="2125430"/>
              <a:ext cx="487363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A2</a:t>
              </a:r>
            </a:p>
          </p:txBody>
        </p:sp>
        <p:cxnSp>
          <p:nvCxnSpPr>
            <p:cNvPr id="23" name="Straight Connector 77"/>
            <p:cNvCxnSpPr>
              <a:cxnSpLocks noChangeShapeType="1"/>
              <a:stCxn id="22" idx="2"/>
              <a:endCxn id="25" idx="0"/>
            </p:cNvCxnSpPr>
            <p:nvPr/>
          </p:nvCxnSpPr>
          <p:spPr bwMode="auto">
            <a:xfrm rot="5400000">
              <a:off x="5455558" y="2563580"/>
              <a:ext cx="2921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" name="Rectangle 79"/>
            <p:cNvSpPr>
              <a:spLocks noChangeArrowheads="1"/>
            </p:cNvSpPr>
            <p:nvPr/>
          </p:nvSpPr>
          <p:spPr bwMode="auto">
            <a:xfrm>
              <a:off x="5942921" y="2125430"/>
              <a:ext cx="487362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A3</a:t>
              </a:r>
            </a:p>
          </p:txBody>
        </p:sp>
        <p:sp>
          <p:nvSpPr>
            <p:cNvPr id="25" name="Oval 69"/>
            <p:cNvSpPr>
              <a:spLocks noChangeArrowheads="1"/>
            </p:cNvSpPr>
            <p:nvPr/>
          </p:nvSpPr>
          <p:spPr bwMode="auto">
            <a:xfrm>
              <a:off x="4869771" y="2709630"/>
              <a:ext cx="1462087" cy="48736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Fused Kernel A , B</a:t>
              </a:r>
            </a:p>
          </p:txBody>
        </p:sp>
        <p:cxnSp>
          <p:nvCxnSpPr>
            <p:cNvPr id="26" name="Straight Connector 77"/>
            <p:cNvCxnSpPr>
              <a:cxnSpLocks noChangeShapeType="1"/>
              <a:endCxn id="25" idx="0"/>
            </p:cNvCxnSpPr>
            <p:nvPr/>
          </p:nvCxnSpPr>
          <p:spPr bwMode="auto">
            <a:xfrm rot="10800000" flipV="1">
              <a:off x="5601608" y="2417530"/>
              <a:ext cx="536575" cy="292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7" name="Rectangle 79"/>
            <p:cNvSpPr>
              <a:spLocks noChangeArrowheads="1"/>
            </p:cNvSpPr>
            <p:nvPr/>
          </p:nvSpPr>
          <p:spPr bwMode="auto">
            <a:xfrm>
              <a:off x="5260296" y="3392255"/>
              <a:ext cx="682625" cy="292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652463" eaLnBrk="0" hangingPunct="0">
                <a:buClr>
                  <a:srgbClr val="080808"/>
                </a:buClr>
                <a:buSzPct val="100000"/>
                <a:buFont typeface="Tahoma" pitchFamily="34" charset="0"/>
                <a:buNone/>
              </a:pPr>
              <a:r>
                <a:rPr lang="en-US" altLang="zh-CN" sz="1100" b="1">
                  <a:latin typeface="Arial" pitchFamily="34" charset="0"/>
                  <a:cs typeface="Arial" pitchFamily="34" charset="0"/>
                </a:rPr>
                <a:t>Result</a:t>
              </a:r>
            </a:p>
          </p:txBody>
        </p:sp>
        <p:cxnSp>
          <p:nvCxnSpPr>
            <p:cNvPr id="28" name="Straight Connector 72"/>
            <p:cNvCxnSpPr>
              <a:cxnSpLocks noChangeShapeType="1"/>
              <a:stCxn id="25" idx="4"/>
              <a:endCxn id="27" idx="0"/>
            </p:cNvCxnSpPr>
            <p:nvPr/>
          </p:nvCxnSpPr>
          <p:spPr bwMode="auto">
            <a:xfrm rot="5400000">
              <a:off x="5503976" y="3294624"/>
              <a:ext cx="19526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" name="Right Arrow 28"/>
          <p:cNvSpPr/>
          <p:nvPr/>
        </p:nvSpPr>
        <p:spPr bwMode="auto">
          <a:xfrm>
            <a:off x="3810000" y="4800600"/>
            <a:ext cx="1447800" cy="609600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 Fox Compilation Flow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C28E2C-74B4-4A99-8B48-D552EED9D1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1" name="Multidocument 85"/>
          <p:cNvSpPr>
            <a:spLocks noChangeArrowheads="1"/>
          </p:cNvSpPr>
          <p:nvPr/>
        </p:nvSpPr>
        <p:spPr bwMode="auto">
          <a:xfrm>
            <a:off x="631473" y="1777839"/>
            <a:ext cx="816327" cy="828751"/>
          </a:xfrm>
          <a:prstGeom prst="flowChartMultidocument">
            <a:avLst/>
          </a:prstGeom>
          <a:solidFill>
            <a:srgbClr val="FFCC66"/>
          </a:solidFill>
          <a:ln w="19050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2" name="Straight Arrow Connector 334"/>
          <p:cNvCxnSpPr>
            <a:cxnSpLocks noChangeShapeType="1"/>
            <a:stCxn id="309" idx="3"/>
            <a:endCxn id="273" idx="1"/>
          </p:cNvCxnSpPr>
          <p:nvPr/>
        </p:nvCxnSpPr>
        <p:spPr bwMode="auto">
          <a:xfrm>
            <a:off x="2286000" y="3273338"/>
            <a:ext cx="325097" cy="396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3" name="Rounded Rectangle 272"/>
          <p:cNvSpPr/>
          <p:nvPr/>
        </p:nvSpPr>
        <p:spPr bwMode="auto">
          <a:xfrm>
            <a:off x="2611097" y="2853904"/>
            <a:ext cx="1706979" cy="84679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RA-to-PTX</a:t>
            </a:r>
            <a:endParaRPr lang="en-US" altLang="zh-CN" sz="1400" b="1" dirty="0">
              <a:latin typeface="Arial" pitchFamily="34" charset="0"/>
              <a:cs typeface="Arial" pitchFamily="34" charset="0"/>
            </a:endParaRPr>
          </a:p>
          <a:p>
            <a:pPr algn="ctr" defTabSz="914400" eaLnBrk="0" hangingPunct="0">
              <a:defRPr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b="1" dirty="0" err="1">
                <a:latin typeface="Arial" pitchFamily="34" charset="0"/>
                <a:cs typeface="Arial" pitchFamily="34" charset="0"/>
              </a:rPr>
              <a:t>nvcc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 + RA-Lib)</a:t>
            </a:r>
          </a:p>
        </p:txBody>
      </p:sp>
      <p:cxnSp>
        <p:nvCxnSpPr>
          <p:cNvPr id="285" name="Straight Arrow Connector 422"/>
          <p:cNvCxnSpPr>
            <a:cxnSpLocks noChangeShapeType="1"/>
            <a:stCxn id="273" idx="3"/>
            <a:endCxn id="61" idx="1"/>
          </p:cNvCxnSpPr>
          <p:nvPr/>
        </p:nvCxnSpPr>
        <p:spPr bwMode="auto">
          <a:xfrm flipV="1">
            <a:off x="4318076" y="3273338"/>
            <a:ext cx="330124" cy="396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" name="Straight Arrow Connector 423"/>
          <p:cNvCxnSpPr>
            <a:cxnSpLocks noChangeShapeType="1"/>
            <a:stCxn id="60" idx="3"/>
            <a:endCxn id="294" idx="1"/>
          </p:cNvCxnSpPr>
          <p:nvPr/>
        </p:nvCxnSpPr>
        <p:spPr bwMode="auto">
          <a:xfrm>
            <a:off x="5029200" y="3273338"/>
            <a:ext cx="294597" cy="294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4" name="Rounded Rectangle 293"/>
          <p:cNvSpPr/>
          <p:nvPr/>
        </p:nvSpPr>
        <p:spPr bwMode="auto">
          <a:xfrm>
            <a:off x="5323797" y="2960672"/>
            <a:ext cx="1151257" cy="63122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Runtime</a:t>
            </a:r>
            <a:endParaRPr lang="en-US" altLang="zh-CN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Down Arrow 518"/>
          <p:cNvSpPr>
            <a:spLocks noChangeArrowheads="1"/>
          </p:cNvSpPr>
          <p:nvPr/>
        </p:nvSpPr>
        <p:spPr bwMode="auto">
          <a:xfrm rot="16200000">
            <a:off x="6793648" y="2942284"/>
            <a:ext cx="357305" cy="685801"/>
          </a:xfrm>
          <a:prstGeom prst="downArrow">
            <a:avLst>
              <a:gd name="adj1" fmla="val 50000"/>
              <a:gd name="adj2" fmla="val 58115"/>
            </a:avLst>
          </a:prstGeom>
          <a:solidFill>
            <a:srgbClr val="FFCC99"/>
          </a:solidFill>
          <a:ln w="3175" algn="ctr">
            <a:solidFill>
              <a:sysClr val="windowText" lastClr="000000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457200" y="2956969"/>
            <a:ext cx="1151155" cy="630697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LogicBlox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Front-End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3" name="Straight Arrow Connector 332"/>
          <p:cNvCxnSpPr>
            <a:cxnSpLocks noChangeShapeType="1"/>
          </p:cNvCxnSpPr>
          <p:nvPr/>
        </p:nvCxnSpPr>
        <p:spPr bwMode="auto">
          <a:xfrm>
            <a:off x="997412" y="2562364"/>
            <a:ext cx="1482" cy="39995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4" name="Straight Arrow Connector 333"/>
          <p:cNvCxnSpPr>
            <a:cxnSpLocks noChangeShapeType="1"/>
            <a:stCxn id="302" idx="3"/>
            <a:endCxn id="310" idx="1"/>
          </p:cNvCxnSpPr>
          <p:nvPr/>
        </p:nvCxnSpPr>
        <p:spPr bwMode="auto">
          <a:xfrm>
            <a:off x="1608355" y="3272318"/>
            <a:ext cx="296645" cy="10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05" name="Group 304"/>
          <p:cNvGrpSpPr/>
          <p:nvPr/>
        </p:nvGrpSpPr>
        <p:grpSpPr bwMode="auto">
          <a:xfrm>
            <a:off x="1905000" y="3159038"/>
            <a:ext cx="381000" cy="228600"/>
            <a:chOff x="2182812" y="2514600"/>
            <a:chExt cx="511176" cy="261938"/>
          </a:xfrm>
          <a:solidFill>
            <a:schemeClr val="bg1"/>
          </a:solidFill>
        </p:grpSpPr>
        <p:grpSp>
          <p:nvGrpSpPr>
            <p:cNvPr id="308" name="Group 307"/>
            <p:cNvGrpSpPr/>
            <p:nvPr/>
          </p:nvGrpSpPr>
          <p:grpSpPr>
            <a:xfrm>
              <a:off x="2182812" y="2514600"/>
              <a:ext cx="407988" cy="261938"/>
              <a:chOff x="4697412" y="1752600"/>
              <a:chExt cx="407988" cy="261938"/>
            </a:xfrm>
            <a:grpFill/>
          </p:grpSpPr>
          <p:sp>
            <p:nvSpPr>
              <p:cNvPr id="310" name="Rectangle 309"/>
              <p:cNvSpPr/>
              <p:nvPr/>
            </p:nvSpPr>
            <p:spPr bwMode="auto">
              <a:xfrm>
                <a:off x="4697412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4800600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899024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5002212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09" name="Rectangle 308"/>
            <p:cNvSpPr/>
            <p:nvPr/>
          </p:nvSpPr>
          <p:spPr bwMode="auto">
            <a:xfrm>
              <a:off x="2590800" y="2514600"/>
              <a:ext cx="103188" cy="26193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6" name="Right Brace 520"/>
          <p:cNvSpPr>
            <a:spLocks/>
          </p:cNvSpPr>
          <p:nvPr/>
        </p:nvSpPr>
        <p:spPr bwMode="auto">
          <a:xfrm rot="5400000">
            <a:off x="900232" y="4108472"/>
            <a:ext cx="192286" cy="1111153"/>
          </a:xfrm>
          <a:prstGeom prst="rightBrace">
            <a:avLst>
              <a:gd name="adj1" fmla="val 54410"/>
              <a:gd name="adj2" fmla="val 50000"/>
            </a:avLst>
          </a:prstGeom>
          <a:solidFill>
            <a:sysClr val="window" lastClr="FFFFFF">
              <a:alpha val="0"/>
            </a:sys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TextBox 521"/>
          <p:cNvSpPr txBox="1">
            <a:spLocks noChangeArrowheads="1"/>
          </p:cNvSpPr>
          <p:nvPr/>
        </p:nvSpPr>
        <p:spPr bwMode="auto">
          <a:xfrm>
            <a:off x="424501" y="4842874"/>
            <a:ext cx="1251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Language Front-End</a:t>
            </a:r>
          </a:p>
        </p:txBody>
      </p:sp>
      <p:sp>
        <p:nvSpPr>
          <p:cNvPr id="314" name="Right Brace 524"/>
          <p:cNvSpPr>
            <a:spLocks/>
          </p:cNvSpPr>
          <p:nvPr/>
        </p:nvSpPr>
        <p:spPr bwMode="auto">
          <a:xfrm rot="5400000">
            <a:off x="3385472" y="3780134"/>
            <a:ext cx="159598" cy="1708212"/>
          </a:xfrm>
          <a:prstGeom prst="rightBrace">
            <a:avLst>
              <a:gd name="adj1" fmla="val 65534"/>
              <a:gd name="adj2" fmla="val 50000"/>
            </a:avLst>
          </a:prstGeom>
          <a:solidFill>
            <a:sysClr val="window" lastClr="FFFFFF">
              <a:alpha val="0"/>
            </a:sys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TextBox 525"/>
          <p:cNvSpPr txBox="1">
            <a:spLocks noChangeArrowheads="1"/>
          </p:cNvSpPr>
          <p:nvPr/>
        </p:nvSpPr>
        <p:spPr bwMode="auto">
          <a:xfrm>
            <a:off x="2829790" y="4796722"/>
            <a:ext cx="14374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Translation Layer</a:t>
            </a:r>
          </a:p>
        </p:txBody>
      </p:sp>
      <p:sp>
        <p:nvSpPr>
          <p:cNvPr id="316" name="Right Brace 526"/>
          <p:cNvSpPr>
            <a:spLocks/>
          </p:cNvSpPr>
          <p:nvPr/>
        </p:nvSpPr>
        <p:spPr bwMode="auto">
          <a:xfrm rot="5400000">
            <a:off x="5879729" y="4080973"/>
            <a:ext cx="217284" cy="1125763"/>
          </a:xfrm>
          <a:prstGeom prst="rightBrace">
            <a:avLst>
              <a:gd name="adj1" fmla="val 66091"/>
              <a:gd name="adj2" fmla="val 50000"/>
            </a:avLst>
          </a:prstGeom>
          <a:solidFill>
            <a:sysClr val="window" lastClr="FFFFFF">
              <a:alpha val="0"/>
            </a:sys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TextBox 527"/>
          <p:cNvSpPr txBox="1">
            <a:spLocks noChangeArrowheads="1"/>
          </p:cNvSpPr>
          <p:nvPr/>
        </p:nvSpPr>
        <p:spPr bwMode="auto">
          <a:xfrm>
            <a:off x="4988942" y="4806336"/>
            <a:ext cx="1945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Back-End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TextBox 324"/>
          <p:cNvSpPr txBox="1">
            <a:spLocks noChangeArrowheads="1"/>
          </p:cNvSpPr>
          <p:nvPr/>
        </p:nvSpPr>
        <p:spPr bwMode="auto">
          <a:xfrm>
            <a:off x="25400" y="1405863"/>
            <a:ext cx="22199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/>
            <a:r>
              <a:rPr lang="en-US" altLang="zh-CN" sz="1600" b="1" dirty="0" err="1" smtClean="0">
                <a:latin typeface="Arial" pitchFamily="34" charset="0"/>
                <a:cs typeface="Arial" pitchFamily="34" charset="0"/>
              </a:rPr>
              <a:t>Datalog</a:t>
            </a:r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 Queries</a:t>
            </a:r>
            <a:endParaRPr lang="en-US" altLang="zh-CN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8" name="Picture 228" descr="nvidia_geforce_gts_360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628" y="2778038"/>
            <a:ext cx="1469772" cy="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099167" y="3429972"/>
            <a:ext cx="0" cy="21998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21"/>
          <p:cNvSpPr txBox="1">
            <a:spLocks noChangeArrowheads="1"/>
          </p:cNvSpPr>
          <p:nvPr/>
        </p:nvSpPr>
        <p:spPr bwMode="auto">
          <a:xfrm>
            <a:off x="1371600" y="5743555"/>
            <a:ext cx="1531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Query Plan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864100" y="3429972"/>
            <a:ext cx="0" cy="21998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21"/>
          <p:cNvSpPr txBox="1">
            <a:spLocks noChangeArrowheads="1"/>
          </p:cNvSpPr>
          <p:nvPr/>
        </p:nvSpPr>
        <p:spPr bwMode="auto">
          <a:xfrm>
            <a:off x="3810000" y="5743555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PTX/Binary Kernel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 bwMode="auto">
          <a:xfrm>
            <a:off x="4648200" y="3159038"/>
            <a:ext cx="381000" cy="228600"/>
            <a:chOff x="2182812" y="2514600"/>
            <a:chExt cx="511176" cy="261938"/>
          </a:xfrm>
          <a:solidFill>
            <a:schemeClr val="bg1"/>
          </a:solidFill>
        </p:grpSpPr>
        <p:grpSp>
          <p:nvGrpSpPr>
            <p:cNvPr id="59" name="Group 307"/>
            <p:cNvGrpSpPr/>
            <p:nvPr/>
          </p:nvGrpSpPr>
          <p:grpSpPr>
            <a:xfrm>
              <a:off x="2182812" y="2514600"/>
              <a:ext cx="407988" cy="261938"/>
              <a:chOff x="4697412" y="1752600"/>
              <a:chExt cx="407988" cy="261938"/>
            </a:xfrm>
            <a:grpFill/>
          </p:grpSpPr>
          <p:sp>
            <p:nvSpPr>
              <p:cNvPr id="61" name="Rectangle 60"/>
              <p:cNvSpPr/>
              <p:nvPr/>
            </p:nvSpPr>
            <p:spPr bwMode="auto">
              <a:xfrm>
                <a:off x="4697412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800600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4899024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002212" y="1752600"/>
                <a:ext cx="103188" cy="261938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2590800" y="2514600"/>
              <a:ext cx="103188" cy="26193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 bwMode="auto">
          <a:xfrm>
            <a:off x="2887445" y="3518941"/>
            <a:ext cx="1151155" cy="630697"/>
          </a:xfrm>
          <a:prstGeom prst="roundRect">
            <a:avLst/>
          </a:prstGeom>
          <a:solidFill>
            <a:srgbClr val="808000"/>
          </a:solidFill>
          <a:ln w="19050" cap="flat" cmpd="sng" algn="ctr">
            <a:noFill/>
            <a:prstDash val="solid"/>
            <a:round/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Kernel Weaver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969400" y="956789"/>
            <a:ext cx="5140824" cy="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3038" indent="-173038" eaLnBrk="0" hangingPunct="0">
              <a:lnSpc>
                <a:spcPct val="98000"/>
              </a:lnSpc>
              <a:spcBef>
                <a:spcPts val="600"/>
              </a:spcBef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080808"/>
                </a:solidFill>
                <a:latin typeface="Tahoma" pitchFamily="34" charset="0"/>
              </a:rPr>
              <a:t>  </a:t>
            </a:r>
            <a:r>
              <a:rPr lang="en-US" altLang="zh-CN" sz="2000" b="1" i="1" u="sng" dirty="0" smtClean="0">
                <a:solidFill>
                  <a:srgbClr val="080808"/>
                </a:solidFill>
                <a:latin typeface="Tahoma" pitchFamily="34" charset="0"/>
              </a:rPr>
              <a:t>Kernel Weaver</a:t>
            </a:r>
            <a:r>
              <a:rPr lang="en-US" altLang="zh-CN" sz="2000" b="1" i="1" dirty="0" smtClean="0">
                <a:solidFill>
                  <a:srgbClr val="080808"/>
                </a:solidFill>
                <a:latin typeface="Tahoma" pitchFamily="34" charset="0"/>
              </a:rPr>
              <a:t> </a:t>
            </a:r>
            <a:r>
              <a:rPr lang="en-US" altLang="zh-CN" sz="2000" dirty="0">
                <a:solidFill>
                  <a:srgbClr val="080808"/>
                </a:solidFill>
                <a:latin typeface="Tahoma" pitchFamily="34" charset="0"/>
              </a:rPr>
              <a:t>– </a:t>
            </a:r>
            <a:r>
              <a:rPr lang="en-US" altLang="zh-CN" sz="2000" dirty="0" smtClean="0">
                <a:solidFill>
                  <a:srgbClr val="080808"/>
                </a:solidFill>
                <a:latin typeface="Tahoma" pitchFamily="34" charset="0"/>
              </a:rPr>
              <a:t>CUDA source to source transformation to apply kernel 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248400"/>
            <a:ext cx="2414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PTX – Parallel Thread Execution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4200" y="1981200"/>
            <a:ext cx="768029" cy="626163"/>
            <a:chOff x="3124200" y="1981200"/>
            <a:chExt cx="768029" cy="626163"/>
          </a:xfrm>
        </p:grpSpPr>
        <p:grpSp>
          <p:nvGrpSpPr>
            <p:cNvPr id="43" name="Group 4"/>
            <p:cNvGrpSpPr>
              <a:grpSpLocks/>
            </p:cNvGrpSpPr>
            <p:nvPr/>
          </p:nvGrpSpPr>
          <p:grpSpPr bwMode="auto">
            <a:xfrm>
              <a:off x="3124200" y="1981200"/>
              <a:ext cx="768029" cy="626163"/>
              <a:chOff x="1488" y="1296"/>
              <a:chExt cx="480" cy="518"/>
            </a:xfrm>
            <a:solidFill>
              <a:schemeClr val="tx1"/>
            </a:solidFill>
          </p:grpSpPr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1488" y="1401"/>
                <a:ext cx="480" cy="315"/>
              </a:xfrm>
              <a:prstGeom prst="rect">
                <a:avLst/>
              </a:prstGeom>
              <a:solidFill>
                <a:srgbClr val="FFCC66"/>
              </a:solidFill>
              <a:ln w="1905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0">
                  <a:solidFill>
                    <a:sysClr val="windowText" lastClr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488" y="1296"/>
                <a:ext cx="480" cy="203"/>
              </a:xfrm>
              <a:prstGeom prst="ellipse">
                <a:avLst/>
              </a:prstGeom>
              <a:solidFill>
                <a:srgbClr val="FFCC66"/>
              </a:solidFill>
              <a:ln w="1905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0">
                  <a:solidFill>
                    <a:sysClr val="windowText" lastClr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1488" y="1386"/>
                <a:ext cx="0" cy="336"/>
              </a:xfrm>
              <a:prstGeom prst="line">
                <a:avLst/>
              </a:prstGeom>
              <a:solidFill>
                <a:srgbClr val="FFCC66"/>
              </a:solidFill>
              <a:ln w="1905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0">
                  <a:solidFill>
                    <a:sysClr val="windowText" lastClr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1966" y="1396"/>
                <a:ext cx="0" cy="336"/>
              </a:xfrm>
              <a:prstGeom prst="line">
                <a:avLst/>
              </a:prstGeom>
              <a:solidFill>
                <a:srgbClr val="FFCC66"/>
              </a:solidFill>
              <a:ln w="1905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0">
                  <a:solidFill>
                    <a:sysClr val="windowText" lastClr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488" y="1611"/>
                <a:ext cx="480" cy="203"/>
              </a:xfrm>
              <a:prstGeom prst="ellipse">
                <a:avLst/>
              </a:prstGeom>
              <a:solidFill>
                <a:srgbClr val="FFCC66"/>
              </a:solidFill>
              <a:ln w="19050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0">
                  <a:solidFill>
                    <a:sysClr val="windowText" lastClr="000000"/>
                  </a:solidFill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3140086" y="2332197"/>
              <a:ext cx="746114" cy="187986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90068" y="1680123"/>
            <a:ext cx="200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RA Primitives Library</a:t>
            </a:r>
          </a:p>
        </p:txBody>
      </p:sp>
      <p:cxnSp>
        <p:nvCxnSpPr>
          <p:cNvPr id="10" name="Straight Arrow Connector 9"/>
          <p:cNvCxnSpPr>
            <a:stCxn id="44" idx="4"/>
            <a:endCxn id="273" idx="0"/>
          </p:cNvCxnSpPr>
          <p:nvPr/>
        </p:nvCxnSpPr>
        <p:spPr bwMode="auto">
          <a:xfrm flipH="1">
            <a:off x="3464587" y="2607363"/>
            <a:ext cx="3628" cy="24654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51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94" grpId="0" animBg="1"/>
      <p:bldP spid="299" grpId="0" animBg="1"/>
      <p:bldP spid="314" grpId="0" animBg="1"/>
      <p:bldP spid="315" grpId="0"/>
      <p:bldP spid="316" grpId="0" animBg="1"/>
      <p:bldP spid="317" grpId="0"/>
      <p:bldP spid="51" grpId="0"/>
      <p:bldP spid="71" grpId="0" animBg="1"/>
      <p:bldP spid="55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14966</TotalTime>
  <Words>1280</Words>
  <Application>Microsoft Office PowerPoint</Application>
  <PresentationFormat>On-screen Show (4:3)</PresentationFormat>
  <Paragraphs>467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Kernel Weaver: Automatically Fusing Database Primitives for Efficient GPU Computation </vt:lpstr>
      <vt:lpstr>Data Warehousing Applications on GPUs</vt:lpstr>
      <vt:lpstr>Relational Algebra (RA) Operators</vt:lpstr>
      <vt:lpstr>Relational Algebra (RA) Operators</vt:lpstr>
      <vt:lpstr>Data Movement in Kernel Execution</vt:lpstr>
      <vt:lpstr>Kernel Fusion- A Data Movement Optimization</vt:lpstr>
      <vt:lpstr>Kernel Fusion</vt:lpstr>
      <vt:lpstr>Major Benefits</vt:lpstr>
      <vt:lpstr>Red Fox Compilation Flow </vt:lpstr>
      <vt:lpstr>RA Implementation-Multi-Stage Algorithms </vt:lpstr>
      <vt:lpstr>Kernel Fusion – Three Steps</vt:lpstr>
      <vt:lpstr>Kernel Fusion Criteria (1)</vt:lpstr>
      <vt:lpstr>Kernel Fusion Criteria (2)</vt:lpstr>
      <vt:lpstr>Kernel Fusion Criteria (2)</vt:lpstr>
      <vt:lpstr>Kernel Fusion Criteria-CTA Dependence</vt:lpstr>
      <vt:lpstr>Kernel Fusion Criteria (2)</vt:lpstr>
      <vt:lpstr>Kernel Fusion Criteria - Candidates for Fusion</vt:lpstr>
      <vt:lpstr>Choosing Operators to Fuse</vt:lpstr>
      <vt:lpstr>Kernel Weaving and Fusion</vt:lpstr>
      <vt:lpstr>Fusing Thread Dependent Only Operators</vt:lpstr>
      <vt:lpstr>Fusing CTA and Thread Dependent Operators</vt:lpstr>
      <vt:lpstr>Experimental Environment</vt:lpstr>
      <vt:lpstr>TPC-H Benchmark Suites</vt:lpstr>
      <vt:lpstr>Small Inputs-PCIe excluded</vt:lpstr>
      <vt:lpstr>Small Inputs-Analysis</vt:lpstr>
      <vt:lpstr>Large Inputs-PCIe included</vt:lpstr>
      <vt:lpstr>Resource Usage &amp; Occupancy</vt:lpstr>
      <vt:lpstr>Real Queries (scale factor = 1)</vt:lpstr>
      <vt:lpstr>Extensions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ECE</dc:creator>
  <cp:lastModifiedBy>Haicheng</cp:lastModifiedBy>
  <cp:revision>682</cp:revision>
  <cp:lastPrinted>2011-10-13T01:45:07Z</cp:lastPrinted>
  <dcterms:modified xsi:type="dcterms:W3CDTF">2012-12-03T17:01:17Z</dcterms:modified>
</cp:coreProperties>
</file>