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1" r:id="rId3"/>
    <p:sldId id="257" r:id="rId4"/>
    <p:sldId id="270" r:id="rId5"/>
    <p:sldId id="259" r:id="rId6"/>
    <p:sldId id="260" r:id="rId7"/>
    <p:sldId id="261" r:id="rId8"/>
    <p:sldId id="262" r:id="rId9"/>
    <p:sldId id="272" r:id="rId10"/>
    <p:sldId id="263" r:id="rId11"/>
    <p:sldId id="265" r:id="rId12"/>
    <p:sldId id="266" r:id="rId13"/>
    <p:sldId id="276" r:id="rId14"/>
    <p:sldId id="275" r:id="rId15"/>
    <p:sldId id="273" r:id="rId16"/>
    <p:sldId id="274" r:id="rId17"/>
    <p:sldId id="268" r:id="rId1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56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08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2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2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4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5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67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571500" y="349718"/>
            <a:ext cx="7772400" cy="1470025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IEEE Computer Society</a:t>
            </a:r>
          </a:p>
          <a:p>
            <a:r>
              <a:rPr lang="en-US" b="1" dirty="0" smtClean="0"/>
              <a:t>B. Ramakrishna (Bob) Rau Award</a:t>
            </a:r>
            <a:br>
              <a:rPr lang="en-US" b="1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21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3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4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31A7B-0097-4FCB-A381-A266EFE01823}" type="datetimeFigureOut">
              <a:rPr lang="en-US" smtClean="0"/>
              <a:t>12/3/2012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9CF35-C687-4478-9D45-FEB7AAF704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03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.org/portal/web/awards/Rau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81200" y="2133600"/>
            <a:ext cx="5715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Award Presentation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Tuesday, December 4, 2012</a:t>
            </a:r>
          </a:p>
          <a:p>
            <a:pPr algn="ctr"/>
            <a:endParaRPr lang="en-US" sz="3200" b="1" dirty="0" smtClean="0"/>
          </a:p>
          <a:p>
            <a:pPr algn="ctr"/>
            <a:r>
              <a:rPr lang="en-US" sz="3200" b="1" dirty="0" smtClean="0"/>
              <a:t>Micro-45</a:t>
            </a:r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Vancouver, B.C.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648200"/>
            <a:ext cx="1143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485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0550" y="2590800"/>
            <a:ext cx="8001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/>
              <a:t>"</a:t>
            </a:r>
            <a:r>
              <a:rPr lang="en-US" sz="4000" dirty="0"/>
              <a:t>For the development of trace scheduling compilation and pioneering work in VLIW architectures</a:t>
            </a:r>
            <a:r>
              <a:rPr lang="en-US" sz="4000" dirty="0" smtClean="0"/>
              <a:t>."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42689"/>
            <a:ext cx="750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2012 B. Ramakrishna (Bob) Rau Awardee:</a:t>
            </a:r>
          </a:p>
          <a:p>
            <a:pPr algn="ctr"/>
            <a:r>
              <a:rPr lang="en-US" sz="3200" b="1" dirty="0" smtClean="0"/>
              <a:t>Dr. Joseph A. (“Josh”) Fisher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07628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2173307"/>
            <a:ext cx="8001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sz="2400" dirty="0" smtClean="0"/>
              <a:t>BA, MA, Ph.D.  </a:t>
            </a:r>
            <a:r>
              <a:rPr lang="en-US" sz="2400" smtClean="0"/>
              <a:t>- </a:t>
            </a:r>
            <a:r>
              <a:rPr lang="en-US" sz="2400" smtClean="0"/>
              <a:t> Courant </a:t>
            </a:r>
            <a:r>
              <a:rPr lang="en-US" sz="2400" dirty="0" smtClean="0"/>
              <a:t>Institute at N.Y.U.</a:t>
            </a:r>
          </a:p>
          <a:p>
            <a:endParaRPr lang="en-US" sz="2400" dirty="0" smtClean="0"/>
          </a:p>
          <a:p>
            <a:r>
              <a:rPr lang="en-US" sz="2400" dirty="0" smtClean="0"/>
              <a:t>Taught at Yale – 1979-84</a:t>
            </a:r>
          </a:p>
          <a:p>
            <a:endParaRPr lang="en-US" sz="2400" dirty="0"/>
          </a:p>
          <a:p>
            <a:r>
              <a:rPr lang="en-US" sz="2400" dirty="0" smtClean="0"/>
              <a:t>Co-Founder, first CEO and CTO – </a:t>
            </a:r>
          </a:p>
          <a:p>
            <a:r>
              <a:rPr lang="en-US" sz="2400" dirty="0"/>
              <a:t>	</a:t>
            </a:r>
            <a:r>
              <a:rPr lang="en-US" sz="2400" dirty="0" err="1" smtClean="0"/>
              <a:t>Multiflow</a:t>
            </a:r>
            <a:r>
              <a:rPr lang="en-US" sz="2400" dirty="0" smtClean="0"/>
              <a:t> Computer – 1984-90</a:t>
            </a:r>
          </a:p>
          <a:p>
            <a:endParaRPr lang="en-US" sz="2400" dirty="0"/>
          </a:p>
          <a:p>
            <a:r>
              <a:rPr lang="en-US" sz="2400" dirty="0" smtClean="0"/>
              <a:t>Hewlett Packard - 1990-2006</a:t>
            </a:r>
          </a:p>
          <a:p>
            <a:endParaRPr lang="en-US" sz="2400" dirty="0"/>
          </a:p>
          <a:p>
            <a:r>
              <a:rPr lang="en-US" sz="2400" dirty="0"/>
              <a:t>Currently: Aston &amp; Flamingo Park Tennis </a:t>
            </a:r>
            <a:r>
              <a:rPr lang="en-US" sz="2400" dirty="0" smtClean="0"/>
              <a:t>Courts, Miami Bch.</a:t>
            </a:r>
            <a:endParaRPr lang="en-US" sz="2400" dirty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42689"/>
            <a:ext cx="750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2012 B. Ramakrishna (Bob) Rau Awardee:</a:t>
            </a:r>
          </a:p>
          <a:p>
            <a:pPr algn="ctr"/>
            <a:r>
              <a:rPr lang="en-US" sz="3200" b="1" dirty="0" smtClean="0"/>
              <a:t>Dr. Joseph A. (“Josh”) Fisher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4978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00200" y="2017058"/>
            <a:ext cx="6094356" cy="4495800"/>
            <a:chOff x="2133600" y="1981200"/>
            <a:chExt cx="6094356" cy="4495800"/>
          </a:xfrm>
        </p:grpSpPr>
        <p:grpSp>
          <p:nvGrpSpPr>
            <p:cNvPr id="2" name="Group 1"/>
            <p:cNvGrpSpPr/>
            <p:nvPr/>
          </p:nvGrpSpPr>
          <p:grpSpPr>
            <a:xfrm>
              <a:off x="2318637" y="1981200"/>
              <a:ext cx="5909319" cy="4495800"/>
              <a:chOff x="2318637" y="1981200"/>
              <a:chExt cx="5909319" cy="449580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18637" y="1981200"/>
                <a:ext cx="5909319" cy="44958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" name="Oval 2"/>
              <p:cNvSpPr/>
              <p:nvPr/>
            </p:nvSpPr>
            <p:spPr>
              <a:xfrm>
                <a:off x="3482596" y="1999129"/>
                <a:ext cx="3581400" cy="7620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Oval 7"/>
            <p:cNvSpPr/>
            <p:nvPr/>
          </p:nvSpPr>
          <p:spPr>
            <a:xfrm>
              <a:off x="2133600" y="4724400"/>
              <a:ext cx="5715000" cy="609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84156" y="1371600"/>
            <a:ext cx="7543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Josh has done many things throughout his career…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45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2353" y="2362200"/>
            <a:ext cx="801444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made </a:t>
            </a:r>
            <a:r>
              <a:rPr lang="en-US" sz="2400" dirty="0"/>
              <a:t>pioneering contributions in both compilers and computer architecture.  </a:t>
            </a:r>
          </a:p>
          <a:p>
            <a:r>
              <a:rPr lang="en-US" sz="2400" dirty="0"/>
              <a:t>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developed </a:t>
            </a:r>
            <a:r>
              <a:rPr lang="en-US" sz="2400" dirty="0"/>
              <a:t>the idea of trace scheduling, and, along with Bob Rau, is recognized as one of the fathers of VLIW.  </a:t>
            </a:r>
          </a:p>
          <a:p>
            <a:r>
              <a:rPr lang="en-US" sz="2400" dirty="0"/>
              <a:t>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introduced </a:t>
            </a:r>
            <a:r>
              <a:rPr lang="en-US" sz="2400" dirty="0"/>
              <a:t>VLIW as a computer architecture design in 1981 .  </a:t>
            </a:r>
          </a:p>
          <a:p>
            <a:r>
              <a:rPr lang="en-US" sz="2400" dirty="0"/>
              <a:t>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co-founded </a:t>
            </a:r>
            <a:r>
              <a:rPr lang="en-US" sz="2400" dirty="0" err="1"/>
              <a:t>Multiflow</a:t>
            </a:r>
            <a:r>
              <a:rPr lang="en-US" sz="2400" dirty="0"/>
              <a:t> Computer, Inc.</a:t>
            </a:r>
          </a:p>
          <a:p>
            <a:r>
              <a:rPr lang="en-US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2353" y="1676400"/>
            <a:ext cx="7543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Josh has done many things throughout his career…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69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438400"/>
            <a:ext cx="77724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made </a:t>
            </a:r>
            <a:r>
              <a:rPr lang="en-US" sz="2400" dirty="0"/>
              <a:t>contributions to the HP Wide-Word architecture, which in turn led to the </a:t>
            </a:r>
            <a:r>
              <a:rPr lang="en-US" sz="2400" dirty="0" smtClean="0"/>
              <a:t>Itanium </a:t>
            </a:r>
            <a:r>
              <a:rPr lang="en-US" sz="2400" dirty="0"/>
              <a:t>architecture.  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once said “Carly Fiorina is doing a good job as H.P. CEO” </a:t>
            </a:r>
            <a:endParaRPr lang="en-US" sz="2400" dirty="0"/>
          </a:p>
          <a:p>
            <a:r>
              <a:rPr lang="en-US" sz="2400" dirty="0"/>
              <a:t> 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worked </a:t>
            </a:r>
            <a:r>
              <a:rPr lang="en-US" sz="2400" dirty="0"/>
              <a:t>on </a:t>
            </a:r>
            <a:r>
              <a:rPr lang="en-US" sz="2400" dirty="0" smtClean="0"/>
              <a:t>VLIW </a:t>
            </a:r>
            <a:r>
              <a:rPr lang="en-US" sz="2400" dirty="0"/>
              <a:t>embedded processors and on run-time </a:t>
            </a:r>
            <a:r>
              <a:rPr lang="en-US" sz="2400" dirty="0" smtClean="0"/>
              <a:t>translation at HP. </a:t>
            </a:r>
            <a:endParaRPr lang="en-US" sz="2400" dirty="0"/>
          </a:p>
          <a:p>
            <a:pPr marL="342900" indent="-342900">
              <a:buFont typeface="Wingdings" pitchFamily="2" charset="2"/>
              <a:buChar char="§"/>
            </a:pPr>
            <a:endParaRPr lang="en-US" sz="24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dirty="0" smtClean="0"/>
              <a:t>retired </a:t>
            </a:r>
            <a:r>
              <a:rPr lang="en-US" sz="2400" dirty="0"/>
              <a:t>from HP </a:t>
            </a:r>
            <a:r>
              <a:rPr lang="en-US" sz="2400" dirty="0" smtClean="0"/>
              <a:t>in </a:t>
            </a:r>
            <a:r>
              <a:rPr lang="en-US" sz="2400" dirty="0"/>
              <a:t>2006.  </a:t>
            </a:r>
            <a:r>
              <a:rPr lang="en-US" sz="2400" dirty="0" smtClean="0"/>
              <a:t>Now,  a </a:t>
            </a:r>
            <a:r>
              <a:rPr lang="en-US" sz="2400" dirty="0"/>
              <a:t>Senior HP Fellow Emeritus.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2353" y="1676400"/>
            <a:ext cx="7543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Josh has done many things throughout his career…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873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2682" y="14478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… Josh was Winner of the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(and LAST) </a:t>
            </a:r>
          </a:p>
          <a:p>
            <a:r>
              <a:rPr lang="en-US" sz="2400" dirty="0"/>
              <a:t>	</a:t>
            </a:r>
            <a:r>
              <a:rPr lang="en-US" sz="3600" b="1" dirty="0" smtClean="0"/>
              <a:t>Annual Microprogramming Bowl</a:t>
            </a:r>
            <a:endParaRPr lang="en-US" sz="3600" b="1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2971800"/>
            <a:ext cx="3429000" cy="306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857500" y="6324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(the prize)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327475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2682" y="1230374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 but… most importantly, Josh is, in fact, </a:t>
            </a:r>
          </a:p>
          <a:p>
            <a:r>
              <a:rPr lang="en-US" sz="3200" b="1" dirty="0" smtClean="0"/>
              <a:t>“The Most Interesting Man in the World”</a:t>
            </a:r>
            <a:endParaRPr lang="en-US" sz="3200" b="1" dirty="0"/>
          </a:p>
        </p:txBody>
      </p:sp>
      <p:sp>
        <p:nvSpPr>
          <p:cNvPr id="4" name="AutoShape 2" descr="Inline image 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nline image 2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307592"/>
            <a:ext cx="3660943" cy="454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742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667000"/>
            <a:ext cx="8229599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/>
              <a:t>It gives me great pleasure to present the Certificate and the Honorarium </a:t>
            </a:r>
            <a:r>
              <a:rPr lang="en-US" sz="3200" dirty="0"/>
              <a:t>of the 2012, B. Ramakrishna Rau Award </a:t>
            </a:r>
            <a:endParaRPr lang="en-US" sz="3200" dirty="0" smtClean="0"/>
          </a:p>
          <a:p>
            <a:pPr algn="ctr"/>
            <a:r>
              <a:rPr lang="en-US" sz="2400" dirty="0" smtClean="0"/>
              <a:t>(and yet another of the few remaining MICRO-15 coffee mugs) </a:t>
            </a:r>
          </a:p>
          <a:p>
            <a:pPr algn="ctr"/>
            <a:r>
              <a:rPr lang="en-US" sz="3200" dirty="0" smtClean="0"/>
              <a:t>to: </a:t>
            </a:r>
          </a:p>
          <a:p>
            <a:pPr algn="ctr"/>
            <a:r>
              <a:rPr lang="en-US" sz="3200" b="1" dirty="0" smtClean="0"/>
              <a:t>Joseph A. (“Josh”) Fisher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750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2012 B. Ramakrishna (Bob) Rau Awardee:</a:t>
            </a:r>
          </a:p>
          <a:p>
            <a:pPr algn="ctr"/>
            <a:r>
              <a:rPr lang="en-US" sz="3200" b="1" dirty="0"/>
              <a:t>Dr. Joseph (“Josh”) Fisher </a:t>
            </a:r>
          </a:p>
        </p:txBody>
      </p:sp>
    </p:spTree>
    <p:extLst>
      <p:ext uri="{BB962C8B-B14F-4D97-AF65-F5344CB8AC3E}">
        <p14:creationId xmlns:p14="http://schemas.microsoft.com/office/powerpoint/2010/main" val="380373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390970"/>
            <a:ext cx="81534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/>
              <a:t>In Recognition of Significant Contributions in the Field of</a:t>
            </a:r>
            <a:br>
              <a:rPr lang="en-US" sz="3200" b="1" smtClean="0"/>
            </a:br>
            <a:r>
              <a:rPr lang="en-US" sz="3200" b="1" smtClean="0"/>
              <a:t>Computer Microarchitecture </a:t>
            </a:r>
          </a:p>
          <a:p>
            <a:pPr algn="ctr"/>
            <a:r>
              <a:rPr lang="en-US" sz="3200" b="1" smtClean="0"/>
              <a:t>and </a:t>
            </a:r>
          </a:p>
          <a:p>
            <a:pPr algn="ctr"/>
            <a:r>
              <a:rPr lang="en-US" sz="3200" b="1" smtClean="0"/>
              <a:t>Compiler Code Generation</a:t>
            </a:r>
            <a:endParaRPr lang="en-US" sz="320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04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295400"/>
            <a:ext cx="7086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Annual Award  - $2000 Honorarium and Certificate</a:t>
            </a:r>
          </a:p>
          <a:p>
            <a:endParaRPr lang="en-US" sz="2400" dirty="0" smtClean="0"/>
          </a:p>
          <a:p>
            <a:r>
              <a:rPr lang="en-US" sz="2400" dirty="0" smtClean="0"/>
              <a:t>Established by IEEE Computer Society in 2010</a:t>
            </a:r>
          </a:p>
          <a:p>
            <a:r>
              <a:rPr lang="en-US" sz="2400" dirty="0" smtClean="0"/>
              <a:t>Nominations for anyone, by any IEEE member at:</a:t>
            </a:r>
          </a:p>
          <a:p>
            <a:r>
              <a:rPr lang="en-US" sz="2400" dirty="0" smtClean="0"/>
              <a:t>     </a:t>
            </a:r>
            <a:r>
              <a:rPr lang="en-US" sz="2400" dirty="0" smtClean="0">
                <a:hlinkClick r:id="rId2"/>
              </a:rPr>
              <a:t>http://www.computer.org/portal/web/awards/Rau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3505200"/>
            <a:ext cx="7848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The Award was established with the immense help and energies of:</a:t>
            </a:r>
          </a:p>
          <a:p>
            <a:pPr lvl="0"/>
            <a:endParaRPr lang="en-US" sz="2200" dirty="0">
              <a:solidFill>
                <a:prstClr val="black"/>
              </a:solidFill>
            </a:endParaRPr>
          </a:p>
          <a:p>
            <a:pPr lvl="0"/>
            <a:r>
              <a:rPr lang="en-US" sz="2200" dirty="0">
                <a:solidFill>
                  <a:prstClr val="black"/>
                </a:solidFill>
              </a:rPr>
              <a:t>Erik Altman	   </a:t>
            </a:r>
            <a:r>
              <a:rPr lang="en-US" sz="2200" dirty="0" smtClean="0">
                <a:solidFill>
                  <a:prstClr val="black"/>
                </a:solidFill>
              </a:rPr>
              <a:t>        </a:t>
            </a:r>
            <a:r>
              <a:rPr lang="en-US" sz="2200" dirty="0">
                <a:solidFill>
                  <a:prstClr val="black"/>
                </a:solidFill>
              </a:rPr>
              <a:t>Todd Austin               Rich Belgard     </a:t>
            </a:r>
          </a:p>
          <a:p>
            <a:pPr lvl="0"/>
            <a:r>
              <a:rPr lang="en-US" sz="2200" dirty="0">
                <a:solidFill>
                  <a:prstClr val="black"/>
                </a:solidFill>
              </a:rPr>
              <a:t>Bob Colwell                   Tom Conte                 Kemal </a:t>
            </a:r>
            <a:r>
              <a:rPr lang="en-US" sz="2200" dirty="0" err="1">
                <a:solidFill>
                  <a:prstClr val="black"/>
                </a:solidFill>
              </a:rPr>
              <a:t>Ebcioglu</a:t>
            </a:r>
            <a:r>
              <a:rPr lang="en-US" sz="2200" dirty="0">
                <a:solidFill>
                  <a:prstClr val="black"/>
                </a:solidFill>
              </a:rPr>
              <a:t>         </a:t>
            </a:r>
          </a:p>
          <a:p>
            <a:pPr lvl="0"/>
            <a:r>
              <a:rPr lang="en-US" sz="2200" dirty="0">
                <a:solidFill>
                  <a:prstClr val="black"/>
                </a:solidFill>
              </a:rPr>
              <a:t>Paolo </a:t>
            </a:r>
            <a:r>
              <a:rPr lang="en-US" sz="2200" dirty="0" err="1">
                <a:solidFill>
                  <a:prstClr val="black"/>
                </a:solidFill>
              </a:rPr>
              <a:t>Faraboschi</a:t>
            </a:r>
            <a:r>
              <a:rPr lang="en-US" sz="2200" dirty="0">
                <a:solidFill>
                  <a:prstClr val="black"/>
                </a:solidFill>
              </a:rPr>
              <a:t>          Wen-Mei </a:t>
            </a:r>
            <a:r>
              <a:rPr lang="en-US" sz="2200" dirty="0" err="1">
                <a:solidFill>
                  <a:prstClr val="black"/>
                </a:solidFill>
              </a:rPr>
              <a:t>Hwu</a:t>
            </a:r>
            <a:r>
              <a:rPr lang="en-US" sz="2200" dirty="0">
                <a:solidFill>
                  <a:prstClr val="black"/>
                </a:solidFill>
              </a:rPr>
              <a:t>          Norm </a:t>
            </a:r>
            <a:r>
              <a:rPr lang="en-US" sz="2200" dirty="0" err="1">
                <a:solidFill>
                  <a:prstClr val="black"/>
                </a:solidFill>
              </a:rPr>
              <a:t>Jouppi</a:t>
            </a:r>
            <a:r>
              <a:rPr lang="en-US" sz="2200" dirty="0">
                <a:solidFill>
                  <a:prstClr val="black"/>
                </a:solidFill>
              </a:rPr>
              <a:t>             </a:t>
            </a:r>
          </a:p>
          <a:p>
            <a:pPr lvl="0"/>
            <a:r>
              <a:rPr lang="en-US" sz="2200" dirty="0">
                <a:solidFill>
                  <a:prstClr val="black"/>
                </a:solidFill>
              </a:rPr>
              <a:t>Scott </a:t>
            </a:r>
            <a:r>
              <a:rPr lang="en-US" sz="2200" dirty="0" err="1">
                <a:solidFill>
                  <a:prstClr val="black"/>
                </a:solidFill>
              </a:rPr>
              <a:t>Mahlke</a:t>
            </a:r>
            <a:r>
              <a:rPr lang="en-US" sz="2200" dirty="0">
                <a:solidFill>
                  <a:prstClr val="black"/>
                </a:solidFill>
              </a:rPr>
              <a:t>                 Bill </a:t>
            </a:r>
            <a:r>
              <a:rPr lang="en-US" sz="2200" dirty="0" err="1">
                <a:solidFill>
                  <a:prstClr val="black"/>
                </a:solidFill>
              </a:rPr>
              <a:t>Mangione</a:t>
            </a:r>
            <a:r>
              <a:rPr lang="en-US" sz="2200" dirty="0">
                <a:solidFill>
                  <a:prstClr val="black"/>
                </a:solidFill>
              </a:rPr>
              <a:t>-Smith   </a:t>
            </a:r>
          </a:p>
          <a:p>
            <a:pPr lvl="0"/>
            <a:r>
              <a:rPr lang="en-US" sz="2200" dirty="0">
                <a:solidFill>
                  <a:prstClr val="black"/>
                </a:solidFill>
              </a:rPr>
              <a:t>Trevor </a:t>
            </a:r>
            <a:r>
              <a:rPr lang="en-US" sz="2200" dirty="0" err="1">
                <a:solidFill>
                  <a:prstClr val="black"/>
                </a:solidFill>
              </a:rPr>
              <a:t>Mudge</a:t>
            </a:r>
            <a:r>
              <a:rPr lang="en-US" sz="2200" dirty="0">
                <a:solidFill>
                  <a:prstClr val="black"/>
                </a:solidFill>
              </a:rPr>
              <a:t>               Yale </a:t>
            </a:r>
            <a:r>
              <a:rPr lang="en-US" sz="2200" dirty="0" err="1">
                <a:solidFill>
                  <a:prstClr val="black"/>
                </a:solidFill>
              </a:rPr>
              <a:t>Patt</a:t>
            </a:r>
            <a:endParaRPr lang="en-US" sz="2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85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371600"/>
            <a:ext cx="6934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  <a:latin typeface="+mj-lt"/>
              </a:rPr>
              <a:t>The Award </a:t>
            </a:r>
            <a:r>
              <a:rPr lang="en-US" sz="2400" dirty="0" smtClean="0">
                <a:solidFill>
                  <a:prstClr val="black"/>
                </a:solidFill>
                <a:latin typeface="+mj-lt"/>
              </a:rPr>
              <a:t>is funded by: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199" y="4554637"/>
            <a:ext cx="2657475" cy="1754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4764752" cy="17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28800"/>
            <a:ext cx="3298149" cy="2721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791198" y="2133600"/>
            <a:ext cx="2657475" cy="1569660"/>
          </a:xfrm>
          <a:prstGeom prst="rect">
            <a:avLst/>
          </a:prstGeom>
          <a:noFill/>
          <a:ln w="12700" cap="rnd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Anonymous Individual Contributors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0279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0" y="1264024"/>
            <a:ext cx="3175000" cy="311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85800" y="45720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Bachelor </a:t>
            </a:r>
            <a:r>
              <a:rPr lang="en-US" sz="2400" dirty="0"/>
              <a:t>of </a:t>
            </a:r>
            <a:r>
              <a:rPr lang="en-US" sz="2400" dirty="0" smtClean="0"/>
              <a:t>Technology -  </a:t>
            </a:r>
            <a:r>
              <a:rPr lang="en-US" sz="2400" dirty="0"/>
              <a:t>Indian Institute of </a:t>
            </a:r>
            <a:r>
              <a:rPr lang="en-US" sz="2400" dirty="0" smtClean="0"/>
              <a:t>Technology</a:t>
            </a:r>
          </a:p>
          <a:p>
            <a:r>
              <a:rPr lang="en-US" sz="2400" dirty="0" smtClean="0"/>
              <a:t>M.S. </a:t>
            </a:r>
            <a:r>
              <a:rPr lang="en-US" sz="2400" dirty="0"/>
              <a:t>and Ph.D. degrees from </a:t>
            </a:r>
            <a:r>
              <a:rPr lang="en-US" sz="2400"/>
              <a:t>Stanford </a:t>
            </a:r>
            <a:r>
              <a:rPr lang="en-US" sz="2400" smtClean="0"/>
              <a:t>University</a:t>
            </a:r>
            <a:endParaRPr lang="en-US" sz="2400" dirty="0"/>
          </a:p>
          <a:p>
            <a:r>
              <a:rPr lang="en-US" sz="2400" dirty="0" smtClean="0"/>
              <a:t>Recipient </a:t>
            </a:r>
            <a:r>
              <a:rPr lang="en-US" sz="2400" dirty="0"/>
              <a:t>of the ACM/IEEE Eckert-</a:t>
            </a:r>
            <a:r>
              <a:rPr lang="en-US" sz="2400" dirty="0" err="1"/>
              <a:t>Mauchly</a:t>
            </a:r>
            <a:r>
              <a:rPr lang="en-US" sz="2400" dirty="0"/>
              <a:t> </a:t>
            </a:r>
            <a:r>
              <a:rPr lang="en-US" sz="2400" dirty="0" smtClean="0"/>
              <a:t>Award </a:t>
            </a:r>
          </a:p>
          <a:p>
            <a:r>
              <a:rPr lang="en-US" sz="2400" dirty="0" smtClean="0"/>
              <a:t>Fellow </a:t>
            </a:r>
            <a:r>
              <a:rPr lang="en-US" sz="2400" dirty="0"/>
              <a:t>of both the ACM and the IEEE</a:t>
            </a:r>
          </a:p>
        </p:txBody>
      </p:sp>
    </p:spTree>
    <p:extLst>
      <p:ext uri="{BB962C8B-B14F-4D97-AF65-F5344CB8AC3E}">
        <p14:creationId xmlns:p14="http://schemas.microsoft.com/office/powerpoint/2010/main" val="1406914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" y="1676400"/>
            <a:ext cx="84201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Taught </a:t>
            </a:r>
            <a:r>
              <a:rPr lang="en-US" sz="2800" dirty="0"/>
              <a:t>at the University of Illinois, </a:t>
            </a:r>
            <a:r>
              <a:rPr lang="en-US" sz="2800" dirty="0" smtClean="0"/>
              <a:t>Urbana-Champaign </a:t>
            </a:r>
          </a:p>
          <a:p>
            <a:endParaRPr lang="en-US" sz="2800" dirty="0" smtClean="0"/>
          </a:p>
          <a:p>
            <a:r>
              <a:rPr lang="en-US" sz="2800" dirty="0" smtClean="0"/>
              <a:t>Consulting </a:t>
            </a:r>
            <a:r>
              <a:rPr lang="en-US" sz="2800" dirty="0"/>
              <a:t>professor at Stanford </a:t>
            </a:r>
            <a:r>
              <a:rPr lang="en-US" sz="2800" dirty="0" smtClean="0"/>
              <a:t>University </a:t>
            </a:r>
          </a:p>
          <a:p>
            <a:endParaRPr lang="en-US" sz="2800" dirty="0" smtClean="0"/>
          </a:p>
          <a:p>
            <a:r>
              <a:rPr lang="en-US" sz="2800" dirty="0" smtClean="0"/>
              <a:t>Inventor </a:t>
            </a:r>
            <a:r>
              <a:rPr lang="en-US" sz="2800" dirty="0"/>
              <a:t>on 15 patents 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Numerous </a:t>
            </a:r>
            <a:r>
              <a:rPr lang="en-US" sz="2800" dirty="0"/>
              <a:t>research publications in the areas of VLIW</a:t>
            </a:r>
            <a:r>
              <a:rPr lang="en-US" sz="2800" dirty="0" smtClean="0"/>
              <a:t>, high-performance </a:t>
            </a:r>
            <a:r>
              <a:rPr lang="en-US" sz="2800" dirty="0"/>
              <a:t>computing and automated computer system design.</a:t>
            </a:r>
          </a:p>
        </p:txBody>
      </p:sp>
    </p:spTree>
    <p:extLst>
      <p:ext uri="{BB962C8B-B14F-4D97-AF65-F5344CB8AC3E}">
        <p14:creationId xmlns:p14="http://schemas.microsoft.com/office/powerpoint/2010/main" val="8613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9588" y="1371600"/>
            <a:ext cx="78486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1984:  Co-founded </a:t>
            </a:r>
            <a:r>
              <a:rPr lang="en-US" sz="2200" dirty="0" err="1" smtClean="0"/>
              <a:t>Cydrome</a:t>
            </a:r>
            <a:r>
              <a:rPr lang="en-US" sz="2200" dirty="0" smtClean="0"/>
              <a:t> </a:t>
            </a:r>
            <a:r>
              <a:rPr lang="en-US" sz="2200" dirty="0"/>
              <a:t>Inc. and was the chief architect of the </a:t>
            </a:r>
            <a:r>
              <a:rPr lang="en-US" sz="2200" dirty="0" err="1"/>
              <a:t>Cydra</a:t>
            </a:r>
            <a:r>
              <a:rPr lang="en-US" sz="2200" dirty="0"/>
              <a:t> 5 </a:t>
            </a:r>
            <a:r>
              <a:rPr lang="en-US" sz="2200" dirty="0" smtClean="0"/>
              <a:t>mini-supercomputer.</a:t>
            </a:r>
          </a:p>
          <a:p>
            <a:endParaRPr lang="en-US" sz="2200" dirty="0"/>
          </a:p>
          <a:p>
            <a:r>
              <a:rPr lang="en-US" sz="2200" dirty="0" smtClean="0"/>
              <a:t>1989:  Joined </a:t>
            </a:r>
            <a:r>
              <a:rPr lang="en-US" sz="2200" dirty="0"/>
              <a:t>Hewlett Packard and started HP Lab's research program </a:t>
            </a:r>
            <a:r>
              <a:rPr lang="en-US" sz="2200" dirty="0" smtClean="0"/>
              <a:t>in VLIW </a:t>
            </a:r>
            <a:r>
              <a:rPr lang="en-US" sz="2200" dirty="0"/>
              <a:t>and instruction-level parallel processing. </a:t>
            </a:r>
            <a:r>
              <a:rPr lang="en-US" sz="2200" dirty="0" smtClean="0"/>
              <a:t>Director </a:t>
            </a:r>
            <a:r>
              <a:rPr lang="en-US" sz="2200" dirty="0"/>
              <a:t>of the Compiler </a:t>
            </a:r>
            <a:r>
              <a:rPr lang="en-US" sz="2200" dirty="0" smtClean="0"/>
              <a:t>and Architecture </a:t>
            </a:r>
            <a:r>
              <a:rPr lang="en-US" sz="2200" dirty="0"/>
              <a:t>Research (CAR) program, which during the 1990s, developed </a:t>
            </a:r>
            <a:r>
              <a:rPr lang="en-US" sz="2200" dirty="0" smtClean="0"/>
              <a:t>advanced compiler </a:t>
            </a:r>
            <a:r>
              <a:rPr lang="en-US" sz="2200" dirty="0"/>
              <a:t>technology for Hewlett Packard and Intel computers</a:t>
            </a:r>
            <a:r>
              <a:rPr lang="en-US" sz="2200" dirty="0" smtClean="0"/>
              <a:t>.</a:t>
            </a:r>
          </a:p>
          <a:p>
            <a:endParaRPr lang="en-US" sz="2200" dirty="0"/>
          </a:p>
          <a:p>
            <a:r>
              <a:rPr lang="en-US" sz="2200" dirty="0" smtClean="0"/>
              <a:t>At HP, also </a:t>
            </a:r>
            <a:r>
              <a:rPr lang="en-US" sz="2200" dirty="0"/>
              <a:t>worked on </a:t>
            </a:r>
            <a:r>
              <a:rPr lang="en-US" sz="2200" dirty="0" smtClean="0"/>
              <a:t>PICO </a:t>
            </a:r>
            <a:r>
              <a:rPr lang="en-US" sz="2200" dirty="0"/>
              <a:t>(Program In, Chip Out) </a:t>
            </a:r>
            <a:r>
              <a:rPr lang="en-US" sz="2200" dirty="0" smtClean="0"/>
              <a:t>project to take </a:t>
            </a:r>
            <a:r>
              <a:rPr lang="en-US" sz="2200" dirty="0"/>
              <a:t>an embedded application and to automatically </a:t>
            </a:r>
            <a:r>
              <a:rPr lang="en-US" sz="2200" dirty="0" smtClean="0"/>
              <a:t>design highly </a:t>
            </a:r>
            <a:r>
              <a:rPr lang="en-US" sz="2200" dirty="0"/>
              <a:t>customized computing hardware that is specific to that application, as well as </a:t>
            </a:r>
            <a:r>
              <a:rPr lang="en-US" sz="2200" dirty="0" smtClean="0"/>
              <a:t>any compiler </a:t>
            </a:r>
            <a:r>
              <a:rPr lang="en-US" sz="2200" dirty="0"/>
              <a:t>that might be needed</a:t>
            </a:r>
            <a:r>
              <a:rPr lang="en-US" sz="2200" dirty="0" smtClean="0"/>
              <a:t>.</a:t>
            </a:r>
          </a:p>
          <a:p>
            <a:endParaRPr lang="en-US" sz="2200" dirty="0"/>
          </a:p>
          <a:p>
            <a:r>
              <a:rPr lang="en-US" sz="2200" dirty="0" smtClean="0"/>
              <a:t>2002: </a:t>
            </a:r>
            <a:r>
              <a:rPr lang="en-US" sz="2200" dirty="0"/>
              <a:t>passed away </a:t>
            </a:r>
            <a:r>
              <a:rPr lang="en-US" sz="2200" dirty="0" smtClean="0"/>
              <a:t>after </a:t>
            </a:r>
            <a:r>
              <a:rPr lang="en-US" sz="2200" dirty="0"/>
              <a:t>losing a long battle with cancer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71500" y="349718"/>
            <a:ext cx="7772400" cy="14700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 </a:t>
            </a:r>
            <a:br>
              <a:rPr lang="en-US" b="1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38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1500" y="349718"/>
            <a:ext cx="7772400" cy="14700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342689"/>
            <a:ext cx="7505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2012 B. Ramakrishna (Bob) Rau Awardee:</a:t>
            </a:r>
          </a:p>
          <a:p>
            <a:pPr algn="ctr"/>
            <a:r>
              <a:rPr lang="en-US" sz="3200" b="1" dirty="0" smtClean="0"/>
              <a:t>Dr. Joseph A. (“Josh”) Fisher </a:t>
            </a:r>
            <a:endParaRPr lang="en-US" sz="3200" b="1" dirty="0"/>
          </a:p>
        </p:txBody>
      </p:sp>
      <p:pic>
        <p:nvPicPr>
          <p:cNvPr id="1026" name="Picture 2" descr="https://lh5.googleusercontent.com/-uLSQFSeJDcY/AAAAAAAAAAI/AAAAAAAAEh8/ZNfVob7n000/s250-c-k/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100" y="2667000"/>
            <a:ext cx="35052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714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752600"/>
            <a:ext cx="6858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2012 Awards Committee:</a:t>
            </a:r>
          </a:p>
          <a:p>
            <a:endParaRPr lang="en-US" sz="2400" dirty="0"/>
          </a:p>
          <a:p>
            <a:r>
              <a:rPr lang="en-US" sz="2400" dirty="0" smtClean="0"/>
              <a:t>		</a:t>
            </a:r>
            <a:r>
              <a:rPr lang="en-US" sz="2800" dirty="0" smtClean="0"/>
              <a:t>Rich Belgard (Chair)</a:t>
            </a:r>
          </a:p>
          <a:p>
            <a:r>
              <a:rPr lang="en-US" sz="2800" dirty="0" smtClean="0"/>
              <a:t>		Tom Conte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	Scott </a:t>
            </a:r>
            <a:r>
              <a:rPr lang="en-US" sz="2800" dirty="0" err="1" smtClean="0"/>
              <a:t>Mahlke</a:t>
            </a:r>
            <a:endParaRPr lang="en-US" sz="2800" dirty="0" smtClean="0"/>
          </a:p>
          <a:p>
            <a:r>
              <a:rPr lang="en-US" sz="2800" dirty="0" smtClean="0"/>
              <a:t>		</a:t>
            </a:r>
            <a:r>
              <a:rPr lang="en-US" sz="2800" dirty="0"/>
              <a:t>Yale N. </a:t>
            </a:r>
            <a:r>
              <a:rPr lang="en-US" sz="2800" dirty="0" err="1" smtClean="0"/>
              <a:t>Patt</a:t>
            </a:r>
            <a:endParaRPr lang="en-US" sz="2800" dirty="0" smtClean="0"/>
          </a:p>
          <a:p>
            <a:r>
              <a:rPr lang="en-US" sz="2800" dirty="0"/>
              <a:t>	</a:t>
            </a:r>
            <a:r>
              <a:rPr lang="en-US" sz="2800" dirty="0" smtClean="0"/>
              <a:t>	Mike </a:t>
            </a:r>
            <a:r>
              <a:rPr lang="en-US" sz="2800" dirty="0" err="1" smtClean="0"/>
              <a:t>Schlansker</a:t>
            </a:r>
            <a:endParaRPr lang="en-US" sz="2800" dirty="0" smtClean="0"/>
          </a:p>
          <a:p>
            <a:r>
              <a:rPr lang="en-US" sz="2800" dirty="0" smtClean="0"/>
              <a:t>		Mateo </a:t>
            </a:r>
            <a:r>
              <a:rPr lang="en-US" sz="2800" dirty="0"/>
              <a:t>Valero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433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527</Words>
  <Application>Microsoft Office PowerPoint</Application>
  <PresentationFormat>On-screen Show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 Ramakrishna (Bob) Rau Award </dc:title>
  <dc:creator>Rich Belgard</dc:creator>
  <cp:lastModifiedBy>Sony Customer</cp:lastModifiedBy>
  <cp:revision>37</cp:revision>
  <cp:lastPrinted>2011-11-04T18:34:32Z</cp:lastPrinted>
  <dcterms:created xsi:type="dcterms:W3CDTF">2011-11-04T16:25:44Z</dcterms:created>
  <dcterms:modified xsi:type="dcterms:W3CDTF">2012-12-04T07:24:00Z</dcterms:modified>
</cp:coreProperties>
</file>