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792" r:id="rId3"/>
    <p:sldId id="814" r:id="rId4"/>
    <p:sldId id="815" r:id="rId5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6699FF"/>
    <a:srgbClr val="BBE0E3"/>
    <a:srgbClr val="3366CC"/>
    <a:srgbClr val="FF0000"/>
    <a:srgbClr val="FCFEB4"/>
    <a:srgbClr val="FFFF99"/>
    <a:srgbClr val="DBCEE4"/>
    <a:srgbClr val="CC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2" autoAdjust="0"/>
    <p:restoredTop sz="76860" autoAdjust="0"/>
  </p:normalViewPr>
  <p:slideViewPr>
    <p:cSldViewPr>
      <p:cViewPr>
        <p:scale>
          <a:sx n="66" d="100"/>
          <a:sy n="66" d="100"/>
        </p:scale>
        <p:origin x="-3160" y="-5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0"/>
    </p:cViewPr>
  </p:sorterViewPr>
  <p:notesViewPr>
    <p:cSldViewPr>
      <p:cViewPr varScale="1">
        <p:scale>
          <a:sx n="58" d="100"/>
          <a:sy n="58" d="100"/>
        </p:scale>
        <p:origin x="-2496" y="-90"/>
      </p:cViewPr>
      <p:guideLst>
        <p:guide orient="horz" pos="2304"/>
        <p:guide pos="30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t" anchorCtr="0" compatLnSpc="1">
            <a:prstTxWarp prst="textNoShape">
              <a:avLst/>
            </a:prstTxWarp>
          </a:bodyPr>
          <a:lstStyle>
            <a:lvl1pPr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097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t" anchorCtr="0" compatLnSpc="1">
            <a:prstTxWarp prst="textNoShape">
              <a:avLst/>
            </a:prstTxWarp>
          </a:bodyPr>
          <a:lstStyle>
            <a:lvl1pPr algn="r"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b" anchorCtr="0" compatLnSpc="1">
            <a:prstTxWarp prst="textNoShape">
              <a:avLst/>
            </a:prstTxWarp>
          </a:bodyPr>
          <a:lstStyle>
            <a:lvl1pPr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097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6" tIns="47959" rIns="95916" bIns="47959" numCol="1" anchor="b" anchorCtr="0" compatLnSpc="1">
            <a:prstTxWarp prst="textNoShape">
              <a:avLst/>
            </a:prstTxWarp>
          </a:bodyPr>
          <a:lstStyle>
            <a:lvl1pPr algn="r" defTabSz="957602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fld id="{9D7C45C5-B4DB-4C36-85F7-A4C15A7D46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0089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t" anchorCtr="0" compatLnSpc="1">
            <a:prstTxWarp prst="textNoShape">
              <a:avLst/>
            </a:prstTxWarp>
          </a:bodyPr>
          <a:lstStyle>
            <a:lvl1pPr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097" y="1"/>
            <a:ext cx="4160951" cy="36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t" anchorCtr="0" compatLnSpc="1">
            <a:prstTxWarp prst="textNoShape">
              <a:avLst/>
            </a:prstTxWarp>
          </a:bodyPr>
          <a:lstStyle>
            <a:lvl1pPr algn="r"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6563" y="549275"/>
            <a:ext cx="3654425" cy="2741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52" y="3474505"/>
            <a:ext cx="7680099" cy="3292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b" anchorCtr="0" compatLnSpc="1">
            <a:prstTxWarp prst="textNoShape">
              <a:avLst/>
            </a:prstTxWarp>
          </a:bodyPr>
          <a:lstStyle>
            <a:lvl1pPr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097" y="6947777"/>
            <a:ext cx="4160951" cy="36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70" tIns="49436" rIns="98870" bIns="49436" numCol="1" anchor="b" anchorCtr="0" compatLnSpc="1">
            <a:prstTxWarp prst="textNoShape">
              <a:avLst/>
            </a:prstTxWarp>
          </a:bodyPr>
          <a:lstStyle>
            <a:lvl1pPr algn="r" defTabSz="987580">
              <a:defRPr sz="1300">
                <a:ea typeface="굴림" pitchFamily="50" charset="-127"/>
              </a:defRPr>
            </a:lvl1pPr>
          </a:lstStyle>
          <a:p>
            <a:pPr>
              <a:defRPr/>
            </a:pPr>
            <a:fld id="{57070D84-5A96-4872-B24C-4A80D3D486B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11121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2025C9-6003-415F-8B3E-69E7031BE1D0}" type="slidenum">
              <a:rPr lang="ko-KR" altLang="en-US" smtClean="0"/>
              <a:pPr/>
              <a:t>1</a:t>
            </a:fld>
            <a:endParaRPr lang="en-US" altLang="ko-KR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ko-KR" dirty="0" smtClean="0">
              <a:latin typeface="Arial" pitchFamily="34" charset="0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2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8742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87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487E8833-601F-48BA-97E9-2A6D767D0B9D}" type="slidenum">
              <a:rPr lang="ko-KR" altLang="en-US" smtClean="0"/>
              <a:pPr eaLnBrk="1" hangingPunct="1">
                <a:defRPr/>
              </a:pPr>
              <a:t>3</a:t>
            </a:fld>
            <a:endParaRPr lang="en-US" altLang="ko-K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70D84-5A96-4872-B24C-4A80D3D486BC}" type="slidenum">
              <a:rPr lang="ko-KR" altLang="en-US" smtClean="0"/>
              <a:pPr>
                <a:defRPr/>
              </a:pPr>
              <a:t>4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132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591C5-3F20-4348-99D7-EFA8B0C9462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46193-E657-4879-8EED-F29A1200DE8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D9841-F726-44F9-B71F-4645AA941C9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65C5F-1CD3-4B90-8AA8-7967BCD7C78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FB6DC-1557-4389-B77E-BBBAF4DD280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05647-398F-45F1-9E06-EED5C30C294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CFC98-43B3-4C53-92AB-19C90B2643E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3EDCD-A83F-425F-9C8A-0B893A92A80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F2A28-8323-48E8-B966-5A4F50D9F91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EC49D-9AB9-4C59-A0E5-CB002D05F94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BA3D5-B5ED-44D7-89F5-BC405D516A8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C7F7B-10EB-472E-A79A-84AF7FF720A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8DC1C-5002-4BA9-B5CC-E1086FDE7D1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3DC32-94DD-4B66-A628-AC5889CD373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7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fld id="{55C7548A-7976-48FF-B9E6-A6A91F8DD20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28600" y="239713"/>
            <a:ext cx="8686800" cy="6084887"/>
          </a:xfrm>
          <a:prstGeom prst="rect">
            <a:avLst/>
          </a:prstGeom>
          <a:noFill/>
          <a:ln w="19050">
            <a:solidFill>
              <a:srgbClr val="10093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ko-KR" altLang="en-US">
              <a:ea typeface="굴림" pitchFamily="50" charset="-127"/>
            </a:endParaRPr>
          </a:p>
        </p:txBody>
      </p:sp>
      <p:pic>
        <p:nvPicPr>
          <p:cNvPr id="2054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30188" y="6405563"/>
            <a:ext cx="2962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718175" y="6376988"/>
            <a:ext cx="27860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</a:rPr>
              <a:t>University of Michigan</a:t>
            </a:r>
          </a:p>
          <a:p>
            <a:pPr algn="r" eaLnBrk="0" hangingPunct="0">
              <a:defRPr/>
            </a:pPr>
            <a:r>
              <a:rPr lang="en-US" sz="900" b="1">
                <a:solidFill>
                  <a:srgbClr val="0F0958"/>
                </a:solidFill>
                <a:latin typeface="Gill Sans" charset="0"/>
              </a:rPr>
              <a:t>Electrical Engineering and Computer Science</a:t>
            </a:r>
          </a:p>
        </p:txBody>
      </p:sp>
      <p:pic>
        <p:nvPicPr>
          <p:cNvPr id="2056" name="Picture 10" descr="CSeal"/>
          <p:cNvPicPr>
            <a:picLocks noChangeAspect="1" noChangeArrowheads="1"/>
          </p:cNvPicPr>
          <p:nvPr/>
        </p:nvPicPr>
        <p:blipFill>
          <a:blip r:embed="rId17" cstate="print">
            <a:lum bright="-26000"/>
          </a:blip>
          <a:srcRect/>
          <a:stretch>
            <a:fillRect/>
          </a:stretch>
        </p:blipFill>
        <p:spPr bwMode="auto">
          <a:xfrm>
            <a:off x="8504238" y="6362700"/>
            <a:ext cx="411162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fld id="{D6C6461B-02C8-44B6-A6C2-BA0DE4B1B6C6}" type="slidenum">
              <a:rPr lang="ko-KR" altLang="en-US" smtClean="0"/>
              <a:pPr/>
              <a:t>1</a:t>
            </a:fld>
            <a:endParaRPr lang="en-US" altLang="ko-KR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0"/>
            <a:ext cx="8763000" cy="1470025"/>
          </a:xfrm>
        </p:spPr>
        <p:txBody>
          <a:bodyPr/>
          <a:lstStyle/>
          <a:p>
            <a:pPr latinLnBrk="1"/>
            <a:r>
              <a:rPr lang="en-US" sz="3600" dirty="0" smtClean="0"/>
              <a:t>Libra:</a:t>
            </a:r>
            <a:r>
              <a:rPr lang="en-US" sz="3200" dirty="0" smtClean="0"/>
              <a:t>Tailoring </a:t>
            </a:r>
            <a:r>
              <a:rPr lang="en-US" sz="3200" dirty="0"/>
              <a:t>SIMD Execution using </a:t>
            </a:r>
            <a:r>
              <a:rPr lang="en-US" sz="3200" dirty="0" smtClean="0"/>
              <a:t>Heterogeneous Hardware </a:t>
            </a:r>
            <a:r>
              <a:rPr lang="en-US" sz="3200" dirty="0"/>
              <a:t>and Dynamic Configurability</a:t>
            </a:r>
            <a:endParaRPr lang="en-US" sz="36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124200"/>
            <a:ext cx="8610600" cy="533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2800" b="1" dirty="0" smtClean="0">
                <a:ea typeface="굴림" charset="-127"/>
              </a:rPr>
              <a:t>Yongjun Park</a:t>
            </a:r>
            <a:r>
              <a:rPr lang="en-US" altLang="ko-KR" sz="2800" b="1" baseline="30000" dirty="0" smtClean="0">
                <a:ea typeface="굴림" charset="-127"/>
              </a:rPr>
              <a:t>1</a:t>
            </a:r>
            <a:r>
              <a:rPr lang="en-US" altLang="ko-KR" sz="2800" dirty="0" smtClean="0">
                <a:ea typeface="굴림" charset="-127"/>
              </a:rPr>
              <a:t>, Jason Jong Kyu Park</a:t>
            </a:r>
            <a:r>
              <a:rPr lang="en-US" altLang="ko-KR" sz="2800" baseline="30000" dirty="0" smtClean="0">
                <a:ea typeface="굴림" charset="-127"/>
              </a:rPr>
              <a:t>1</a:t>
            </a:r>
            <a:r>
              <a:rPr lang="en-US" altLang="ko-KR" sz="2800" dirty="0" smtClean="0">
                <a:ea typeface="굴림" charset="-127"/>
              </a:rPr>
              <a:t> , Hyunchul Park</a:t>
            </a:r>
            <a:r>
              <a:rPr lang="en-US" altLang="ko-KR" sz="2800" baseline="30000" dirty="0">
                <a:ea typeface="굴림" charset="-127"/>
              </a:rPr>
              <a:t>2</a:t>
            </a:r>
            <a:r>
              <a:rPr lang="en-US" altLang="ko-KR" sz="2800" dirty="0" smtClean="0">
                <a:ea typeface="굴림" charset="-127"/>
              </a:rPr>
              <a:t>,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2800" dirty="0" smtClean="0">
                <a:ea typeface="굴림" charset="-127"/>
              </a:rPr>
              <a:t> and Scott Mahlke</a:t>
            </a:r>
            <a:r>
              <a:rPr lang="en-US" altLang="ko-KR" sz="2800" baseline="30000" dirty="0" smtClean="0">
                <a:ea typeface="굴림" charset="-127"/>
              </a:rPr>
              <a:t>1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4241800"/>
            <a:ext cx="8458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kern="0" noProof="0" dirty="0" smtClean="0">
                <a:latin typeface="+mn-lt"/>
                <a:ea typeface="굴림" pitchFamily="50" charset="-127"/>
              </a:rPr>
              <a:t>December</a:t>
            </a:r>
            <a:r>
              <a:rPr kumimoji="0" lang="en-US" altLang="ko-K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</a:rPr>
              <a:t> 3, 2012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en-US" altLang="ko-KR" sz="2000" baseline="30000" dirty="0" smtClean="0">
                <a:ea typeface="굴림" charset="-127"/>
              </a:rPr>
              <a:t>1</a:t>
            </a:r>
            <a:r>
              <a:rPr kumimoji="0" lang="en-US" altLang="ko-K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</a:rPr>
              <a:t>University of Michigan, Ann Arbor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en-US" altLang="ko-KR" sz="2000" baseline="30000" dirty="0" smtClean="0">
                <a:ea typeface="굴림" charset="-127"/>
              </a:rPr>
              <a:t>2</a:t>
            </a:r>
            <a:r>
              <a:rPr lang="en-US" altLang="ko-KR" sz="2000" kern="0" dirty="0" smtClean="0">
                <a:latin typeface="+mn-lt"/>
                <a:ea typeface="굴림" pitchFamily="50" charset="-127"/>
              </a:rPr>
              <a:t>Programmin Systems Lab, Intel Labs, Santa Clara, CA</a:t>
            </a:r>
            <a:r>
              <a:rPr kumimoji="0" lang="en-US" altLang="ko-K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666391" y="3415377"/>
            <a:ext cx="3871069" cy="2448858"/>
            <a:chOff x="2666391" y="3705663"/>
            <a:chExt cx="3871069" cy="2448858"/>
          </a:xfrm>
        </p:grpSpPr>
        <p:sp>
          <p:nvSpPr>
            <p:cNvPr id="32" name="Rounded Rectangle 31"/>
            <p:cNvSpPr/>
            <p:nvPr/>
          </p:nvSpPr>
          <p:spPr bwMode="auto">
            <a:xfrm>
              <a:off x="2666391" y="3705663"/>
              <a:ext cx="3871069" cy="2085537"/>
            </a:xfrm>
            <a:prstGeom prst="roundRect">
              <a:avLst/>
            </a:prstGeom>
            <a:solidFill>
              <a:srgbClr val="FFFF00">
                <a:alpha val="60000"/>
              </a:srgbClr>
            </a:solidFill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3" name="Rounded Rectangle 32"/>
            <p:cNvSpPr/>
            <p:nvPr/>
          </p:nvSpPr>
          <p:spPr bwMode="auto">
            <a:xfrm>
              <a:off x="3233455" y="5787237"/>
              <a:ext cx="2688681" cy="367284"/>
            </a:xfrm>
            <a:prstGeom prst="roundRect">
              <a:avLst/>
            </a:prstGeom>
            <a:noFill/>
            <a:ln>
              <a:noFill/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000" dirty="0" smtClean="0"/>
                <a:t>Mixture of ILP/DLP</a:t>
              </a:r>
              <a:endParaRPr lang="en-US" sz="20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29390" y="3534814"/>
            <a:ext cx="2286000" cy="923331"/>
            <a:chOff x="829626" y="3886199"/>
            <a:chExt cx="2286000" cy="923331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829626" y="3886199"/>
              <a:ext cx="2286000" cy="923331"/>
            </a:xfrm>
            <a:prstGeom prst="roundRect">
              <a:avLst/>
            </a:pr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829626" y="3886200"/>
              <a:ext cx="22860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EE5A32"/>
                  </a:solidFill>
                </a:rPr>
                <a:t>legacy </a:t>
              </a:r>
              <a:r>
                <a:rPr lang="en-US" b="1" dirty="0" smtClean="0">
                  <a:solidFill>
                    <a:srgbClr val="EE5A32"/>
                  </a:solidFill>
                </a:rPr>
                <a:t>workloads </a:t>
              </a:r>
              <a:endParaRPr lang="en-US" b="1" dirty="0">
                <a:solidFill>
                  <a:srgbClr val="EE5A32"/>
                </a:solidFill>
              </a:endParaRPr>
            </a:p>
            <a:p>
              <a:pPr algn="ctr"/>
              <a:r>
                <a:rPr lang="en-US" b="1" dirty="0">
                  <a:solidFill>
                    <a:srgbClr val="EE5A32"/>
                  </a:solidFill>
                </a:rPr>
                <a:t>media </a:t>
              </a:r>
              <a:r>
                <a:rPr lang="en-US" b="1" dirty="0" smtClean="0">
                  <a:solidFill>
                    <a:srgbClr val="EE5A32"/>
                  </a:solidFill>
                </a:rPr>
                <a:t>processing</a:t>
              </a:r>
              <a:endParaRPr lang="en-US" b="1" dirty="0">
                <a:solidFill>
                  <a:srgbClr val="EE5A32"/>
                </a:solidFill>
              </a:endParaRPr>
            </a:p>
            <a:p>
              <a:pPr algn="ctr"/>
              <a:r>
                <a:rPr lang="en-US" b="1" dirty="0">
                  <a:solidFill>
                    <a:srgbClr val="EE5A32"/>
                  </a:solidFill>
                </a:rPr>
                <a:t>web browsing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592005" y="4519244"/>
            <a:ext cx="2916426" cy="923331"/>
            <a:chOff x="5697931" y="5105400"/>
            <a:chExt cx="2916426" cy="923331"/>
          </a:xfrm>
        </p:grpSpPr>
        <p:sp>
          <p:nvSpPr>
            <p:cNvPr id="6" name="Rectangle 5"/>
            <p:cNvSpPr/>
            <p:nvPr/>
          </p:nvSpPr>
          <p:spPr>
            <a:xfrm>
              <a:off x="5697931" y="5105400"/>
              <a:ext cx="291642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scientific </a:t>
              </a:r>
              <a:r>
                <a:rPr lang="en-US" b="1" dirty="0" smtClean="0">
                  <a:solidFill>
                    <a:srgbClr val="00B050"/>
                  </a:solidFill>
                </a:rPr>
                <a:t>computing</a:t>
              </a:r>
              <a:endParaRPr lang="en-US" b="1" dirty="0">
                <a:solidFill>
                  <a:srgbClr val="00B050"/>
                </a:solidFill>
              </a:endParaRPr>
            </a:p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wireless </a:t>
              </a:r>
              <a:r>
                <a:rPr lang="en-US" b="1" dirty="0" smtClean="0">
                  <a:solidFill>
                    <a:srgbClr val="00B050"/>
                  </a:solidFill>
                </a:rPr>
                <a:t>communication</a:t>
              </a:r>
              <a:endParaRPr lang="en-US" b="1" dirty="0">
                <a:solidFill>
                  <a:srgbClr val="00B050"/>
                </a:solidFill>
              </a:endParaRPr>
            </a:p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Image processing</a:t>
              </a:r>
              <a:endParaRPr lang="en-US" dirty="0"/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5773593" y="5105400"/>
              <a:ext cx="2757588" cy="923331"/>
            </a:xfrm>
            <a:prstGeom prst="roundRect">
              <a:avLst/>
            </a:pr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tabLst/>
              </a:pPr>
              <a:endPara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  <p:sp>
        <p:nvSpPr>
          <p:cNvPr id="27" name="Rounded Rectangle 26"/>
          <p:cNvSpPr/>
          <p:nvPr/>
        </p:nvSpPr>
        <p:spPr bwMode="auto">
          <a:xfrm>
            <a:off x="5922136" y="1817131"/>
            <a:ext cx="2592077" cy="1064094"/>
          </a:xfrm>
          <a:prstGeom prst="roundRect">
            <a:avLst/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685800" y="1825979"/>
            <a:ext cx="2592077" cy="1064094"/>
          </a:xfrm>
          <a:prstGeom prst="roundRect">
            <a:avLst/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sz="4000" dirty="0" smtClean="0"/>
              <a:t>Current</a:t>
            </a:r>
            <a:r>
              <a:rPr lang="en-US" dirty="0" smtClean="0"/>
              <a:t> mobile Solutions &amp; Challenges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2</a:t>
            </a:fld>
            <a:endParaRPr lang="en-US" altLang="ko-KR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699011" y="3352800"/>
            <a:ext cx="7828413" cy="0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chemeClr val="accent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829626" y="3352800"/>
            <a:ext cx="174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EE5A32"/>
                </a:solidFill>
              </a:rPr>
              <a:t>Good for ILP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6941" y="335280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Good for DLP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6559" y="1874621"/>
            <a:ext cx="2698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1.6 GHz </a:t>
            </a:r>
            <a:r>
              <a:rPr lang="pt-BR" dirty="0" smtClean="0"/>
              <a:t>ARM </a:t>
            </a:r>
            <a:r>
              <a:rPr lang="pt-BR" dirty="0"/>
              <a:t>Cortex-A9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46269" y="1865774"/>
            <a:ext cx="1591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ULP GeForce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96731" y="220283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1.7 GHz </a:t>
            </a:r>
            <a:r>
              <a:rPr lang="en-US" dirty="0" smtClean="0"/>
              <a:t>Krait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453189" y="2173360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Adreno </a:t>
            </a:r>
            <a:r>
              <a:rPr lang="en-US" dirty="0" smtClean="0"/>
              <a:t>320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26559" y="2523834"/>
            <a:ext cx="2762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1.6 </a:t>
            </a:r>
            <a:r>
              <a:rPr lang="pt-BR" dirty="0"/>
              <a:t>GHz </a:t>
            </a:r>
            <a:r>
              <a:rPr lang="pt-BR" dirty="0" smtClean="0"/>
              <a:t>ARM </a:t>
            </a:r>
            <a:r>
              <a:rPr lang="pt-BR" dirty="0"/>
              <a:t>Cortex-A9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093507" y="2511893"/>
            <a:ext cx="2249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ARM Mali-400 MP4 </a:t>
            </a:r>
          </a:p>
        </p:txBody>
      </p:sp>
      <p:pic>
        <p:nvPicPr>
          <p:cNvPr id="3074" name="Picture 2" descr="C:\mine\My Dropbox\2011_fall\micro12libra\presentation\tegr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434" y="1298918"/>
            <a:ext cx="933450" cy="89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mine\My Dropbox\2011_fall\micro12libra\presentation\Qualcomm-SnapDrag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259" y="2116729"/>
            <a:ext cx="1447800" cy="53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mine\My Dropbox\2011_fall\micro12libra\presentation\samsung_exyno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556" y="2584175"/>
            <a:ext cx="1269205" cy="59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ounded Rectangle 27"/>
          <p:cNvSpPr/>
          <p:nvPr/>
        </p:nvSpPr>
        <p:spPr bwMode="auto">
          <a:xfrm>
            <a:off x="699011" y="1507337"/>
            <a:ext cx="1218201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ILP-based</a:t>
            </a:r>
            <a:endParaRPr lang="en-US" sz="2000" dirty="0"/>
          </a:p>
        </p:txBody>
      </p:sp>
      <p:sp>
        <p:nvSpPr>
          <p:cNvPr id="30" name="Rounded Rectangle 29"/>
          <p:cNvSpPr/>
          <p:nvPr/>
        </p:nvSpPr>
        <p:spPr bwMode="auto">
          <a:xfrm>
            <a:off x="5928361" y="1498490"/>
            <a:ext cx="1218201" cy="367284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dirty="0" smtClean="0"/>
              <a:t>DLP-based</a:t>
            </a:r>
            <a:endParaRPr lang="en-US" sz="2000" dirty="0"/>
          </a:p>
        </p:txBody>
      </p:sp>
      <p:sp>
        <p:nvSpPr>
          <p:cNvPr id="36" name="직사각형 40"/>
          <p:cNvSpPr/>
          <p:nvPr/>
        </p:nvSpPr>
        <p:spPr>
          <a:xfrm>
            <a:off x="757879" y="5864235"/>
            <a:ext cx="7514139" cy="400110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Goal: Design of a flexible &amp; energy efficient unified accelerator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238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Rectangle 682"/>
          <p:cNvSpPr/>
          <p:nvPr/>
        </p:nvSpPr>
        <p:spPr>
          <a:xfrm>
            <a:off x="255588" y="5562600"/>
            <a:ext cx="854075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 smtClean="0">
                <a:solidFill>
                  <a:srgbClr val="000000"/>
                </a:solidFill>
                <a:latin typeface="Arial Narrow" pitchFamily="34" charset="0"/>
              </a:rPr>
              <a:t>Heterogeneous lane structure: less power/area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kern="0" dirty="0" smtClean="0">
                <a:solidFill>
                  <a:srgbClr val="000000"/>
                </a:solidFill>
                <a:latin typeface="Arial Narrow" pitchFamily="34" charset="0"/>
              </a:rPr>
              <a:t>Dynamic configurability: change ILP/DLP capability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Libra: Loop-adaptive SIMD </a:t>
            </a:r>
            <a:r>
              <a:rPr lang="en-US" sz="4000" dirty="0"/>
              <a:t>A</a:t>
            </a:r>
            <a:r>
              <a:rPr lang="en-US" sz="4000" dirty="0" smtClean="0"/>
              <a:t>ccelerator</a:t>
            </a:r>
          </a:p>
        </p:txBody>
      </p:sp>
      <p:sp>
        <p:nvSpPr>
          <p:cNvPr id="14340" name="Slide Number Placeholder 719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657600" y="62992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DF9FDBD-DD11-4CE5-A526-8EE8CBF81CE8}" type="slidenum">
              <a:rPr lang="en-US"/>
              <a:pPr eaLnBrk="1" hangingPunct="1"/>
              <a:t>3</a:t>
            </a:fld>
            <a:endParaRPr lang="en-US" dirty="0"/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887413" y="3326896"/>
            <a:ext cx="365125" cy="331787"/>
          </a:xfrm>
          <a:prstGeom prst="flowChartDecis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573088" y="3665033"/>
            <a:ext cx="317500" cy="211138"/>
          </a:xfrm>
          <a:prstGeom prst="rect">
            <a:avLst/>
          </a:prstGeom>
          <a:solidFill>
            <a:srgbClr val="00B0F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1211263" y="3665033"/>
            <a:ext cx="317500" cy="211138"/>
          </a:xfrm>
          <a:prstGeom prst="rect">
            <a:avLst/>
          </a:prstGeom>
          <a:solidFill>
            <a:srgbClr val="7030A0">
              <a:alpha val="50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922338" y="2901446"/>
            <a:ext cx="317500" cy="2270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cxnSp>
        <p:nvCxnSpPr>
          <p:cNvPr id="14345" name="AutoShape 9"/>
          <p:cNvCxnSpPr>
            <a:cxnSpLocks noChangeShapeType="1"/>
            <a:stCxn id="14344" idx="2"/>
            <a:endCxn id="14341" idx="0"/>
          </p:cNvCxnSpPr>
          <p:nvPr/>
        </p:nvCxnSpPr>
        <p:spPr bwMode="auto">
          <a:xfrm flipH="1">
            <a:off x="1071563" y="3128458"/>
            <a:ext cx="9525" cy="198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AutoShape 10"/>
          <p:cNvCxnSpPr>
            <a:cxnSpLocks noChangeShapeType="1"/>
            <a:stCxn id="14343" idx="2"/>
            <a:endCxn id="14343" idx="0"/>
          </p:cNvCxnSpPr>
          <p:nvPr/>
        </p:nvCxnSpPr>
        <p:spPr bwMode="auto">
          <a:xfrm rot="5400000" flipH="1">
            <a:off x="1264444" y="3770602"/>
            <a:ext cx="211138" cy="12700"/>
          </a:xfrm>
          <a:prstGeom prst="curvedConnector5">
            <a:avLst>
              <a:gd name="adj1" fmla="val -108278"/>
              <a:gd name="adj2" fmla="val -1725338"/>
              <a:gd name="adj3" fmla="val 20827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AutoShape 11"/>
          <p:cNvCxnSpPr>
            <a:cxnSpLocks noChangeShapeType="1"/>
            <a:stCxn id="14342" idx="2"/>
            <a:endCxn id="14342" idx="0"/>
          </p:cNvCxnSpPr>
          <p:nvPr/>
        </p:nvCxnSpPr>
        <p:spPr bwMode="auto">
          <a:xfrm rot="5400000" flipH="1">
            <a:off x="626269" y="3770602"/>
            <a:ext cx="211138" cy="12700"/>
          </a:xfrm>
          <a:prstGeom prst="curvedConnector5">
            <a:avLst>
              <a:gd name="adj1" fmla="val -108278"/>
              <a:gd name="adj2" fmla="val 1874653"/>
              <a:gd name="adj3" fmla="val 20827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AutoShape 13"/>
          <p:cNvCxnSpPr>
            <a:cxnSpLocks noChangeShapeType="1"/>
            <a:stCxn id="14344" idx="2"/>
            <a:endCxn id="14344" idx="0"/>
          </p:cNvCxnSpPr>
          <p:nvPr/>
        </p:nvCxnSpPr>
        <p:spPr bwMode="auto">
          <a:xfrm rot="5400000" flipH="1">
            <a:off x="967582" y="3014952"/>
            <a:ext cx="227012" cy="12700"/>
          </a:xfrm>
          <a:prstGeom prst="curvedConnector5">
            <a:avLst>
              <a:gd name="adj1" fmla="val -54392"/>
              <a:gd name="adj2" fmla="val 3046750"/>
              <a:gd name="adj3" fmla="val 15858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9" name="Line 14"/>
          <p:cNvSpPr>
            <a:spLocks noChangeShapeType="1"/>
          </p:cNvSpPr>
          <p:nvPr/>
        </p:nvSpPr>
        <p:spPr bwMode="auto">
          <a:xfrm>
            <a:off x="1071563" y="2688721"/>
            <a:ext cx="0" cy="24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14350" name="AutoShape 18"/>
          <p:cNvCxnSpPr>
            <a:cxnSpLocks noChangeShapeType="1"/>
            <a:stCxn id="14341" idx="3"/>
            <a:endCxn id="14343" idx="0"/>
          </p:cNvCxnSpPr>
          <p:nvPr/>
        </p:nvCxnSpPr>
        <p:spPr bwMode="auto">
          <a:xfrm>
            <a:off x="1252538" y="3491996"/>
            <a:ext cx="117475" cy="1730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1" name="AutoShape 19"/>
          <p:cNvCxnSpPr>
            <a:cxnSpLocks noChangeShapeType="1"/>
            <a:stCxn id="14341" idx="1"/>
            <a:endCxn id="14342" idx="0"/>
          </p:cNvCxnSpPr>
          <p:nvPr/>
        </p:nvCxnSpPr>
        <p:spPr bwMode="auto">
          <a:xfrm rot="10800000" flipV="1">
            <a:off x="731838" y="3491996"/>
            <a:ext cx="155575" cy="1730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2" name="AutoShape 20"/>
          <p:cNvCxnSpPr>
            <a:cxnSpLocks noChangeShapeType="1"/>
            <a:stCxn id="14342" idx="2"/>
            <a:endCxn id="14354" idx="0"/>
          </p:cNvCxnSpPr>
          <p:nvPr/>
        </p:nvCxnSpPr>
        <p:spPr bwMode="auto">
          <a:xfrm rot="16200000" flipH="1">
            <a:off x="679450" y="3928558"/>
            <a:ext cx="438150" cy="3333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3" name="AutoShape 21"/>
          <p:cNvCxnSpPr>
            <a:cxnSpLocks noChangeShapeType="1"/>
            <a:stCxn id="14343" idx="2"/>
            <a:endCxn id="14354" idx="0"/>
          </p:cNvCxnSpPr>
          <p:nvPr/>
        </p:nvCxnSpPr>
        <p:spPr bwMode="auto">
          <a:xfrm rot="5400000">
            <a:off x="998538" y="3942846"/>
            <a:ext cx="438150" cy="304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54" name="Rectangle 49"/>
          <p:cNvSpPr>
            <a:spLocks noChangeArrowheads="1"/>
          </p:cNvSpPr>
          <p:nvPr/>
        </p:nvSpPr>
        <p:spPr bwMode="auto">
          <a:xfrm>
            <a:off x="906463" y="4314321"/>
            <a:ext cx="317500" cy="2111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55" name="Line 50"/>
          <p:cNvSpPr>
            <a:spLocks noChangeShapeType="1"/>
          </p:cNvSpPr>
          <p:nvPr/>
        </p:nvSpPr>
        <p:spPr bwMode="auto">
          <a:xfrm flipH="1">
            <a:off x="1055688" y="4525458"/>
            <a:ext cx="3175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356" name="Rectangle 49"/>
          <p:cNvSpPr>
            <a:spLocks noChangeArrowheads="1"/>
          </p:cNvSpPr>
          <p:nvPr/>
        </p:nvSpPr>
        <p:spPr bwMode="auto">
          <a:xfrm>
            <a:off x="922338" y="2477583"/>
            <a:ext cx="317500" cy="21113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57" name="Rounded Rectangle 33"/>
          <p:cNvSpPr>
            <a:spLocks noChangeArrowheads="1"/>
          </p:cNvSpPr>
          <p:nvPr/>
        </p:nvSpPr>
        <p:spPr bwMode="auto">
          <a:xfrm>
            <a:off x="433388" y="2274383"/>
            <a:ext cx="1295400" cy="28162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58" name="Rounded Rectangle 88"/>
          <p:cNvSpPr>
            <a:spLocks noChangeArrowheads="1"/>
          </p:cNvSpPr>
          <p:nvPr/>
        </p:nvSpPr>
        <p:spPr bwMode="auto">
          <a:xfrm>
            <a:off x="2259013" y="2274384"/>
            <a:ext cx="1752600" cy="414338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59" name="Rounded Rectangle 89"/>
          <p:cNvSpPr>
            <a:spLocks noChangeArrowheads="1"/>
          </p:cNvSpPr>
          <p:nvPr/>
        </p:nvSpPr>
        <p:spPr bwMode="auto">
          <a:xfrm>
            <a:off x="2259013" y="3541209"/>
            <a:ext cx="1752600" cy="383381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4360" name="Rectangle 7"/>
          <p:cNvSpPr>
            <a:spLocks noChangeArrowheads="1"/>
          </p:cNvSpPr>
          <p:nvPr/>
        </p:nvSpPr>
        <p:spPr bwMode="auto">
          <a:xfrm>
            <a:off x="2976563" y="2368046"/>
            <a:ext cx="317500" cy="227012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61" name="Rectangle 5"/>
          <p:cNvSpPr>
            <a:spLocks noChangeArrowheads="1"/>
          </p:cNvSpPr>
          <p:nvPr/>
        </p:nvSpPr>
        <p:spPr bwMode="auto">
          <a:xfrm>
            <a:off x="2672989" y="3617409"/>
            <a:ext cx="317500" cy="211138"/>
          </a:xfrm>
          <a:prstGeom prst="rect">
            <a:avLst/>
          </a:prstGeom>
          <a:solidFill>
            <a:srgbClr val="00B0F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14363" name="Text Box 15"/>
          <p:cNvSpPr txBox="1">
            <a:spLocks noChangeArrowheads="1"/>
          </p:cNvSpPr>
          <p:nvPr/>
        </p:nvSpPr>
        <p:spPr bwMode="auto">
          <a:xfrm>
            <a:off x="2281238" y="1871158"/>
            <a:ext cx="17963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High-DLP </a:t>
            </a:r>
            <a:r>
              <a:rPr lang="en-US" dirty="0"/>
              <a:t>loops</a:t>
            </a:r>
          </a:p>
        </p:txBody>
      </p:sp>
      <p:sp>
        <p:nvSpPr>
          <p:cNvPr id="14364" name="Text Box 15"/>
          <p:cNvSpPr txBox="1">
            <a:spLocks noChangeArrowheads="1"/>
          </p:cNvSpPr>
          <p:nvPr/>
        </p:nvSpPr>
        <p:spPr bwMode="auto">
          <a:xfrm>
            <a:off x="2083262" y="3123457"/>
            <a:ext cx="21041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Low/No-DLP </a:t>
            </a:r>
            <a:r>
              <a:rPr lang="en-US" dirty="0"/>
              <a:t>loops</a:t>
            </a:r>
          </a:p>
        </p:txBody>
      </p:sp>
      <p:sp>
        <p:nvSpPr>
          <p:cNvPr id="680" name="Right Arrow 679"/>
          <p:cNvSpPr/>
          <p:nvPr/>
        </p:nvSpPr>
        <p:spPr bwMode="auto">
          <a:xfrm>
            <a:off x="1824038" y="2339471"/>
            <a:ext cx="387350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3" name="Right Arrow 102"/>
          <p:cNvSpPr/>
          <p:nvPr/>
        </p:nvSpPr>
        <p:spPr bwMode="auto">
          <a:xfrm>
            <a:off x="1824038" y="3541209"/>
            <a:ext cx="387350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68" name="Text Box 15"/>
          <p:cNvSpPr txBox="1">
            <a:spLocks noChangeArrowheads="1"/>
          </p:cNvSpPr>
          <p:nvPr/>
        </p:nvSpPr>
        <p:spPr bwMode="auto">
          <a:xfrm>
            <a:off x="433388" y="1798133"/>
            <a:ext cx="1314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/>
              <a:t>Application</a:t>
            </a:r>
          </a:p>
        </p:txBody>
      </p:sp>
      <p:sp>
        <p:nvSpPr>
          <p:cNvPr id="107" name="Right Arrow 106"/>
          <p:cNvSpPr/>
          <p:nvPr/>
        </p:nvSpPr>
        <p:spPr bwMode="auto">
          <a:xfrm>
            <a:off x="4187364" y="2301296"/>
            <a:ext cx="570577" cy="324247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8" name="Right Arrow 107"/>
          <p:cNvSpPr/>
          <p:nvPr/>
        </p:nvSpPr>
        <p:spPr bwMode="auto">
          <a:xfrm>
            <a:off x="4215940" y="4725878"/>
            <a:ext cx="552924" cy="324247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" name="Rounded Rectangle 89"/>
          <p:cNvSpPr>
            <a:spLocks noChangeArrowheads="1"/>
          </p:cNvSpPr>
          <p:nvPr/>
        </p:nvSpPr>
        <p:spPr bwMode="auto">
          <a:xfrm>
            <a:off x="2259013" y="4708814"/>
            <a:ext cx="1752600" cy="383381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1952938" y="4235223"/>
            <a:ext cx="2364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ExOp-intensive </a:t>
            </a:r>
            <a:r>
              <a:rPr lang="en-US" dirty="0"/>
              <a:t>loops</a:t>
            </a:r>
          </a:p>
        </p:txBody>
      </p:sp>
      <p:sp>
        <p:nvSpPr>
          <p:cNvPr id="49" name="Right Arrow 48"/>
          <p:cNvSpPr/>
          <p:nvPr/>
        </p:nvSpPr>
        <p:spPr bwMode="auto">
          <a:xfrm>
            <a:off x="1824038" y="4708814"/>
            <a:ext cx="387350" cy="3492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" name="Rectangle 6"/>
          <p:cNvSpPr>
            <a:spLocks noChangeArrowheads="1"/>
          </p:cNvSpPr>
          <p:nvPr/>
        </p:nvSpPr>
        <p:spPr bwMode="auto">
          <a:xfrm>
            <a:off x="3309938" y="3617409"/>
            <a:ext cx="317500" cy="211138"/>
          </a:xfrm>
          <a:prstGeom prst="rect">
            <a:avLst/>
          </a:prstGeom>
          <a:solidFill>
            <a:srgbClr val="7030A0">
              <a:alpha val="50000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cxnSp>
        <p:nvCxnSpPr>
          <p:cNvPr id="51" name="AutoShape 10"/>
          <p:cNvCxnSpPr>
            <a:cxnSpLocks noChangeShapeType="1"/>
          </p:cNvCxnSpPr>
          <p:nvPr/>
        </p:nvCxnSpPr>
        <p:spPr bwMode="auto">
          <a:xfrm rot="5400000" flipH="1">
            <a:off x="991394" y="4411159"/>
            <a:ext cx="211138" cy="12700"/>
          </a:xfrm>
          <a:prstGeom prst="curvedConnector5">
            <a:avLst>
              <a:gd name="adj1" fmla="val -58654"/>
              <a:gd name="adj2" fmla="val -1725338"/>
              <a:gd name="adj3" fmla="val 15865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2958362" y="4794935"/>
            <a:ext cx="317500" cy="2111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53" name="Right Arrow 52"/>
          <p:cNvSpPr/>
          <p:nvPr/>
        </p:nvSpPr>
        <p:spPr bwMode="auto">
          <a:xfrm>
            <a:off x="4191332" y="3558274"/>
            <a:ext cx="570577" cy="324247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2" name="Rounded Rectangle 71"/>
          <p:cNvSpPr/>
          <p:nvPr/>
        </p:nvSpPr>
        <p:spPr bwMode="auto">
          <a:xfrm>
            <a:off x="6442075" y="2362008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 bwMode="auto">
          <a:xfrm>
            <a:off x="6765925" y="2362008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 bwMode="auto">
          <a:xfrm>
            <a:off x="6442075" y="2688721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 bwMode="auto">
          <a:xfrm>
            <a:off x="6765925" y="2688721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 bwMode="auto">
          <a:xfrm>
            <a:off x="6442075" y="3020820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 bwMode="auto">
          <a:xfrm>
            <a:off x="6765925" y="3020820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 bwMode="auto">
          <a:xfrm>
            <a:off x="6442075" y="3347533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ounded Rectangle 95"/>
          <p:cNvSpPr/>
          <p:nvPr/>
        </p:nvSpPr>
        <p:spPr bwMode="auto">
          <a:xfrm>
            <a:off x="6765925" y="3347533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 bwMode="auto">
          <a:xfrm>
            <a:off x="6442075" y="3674558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ounded Rectangle 97"/>
          <p:cNvSpPr/>
          <p:nvPr/>
        </p:nvSpPr>
        <p:spPr bwMode="auto">
          <a:xfrm>
            <a:off x="6765925" y="3674558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 bwMode="auto">
          <a:xfrm>
            <a:off x="6442075" y="4001271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 bwMode="auto">
          <a:xfrm>
            <a:off x="6765925" y="4001271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 bwMode="auto">
          <a:xfrm>
            <a:off x="6442075" y="4333370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 bwMode="auto">
          <a:xfrm>
            <a:off x="6765925" y="4333370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 bwMode="auto">
          <a:xfrm>
            <a:off x="6442075" y="4660083"/>
            <a:ext cx="304800" cy="307975"/>
          </a:xfrm>
          <a:prstGeom prst="roundRect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5" name="Rounded Rectangle 104"/>
          <p:cNvSpPr/>
          <p:nvPr/>
        </p:nvSpPr>
        <p:spPr bwMode="auto">
          <a:xfrm>
            <a:off x="6765925" y="4660083"/>
            <a:ext cx="1428750" cy="307975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spcBef>
                <a:spcPct val="20000"/>
              </a:spcBef>
              <a:defRPr/>
            </a:pPr>
            <a:r>
              <a:rPr lang="en-US" dirty="0" smtClean="0"/>
              <a:t>Expensive </a:t>
            </a:r>
            <a:r>
              <a:rPr lang="en-US" dirty="0"/>
              <a:t>unit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Text Box 15"/>
          <p:cNvSpPr txBox="1">
            <a:spLocks noChangeArrowheads="1"/>
          </p:cNvSpPr>
          <p:nvPr/>
        </p:nvSpPr>
        <p:spPr bwMode="auto">
          <a:xfrm>
            <a:off x="6357332" y="1798689"/>
            <a:ext cx="18944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Traditional SIMD</a:t>
            </a:r>
            <a:endParaRPr lang="en-US" dirty="0"/>
          </a:p>
        </p:txBody>
      </p:sp>
      <p:sp>
        <p:nvSpPr>
          <p:cNvPr id="109" name="Text Box 15"/>
          <p:cNvSpPr txBox="1">
            <a:spLocks noChangeArrowheads="1"/>
          </p:cNvSpPr>
          <p:nvPr/>
        </p:nvSpPr>
        <p:spPr bwMode="auto">
          <a:xfrm>
            <a:off x="6102967" y="1798689"/>
            <a:ext cx="24032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dirty="0" smtClean="0"/>
              <a:t>Heterogeneous SIMD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470525" y="2348608"/>
            <a:ext cx="3035664" cy="2660562"/>
            <a:chOff x="5982643" y="1820863"/>
            <a:chExt cx="2427932" cy="2660562"/>
          </a:xfrm>
        </p:grpSpPr>
        <p:sp>
          <p:nvSpPr>
            <p:cNvPr id="3" name="Double Brace 2"/>
            <p:cNvSpPr/>
            <p:nvPr/>
          </p:nvSpPr>
          <p:spPr bwMode="auto">
            <a:xfrm>
              <a:off x="6276975" y="1849438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2" name="Double Brace 111"/>
            <p:cNvSpPr/>
            <p:nvPr/>
          </p:nvSpPr>
          <p:spPr bwMode="auto">
            <a:xfrm>
              <a:off x="6276975" y="2162331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3" name="Double Brace 112"/>
            <p:cNvSpPr/>
            <p:nvPr/>
          </p:nvSpPr>
          <p:spPr bwMode="auto">
            <a:xfrm>
              <a:off x="6276975" y="2497294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4" name="Double Brace 113"/>
            <p:cNvSpPr/>
            <p:nvPr/>
          </p:nvSpPr>
          <p:spPr bwMode="auto">
            <a:xfrm>
              <a:off x="6276975" y="2810187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5" name="Double Brace 114"/>
            <p:cNvSpPr/>
            <p:nvPr/>
          </p:nvSpPr>
          <p:spPr bwMode="auto">
            <a:xfrm>
              <a:off x="6276975" y="3203577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6" name="Double Brace 115"/>
            <p:cNvSpPr/>
            <p:nvPr/>
          </p:nvSpPr>
          <p:spPr bwMode="auto">
            <a:xfrm>
              <a:off x="6276975" y="3516470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7" name="Double Brace 116"/>
            <p:cNvSpPr/>
            <p:nvPr/>
          </p:nvSpPr>
          <p:spPr bwMode="auto">
            <a:xfrm>
              <a:off x="6276975" y="3851433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8" name="Double Brace 117"/>
            <p:cNvSpPr/>
            <p:nvPr/>
          </p:nvSpPr>
          <p:spPr bwMode="auto">
            <a:xfrm>
              <a:off x="6276975" y="4164326"/>
              <a:ext cx="2133600" cy="301937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9" name="Text Box 15"/>
            <p:cNvSpPr txBox="1">
              <a:spLocks noChangeArrowheads="1"/>
            </p:cNvSpPr>
            <p:nvPr/>
          </p:nvSpPr>
          <p:spPr bwMode="auto">
            <a:xfrm>
              <a:off x="5982643" y="182086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22" name="Text Box 15"/>
            <p:cNvSpPr txBox="1">
              <a:spLocks noChangeArrowheads="1"/>
            </p:cNvSpPr>
            <p:nvPr/>
          </p:nvSpPr>
          <p:spPr bwMode="auto">
            <a:xfrm>
              <a:off x="5982643" y="2139434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123" name="Text Box 15"/>
            <p:cNvSpPr txBox="1">
              <a:spLocks noChangeArrowheads="1"/>
            </p:cNvSpPr>
            <p:nvPr/>
          </p:nvSpPr>
          <p:spPr bwMode="auto">
            <a:xfrm>
              <a:off x="5982643" y="24635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24" name="Text Box 15"/>
            <p:cNvSpPr txBox="1">
              <a:spLocks noChangeArrowheads="1"/>
            </p:cNvSpPr>
            <p:nvPr/>
          </p:nvSpPr>
          <p:spPr bwMode="auto">
            <a:xfrm>
              <a:off x="5982643" y="277740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25" name="Text Box 15"/>
            <p:cNvSpPr txBox="1">
              <a:spLocks noChangeArrowheads="1"/>
            </p:cNvSpPr>
            <p:nvPr/>
          </p:nvSpPr>
          <p:spPr bwMode="auto">
            <a:xfrm>
              <a:off x="5982643" y="315555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26" name="Text Box 15"/>
            <p:cNvSpPr txBox="1">
              <a:spLocks noChangeArrowheads="1"/>
            </p:cNvSpPr>
            <p:nvPr/>
          </p:nvSpPr>
          <p:spPr bwMode="auto">
            <a:xfrm>
              <a:off x="5982643" y="3474122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27" name="Text Box 15"/>
            <p:cNvSpPr txBox="1">
              <a:spLocks noChangeArrowheads="1"/>
            </p:cNvSpPr>
            <p:nvPr/>
          </p:nvSpPr>
          <p:spPr bwMode="auto">
            <a:xfrm>
              <a:off x="5982643" y="3798284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128" name="Text Box 15"/>
            <p:cNvSpPr txBox="1">
              <a:spLocks noChangeArrowheads="1"/>
            </p:cNvSpPr>
            <p:nvPr/>
          </p:nvSpPr>
          <p:spPr bwMode="auto">
            <a:xfrm>
              <a:off x="5982643" y="411209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7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988397" y="2379126"/>
            <a:ext cx="2446506" cy="2582926"/>
            <a:chOff x="5977895" y="1860518"/>
            <a:chExt cx="2446506" cy="2582926"/>
          </a:xfrm>
        </p:grpSpPr>
        <p:sp>
          <p:nvSpPr>
            <p:cNvPr id="130" name="Double Brace 129"/>
            <p:cNvSpPr/>
            <p:nvPr/>
          </p:nvSpPr>
          <p:spPr bwMode="auto">
            <a:xfrm>
              <a:off x="6272227" y="1860518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1" name="Text Box 15"/>
            <p:cNvSpPr txBox="1">
              <a:spLocks noChangeArrowheads="1"/>
            </p:cNvSpPr>
            <p:nvPr/>
          </p:nvSpPr>
          <p:spPr bwMode="auto">
            <a:xfrm>
              <a:off x="5977895" y="198040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32" name="Double Brace 131"/>
            <p:cNvSpPr/>
            <p:nvPr/>
          </p:nvSpPr>
          <p:spPr bwMode="auto">
            <a:xfrm>
              <a:off x="6290801" y="2526548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3" name="Text Box 15"/>
            <p:cNvSpPr txBox="1">
              <a:spLocks noChangeArrowheads="1"/>
            </p:cNvSpPr>
            <p:nvPr/>
          </p:nvSpPr>
          <p:spPr bwMode="auto">
            <a:xfrm>
              <a:off x="5977895" y="264425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/>
                <a:t>1</a:t>
              </a:r>
            </a:p>
          </p:txBody>
        </p:sp>
        <p:sp>
          <p:nvSpPr>
            <p:cNvPr id="134" name="Double Brace 133"/>
            <p:cNvSpPr/>
            <p:nvPr/>
          </p:nvSpPr>
          <p:spPr bwMode="auto">
            <a:xfrm>
              <a:off x="6290801" y="3167062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5" name="Text Box 15"/>
            <p:cNvSpPr txBox="1">
              <a:spLocks noChangeArrowheads="1"/>
            </p:cNvSpPr>
            <p:nvPr/>
          </p:nvSpPr>
          <p:spPr bwMode="auto">
            <a:xfrm>
              <a:off x="5977895" y="3267318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36" name="Double Brace 135"/>
            <p:cNvSpPr/>
            <p:nvPr/>
          </p:nvSpPr>
          <p:spPr bwMode="auto">
            <a:xfrm>
              <a:off x="6272227" y="3833092"/>
              <a:ext cx="2133600" cy="610352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7" name="Text Box 15"/>
            <p:cNvSpPr txBox="1">
              <a:spLocks noChangeArrowheads="1"/>
            </p:cNvSpPr>
            <p:nvPr/>
          </p:nvSpPr>
          <p:spPr bwMode="auto">
            <a:xfrm>
              <a:off x="5977895" y="395298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3</a:t>
              </a:r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761907" y="2426890"/>
            <a:ext cx="4018556" cy="2587014"/>
            <a:chOff x="5859294" y="1864132"/>
            <a:chExt cx="2662770" cy="2587014"/>
          </a:xfrm>
        </p:grpSpPr>
        <p:sp>
          <p:nvSpPr>
            <p:cNvPr id="138" name="Double Brace 137"/>
            <p:cNvSpPr/>
            <p:nvPr/>
          </p:nvSpPr>
          <p:spPr bwMode="auto">
            <a:xfrm>
              <a:off x="6172200" y="1864132"/>
              <a:ext cx="2349863" cy="1272768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9" name="Text Box 15"/>
            <p:cNvSpPr txBox="1">
              <a:spLocks noChangeArrowheads="1"/>
            </p:cNvSpPr>
            <p:nvPr/>
          </p:nvSpPr>
          <p:spPr bwMode="auto">
            <a:xfrm>
              <a:off x="5859294" y="23241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40" name="Double Brace 139"/>
            <p:cNvSpPr/>
            <p:nvPr/>
          </p:nvSpPr>
          <p:spPr bwMode="auto">
            <a:xfrm>
              <a:off x="6172201" y="3178378"/>
              <a:ext cx="2349863" cy="1272768"/>
            </a:xfrm>
            <a:prstGeom prst="bracePair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1" name="Text Box 15"/>
            <p:cNvSpPr txBox="1">
              <a:spLocks noChangeArrowheads="1"/>
            </p:cNvSpPr>
            <p:nvPr/>
          </p:nvSpPr>
          <p:spPr bwMode="auto">
            <a:xfrm>
              <a:off x="5859295" y="363834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 smtClean="0"/>
                <a:t>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6133899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8" grpId="0" animBg="1"/>
      <p:bldP spid="53" grpId="0" animBg="1"/>
      <p:bldP spid="92" grpId="0" animBg="1"/>
      <p:bldP spid="94" grpId="0" animBg="1"/>
      <p:bldP spid="96" grpId="0" animBg="1"/>
      <p:bldP spid="100" grpId="0" animBg="1"/>
      <p:bldP spid="102" grpId="0" animBg="1"/>
      <p:bldP spid="105" grpId="0" animBg="1"/>
      <p:bldP spid="106" grpId="0"/>
      <p:bldP spid="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4000" dirty="0" smtClean="0"/>
              <a:t>Homogeneous</a:t>
            </a:r>
            <a:r>
              <a:rPr lang="en-US" sz="3600" dirty="0" smtClean="0"/>
              <a:t> </a:t>
            </a:r>
            <a:r>
              <a:rPr lang="en-US" sz="3600" dirty="0"/>
              <a:t>SIMD v</a:t>
            </a:r>
            <a:r>
              <a:rPr lang="en-US" sz="3600" dirty="0" smtClean="0"/>
              <a:t>s. Heterogeneous </a:t>
            </a:r>
            <a:r>
              <a:rPr lang="en-US" sz="3600" dirty="0"/>
              <a:t>Libra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0"/>
            <a:ext cx="8229600" cy="411163"/>
          </a:xfrm>
        </p:spPr>
        <p:txBody>
          <a:bodyPr/>
          <a:lstStyle/>
          <a:p>
            <a:r>
              <a:rPr lang="en-US" sz="2000" dirty="0" smtClean="0"/>
              <a:t>Control power overheads can be minimized by Functional Units power savings.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940CFC98-43B3-4C53-92AB-19C90B2643E4}" type="slidenum">
              <a:rPr lang="ko-KR" altLang="en-US" smtClean="0"/>
              <a:pPr>
                <a:defRPr/>
              </a:pPr>
              <a:t>4</a:t>
            </a:fld>
            <a:endParaRPr lang="en-US" altLang="ko-K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97036"/>
            <a:ext cx="6019800" cy="3988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56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40015</TotalTime>
  <Words>220</Words>
  <Application>Microsoft Macintosh PowerPoint</Application>
  <PresentationFormat>On-screen Show (4:3)</PresentationFormat>
  <Paragraphs>76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Libra:Tailoring SIMD Execution using Heterogeneous Hardware and Dynamic Configurability</vt:lpstr>
      <vt:lpstr>Current mobile Solutions &amp; Challenges</vt:lpstr>
      <vt:lpstr>Libra: Loop-adaptive SIMD Accelerator</vt:lpstr>
      <vt:lpstr>Homogeneous SIMD vs. Heterogeneous Libra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Compiler-directed Synthesis of Multifunction Loop Accelerators</dc:title>
  <dc:creator>fank</dc:creator>
  <cp:lastModifiedBy>Onur Mutlu</cp:lastModifiedBy>
  <cp:revision>1300</cp:revision>
  <cp:lastPrinted>2012-11-30T15:27:44Z</cp:lastPrinted>
  <dcterms:created xsi:type="dcterms:W3CDTF">2005-02-22T05:43:51Z</dcterms:created>
  <dcterms:modified xsi:type="dcterms:W3CDTF">2012-12-02T22:46:54Z</dcterms:modified>
</cp:coreProperties>
</file>