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8" r:id="rId4"/>
    <p:sldMasterId id="2147483700" r:id="rId5"/>
  </p:sldMasterIdLst>
  <p:sldIdLst>
    <p:sldId id="257" r:id="rId6"/>
    <p:sldId id="262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95000"/>
                </a:schemeClr>
              </a:gs>
              <a:gs pos="78000">
                <a:srgbClr val="F1EFE4"/>
              </a:gs>
              <a:gs pos="66000">
                <a:srgbClr val="F0EBD5"/>
              </a:gs>
              <a:gs pos="24000">
                <a:srgbClr val="D1C39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1" tIns="43566" rIns="87131" bIns="435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5733256"/>
            <a:ext cx="9143999" cy="1124744"/>
          </a:xfrm>
          <a:prstGeom prst="rect">
            <a:avLst/>
          </a:prstGeom>
          <a:gradFill>
            <a:gsLst>
              <a:gs pos="42000">
                <a:schemeClr val="bg1">
                  <a:lumMod val="75000"/>
                </a:schemeClr>
              </a:gs>
              <a:gs pos="24000">
                <a:srgbClr val="F1EFE4"/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1" tIns="43566" rIns="87131" bIns="43566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The Multicore Computer Architecture Laboratory (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multiCAL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Ξ - Computer Architecture Research Group (Ξ - CARCH)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EuroCloud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FP7 Project</a:t>
            </a:r>
            <a:endParaRPr lang="el-G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31" y="1357868"/>
            <a:ext cx="5629260" cy="1505911"/>
          </a:xfrm>
        </p:spPr>
        <p:txBody>
          <a:bodyPr/>
          <a:lstStyle>
            <a:lvl1pPr algn="ctr">
              <a:defRPr sz="46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3006642"/>
            <a:ext cx="5500726" cy="1214446"/>
          </a:xfrm>
        </p:spPr>
        <p:txBody>
          <a:bodyPr/>
          <a:lstStyle>
            <a:lvl1pPr marL="0" indent="0" algn="ctr">
              <a:buNone/>
              <a:defRPr sz="2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3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9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31640" y="4293096"/>
            <a:ext cx="6985595" cy="892799"/>
            <a:chOff x="2266925" y="3560002"/>
            <a:chExt cx="6985595" cy="892799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266925" y="3560002"/>
              <a:ext cx="6985595" cy="877084"/>
              <a:chOff x="2266925" y="3560002"/>
              <a:chExt cx="6985595" cy="877084"/>
            </a:xfrm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2266925" y="3560002"/>
                <a:ext cx="6985595" cy="877084"/>
                <a:chOff x="1979365" y="751691"/>
                <a:chExt cx="6985595" cy="877084"/>
              </a:xfrm>
            </p:grpSpPr>
            <p:pic>
              <p:nvPicPr>
                <p:cNvPr id="11" name="Picture 2" descr="\\vmware-host\Shared Folders\Dropbox\UCy work\multiCAL @ UCy\multiCAL Logos FINAL\multiCAL Logos FINAL JPG\multiCAL_logo_FINAL_NO-TEXT_[02.2009].jpg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59485" y="830263"/>
                  <a:ext cx="2881312" cy="7572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2" name="Picture 3" descr="\\vmware-host\Shared Folders\Dropbox\UCy work\UCy Logos\UCy Logos FINAL\UCy Logos FINAL JPG\UCy Logo B&amp;W [01.2009].jpg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099772" y="751691"/>
                  <a:ext cx="865188" cy="86042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cxnSp>
              <p:nvCxnSpPr>
                <p:cNvPr id="13" name="Straight Connector 12"/>
                <p:cNvCxnSpPr/>
                <p:nvPr userDrawn="1"/>
              </p:nvCxnSpPr>
              <p:spPr>
                <a:xfrm rot="5400000">
                  <a:off x="5724104" y="1196181"/>
                  <a:ext cx="86360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>
                <a:xfrm rot="5400000">
                  <a:off x="2428986" y="1195711"/>
                  <a:ext cx="86360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35522" name="Picture 2" descr="C:\Users\aprodrom\Desktop\Xi Logo.jpg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365" y="809188"/>
                  <a:ext cx="792435" cy="79938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</p:grpSp>
          <p:pic>
            <p:nvPicPr>
              <p:cNvPr id="24" name="Picture 1" descr="H:\COLLABORATIVE_EFFORTS\Running_Projects\EuroCloud\After_START\PressRelease_Website\Eurocloud chip cloud v3.jpg"/>
              <p:cNvPicPr>
                <a:picLocks noChangeAspect="1" noChangeArrowheads="1"/>
              </p:cNvPicPr>
              <p:nvPr userDrawn="1"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9897" r="93618">
                            <a14:foregroundMark x1="18388" y1="60901" x2="18388" y2="60901"/>
                            <a14:foregroundMark x1="91563" y1="65766" x2="91563" y2="65766"/>
                            <a14:foregroundMark x1="93618" y1="20811" x2="93618" y2="20811"/>
                            <a14:foregroundMark x1="20443" y1="34595" x2="20443" y2="34595"/>
                          </a14:backgroundRemoval>
                        </a14:imgEffect>
                      </a14:imgLayer>
                    </a14:imgProps>
                  </a:ext>
                </a:extLst>
              </a:blip>
              <a:srcRect l="8607" t="7746" r="4656" b="14391"/>
              <a:stretch/>
            </p:blipFill>
            <p:spPr bwMode="auto">
              <a:xfrm>
                <a:off x="6567342" y="3632830"/>
                <a:ext cx="1440382" cy="78185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25" name="Straight Connector 24"/>
            <p:cNvCxnSpPr/>
            <p:nvPr userDrawn="1"/>
          </p:nvCxnSpPr>
          <p:spPr>
            <a:xfrm rot="5400000">
              <a:off x="7755990" y="4020207"/>
              <a:ext cx="86360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24766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6" y="624766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95000"/>
                </a:schemeClr>
              </a:gs>
              <a:gs pos="78000">
                <a:srgbClr val="F1EFE4"/>
              </a:gs>
              <a:gs pos="66000">
                <a:srgbClr val="F0EBD5"/>
              </a:gs>
              <a:gs pos="24000">
                <a:srgbClr val="D1C39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1" tIns="43566" rIns="87131" bIns="435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5733256"/>
            <a:ext cx="9143999" cy="1124744"/>
          </a:xfrm>
          <a:prstGeom prst="rect">
            <a:avLst/>
          </a:prstGeom>
          <a:gradFill>
            <a:gsLst>
              <a:gs pos="42000">
                <a:schemeClr val="bg1">
                  <a:lumMod val="75000"/>
                </a:schemeClr>
              </a:gs>
              <a:gs pos="24000">
                <a:srgbClr val="F1EFE4"/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1" tIns="43566" rIns="87131" bIns="43566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31" y="1357868"/>
            <a:ext cx="5629260" cy="1505911"/>
          </a:xfrm>
        </p:spPr>
        <p:txBody>
          <a:bodyPr/>
          <a:lstStyle>
            <a:lvl1pPr algn="ctr">
              <a:defRPr sz="46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3006642"/>
            <a:ext cx="5500726" cy="1214446"/>
          </a:xfrm>
        </p:spPr>
        <p:txBody>
          <a:bodyPr/>
          <a:lstStyle>
            <a:lvl1pPr marL="0" indent="0" algn="ctr">
              <a:buNone/>
              <a:defRPr sz="2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3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9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31640" y="3501008"/>
            <a:ext cx="6985595" cy="892799"/>
            <a:chOff x="2266925" y="3560002"/>
            <a:chExt cx="6985595" cy="892799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266925" y="3560002"/>
              <a:ext cx="6985595" cy="877084"/>
              <a:chOff x="2266925" y="3560002"/>
              <a:chExt cx="6985595" cy="877084"/>
            </a:xfrm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2266925" y="3560002"/>
                <a:ext cx="6985595" cy="877084"/>
                <a:chOff x="1979365" y="751691"/>
                <a:chExt cx="6985595" cy="877084"/>
              </a:xfrm>
            </p:grpSpPr>
            <p:pic>
              <p:nvPicPr>
                <p:cNvPr id="11" name="Picture 2" descr="\\vmware-host\Shared Folders\Dropbox\UCy work\multiCAL @ UCy\multiCAL Logos FINAL\multiCAL Logos FINAL JPG\multiCAL_logo_FINAL_NO-TEXT_[02.2009].jpg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59485" y="830263"/>
                  <a:ext cx="2881312" cy="7572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2" name="Picture 3" descr="\\vmware-host\Shared Folders\Dropbox\UCy work\UCy Logos\UCy Logos FINAL\UCy Logos FINAL JPG\UCy Logo B&amp;W [01.2009].jpg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099772" y="751691"/>
                  <a:ext cx="865188" cy="86042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cxnSp>
              <p:nvCxnSpPr>
                <p:cNvPr id="13" name="Straight Connector 12"/>
                <p:cNvCxnSpPr/>
                <p:nvPr userDrawn="1"/>
              </p:nvCxnSpPr>
              <p:spPr>
                <a:xfrm rot="5400000">
                  <a:off x="5724104" y="1196181"/>
                  <a:ext cx="86360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>
                <a:xfrm rot="5400000">
                  <a:off x="2428986" y="1195711"/>
                  <a:ext cx="86360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35522" name="Picture 2" descr="C:\Users\aprodrom\Desktop\Xi Logo.jpg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365" y="809188"/>
                  <a:ext cx="792435" cy="79938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</p:grpSp>
          <p:pic>
            <p:nvPicPr>
              <p:cNvPr id="24" name="Picture 1" descr="H:\COLLABORATIVE_EFFORTS\Running_Projects\EuroCloud\After_START\PressRelease_Website\Eurocloud chip cloud v3.jpg"/>
              <p:cNvPicPr>
                <a:picLocks noChangeAspect="1" noChangeArrowheads="1"/>
              </p:cNvPicPr>
              <p:nvPr userDrawn="1"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9897" r="93618">
                            <a14:foregroundMark x1="18388" y1="60901" x2="18388" y2="60901"/>
                            <a14:foregroundMark x1="91563" y1="65766" x2="91563" y2="65766"/>
                            <a14:foregroundMark x1="93618" y1="20811" x2="93618" y2="20811"/>
                            <a14:foregroundMark x1="20443" y1="34595" x2="20443" y2="34595"/>
                          </a14:backgroundRemoval>
                        </a14:imgEffect>
                      </a14:imgLayer>
                    </a14:imgProps>
                  </a:ext>
                </a:extLst>
              </a:blip>
              <a:srcRect l="8607" t="7746" r="4656" b="14391"/>
              <a:stretch/>
            </p:blipFill>
            <p:spPr bwMode="auto">
              <a:xfrm>
                <a:off x="6567342" y="3632830"/>
                <a:ext cx="1440382" cy="78185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25" name="Straight Connector 24"/>
            <p:cNvCxnSpPr/>
            <p:nvPr userDrawn="1"/>
          </p:nvCxnSpPr>
          <p:spPr>
            <a:xfrm rot="5400000">
              <a:off x="7755990" y="4020207"/>
              <a:ext cx="86360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0" y="45811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University of Cyprus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286" y="652534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dobe Caslon Pro" pitchFamily="18" charset="0"/>
              </a:rPr>
              <a:t>International Symposium on Microarchitecture,</a:t>
            </a:r>
            <a:r>
              <a:rPr lang="en-US" sz="1400" baseline="0" dirty="0" smtClean="0">
                <a:latin typeface="Adobe Caslon Pro" pitchFamily="18" charset="0"/>
              </a:rPr>
              <a:t> </a:t>
            </a:r>
            <a:r>
              <a:rPr lang="en-US" sz="1400" dirty="0" smtClean="0">
                <a:latin typeface="Adobe Caslon Pro" pitchFamily="18" charset="0"/>
              </a:rPr>
              <a:t>December</a:t>
            </a:r>
            <a:r>
              <a:rPr lang="en-US" sz="1400" baseline="0" dirty="0" smtClean="0">
                <a:latin typeface="Adobe Caslon Pro" pitchFamily="18" charset="0"/>
              </a:rPr>
              <a:t> 3 2012, Vancouver, Canada</a:t>
            </a:r>
            <a:endParaRPr lang="en-US" sz="1400" dirty="0">
              <a:latin typeface="Adobe Caslo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426640"/>
            <a:ext cx="91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Adobe Caslon Pro" pitchFamily="18" charset="0"/>
              </a:rPr>
              <a:t>The Multicore Computer Architecture Laboratory (</a:t>
            </a:r>
            <a:r>
              <a:rPr lang="en-US" sz="1400" dirty="0" err="1" smtClean="0">
                <a:solidFill>
                  <a:schemeClr val="tx1"/>
                </a:solidFill>
                <a:latin typeface="Adobe Caslon Pro" pitchFamily="18" charset="0"/>
              </a:rPr>
              <a:t>multiCAL</a:t>
            </a:r>
            <a:r>
              <a:rPr lang="en-US" sz="1400" dirty="0" smtClean="0">
                <a:solidFill>
                  <a:schemeClr val="tx1"/>
                </a:solidFill>
                <a:latin typeface="Adobe Caslon Pro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Adobe Caslon Pro" pitchFamily="18" charset="0"/>
              </a:rPr>
              <a:t>Ξ - Computer Architecture Research Group (Ξ - CARCH)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Adobe Caslon Pro" pitchFamily="18" charset="0"/>
              </a:rPr>
              <a:t>EuroCloud</a:t>
            </a:r>
            <a:r>
              <a:rPr lang="en-US" sz="1400" dirty="0" smtClean="0">
                <a:solidFill>
                  <a:schemeClr val="tx1"/>
                </a:solidFill>
                <a:latin typeface="Adobe Caslon Pro" pitchFamily="18" charset="0"/>
              </a:rPr>
              <a:t> FP7 Project</a:t>
            </a:r>
            <a:endParaRPr lang="el-G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98623"/>
            <a:ext cx="7640141" cy="42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1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5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1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6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2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8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39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95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52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7" y="785794"/>
            <a:ext cx="4352955" cy="55721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4" y="785794"/>
            <a:ext cx="4352955" cy="55721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656" indent="0">
              <a:buNone/>
              <a:defRPr sz="1900" b="1"/>
            </a:lvl2pPr>
            <a:lvl3pPr marL="871312" indent="0">
              <a:buNone/>
              <a:defRPr sz="1700" b="1"/>
            </a:lvl3pPr>
            <a:lvl4pPr marL="1306969" indent="0">
              <a:buNone/>
              <a:defRPr sz="1500" b="1"/>
            </a:lvl4pPr>
            <a:lvl5pPr marL="1742626" indent="0">
              <a:buNone/>
              <a:defRPr sz="1500" b="1"/>
            </a:lvl5pPr>
            <a:lvl6pPr marL="2178282" indent="0">
              <a:buNone/>
              <a:defRPr sz="1500" b="1"/>
            </a:lvl6pPr>
            <a:lvl7pPr marL="2613939" indent="0">
              <a:buNone/>
              <a:defRPr sz="1500" b="1"/>
            </a:lvl7pPr>
            <a:lvl8pPr marL="3049596" indent="0">
              <a:buNone/>
              <a:defRPr sz="1500" b="1"/>
            </a:lvl8pPr>
            <a:lvl9pPr marL="3485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8577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78579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656" indent="0">
              <a:buNone/>
              <a:defRPr sz="1900" b="1"/>
            </a:lvl2pPr>
            <a:lvl3pPr marL="871312" indent="0">
              <a:buNone/>
              <a:defRPr sz="1700" b="1"/>
            </a:lvl3pPr>
            <a:lvl4pPr marL="1306969" indent="0">
              <a:buNone/>
              <a:defRPr sz="1500" b="1"/>
            </a:lvl4pPr>
            <a:lvl5pPr marL="1742626" indent="0">
              <a:buNone/>
              <a:defRPr sz="1500" b="1"/>
            </a:lvl5pPr>
            <a:lvl6pPr marL="2178282" indent="0">
              <a:buNone/>
              <a:defRPr sz="1500" b="1"/>
            </a:lvl6pPr>
            <a:lvl7pPr marL="2613939" indent="0">
              <a:buNone/>
              <a:defRPr sz="1500" b="1"/>
            </a:lvl7pPr>
            <a:lvl8pPr marL="3049596" indent="0">
              <a:buNone/>
              <a:defRPr sz="1500" b="1"/>
            </a:lvl8pPr>
            <a:lvl9pPr marL="3485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500174"/>
            <a:ext cx="4041776" cy="48577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29966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629984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92036"/>
            <a:ext cx="300831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5656" indent="0">
              <a:buNone/>
              <a:defRPr sz="1100"/>
            </a:lvl2pPr>
            <a:lvl3pPr marL="871312" indent="0">
              <a:buNone/>
              <a:defRPr sz="1000"/>
            </a:lvl3pPr>
            <a:lvl4pPr marL="1306969" indent="0">
              <a:buNone/>
              <a:defRPr sz="900"/>
            </a:lvl4pPr>
            <a:lvl5pPr marL="1742626" indent="0">
              <a:buNone/>
              <a:defRPr sz="900"/>
            </a:lvl5pPr>
            <a:lvl6pPr marL="2178282" indent="0">
              <a:buNone/>
              <a:defRPr sz="900"/>
            </a:lvl6pPr>
            <a:lvl7pPr marL="2613939" indent="0">
              <a:buNone/>
              <a:defRPr sz="900"/>
            </a:lvl7pPr>
            <a:lvl8pPr marL="3049596" indent="0">
              <a:buNone/>
              <a:defRPr sz="900"/>
            </a:lvl8pPr>
            <a:lvl9pPr marL="3485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98623"/>
            <a:ext cx="7640141" cy="42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8637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985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5656" indent="0">
              <a:buNone/>
              <a:defRPr sz="2700"/>
            </a:lvl2pPr>
            <a:lvl3pPr marL="871312" indent="0">
              <a:buNone/>
              <a:defRPr sz="2300"/>
            </a:lvl3pPr>
            <a:lvl4pPr marL="1306969" indent="0">
              <a:buNone/>
              <a:defRPr sz="1900"/>
            </a:lvl4pPr>
            <a:lvl5pPr marL="1742626" indent="0">
              <a:buNone/>
              <a:defRPr sz="1900"/>
            </a:lvl5pPr>
            <a:lvl6pPr marL="2178282" indent="0">
              <a:buNone/>
              <a:defRPr sz="1900"/>
            </a:lvl6pPr>
            <a:lvl7pPr marL="2613939" indent="0">
              <a:buNone/>
              <a:defRPr sz="1900"/>
            </a:lvl7pPr>
            <a:lvl8pPr marL="3049596" indent="0">
              <a:buNone/>
              <a:defRPr sz="1900"/>
            </a:lvl8pPr>
            <a:lvl9pPr marL="3485252" indent="0">
              <a:buNone/>
              <a:defRPr sz="1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3110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5656" indent="0">
              <a:buNone/>
              <a:defRPr sz="1100"/>
            </a:lvl2pPr>
            <a:lvl3pPr marL="871312" indent="0">
              <a:buNone/>
              <a:defRPr sz="1000"/>
            </a:lvl3pPr>
            <a:lvl4pPr marL="1306969" indent="0">
              <a:buNone/>
              <a:defRPr sz="900"/>
            </a:lvl4pPr>
            <a:lvl5pPr marL="1742626" indent="0">
              <a:buNone/>
              <a:defRPr sz="900"/>
            </a:lvl5pPr>
            <a:lvl6pPr marL="2178282" indent="0">
              <a:buNone/>
              <a:defRPr sz="900"/>
            </a:lvl6pPr>
            <a:lvl7pPr marL="2613939" indent="0">
              <a:buNone/>
              <a:defRPr sz="900"/>
            </a:lvl7pPr>
            <a:lvl8pPr marL="3049596" indent="0">
              <a:buNone/>
              <a:defRPr sz="900"/>
            </a:lvl8pPr>
            <a:lvl9pPr marL="3485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24766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6" y="624766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P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98623"/>
            <a:ext cx="7640141" cy="42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100392" y="6536377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" action="ppaction://noaction"/>
              </a:rPr>
              <a:t>back</a:t>
            </a:r>
            <a:r>
              <a:rPr lang="en-US" sz="1200" baseline="0" dirty="0" smtClean="0">
                <a:hlinkClick r:id="" action="ppaction://noaction"/>
              </a:rPr>
              <a:t> to index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7631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UP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1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5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1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6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2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8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39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95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52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100392" y="6536377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" action="ppaction://noaction"/>
              </a:rPr>
              <a:t>back</a:t>
            </a:r>
            <a:r>
              <a:rPr lang="en-US" sz="1200" baseline="0" dirty="0" smtClean="0">
                <a:hlinkClick r:id="" action="ppaction://noaction"/>
              </a:rPr>
              <a:t> to index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68013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P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Box 2"/>
          <p:cNvSpPr txBox="1"/>
          <p:nvPr userDrawn="1"/>
        </p:nvSpPr>
        <p:spPr>
          <a:xfrm>
            <a:off x="8100392" y="6536377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" action="ppaction://noaction"/>
              </a:rPr>
              <a:t>back</a:t>
            </a:r>
            <a:r>
              <a:rPr lang="en-US" sz="1200" baseline="0" dirty="0" smtClean="0">
                <a:hlinkClick r:id="" action="ppaction://noaction"/>
              </a:rPr>
              <a:t> to index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4246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95000"/>
                </a:schemeClr>
              </a:gs>
              <a:gs pos="78000">
                <a:srgbClr val="F1EFE4"/>
              </a:gs>
              <a:gs pos="66000">
                <a:srgbClr val="F0EBD5"/>
              </a:gs>
              <a:gs pos="24000">
                <a:srgbClr val="D1C39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1" tIns="43566" rIns="87131" bIns="435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5733256"/>
            <a:ext cx="9143999" cy="1124744"/>
          </a:xfrm>
          <a:prstGeom prst="rect">
            <a:avLst/>
          </a:prstGeom>
          <a:gradFill>
            <a:gsLst>
              <a:gs pos="42000">
                <a:schemeClr val="bg1">
                  <a:lumMod val="75000"/>
                </a:schemeClr>
              </a:gs>
              <a:gs pos="24000">
                <a:srgbClr val="F1EFE4"/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31" tIns="43566" rIns="87131" bIns="43566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31" y="1357868"/>
            <a:ext cx="5629260" cy="1505911"/>
          </a:xfrm>
        </p:spPr>
        <p:txBody>
          <a:bodyPr/>
          <a:lstStyle>
            <a:lvl1pPr algn="ctr">
              <a:defRPr sz="4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3006642"/>
            <a:ext cx="5500726" cy="1214446"/>
          </a:xfrm>
        </p:spPr>
        <p:txBody>
          <a:bodyPr/>
          <a:lstStyle>
            <a:lvl1pPr marL="0" indent="0" algn="ctr">
              <a:buNone/>
              <a:defRPr sz="2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3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9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31640" y="3501008"/>
            <a:ext cx="6985595" cy="892799"/>
            <a:chOff x="2266925" y="3560002"/>
            <a:chExt cx="6985595" cy="892799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266925" y="3560002"/>
              <a:ext cx="6985595" cy="877084"/>
              <a:chOff x="2266925" y="3560002"/>
              <a:chExt cx="6985595" cy="877084"/>
            </a:xfrm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2266925" y="3560002"/>
                <a:ext cx="6985595" cy="877084"/>
                <a:chOff x="1979365" y="751691"/>
                <a:chExt cx="6985595" cy="877084"/>
              </a:xfrm>
            </p:grpSpPr>
            <p:pic>
              <p:nvPicPr>
                <p:cNvPr id="11" name="Picture 2" descr="\\vmware-host\Shared Folders\Dropbox\UCy work\multiCAL @ UCy\multiCAL Logos FINAL\multiCAL Logos FINAL JPG\multiCAL_logo_FINAL_NO-TEXT_[02.2009].jpg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59485" y="830263"/>
                  <a:ext cx="2881312" cy="75723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2" name="Picture 3" descr="\\vmware-host\Shared Folders\Dropbox\UCy work\UCy Logos\UCy Logos FINAL\UCy Logos FINAL JPG\UCy Logo B&amp;W [01.2009].jpg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099772" y="751691"/>
                  <a:ext cx="865188" cy="86042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cxnSp>
              <p:nvCxnSpPr>
                <p:cNvPr id="13" name="Straight Connector 12"/>
                <p:cNvCxnSpPr/>
                <p:nvPr userDrawn="1"/>
              </p:nvCxnSpPr>
              <p:spPr>
                <a:xfrm rot="5400000">
                  <a:off x="5724104" y="1196181"/>
                  <a:ext cx="86360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>
                <a:xfrm rot="5400000">
                  <a:off x="2428986" y="1195711"/>
                  <a:ext cx="86360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35522" name="Picture 2" descr="C:\Users\aprodrom\Desktop\Xi Logo.jpg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365" y="809188"/>
                  <a:ext cx="792435" cy="79938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</p:grpSp>
          <p:pic>
            <p:nvPicPr>
              <p:cNvPr id="24" name="Picture 1" descr="H:\COLLABORATIVE_EFFORTS\Running_Projects\EuroCloud\After_START\PressRelease_Website\Eurocloud chip cloud v3.jpg"/>
              <p:cNvPicPr>
                <a:picLocks noChangeAspect="1" noChangeArrowheads="1"/>
              </p:cNvPicPr>
              <p:nvPr userDrawn="1"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9897" r="93618">
                            <a14:foregroundMark x1="18388" y1="60901" x2="18388" y2="60901"/>
                            <a14:foregroundMark x1="91563" y1="65766" x2="91563" y2="65766"/>
                            <a14:foregroundMark x1="93618" y1="20811" x2="93618" y2="20811"/>
                            <a14:foregroundMark x1="20443" y1="34595" x2="20443" y2="34595"/>
                          </a14:backgroundRemoval>
                        </a14:imgEffect>
                      </a14:imgLayer>
                    </a14:imgProps>
                  </a:ext>
                </a:extLst>
              </a:blip>
              <a:srcRect l="8607" t="7746" r="4656" b="14391"/>
              <a:stretch/>
            </p:blipFill>
            <p:spPr bwMode="auto">
              <a:xfrm>
                <a:off x="6567342" y="3632830"/>
                <a:ext cx="1440382" cy="78185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25" name="Straight Connector 24"/>
            <p:cNvCxnSpPr/>
            <p:nvPr userDrawn="1"/>
          </p:nvCxnSpPr>
          <p:spPr>
            <a:xfrm rot="5400000">
              <a:off x="7755990" y="4020207"/>
              <a:ext cx="86360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0" y="45811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University of Cyprus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286" y="652534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International Symposium on Microarchitecture,</a:t>
            </a:r>
            <a:r>
              <a:rPr lang="en-US" sz="1400" baseline="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December</a:t>
            </a:r>
            <a:r>
              <a:rPr lang="en-US" sz="1400" baseline="0" dirty="0" smtClean="0">
                <a:latin typeface="+mj-lt"/>
              </a:rPr>
              <a:t> 3 2012, Vancouver, Canada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426640"/>
            <a:ext cx="91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The Multicore Computer Architecture Laboratory (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multiCAL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Ξ - Computer Architecture Research Group (Ξ - CARCH)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EuroCloud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FP7 Project</a:t>
            </a:r>
            <a:endParaRPr lang="el-GR" sz="14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98623"/>
            <a:ext cx="7640141" cy="42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1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5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1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6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2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8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39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95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52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7" y="785794"/>
            <a:ext cx="4352955" cy="55721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4" y="785794"/>
            <a:ext cx="4352955" cy="55721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1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5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1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6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2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8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39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95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52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656" indent="0">
              <a:buNone/>
              <a:defRPr sz="1900" b="1"/>
            </a:lvl2pPr>
            <a:lvl3pPr marL="871312" indent="0">
              <a:buNone/>
              <a:defRPr sz="1700" b="1"/>
            </a:lvl3pPr>
            <a:lvl4pPr marL="1306969" indent="0">
              <a:buNone/>
              <a:defRPr sz="1500" b="1"/>
            </a:lvl4pPr>
            <a:lvl5pPr marL="1742626" indent="0">
              <a:buNone/>
              <a:defRPr sz="1500" b="1"/>
            </a:lvl5pPr>
            <a:lvl6pPr marL="2178282" indent="0">
              <a:buNone/>
              <a:defRPr sz="1500" b="1"/>
            </a:lvl6pPr>
            <a:lvl7pPr marL="2613939" indent="0">
              <a:buNone/>
              <a:defRPr sz="1500" b="1"/>
            </a:lvl7pPr>
            <a:lvl8pPr marL="3049596" indent="0">
              <a:buNone/>
              <a:defRPr sz="1500" b="1"/>
            </a:lvl8pPr>
            <a:lvl9pPr marL="3485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8577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78579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656" indent="0">
              <a:buNone/>
              <a:defRPr sz="1900" b="1"/>
            </a:lvl2pPr>
            <a:lvl3pPr marL="871312" indent="0">
              <a:buNone/>
              <a:defRPr sz="1700" b="1"/>
            </a:lvl3pPr>
            <a:lvl4pPr marL="1306969" indent="0">
              <a:buNone/>
              <a:defRPr sz="1500" b="1"/>
            </a:lvl4pPr>
            <a:lvl5pPr marL="1742626" indent="0">
              <a:buNone/>
              <a:defRPr sz="1500" b="1"/>
            </a:lvl5pPr>
            <a:lvl6pPr marL="2178282" indent="0">
              <a:buNone/>
              <a:defRPr sz="1500" b="1"/>
            </a:lvl6pPr>
            <a:lvl7pPr marL="2613939" indent="0">
              <a:buNone/>
              <a:defRPr sz="1500" b="1"/>
            </a:lvl7pPr>
            <a:lvl8pPr marL="3049596" indent="0">
              <a:buNone/>
              <a:defRPr sz="1500" b="1"/>
            </a:lvl8pPr>
            <a:lvl9pPr marL="3485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500174"/>
            <a:ext cx="4041776" cy="48577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29966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629984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92036"/>
            <a:ext cx="300831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5656" indent="0">
              <a:buNone/>
              <a:defRPr sz="1100"/>
            </a:lvl2pPr>
            <a:lvl3pPr marL="871312" indent="0">
              <a:buNone/>
              <a:defRPr sz="1000"/>
            </a:lvl3pPr>
            <a:lvl4pPr marL="1306969" indent="0">
              <a:buNone/>
              <a:defRPr sz="900"/>
            </a:lvl4pPr>
            <a:lvl5pPr marL="1742626" indent="0">
              <a:buNone/>
              <a:defRPr sz="900"/>
            </a:lvl5pPr>
            <a:lvl6pPr marL="2178282" indent="0">
              <a:buNone/>
              <a:defRPr sz="900"/>
            </a:lvl6pPr>
            <a:lvl7pPr marL="2613939" indent="0">
              <a:buNone/>
              <a:defRPr sz="900"/>
            </a:lvl7pPr>
            <a:lvl8pPr marL="3049596" indent="0">
              <a:buNone/>
              <a:defRPr sz="900"/>
            </a:lvl8pPr>
            <a:lvl9pPr marL="3485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8637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985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5656" indent="0">
              <a:buNone/>
              <a:defRPr sz="2700"/>
            </a:lvl2pPr>
            <a:lvl3pPr marL="871312" indent="0">
              <a:buNone/>
              <a:defRPr sz="2300"/>
            </a:lvl3pPr>
            <a:lvl4pPr marL="1306969" indent="0">
              <a:buNone/>
              <a:defRPr sz="1900"/>
            </a:lvl4pPr>
            <a:lvl5pPr marL="1742626" indent="0">
              <a:buNone/>
              <a:defRPr sz="1900"/>
            </a:lvl5pPr>
            <a:lvl6pPr marL="2178282" indent="0">
              <a:buNone/>
              <a:defRPr sz="1900"/>
            </a:lvl6pPr>
            <a:lvl7pPr marL="2613939" indent="0">
              <a:buNone/>
              <a:defRPr sz="1900"/>
            </a:lvl7pPr>
            <a:lvl8pPr marL="3049596" indent="0">
              <a:buNone/>
              <a:defRPr sz="1900"/>
            </a:lvl8pPr>
            <a:lvl9pPr marL="3485252" indent="0">
              <a:buNone/>
              <a:defRPr sz="1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3110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5656" indent="0">
              <a:buNone/>
              <a:defRPr sz="1100"/>
            </a:lvl2pPr>
            <a:lvl3pPr marL="871312" indent="0">
              <a:buNone/>
              <a:defRPr sz="1000"/>
            </a:lvl3pPr>
            <a:lvl4pPr marL="1306969" indent="0">
              <a:buNone/>
              <a:defRPr sz="900"/>
            </a:lvl4pPr>
            <a:lvl5pPr marL="1742626" indent="0">
              <a:buNone/>
              <a:defRPr sz="900"/>
            </a:lvl5pPr>
            <a:lvl6pPr marL="2178282" indent="0">
              <a:buNone/>
              <a:defRPr sz="900"/>
            </a:lvl6pPr>
            <a:lvl7pPr marL="2613939" indent="0">
              <a:buNone/>
              <a:defRPr sz="900"/>
            </a:lvl7pPr>
            <a:lvl8pPr marL="3049596" indent="0">
              <a:buNone/>
              <a:defRPr sz="900"/>
            </a:lvl8pPr>
            <a:lvl9pPr marL="3485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24766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6" y="624766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P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98623"/>
            <a:ext cx="7640141" cy="42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100392" y="6536377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" action="ppaction://noaction"/>
              </a:rPr>
              <a:t>back</a:t>
            </a:r>
            <a:r>
              <a:rPr lang="en-US" sz="1200" baseline="0" dirty="0" smtClean="0">
                <a:hlinkClick r:id="" action="ppaction://noaction"/>
              </a:rPr>
              <a:t> to index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7631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UP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1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5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1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6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2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8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39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95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52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100392" y="6536377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" action="ppaction://noaction"/>
              </a:rPr>
              <a:t>back</a:t>
            </a:r>
            <a:r>
              <a:rPr lang="en-US" sz="1200" baseline="0" dirty="0" smtClean="0">
                <a:hlinkClick r:id="" action="ppaction://noaction"/>
              </a:rPr>
              <a:t> to index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68013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P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100392" y="6536377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" action="ppaction://noaction"/>
              </a:rPr>
              <a:t>back</a:t>
            </a:r>
            <a:r>
              <a:rPr lang="en-US" sz="1200" baseline="0" dirty="0" smtClean="0">
                <a:hlinkClick r:id="" action="ppaction://noaction"/>
              </a:rPr>
              <a:t> to index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4246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7" y="785794"/>
            <a:ext cx="4352955" cy="55721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4" y="785794"/>
            <a:ext cx="4352955" cy="55721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656" indent="0">
              <a:buNone/>
              <a:defRPr sz="1900" b="1"/>
            </a:lvl2pPr>
            <a:lvl3pPr marL="871312" indent="0">
              <a:buNone/>
              <a:defRPr sz="1700" b="1"/>
            </a:lvl3pPr>
            <a:lvl4pPr marL="1306969" indent="0">
              <a:buNone/>
              <a:defRPr sz="1500" b="1"/>
            </a:lvl4pPr>
            <a:lvl5pPr marL="1742626" indent="0">
              <a:buNone/>
              <a:defRPr sz="1500" b="1"/>
            </a:lvl5pPr>
            <a:lvl6pPr marL="2178282" indent="0">
              <a:buNone/>
              <a:defRPr sz="1500" b="1"/>
            </a:lvl6pPr>
            <a:lvl7pPr marL="2613939" indent="0">
              <a:buNone/>
              <a:defRPr sz="1500" b="1"/>
            </a:lvl7pPr>
            <a:lvl8pPr marL="3049596" indent="0">
              <a:buNone/>
              <a:defRPr sz="1500" b="1"/>
            </a:lvl8pPr>
            <a:lvl9pPr marL="3485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8577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78579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656" indent="0">
              <a:buNone/>
              <a:defRPr sz="1900" b="1"/>
            </a:lvl2pPr>
            <a:lvl3pPr marL="871312" indent="0">
              <a:buNone/>
              <a:defRPr sz="1700" b="1"/>
            </a:lvl3pPr>
            <a:lvl4pPr marL="1306969" indent="0">
              <a:buNone/>
              <a:defRPr sz="1500" b="1"/>
            </a:lvl4pPr>
            <a:lvl5pPr marL="1742626" indent="0">
              <a:buNone/>
              <a:defRPr sz="1500" b="1"/>
            </a:lvl5pPr>
            <a:lvl6pPr marL="2178282" indent="0">
              <a:buNone/>
              <a:defRPr sz="1500" b="1"/>
            </a:lvl6pPr>
            <a:lvl7pPr marL="2613939" indent="0">
              <a:buNone/>
              <a:defRPr sz="1500" b="1"/>
            </a:lvl7pPr>
            <a:lvl8pPr marL="3049596" indent="0">
              <a:buNone/>
              <a:defRPr sz="1500" b="1"/>
            </a:lvl8pPr>
            <a:lvl9pPr marL="3485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500174"/>
            <a:ext cx="4041776" cy="48577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29966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629984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92036"/>
            <a:ext cx="300831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5656" indent="0">
              <a:buNone/>
              <a:defRPr sz="1100"/>
            </a:lvl2pPr>
            <a:lvl3pPr marL="871312" indent="0">
              <a:buNone/>
              <a:defRPr sz="1000"/>
            </a:lvl3pPr>
            <a:lvl4pPr marL="1306969" indent="0">
              <a:buNone/>
              <a:defRPr sz="900"/>
            </a:lvl4pPr>
            <a:lvl5pPr marL="1742626" indent="0">
              <a:buNone/>
              <a:defRPr sz="900"/>
            </a:lvl5pPr>
            <a:lvl6pPr marL="2178282" indent="0">
              <a:buNone/>
              <a:defRPr sz="900"/>
            </a:lvl6pPr>
            <a:lvl7pPr marL="2613939" indent="0">
              <a:buNone/>
              <a:defRPr sz="900"/>
            </a:lvl7pPr>
            <a:lvl8pPr marL="3049596" indent="0">
              <a:buNone/>
              <a:defRPr sz="900"/>
            </a:lvl8pPr>
            <a:lvl9pPr marL="3485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8637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985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5656" indent="0">
              <a:buNone/>
              <a:defRPr sz="2700"/>
            </a:lvl2pPr>
            <a:lvl3pPr marL="871312" indent="0">
              <a:buNone/>
              <a:defRPr sz="2300"/>
            </a:lvl3pPr>
            <a:lvl4pPr marL="1306969" indent="0">
              <a:buNone/>
              <a:defRPr sz="1900"/>
            </a:lvl4pPr>
            <a:lvl5pPr marL="1742626" indent="0">
              <a:buNone/>
              <a:defRPr sz="1900"/>
            </a:lvl5pPr>
            <a:lvl6pPr marL="2178282" indent="0">
              <a:buNone/>
              <a:defRPr sz="1900"/>
            </a:lvl6pPr>
            <a:lvl7pPr marL="2613939" indent="0">
              <a:buNone/>
              <a:defRPr sz="1900"/>
            </a:lvl7pPr>
            <a:lvl8pPr marL="3049596" indent="0">
              <a:buNone/>
              <a:defRPr sz="1900"/>
            </a:lvl8pPr>
            <a:lvl9pPr marL="3485252" indent="0">
              <a:buNone/>
              <a:defRPr sz="1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3110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5656" indent="0">
              <a:buNone/>
              <a:defRPr sz="1100"/>
            </a:lvl2pPr>
            <a:lvl3pPr marL="871312" indent="0">
              <a:buNone/>
              <a:defRPr sz="1000"/>
            </a:lvl3pPr>
            <a:lvl4pPr marL="1306969" indent="0">
              <a:buNone/>
              <a:defRPr sz="900"/>
            </a:lvl4pPr>
            <a:lvl5pPr marL="1742626" indent="0">
              <a:buNone/>
              <a:defRPr sz="900"/>
            </a:lvl5pPr>
            <a:lvl6pPr marL="2178282" indent="0">
              <a:buNone/>
              <a:defRPr sz="900"/>
            </a:lvl6pPr>
            <a:lvl7pPr marL="2613939" indent="0">
              <a:buNone/>
              <a:defRPr sz="900"/>
            </a:lvl7pPr>
            <a:lvl8pPr marL="3049596" indent="0">
              <a:buNone/>
              <a:defRPr sz="900"/>
            </a:lvl8pPr>
            <a:lvl9pPr marL="3485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338" y="6524625"/>
            <a:ext cx="907732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9214" y="49213"/>
            <a:ext cx="9040198" cy="522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76275" y="98623"/>
            <a:ext cx="836022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182880" rIns="87175" bIns="43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8" y="714375"/>
            <a:ext cx="886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43587" rIns="87175" bIns="43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 smtClean="0"/>
          </a:p>
        </p:txBody>
      </p:sp>
      <p:pic>
        <p:nvPicPr>
          <p:cNvPr id="1033" name="Picture 11" descr="UCy Logo B&amp;W [01.2009].tif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93" y="76199"/>
            <a:ext cx="473076" cy="4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344560" y="309244"/>
            <a:ext cx="482400" cy="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4925" y="6524625"/>
            <a:ext cx="9075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562100" y="6556251"/>
            <a:ext cx="6662738" cy="2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  <a:defRPr/>
            </a:pPr>
            <a:r>
              <a:rPr lang="en-US" sz="900" dirty="0" err="1" smtClean="0">
                <a:latin typeface="+mj-lt"/>
              </a:rPr>
              <a:t>NoCAlert</a:t>
            </a:r>
            <a:r>
              <a:rPr lang="en-US" sz="900" dirty="0" smtClean="0">
                <a:latin typeface="+mj-lt"/>
              </a:rPr>
              <a:t>: An On-Line and Real-Time Fault Detection Mechanism for Network-on-Chip Architectures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900" dirty="0" smtClean="0">
                <a:latin typeface="+mj-lt"/>
              </a:rPr>
              <a:t>3 December 2012</a:t>
            </a:r>
            <a:endParaRPr lang="en-US" sz="900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343014" y="6580013"/>
            <a:ext cx="746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72000" bIns="0">
            <a:spAutoFit/>
          </a:bodyPr>
          <a:lstStyle/>
          <a:p>
            <a:pPr algn="r" eaLnBrk="0" hangingPunct="0">
              <a:defRPr/>
            </a:pPr>
            <a:fld id="{A55C9779-8234-40E1-AC03-3A12FCA7060F}" type="slidenum">
              <a:rPr lang="en-US" sz="1200" b="1" smtClean="0">
                <a:latin typeface="Calibri" pitchFamily="34" charset="0"/>
                <a:cs typeface="Calibri" pitchFamily="34" charset="0"/>
              </a:rPr>
              <a:pPr algn="r" eaLnBrk="0" hangingPunct="0">
                <a:defRPr/>
              </a:pPr>
              <a:t>‹#›</a:t>
            </a:fld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/5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dobe Caslon Pro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43587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6pPr>
      <a:lvl7pPr marL="87174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7pPr>
      <a:lvl8pPr marL="130761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8pPr>
      <a:lvl9pPr marL="174349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9pPr>
    </p:titleStyle>
    <p:bodyStyle>
      <a:lvl1pPr marL="323850" indent="-3238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298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170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043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915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7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4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1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49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6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23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0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979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338" y="6524625"/>
            <a:ext cx="907732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9214" y="49213"/>
            <a:ext cx="9040198" cy="522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76275" y="98623"/>
            <a:ext cx="836022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182880" rIns="87175" bIns="43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8" y="714375"/>
            <a:ext cx="886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43587" rIns="87175" bIns="43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 smtClean="0"/>
          </a:p>
        </p:txBody>
      </p:sp>
      <p:pic>
        <p:nvPicPr>
          <p:cNvPr id="1033" name="Picture 11" descr="UCy Logo B&amp;W [01.2009].tif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93" y="76199"/>
            <a:ext cx="473076" cy="4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344560" y="309244"/>
            <a:ext cx="482400" cy="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4925" y="6524625"/>
            <a:ext cx="9075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562100" y="6556251"/>
            <a:ext cx="6662738" cy="2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  <a:defRPr/>
            </a:pPr>
            <a:r>
              <a:rPr lang="en-US" sz="900" dirty="0" err="1" smtClean="0">
                <a:latin typeface="+mj-lt"/>
              </a:rPr>
              <a:t>NoCAlert</a:t>
            </a:r>
            <a:r>
              <a:rPr lang="en-US" sz="900" dirty="0" smtClean="0">
                <a:latin typeface="+mj-lt"/>
              </a:rPr>
              <a:t>: An On-Line and Real-Time Fault Detection Mechanism for Network-on-Chip Architectures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900" dirty="0" smtClean="0">
                <a:latin typeface="+mj-lt"/>
              </a:rPr>
              <a:t>3 December 2012</a:t>
            </a:r>
            <a:endParaRPr lang="en-US" sz="900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343014" y="6580013"/>
            <a:ext cx="746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72000" bIns="0">
            <a:spAutoFit/>
          </a:bodyPr>
          <a:lstStyle/>
          <a:p>
            <a:pPr algn="r" eaLnBrk="0" hangingPunct="0">
              <a:defRPr/>
            </a:pPr>
            <a:fld id="{A55C9779-8234-40E1-AC03-3A12FCA7060F}" type="slidenum">
              <a:rPr lang="en-US" sz="1200" b="1" smtClean="0">
                <a:latin typeface="Calibri" pitchFamily="34" charset="0"/>
                <a:cs typeface="Calibri" pitchFamily="34" charset="0"/>
              </a:rPr>
              <a:pPr algn="r" eaLnBrk="0" hangingPunct="0">
                <a:defRPr/>
              </a:pPr>
              <a:t>‹#›</a:t>
            </a:fld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dobe Caslon Pro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43587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6pPr>
      <a:lvl7pPr marL="87174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7pPr>
      <a:lvl8pPr marL="130761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8pPr>
      <a:lvl9pPr marL="174349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9pPr>
    </p:titleStyle>
    <p:bodyStyle>
      <a:lvl1pPr marL="323850" indent="-3238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298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170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043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915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7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4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1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49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6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23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0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979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338" y="6524625"/>
            <a:ext cx="907732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9214" y="49213"/>
            <a:ext cx="9040198" cy="522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76275" y="98623"/>
            <a:ext cx="836022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182880" rIns="87175" bIns="43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8" y="714375"/>
            <a:ext cx="886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43587" rIns="87175" bIns="43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 smtClean="0"/>
          </a:p>
        </p:txBody>
      </p:sp>
      <p:pic>
        <p:nvPicPr>
          <p:cNvPr id="1033" name="Picture 11" descr="UCy Logo B&amp;W [01.2009]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3" y="76199"/>
            <a:ext cx="473076" cy="4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344560" y="309244"/>
            <a:ext cx="482400" cy="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4925" y="6524625"/>
            <a:ext cx="9075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562100" y="6556251"/>
            <a:ext cx="6662738" cy="2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  <a:defRPr/>
            </a:pPr>
            <a:r>
              <a:rPr lang="en-US" sz="900" dirty="0" err="1" smtClean="0">
                <a:latin typeface="+mj-lt"/>
              </a:rPr>
              <a:t>NoCAlert</a:t>
            </a:r>
            <a:r>
              <a:rPr lang="en-US" sz="900" dirty="0" smtClean="0">
                <a:latin typeface="+mj-lt"/>
              </a:rPr>
              <a:t>: An On-Line and Real-Time Fault Detection Mechanism for Network-on-Chip Architectures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900" dirty="0" smtClean="0">
                <a:latin typeface="+mj-lt"/>
              </a:rPr>
              <a:t>3 December 2012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0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dobe Caslon Pro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43587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6pPr>
      <a:lvl7pPr marL="87174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7pPr>
      <a:lvl8pPr marL="130761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8pPr>
      <a:lvl9pPr marL="174349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9pPr>
    </p:titleStyle>
    <p:bodyStyle>
      <a:lvl1pPr marL="323850" indent="-3238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298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170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043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915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7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4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1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49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6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23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0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979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338" y="6524625"/>
            <a:ext cx="907732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9214" y="49213"/>
            <a:ext cx="9040198" cy="522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76275" y="98623"/>
            <a:ext cx="836022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182880" rIns="87175" bIns="43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8" y="714375"/>
            <a:ext cx="886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43587" rIns="87175" bIns="43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 smtClean="0"/>
          </a:p>
        </p:txBody>
      </p:sp>
      <p:pic>
        <p:nvPicPr>
          <p:cNvPr id="1033" name="Picture 11" descr="UCy Logo B&amp;W [01.2009].tif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93" y="76199"/>
            <a:ext cx="473076" cy="4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344560" y="309244"/>
            <a:ext cx="482400" cy="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4925" y="6524625"/>
            <a:ext cx="9075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343014" y="6580013"/>
            <a:ext cx="746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72000" bIns="0" anchor="ctr">
            <a:spAutoFit/>
          </a:bodyPr>
          <a:lstStyle/>
          <a:p>
            <a:pPr algn="r" eaLnBrk="0" hangingPunct="0">
              <a:defRPr/>
            </a:pPr>
            <a:fld id="{A55C9779-8234-40E1-AC03-3A12FCA7060F}" type="slidenum">
              <a:rPr lang="en-US" sz="1200" b="1" smtClean="0">
                <a:latin typeface="Calibri" pitchFamily="34" charset="0"/>
                <a:cs typeface="Calibri" pitchFamily="34" charset="0"/>
              </a:rPr>
              <a:pPr algn="r" eaLnBrk="0" hangingPunct="0">
                <a:defRPr/>
              </a:pPr>
              <a:t>‹#›</a:t>
            </a:fld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97205" y="6576540"/>
            <a:ext cx="19442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72000" bIns="0" anchor="ctr">
            <a:spAutoFit/>
          </a:bodyPr>
          <a:lstStyle/>
          <a:p>
            <a:pPr algn="r" eaLnBrk="0" hangingPunct="0">
              <a:defRPr/>
            </a:pP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NoCAlert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(MICRO-2012)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7504" y="6578302"/>
            <a:ext cx="19442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72000" bIns="0" anchor="ctr">
            <a:spAutoFit/>
          </a:bodyPr>
          <a:lstStyle/>
          <a:p>
            <a:pPr algn="l" eaLnBrk="0" hangingPunct="0"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University of Cyprus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43587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6pPr>
      <a:lvl7pPr marL="87174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7pPr>
      <a:lvl8pPr marL="130761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8pPr>
      <a:lvl9pPr marL="174349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9pPr>
    </p:titleStyle>
    <p:bodyStyle>
      <a:lvl1pPr marL="323850" indent="-3238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298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170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043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915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7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4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1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49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6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23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0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979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338" y="6524625"/>
            <a:ext cx="907732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9214" y="49213"/>
            <a:ext cx="9040198" cy="522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5" tIns="43587" rIns="87175" bIns="43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76275" y="98623"/>
            <a:ext cx="836022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182880" rIns="87175" bIns="43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8" y="714375"/>
            <a:ext cx="886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175" tIns="43587" rIns="87175" bIns="43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 smtClean="0"/>
          </a:p>
        </p:txBody>
      </p:sp>
      <p:pic>
        <p:nvPicPr>
          <p:cNvPr id="1033" name="Picture 11" descr="UCy Logo B&amp;W [01.2009]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3" y="76199"/>
            <a:ext cx="473076" cy="4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344560" y="309244"/>
            <a:ext cx="482400" cy="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4925" y="6524625"/>
            <a:ext cx="9075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562100" y="6556251"/>
            <a:ext cx="6662738" cy="2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  <a:defRPr/>
            </a:pPr>
            <a:r>
              <a:rPr lang="en-US" sz="900" dirty="0" err="1" smtClean="0">
                <a:latin typeface="+mj-lt"/>
              </a:rPr>
              <a:t>NoCAlert</a:t>
            </a:r>
            <a:r>
              <a:rPr lang="en-US" sz="900" dirty="0" smtClean="0">
                <a:latin typeface="+mj-lt"/>
              </a:rPr>
              <a:t>: An On-Line and Real-Time Fault Detection Mechanism for Network-on-Chip Architectures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900" dirty="0" smtClean="0">
                <a:latin typeface="+mj-lt"/>
              </a:rPr>
              <a:t>3 December 2012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0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</a:defRPr>
      </a:lvl5pPr>
      <a:lvl6pPr marL="43587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6pPr>
      <a:lvl7pPr marL="87174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7pPr>
      <a:lvl8pPr marL="130761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8pPr>
      <a:lvl9pPr marL="174349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pitchFamily="34" charset="0"/>
        </a:defRPr>
      </a:lvl9pPr>
    </p:titleStyle>
    <p:bodyStyle>
      <a:lvl1pPr marL="323850" indent="-3238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298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170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043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915" indent="-217937" algn="l" defTabSz="8717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7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4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1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49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62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23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07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979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986985"/>
            <a:ext cx="8784976" cy="1505911"/>
          </a:xfrm>
        </p:spPr>
        <p:txBody>
          <a:bodyPr/>
          <a:lstStyle/>
          <a:p>
            <a:r>
              <a:rPr lang="en-US" sz="3200" b="0" dirty="0" err="1"/>
              <a:t>NoCAlert</a:t>
            </a:r>
            <a:r>
              <a:rPr lang="en-US" sz="3200" b="0" dirty="0"/>
              <a:t>: An On-Line and Real-Time Fault Detection Mechanism for Network-on-Chip Architectures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344816" cy="5040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+mj-lt"/>
              </a:rPr>
              <a:t>Andreas </a:t>
            </a:r>
            <a:r>
              <a:rPr lang="en-US" sz="1400" dirty="0" err="1" smtClean="0">
                <a:latin typeface="+mj-lt"/>
              </a:rPr>
              <a:t>Prodromou</a:t>
            </a:r>
            <a:r>
              <a:rPr lang="en-US" sz="1400" dirty="0" smtClean="0">
                <a:latin typeface="+mj-lt"/>
              </a:rPr>
              <a:t>, Andreas </a:t>
            </a:r>
            <a:r>
              <a:rPr lang="en-US" sz="1400" dirty="0" err="1" smtClean="0">
                <a:latin typeface="+mj-lt"/>
              </a:rPr>
              <a:t>Panteli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Chrysostomos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Nicopoulos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Yiannakis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Sazeides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06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is NOT Always Illegal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14375"/>
            <a:ext cx="8926513" cy="5715000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endParaRPr lang="en-US" sz="3200" i="1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3200" i="1" dirty="0" smtClean="0"/>
              <a:t>In </a:t>
            </a:r>
            <a:r>
              <a:rPr lang="en-US" sz="3200" i="1" dirty="0" smtClean="0">
                <a:solidFill>
                  <a:srgbClr val="FF0000"/>
                </a:solidFill>
              </a:rPr>
              <a:t>Networks-on-Chip</a:t>
            </a:r>
            <a:r>
              <a:rPr lang="en-US" sz="3200" i="1" dirty="0" smtClean="0"/>
              <a:t>, checking for legality is the same as checking for correctness.</a:t>
            </a:r>
          </a:p>
          <a:p>
            <a:pPr marL="382588" lvl="2" indent="0">
              <a:buNone/>
            </a:pPr>
            <a:r>
              <a:rPr lang="en-US" sz="2800" i="1" dirty="0" smtClean="0"/>
              <a:t>	Let </a:t>
            </a:r>
            <a:r>
              <a:rPr lang="en-US" sz="2800" i="1" dirty="0"/>
              <a:t>the values be </a:t>
            </a:r>
            <a:r>
              <a:rPr lang="en-US" sz="2800" b="1" i="1" dirty="0">
                <a:solidFill>
                  <a:srgbClr val="FF0000"/>
                </a:solidFill>
              </a:rPr>
              <a:t>wrong</a:t>
            </a:r>
            <a:r>
              <a:rPr lang="en-US" sz="2800" i="1" dirty="0"/>
              <a:t>. </a:t>
            </a:r>
            <a:r>
              <a:rPr lang="en-US" sz="2800" i="1" dirty="0" smtClean="0"/>
              <a:t>As long as they </a:t>
            </a:r>
            <a:r>
              <a:rPr lang="en-US" sz="2800" i="1" dirty="0"/>
              <a:t>are </a:t>
            </a:r>
            <a:r>
              <a:rPr lang="en-US" sz="2800" b="1" i="1" dirty="0" smtClean="0">
                <a:solidFill>
                  <a:srgbClr val="FF0000"/>
                </a:solidFill>
              </a:rPr>
              <a:t>legal</a:t>
            </a:r>
            <a:r>
              <a:rPr lang="en-US" sz="2800" i="1" dirty="0" smtClean="0"/>
              <a:t>…</a:t>
            </a:r>
          </a:p>
          <a:p>
            <a:pPr marL="323850" lvl="1" indent="-323850">
              <a:buFont typeface="Arial" charset="0"/>
              <a:buChar char="•"/>
            </a:pPr>
            <a:endParaRPr lang="en-US" sz="3000" i="1" dirty="0" smtClean="0"/>
          </a:p>
          <a:p>
            <a:pPr marL="323850" lvl="1" indent="-323850">
              <a:buFont typeface="Arial" charset="0"/>
              <a:buChar char="•"/>
            </a:pPr>
            <a:r>
              <a:rPr lang="en-US" sz="3000" i="1" dirty="0" smtClean="0"/>
              <a:t>But checking for legality is </a:t>
            </a:r>
            <a:r>
              <a:rPr lang="en-US" sz="3000" i="1" dirty="0" smtClean="0">
                <a:solidFill>
                  <a:srgbClr val="FF0000"/>
                </a:solidFill>
              </a:rPr>
              <a:t>much simpler</a:t>
            </a:r>
          </a:p>
          <a:p>
            <a:pPr marL="706438" lvl="2" indent="-323850"/>
            <a:r>
              <a:rPr lang="en-US" sz="3000" i="1" dirty="0"/>
              <a:t>Extremely </a:t>
            </a:r>
            <a:r>
              <a:rPr lang="en-US" sz="3000" i="1" dirty="0" smtClean="0"/>
              <a:t>fast and efficient </a:t>
            </a:r>
            <a:r>
              <a:rPr lang="en-US" sz="3000" i="1" dirty="0"/>
              <a:t>fault </a:t>
            </a:r>
            <a:r>
              <a:rPr lang="en-US" sz="3000" i="1" dirty="0" smtClean="0"/>
              <a:t>detection</a:t>
            </a:r>
            <a:endParaRPr lang="en-US" sz="3000" i="1" dirty="0"/>
          </a:p>
          <a:p>
            <a:pPr marL="706438" lvl="2" indent="-323850"/>
            <a:r>
              <a:rPr lang="en-US" sz="3000" i="1" dirty="0" smtClean="0"/>
              <a:t>Instantaneous detection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6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sz="3400" i="1" dirty="0" smtClean="0"/>
              <a:t>How </a:t>
            </a:r>
            <a:r>
              <a:rPr lang="en-US" sz="3400" i="1" dirty="0"/>
              <a:t>to achieve this: </a:t>
            </a:r>
            <a:r>
              <a:rPr lang="en-US" sz="3000" i="1" dirty="0">
                <a:solidFill>
                  <a:srgbClr val="FF0000"/>
                </a:solidFill>
              </a:rPr>
              <a:t>Invariance Checking</a:t>
            </a:r>
          </a:p>
          <a:p>
            <a:pPr marL="706438" lvl="2" indent="-323850"/>
            <a:r>
              <a:rPr lang="en-US" sz="2600" i="1" dirty="0"/>
              <a:t>Inputs and outputs of the main components are constantly </a:t>
            </a:r>
            <a:r>
              <a:rPr lang="en-US" sz="2600" i="1" dirty="0" smtClean="0"/>
              <a:t>monitored</a:t>
            </a:r>
            <a:endParaRPr lang="en-US" sz="3000" i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3000" i="1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3000" i="1" dirty="0" smtClean="0"/>
              <a:t>Extremely </a:t>
            </a:r>
            <a:r>
              <a:rPr lang="en-US" sz="3000" i="1" dirty="0"/>
              <a:t>lightweight solution</a:t>
            </a:r>
          </a:p>
          <a:p>
            <a:pPr marL="706438" lvl="2" indent="-323850"/>
            <a:r>
              <a:rPr lang="en-US" sz="2600" i="1" dirty="0" smtClean="0"/>
              <a:t>3% Area Overhead</a:t>
            </a:r>
          </a:p>
          <a:p>
            <a:pPr marL="706438" lvl="2" indent="-323850"/>
            <a:r>
              <a:rPr lang="en-US" sz="2600" i="1" dirty="0" smtClean="0"/>
              <a:t>0.7% Power Overhead</a:t>
            </a:r>
          </a:p>
          <a:p>
            <a:pPr marL="706438" lvl="2" indent="-323850"/>
            <a:r>
              <a:rPr lang="en-US" sz="2600" i="1" dirty="0" smtClean="0"/>
              <a:t>1% Delay Overhead</a:t>
            </a:r>
            <a:endParaRPr lang="en-US" sz="2600" i="1" dirty="0"/>
          </a:p>
          <a:p>
            <a:pPr marL="706438" lvl="2" indent="-323850"/>
            <a:endParaRPr lang="en-US" sz="2600" i="1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3000" i="1" dirty="0" smtClean="0"/>
              <a:t>Scales </a:t>
            </a:r>
            <a:r>
              <a:rPr lang="en-US" sz="3000" i="1" dirty="0"/>
              <a:t>efficiently to </a:t>
            </a:r>
            <a:r>
              <a:rPr lang="en-US" sz="3000" i="1" dirty="0" smtClean="0"/>
              <a:t>more </a:t>
            </a:r>
          </a:p>
          <a:p>
            <a:pPr marL="0" lvl="1" indent="0">
              <a:buNone/>
            </a:pPr>
            <a:r>
              <a:rPr lang="en-US" sz="3000" i="1" dirty="0"/>
              <a:t> </a:t>
            </a:r>
            <a:r>
              <a:rPr lang="en-US" sz="3000" i="1" dirty="0" smtClean="0"/>
              <a:t>   </a:t>
            </a:r>
            <a:r>
              <a:rPr lang="en-US" sz="3000" i="1" dirty="0" smtClean="0"/>
              <a:t> complex </a:t>
            </a:r>
            <a:r>
              <a:rPr lang="en-US" sz="3000" i="1" dirty="0"/>
              <a:t>designs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3038"/>
            <a:ext cx="4038600" cy="36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8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a</a:t>
            </a:r>
            <a:r>
              <a:rPr lang="en-US" dirty="0" smtClean="0"/>
              <a:t>nd When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14:30 – 15:00</a:t>
            </a:r>
          </a:p>
          <a:p>
            <a:r>
              <a:rPr lang="en-US" dirty="0" smtClean="0"/>
              <a:t>Section IB – Fault Tolerance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We would be glad to see you there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4005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up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ackup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NoCAlert.Template</Template>
  <TotalTime>91</TotalTime>
  <Words>102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1_Office Theme</vt:lpstr>
      <vt:lpstr>2_Office Theme</vt:lpstr>
      <vt:lpstr>Backup Slides</vt:lpstr>
      <vt:lpstr>3_Office Theme</vt:lpstr>
      <vt:lpstr>1_Backup Slides</vt:lpstr>
      <vt:lpstr>NoCAlert: An On-Line and Real-Time Fault Detection Mechanism for Network-on-Chip Architectures</vt:lpstr>
      <vt:lpstr>Wrong is NOT Always Illegal</vt:lpstr>
      <vt:lpstr>Invariance Checking</vt:lpstr>
      <vt:lpstr>Where and When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NoCAlert: An On-Line and Real-Time Fault Detection Mechanism for Network-on-Chip Architectures</dc:title>
  <dc:creator>Andreas Prodromou</dc:creator>
  <cp:lastModifiedBy>Andreas</cp:lastModifiedBy>
  <cp:revision>13</cp:revision>
  <dcterms:created xsi:type="dcterms:W3CDTF">2012-11-22T13:30:33Z</dcterms:created>
  <dcterms:modified xsi:type="dcterms:W3CDTF">2012-11-30T15:35:51Z</dcterms:modified>
</cp:coreProperties>
</file>