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18" r:id="rId3"/>
    <p:sldId id="320" r:id="rId4"/>
    <p:sldId id="273" r:id="rId5"/>
    <p:sldId id="328" r:id="rId6"/>
    <p:sldId id="290" r:id="rId7"/>
    <p:sldId id="33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2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088" autoAdjust="0"/>
    <p:restoredTop sz="94671" autoAdjust="0"/>
  </p:normalViewPr>
  <p:slideViewPr>
    <p:cSldViewPr>
      <p:cViewPr>
        <p:scale>
          <a:sx n="77" d="100"/>
          <a:sy n="77" d="100"/>
        </p:scale>
        <p:origin x="-80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9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ADC214-0196-4341-8A87-5D1257A0D22B}" type="datetimeFigureOut">
              <a:rPr lang="en-US" smtClean="0"/>
              <a:pPr/>
              <a:t>12/2/12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5C757-D568-4CE9-B5D7-D2AF9B50DF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429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5C757-D568-4CE9-B5D7-D2AF9B50DFB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67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5C757-D568-4CE9-B5D7-D2AF9B50DFB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67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65EE-DE97-45F2-B94E-B664E817EBC0}" type="datetime1">
              <a:rPr lang="en-US" smtClean="0"/>
              <a:t>12/2/12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16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D4B5B-DC6A-4CB0-9F53-3161C0C4390D}" type="datetime1">
              <a:rPr lang="en-US" smtClean="0"/>
              <a:t>12/2/12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07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D44A-EA13-48FC-8961-BE7FEBCC2711}" type="datetime1">
              <a:rPr lang="en-US" smtClean="0"/>
              <a:t>12/2/12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DABEA-4105-40FA-9082-44D4335D8468}" type="datetime1">
              <a:rPr lang="en-US" smtClean="0"/>
              <a:t>12/2/12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EFFF-28F4-493A-9C7E-B1E333BDBC6F}" type="datetime1">
              <a:rPr lang="en-US" smtClean="0"/>
              <a:t>12/2/12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7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2ECD-C894-4470-ACCE-9C94E9A7233B}" type="datetime1">
              <a:rPr lang="en-US" smtClean="0"/>
              <a:t>12/2/12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196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666C-03DB-4165-BFE8-A45BD74F4FE7}" type="datetime1">
              <a:rPr lang="en-US" smtClean="0"/>
              <a:t>12/2/12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60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A5A96-F402-4E18-8DD0-AFC01C7FF678}" type="datetime1">
              <a:rPr lang="en-US" smtClean="0"/>
              <a:t>12/2/12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62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30EB-166A-4B64-9A60-99F359AFD9D0}" type="datetime1">
              <a:rPr lang="en-US" smtClean="0"/>
              <a:t>12/2/12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519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43DB0-9D77-4486-A3B6-A141871349DF}" type="datetime1">
              <a:rPr lang="en-US" smtClean="0"/>
              <a:t>12/2/12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1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FBA8-1CB6-4511-AE60-A0B6EF7AA805}" type="datetime1">
              <a:rPr lang="en-US" smtClean="0"/>
              <a:t>12/2/12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48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8FB49-968B-41D5-BEA9-2A5639741942}" type="datetime1">
              <a:rPr lang="en-US" smtClean="0"/>
              <a:t>12/2/12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638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Inferred Models for Dynamic and Sparse Hardware-Software Spaces</a:t>
            </a:r>
            <a:endParaRPr lang="en-US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Weidan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Wu,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Benjamin C. Lee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Duke University</a:t>
            </a:r>
          </a:p>
        </p:txBody>
      </p:sp>
      <p:pic>
        <p:nvPicPr>
          <p:cNvPr id="5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pic>
        <p:nvPicPr>
          <p:cNvPr id="4097" name="Picture 1" descr="C:\Users\Steven\AppData\Roaming\Tencent\Users\550597387\QQ\WinTemp\RichOle\ULR@OMZLZZAZ]~US7P}S[I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E0FE-7C67-4640-8F6B-B13C66036F80}" type="datetime1">
              <a:rPr lang="en-US" smtClean="0"/>
              <a:t>12/2/12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050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Mapping Software to Hardware</a:t>
            </a:r>
            <a:endParaRPr lang="en-US" b="1" dirty="0">
              <a:solidFill>
                <a:srgbClr val="00325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10200"/>
            <a:ext cx="8229600" cy="715963"/>
          </a:xfrm>
        </p:spPr>
        <p:txBody>
          <a:bodyPr/>
          <a:lstStyle/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Management space explosion (M x N)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3131222" y="176681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08470" y="176680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99672" y="176681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344239" y="176680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721487" y="176680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112689" y="176680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576349" y="176681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953597" y="176681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344799" y="176681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09600" y="1600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Heterogeneous HW</a:t>
            </a:r>
            <a:endParaRPr lang="en-US" b="1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2667000" y="1796531"/>
            <a:ext cx="304800" cy="0"/>
          </a:xfrm>
          <a:prstGeom prst="straightConnector1">
            <a:avLst/>
          </a:prstGeom>
          <a:ln w="38100">
            <a:solidFill>
              <a:srgbClr val="00325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295400" y="1905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Diverse SW</a:t>
            </a:r>
            <a:endParaRPr lang="en-US" b="1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1950493" y="2274332"/>
            <a:ext cx="0" cy="316468"/>
          </a:xfrm>
          <a:prstGeom prst="straightConnector1">
            <a:avLst/>
          </a:prstGeom>
          <a:ln w="38100">
            <a:solidFill>
              <a:srgbClr val="00325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1808192" y="260984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808191" y="290981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808190" y="327660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808189" y="358140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803500" y="396240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808188" y="434340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Curved Connector 45"/>
          <p:cNvCxnSpPr>
            <a:stCxn id="36" idx="3"/>
            <a:endCxn id="12" idx="2"/>
          </p:cNvCxnSpPr>
          <p:nvPr/>
        </p:nvCxnSpPr>
        <p:spPr>
          <a:xfrm flipV="1">
            <a:off x="2092793" y="1981198"/>
            <a:ext cx="2393747" cy="735843"/>
          </a:xfrm>
          <a:prstGeom prst="curvedConnector2">
            <a:avLst/>
          </a:prstGeom>
          <a:ln w="38100">
            <a:solidFill>
              <a:srgbClr val="00325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urved Connector 47"/>
          <p:cNvCxnSpPr>
            <a:stCxn id="37" idx="3"/>
            <a:endCxn id="10" idx="2"/>
          </p:cNvCxnSpPr>
          <p:nvPr/>
        </p:nvCxnSpPr>
        <p:spPr>
          <a:xfrm flipV="1">
            <a:off x="2092792" y="1981198"/>
            <a:ext cx="1557979" cy="1035808"/>
          </a:xfrm>
          <a:prstGeom prst="curvedConnector2">
            <a:avLst/>
          </a:prstGeom>
          <a:ln w="38100">
            <a:solidFill>
              <a:srgbClr val="00325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urved Connector 49"/>
          <p:cNvCxnSpPr>
            <a:stCxn id="38" idx="3"/>
            <a:endCxn id="16" idx="2"/>
          </p:cNvCxnSpPr>
          <p:nvPr/>
        </p:nvCxnSpPr>
        <p:spPr>
          <a:xfrm flipV="1">
            <a:off x="2092791" y="1981199"/>
            <a:ext cx="4003107" cy="1402596"/>
          </a:xfrm>
          <a:prstGeom prst="curvedConnector2">
            <a:avLst/>
          </a:prstGeom>
          <a:ln w="38100">
            <a:solidFill>
              <a:srgbClr val="00325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urved Connector 51"/>
          <p:cNvCxnSpPr>
            <a:stCxn id="39" idx="3"/>
            <a:endCxn id="13" idx="2"/>
          </p:cNvCxnSpPr>
          <p:nvPr/>
        </p:nvCxnSpPr>
        <p:spPr>
          <a:xfrm flipV="1">
            <a:off x="2092790" y="1981197"/>
            <a:ext cx="2770998" cy="1707398"/>
          </a:xfrm>
          <a:prstGeom prst="curvedConnector2">
            <a:avLst/>
          </a:prstGeom>
          <a:ln w="38100">
            <a:solidFill>
              <a:srgbClr val="00325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urved Connector 53"/>
          <p:cNvCxnSpPr>
            <a:stCxn id="40" idx="3"/>
            <a:endCxn id="9" idx="2"/>
          </p:cNvCxnSpPr>
          <p:nvPr/>
        </p:nvCxnSpPr>
        <p:spPr>
          <a:xfrm flipV="1">
            <a:off x="2088101" y="1981199"/>
            <a:ext cx="1185422" cy="2088396"/>
          </a:xfrm>
          <a:prstGeom prst="curvedConnector2">
            <a:avLst/>
          </a:prstGeom>
          <a:ln w="38100">
            <a:solidFill>
              <a:srgbClr val="00325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urved Connector 55"/>
          <p:cNvCxnSpPr>
            <a:stCxn id="41" idx="3"/>
            <a:endCxn id="15" idx="2"/>
          </p:cNvCxnSpPr>
          <p:nvPr/>
        </p:nvCxnSpPr>
        <p:spPr>
          <a:xfrm flipV="1">
            <a:off x="2092789" y="1981200"/>
            <a:ext cx="3625861" cy="2469395"/>
          </a:xfrm>
          <a:prstGeom prst="curvedConnector2">
            <a:avLst/>
          </a:prstGeom>
          <a:ln w="38100">
            <a:solidFill>
              <a:srgbClr val="00325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724400" y="1371600"/>
            <a:ext cx="341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</a:t>
            </a:r>
            <a:endParaRPr lang="en-US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1411106" y="3364468"/>
            <a:ext cx="341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</a:t>
            </a:r>
            <a:endParaRPr lang="en-US" b="1" dirty="0"/>
          </a:p>
        </p:txBody>
      </p:sp>
      <p:sp>
        <p:nvSpPr>
          <p:cNvPr id="61" name="Rectangle 60"/>
          <p:cNvSpPr/>
          <p:nvPr/>
        </p:nvSpPr>
        <p:spPr>
          <a:xfrm>
            <a:off x="3124200" y="261214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3501448" y="261214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892650" y="261214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4337217" y="261214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714465" y="261214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5105667" y="261214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5569327" y="2612143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5946575" y="261214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6337777" y="2612143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132687" y="296159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509935" y="296159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901137" y="296159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345704" y="296159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4722952" y="296159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5114154" y="296159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577814" y="296159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5955062" y="296159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6346264" y="296159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3143509" y="328570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3520757" y="328570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3911959" y="328570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4356526" y="328570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4733774" y="328570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5124976" y="328570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5588636" y="328570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5965884" y="328570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6357086" y="328570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3125812" y="364342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3503060" y="364342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3894262" y="364342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4338829" y="364342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716077" y="364341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5107279" y="364342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5570939" y="364342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5948187" y="364342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6339389" y="364342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3134299" y="399287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3511547" y="399287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3902749" y="399287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4347316" y="399287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724564" y="3992873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5115766" y="399287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5579426" y="399287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5956674" y="399287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347876" y="399287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3145121" y="431698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3522369" y="431698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3913571" y="431698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4358138" y="431698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4735386" y="431698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5126588" y="431698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5590248" y="431698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5967496" y="431698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6358698" y="431698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Date Placeholder 14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50E8-FE9B-4C54-8957-F6A794E9EA76}" type="datetime1">
              <a:rPr lang="en-US" smtClean="0"/>
              <a:t>12/2/12</a:t>
            </a:fld>
            <a:endParaRPr lang="en-US"/>
          </a:p>
        </p:txBody>
      </p:sp>
      <p:sp>
        <p:nvSpPr>
          <p:cNvPr id="146" name="Slide Number Placeholder 1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553200" y="4948535"/>
            <a:ext cx="2341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HW-SW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6643811" y="472567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47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30" grpId="0"/>
      <p:bldP spid="33" grpId="0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58" grpId="0"/>
      <p:bldP spid="60" grpId="0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4" grpId="0"/>
      <p:bldP spid="1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Inference with Sparse Profiles</a:t>
            </a:r>
            <a:endParaRPr lang="en-US" b="1" dirty="0">
              <a:solidFill>
                <a:srgbClr val="003258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970335" y="1676400"/>
            <a:ext cx="3582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/>
              <a:t>System Management Space</a:t>
            </a:r>
            <a:endParaRPr lang="en-US" b="1" dirty="0"/>
          </a:p>
        </p:txBody>
      </p:sp>
      <p:sp>
        <p:nvSpPr>
          <p:cNvPr id="205" name="Rectangle 204"/>
          <p:cNvSpPr/>
          <p:nvPr/>
        </p:nvSpPr>
        <p:spPr>
          <a:xfrm>
            <a:off x="2894135" y="207874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06" name="Rectangle 205"/>
          <p:cNvSpPr/>
          <p:nvPr/>
        </p:nvSpPr>
        <p:spPr>
          <a:xfrm>
            <a:off x="3271383" y="207874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07" name="Rectangle 206"/>
          <p:cNvSpPr/>
          <p:nvPr/>
        </p:nvSpPr>
        <p:spPr>
          <a:xfrm>
            <a:off x="3662585" y="207874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/>
          <p:cNvSpPr/>
          <p:nvPr/>
        </p:nvSpPr>
        <p:spPr>
          <a:xfrm>
            <a:off x="4107152" y="207874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/>
        </p:nvSpPr>
        <p:spPr>
          <a:xfrm>
            <a:off x="4484400" y="207874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ectangle 209"/>
          <p:cNvSpPr/>
          <p:nvPr/>
        </p:nvSpPr>
        <p:spPr>
          <a:xfrm>
            <a:off x="4875602" y="207874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/>
          <p:cNvSpPr/>
          <p:nvPr/>
        </p:nvSpPr>
        <p:spPr>
          <a:xfrm>
            <a:off x="5339262" y="2078743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/>
          <p:nvPr/>
        </p:nvSpPr>
        <p:spPr>
          <a:xfrm>
            <a:off x="5716510" y="207874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/>
          <p:cNvSpPr/>
          <p:nvPr/>
        </p:nvSpPr>
        <p:spPr>
          <a:xfrm>
            <a:off x="6107712" y="2078743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/>
        </p:nvSpPr>
        <p:spPr>
          <a:xfrm>
            <a:off x="2902622" y="242819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15" name="Rectangle 214"/>
          <p:cNvSpPr/>
          <p:nvPr/>
        </p:nvSpPr>
        <p:spPr>
          <a:xfrm>
            <a:off x="3279870" y="242819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16" name="Rectangle 215"/>
          <p:cNvSpPr/>
          <p:nvPr/>
        </p:nvSpPr>
        <p:spPr>
          <a:xfrm>
            <a:off x="3671072" y="242819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/>
        </p:nvSpPr>
        <p:spPr>
          <a:xfrm>
            <a:off x="4115639" y="242819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Rectangle 217"/>
          <p:cNvSpPr/>
          <p:nvPr/>
        </p:nvSpPr>
        <p:spPr>
          <a:xfrm>
            <a:off x="4492887" y="242819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/>
          <p:cNvSpPr/>
          <p:nvPr/>
        </p:nvSpPr>
        <p:spPr>
          <a:xfrm>
            <a:off x="4884089" y="242819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Rectangle 219"/>
          <p:cNvSpPr/>
          <p:nvPr/>
        </p:nvSpPr>
        <p:spPr>
          <a:xfrm>
            <a:off x="5347749" y="242819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Rectangle 220"/>
          <p:cNvSpPr/>
          <p:nvPr/>
        </p:nvSpPr>
        <p:spPr>
          <a:xfrm>
            <a:off x="5724997" y="242819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Rectangle 221"/>
          <p:cNvSpPr/>
          <p:nvPr/>
        </p:nvSpPr>
        <p:spPr>
          <a:xfrm>
            <a:off x="6116199" y="242819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Rectangle 222"/>
          <p:cNvSpPr/>
          <p:nvPr/>
        </p:nvSpPr>
        <p:spPr>
          <a:xfrm>
            <a:off x="2913444" y="275230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24" name="Rectangle 223"/>
          <p:cNvSpPr/>
          <p:nvPr/>
        </p:nvSpPr>
        <p:spPr>
          <a:xfrm>
            <a:off x="3290692" y="275230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25" name="Rectangle 224"/>
          <p:cNvSpPr/>
          <p:nvPr/>
        </p:nvSpPr>
        <p:spPr>
          <a:xfrm>
            <a:off x="3681894" y="275230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Rectangle 225"/>
          <p:cNvSpPr/>
          <p:nvPr/>
        </p:nvSpPr>
        <p:spPr>
          <a:xfrm>
            <a:off x="4126461" y="275230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Rectangle 226"/>
          <p:cNvSpPr/>
          <p:nvPr/>
        </p:nvSpPr>
        <p:spPr>
          <a:xfrm>
            <a:off x="4503709" y="275230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Rectangle 227"/>
          <p:cNvSpPr/>
          <p:nvPr/>
        </p:nvSpPr>
        <p:spPr>
          <a:xfrm>
            <a:off x="4894911" y="275230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Rectangle 228"/>
          <p:cNvSpPr/>
          <p:nvPr/>
        </p:nvSpPr>
        <p:spPr>
          <a:xfrm>
            <a:off x="5358571" y="275230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Rectangle 229"/>
          <p:cNvSpPr/>
          <p:nvPr/>
        </p:nvSpPr>
        <p:spPr>
          <a:xfrm>
            <a:off x="5735819" y="275230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/>
          <p:cNvSpPr/>
          <p:nvPr/>
        </p:nvSpPr>
        <p:spPr>
          <a:xfrm>
            <a:off x="6127021" y="275230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Rectangle 231"/>
          <p:cNvSpPr/>
          <p:nvPr/>
        </p:nvSpPr>
        <p:spPr>
          <a:xfrm>
            <a:off x="2895747" y="311002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Rectangle 232"/>
          <p:cNvSpPr/>
          <p:nvPr/>
        </p:nvSpPr>
        <p:spPr>
          <a:xfrm>
            <a:off x="3272995" y="311002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Rectangle 233"/>
          <p:cNvSpPr/>
          <p:nvPr/>
        </p:nvSpPr>
        <p:spPr>
          <a:xfrm>
            <a:off x="3664197" y="311002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Rectangle 234"/>
          <p:cNvSpPr/>
          <p:nvPr/>
        </p:nvSpPr>
        <p:spPr>
          <a:xfrm>
            <a:off x="4108764" y="311002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Rectangle 235"/>
          <p:cNvSpPr/>
          <p:nvPr/>
        </p:nvSpPr>
        <p:spPr>
          <a:xfrm>
            <a:off x="4486012" y="311001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Rectangle 236"/>
          <p:cNvSpPr/>
          <p:nvPr/>
        </p:nvSpPr>
        <p:spPr>
          <a:xfrm>
            <a:off x="4877214" y="311002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Rectangle 237"/>
          <p:cNvSpPr/>
          <p:nvPr/>
        </p:nvSpPr>
        <p:spPr>
          <a:xfrm>
            <a:off x="5340874" y="311002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Rectangle 238"/>
          <p:cNvSpPr/>
          <p:nvPr/>
        </p:nvSpPr>
        <p:spPr>
          <a:xfrm>
            <a:off x="5718122" y="311002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Rectangle 239"/>
          <p:cNvSpPr/>
          <p:nvPr/>
        </p:nvSpPr>
        <p:spPr>
          <a:xfrm>
            <a:off x="6109324" y="311002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Rectangle 240"/>
          <p:cNvSpPr/>
          <p:nvPr/>
        </p:nvSpPr>
        <p:spPr>
          <a:xfrm>
            <a:off x="2904234" y="345947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41"/>
          <p:cNvSpPr/>
          <p:nvPr/>
        </p:nvSpPr>
        <p:spPr>
          <a:xfrm>
            <a:off x="3281482" y="345947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Rectangle 242"/>
          <p:cNvSpPr/>
          <p:nvPr/>
        </p:nvSpPr>
        <p:spPr>
          <a:xfrm>
            <a:off x="3672684" y="345947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Rectangle 243"/>
          <p:cNvSpPr/>
          <p:nvPr/>
        </p:nvSpPr>
        <p:spPr>
          <a:xfrm>
            <a:off x="4117251" y="345947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Rectangle 244"/>
          <p:cNvSpPr/>
          <p:nvPr/>
        </p:nvSpPr>
        <p:spPr>
          <a:xfrm>
            <a:off x="4494499" y="3459473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Rectangle 245"/>
          <p:cNvSpPr/>
          <p:nvPr/>
        </p:nvSpPr>
        <p:spPr>
          <a:xfrm>
            <a:off x="4885701" y="345947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Rectangle 246"/>
          <p:cNvSpPr/>
          <p:nvPr/>
        </p:nvSpPr>
        <p:spPr>
          <a:xfrm>
            <a:off x="5349361" y="345947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Rectangle 247"/>
          <p:cNvSpPr/>
          <p:nvPr/>
        </p:nvSpPr>
        <p:spPr>
          <a:xfrm>
            <a:off x="5726609" y="345947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Rectangle 248"/>
          <p:cNvSpPr/>
          <p:nvPr/>
        </p:nvSpPr>
        <p:spPr>
          <a:xfrm>
            <a:off x="6117811" y="345947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Rectangle 249"/>
          <p:cNvSpPr/>
          <p:nvPr/>
        </p:nvSpPr>
        <p:spPr>
          <a:xfrm>
            <a:off x="2915056" y="378358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Rectangle 250"/>
          <p:cNvSpPr/>
          <p:nvPr/>
        </p:nvSpPr>
        <p:spPr>
          <a:xfrm>
            <a:off x="3292304" y="378358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Rectangle 251"/>
          <p:cNvSpPr/>
          <p:nvPr/>
        </p:nvSpPr>
        <p:spPr>
          <a:xfrm>
            <a:off x="3683506" y="378358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Rectangle 252"/>
          <p:cNvSpPr/>
          <p:nvPr/>
        </p:nvSpPr>
        <p:spPr>
          <a:xfrm>
            <a:off x="4128073" y="378358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Rectangle 253"/>
          <p:cNvSpPr/>
          <p:nvPr/>
        </p:nvSpPr>
        <p:spPr>
          <a:xfrm>
            <a:off x="4505321" y="378358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Rectangle 254"/>
          <p:cNvSpPr/>
          <p:nvPr/>
        </p:nvSpPr>
        <p:spPr>
          <a:xfrm>
            <a:off x="4896523" y="378358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Rectangle 255"/>
          <p:cNvSpPr/>
          <p:nvPr/>
        </p:nvSpPr>
        <p:spPr>
          <a:xfrm>
            <a:off x="5360183" y="378358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Rectangle 256"/>
          <p:cNvSpPr/>
          <p:nvPr/>
        </p:nvSpPr>
        <p:spPr>
          <a:xfrm>
            <a:off x="5737431" y="378358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Rectangle 257"/>
          <p:cNvSpPr/>
          <p:nvPr/>
        </p:nvSpPr>
        <p:spPr>
          <a:xfrm>
            <a:off x="6128633" y="378358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Rectangle 258"/>
          <p:cNvSpPr/>
          <p:nvPr/>
        </p:nvSpPr>
        <p:spPr>
          <a:xfrm>
            <a:off x="2909453" y="414124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Rectangle 259"/>
          <p:cNvSpPr/>
          <p:nvPr/>
        </p:nvSpPr>
        <p:spPr>
          <a:xfrm>
            <a:off x="3286701" y="414124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Rectangle 260"/>
          <p:cNvSpPr/>
          <p:nvPr/>
        </p:nvSpPr>
        <p:spPr>
          <a:xfrm>
            <a:off x="3677903" y="414124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/>
          <p:cNvSpPr/>
          <p:nvPr/>
        </p:nvSpPr>
        <p:spPr>
          <a:xfrm>
            <a:off x="4122470" y="414124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Rectangle 262"/>
          <p:cNvSpPr/>
          <p:nvPr/>
        </p:nvSpPr>
        <p:spPr>
          <a:xfrm>
            <a:off x="4499718" y="4141243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Rectangle 263"/>
          <p:cNvSpPr/>
          <p:nvPr/>
        </p:nvSpPr>
        <p:spPr>
          <a:xfrm>
            <a:off x="4890920" y="414124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Rectangle 264"/>
          <p:cNvSpPr/>
          <p:nvPr/>
        </p:nvSpPr>
        <p:spPr>
          <a:xfrm>
            <a:off x="5354580" y="414124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Rectangle 265"/>
          <p:cNvSpPr/>
          <p:nvPr/>
        </p:nvSpPr>
        <p:spPr>
          <a:xfrm>
            <a:off x="5731828" y="414124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ectangle 266"/>
          <p:cNvSpPr/>
          <p:nvPr/>
        </p:nvSpPr>
        <p:spPr>
          <a:xfrm>
            <a:off x="6123030" y="414124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ectangle 267"/>
          <p:cNvSpPr/>
          <p:nvPr/>
        </p:nvSpPr>
        <p:spPr>
          <a:xfrm>
            <a:off x="2917940" y="449069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ctangle 268"/>
          <p:cNvSpPr/>
          <p:nvPr/>
        </p:nvSpPr>
        <p:spPr>
          <a:xfrm>
            <a:off x="3295188" y="449069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ctangle 269"/>
          <p:cNvSpPr/>
          <p:nvPr/>
        </p:nvSpPr>
        <p:spPr>
          <a:xfrm>
            <a:off x="3686390" y="449069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/>
          <p:cNvSpPr/>
          <p:nvPr/>
        </p:nvSpPr>
        <p:spPr>
          <a:xfrm>
            <a:off x="4130957" y="449069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/>
          <p:cNvSpPr/>
          <p:nvPr/>
        </p:nvSpPr>
        <p:spPr>
          <a:xfrm>
            <a:off x="4508205" y="449069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Rectangle 272"/>
          <p:cNvSpPr/>
          <p:nvPr/>
        </p:nvSpPr>
        <p:spPr>
          <a:xfrm>
            <a:off x="4899407" y="449069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Rectangle 273"/>
          <p:cNvSpPr/>
          <p:nvPr/>
        </p:nvSpPr>
        <p:spPr>
          <a:xfrm>
            <a:off x="5363067" y="449070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ectangle 274"/>
          <p:cNvSpPr/>
          <p:nvPr/>
        </p:nvSpPr>
        <p:spPr>
          <a:xfrm>
            <a:off x="5740315" y="449069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Rectangle 275"/>
          <p:cNvSpPr/>
          <p:nvPr/>
        </p:nvSpPr>
        <p:spPr>
          <a:xfrm>
            <a:off x="6131517" y="449070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Rectangle 276"/>
          <p:cNvSpPr/>
          <p:nvPr/>
        </p:nvSpPr>
        <p:spPr>
          <a:xfrm>
            <a:off x="2928762" y="481481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Rectangle 277"/>
          <p:cNvSpPr/>
          <p:nvPr/>
        </p:nvSpPr>
        <p:spPr>
          <a:xfrm>
            <a:off x="3306010" y="481480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ectangle 278"/>
          <p:cNvSpPr/>
          <p:nvPr/>
        </p:nvSpPr>
        <p:spPr>
          <a:xfrm>
            <a:off x="3697212" y="481481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Rectangle 279"/>
          <p:cNvSpPr/>
          <p:nvPr/>
        </p:nvSpPr>
        <p:spPr>
          <a:xfrm>
            <a:off x="4141779" y="481480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Rectangle 280"/>
          <p:cNvSpPr/>
          <p:nvPr/>
        </p:nvSpPr>
        <p:spPr>
          <a:xfrm>
            <a:off x="4519027" y="481480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Rectangle 281"/>
          <p:cNvSpPr/>
          <p:nvPr/>
        </p:nvSpPr>
        <p:spPr>
          <a:xfrm>
            <a:off x="4910229" y="481480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Rectangle 282"/>
          <p:cNvSpPr/>
          <p:nvPr/>
        </p:nvSpPr>
        <p:spPr>
          <a:xfrm>
            <a:off x="5373889" y="481481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Rectangle 283"/>
          <p:cNvSpPr/>
          <p:nvPr/>
        </p:nvSpPr>
        <p:spPr>
          <a:xfrm>
            <a:off x="5751137" y="481481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Rectangle 284"/>
          <p:cNvSpPr/>
          <p:nvPr/>
        </p:nvSpPr>
        <p:spPr>
          <a:xfrm>
            <a:off x="6142339" y="481481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9" name="Straight Arrow Connector 298"/>
          <p:cNvCxnSpPr/>
          <p:nvPr/>
        </p:nvCxnSpPr>
        <p:spPr>
          <a:xfrm flipH="1">
            <a:off x="3354435" y="2544542"/>
            <a:ext cx="118496" cy="32411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Arrow Connector 299"/>
          <p:cNvCxnSpPr/>
          <p:nvPr/>
        </p:nvCxnSpPr>
        <p:spPr>
          <a:xfrm flipH="1">
            <a:off x="3413683" y="2185934"/>
            <a:ext cx="417412" cy="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Arrow Connector 300"/>
          <p:cNvCxnSpPr/>
          <p:nvPr/>
        </p:nvCxnSpPr>
        <p:spPr>
          <a:xfrm flipH="1">
            <a:off x="3774789" y="2871814"/>
            <a:ext cx="417412" cy="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/>
          <p:cNvCxnSpPr/>
          <p:nvPr/>
        </p:nvCxnSpPr>
        <p:spPr>
          <a:xfrm flipH="1">
            <a:off x="4537673" y="2185937"/>
            <a:ext cx="417412" cy="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Arrow Connector 302"/>
          <p:cNvCxnSpPr/>
          <p:nvPr/>
        </p:nvCxnSpPr>
        <p:spPr>
          <a:xfrm flipV="1">
            <a:off x="4596921" y="3459476"/>
            <a:ext cx="29779" cy="37644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/>
          <p:cNvCxnSpPr/>
          <p:nvPr/>
        </p:nvCxnSpPr>
        <p:spPr>
          <a:xfrm>
            <a:off x="5874128" y="2966697"/>
            <a:ext cx="52793" cy="38163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Arrow Connector 304"/>
          <p:cNvCxnSpPr/>
          <p:nvPr/>
        </p:nvCxnSpPr>
        <p:spPr>
          <a:xfrm flipV="1">
            <a:off x="3759899" y="3824937"/>
            <a:ext cx="29779" cy="37644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Arrow Connector 305"/>
          <p:cNvCxnSpPr/>
          <p:nvPr/>
        </p:nvCxnSpPr>
        <p:spPr>
          <a:xfrm flipV="1">
            <a:off x="5516189" y="4201382"/>
            <a:ext cx="366426" cy="684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Arrow Connector 306"/>
          <p:cNvCxnSpPr>
            <a:endCxn id="284" idx="2"/>
          </p:cNvCxnSpPr>
          <p:nvPr/>
        </p:nvCxnSpPr>
        <p:spPr>
          <a:xfrm>
            <a:off x="5847599" y="4597894"/>
            <a:ext cx="45839" cy="43130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Arrow Connector 307"/>
          <p:cNvCxnSpPr/>
          <p:nvPr/>
        </p:nvCxnSpPr>
        <p:spPr>
          <a:xfrm flipH="1">
            <a:off x="3057356" y="2642586"/>
            <a:ext cx="356328" cy="22923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Arrow Connector 308"/>
          <p:cNvCxnSpPr/>
          <p:nvPr/>
        </p:nvCxnSpPr>
        <p:spPr>
          <a:xfrm flipH="1">
            <a:off x="3395959" y="2871817"/>
            <a:ext cx="417412" cy="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Arrow Connector 309"/>
          <p:cNvCxnSpPr/>
          <p:nvPr/>
        </p:nvCxnSpPr>
        <p:spPr>
          <a:xfrm>
            <a:off x="5159783" y="2185938"/>
            <a:ext cx="356406" cy="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Arrow Connector 310"/>
          <p:cNvCxnSpPr/>
          <p:nvPr/>
        </p:nvCxnSpPr>
        <p:spPr>
          <a:xfrm flipV="1">
            <a:off x="5022321" y="2771989"/>
            <a:ext cx="29779" cy="37644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Arrow Connector 311"/>
          <p:cNvCxnSpPr/>
          <p:nvPr/>
        </p:nvCxnSpPr>
        <p:spPr>
          <a:xfrm>
            <a:off x="5030528" y="2185940"/>
            <a:ext cx="21572" cy="6670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Arrow Connector 312"/>
          <p:cNvCxnSpPr/>
          <p:nvPr/>
        </p:nvCxnSpPr>
        <p:spPr>
          <a:xfrm>
            <a:off x="5052529" y="3231808"/>
            <a:ext cx="840909" cy="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/>
          <p:cNvCxnSpPr/>
          <p:nvPr/>
        </p:nvCxnSpPr>
        <p:spPr>
          <a:xfrm flipH="1">
            <a:off x="4257939" y="3888558"/>
            <a:ext cx="357940" cy="3812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Arrow Connector 314"/>
          <p:cNvCxnSpPr/>
          <p:nvPr/>
        </p:nvCxnSpPr>
        <p:spPr>
          <a:xfrm>
            <a:off x="3813371" y="4259329"/>
            <a:ext cx="470708" cy="104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Arrow Connector 315"/>
          <p:cNvCxnSpPr/>
          <p:nvPr/>
        </p:nvCxnSpPr>
        <p:spPr>
          <a:xfrm>
            <a:off x="4663084" y="3863529"/>
            <a:ext cx="389016" cy="4062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Arrow Connector 316"/>
          <p:cNvCxnSpPr/>
          <p:nvPr/>
        </p:nvCxnSpPr>
        <p:spPr>
          <a:xfrm flipH="1">
            <a:off x="5058605" y="4248852"/>
            <a:ext cx="417412" cy="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Arrow Connector 317"/>
          <p:cNvCxnSpPr/>
          <p:nvPr/>
        </p:nvCxnSpPr>
        <p:spPr>
          <a:xfrm flipV="1">
            <a:off x="3816205" y="4597891"/>
            <a:ext cx="29779" cy="37644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Arrow Connector 318"/>
          <p:cNvCxnSpPr/>
          <p:nvPr/>
        </p:nvCxnSpPr>
        <p:spPr>
          <a:xfrm>
            <a:off x="3816205" y="4228968"/>
            <a:ext cx="45839" cy="43130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Arrow Connector 319"/>
          <p:cNvCxnSpPr/>
          <p:nvPr/>
        </p:nvCxnSpPr>
        <p:spPr>
          <a:xfrm>
            <a:off x="3444186" y="4614711"/>
            <a:ext cx="356406" cy="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Arrow Connector 320"/>
          <p:cNvCxnSpPr/>
          <p:nvPr/>
        </p:nvCxnSpPr>
        <p:spPr>
          <a:xfrm flipV="1">
            <a:off x="5900524" y="4212371"/>
            <a:ext cx="29779" cy="37644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2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323" name="Date Placeholder 3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CF5C-C9B3-4B72-9253-BE2D32506B1B}" type="datetime1">
              <a:rPr lang="en-US" smtClean="0"/>
              <a:t>12/2/12</a:t>
            </a:fld>
            <a:endParaRPr lang="en-US"/>
          </a:p>
        </p:txBody>
      </p:sp>
      <p:sp>
        <p:nvSpPr>
          <p:cNvPr id="324" name="Slide Number Placeholder 3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25" name="TextBox 324"/>
          <p:cNvSpPr txBox="1"/>
          <p:nvPr/>
        </p:nvSpPr>
        <p:spPr>
          <a:xfrm>
            <a:off x="2731532" y="160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HW</a:t>
            </a:r>
            <a:r>
              <a:rPr lang="en-US" b="1" dirty="0" smtClean="0">
                <a:sym typeface="Wingdings" pitchFamily="2" charset="2"/>
              </a:rPr>
              <a:t></a:t>
            </a:r>
            <a:endParaRPr lang="en-US" b="1" dirty="0"/>
          </a:p>
        </p:txBody>
      </p:sp>
      <p:sp>
        <p:nvSpPr>
          <p:cNvPr id="327" name="TextBox 326"/>
          <p:cNvSpPr txBox="1"/>
          <p:nvPr/>
        </p:nvSpPr>
        <p:spPr>
          <a:xfrm rot="5400000">
            <a:off x="2127766" y="2215634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SW</a:t>
            </a:r>
            <a:r>
              <a:rPr lang="en-US" b="1" dirty="0" smtClean="0">
                <a:sym typeface="Wingdings" pitchFamily="2" charset="2"/>
              </a:rPr>
              <a:t>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12576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7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1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5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3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7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9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1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5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9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3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1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3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5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7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9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3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7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1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9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1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3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7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8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9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1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2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3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5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6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9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0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1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7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8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9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1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3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5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6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9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0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1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3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4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7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8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1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5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7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9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1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3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4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7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8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9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1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2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5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6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7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9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1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3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4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5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7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9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1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2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3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5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6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7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9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0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1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3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4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5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7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8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9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1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2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3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5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6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7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9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0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1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3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4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5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7" dur="5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8" dur="5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9" dur="5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1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2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3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5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6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7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9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40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1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3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44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5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7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48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9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1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52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3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5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56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7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9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60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1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3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64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5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7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68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9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1" dur="5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72" dur="5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3" dur="5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5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76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7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9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80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1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3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84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5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7" dur="5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88" dur="5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9" dur="5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1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92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3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5" dur="5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96" dur="5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7" dur="5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9" dur="5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00" dur="5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1" dur="5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Integrated HW &amp; SW Analysis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315" y="1422771"/>
            <a:ext cx="8229600" cy="4525963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Lays a foundation for run-time management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Increases diversity among sparse samples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Prior work separates HW &amp; SW</a:t>
            </a:r>
          </a:p>
          <a:p>
            <a:pPr lvl="8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D40C-7A14-431B-8D36-5AA2BBC62F69}" type="datetime1">
              <a:rPr lang="en-US" smtClean="0"/>
              <a:t>12/2/12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981200" y="450357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/>
              <a:t>System Management Space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3560479" y="371956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937727" y="371956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328929" y="371956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773496" y="371956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50744" y="371956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541946" y="371956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568966" y="406902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946214" y="406902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337416" y="406902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781983" y="406902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159231" y="406901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550433" y="406902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579788" y="439313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957036" y="439313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348238" y="439313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92805" y="439313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170053" y="439313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561255" y="439313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562091" y="475084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939339" y="475084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330541" y="475084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775108" y="475084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152356" y="475084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543558" y="475084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570578" y="510030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947826" y="510029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4339028" y="510030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783595" y="510029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5160843" y="510029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5552045" y="510029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3581400" y="542441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958648" y="542441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4349850" y="542441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4794417" y="542441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5171665" y="542440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5562867" y="542441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3332868" y="3352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HW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 rot="5400000">
            <a:off x="2805302" y="4030199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SW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4759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024"/>
    </mc:Choice>
    <mc:Fallback xmlns="">
      <p:transition spd="slow" advTm="22024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Principles and </a:t>
            </a:r>
            <a:r>
              <a:rPr lang="en-US" b="1" dirty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Enhance data re-usability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Shard-level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profiles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Portable characteristics (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-arch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independent)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Automate modeling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Genetic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algorithm trains, updates models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Accommodates dynamic systems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D40C-7A14-431B-8D36-5AA2BBC62F69}" type="datetime1">
              <a:rPr lang="en-US" smtClean="0"/>
              <a:t>12/2/12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5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2012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024"/>
    </mc:Choice>
    <mc:Fallback xmlns="">
      <p:transition spd="slow" advTm="22024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Accurate Extrapolation 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rmAutofit lnSpcReduction="10000"/>
          </a:bodyPr>
          <a:lstStyle/>
          <a:p>
            <a:pPr lvl="8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Predict performance for new HW-SW pairs with  5-10% median error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51" y="1836305"/>
            <a:ext cx="3429000" cy="2041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961" y="1836305"/>
            <a:ext cx="3219450" cy="2126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BCF8-AA7F-49D8-8E2B-5F69883D1573}" type="datetime1">
              <a:rPr lang="en-US" smtClean="0"/>
              <a:t>12/2/12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28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Inferred Models for Dynamic and Sparse Hardware-Software Spaces</a:t>
            </a:r>
            <a:endParaRPr lang="en-US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Weidan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Wu,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Benjamin C. Lee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Duke University</a:t>
            </a:r>
          </a:p>
        </p:txBody>
      </p:sp>
      <p:pic>
        <p:nvPicPr>
          <p:cNvPr id="5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pic>
        <p:nvPicPr>
          <p:cNvPr id="4097" name="Picture 1" descr="C:\Users\Steven\AppData\Roaming\Tencent\Users\550597387\QQ\WinTemp\RichOle\ULR@OMZLZZAZ]~US7P}S[I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E0FE-7C67-4640-8F6B-B13C66036F80}" type="datetime1">
              <a:rPr lang="en-US" smtClean="0"/>
              <a:t>12/2/12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55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9|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9|3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3257</TotalTime>
  <Words>167</Words>
  <Application>Microsoft Macintosh PowerPoint</Application>
  <PresentationFormat>On-screen Show (4:3)</PresentationFormat>
  <Paragraphs>62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Inferred Models for Dynamic and Sparse Hardware-Software Spaces</vt:lpstr>
      <vt:lpstr>Mapping Software to Hardware</vt:lpstr>
      <vt:lpstr>Inference with Sparse Profiles</vt:lpstr>
      <vt:lpstr>Integrated HW &amp; SW Analysis</vt:lpstr>
      <vt:lpstr>Principles and Strategies</vt:lpstr>
      <vt:lpstr>Accurate Extrapolation </vt:lpstr>
      <vt:lpstr>Inferred Models for Dynamic and Sparse Hardware-Software Spaces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Inferred Models for Dynamic and Sparse Hardware-Software Spaces</dc:title>
  <dc:creator>Steven</dc:creator>
  <cp:lastModifiedBy>Onur Mutlu</cp:lastModifiedBy>
  <cp:revision>408</cp:revision>
  <dcterms:created xsi:type="dcterms:W3CDTF">2012-11-20T21:04:17Z</dcterms:created>
  <dcterms:modified xsi:type="dcterms:W3CDTF">2012-12-03T06:46:27Z</dcterms:modified>
</cp:coreProperties>
</file>