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429" r:id="rId2"/>
    <p:sldId id="1553" r:id="rId3"/>
    <p:sldId id="1561" r:id="rId4"/>
    <p:sldId id="1591" r:id="rId5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DC49"/>
    <a:srgbClr val="F06100"/>
    <a:srgbClr val="FF0000"/>
    <a:srgbClr val="00EC4F"/>
    <a:srgbClr val="777777"/>
    <a:srgbClr val="008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831" autoAdjust="0"/>
  </p:normalViewPr>
  <p:slideViewPr>
    <p:cSldViewPr>
      <p:cViewPr varScale="1">
        <p:scale>
          <a:sx n="83" d="100"/>
          <a:sy n="83" d="100"/>
        </p:scale>
        <p:origin x="-23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6656"/>
    </p:cViewPr>
  </p:sorterViewPr>
  <p:notesViewPr>
    <p:cSldViewPr>
      <p:cViewPr varScale="1">
        <p:scale>
          <a:sx n="40" d="100"/>
          <a:sy n="40" d="100"/>
        </p:scale>
        <p:origin x="-1500" y="-108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t" anchorCtr="0" compatLnSpc="1">
            <a:prstTxWarp prst="textNoShape">
              <a:avLst/>
            </a:prstTxWarp>
          </a:bodyPr>
          <a:lstStyle>
            <a:lvl1pPr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t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5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b" anchorCtr="0" compatLnSpc="1">
            <a:prstTxWarp prst="textNoShape">
              <a:avLst/>
            </a:prstTxWarp>
          </a:bodyPr>
          <a:lstStyle>
            <a:lvl1pPr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5863"/>
            <a:ext cx="3027362" cy="465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b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Times New Roman" charset="0"/>
              </a:defRPr>
            </a:lvl1pPr>
          </a:lstStyle>
          <a:p>
            <a:pPr>
              <a:defRPr/>
            </a:pPr>
            <a:fld id="{49F1350E-558B-B943-80BD-E5613BFCE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229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t" anchorCtr="0" compatLnSpc="1">
            <a:prstTxWarp prst="textNoShape">
              <a:avLst/>
            </a:prstTxWarp>
          </a:bodyPr>
          <a:lstStyle>
            <a:lvl1pPr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t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3738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18100" cy="4173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5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b" anchorCtr="0" compatLnSpc="1">
            <a:prstTxWarp prst="textNoShape">
              <a:avLst/>
            </a:prstTxWarp>
          </a:bodyPr>
          <a:lstStyle>
            <a:lvl1pPr defTabSz="922338">
              <a:defRPr sz="11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5863"/>
            <a:ext cx="3027362" cy="465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180" tIns="46090" rIns="92180" bIns="46090" numCol="1" anchor="b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Times New Roman" charset="0"/>
              </a:defRPr>
            </a:lvl1pPr>
          </a:lstStyle>
          <a:p>
            <a:pPr>
              <a:defRPr/>
            </a:pPr>
            <a:fld id="{D01BF463-EF6E-644A-94BA-A0417B7E8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931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194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9"/>
          <p:cNvSpPr txBox="1">
            <a:spLocks noChangeArrowheads="1"/>
          </p:cNvSpPr>
          <p:nvPr/>
        </p:nvSpPr>
        <p:spPr bwMode="auto">
          <a:xfrm>
            <a:off x="4098925" y="1414463"/>
            <a:ext cx="184150" cy="45720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sz="2400" smtClean="0">
              <a:latin typeface="Times" charset="0"/>
              <a:cs typeface="+mn-cs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rgbClr val="FF0000"/>
                </a:solidFill>
                <a:latin typeface="DINNeuzeitGrotesk BoldCond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E770EA23-1309-094D-8D76-82F0B58A0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65EF-B21B-DD49-8271-7ABB700B0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89650" y="341313"/>
            <a:ext cx="1911350" cy="5651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425" y="341313"/>
            <a:ext cx="5584825" cy="5651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5457D-C1AD-8843-9C52-1148551B1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341313"/>
            <a:ext cx="7648575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90613" y="1314450"/>
            <a:ext cx="6907212" cy="46783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727DD-C2B7-3B4A-8BA6-162B17EA5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9FA3F-415C-7D42-AC61-61956294D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02213-62E9-D24C-9705-1855BC6C6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0613" y="1314450"/>
            <a:ext cx="3376612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9625" y="1314450"/>
            <a:ext cx="33782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97C09-D7FC-1040-883C-14E8D7843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3CEF5-7E7D-F442-B9D7-CDC713B00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F112-85BB-1F4B-B7C6-99B99EED5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12D04-6C1B-5844-A2CD-D2AA9342F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18E8D-180E-6D42-A42E-2AC503EF8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B839-9FF7-DD4D-A59D-BB9170621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341313"/>
            <a:ext cx="76485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0613" y="1314450"/>
            <a:ext cx="6907212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Line 41"/>
          <p:cNvSpPr>
            <a:spLocks noChangeShapeType="1"/>
          </p:cNvSpPr>
          <p:nvPr/>
        </p:nvSpPr>
        <p:spPr bwMode="auto">
          <a:xfrm>
            <a:off x="330200" y="1219200"/>
            <a:ext cx="8534400" cy="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29" name="Line 47"/>
          <p:cNvSpPr>
            <a:spLocks noChangeShapeType="1"/>
          </p:cNvSpPr>
          <p:nvPr/>
        </p:nvSpPr>
        <p:spPr bwMode="auto">
          <a:xfrm>
            <a:off x="304800" y="6197600"/>
            <a:ext cx="8534400" cy="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72" name="Rectangle 4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324600"/>
            <a:ext cx="11430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E3B30156-7CB4-4840-B074-7E80A67FD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Calibri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Calibri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Calibri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Verdana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Verdana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Verdana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56127A"/>
          </a:solidFill>
          <a:latin typeface="Verdan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56127A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56127A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56127A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6127A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6127A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6127A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6127A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6127A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304800" y="6096000"/>
            <a:ext cx="8534400" cy="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1" name="Picture 10" descr="\\ad.cs.pitt.edu\Users\Users1\socrates\Desktop\present\banner-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231648"/>
            <a:ext cx="3581400" cy="63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1663700"/>
            <a:ext cx="82619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Calibri"/>
              </a:rPr>
              <a:t>Predicting Coherence Communication </a:t>
            </a:r>
            <a:br>
              <a:rPr lang="en-US" sz="3200" b="1" dirty="0" smtClean="0">
                <a:latin typeface="Calibri"/>
              </a:rPr>
            </a:br>
            <a:r>
              <a:rPr lang="en-US" sz="3200" b="1" dirty="0" smtClean="0">
                <a:latin typeface="Calibri"/>
              </a:rPr>
              <a:t>by Tracking Synchronization Points at Run Time</a:t>
            </a:r>
            <a:endParaRPr lang="en-US" b="1" dirty="0">
              <a:latin typeface="Helvetica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828800" y="3429000"/>
            <a:ext cx="54863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99"/>
                </a:solidFill>
                <a:latin typeface="Calibri"/>
              </a:rPr>
              <a:t>Socrates </a:t>
            </a:r>
            <a:r>
              <a:rPr lang="en-US" b="1" dirty="0" err="1" smtClean="0">
                <a:solidFill>
                  <a:srgbClr val="000099"/>
                </a:solidFill>
                <a:latin typeface="Calibri"/>
              </a:rPr>
              <a:t>Demetriades</a:t>
            </a:r>
            <a:r>
              <a:rPr lang="en-US" b="1" dirty="0" smtClean="0">
                <a:solidFill>
                  <a:srgbClr val="000099"/>
                </a:solidFill>
                <a:latin typeface="Calibri"/>
              </a:rPr>
              <a:t> </a:t>
            </a:r>
            <a:br>
              <a:rPr lang="en-US" b="1" dirty="0" smtClean="0">
                <a:solidFill>
                  <a:srgbClr val="000099"/>
                </a:solidFill>
                <a:latin typeface="Calibri"/>
              </a:rPr>
            </a:br>
            <a:r>
              <a:rPr lang="en-US" b="1" dirty="0" smtClean="0">
                <a:solidFill>
                  <a:srgbClr val="000099"/>
                </a:solidFill>
                <a:latin typeface="Calibri"/>
              </a:rPr>
              <a:t>and </a:t>
            </a:r>
            <a:r>
              <a:rPr lang="en-US" b="1" dirty="0" err="1" smtClean="0">
                <a:solidFill>
                  <a:srgbClr val="000099"/>
                </a:solidFill>
                <a:latin typeface="Calibri"/>
              </a:rPr>
              <a:t>Sangyeun</a:t>
            </a:r>
            <a:r>
              <a:rPr lang="en-US" b="1" dirty="0" smtClean="0">
                <a:solidFill>
                  <a:srgbClr val="000099"/>
                </a:solidFill>
                <a:latin typeface="Calibri"/>
              </a:rPr>
              <a:t> Cho</a:t>
            </a:r>
            <a:endParaRPr lang="en-US" b="1" dirty="0">
              <a:solidFill>
                <a:srgbClr val="000099"/>
              </a:solidFill>
              <a:latin typeface="Calibri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264080" y="6248400"/>
            <a:ext cx="66285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 smtClean="0">
                <a:solidFill>
                  <a:srgbClr val="500F64"/>
                </a:solidFill>
                <a:latin typeface="Calibri"/>
              </a:rPr>
              <a:t>45</a:t>
            </a:r>
            <a:r>
              <a:rPr lang="en-US" sz="1800" baseline="30000" dirty="0" smtClean="0">
                <a:solidFill>
                  <a:srgbClr val="500F64"/>
                </a:solidFill>
                <a:latin typeface="Calibri"/>
              </a:rPr>
              <a:t>th</a:t>
            </a:r>
            <a:r>
              <a:rPr lang="en-US" sz="1800" dirty="0" smtClean="0">
                <a:solidFill>
                  <a:srgbClr val="500F64"/>
                </a:solidFill>
                <a:latin typeface="Calibri"/>
              </a:rPr>
              <a:t> International Symposium in </a:t>
            </a:r>
            <a:r>
              <a:rPr lang="en-US" sz="1800" dirty="0" err="1" smtClean="0">
                <a:solidFill>
                  <a:srgbClr val="500F64"/>
                </a:solidFill>
                <a:latin typeface="Calibri"/>
              </a:rPr>
              <a:t>Microarchitecture</a:t>
            </a:r>
            <a:r>
              <a:rPr lang="en-US" sz="1800" dirty="0" smtClean="0">
                <a:solidFill>
                  <a:srgbClr val="500F64"/>
                </a:solidFill>
                <a:latin typeface="Calibri"/>
              </a:rPr>
              <a:t>, December 2012</a:t>
            </a:r>
            <a:endParaRPr lang="en-US" sz="1800" dirty="0">
              <a:solidFill>
                <a:srgbClr val="500F64"/>
              </a:solidFill>
              <a:latin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43050"/>
            <a:ext cx="8458200" cy="272415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kern="1200" dirty="0" smtClean="0">
                <a:latin typeface="Times New Roman" charset="0"/>
              </a:rPr>
              <a:t>Synchronization </a:t>
            </a:r>
            <a:r>
              <a:rPr lang="en-US" b="1" kern="1200" dirty="0">
                <a:latin typeface="Times New Roman" charset="0"/>
              </a:rPr>
              <a:t>Point based Prediction (</a:t>
            </a:r>
            <a:r>
              <a:rPr lang="en-US" b="1" i="1" kern="1200" dirty="0">
                <a:latin typeface="Times New Roman" charset="0"/>
              </a:rPr>
              <a:t>SP-prediction</a:t>
            </a:r>
            <a:r>
              <a:rPr lang="en-US" b="1" kern="1200" dirty="0" smtClean="0">
                <a:latin typeface="Times New Roman" charset="0"/>
              </a:rPr>
              <a:t>)</a:t>
            </a:r>
          </a:p>
          <a:p>
            <a:pPr algn="ctr"/>
            <a:endParaRPr lang="en-US" sz="1200" i="1" kern="1200" dirty="0" smtClean="0">
              <a:latin typeface="Times New Roman" charset="0"/>
            </a:endParaRPr>
          </a:p>
          <a:p>
            <a:pPr marL="0" indent="0" algn="ctr">
              <a:buNone/>
            </a:pPr>
            <a:r>
              <a:rPr lang="en-US" kern="1200" dirty="0" smtClean="0">
                <a:latin typeface="Times New Roman" charset="0"/>
              </a:rPr>
              <a:t>A new run time approach for predicting coherence request targets.</a:t>
            </a:r>
          </a:p>
          <a:p>
            <a:pPr marL="0" indent="0" algn="ctr">
              <a:buNone/>
            </a:pPr>
            <a:endParaRPr lang="en-US" i="1" kern="1200" dirty="0" smtClean="0">
              <a:latin typeface="Times New Roman" charset="0"/>
            </a:endParaRPr>
          </a:p>
          <a:p>
            <a:pPr marL="0" indent="0" algn="ctr">
              <a:buNone/>
            </a:pPr>
            <a:r>
              <a:rPr lang="en-US" i="1" kern="1200" dirty="0" smtClean="0">
                <a:latin typeface="Times New Roman" charset="0"/>
              </a:rPr>
              <a:t>Inter-thread communication caused by coherence transactions is tightly related with the synchronization points in parallel execution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33400" y="3048000"/>
            <a:ext cx="8458200" cy="294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6127A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56127A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6127A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9pPr>
          </a:lstStyle>
          <a:p>
            <a:endParaRPr lang="en-US" u="sng" kern="1200" dirty="0" smtClean="0">
              <a:latin typeface="Times New Roman" charset="0"/>
            </a:endParaRPr>
          </a:p>
          <a:p>
            <a:endParaRPr lang="en-US" u="sng" kern="1200" dirty="0" smtClean="0">
              <a:latin typeface="Times New Roman" charset="0"/>
            </a:endParaRPr>
          </a:p>
          <a:p>
            <a:endParaRPr lang="en-US" u="sng" kern="1200" dirty="0" smtClean="0">
              <a:latin typeface="Times New Roman" charset="0"/>
            </a:endParaRPr>
          </a:p>
          <a:p>
            <a:r>
              <a:rPr lang="en-US" u="sng" kern="1200" dirty="0" smtClean="0">
                <a:latin typeface="Times New Roman" charset="0"/>
              </a:rPr>
              <a:t>Main Idea:</a:t>
            </a:r>
            <a:r>
              <a:rPr lang="en-US" kern="1200" dirty="0" smtClean="0">
                <a:latin typeface="Times New Roman" charset="0"/>
              </a:rPr>
              <a:t> Associate the communication behavior with synchronization points and use this to do effective predict</a:t>
            </a:r>
            <a:r>
              <a:rPr lang="en-US" dirty="0" smtClean="0">
                <a:latin typeface="Times New Roman" charset="0"/>
              </a:rPr>
              <a:t>ions.</a:t>
            </a:r>
            <a:endParaRPr lang="en-US" kern="1200" dirty="0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04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SP-prediction?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74173"/>
            <a:ext cx="8382000" cy="493395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Exploits communication localities based on application</a:t>
            </a:r>
            <a:r>
              <a:rPr lang="en-US" dirty="0"/>
              <a:t>-defined</a:t>
            </a:r>
            <a:r>
              <a:rPr lang="en-US" dirty="0" smtClean="0"/>
              <a:t> variable-length execution intervals.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Has very low-storage cost and resource usage compared to traditional address- and instruction-based prediction approaches, yet delivers relatively high performance. </a:t>
            </a:r>
          </a:p>
          <a:p>
            <a:endParaRPr lang="en-US" dirty="0" smtClean="0"/>
          </a:p>
          <a:p>
            <a:r>
              <a:rPr lang="en-US" dirty="0" smtClean="0"/>
              <a:t>Takes advantage of the existing programming paradigm while being transparent to the programmer or compiler.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493395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is coherence communication and why prediction is important. </a:t>
            </a:r>
          </a:p>
          <a:p>
            <a:endParaRPr lang="en-US" sz="1800" dirty="0" smtClean="0"/>
          </a:p>
          <a:p>
            <a:r>
              <a:rPr lang="en-US" dirty="0" smtClean="0"/>
              <a:t>How synchronization points are related to the communication behavior, and what are the new prediction opportunities.  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How SP-prediction exploits the new opportunities to predict coherence communication targets. </a:t>
            </a:r>
          </a:p>
          <a:p>
            <a:endParaRPr lang="en-US" sz="1800" dirty="0" smtClean="0"/>
          </a:p>
          <a:p>
            <a:r>
              <a:rPr lang="en-US" dirty="0" smtClean="0"/>
              <a:t>How effective is SP-prediction, and how it compares to other general prediction approaches.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Qureshi_isca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1A67C"/>
        </a:accent1>
        <a:accent2>
          <a:srgbClr val="686EA8"/>
        </a:accent2>
        <a:accent3>
          <a:srgbClr val="FFFFFF"/>
        </a:accent3>
        <a:accent4>
          <a:srgbClr val="000000"/>
        </a:accent4>
        <a:accent5>
          <a:srgbClr val="C7D0BF"/>
        </a:accent5>
        <a:accent6>
          <a:srgbClr val="5E6398"/>
        </a:accent6>
        <a:hlink>
          <a:srgbClr val="2104D2"/>
        </a:hlink>
        <a:folHlink>
          <a:srgbClr val="7F67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MQureshi_isca07</Template>
  <TotalTime>4922</TotalTime>
  <Words>196</Words>
  <Application>Microsoft Macintosh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MQureshi_isca07</vt:lpstr>
      <vt:lpstr>PowerPoint Presentation</vt:lpstr>
      <vt:lpstr>Key Contribution</vt:lpstr>
      <vt:lpstr>Why SP-prediction?</vt:lpstr>
      <vt:lpstr>Overview of the Talk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socrates</dc:creator>
  <cp:lastModifiedBy>Onur Mutlu</cp:lastModifiedBy>
  <cp:revision>161</cp:revision>
  <cp:lastPrinted>2000-11-03T14:05:27Z</cp:lastPrinted>
  <dcterms:created xsi:type="dcterms:W3CDTF">2012-12-03T00:57:17Z</dcterms:created>
  <dcterms:modified xsi:type="dcterms:W3CDTF">2012-12-03T01:25:09Z</dcterms:modified>
</cp:coreProperties>
</file>