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6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7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8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9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  <p:sldMasterId id="2147483701" r:id="rId4"/>
    <p:sldMasterId id="2147483715" r:id="rId5"/>
    <p:sldMasterId id="2147483727" r:id="rId6"/>
    <p:sldMasterId id="2147483741" r:id="rId7"/>
    <p:sldMasterId id="2147483753" r:id="rId8"/>
    <p:sldMasterId id="2147483767" r:id="rId9"/>
    <p:sldMasterId id="2147483779" r:id="rId10"/>
  </p:sldMasterIdLst>
  <p:notesMasterIdLst>
    <p:notesMasterId r:id="rId14"/>
  </p:notesMasterIdLst>
  <p:sldIdLst>
    <p:sldId id="261" r:id="rId11"/>
    <p:sldId id="259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W:\papers\micro12cmpcores\figs\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[EXCEL.xlsx]coverage_sweep!$B$19</c:f>
              <c:strCache>
                <c:ptCount val="1"/>
                <c:pt idx="0">
                  <c:v>astar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[EXCEL.xlsx]coverage_sweep!$B$20:$B$35</c:f>
              <c:numCache>
                <c:formatCode>0%</c:formatCode>
                <c:ptCount val="16"/>
                <c:pt idx="0">
                  <c:v>0.7800287</c:v>
                </c:pt>
                <c:pt idx="1">
                  <c:v>0.7228868</c:v>
                </c:pt>
                <c:pt idx="2">
                  <c:v>0.6884010688</c:v>
                </c:pt>
                <c:pt idx="3">
                  <c:v>0.644779</c:v>
                </c:pt>
                <c:pt idx="4">
                  <c:v>0.6061136</c:v>
                </c:pt>
                <c:pt idx="5">
                  <c:v>0.588582</c:v>
                </c:pt>
                <c:pt idx="6">
                  <c:v>0.537896</c:v>
                </c:pt>
                <c:pt idx="7">
                  <c:v>0.48216</c:v>
                </c:pt>
                <c:pt idx="8">
                  <c:v>0.45932</c:v>
                </c:pt>
                <c:pt idx="9">
                  <c:v>0.44996</c:v>
                </c:pt>
                <c:pt idx="10">
                  <c:v>0.41565</c:v>
                </c:pt>
                <c:pt idx="11">
                  <c:v>0.4088</c:v>
                </c:pt>
                <c:pt idx="12">
                  <c:v>0.3955</c:v>
                </c:pt>
                <c:pt idx="13">
                  <c:v>0.389</c:v>
                </c:pt>
                <c:pt idx="14">
                  <c:v>0.37</c:v>
                </c:pt>
                <c:pt idx="15">
                  <c:v>0.36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[EXCEL.xlsx]coverage_sweep!$C$19</c:f>
              <c:strCache>
                <c:ptCount val="1"/>
                <c:pt idx="0">
                  <c:v>bzip2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[EXCEL.xlsx]coverage_sweep!$C$20:$C$35</c:f>
              <c:numCache>
                <c:formatCode>0%</c:formatCode>
                <c:ptCount val="16"/>
                <c:pt idx="0">
                  <c:v>0.2427084</c:v>
                </c:pt>
                <c:pt idx="1">
                  <c:v>0.2278096</c:v>
                </c:pt>
                <c:pt idx="2">
                  <c:v>0.2220531222</c:v>
                </c:pt>
                <c:pt idx="3">
                  <c:v>0.211386</c:v>
                </c:pt>
                <c:pt idx="4">
                  <c:v>0.200392</c:v>
                </c:pt>
                <c:pt idx="5">
                  <c:v>0.197096</c:v>
                </c:pt>
                <c:pt idx="6">
                  <c:v>0.19008</c:v>
                </c:pt>
                <c:pt idx="7">
                  <c:v>0.18444</c:v>
                </c:pt>
                <c:pt idx="8">
                  <c:v>0.182304</c:v>
                </c:pt>
                <c:pt idx="9">
                  <c:v>0.18155</c:v>
                </c:pt>
                <c:pt idx="10">
                  <c:v>0.1782</c:v>
                </c:pt>
                <c:pt idx="11">
                  <c:v>0.1773</c:v>
                </c:pt>
                <c:pt idx="12">
                  <c:v>0.1755</c:v>
                </c:pt>
                <c:pt idx="13">
                  <c:v>0.175</c:v>
                </c:pt>
                <c:pt idx="14">
                  <c:v>0.17</c:v>
                </c:pt>
                <c:pt idx="15">
                  <c:v>0.17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[EXCEL.xlsx]coverage_sweep!$D$19</c:f>
              <c:strCache>
                <c:ptCount val="1"/>
                <c:pt idx="0">
                  <c:v>gcc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[EXCEL.xlsx]coverage_sweep!$D$20:$D$35</c:f>
              <c:numCache>
                <c:formatCode>0%</c:formatCode>
                <c:ptCount val="16"/>
                <c:pt idx="0">
                  <c:v>0.5035733</c:v>
                </c:pt>
                <c:pt idx="1">
                  <c:v>0.4422576</c:v>
                </c:pt>
                <c:pt idx="2">
                  <c:v>0.4129776413</c:v>
                </c:pt>
                <c:pt idx="3">
                  <c:v>0.384044</c:v>
                </c:pt>
                <c:pt idx="4">
                  <c:v>0.363132</c:v>
                </c:pt>
                <c:pt idx="5">
                  <c:v>0.355031</c:v>
                </c:pt>
                <c:pt idx="6">
                  <c:v>0.336396</c:v>
                </c:pt>
                <c:pt idx="7">
                  <c:v>0.31896</c:v>
                </c:pt>
                <c:pt idx="8">
                  <c:v>0.31148</c:v>
                </c:pt>
                <c:pt idx="9">
                  <c:v>0.30842</c:v>
                </c:pt>
                <c:pt idx="10">
                  <c:v>0.28495</c:v>
                </c:pt>
                <c:pt idx="11">
                  <c:v>0.2781</c:v>
                </c:pt>
                <c:pt idx="12">
                  <c:v>0.268</c:v>
                </c:pt>
                <c:pt idx="13">
                  <c:v>0.264</c:v>
                </c:pt>
                <c:pt idx="14">
                  <c:v>0.25</c:v>
                </c:pt>
                <c:pt idx="15">
                  <c:v>0.25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[EXCEL.xlsx]coverage_sweep!$E$19</c:f>
              <c:strCache>
                <c:ptCount val="1"/>
                <c:pt idx="0">
                  <c:v>gobmk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[EXCEL.xlsx]coverage_sweep!$E$20:$E$35</c:f>
              <c:numCache>
                <c:formatCode>0%</c:formatCode>
                <c:ptCount val="16"/>
                <c:pt idx="0">
                  <c:v>0.6089136</c:v>
                </c:pt>
                <c:pt idx="1">
                  <c:v>0.5374372</c:v>
                </c:pt>
                <c:pt idx="2">
                  <c:v>0.4981851498</c:v>
                </c:pt>
                <c:pt idx="3">
                  <c:v>0.454414</c:v>
                </c:pt>
                <c:pt idx="4">
                  <c:v>0.4210624</c:v>
                </c:pt>
                <c:pt idx="5">
                  <c:v>0.407304</c:v>
                </c:pt>
                <c:pt idx="6">
                  <c:v>0.373174</c:v>
                </c:pt>
                <c:pt idx="7">
                  <c:v>0.34234</c:v>
                </c:pt>
                <c:pt idx="8">
                  <c:v>0.3304</c:v>
                </c:pt>
                <c:pt idx="9">
                  <c:v>0.32594</c:v>
                </c:pt>
                <c:pt idx="10">
                  <c:v>0.3033</c:v>
                </c:pt>
                <c:pt idx="11">
                  <c:v>0.2965</c:v>
                </c:pt>
                <c:pt idx="12">
                  <c:v>0.284</c:v>
                </c:pt>
                <c:pt idx="13">
                  <c:v>0.28</c:v>
                </c:pt>
                <c:pt idx="14">
                  <c:v>0.275</c:v>
                </c:pt>
                <c:pt idx="15">
                  <c:v>0.27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[EXCEL.xlsx]coverage_sweep!$F$19</c:f>
              <c:strCache>
                <c:ptCount val="1"/>
                <c:pt idx="0">
                  <c:v>h264ref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[EXCEL.xlsx]coverage_sweep!$F$20:$F$35</c:f>
              <c:numCache>
                <c:formatCode>0%</c:formatCode>
                <c:ptCount val="16"/>
                <c:pt idx="0">
                  <c:v>0.1713836</c:v>
                </c:pt>
                <c:pt idx="1">
                  <c:v>0.1558108</c:v>
                </c:pt>
                <c:pt idx="2">
                  <c:v>0.1479768148</c:v>
                </c:pt>
                <c:pt idx="3">
                  <c:v>0.1390575</c:v>
                </c:pt>
                <c:pt idx="4">
                  <c:v>0.1349848</c:v>
                </c:pt>
                <c:pt idx="5">
                  <c:v>0.133806</c:v>
                </c:pt>
                <c:pt idx="6">
                  <c:v>0.128932</c:v>
                </c:pt>
                <c:pt idx="7">
                  <c:v>0.121935</c:v>
                </c:pt>
                <c:pt idx="8">
                  <c:v>0.118776</c:v>
                </c:pt>
                <c:pt idx="9">
                  <c:v>0.11734</c:v>
                </c:pt>
                <c:pt idx="10">
                  <c:v>0.11045</c:v>
                </c:pt>
                <c:pt idx="11">
                  <c:v>0.1069</c:v>
                </c:pt>
                <c:pt idx="12">
                  <c:v>0.1015</c:v>
                </c:pt>
                <c:pt idx="13">
                  <c:v>0.1</c:v>
                </c:pt>
                <c:pt idx="14">
                  <c:v>0.095</c:v>
                </c:pt>
                <c:pt idx="15">
                  <c:v>0.09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[EXCEL.xlsx]coverage_sweep!$G$19</c:f>
              <c:strCache>
                <c:ptCount val="1"/>
                <c:pt idx="0">
                  <c:v>hmmer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[EXCEL.xlsx]coverage_sweep!$G$20:$G$35</c:f>
              <c:numCache>
                <c:formatCode>0%</c:formatCode>
                <c:ptCount val="16"/>
                <c:pt idx="0">
                  <c:v>0.2759832</c:v>
                </c:pt>
                <c:pt idx="1">
                  <c:v>0.2139096</c:v>
                </c:pt>
                <c:pt idx="2">
                  <c:v>0.1919655192</c:v>
                </c:pt>
                <c:pt idx="3">
                  <c:v>0.1739445</c:v>
                </c:pt>
                <c:pt idx="4">
                  <c:v>0.1607704</c:v>
                </c:pt>
                <c:pt idx="5">
                  <c:v>0.155491</c:v>
                </c:pt>
                <c:pt idx="6">
                  <c:v>0.143742</c:v>
                </c:pt>
                <c:pt idx="7">
                  <c:v>0.137155</c:v>
                </c:pt>
                <c:pt idx="8">
                  <c:v>0.13452</c:v>
                </c:pt>
                <c:pt idx="9">
                  <c:v>0.13348</c:v>
                </c:pt>
                <c:pt idx="10">
                  <c:v>0.12875</c:v>
                </c:pt>
                <c:pt idx="11">
                  <c:v>0.1261</c:v>
                </c:pt>
                <c:pt idx="12">
                  <c:v>0.1165</c:v>
                </c:pt>
                <c:pt idx="13">
                  <c:v>0.112</c:v>
                </c:pt>
                <c:pt idx="14">
                  <c:v>0.1</c:v>
                </c:pt>
                <c:pt idx="15">
                  <c:v>0.1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[EXCEL.xlsx]coverage_sweep!$H$19</c:f>
              <c:strCache>
                <c:ptCount val="1"/>
                <c:pt idx="0">
                  <c:v>mcf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[EXCEL.xlsx]coverage_sweep!$H$20:$H$35</c:f>
              <c:numCache>
                <c:formatCode>0%</c:formatCode>
                <c:ptCount val="16"/>
                <c:pt idx="0">
                  <c:v>0.9840529</c:v>
                </c:pt>
                <c:pt idx="1">
                  <c:v>0.9811114</c:v>
                </c:pt>
                <c:pt idx="2">
                  <c:v>0.979720298</c:v>
                </c:pt>
                <c:pt idx="3">
                  <c:v>0.978233</c:v>
                </c:pt>
                <c:pt idx="4">
                  <c:v>0.9770808</c:v>
                </c:pt>
                <c:pt idx="5">
                  <c:v>0.976593</c:v>
                </c:pt>
                <c:pt idx="6">
                  <c:v>0.975268</c:v>
                </c:pt>
                <c:pt idx="7">
                  <c:v>0.973605</c:v>
                </c:pt>
                <c:pt idx="8">
                  <c:v>0.972712</c:v>
                </c:pt>
                <c:pt idx="9">
                  <c:v>0.97236</c:v>
                </c:pt>
                <c:pt idx="10">
                  <c:v>0.96985</c:v>
                </c:pt>
                <c:pt idx="11">
                  <c:v>0.9689</c:v>
                </c:pt>
                <c:pt idx="12">
                  <c:v>0.9665</c:v>
                </c:pt>
                <c:pt idx="13">
                  <c:v>0.945</c:v>
                </c:pt>
                <c:pt idx="14">
                  <c:v>0.84</c:v>
                </c:pt>
                <c:pt idx="15">
                  <c:v>0.81</c:v>
                </c:pt>
              </c:numCache>
            </c:numRef>
          </c:yVal>
          <c:smooth val="0"/>
        </c:ser>
        <c:ser>
          <c:idx val="7"/>
          <c:order val="7"/>
          <c:tx>
            <c:strRef>
              <c:f>[EXCEL.xlsx]coverage_sweep!$I$19</c:f>
              <c:strCache>
                <c:ptCount val="1"/>
                <c:pt idx="0">
                  <c:v>omnetpp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[EXCEL.xlsx]coverage_sweep!$I$20:$I$35</c:f>
              <c:numCache>
                <c:formatCode>0%</c:formatCode>
                <c:ptCount val="16"/>
                <c:pt idx="0">
                  <c:v>0.3924007</c:v>
                </c:pt>
                <c:pt idx="1">
                  <c:v>0.3308406</c:v>
                </c:pt>
                <c:pt idx="2">
                  <c:v>0.3005166301</c:v>
                </c:pt>
                <c:pt idx="3">
                  <c:v>0.265432</c:v>
                </c:pt>
                <c:pt idx="4">
                  <c:v>0.2356768</c:v>
                </c:pt>
                <c:pt idx="5">
                  <c:v>0.222635</c:v>
                </c:pt>
                <c:pt idx="6">
                  <c:v>0.195504</c:v>
                </c:pt>
                <c:pt idx="7">
                  <c:v>0.17906</c:v>
                </c:pt>
                <c:pt idx="8">
                  <c:v>0.17292</c:v>
                </c:pt>
                <c:pt idx="9">
                  <c:v>0.17041</c:v>
                </c:pt>
                <c:pt idx="10">
                  <c:v>0.15695</c:v>
                </c:pt>
                <c:pt idx="11">
                  <c:v>0.1522</c:v>
                </c:pt>
                <c:pt idx="12">
                  <c:v>0.144</c:v>
                </c:pt>
                <c:pt idx="13">
                  <c:v>0.142</c:v>
                </c:pt>
                <c:pt idx="14">
                  <c:v>0.14</c:v>
                </c:pt>
                <c:pt idx="15">
                  <c:v>0.13</c:v>
                </c:pt>
              </c:numCache>
            </c:numRef>
          </c:yVal>
          <c:smooth val="0"/>
        </c:ser>
        <c:ser>
          <c:idx val="8"/>
          <c:order val="8"/>
          <c:tx>
            <c:strRef>
              <c:f>[EXCEL.xlsx]coverage_sweep!$J$19</c:f>
              <c:strCache>
                <c:ptCount val="1"/>
                <c:pt idx="0">
                  <c:v>sjeng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[EXCEL.xlsx]coverage_sweep!$J$20:$J$35</c:f>
              <c:numCache>
                <c:formatCode>0%</c:formatCode>
                <c:ptCount val="16"/>
                <c:pt idx="0">
                  <c:v>0.5538219</c:v>
                </c:pt>
                <c:pt idx="1">
                  <c:v>0.4720366</c:v>
                </c:pt>
                <c:pt idx="2">
                  <c:v>0.4320561432</c:v>
                </c:pt>
                <c:pt idx="3">
                  <c:v>0.387569</c:v>
                </c:pt>
                <c:pt idx="4">
                  <c:v>0.3543688</c:v>
                </c:pt>
                <c:pt idx="5">
                  <c:v>0.341811</c:v>
                </c:pt>
                <c:pt idx="6">
                  <c:v>0.309516</c:v>
                </c:pt>
                <c:pt idx="7">
                  <c:v>0.278565</c:v>
                </c:pt>
                <c:pt idx="8">
                  <c:v>0.266152</c:v>
                </c:pt>
                <c:pt idx="9">
                  <c:v>0.26107</c:v>
                </c:pt>
                <c:pt idx="10">
                  <c:v>0.24365</c:v>
                </c:pt>
                <c:pt idx="11">
                  <c:v>0.2388</c:v>
                </c:pt>
                <c:pt idx="12">
                  <c:v>0.2295</c:v>
                </c:pt>
                <c:pt idx="13">
                  <c:v>0.227</c:v>
                </c:pt>
                <c:pt idx="14">
                  <c:v>0.22</c:v>
                </c:pt>
                <c:pt idx="15">
                  <c:v>0.22</c:v>
                </c:pt>
              </c:numCache>
            </c:numRef>
          </c:yVal>
          <c:smooth val="0"/>
        </c:ser>
        <c:ser>
          <c:idx val="9"/>
          <c:order val="9"/>
          <c:tx>
            <c:strRef>
              <c:f>[EXCEL.xlsx]coverage_sweep!$K$19</c:f>
              <c:strCache>
                <c:ptCount val="1"/>
                <c:pt idx="0">
                  <c:v>average</c:v>
                </c:pt>
              </c:strCache>
            </c:strRef>
          </c:tx>
          <c:marker>
            <c:symbol val="none"/>
          </c:marker>
          <c:xVal>
            <c:numRef>
              <c:f>[EXCEL.xlsx]coverage_sweep!$A$20:$A$35</c:f>
              <c:numCache>
                <c:formatCode>0</c:formatCode>
                <c:ptCount val="16"/>
                <c:pt idx="0">
                  <c:v>100.0</c:v>
                </c:pt>
                <c:pt idx="1">
                  <c:v>200.0</c:v>
                </c:pt>
                <c:pt idx="2">
                  <c:v>300.0</c:v>
                </c:pt>
                <c:pt idx="3">
                  <c:v>500.0</c:v>
                </c:pt>
                <c:pt idx="4">
                  <c:v>800.0</c:v>
                </c:pt>
                <c:pt idx="5" formatCode="General">
                  <c:v>1000.0</c:v>
                </c:pt>
                <c:pt idx="6" formatCode="General">
                  <c:v>2000.0</c:v>
                </c:pt>
                <c:pt idx="7" formatCode="General">
                  <c:v>5000.0</c:v>
                </c:pt>
                <c:pt idx="8" formatCode="General">
                  <c:v>8000.0</c:v>
                </c:pt>
                <c:pt idx="9" formatCode="General">
                  <c:v>10000.0</c:v>
                </c:pt>
                <c:pt idx="10" formatCode="General">
                  <c:v>50000.0</c:v>
                </c:pt>
                <c:pt idx="11" formatCode="General">
                  <c:v>100000.0</c:v>
                </c:pt>
                <c:pt idx="12" formatCode="General">
                  <c:v>500000.0</c:v>
                </c:pt>
                <c:pt idx="13" formatCode="General">
                  <c:v>1.0E6</c:v>
                </c:pt>
                <c:pt idx="14" formatCode="General">
                  <c:v>5.0E6</c:v>
                </c:pt>
                <c:pt idx="15" formatCode="General">
                  <c:v>1.0E7</c:v>
                </c:pt>
              </c:numCache>
            </c:numRef>
          </c:xVal>
          <c:yVal>
            <c:numRef>
              <c:f>[EXCEL.xlsx]coverage_sweep!$K$20:$K$35</c:f>
              <c:numCache>
                <c:formatCode>0%</c:formatCode>
                <c:ptCount val="16"/>
                <c:pt idx="0">
                  <c:v>0.501429588888889</c:v>
                </c:pt>
                <c:pt idx="1">
                  <c:v>0.453788911111111</c:v>
                </c:pt>
                <c:pt idx="2">
                  <c:v>0.430428043044445</c:v>
                </c:pt>
                <c:pt idx="3">
                  <c:v>0.404317666666667</c:v>
                </c:pt>
                <c:pt idx="4">
                  <c:v>0.383731288888889</c:v>
                </c:pt>
                <c:pt idx="5">
                  <c:v>0.375372111111111</c:v>
                </c:pt>
                <c:pt idx="6">
                  <c:v>0.354500888888889</c:v>
                </c:pt>
                <c:pt idx="7">
                  <c:v>0.335357777777778</c:v>
                </c:pt>
                <c:pt idx="8">
                  <c:v>0.327620444444444</c:v>
                </c:pt>
                <c:pt idx="9">
                  <c:v>0.324503333333333</c:v>
                </c:pt>
                <c:pt idx="10">
                  <c:v>0.310194444444445</c:v>
                </c:pt>
                <c:pt idx="11">
                  <c:v>0.305955555555556</c:v>
                </c:pt>
                <c:pt idx="12">
                  <c:v>0.297888888888889</c:v>
                </c:pt>
                <c:pt idx="13">
                  <c:v>0.292666666666667</c:v>
                </c:pt>
                <c:pt idx="14">
                  <c:v>0.273333333333333</c:v>
                </c:pt>
                <c:pt idx="15">
                  <c:v>0.266666666666667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6925240"/>
        <c:axId val="-2036919480"/>
      </c:scatterChart>
      <c:valAx>
        <c:axId val="-2036925240"/>
        <c:scaling>
          <c:logBase val="10.0"/>
          <c:orientation val="minMax"/>
          <c:max val="1.0E7"/>
          <c:min val="100.0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 dirty="0"/>
                  <a:t>Quantum </a:t>
                </a:r>
                <a:r>
                  <a:rPr lang="en-US" b="0" dirty="0" smtClean="0"/>
                  <a:t>Length (Instructions)</a:t>
                </a:r>
                <a:endParaRPr lang="en-US" b="0" dirty="0"/>
              </a:p>
            </c:rich>
          </c:tx>
          <c:layout/>
          <c:overlay val="0"/>
        </c:title>
        <c:numFmt formatCode="[&gt;999999]#,,&quot;M&quot;;[&gt;999]#,&quot;K&quot;;#" sourceLinked="0"/>
        <c:majorTickMark val="out"/>
        <c:minorTickMark val="none"/>
        <c:tickLblPos val="nextTo"/>
        <c:crossAx val="-2036919480"/>
        <c:crosses val="autoZero"/>
        <c:crossBetween val="midCat"/>
      </c:valAx>
      <c:valAx>
        <c:axId val="-2036919480"/>
        <c:scaling>
          <c:orientation val="minMax"/>
          <c:max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Little Engine Utilization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-203692524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D511D-2EE0-4AD3-B99E-C02733B0E80B}" type="datetimeFigureOut">
              <a:rPr lang="en-US" smtClean="0"/>
              <a:t>12/3/12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AAAC1-6ACE-4085-BB01-3A8BD520D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18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</a:t>
            </a:r>
            <a:r>
              <a:rPr lang="en-US" dirty="0" err="1" smtClean="0"/>
              <a:t>uEngine</a:t>
            </a:r>
            <a:r>
              <a:rPr lang="en-US" dirty="0" smtClean="0"/>
              <a:t> somewhere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9E1EE-CDEC-423C-8EE2-92BB40C4F1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00" y="6299200"/>
            <a:ext cx="1905000" cy="457200"/>
          </a:xfrm>
        </p:spPr>
        <p:txBody>
          <a:bodyPr/>
          <a:lstStyle>
            <a:lvl1pPr algn="ctr"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98B8-DFDC-4509-A9F0-557FED1365D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B2BB-0C8F-425C-B4EA-B3FA955C8F8A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601-94F2-4B3A-8C5C-1D5DF14B2EE8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B1C37-1E49-4557-B9EA-85B3B3E717E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DD40-5F97-4813-8048-D37E9688C82E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9966-60DD-4F60-A4D5-28406EFE8147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E2773-8BFE-4AEA-929A-E7371BF9B9EC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B02B-81F1-48D9-B6ED-213AD7116685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3725-FB82-4760-95AA-020C9D050EC0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7F37-85ED-4EF7-B8A1-64DFA4EBE611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94450" y="179388"/>
            <a:ext cx="2063750" cy="5908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79388"/>
            <a:ext cx="6038850" cy="5908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5725-49D6-4973-86E0-E4A27148644D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98B8-DFDC-4509-A9F0-557FED1365D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B2BB-0C8F-425C-B4EA-B3FA955C8F8A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601-94F2-4B3A-8C5C-1D5DF14B2EE8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B1C37-1E49-4557-B9EA-85B3B3E717E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DD40-5F97-4813-8048-D37E9688C82E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9966-60DD-4F60-A4D5-28406EFE8147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E2773-8BFE-4AEA-929A-E7371BF9B9EC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B02B-81F1-48D9-B6ED-213AD7116685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3725-FB82-4760-95AA-020C9D050EC0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7F37-85ED-4EF7-B8A1-64DFA4EBE611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5725-49D6-4973-86E0-E4A27148644D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634BDA-3FDE-477B-952E-4CD34FFF9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3516313" y="6350000"/>
            <a:ext cx="2133600" cy="4048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00" y="6299200"/>
            <a:ext cx="1905000" cy="457200"/>
          </a:xfrm>
        </p:spPr>
        <p:txBody>
          <a:bodyPr/>
          <a:lstStyle>
            <a:lvl1pPr algn="ctr"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94450" y="179388"/>
            <a:ext cx="2063750" cy="5908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79388"/>
            <a:ext cx="6038850" cy="5908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98B8-DFDC-4509-A9F0-557FED1365D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B2BB-0C8F-425C-B4EA-B3FA955C8F8A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601-94F2-4B3A-8C5C-1D5DF14B2EE8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B1C37-1E49-4557-B9EA-85B3B3E717E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DD40-5F97-4813-8048-D37E9688C82E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9966-60DD-4F60-A4D5-28406EFE8147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E2773-8BFE-4AEA-929A-E7371BF9B9EC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B02B-81F1-48D9-B6ED-213AD7116685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3725-FB82-4760-95AA-020C9D050EC0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7F37-85ED-4EF7-B8A1-64DFA4EBE611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5725-49D6-4973-86E0-E4A27148644D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00" y="6299200"/>
            <a:ext cx="1905000" cy="457200"/>
          </a:xfrm>
        </p:spPr>
        <p:txBody>
          <a:bodyPr/>
          <a:lstStyle>
            <a:lvl1pPr algn="ctr"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94450" y="179388"/>
            <a:ext cx="2063750" cy="5908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79388"/>
            <a:ext cx="6038850" cy="5908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98B8-DFDC-4509-A9F0-557FED1365D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B2BB-0C8F-425C-B4EA-B3FA955C8F8A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601-94F2-4B3A-8C5C-1D5DF14B2EE8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B1C37-1E49-4557-B9EA-85B3B3E717E9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DD40-5F97-4813-8048-D37E9688C82E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9966-60DD-4F60-A4D5-28406EFE8147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E2773-8BFE-4AEA-929A-E7371BF9B9EC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B02B-81F1-48D9-B6ED-213AD7116685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3725-FB82-4760-95AA-020C9D050EC0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7F37-85ED-4EF7-B8A1-64DFA4EBE611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5725-49D6-4973-86E0-E4A27148644D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00" y="6299200"/>
            <a:ext cx="1905000" cy="457200"/>
          </a:xfrm>
        </p:spPr>
        <p:txBody>
          <a:bodyPr/>
          <a:lstStyle>
            <a:lvl1pPr algn="ctr"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94450" y="179388"/>
            <a:ext cx="2063750" cy="5908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79388"/>
            <a:ext cx="6038850" cy="5908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9388"/>
            <a:ext cx="7772400" cy="882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38263"/>
            <a:ext cx="3810000" cy="474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38263"/>
            <a:ext cx="3810000" cy="4749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99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2921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992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4.xml"/><Relationship Id="rId15" Type="http://schemas.openxmlformats.org/officeDocument/2006/relationships/theme" Target="../theme/theme10.xml"/><Relationship Id="rId16" Type="http://schemas.openxmlformats.org/officeDocument/2006/relationships/image" Target="../media/image1.jpeg"/><Relationship Id="rId17" Type="http://schemas.openxmlformats.org/officeDocument/2006/relationships/image" Target="../media/image2.pn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38.xml"/><Relationship Id="rId15" Type="http://schemas.openxmlformats.org/officeDocument/2006/relationships/theme" Target="../theme/theme3.xml"/><Relationship Id="rId16" Type="http://schemas.openxmlformats.org/officeDocument/2006/relationships/image" Target="../media/image1.jpeg"/><Relationship Id="rId17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1.xml"/><Relationship Id="rId14" Type="http://schemas.openxmlformats.org/officeDocument/2006/relationships/theme" Target="../theme/theme4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9.xml"/><Relationship Id="rId2" Type="http://schemas.openxmlformats.org/officeDocument/2006/relationships/slideLayout" Target="../slideLayouts/slideLayout40.xml"/><Relationship Id="rId3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6.xml"/><Relationship Id="rId9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2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3.xml"/><Relationship Id="rId3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4.xml"/><Relationship Id="rId13" Type="http://schemas.openxmlformats.org/officeDocument/2006/relationships/slideLayout" Target="../slideLayouts/slideLayout75.xml"/><Relationship Id="rId14" Type="http://schemas.openxmlformats.org/officeDocument/2006/relationships/theme" Target="../theme/theme6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3.xml"/><Relationship Id="rId2" Type="http://schemas.openxmlformats.org/officeDocument/2006/relationships/slideLayout" Target="../slideLayouts/slideLayout64.xml"/><Relationship Id="rId3" Type="http://schemas.openxmlformats.org/officeDocument/2006/relationships/slideLayout" Target="../slideLayouts/slideLayout65.xml"/><Relationship Id="rId4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7.xml"/><Relationship Id="rId6" Type="http://schemas.openxmlformats.org/officeDocument/2006/relationships/slideLayout" Target="../slideLayouts/slideLayout68.xml"/><Relationship Id="rId7" Type="http://schemas.openxmlformats.org/officeDocument/2006/relationships/slideLayout" Target="../slideLayouts/slideLayout69.xml"/><Relationship Id="rId8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6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76.xml"/><Relationship Id="rId2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9.xml"/><Relationship Id="rId5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2.xml"/><Relationship Id="rId8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5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7.xml"/><Relationship Id="rId12" Type="http://schemas.openxmlformats.org/officeDocument/2006/relationships/slideLayout" Target="../slideLayouts/slideLayout98.xml"/><Relationship Id="rId13" Type="http://schemas.openxmlformats.org/officeDocument/2006/relationships/slideLayout" Target="../slideLayouts/slideLayout99.xml"/><Relationship Id="rId14" Type="http://schemas.openxmlformats.org/officeDocument/2006/relationships/theme" Target="../theme/theme8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87.xml"/><Relationship Id="rId2" Type="http://schemas.openxmlformats.org/officeDocument/2006/relationships/slideLayout" Target="../slideLayouts/slideLayout88.xml"/><Relationship Id="rId3" Type="http://schemas.openxmlformats.org/officeDocument/2006/relationships/slideLayout" Target="../slideLayouts/slideLayout89.xml"/><Relationship Id="rId4" Type="http://schemas.openxmlformats.org/officeDocument/2006/relationships/slideLayout" Target="../slideLayouts/slideLayout90.xml"/><Relationship Id="rId5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3.xml"/><Relationship Id="rId8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6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179388"/>
            <a:ext cx="77724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38263"/>
            <a:ext cx="77724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9076" name="Rectangle 4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9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99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  <p:sp>
        <p:nvSpPr>
          <p:cNvPr id="899080" name="Text Box 8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1" name="Line 9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9084" name="Rectangle 12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US" dirty="0"/>
          </a:p>
        </p:txBody>
      </p:sp>
      <p:sp>
        <p:nvSpPr>
          <p:cNvPr id="899085" name="Text Box 13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6" name="Line 14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xmlns:p14="http://schemas.microsoft.com/office/powerpoint/2010/main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30188" y="6416675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849938" y="6388100"/>
            <a:ext cx="26543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+mn-cs"/>
              </a:rPr>
              <a:t>University of Michigan</a:t>
            </a:r>
          </a:p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+mn-cs"/>
              </a:rPr>
              <a:t>Electrical Engineering and Computer Science</a:t>
            </a:r>
          </a:p>
        </p:txBody>
      </p:sp>
      <p:pic>
        <p:nvPicPr>
          <p:cNvPr id="2054" name="Picture 9" descr="CSeal"/>
          <p:cNvPicPr>
            <a:picLocks noChangeAspect="1" noChangeArrowheads="1"/>
          </p:cNvPicPr>
          <p:nvPr/>
        </p:nvPicPr>
        <p:blipFill>
          <a:blip r:embed="rId17" cstate="print">
            <a:lum bright="-26000"/>
          </a:blip>
          <a:srcRect/>
          <a:stretch>
            <a:fillRect/>
          </a:stretch>
        </p:blipFill>
        <p:spPr bwMode="auto">
          <a:xfrm>
            <a:off x="8504238" y="6373813"/>
            <a:ext cx="411162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28600" y="234950"/>
            <a:ext cx="8686800" cy="6084888"/>
          </a:xfrm>
          <a:prstGeom prst="rect">
            <a:avLst/>
          </a:prstGeom>
          <a:noFill/>
          <a:ln w="15875">
            <a:solidFill>
              <a:srgbClr val="10093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FA3-1C83-4D21-9657-0400BAD3E7C2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30188" y="6416675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849938" y="6388100"/>
            <a:ext cx="26543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+mn-cs"/>
              </a:rPr>
              <a:t>University of Michigan</a:t>
            </a:r>
          </a:p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  <a:ea typeface="ＭＳ Ｐゴシック" pitchFamily="34" charset="-128"/>
                <a:cs typeface="+mn-cs"/>
              </a:rPr>
              <a:t>Electrical Engineering and Computer Science</a:t>
            </a:r>
          </a:p>
        </p:txBody>
      </p:sp>
      <p:pic>
        <p:nvPicPr>
          <p:cNvPr id="2054" name="Picture 9" descr="CSeal"/>
          <p:cNvPicPr>
            <a:picLocks noChangeAspect="1" noChangeArrowheads="1"/>
          </p:cNvPicPr>
          <p:nvPr/>
        </p:nvPicPr>
        <p:blipFill>
          <a:blip r:embed="rId17" cstate="print">
            <a:lum bright="-26000"/>
          </a:blip>
          <a:srcRect/>
          <a:stretch>
            <a:fillRect/>
          </a:stretch>
        </p:blipFill>
        <p:spPr bwMode="auto">
          <a:xfrm>
            <a:off x="8504238" y="6373813"/>
            <a:ext cx="411162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28600" y="234950"/>
            <a:ext cx="8686800" cy="6084888"/>
          </a:xfrm>
          <a:prstGeom prst="rect">
            <a:avLst/>
          </a:prstGeom>
          <a:noFill/>
          <a:ln w="15875">
            <a:solidFill>
              <a:srgbClr val="10093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179388"/>
            <a:ext cx="77724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38263"/>
            <a:ext cx="77724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9076" name="Rectangle 4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9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99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  <p:sp>
        <p:nvSpPr>
          <p:cNvPr id="899080" name="Text Box 8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1" name="Line 9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9084" name="Rectangle 12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US" dirty="0"/>
          </a:p>
        </p:txBody>
      </p:sp>
      <p:sp>
        <p:nvSpPr>
          <p:cNvPr id="899085" name="Text Box 13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6" name="Line 14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transition xmlns:p14="http://schemas.microsoft.com/office/powerpoint/2010/main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FA3-1C83-4D21-9657-0400BAD3E7C2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179388"/>
            <a:ext cx="77724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38263"/>
            <a:ext cx="77724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9076" name="Rectangle 4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9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99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  <p:sp>
        <p:nvSpPr>
          <p:cNvPr id="899080" name="Text Box 8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1" name="Line 9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9084" name="Rectangle 12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US" dirty="0"/>
          </a:p>
        </p:txBody>
      </p:sp>
      <p:sp>
        <p:nvSpPr>
          <p:cNvPr id="899085" name="Text Box 13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6" name="Line 14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</p:sldLayoutIdLst>
  <p:transition xmlns:p14="http://schemas.microsoft.com/office/powerpoint/2010/main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FA3-1C83-4D21-9657-0400BAD3E7C2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179388"/>
            <a:ext cx="77724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38263"/>
            <a:ext cx="77724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9076" name="Rectangle 4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9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fld id="{E9C08F98-3AB9-4806-A0CD-50181D52573E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99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299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fld id="{DD459D41-868C-4F76-9DED-33D85FA164C0}" type="slidenum">
              <a:rPr lang="en-US" smtClean="0"/>
              <a:t>‹#›</a:t>
            </a:fld>
            <a:endParaRPr lang="en-US"/>
          </a:p>
        </p:txBody>
      </p:sp>
      <p:sp>
        <p:nvSpPr>
          <p:cNvPr id="899080" name="Text Box 8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1" name="Line 9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9084" name="Rectangle 12"/>
          <p:cNvSpPr>
            <a:spLocks noChangeArrowheads="1"/>
          </p:cNvSpPr>
          <p:nvPr/>
        </p:nvSpPr>
        <p:spPr bwMode="auto">
          <a:xfrm>
            <a:off x="-6350" y="165100"/>
            <a:ext cx="8902700" cy="91440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US" dirty="0"/>
          </a:p>
        </p:txBody>
      </p:sp>
      <p:sp>
        <p:nvSpPr>
          <p:cNvPr id="899085" name="Text Box 13"/>
          <p:cNvSpPr txBox="1">
            <a:spLocks noChangeArrowheads="1"/>
          </p:cNvSpPr>
          <p:nvPr/>
        </p:nvSpPr>
        <p:spPr bwMode="auto">
          <a:xfrm>
            <a:off x="5954713" y="6370638"/>
            <a:ext cx="2482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University of Michigan</a:t>
            </a:r>
          </a:p>
          <a:p>
            <a:pPr algn="r">
              <a:defRPr/>
            </a:pPr>
            <a:r>
              <a:rPr lang="en-US" sz="900">
                <a:solidFill>
                  <a:srgbClr val="0F0958"/>
                </a:solidFill>
              </a:rPr>
              <a:t>Electrical Engineering and Computer Science</a:t>
            </a:r>
          </a:p>
        </p:txBody>
      </p:sp>
      <p:sp>
        <p:nvSpPr>
          <p:cNvPr id="899086" name="Line 14"/>
          <p:cNvSpPr>
            <a:spLocks noChangeShapeType="1"/>
          </p:cNvSpPr>
          <p:nvPr/>
        </p:nvSpPr>
        <p:spPr bwMode="auto">
          <a:xfrm>
            <a:off x="227013" y="6240463"/>
            <a:ext cx="8678862" cy="0"/>
          </a:xfrm>
          <a:prstGeom prst="line">
            <a:avLst/>
          </a:prstGeom>
          <a:noFill/>
          <a:ln w="635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0188" y="63801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CSeal"/>
          <p:cNvPicPr>
            <a:picLocks noChangeAspect="1" noChangeArrowheads="1"/>
          </p:cNvPicPr>
          <p:nvPr/>
        </p:nvPicPr>
        <p:blipFill>
          <a:blip r:embed="rId16" cstate="print">
            <a:lum bright="-26000"/>
          </a:blip>
          <a:srcRect/>
          <a:stretch>
            <a:fillRect/>
          </a:stretch>
        </p:blipFill>
        <p:spPr bwMode="auto">
          <a:xfrm>
            <a:off x="8466138" y="63754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</p:sldLayoutIdLst>
  <p:transition xmlns:p14="http://schemas.microsoft.com/office/powerpoint/2010/main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Times New Roman" pitchFamily="18" charset="0"/>
        <a:buChar char="►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FA3-1C83-4D21-9657-0400BAD3E7C2}" type="datetime1">
              <a:rPr lang="en-US" smtClean="0"/>
              <a:pPr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Composite Cores:</a:t>
            </a:r>
            <a:br>
              <a:rPr lang="en-US" dirty="0" smtClean="0"/>
            </a:br>
            <a:r>
              <a:rPr lang="en-US" dirty="0" smtClean="0"/>
              <a:t>Pushing Heterogeneity into a Core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819400"/>
            <a:ext cx="6858000" cy="3352800"/>
          </a:xfrm>
        </p:spPr>
        <p:txBody>
          <a:bodyPr/>
          <a:lstStyle/>
          <a:p>
            <a:r>
              <a:rPr lang="en-US" sz="2400" b="1" dirty="0" smtClean="0"/>
              <a:t>Andrew </a:t>
            </a:r>
            <a:r>
              <a:rPr lang="en-US" sz="2400" b="1" dirty="0" err="1" smtClean="0"/>
              <a:t>Lukefahr</a:t>
            </a:r>
            <a:r>
              <a:rPr lang="en-US" sz="2400" dirty="0" smtClean="0"/>
              <a:t>, </a:t>
            </a:r>
            <a:r>
              <a:rPr lang="en-US" sz="2400" dirty="0" err="1" smtClean="0"/>
              <a:t>Shruti</a:t>
            </a:r>
            <a:r>
              <a:rPr lang="en-US" sz="2400" dirty="0" smtClean="0"/>
              <a:t> </a:t>
            </a:r>
            <a:r>
              <a:rPr lang="en-US" sz="2400" dirty="0" err="1" smtClean="0"/>
              <a:t>Padmanabha</a:t>
            </a:r>
            <a:r>
              <a:rPr lang="en-US" sz="2400" dirty="0" smtClean="0"/>
              <a:t>, </a:t>
            </a:r>
            <a:r>
              <a:rPr lang="en-US" sz="2400" dirty="0" err="1" smtClean="0"/>
              <a:t>Reetuparna</a:t>
            </a:r>
            <a:r>
              <a:rPr lang="en-US" sz="2400" dirty="0" smtClean="0"/>
              <a:t> Das, </a:t>
            </a:r>
            <a:r>
              <a:rPr lang="en-US" sz="2400" dirty="0" err="1" smtClean="0"/>
              <a:t>Faissal</a:t>
            </a:r>
            <a:r>
              <a:rPr lang="en-US" sz="2400" dirty="0" smtClean="0"/>
              <a:t> M. </a:t>
            </a:r>
            <a:r>
              <a:rPr lang="en-US" sz="2400" dirty="0" err="1" smtClean="0"/>
              <a:t>Sleiman</a:t>
            </a:r>
            <a:r>
              <a:rPr lang="en-US" sz="2400" dirty="0" smtClean="0"/>
              <a:t>, Ronald </a:t>
            </a:r>
            <a:r>
              <a:rPr lang="en-US" sz="2400" dirty="0" err="1" smtClean="0"/>
              <a:t>Dreslinski</a:t>
            </a:r>
            <a:r>
              <a:rPr lang="en-US" sz="2400" dirty="0" smtClean="0"/>
              <a:t>, Thomas F. </a:t>
            </a:r>
            <a:r>
              <a:rPr lang="en-US" sz="2400" dirty="0" err="1" smtClean="0"/>
              <a:t>Wenisch</a:t>
            </a:r>
            <a:r>
              <a:rPr lang="en-US" sz="2400" dirty="0" smtClean="0"/>
              <a:t>, and Scott </a:t>
            </a:r>
            <a:r>
              <a:rPr lang="en-US" sz="2400" dirty="0" err="1" smtClean="0"/>
              <a:t>Mahlke</a:t>
            </a:r>
            <a:endParaRPr lang="en-US" sz="2400" dirty="0" smtClean="0"/>
          </a:p>
          <a:p>
            <a:endParaRPr lang="en-US" sz="2400" b="1" dirty="0" smtClean="0"/>
          </a:p>
          <a:p>
            <a:r>
              <a:rPr lang="en-US" sz="2000" dirty="0" smtClean="0"/>
              <a:t>University of Michigan</a:t>
            </a:r>
          </a:p>
          <a:p>
            <a:r>
              <a:rPr lang="en-US" sz="1800" dirty="0" smtClean="0"/>
              <a:t> </a:t>
            </a:r>
          </a:p>
          <a:p>
            <a:r>
              <a:rPr lang="en-US" dirty="0" smtClean="0"/>
              <a:t>Micro 45</a:t>
            </a:r>
          </a:p>
          <a:p>
            <a:r>
              <a:rPr lang="en-US" dirty="0" smtClean="0"/>
              <a:t>May 8</a:t>
            </a:r>
            <a:r>
              <a:rPr lang="en-US" baseline="30000" dirty="0" smtClean="0"/>
              <a:t>th</a:t>
            </a:r>
            <a:r>
              <a:rPr lang="en-US" dirty="0" smtClean="0"/>
              <a:t>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55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Composite Core</a:t>
            </a:r>
            <a:endParaRPr lang="en-US" dirty="0"/>
          </a:p>
        </p:txBody>
      </p:sp>
      <p:grpSp>
        <p:nvGrpSpPr>
          <p:cNvPr id="8" name="big_dcache"/>
          <p:cNvGrpSpPr/>
          <p:nvPr/>
        </p:nvGrpSpPr>
        <p:grpSpPr>
          <a:xfrm>
            <a:off x="6647098" y="3021591"/>
            <a:ext cx="1588765" cy="777377"/>
            <a:chOff x="6734319" y="2467608"/>
            <a:chExt cx="1501544" cy="777377"/>
          </a:xfrm>
        </p:grpSpPr>
        <p:sp>
          <p:nvSpPr>
            <p:cNvPr id="45" name="Rectangle 44"/>
            <p:cNvSpPr/>
            <p:nvPr/>
          </p:nvSpPr>
          <p:spPr bwMode="auto">
            <a:xfrm>
              <a:off x="6734319" y="2467608"/>
              <a:ext cx="1501544" cy="386090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dTLB</a:t>
              </a:r>
              <a:endParaRPr lang="en-US" sz="2000" dirty="0" smtClean="0"/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6734319" y="2869770"/>
              <a:ext cx="1501544" cy="375215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dCache</a:t>
              </a:r>
              <a:endParaRPr lang="en-US" sz="2000" dirty="0" smtClean="0"/>
            </a:p>
          </p:txBody>
        </p:sp>
      </p:grpSp>
      <p:sp>
        <p:nvSpPr>
          <p:cNvPr id="47" name="Rectangle 46"/>
          <p:cNvSpPr/>
          <p:nvPr/>
        </p:nvSpPr>
        <p:spPr bwMode="auto">
          <a:xfrm>
            <a:off x="5048811" y="2222463"/>
            <a:ext cx="1598287" cy="386090"/>
          </a:xfrm>
          <a:prstGeom prst="rect">
            <a:avLst/>
          </a:prstGeom>
          <a:ln>
            <a:headEnd/>
            <a:tailEnd type="triangl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RAT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048812" y="2608553"/>
            <a:ext cx="1598286" cy="386090"/>
          </a:xfrm>
          <a:prstGeom prst="rect">
            <a:avLst/>
          </a:prstGeom>
          <a:ln>
            <a:headEnd/>
            <a:tailEnd type="triangl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Reg</a:t>
            </a:r>
            <a:r>
              <a:rPr lang="en-US" sz="2000" dirty="0" smtClean="0"/>
              <a:t> File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4092762" y="1825737"/>
            <a:ext cx="965575" cy="1201292"/>
          </a:xfrm>
          <a:prstGeom prst="rect">
            <a:avLst/>
          </a:prstGeom>
          <a:ln>
            <a:headEnd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Decode</a:t>
            </a:r>
            <a:endParaRPr lang="en-US" sz="2000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5058337" y="1825737"/>
            <a:ext cx="3177526" cy="402163"/>
          </a:xfrm>
          <a:prstGeom prst="rect">
            <a:avLst/>
          </a:prstGeom>
          <a:ln>
            <a:headEnd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O3 Execute</a:t>
            </a:r>
          </a:p>
        </p:txBody>
      </p:sp>
      <p:grpSp>
        <p:nvGrpSpPr>
          <p:cNvPr id="9" name="lil_dcache"/>
          <p:cNvGrpSpPr/>
          <p:nvPr/>
        </p:nvGrpSpPr>
        <p:grpSpPr>
          <a:xfrm>
            <a:off x="6647097" y="4424119"/>
            <a:ext cx="1588766" cy="777377"/>
            <a:chOff x="6734318" y="4849186"/>
            <a:chExt cx="1501545" cy="777377"/>
          </a:xfrm>
        </p:grpSpPr>
        <p:sp>
          <p:nvSpPr>
            <p:cNvPr id="54" name="Rectangle 53"/>
            <p:cNvSpPr/>
            <p:nvPr/>
          </p:nvSpPr>
          <p:spPr bwMode="auto">
            <a:xfrm>
              <a:off x="6734318" y="4849186"/>
              <a:ext cx="1501544" cy="386090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dCache</a:t>
              </a:r>
              <a:endParaRPr lang="en-US" sz="2000" dirty="0" smtClean="0"/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6734319" y="5251348"/>
              <a:ext cx="1501544" cy="375215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dTLB</a:t>
              </a:r>
              <a:endParaRPr lang="en-US" sz="2000" dirty="0" smtClean="0"/>
            </a:p>
          </p:txBody>
        </p:sp>
      </p:grpSp>
      <p:sp>
        <p:nvSpPr>
          <p:cNvPr id="63" name="Rectangle 62"/>
          <p:cNvSpPr/>
          <p:nvPr/>
        </p:nvSpPr>
        <p:spPr bwMode="auto">
          <a:xfrm>
            <a:off x="5058337" y="1825737"/>
            <a:ext cx="3177526" cy="1190416"/>
          </a:xfrm>
          <a:prstGeom prst="rect">
            <a:avLst/>
          </a:prstGeom>
          <a:noFill/>
          <a:ln w="38100">
            <a:solidFill>
              <a:schemeClr val="accent6"/>
            </a:solidFill>
            <a:headEnd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/>
          </a:p>
        </p:txBody>
      </p:sp>
      <p:grpSp>
        <p:nvGrpSpPr>
          <p:cNvPr id="5" name="comb_fetch"/>
          <p:cNvGrpSpPr/>
          <p:nvPr/>
        </p:nvGrpSpPr>
        <p:grpSpPr>
          <a:xfrm>
            <a:off x="339767" y="3410357"/>
            <a:ext cx="2632032" cy="1201291"/>
            <a:chOff x="339767" y="3505200"/>
            <a:chExt cx="2632032" cy="1201291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841311" y="3505200"/>
              <a:ext cx="1130488" cy="1201291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Fetch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39767" y="3505200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iCache</a:t>
              </a:r>
              <a:endParaRPr lang="en-US" sz="2000" dirty="0" smtClean="0"/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39767" y="4304328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Branch </a:t>
              </a:r>
              <a:r>
                <a:rPr lang="en-US" sz="2000" dirty="0" err="1" smtClean="0"/>
                <a:t>Pred</a:t>
              </a:r>
              <a:endParaRPr lang="en-US" sz="2000" dirty="0" smtClean="0"/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39767" y="3907363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iTLB</a:t>
              </a:r>
              <a:endParaRPr lang="en-US" sz="2000" dirty="0" smtClean="0"/>
            </a:p>
          </p:txBody>
        </p:sp>
      </p:grpSp>
      <p:grpSp>
        <p:nvGrpSpPr>
          <p:cNvPr id="70" name="lil_backend"/>
          <p:cNvGrpSpPr/>
          <p:nvPr/>
        </p:nvGrpSpPr>
        <p:grpSpPr>
          <a:xfrm>
            <a:off x="4092762" y="5206030"/>
            <a:ext cx="4175513" cy="799130"/>
            <a:chOff x="4092762" y="5206030"/>
            <a:chExt cx="4175513" cy="799130"/>
          </a:xfrm>
        </p:grpSpPr>
        <p:sp>
          <p:nvSpPr>
            <p:cNvPr id="64" name="Rectangle 63"/>
            <p:cNvSpPr/>
            <p:nvPr/>
          </p:nvSpPr>
          <p:spPr bwMode="auto">
            <a:xfrm>
              <a:off x="5074543" y="5206031"/>
              <a:ext cx="3177526" cy="788253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  <a:headEnd/>
              <a:tailEnd type="triangl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4092762" y="5206031"/>
              <a:ext cx="962586" cy="790059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Decode</a:t>
              </a:r>
              <a:endParaRPr lang="en-US" sz="2000" dirty="0"/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5074543" y="5602997"/>
              <a:ext cx="3177526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inO</a:t>
              </a:r>
              <a:r>
                <a:rPr lang="en-US" sz="2000" dirty="0" smtClean="0"/>
                <a:t> Execute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074542" y="5206030"/>
              <a:ext cx="1588763" cy="386090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Reg</a:t>
              </a:r>
              <a:r>
                <a:rPr lang="en-US" sz="2000" dirty="0" smtClean="0"/>
                <a:t> File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663306" y="5206032"/>
              <a:ext cx="1604969" cy="386090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Mem</a:t>
              </a:r>
              <a:endParaRPr lang="en-US" sz="2000" dirty="0" smtClean="0"/>
            </a:p>
          </p:txBody>
        </p:sp>
      </p:grpSp>
      <p:sp>
        <p:nvSpPr>
          <p:cNvPr id="39" name="Rectangle 38"/>
          <p:cNvSpPr/>
          <p:nvPr/>
        </p:nvSpPr>
        <p:spPr bwMode="auto">
          <a:xfrm>
            <a:off x="6647100" y="2222463"/>
            <a:ext cx="1588763" cy="772180"/>
          </a:xfrm>
          <a:prstGeom prst="rect">
            <a:avLst/>
          </a:prstGeom>
          <a:ln>
            <a:headEnd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Load/Store Queue</a:t>
            </a:r>
          </a:p>
        </p:txBody>
      </p:sp>
      <p:grpSp>
        <p:nvGrpSpPr>
          <p:cNvPr id="12" name="big_fetch"/>
          <p:cNvGrpSpPr/>
          <p:nvPr/>
        </p:nvGrpSpPr>
        <p:grpSpPr>
          <a:xfrm>
            <a:off x="339767" y="1820300"/>
            <a:ext cx="3752995" cy="1201291"/>
            <a:chOff x="339767" y="1820300"/>
            <a:chExt cx="3752995" cy="120129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1841311" y="1820300"/>
              <a:ext cx="1130488" cy="1201291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Fetch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39767" y="1820300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iCache</a:t>
              </a:r>
              <a:endParaRPr lang="en-US" sz="2000" dirty="0" smtClean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39767" y="2619428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Branch </a:t>
              </a:r>
              <a:r>
                <a:rPr lang="en-US" sz="2000" dirty="0" err="1" smtClean="0"/>
                <a:t>Pred</a:t>
              </a:r>
              <a:endParaRPr lang="en-US" sz="2000" dirty="0" smtClean="0"/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39767" y="2222463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iTLB</a:t>
              </a:r>
              <a:endParaRPr lang="en-US" sz="2000" dirty="0" smtClean="0"/>
            </a:p>
          </p:txBody>
        </p:sp>
        <p:cxnSp>
          <p:nvCxnSpPr>
            <p:cNvPr id="11" name="Straight Arrow Connector 10"/>
            <p:cNvCxnSpPr>
              <a:stCxn id="15" idx="3"/>
              <a:endCxn id="52" idx="1"/>
            </p:cNvCxnSpPr>
            <p:nvPr/>
          </p:nvCxnSpPr>
          <p:spPr bwMode="auto">
            <a:xfrm>
              <a:off x="2971799" y="2420946"/>
              <a:ext cx="1120963" cy="5437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9" name="lil_fetch"/>
          <p:cNvGrpSpPr/>
          <p:nvPr/>
        </p:nvGrpSpPr>
        <p:grpSpPr>
          <a:xfrm>
            <a:off x="339767" y="5000415"/>
            <a:ext cx="3752995" cy="1201291"/>
            <a:chOff x="339767" y="5000415"/>
            <a:chExt cx="3752995" cy="1201291"/>
          </a:xfrm>
        </p:grpSpPr>
        <p:sp>
          <p:nvSpPr>
            <p:cNvPr id="35" name="Rectangle 34"/>
            <p:cNvSpPr/>
            <p:nvPr/>
          </p:nvSpPr>
          <p:spPr bwMode="auto">
            <a:xfrm>
              <a:off x="339767" y="5000415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iCache</a:t>
              </a:r>
              <a:endParaRPr lang="en-US" sz="2000" dirty="0" smtClean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39767" y="5799543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Branch </a:t>
              </a:r>
              <a:r>
                <a:rPr lang="en-US" sz="2000" dirty="0" err="1" smtClean="0"/>
                <a:t>Pred</a:t>
              </a:r>
              <a:endParaRPr lang="en-US" sz="2000" dirty="0" smtClean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39767" y="5402578"/>
              <a:ext cx="1501544" cy="402163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iTLB</a:t>
              </a:r>
              <a:endParaRPr lang="en-US" sz="2000" dirty="0" smtClean="0"/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841311" y="5000415"/>
              <a:ext cx="1130488" cy="1201291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Fetch</a:t>
              </a:r>
            </a:p>
          </p:txBody>
        </p:sp>
        <p:cxnSp>
          <p:nvCxnSpPr>
            <p:cNvPr id="18" name="Straight Arrow Connector 17"/>
            <p:cNvCxnSpPr>
              <a:stCxn id="43" idx="3"/>
              <a:endCxn id="49" idx="1"/>
            </p:cNvCxnSpPr>
            <p:nvPr/>
          </p:nvCxnSpPr>
          <p:spPr bwMode="auto">
            <a:xfrm>
              <a:off x="2971799" y="5601061"/>
              <a:ext cx="1120963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0" name="controller"/>
          <p:cNvGrpSpPr/>
          <p:nvPr/>
        </p:nvGrpSpPr>
        <p:grpSpPr>
          <a:xfrm>
            <a:off x="2971799" y="2426383"/>
            <a:ext cx="1435289" cy="3174678"/>
            <a:chOff x="2971799" y="2426383"/>
            <a:chExt cx="1435289" cy="3174678"/>
          </a:xfrm>
        </p:grpSpPr>
        <p:sp>
          <p:nvSpPr>
            <p:cNvPr id="50" name="Rectangle 49"/>
            <p:cNvSpPr/>
            <p:nvPr/>
          </p:nvSpPr>
          <p:spPr bwMode="auto">
            <a:xfrm>
              <a:off x="3276600" y="3812520"/>
              <a:ext cx="1130488" cy="396965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Controller</a:t>
              </a:r>
            </a:p>
          </p:txBody>
        </p:sp>
        <p:cxnSp>
          <p:nvCxnSpPr>
            <p:cNvPr id="21" name="Elbow Connector 20"/>
            <p:cNvCxnSpPr>
              <a:stCxn id="50" idx="0"/>
              <a:endCxn id="52" idx="1"/>
            </p:cNvCxnSpPr>
            <p:nvPr/>
          </p:nvCxnSpPr>
          <p:spPr bwMode="auto">
            <a:xfrm rot="5400000" flipH="1" flipV="1">
              <a:off x="3274235" y="2993993"/>
              <a:ext cx="1386137" cy="250918"/>
            </a:xfrm>
            <a:prstGeom prst="bentConnector2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50" idx="2"/>
              <a:endCxn id="49" idx="1"/>
            </p:cNvCxnSpPr>
            <p:nvPr/>
          </p:nvCxnSpPr>
          <p:spPr bwMode="auto">
            <a:xfrm rot="16200000" flipH="1">
              <a:off x="3271515" y="4779814"/>
              <a:ext cx="1391576" cy="250918"/>
            </a:xfrm>
            <a:prstGeom prst="bentConnector2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5" idx="3"/>
              <a:endCxn id="50" idx="1"/>
            </p:cNvCxnSpPr>
            <p:nvPr/>
          </p:nvCxnSpPr>
          <p:spPr bwMode="auto">
            <a:xfrm>
              <a:off x="2971799" y="4011003"/>
              <a:ext cx="304801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6" name="comb_dcache"/>
          <p:cNvGrpSpPr/>
          <p:nvPr/>
        </p:nvGrpSpPr>
        <p:grpSpPr>
          <a:xfrm>
            <a:off x="6647097" y="3611437"/>
            <a:ext cx="1588766" cy="777378"/>
            <a:chOff x="6647097" y="3611437"/>
            <a:chExt cx="1588766" cy="777378"/>
          </a:xfrm>
        </p:grpSpPr>
        <p:sp>
          <p:nvSpPr>
            <p:cNvPr id="31" name="Rectangle 30"/>
            <p:cNvSpPr/>
            <p:nvPr/>
          </p:nvSpPr>
          <p:spPr bwMode="auto">
            <a:xfrm>
              <a:off x="6647098" y="3611438"/>
              <a:ext cx="1588765" cy="386090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dTLB</a:t>
              </a:r>
              <a:endParaRPr lang="en-US" sz="2000" dirty="0" smtClean="0"/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647098" y="4013600"/>
              <a:ext cx="1588765" cy="375215"/>
            </a:xfrm>
            <a:prstGeom prst="rect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dCache</a:t>
              </a:r>
              <a:endParaRPr lang="en-US" sz="2000" dirty="0" smtClean="0"/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6647097" y="3611437"/>
              <a:ext cx="45719" cy="777377"/>
            </a:xfrm>
            <a:prstGeom prst="rect">
              <a:avLst/>
            </a:prstGeom>
            <a:noFill/>
            <a:ln>
              <a:noFill/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</p:grpSp>
      <p:cxnSp>
        <p:nvCxnSpPr>
          <p:cNvPr id="60" name="Elbow Connector 59"/>
          <p:cNvCxnSpPr>
            <a:stCxn id="39" idx="2"/>
            <a:endCxn id="59" idx="1"/>
          </p:cNvCxnSpPr>
          <p:nvPr/>
        </p:nvCxnSpPr>
        <p:spPr bwMode="auto">
          <a:xfrm rot="5400000">
            <a:off x="6541549" y="3100192"/>
            <a:ext cx="1005483" cy="794385"/>
          </a:xfrm>
          <a:prstGeom prst="bentConnector4">
            <a:avLst>
              <a:gd name="adj1" fmla="val 30672"/>
              <a:gd name="adj2" fmla="val 128777"/>
            </a:avLst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38" idx="0"/>
            <a:endCxn id="59" idx="1"/>
          </p:cNvCxnSpPr>
          <p:nvPr/>
        </p:nvCxnSpPr>
        <p:spPr bwMode="auto">
          <a:xfrm rot="16200000" flipV="1">
            <a:off x="6453491" y="4193732"/>
            <a:ext cx="1205906" cy="818694"/>
          </a:xfrm>
          <a:prstGeom prst="bentConnector4">
            <a:avLst>
              <a:gd name="adj1" fmla="val 33884"/>
              <a:gd name="adj2" fmla="val 127923"/>
            </a:avLst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77" name="aarows"/>
          <p:cNvGrpSpPr/>
          <p:nvPr/>
        </p:nvGrpSpPr>
        <p:grpSpPr>
          <a:xfrm>
            <a:off x="4726455" y="2658340"/>
            <a:ext cx="965685" cy="2926143"/>
            <a:chOff x="4726455" y="2658340"/>
            <a:chExt cx="965685" cy="2926143"/>
          </a:xfrm>
        </p:grpSpPr>
        <p:sp>
          <p:nvSpPr>
            <p:cNvPr id="75" name="Curved Down Arrow 74"/>
            <p:cNvSpPr/>
            <p:nvPr/>
          </p:nvSpPr>
          <p:spPr bwMode="auto">
            <a:xfrm rot="5400000" flipV="1">
              <a:off x="3566010" y="3818785"/>
              <a:ext cx="2926143" cy="605254"/>
            </a:xfrm>
            <a:prstGeom prst="curvedDownArrow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853940" y="388620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4">
                      <a:lumMod val="75000"/>
                    </a:schemeClr>
                  </a:solidFill>
                </a:rPr>
                <a:t>&lt;</a:t>
              </a:r>
              <a:r>
                <a:rPr lang="en-US" sz="2400" b="1" dirty="0" smtClean="0">
                  <a:solidFill>
                    <a:schemeClr val="accent4">
                      <a:lumMod val="75000"/>
                    </a:schemeClr>
                  </a:solidFill>
                </a:rPr>
                <a:t>1KB</a:t>
              </a:r>
              <a:endParaRPr lang="en-US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3" name="coarse_aarows"/>
          <p:cNvGrpSpPr/>
          <p:nvPr/>
        </p:nvGrpSpPr>
        <p:grpSpPr>
          <a:xfrm>
            <a:off x="1675636" y="2148288"/>
            <a:ext cx="5643909" cy="3566712"/>
            <a:chOff x="1675636" y="2148288"/>
            <a:chExt cx="5643909" cy="3566712"/>
          </a:xfrm>
        </p:grpSpPr>
        <p:grpSp>
          <p:nvGrpSpPr>
            <p:cNvPr id="58" name="icache_aarows"/>
            <p:cNvGrpSpPr/>
            <p:nvPr/>
          </p:nvGrpSpPr>
          <p:grpSpPr>
            <a:xfrm flipH="1">
              <a:off x="1675636" y="2148288"/>
              <a:ext cx="1853220" cy="3566712"/>
              <a:chOff x="4517567" y="2457180"/>
              <a:chExt cx="1534606" cy="2926143"/>
            </a:xfrm>
          </p:grpSpPr>
          <p:sp>
            <p:nvSpPr>
              <p:cNvPr id="61" name="Curved Down Arrow 60"/>
              <p:cNvSpPr/>
              <p:nvPr/>
            </p:nvSpPr>
            <p:spPr bwMode="auto">
              <a:xfrm rot="5400000" flipV="1">
                <a:off x="4336388" y="3667538"/>
                <a:ext cx="2926143" cy="505427"/>
              </a:xfrm>
              <a:prstGeom prst="curvedDownArrow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4517567" y="3692664"/>
                <a:ext cx="965686" cy="3787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~</a:t>
                </a:r>
                <a:r>
                  <a:rPr lang="en-US" sz="2400" b="1" dirty="0">
                    <a:solidFill>
                      <a:schemeClr val="accent4">
                        <a:lumMod val="75000"/>
                      </a:schemeClr>
                    </a:solidFill>
                  </a:rPr>
                  <a:t>5</a:t>
                </a:r>
                <a:r>
                  <a:rPr lang="en-US" sz="2400" b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0 KB</a:t>
                </a:r>
                <a:endParaRPr lang="en-US" sz="24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7" name="dcache_aarows"/>
            <p:cNvGrpSpPr/>
            <p:nvPr/>
          </p:nvGrpSpPr>
          <p:grpSpPr>
            <a:xfrm>
              <a:off x="6024145" y="3271138"/>
              <a:ext cx="1295400" cy="1689525"/>
              <a:chOff x="4726455" y="2658344"/>
              <a:chExt cx="1025165" cy="2926143"/>
            </a:xfrm>
          </p:grpSpPr>
          <p:sp>
            <p:nvSpPr>
              <p:cNvPr id="68" name="Curved Down Arrow 67"/>
              <p:cNvSpPr/>
              <p:nvPr/>
            </p:nvSpPr>
            <p:spPr bwMode="auto">
              <a:xfrm rot="5400000" flipV="1">
                <a:off x="3504599" y="3880200"/>
                <a:ext cx="2926143" cy="482432"/>
              </a:xfrm>
              <a:prstGeom prst="curvedDownArrow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4853940" y="3886200"/>
                <a:ext cx="897680" cy="7995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~</a:t>
                </a:r>
                <a:r>
                  <a:rPr lang="en-US" sz="2400" b="1" dirty="0">
                    <a:solidFill>
                      <a:schemeClr val="accent4">
                        <a:lumMod val="75000"/>
                      </a:schemeClr>
                    </a:solidFill>
                  </a:rPr>
                  <a:t>5</a:t>
                </a:r>
                <a:r>
                  <a:rPr lang="en-US" sz="2400" b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0KB</a:t>
                </a:r>
                <a:endParaRPr lang="en-US" sz="24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7868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Little Backend Utilization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863509"/>
              </p:ext>
            </p:extLst>
          </p:nvPr>
        </p:nvGraphicFramePr>
        <p:xfrm>
          <a:off x="457200" y="1681164"/>
          <a:ext cx="8229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457200" y="4953000"/>
            <a:ext cx="822960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3-Wide O3 (Big) vs. 2-Wide </a:t>
            </a:r>
            <a:r>
              <a:rPr lang="en-US" dirty="0" err="1" smtClean="0"/>
              <a:t>InOrder</a:t>
            </a:r>
            <a:r>
              <a:rPr lang="en-US" dirty="0" smtClean="0"/>
              <a:t> (Little)</a:t>
            </a:r>
          </a:p>
          <a:p>
            <a:r>
              <a:rPr lang="en-US" dirty="0" smtClean="0"/>
              <a:t>5% performance loss relative to all Big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345576" y="5029201"/>
            <a:ext cx="8382000" cy="1028700"/>
          </a:xfrm>
          <a:prstGeom prst="wedgeRoundRectCallout">
            <a:avLst>
              <a:gd name="adj1" fmla="val 21770"/>
              <a:gd name="adj2" fmla="val 49395"/>
              <a:gd name="adj3" fmla="val 16667"/>
            </a:avLst>
          </a:prstGeom>
          <a:ln>
            <a:headEnd/>
            <a:tailEnd type="triangl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solidFill>
                  <a:schemeClr val="tx2"/>
                </a:solidFill>
              </a:rPr>
              <a:t>More time on little backend with same</a:t>
            </a:r>
          </a:p>
          <a:p>
            <a:pPr algn="ctr"/>
            <a:r>
              <a:rPr lang="en-US" sz="3500" dirty="0" smtClean="0">
                <a:solidFill>
                  <a:schemeClr val="tx2"/>
                </a:solidFill>
              </a:rPr>
              <a:t>performance loss</a:t>
            </a:r>
            <a:endParaRPr lang="en-US" sz="3500" dirty="0">
              <a:solidFill>
                <a:schemeClr val="tx2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800600" y="1203326"/>
            <a:ext cx="3181350" cy="3521074"/>
            <a:chOff x="4800600" y="1203326"/>
            <a:chExt cx="3181350" cy="3521074"/>
          </a:xfrm>
        </p:grpSpPr>
        <p:sp>
          <p:nvSpPr>
            <p:cNvPr id="7" name="Rectangular Callout 6"/>
            <p:cNvSpPr/>
            <p:nvPr/>
          </p:nvSpPr>
          <p:spPr bwMode="auto">
            <a:xfrm>
              <a:off x="4800600" y="1203326"/>
              <a:ext cx="3181350" cy="364540"/>
            </a:xfrm>
            <a:prstGeom prst="wedgeRectCallout">
              <a:avLst>
                <a:gd name="adj1" fmla="val 27245"/>
                <a:gd name="adj2" fmla="val 193744"/>
              </a:avLst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Traditional OS-Based Quantum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086600" y="2133600"/>
              <a:ext cx="365776" cy="259080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295399" y="1211264"/>
            <a:ext cx="3209926" cy="3513136"/>
            <a:chOff x="1295399" y="1211264"/>
            <a:chExt cx="3209926" cy="3513136"/>
          </a:xfrm>
        </p:grpSpPr>
        <p:sp>
          <p:nvSpPr>
            <p:cNvPr id="18" name="Rectangle 17"/>
            <p:cNvSpPr/>
            <p:nvPr/>
          </p:nvSpPr>
          <p:spPr bwMode="auto">
            <a:xfrm>
              <a:off x="1295399" y="1828800"/>
              <a:ext cx="3209925" cy="2895600"/>
            </a:xfrm>
            <a:prstGeom prst="rect">
              <a:avLst/>
            </a:prstGeom>
            <a:noFill/>
            <a:ln w="28575">
              <a:solidFill>
                <a:schemeClr val="accent3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ular Callout 18"/>
            <p:cNvSpPr/>
            <p:nvPr/>
          </p:nvSpPr>
          <p:spPr bwMode="auto">
            <a:xfrm>
              <a:off x="1323975" y="1211264"/>
              <a:ext cx="3181350" cy="364540"/>
            </a:xfrm>
            <a:prstGeom prst="wedgeRectCallout">
              <a:avLst>
                <a:gd name="adj1" fmla="val -12875"/>
                <a:gd name="adj2" fmla="val 112745"/>
              </a:avLst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Fine-Grained Quantum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6606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cccp">
  <a:themeElements>
    <a:clrScheme name="1_shuguang_pp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huguang_ppt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huguang_pp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uguang_pp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_ccc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lim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/>
      <a:lstStyle>
        <a:defPPr>
          <a:defRPr/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Preli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lim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/>
      <a:lstStyle>
        <a:defPPr>
          <a:defRPr/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Preli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i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i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ccp2">
  <a:themeElements>
    <a:clrScheme name="1_shuguang_pp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huguang_ppt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huguang_pp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uguang_pp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ccp2">
  <a:themeElements>
    <a:clrScheme name="1_shuguang_pp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huguang_ppt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huguang_pp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uguang_pp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cccp2">
  <a:themeElements>
    <a:clrScheme name="1_shuguang_pp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huguang_ppt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huguang_pp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uguang_pp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uguang_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cccp</Template>
  <TotalTime>4681</TotalTime>
  <Words>143</Words>
  <Application>Microsoft Macintosh PowerPoint</Application>
  <PresentationFormat>On-screen Show (4:3)</PresentationFormat>
  <Paragraphs>50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cccp</vt:lpstr>
      <vt:lpstr>Office Theme</vt:lpstr>
      <vt:lpstr>Theme1</vt:lpstr>
      <vt:lpstr>cccp2</vt:lpstr>
      <vt:lpstr>1_Office Theme</vt:lpstr>
      <vt:lpstr>1_cccp2</vt:lpstr>
      <vt:lpstr>2_Office Theme</vt:lpstr>
      <vt:lpstr>2_cccp2</vt:lpstr>
      <vt:lpstr>3_Office Theme</vt:lpstr>
      <vt:lpstr>1_cccp</vt:lpstr>
      <vt:lpstr>Composite Cores: Pushing Heterogeneity into a Core</vt:lpstr>
      <vt:lpstr>Creating a Composite Core</vt:lpstr>
      <vt:lpstr>Little Backend Utilization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 Seconds</dc:title>
  <dc:creator>lukefahr</dc:creator>
  <cp:lastModifiedBy>Onur Mutlu</cp:lastModifiedBy>
  <cp:revision>6</cp:revision>
  <dcterms:created xsi:type="dcterms:W3CDTF">2012-11-27T14:42:19Z</dcterms:created>
  <dcterms:modified xsi:type="dcterms:W3CDTF">2012-12-03T14:19:00Z</dcterms:modified>
</cp:coreProperties>
</file>