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2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400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624992977784714E-2"/>
          <c:y val="4.6260498687664041E-2"/>
          <c:w val="0.89286199315286285"/>
          <c:h val="0.8016795047358210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Sheet1!$B$3</c:f>
              <c:strCache>
                <c:ptCount val="1"/>
                <c:pt idx="0">
                  <c:v>Router</c:v>
                </c:pt>
              </c:strCache>
            </c:strRef>
          </c:tx>
          <c:spPr>
            <a:pattFill prst="narHorz">
              <a:fgClr>
                <a:schemeClr val="tx2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Sheet1!$B$4:$B$10</c:f>
              <c:numCache>
                <c:formatCode>General</c:formatCode>
                <c:ptCount val="7"/>
                <c:pt idx="0">
                  <c:v>1.45</c:v>
                </c:pt>
                <c:pt idx="1">
                  <c:v>1.1599999999999999</c:v>
                </c:pt>
                <c:pt idx="2">
                  <c:v>1</c:v>
                </c:pt>
                <c:pt idx="3">
                  <c:v>0.39</c:v>
                </c:pt>
                <c:pt idx="4">
                  <c:v>0.38</c:v>
                </c:pt>
                <c:pt idx="5">
                  <c:v>0.38</c:v>
                </c:pt>
                <c:pt idx="6">
                  <c:v>0.38</c:v>
                </c:pt>
              </c:numCache>
            </c:numRef>
          </c:val>
        </c:ser>
        <c:ser>
          <c:idx val="1"/>
          <c:order val="1"/>
          <c:tx>
            <c:strRef>
              <c:f>Sheet1!$C$3</c:f>
              <c:strCache>
                <c:ptCount val="1"/>
                <c:pt idx="0">
                  <c:v>Electrical link</c:v>
                </c:pt>
              </c:strCache>
            </c:strRef>
          </c:tx>
          <c:spPr>
            <a:pattFill prst="wdDnDiag">
              <a:fgClr>
                <a:srgbClr val="C0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Sheet1!$C$4:$C$10</c:f>
              <c:numCache>
                <c:formatCode>General</c:formatCode>
                <c:ptCount val="7"/>
                <c:pt idx="0">
                  <c:v>0.6</c:v>
                </c:pt>
                <c:pt idx="1">
                  <c:v>0.6</c:v>
                </c:pt>
                <c:pt idx="2">
                  <c:v>0.25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Sheet1!$D$3</c:f>
              <c:strCache>
                <c:ptCount val="1"/>
                <c:pt idx="0">
                  <c:v>Back-end circuit</c:v>
                </c:pt>
              </c:strCache>
            </c:strRef>
          </c:tx>
          <c:spPr>
            <a:pattFill prst="openDmnd">
              <a:fgClr>
                <a:schemeClr val="accent3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Sheet1!$D$4:$D$10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0.12</c:v>
                </c:pt>
                <c:pt idx="3">
                  <c:v>0.2</c:v>
                </c:pt>
                <c:pt idx="4">
                  <c:v>0.15</c:v>
                </c:pt>
                <c:pt idx="5">
                  <c:v>0.15</c:v>
                </c:pt>
                <c:pt idx="6">
                  <c:v>0.15</c:v>
                </c:pt>
              </c:numCache>
            </c:numRef>
          </c:val>
        </c:ser>
        <c:ser>
          <c:idx val="3"/>
          <c:order val="3"/>
          <c:tx>
            <c:strRef>
              <c:f>Sheet1!$E$3</c:f>
              <c:strCache>
                <c:ptCount val="1"/>
                <c:pt idx="0">
                  <c:v>Laser</c:v>
                </c:pt>
              </c:strCache>
            </c:strRef>
          </c:tx>
          <c:spPr>
            <a:pattFill prst="pct60">
              <a:fgClr>
                <a:schemeClr val="accent4">
                  <a:lumMod val="5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Sheet1!$E$4:$E$10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0.05</c:v>
                </c:pt>
                <c:pt idx="3">
                  <c:v>0.2</c:v>
                </c:pt>
                <c:pt idx="4">
                  <c:v>0.1</c:v>
                </c:pt>
                <c:pt idx="5">
                  <c:v>0.126</c:v>
                </c:pt>
                <c:pt idx="6">
                  <c:v>0.126</c:v>
                </c:pt>
              </c:numCache>
            </c:numRef>
          </c:val>
        </c:ser>
        <c:ser>
          <c:idx val="4"/>
          <c:order val="4"/>
          <c:tx>
            <c:strRef>
              <c:f>Sheet1!$F$3</c:f>
              <c:strCache>
                <c:ptCount val="1"/>
                <c:pt idx="0">
                  <c:v>Ring heating</c:v>
                </c:pt>
              </c:strCache>
            </c:strRef>
          </c:tx>
          <c:spPr>
            <a:pattFill prst="smGrid">
              <a:fgClr>
                <a:schemeClr val="tx2">
                  <a:lumMod val="60000"/>
                  <a:lumOff val="40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Sheet1!$F$4:$F$10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0.1</c:v>
                </c:pt>
                <c:pt idx="3">
                  <c:v>0.4</c:v>
                </c:pt>
                <c:pt idx="4">
                  <c:v>0.4</c:v>
                </c:pt>
                <c:pt idx="5">
                  <c:v>0.5</c:v>
                </c:pt>
                <c:pt idx="6">
                  <c:v>0.5</c:v>
                </c:pt>
              </c:numCache>
            </c:numRef>
          </c:val>
        </c:ser>
        <c:ser>
          <c:idx val="5"/>
          <c:order val="5"/>
          <c:tx>
            <c:strRef>
              <c:f>Sheet1!$G$3</c:f>
              <c:strCache>
                <c:ptCount val="1"/>
                <c:pt idx="0">
                  <c:v>Ring modulation</c:v>
                </c:pt>
              </c:strCache>
            </c:strRef>
          </c:tx>
          <c:spPr>
            <a:pattFill prst="dkVert">
              <a:fgClr>
                <a:schemeClr val="accent6">
                  <a:lumMod val="7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</c:spPr>
          <c:invertIfNegative val="0"/>
          <c:cat>
            <c:strRef>
              <c:f>Sheet1!$A$4:$A$10</c:f>
              <c:strCache>
                <c:ptCount val="7"/>
                <c:pt idx="0">
                  <c:v>Mesh</c:v>
                </c:pt>
                <c:pt idx="1">
                  <c:v>FB</c:v>
                </c:pt>
                <c:pt idx="2">
                  <c:v>Firefly</c:v>
                </c:pt>
                <c:pt idx="3">
                  <c:v>Corona</c:v>
                </c:pt>
                <c:pt idx="4">
                  <c:v>MPNOC</c:v>
                </c:pt>
                <c:pt idx="5">
                  <c:v>R-3PO-L1</c:v>
                </c:pt>
                <c:pt idx="6">
                  <c:v>R-3PO-LA</c:v>
                </c:pt>
              </c:strCache>
            </c:strRef>
          </c:cat>
          <c:val>
            <c:numRef>
              <c:f>Sheet1!$G$4:$G$10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0.22</c:v>
                </c:pt>
                <c:pt idx="3">
                  <c:v>0.22</c:v>
                </c:pt>
                <c:pt idx="4">
                  <c:v>0.22</c:v>
                </c:pt>
                <c:pt idx="5">
                  <c:v>0.27500000000000002</c:v>
                </c:pt>
                <c:pt idx="6">
                  <c:v>0.27500000000000002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100032"/>
        <c:axId val="108075200"/>
      </c:barChart>
      <c:catAx>
        <c:axId val="109100032"/>
        <c:scaling>
          <c:orientation val="minMax"/>
        </c:scaling>
        <c:delete val="0"/>
        <c:axPos val="b"/>
        <c:majorTickMark val="out"/>
        <c:minorTickMark val="none"/>
        <c:tickLblPos val="nextTo"/>
        <c:crossAx val="108075200"/>
        <c:crosses val="autoZero"/>
        <c:auto val="1"/>
        <c:lblAlgn val="ctr"/>
        <c:lblOffset val="100"/>
        <c:noMultiLvlLbl val="0"/>
      </c:catAx>
      <c:valAx>
        <c:axId val="108075200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US" sz="800"/>
                  <a:t>Energy per Bit (pJ)</a:t>
                </a:r>
              </a:p>
            </c:rich>
          </c:tx>
          <c:layout>
            <c:manualLayout>
              <c:xMode val="edge"/>
              <c:yMode val="edge"/>
              <c:x val="8.3501285612969569E-3"/>
              <c:y val="0.1257868309939518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09100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5667523741979716E-3"/>
          <c:y val="0.92292716535433073"/>
          <c:w val="0.99443322687388946"/>
          <c:h val="7.7072759482426853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600" b="1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C040359-383E-4A76-8CC5-70EF8DBCAD45}" type="datetimeFigureOut">
              <a:rPr lang="en-US" smtClean="0"/>
              <a:t>12/1/2012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06C29F5-66C0-438F-853B-84D958FF8A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8305800" cy="838199"/>
          </a:xfrm>
          <a:gradFill flip="none" rotWithShape="1">
            <a:gsLst>
              <a:gs pos="0">
                <a:schemeClr val="accent5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5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5">
                  <a:lumMod val="60000"/>
                  <a:lumOff val="4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/>
          <a:lstStyle/>
          <a:p>
            <a:r>
              <a:rPr lang="en-US" sz="1800" b="1" cap="none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Dynamic Reconfiguration of 3D Photonic Networks-on-Chip for Maximizing Performance and Improving Fault Tolerance</a:t>
            </a:r>
            <a:endParaRPr lang="en-US" sz="1800" b="1" cap="none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3810000" y="609600"/>
            <a:ext cx="5257800" cy="381000"/>
          </a:xfrm>
        </p:spPr>
        <p:txBody>
          <a:bodyPr>
            <a:normAutofit/>
          </a:bodyPr>
          <a:lstStyle/>
          <a:p>
            <a:pPr algn="ctr"/>
            <a:r>
              <a:rPr lang="en-US" sz="1200" b="1" cap="none" spc="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Randy Morris, Avinash </a:t>
            </a:r>
            <a:r>
              <a:rPr lang="en-US" sz="1200" b="1" cap="none" spc="0" dirty="0" err="1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Kodi</a:t>
            </a:r>
            <a:r>
              <a:rPr lang="en-US" sz="1200" b="1" cap="none" spc="0" dirty="0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and Ahmed </a:t>
            </a:r>
            <a:r>
              <a:rPr lang="en-US" sz="1200" b="1" cap="none" spc="0" dirty="0" err="1" smtClean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Louri</a:t>
            </a:r>
            <a:r>
              <a:rPr lang="en-US" sz="1200" b="1" cap="none" spc="0" baseline="3000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endParaRPr lang="en-US" sz="1200" b="1" cap="none" spc="0" dirty="0" smtClean="0">
              <a:solidFill>
                <a:schemeClr val="tx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1200" b="1" cap="none" spc="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1200" b="1" cap="none" spc="0" baseline="30000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endParaRPr lang="en-US" sz="1200" cap="none" spc="0" dirty="0">
              <a:solidFill>
                <a:schemeClr val="tx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247" name="Group 246"/>
          <p:cNvGrpSpPr/>
          <p:nvPr/>
        </p:nvGrpSpPr>
        <p:grpSpPr>
          <a:xfrm>
            <a:off x="76200" y="914400"/>
            <a:ext cx="3505200" cy="2345955"/>
            <a:chOff x="76200" y="914400"/>
            <a:chExt cx="3505200" cy="2345955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04800" y="914400"/>
              <a:ext cx="2831551" cy="1702170"/>
            </a:xfrm>
            <a:prstGeom prst="rect">
              <a:avLst/>
            </a:prstGeom>
            <a:noFill/>
            <a:ln w="9525">
              <a:solidFill>
                <a:schemeClr val="accent5"/>
              </a:solidFill>
              <a:miter lim="800000"/>
              <a:headEnd/>
              <a:tailEnd/>
            </a:ln>
            <a:effectLst/>
          </p:spPr>
        </p:pic>
        <p:sp>
          <p:nvSpPr>
            <p:cNvPr id="7" name="TextBox 6"/>
            <p:cNvSpPr txBox="1"/>
            <p:nvPr/>
          </p:nvSpPr>
          <p:spPr>
            <a:xfrm>
              <a:off x="76200" y="2952578"/>
              <a:ext cx="3505200" cy="30777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</a:rPr>
                <a:t>On-die energy</a:t>
              </a:r>
              <a:r>
                <a:rPr lang="en-US" sz="1400" dirty="0" smtClean="0"/>
                <a:t>: Interconnect    Compute</a:t>
              </a:r>
              <a:endParaRPr lang="en-US" sz="1400" dirty="0"/>
            </a:p>
          </p:txBody>
        </p:sp>
        <p:sp>
          <p:nvSpPr>
            <p:cNvPr id="8" name="Up Arrow 7"/>
            <p:cNvSpPr/>
            <p:nvPr/>
          </p:nvSpPr>
          <p:spPr>
            <a:xfrm>
              <a:off x="2362200" y="2895600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Up Arrow 8"/>
            <p:cNvSpPr/>
            <p:nvPr/>
          </p:nvSpPr>
          <p:spPr>
            <a:xfrm flipV="1">
              <a:off x="3352800" y="2901633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60613" y="2581275"/>
              <a:ext cx="173637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900" b="1" dirty="0" smtClean="0"/>
                <a:t>Source: </a:t>
              </a:r>
              <a:r>
                <a:rPr lang="en-US" sz="900" b="1" dirty="0" err="1" smtClean="0"/>
                <a:t>Shekar</a:t>
              </a:r>
              <a:r>
                <a:rPr lang="en-US" sz="900" b="1" dirty="0" smtClean="0"/>
                <a:t> </a:t>
              </a:r>
              <a:r>
                <a:rPr lang="en-US" sz="900" b="1" dirty="0" err="1" smtClean="0"/>
                <a:t>Borkar</a:t>
              </a:r>
              <a:r>
                <a:rPr lang="en-US" sz="900" b="1" dirty="0" smtClean="0"/>
                <a:t>, Intel</a:t>
              </a:r>
              <a:endParaRPr lang="en-US" sz="900" b="1" dirty="0"/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3886200" y="865417"/>
            <a:ext cx="4975925" cy="2393449"/>
            <a:chOff x="3886200" y="865417"/>
            <a:chExt cx="4975925" cy="2393449"/>
          </a:xfrm>
        </p:grpSpPr>
        <p:grpSp>
          <p:nvGrpSpPr>
            <p:cNvPr id="104" name="Group 103"/>
            <p:cNvGrpSpPr/>
            <p:nvPr/>
          </p:nvGrpSpPr>
          <p:grpSpPr>
            <a:xfrm>
              <a:off x="4354496" y="865417"/>
              <a:ext cx="4507629" cy="2007461"/>
              <a:chOff x="4555889" y="1033415"/>
              <a:chExt cx="4583830" cy="2001429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7191985" y="1898296"/>
                <a:ext cx="1699502" cy="113228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5245318" y="1898296"/>
                <a:ext cx="1699502" cy="113228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16" name="Group 15"/>
              <p:cNvGrpSpPr/>
              <p:nvPr/>
            </p:nvGrpSpPr>
            <p:grpSpPr>
              <a:xfrm>
                <a:off x="5245317" y="2660015"/>
                <a:ext cx="3514661" cy="165418"/>
                <a:chOff x="2057400" y="3034144"/>
                <a:chExt cx="5715000" cy="190006"/>
              </a:xfrm>
            </p:grpSpPr>
            <p:sp>
              <p:nvSpPr>
                <p:cNvPr id="92" name="Rectangle 91"/>
                <p:cNvSpPr/>
                <p:nvPr/>
              </p:nvSpPr>
              <p:spPr>
                <a:xfrm>
                  <a:off x="2057400" y="3034144"/>
                  <a:ext cx="5715000" cy="190006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cxnSp>
              <p:nvCxnSpPr>
                <p:cNvPr id="93" name="Straight Connector 92"/>
                <p:cNvCxnSpPr/>
                <p:nvPr/>
              </p:nvCxnSpPr>
              <p:spPr>
                <a:xfrm>
                  <a:off x="2819400" y="3097683"/>
                  <a:ext cx="3472133" cy="17010"/>
                </a:xfrm>
                <a:prstGeom prst="line">
                  <a:avLst/>
                </a:prstGeom>
                <a:ln w="12700">
                  <a:solidFill>
                    <a:schemeClr val="accent3">
                      <a:lumMod val="75000"/>
                    </a:schemeClr>
                  </a:solidFill>
                  <a:prstDash val="dash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Connector 93"/>
                <p:cNvCxnSpPr/>
                <p:nvPr/>
              </p:nvCxnSpPr>
              <p:spPr>
                <a:xfrm>
                  <a:off x="3352800" y="3151701"/>
                  <a:ext cx="3345509" cy="6140"/>
                </a:xfrm>
                <a:prstGeom prst="line">
                  <a:avLst/>
                </a:prstGeom>
                <a:ln w="12700">
                  <a:solidFill>
                    <a:schemeClr val="accent2">
                      <a:lumMod val="75000"/>
                    </a:schemeClr>
                  </a:solidFill>
                  <a:prstDash val="dash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5" name="Straight Connector 94"/>
                <p:cNvCxnSpPr/>
                <p:nvPr/>
              </p:nvCxnSpPr>
              <p:spPr>
                <a:xfrm flipV="1">
                  <a:off x="3886200" y="3184027"/>
                  <a:ext cx="3499507" cy="13674"/>
                </a:xfrm>
                <a:prstGeom prst="line">
                  <a:avLst/>
                </a:prstGeom>
                <a:ln w="12700">
                  <a:solidFill>
                    <a:schemeClr val="accent4">
                      <a:lumMod val="75000"/>
                    </a:schemeClr>
                  </a:solidFill>
                  <a:prstDash val="dash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Connector 95"/>
                <p:cNvCxnSpPr/>
                <p:nvPr/>
              </p:nvCxnSpPr>
              <p:spPr>
                <a:xfrm>
                  <a:off x="2445157" y="3058883"/>
                  <a:ext cx="3373263" cy="12158"/>
                </a:xfrm>
                <a:prstGeom prst="line">
                  <a:avLst/>
                </a:prstGeom>
                <a:ln w="12700">
                  <a:solidFill>
                    <a:schemeClr val="accent5">
                      <a:lumMod val="75000"/>
                    </a:schemeClr>
                  </a:solidFill>
                  <a:prstDash val="dash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>
                  <a:off x="2057400" y="3057973"/>
                  <a:ext cx="304800" cy="0"/>
                </a:xfrm>
                <a:prstGeom prst="line">
                  <a:avLst/>
                </a:prstGeom>
                <a:ln w="12700">
                  <a:solidFill>
                    <a:schemeClr val="accent5">
                      <a:lumMod val="75000"/>
                    </a:schemeClr>
                  </a:solidFill>
                  <a:prstDash val="solid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Connector 97"/>
                <p:cNvCxnSpPr/>
                <p:nvPr/>
              </p:nvCxnSpPr>
              <p:spPr>
                <a:xfrm>
                  <a:off x="2057400" y="3098545"/>
                  <a:ext cx="762000" cy="0"/>
                </a:xfrm>
                <a:prstGeom prst="line">
                  <a:avLst/>
                </a:prstGeom>
                <a:ln w="12700">
                  <a:solidFill>
                    <a:schemeClr val="accent3">
                      <a:lumMod val="75000"/>
                    </a:schemeClr>
                  </a:solidFill>
                  <a:prstDash val="solid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Connector 98"/>
                <p:cNvCxnSpPr/>
                <p:nvPr/>
              </p:nvCxnSpPr>
              <p:spPr>
                <a:xfrm>
                  <a:off x="2057400" y="3150993"/>
                  <a:ext cx="1295400" cy="0"/>
                </a:xfrm>
                <a:prstGeom prst="line">
                  <a:avLst/>
                </a:prstGeom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Connector 99"/>
                <p:cNvCxnSpPr/>
                <p:nvPr/>
              </p:nvCxnSpPr>
              <p:spPr>
                <a:xfrm>
                  <a:off x="2057400" y="3197503"/>
                  <a:ext cx="1828800" cy="0"/>
                </a:xfrm>
                <a:prstGeom prst="line">
                  <a:avLst/>
                </a:prstGeom>
                <a:ln w="12700">
                  <a:solidFill>
                    <a:schemeClr val="accent4">
                      <a:lumMod val="75000"/>
                    </a:schemeClr>
                  </a:solidFill>
                  <a:prstDash val="solid"/>
                </a:ln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7" name="Rectangle 16"/>
              <p:cNvSpPr/>
              <p:nvPr/>
            </p:nvSpPr>
            <p:spPr>
              <a:xfrm>
                <a:off x="4555889" y="2545495"/>
                <a:ext cx="542118" cy="343773"/>
              </a:xfrm>
              <a:prstGeom prst="rect">
                <a:avLst/>
              </a:prstGeom>
              <a:solidFill>
                <a:srgbClr val="C0504D">
                  <a:lumMod val="75000"/>
                </a:srgbClr>
              </a:solidFill>
              <a:ln w="25400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Off-Chip Laser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5098007" y="2729909"/>
                <a:ext cx="177032" cy="0"/>
              </a:xfrm>
              <a:prstGeom prst="line">
                <a:avLst/>
              </a:prstGeom>
              <a:noFill/>
              <a:ln w="38100" cap="flat" cmpd="sng" algn="ctr">
                <a:solidFill>
                  <a:srgbClr val="C00000"/>
                </a:solidFill>
                <a:prstDash val="solid"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19" name="Rectangle 18"/>
              <p:cNvSpPr/>
              <p:nvPr/>
            </p:nvSpPr>
            <p:spPr>
              <a:xfrm>
                <a:off x="5447639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en-US" sz="500" b="1" kern="0" baseline="-25000" dirty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5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flipH="1" flipV="1">
                <a:off x="5397059" y="1717130"/>
                <a:ext cx="404643" cy="271749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Oval 20"/>
              <p:cNvSpPr/>
              <p:nvPr/>
            </p:nvSpPr>
            <p:spPr>
              <a:xfrm>
                <a:off x="5397059" y="2305919"/>
                <a:ext cx="303482" cy="271749"/>
              </a:xfrm>
              <a:prstGeom prst="ellipse">
                <a:avLst/>
              </a:prstGeom>
              <a:noFill/>
              <a:ln w="57150"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5741006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105185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2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4" name="Oval 23"/>
              <p:cNvSpPr/>
              <p:nvPr/>
            </p:nvSpPr>
            <p:spPr>
              <a:xfrm>
                <a:off x="6459247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4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7343726" y="2305919"/>
                <a:ext cx="303482" cy="271749"/>
              </a:xfrm>
              <a:prstGeom prst="ellipse">
                <a:avLst/>
              </a:prstGeom>
              <a:noFill/>
              <a:ln w="57150"/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7697789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3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8051852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2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8405915" y="2305919"/>
                <a:ext cx="303482" cy="271749"/>
              </a:xfrm>
              <a:prstGeom prst="ellipse">
                <a:avLst/>
              </a:prstGeom>
              <a:noFill/>
              <a:ln w="57150">
                <a:solidFill>
                  <a:schemeClr val="accent4"/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 flipV="1">
                <a:off x="6054604" y="1717130"/>
                <a:ext cx="404643" cy="271749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>
              <a:xfrm>
                <a:off x="5397059" y="1400089"/>
                <a:ext cx="1077752" cy="317040"/>
                <a:chOff x="2438400" y="504038"/>
                <a:chExt cx="2004646" cy="867562"/>
              </a:xfrm>
            </p:grpSpPr>
            <p:cxnSp>
              <p:nvCxnSpPr>
                <p:cNvPr id="87" name="Straight Connector 86"/>
                <p:cNvCxnSpPr/>
                <p:nvPr/>
              </p:nvCxnSpPr>
              <p:spPr>
                <a:xfrm flipV="1">
                  <a:off x="2512647" y="933372"/>
                  <a:ext cx="1781908" cy="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</p:cxnSp>
            <p:sp>
              <p:nvSpPr>
                <p:cNvPr id="88" name="Isosceles Triangle 87"/>
                <p:cNvSpPr/>
                <p:nvPr/>
              </p:nvSpPr>
              <p:spPr bwMode="auto">
                <a:xfrm rot="5400000">
                  <a:off x="2973351" y="779850"/>
                  <a:ext cx="614314" cy="339969"/>
                </a:xfrm>
                <a:prstGeom prst="triangle">
                  <a:avLst>
                    <a:gd name="adj" fmla="val 44998"/>
                  </a:avLst>
                </a:prstGeom>
                <a:solidFill>
                  <a:srgbClr val="FFC000"/>
                </a:soli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sp>
              <p:nvSpPr>
                <p:cNvPr id="89" name="Isosceles Triangle 88"/>
                <p:cNvSpPr/>
                <p:nvPr/>
              </p:nvSpPr>
              <p:spPr bwMode="auto">
                <a:xfrm rot="5400000">
                  <a:off x="3437385" y="694858"/>
                  <a:ext cx="758908" cy="509954"/>
                </a:xfrm>
                <a:prstGeom prst="triangle">
                  <a:avLst>
                    <a:gd name="adj" fmla="val 46469"/>
                  </a:avLst>
                </a:prstGeom>
                <a:solidFill>
                  <a:srgbClr val="FFC000"/>
                </a:soli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sp>
              <p:nvSpPr>
                <p:cNvPr id="90" name="Isosceles Triangle 89"/>
                <p:cNvSpPr/>
                <p:nvPr/>
              </p:nvSpPr>
              <p:spPr bwMode="auto">
                <a:xfrm rot="5400000">
                  <a:off x="2583561" y="836721"/>
                  <a:ext cx="542018" cy="226647"/>
                </a:xfrm>
                <a:prstGeom prst="triangle">
                  <a:avLst>
                    <a:gd name="adj" fmla="val 46665"/>
                  </a:avLst>
                </a:prstGeom>
                <a:solidFill>
                  <a:srgbClr val="FFC000"/>
                </a:soli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sp>
              <p:nvSpPr>
                <p:cNvPr id="91" name="Rectangle 90"/>
                <p:cNvSpPr/>
                <p:nvPr/>
              </p:nvSpPr>
              <p:spPr>
                <a:xfrm>
                  <a:off x="2438400" y="504038"/>
                  <a:ext cx="2004646" cy="867562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accent6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</p:grpSp>
          <p:sp>
            <p:nvSpPr>
              <p:cNvPr id="31" name="TextBox 11"/>
              <p:cNvSpPr txBox="1">
                <a:spLocks noChangeArrowheads="1"/>
              </p:cNvSpPr>
              <p:nvPr/>
            </p:nvSpPr>
            <p:spPr bwMode="auto">
              <a:xfrm>
                <a:off x="5498220" y="1185815"/>
                <a:ext cx="784652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Buffer Chain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7348442" y="1354799"/>
                <a:ext cx="1614741" cy="334517"/>
                <a:chOff x="4922797" y="457200"/>
                <a:chExt cx="3079534" cy="867604"/>
              </a:xfrm>
            </p:grpSpPr>
            <p:sp>
              <p:nvSpPr>
                <p:cNvPr id="77" name="Rectangle 76"/>
                <p:cNvSpPr/>
                <p:nvPr/>
              </p:nvSpPr>
              <p:spPr>
                <a:xfrm>
                  <a:off x="6146177" y="457242"/>
                  <a:ext cx="965200" cy="867562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accent6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8" name="Isosceles Triangle 77"/>
                <p:cNvSpPr/>
                <p:nvPr/>
              </p:nvSpPr>
              <p:spPr bwMode="auto">
                <a:xfrm rot="5400000">
                  <a:off x="5363057" y="580543"/>
                  <a:ext cx="832921" cy="586236"/>
                </a:xfrm>
                <a:prstGeom prst="triangle">
                  <a:avLst/>
                </a:prstGeom>
                <a:gradFill rotWithShape="1">
                  <a:gsLst>
                    <a:gs pos="0">
                      <a:srgbClr val="C0504D">
                        <a:shade val="51000"/>
                        <a:satMod val="130000"/>
                      </a:srgbClr>
                    </a:gs>
                    <a:gs pos="80000">
                      <a:srgbClr val="C0504D">
                        <a:shade val="93000"/>
                        <a:satMod val="130000"/>
                      </a:srgbClr>
                    </a:gs>
                    <a:gs pos="100000">
                      <a:srgbClr val="C0504D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cxnSp>
              <p:nvCxnSpPr>
                <p:cNvPr id="79" name="Straight Connector 78"/>
                <p:cNvCxnSpPr/>
                <p:nvPr/>
              </p:nvCxnSpPr>
              <p:spPr bwMode="auto">
                <a:xfrm flipV="1">
                  <a:off x="4922797" y="1089611"/>
                  <a:ext cx="2411318" cy="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</p:cxnSp>
            <p:cxnSp>
              <p:nvCxnSpPr>
                <p:cNvPr id="80" name="Straight Connector 79"/>
                <p:cNvCxnSpPr/>
                <p:nvPr/>
              </p:nvCxnSpPr>
              <p:spPr bwMode="auto">
                <a:xfrm>
                  <a:off x="4922797" y="670629"/>
                  <a:ext cx="2411320" cy="0"/>
                </a:xfrm>
                <a:prstGeom prst="line">
                  <a:avLst/>
                </a:prstGeom>
                <a:noFill/>
                <a:ln w="381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</p:cxnSp>
            <p:sp>
              <p:nvSpPr>
                <p:cNvPr id="81" name="Isosceles Triangle 80"/>
                <p:cNvSpPr/>
                <p:nvPr/>
              </p:nvSpPr>
              <p:spPr bwMode="auto">
                <a:xfrm rot="5400000">
                  <a:off x="6434940" y="760501"/>
                  <a:ext cx="758906" cy="296984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C0504D">
                        <a:shade val="51000"/>
                        <a:satMod val="130000"/>
                      </a:srgbClr>
                    </a:gs>
                    <a:gs pos="80000">
                      <a:srgbClr val="C0504D">
                        <a:shade val="93000"/>
                        <a:satMod val="130000"/>
                      </a:srgbClr>
                    </a:gs>
                    <a:gs pos="100000">
                      <a:srgbClr val="C0504D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cxnSp>
              <p:nvCxnSpPr>
                <p:cNvPr id="82" name="Straight Connector 81"/>
                <p:cNvCxnSpPr/>
                <p:nvPr/>
              </p:nvCxnSpPr>
              <p:spPr>
                <a:xfrm>
                  <a:off x="7408362" y="891023"/>
                  <a:ext cx="593969" cy="1507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</p:cxnSp>
            <p:sp>
              <p:nvSpPr>
                <p:cNvPr id="83" name="Isosceles Triangle 82"/>
                <p:cNvSpPr/>
                <p:nvPr/>
              </p:nvSpPr>
              <p:spPr bwMode="auto">
                <a:xfrm rot="5400000">
                  <a:off x="7266691" y="669262"/>
                  <a:ext cx="506077" cy="371230"/>
                </a:xfrm>
                <a:prstGeom prst="triangle">
                  <a:avLst>
                    <a:gd name="adj" fmla="val 53808"/>
                  </a:avLst>
                </a:prstGeom>
                <a:solidFill>
                  <a:srgbClr val="FFC000"/>
                </a:soli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  <p:sp>
              <p:nvSpPr>
                <p:cNvPr id="84" name="Rectangle 83"/>
                <p:cNvSpPr/>
                <p:nvPr/>
              </p:nvSpPr>
              <p:spPr>
                <a:xfrm>
                  <a:off x="5251427" y="457242"/>
                  <a:ext cx="820505" cy="867562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accent6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7185623" y="457242"/>
                  <a:ext cx="742461" cy="867562"/>
                </a:xfrm>
                <a:prstGeom prst="rect">
                  <a:avLst/>
                </a:prstGeom>
                <a:noFill/>
                <a:ln w="19050" cap="flat" cmpd="sng" algn="ctr">
                  <a:solidFill>
                    <a:schemeClr val="accent6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8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86" name="Isosceles Triangle 85"/>
                <p:cNvSpPr/>
                <p:nvPr/>
              </p:nvSpPr>
              <p:spPr bwMode="auto">
                <a:xfrm rot="5400000">
                  <a:off x="6063709" y="760502"/>
                  <a:ext cx="758906" cy="296984"/>
                </a:xfrm>
                <a:prstGeom prst="triangle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C0504D">
                        <a:shade val="51000"/>
                        <a:satMod val="130000"/>
                      </a:srgbClr>
                    </a:gs>
                    <a:gs pos="80000">
                      <a:srgbClr val="C0504D">
                        <a:shade val="93000"/>
                        <a:satMod val="130000"/>
                      </a:srgbClr>
                    </a:gs>
                    <a:gs pos="100000">
                      <a:srgbClr val="C0504D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flipV="1">
                <a:off x="8001271" y="1675298"/>
                <a:ext cx="922980" cy="313581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 flipH="1" flipV="1">
                <a:off x="7014659" y="1717130"/>
                <a:ext cx="733711" cy="271749"/>
              </a:xfrm>
              <a:prstGeom prst="line">
                <a:avLst/>
              </a:prstGeom>
              <a:ln w="19050">
                <a:solidFill>
                  <a:schemeClr val="accent6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TextBox 11"/>
              <p:cNvSpPr txBox="1">
                <a:spLocks noChangeArrowheads="1"/>
              </p:cNvSpPr>
              <p:nvPr/>
            </p:nvSpPr>
            <p:spPr bwMode="auto">
              <a:xfrm>
                <a:off x="7451138" y="1123998"/>
                <a:ext cx="349073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TIA</a:t>
                </a:r>
              </a:p>
            </p:txBody>
          </p:sp>
          <p:sp>
            <p:nvSpPr>
              <p:cNvPr id="36" name="TextBox 11"/>
              <p:cNvSpPr txBox="1">
                <a:spLocks noChangeArrowheads="1"/>
              </p:cNvSpPr>
              <p:nvPr/>
            </p:nvSpPr>
            <p:spPr bwMode="auto">
              <a:xfrm>
                <a:off x="7906361" y="1033415"/>
                <a:ext cx="62016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Limiting 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Amplifier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7" name="TextBox 11"/>
              <p:cNvSpPr txBox="1">
                <a:spLocks noChangeArrowheads="1"/>
              </p:cNvSpPr>
              <p:nvPr/>
            </p:nvSpPr>
            <p:spPr bwMode="auto">
              <a:xfrm>
                <a:off x="8428170" y="1033415"/>
                <a:ext cx="711549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Driver for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Electronics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8" name="TextBox 11"/>
              <p:cNvSpPr txBox="1">
                <a:spLocks noChangeArrowheads="1"/>
              </p:cNvSpPr>
              <p:nvPr/>
            </p:nvSpPr>
            <p:spPr bwMode="auto">
              <a:xfrm>
                <a:off x="5858588" y="2819400"/>
                <a:ext cx="498328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Core A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9" name="TextBox 11"/>
              <p:cNvSpPr txBox="1">
                <a:spLocks noChangeArrowheads="1"/>
              </p:cNvSpPr>
              <p:nvPr/>
            </p:nvSpPr>
            <p:spPr bwMode="auto">
              <a:xfrm>
                <a:off x="7798950" y="2819400"/>
                <a:ext cx="498328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Core B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0" name="Rectangle 39"/>
              <p:cNvSpPr/>
              <p:nvPr/>
            </p:nvSpPr>
            <p:spPr>
              <a:xfrm>
                <a:off x="5801702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en-US" sz="500" b="1" kern="0" baseline="-25000" dirty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5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6155765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en-US" sz="500" b="1" kern="0" baseline="-25000" dirty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5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6509828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5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</a:t>
                </a:r>
                <a:r>
                  <a:rPr lang="en-US" sz="500" b="1" kern="0" baseline="-25000" dirty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5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43" name="Straight Connector 42"/>
              <p:cNvCxnSpPr/>
              <p:nvPr/>
            </p:nvCxnSpPr>
            <p:spPr>
              <a:xfrm>
                <a:off x="5548800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5902863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45" name="Straight Connector 44"/>
              <p:cNvCxnSpPr/>
              <p:nvPr/>
            </p:nvCxnSpPr>
            <p:spPr>
              <a:xfrm>
                <a:off x="6256926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46" name="Straight Connector 45"/>
              <p:cNvCxnSpPr/>
              <p:nvPr/>
            </p:nvCxnSpPr>
            <p:spPr>
              <a:xfrm>
                <a:off x="6610989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sp>
            <p:nvSpPr>
              <p:cNvPr id="47" name="Rectangle 46"/>
              <p:cNvSpPr/>
              <p:nvPr/>
            </p:nvSpPr>
            <p:spPr>
              <a:xfrm>
                <a:off x="7394306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</a:t>
                </a:r>
                <a:r>
                  <a:rPr lang="en-US" sz="400" b="1" kern="0" baseline="-25000" dirty="0" smtClean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4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7748369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</a:t>
                </a:r>
                <a:r>
                  <a:rPr lang="en-US" sz="400" b="1" kern="0" baseline="-25000" dirty="0" smtClean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4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49" name="Rectangle 48"/>
              <p:cNvSpPr/>
              <p:nvPr/>
            </p:nvSpPr>
            <p:spPr>
              <a:xfrm>
                <a:off x="8102432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</a:t>
                </a:r>
                <a:r>
                  <a:rPr lang="en-US" sz="400" b="1" kern="0" baseline="-25000" dirty="0" smtClean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4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8456495" y="1988879"/>
                <a:ext cx="252902" cy="181166"/>
              </a:xfrm>
              <a:prstGeom prst="rect">
                <a:avLst/>
              </a:prstGeom>
              <a:ln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</a:t>
                </a:r>
                <a:r>
                  <a:rPr lang="en-US" sz="400" b="1" kern="0" baseline="-25000" dirty="0" smtClean="0">
                    <a:solidFill>
                      <a:sysClr val="window" lastClr="FFFFFF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x</a:t>
                </a:r>
                <a:endParaRPr kumimoji="0" lang="en-US" sz="400" b="1" i="0" u="none" strike="noStrike" kern="0" cap="none" spc="0" normalizeH="0" baseline="0" noProof="0" dirty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51" name="Straight Connector 50"/>
              <p:cNvCxnSpPr/>
              <p:nvPr/>
            </p:nvCxnSpPr>
            <p:spPr>
              <a:xfrm>
                <a:off x="7495467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7849530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8203593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cxnSp>
            <p:nvCxnSpPr>
              <p:cNvPr id="54" name="Straight Connector 53"/>
              <p:cNvCxnSpPr/>
              <p:nvPr/>
            </p:nvCxnSpPr>
            <p:spPr>
              <a:xfrm>
                <a:off x="8557656" y="2170045"/>
                <a:ext cx="0" cy="135874"/>
              </a:xfrm>
              <a:prstGeom prst="line">
                <a:avLst/>
              </a:prstGeom>
              <a:noFill/>
              <a:ln w="1905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</p:cxnSp>
          <p:sp>
            <p:nvSpPr>
              <p:cNvPr id="55" name="Arc 54"/>
              <p:cNvSpPr/>
              <p:nvPr/>
            </p:nvSpPr>
            <p:spPr>
              <a:xfrm rot="5788766">
                <a:off x="7314023" y="2363949"/>
                <a:ext cx="340814" cy="284420"/>
              </a:xfrm>
              <a:prstGeom prst="arc">
                <a:avLst>
                  <a:gd name="adj1" fmla="val 10028009"/>
                  <a:gd name="adj2" fmla="val 0"/>
                </a:avLst>
              </a:prstGeom>
              <a:ln w="12700">
                <a:solidFill>
                  <a:schemeClr val="accent5">
                    <a:lumMod val="75000"/>
                  </a:schemeClr>
                </a:solidFill>
                <a:prstDash val="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6" name="Arc 55"/>
              <p:cNvSpPr/>
              <p:nvPr/>
            </p:nvSpPr>
            <p:spPr>
              <a:xfrm rot="5788766">
                <a:off x="7850021" y="2329511"/>
                <a:ext cx="400610" cy="415413"/>
              </a:xfrm>
              <a:prstGeom prst="arc">
                <a:avLst>
                  <a:gd name="adj1" fmla="val 11822874"/>
                  <a:gd name="adj2" fmla="val 0"/>
                </a:avLst>
              </a:prstGeom>
              <a:ln w="19050">
                <a:solidFill>
                  <a:schemeClr val="accent2">
                    <a:lumMod val="75000"/>
                  </a:schemeClr>
                </a:solidFill>
                <a:prstDash val="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7" name="Arc 56"/>
              <p:cNvSpPr/>
              <p:nvPr/>
            </p:nvSpPr>
            <p:spPr>
              <a:xfrm rot="5788766">
                <a:off x="7621724" y="2338181"/>
                <a:ext cx="367216" cy="355783"/>
              </a:xfrm>
              <a:prstGeom prst="arc">
                <a:avLst>
                  <a:gd name="adj1" fmla="val 10393170"/>
                  <a:gd name="adj2" fmla="val 0"/>
                </a:avLst>
              </a:prstGeom>
              <a:ln w="12700">
                <a:solidFill>
                  <a:schemeClr val="accent3">
                    <a:lumMod val="75000"/>
                  </a:schemeClr>
                </a:solidFill>
                <a:prstDash val="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8" name="Arc 57"/>
              <p:cNvSpPr/>
              <p:nvPr/>
            </p:nvSpPr>
            <p:spPr>
              <a:xfrm rot="5788766">
                <a:off x="8318594" y="2431136"/>
                <a:ext cx="408538" cy="223659"/>
              </a:xfrm>
              <a:prstGeom prst="arc">
                <a:avLst>
                  <a:gd name="adj1" fmla="val 10424839"/>
                  <a:gd name="adj2" fmla="val 0"/>
                </a:avLst>
              </a:prstGeom>
              <a:ln w="19050">
                <a:solidFill>
                  <a:schemeClr val="accent4">
                    <a:lumMod val="75000"/>
                  </a:schemeClr>
                </a:solidFill>
                <a:prstDash val="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 flipV="1">
                <a:off x="7444887" y="2170045"/>
                <a:ext cx="0" cy="135874"/>
              </a:xfrm>
              <a:prstGeom prst="line">
                <a:avLst/>
              </a:prstGeom>
              <a:ln w="28575">
                <a:solidFill>
                  <a:schemeClr val="accent5">
                    <a:lumMod val="75000"/>
                  </a:schemeClr>
                </a:solidFill>
                <a:prstDash val="sys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V="1">
                <a:off x="7798950" y="2170045"/>
                <a:ext cx="0" cy="135874"/>
              </a:xfrm>
              <a:prstGeom prst="line">
                <a:avLst/>
              </a:prstGeom>
              <a:ln w="28575">
                <a:solidFill>
                  <a:schemeClr val="accent3">
                    <a:lumMod val="75000"/>
                  </a:schemeClr>
                </a:solidFill>
                <a:prstDash val="sys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Connector 60"/>
              <p:cNvCxnSpPr/>
              <p:nvPr/>
            </p:nvCxnSpPr>
            <p:spPr>
              <a:xfrm flipV="1">
                <a:off x="8153013" y="2170045"/>
                <a:ext cx="0" cy="135874"/>
              </a:xfrm>
              <a:prstGeom prst="line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  <a:prstDash val="sys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Connector 61"/>
              <p:cNvCxnSpPr/>
              <p:nvPr/>
            </p:nvCxnSpPr>
            <p:spPr>
              <a:xfrm flipV="1">
                <a:off x="8507075" y="2170045"/>
                <a:ext cx="0" cy="135874"/>
              </a:xfrm>
              <a:prstGeom prst="line">
                <a:avLst/>
              </a:prstGeom>
              <a:ln w="28575">
                <a:solidFill>
                  <a:schemeClr val="accent4">
                    <a:lumMod val="75000"/>
                  </a:schemeClr>
                </a:solidFill>
                <a:prstDash val="sysDash"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5436444" y="2312854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5790507" y="2312854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6144570" y="2312854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6489246" y="2310053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4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7407393" y="2308721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1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7761456" y="2308721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8115519" y="2308721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8460196" y="2305919"/>
                <a:ext cx="272922" cy="2154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λ</a:t>
                </a:r>
                <a:r>
                  <a:rPr lang="en-US" sz="800" b="1" baseline="-25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4</a:t>
                </a:r>
                <a:endParaRPr lang="en-US" sz="8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71" name="Group 70"/>
              <p:cNvGrpSpPr/>
              <p:nvPr/>
            </p:nvGrpSpPr>
            <p:grpSpPr>
              <a:xfrm>
                <a:off x="7134113" y="1359448"/>
                <a:ext cx="214330" cy="281101"/>
                <a:chOff x="5158740" y="694555"/>
                <a:chExt cx="322890" cy="327438"/>
              </a:xfrm>
            </p:grpSpPr>
            <p:sp>
              <p:nvSpPr>
                <p:cNvPr id="75" name="Rectangle 74"/>
                <p:cNvSpPr/>
                <p:nvPr/>
              </p:nvSpPr>
              <p:spPr>
                <a:xfrm>
                  <a:off x="5158740" y="751205"/>
                  <a:ext cx="45720" cy="27078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80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76" name="Isosceles Triangle 75"/>
                <p:cNvSpPr/>
                <p:nvPr/>
              </p:nvSpPr>
              <p:spPr bwMode="auto">
                <a:xfrm rot="16200000">
                  <a:off x="5181351" y="717664"/>
                  <a:ext cx="323388" cy="277170"/>
                </a:xfrm>
                <a:prstGeom prst="triangle">
                  <a:avLst/>
                </a:prstGeom>
                <a:gradFill rotWithShape="1">
                  <a:gsLst>
                    <a:gs pos="0">
                      <a:srgbClr val="C0504D">
                        <a:shade val="51000"/>
                        <a:satMod val="130000"/>
                      </a:srgbClr>
                    </a:gs>
                    <a:gs pos="80000">
                      <a:srgbClr val="C0504D">
                        <a:shade val="93000"/>
                        <a:satMod val="130000"/>
                      </a:srgbClr>
                    </a:gs>
                    <a:gs pos="100000">
                      <a:srgbClr val="C0504D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 w="9525" cap="flat" cmpd="sng" algn="ctr">
                  <a:solidFill>
                    <a:srgbClr val="C0504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" lastClr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</a:p>
              </p:txBody>
            </p:sp>
          </p:grpSp>
          <p:sp>
            <p:nvSpPr>
              <p:cNvPr id="72" name="Rectangle 71"/>
              <p:cNvSpPr/>
              <p:nvPr/>
            </p:nvSpPr>
            <p:spPr>
              <a:xfrm>
                <a:off x="7014659" y="1354798"/>
                <a:ext cx="430228" cy="346870"/>
              </a:xfrm>
              <a:prstGeom prst="rect">
                <a:avLst/>
              </a:prstGeom>
              <a:noFill/>
              <a:ln w="19050" cap="flat" cmpd="sng" algn="ctr">
                <a:solidFill>
                  <a:schemeClr val="accent6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3" name="TextBox 11"/>
              <p:cNvSpPr txBox="1">
                <a:spLocks noChangeArrowheads="1"/>
              </p:cNvSpPr>
              <p:nvPr/>
            </p:nvSpPr>
            <p:spPr bwMode="auto">
              <a:xfrm>
                <a:off x="6954003" y="1040473"/>
                <a:ext cx="589708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chemeClr val="accent6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Photo-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800" b="1" kern="0" dirty="0" smtClean="0">
                    <a:solidFill>
                      <a:schemeClr val="accent6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detector</a:t>
                </a:r>
                <a:endParaRPr kumimoji="0" lang="en-US" sz="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6"/>
                  </a:solidFill>
                  <a:effectLst/>
                  <a:uLnTx/>
                  <a:uFillTx/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4568962" y="2145845"/>
                <a:ext cx="75052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Micro-ring </a:t>
                </a:r>
              </a:p>
              <a:p>
                <a:r>
                  <a:rPr lang="en-US" sz="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resonator</a:t>
                </a:r>
                <a:endParaRPr lang="en-US" sz="8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  <p:sp>
          <p:nvSpPr>
            <p:cNvPr id="103" name="Right Arrow 102"/>
            <p:cNvSpPr/>
            <p:nvPr/>
          </p:nvSpPr>
          <p:spPr>
            <a:xfrm>
              <a:off x="3886200" y="1623731"/>
              <a:ext cx="533400" cy="494797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086133" y="2951089"/>
              <a:ext cx="3505200" cy="307777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</a:rPr>
                <a:t>Nanophotonics: </a:t>
              </a:r>
              <a:r>
                <a:rPr lang="en-US" sz="1400" dirty="0" smtClean="0"/>
                <a:t>Energy/bit     Bandwidth</a:t>
              </a:r>
              <a:endParaRPr lang="en-US" sz="1400" dirty="0"/>
            </a:p>
          </p:txBody>
        </p:sp>
        <p:sp>
          <p:nvSpPr>
            <p:cNvPr id="108" name="Up Arrow 107"/>
            <p:cNvSpPr/>
            <p:nvPr/>
          </p:nvSpPr>
          <p:spPr>
            <a:xfrm flipV="1">
              <a:off x="7391400" y="2942033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Up Arrow 108"/>
            <p:cNvSpPr/>
            <p:nvPr/>
          </p:nvSpPr>
          <p:spPr>
            <a:xfrm>
              <a:off x="8442600" y="2901633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6705600" y="3810000"/>
            <a:ext cx="2347490" cy="1013318"/>
            <a:chOff x="4953000" y="4310534"/>
            <a:chExt cx="3810000" cy="1705113"/>
          </a:xfrm>
        </p:grpSpPr>
        <p:grpSp>
          <p:nvGrpSpPr>
            <p:cNvPr id="111" name="Group 110"/>
            <p:cNvGrpSpPr/>
            <p:nvPr/>
          </p:nvGrpSpPr>
          <p:grpSpPr>
            <a:xfrm>
              <a:off x="4953000" y="4310534"/>
              <a:ext cx="3810000" cy="1705113"/>
              <a:chOff x="304800" y="2147919"/>
              <a:chExt cx="3810000" cy="1550102"/>
            </a:xfrm>
          </p:grpSpPr>
          <p:grpSp>
            <p:nvGrpSpPr>
              <p:cNvPr id="119" name="Group 118"/>
              <p:cNvGrpSpPr/>
              <p:nvPr/>
            </p:nvGrpSpPr>
            <p:grpSpPr>
              <a:xfrm>
                <a:off x="304800" y="2147919"/>
                <a:ext cx="3810000" cy="1531859"/>
                <a:chOff x="304800" y="2147919"/>
                <a:chExt cx="3810000" cy="1531859"/>
              </a:xfrm>
            </p:grpSpPr>
            <p:sp>
              <p:nvSpPr>
                <p:cNvPr id="124" name="Cube 123"/>
                <p:cNvSpPr/>
                <p:nvPr/>
              </p:nvSpPr>
              <p:spPr>
                <a:xfrm>
                  <a:off x="304800" y="2369298"/>
                  <a:ext cx="3810000" cy="1310480"/>
                </a:xfrm>
                <a:prstGeom prst="cube">
                  <a:avLst>
                    <a:gd name="adj" fmla="val 82418"/>
                  </a:avLst>
                </a:prstGeom>
                <a:solidFill>
                  <a:schemeClr val="accent1">
                    <a:lumMod val="60000"/>
                    <a:lumOff val="40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zh-CN" altLang="en-US" sz="1400"/>
                </a:p>
              </p:txBody>
            </p:sp>
            <p:sp>
              <p:nvSpPr>
                <p:cNvPr id="125" name="Cube 124"/>
                <p:cNvSpPr/>
                <p:nvPr/>
              </p:nvSpPr>
              <p:spPr>
                <a:xfrm>
                  <a:off x="685800" y="2383153"/>
                  <a:ext cx="1371600" cy="1292224"/>
                </a:xfrm>
                <a:prstGeom prst="cube">
                  <a:avLst>
                    <a:gd name="adj" fmla="val 83228"/>
                  </a:avLst>
                </a:prstGeom>
                <a:solidFill>
                  <a:srgbClr val="FF0000">
                    <a:alpha val="58000"/>
                  </a:srgb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zh-CN" altLang="en-US" sz="1400"/>
                </a:p>
              </p:txBody>
            </p:sp>
            <p:sp>
              <p:nvSpPr>
                <p:cNvPr id="126" name="Cube 125"/>
                <p:cNvSpPr/>
                <p:nvPr/>
              </p:nvSpPr>
              <p:spPr>
                <a:xfrm>
                  <a:off x="312421" y="2147919"/>
                  <a:ext cx="3794758" cy="1310480"/>
                </a:xfrm>
                <a:prstGeom prst="cube">
                  <a:avLst>
                    <a:gd name="adj" fmla="val 82418"/>
                  </a:avLst>
                </a:prstGeom>
                <a:solidFill>
                  <a:schemeClr val="accent1">
                    <a:lumMod val="60000"/>
                    <a:lumOff val="40000"/>
                    <a:alpha val="28000"/>
                  </a:scheme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zh-CN" altLang="en-US" sz="1400"/>
                </a:p>
              </p:txBody>
            </p:sp>
            <p:sp>
              <p:nvSpPr>
                <p:cNvPr id="127" name="Cube 126"/>
                <p:cNvSpPr/>
                <p:nvPr/>
              </p:nvSpPr>
              <p:spPr>
                <a:xfrm>
                  <a:off x="2438400" y="2231977"/>
                  <a:ext cx="1295400" cy="1219200"/>
                </a:xfrm>
                <a:prstGeom prst="cube">
                  <a:avLst>
                    <a:gd name="adj" fmla="val 83228"/>
                  </a:avLst>
                </a:prstGeom>
                <a:solidFill>
                  <a:srgbClr val="FF0000">
                    <a:alpha val="65000"/>
                  </a:srgbClr>
                </a:solidFill>
                <a:ln w="1270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zh-CN" altLang="en-US" sz="1400"/>
                </a:p>
              </p:txBody>
            </p:sp>
          </p:grpSp>
          <p:sp>
            <p:nvSpPr>
              <p:cNvPr id="120" name="Donut 119"/>
              <p:cNvSpPr/>
              <p:nvPr/>
            </p:nvSpPr>
            <p:spPr>
              <a:xfrm>
                <a:off x="1678578" y="2407493"/>
                <a:ext cx="762000" cy="755650"/>
              </a:xfrm>
              <a:prstGeom prst="donut">
                <a:avLst/>
              </a:prstGeom>
              <a:solidFill>
                <a:srgbClr val="FFCC00"/>
              </a:solidFill>
              <a:ln>
                <a:solidFill>
                  <a:schemeClr val="accent6">
                    <a:lumMod val="75000"/>
                  </a:schemeClr>
                </a:solidFill>
              </a:ln>
              <a:scene3d>
                <a:camera prst="orthographicFront">
                  <a:rot lat="18000000" lon="0" rev="0"/>
                </a:camera>
                <a:lightRig rig="threePt" dir="t"/>
              </a:scene3d>
              <a:sp3d>
                <a:bevelT h="171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21" name="Donut 120"/>
              <p:cNvSpPr/>
              <p:nvPr/>
            </p:nvSpPr>
            <p:spPr>
              <a:xfrm>
                <a:off x="2288178" y="2270173"/>
                <a:ext cx="762000" cy="755650"/>
              </a:xfrm>
              <a:prstGeom prst="donut">
                <a:avLst/>
              </a:prstGeom>
              <a:solidFill>
                <a:srgbClr val="FFCC00"/>
              </a:solidFill>
              <a:ln>
                <a:solidFill>
                  <a:schemeClr val="accent6">
                    <a:lumMod val="75000"/>
                  </a:schemeClr>
                </a:solidFill>
              </a:ln>
              <a:scene3d>
                <a:camera prst="orthographicFront">
                  <a:rot lat="18000000" lon="0" rev="0"/>
                </a:camera>
                <a:lightRig rig="threePt" dir="t"/>
              </a:scene3d>
              <a:sp3d>
                <a:bevelT h="17145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400">
                  <a:solidFill>
                    <a:schemeClr val="tx1"/>
                  </a:solidFill>
                </a:endParaRPr>
              </a:p>
            </p:txBody>
          </p:sp>
          <p:sp>
            <p:nvSpPr>
              <p:cNvPr id="122" name="TextBox 17"/>
              <p:cNvSpPr txBox="1"/>
              <p:nvPr/>
            </p:nvSpPr>
            <p:spPr>
              <a:xfrm>
                <a:off x="1382485" y="3425437"/>
                <a:ext cx="943392" cy="272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dirty="0" smtClean="0">
                    <a:latin typeface="Arial" pitchFamily="34" charset="0"/>
                    <a:cs typeface="Arial" pitchFamily="34" charset="0"/>
                  </a:rPr>
                  <a:t>Layer 1</a:t>
                </a:r>
                <a:endParaRPr lang="en-US" sz="1100" b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3" name="TextBox 18"/>
              <p:cNvSpPr txBox="1"/>
              <p:nvPr/>
            </p:nvSpPr>
            <p:spPr>
              <a:xfrm>
                <a:off x="1399520" y="3188960"/>
                <a:ext cx="943392" cy="2725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100" b="1" dirty="0" smtClean="0">
                    <a:latin typeface="Arial" pitchFamily="34" charset="0"/>
                    <a:cs typeface="Arial" pitchFamily="34" charset="0"/>
                  </a:rPr>
                  <a:t>Layer 2</a:t>
                </a:r>
                <a:endParaRPr lang="en-US" sz="1100" b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343772" y="4577240"/>
              <a:ext cx="397232" cy="582884"/>
              <a:chOff x="2003995" y="2473495"/>
              <a:chExt cx="397232" cy="529894"/>
            </a:xfrm>
          </p:grpSpPr>
          <p:cxnSp>
            <p:nvCxnSpPr>
              <p:cNvPr id="117" name="Straight Connector 116"/>
              <p:cNvCxnSpPr>
                <a:stCxn id="125" idx="0"/>
                <a:endCxn id="118" idx="2"/>
              </p:cNvCxnSpPr>
              <p:nvPr/>
            </p:nvCxnSpPr>
            <p:spPr>
              <a:xfrm flipH="1">
                <a:off x="2053099" y="2473495"/>
                <a:ext cx="197702" cy="191562"/>
              </a:xfrm>
              <a:prstGeom prst="line">
                <a:avLst/>
              </a:prstGeom>
              <a:ln w="28575">
                <a:solidFill>
                  <a:srgbClr val="002060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8" name="Arc 117"/>
              <p:cNvSpPr/>
              <p:nvPr/>
            </p:nvSpPr>
            <p:spPr>
              <a:xfrm rot="13270145">
                <a:off x="2003995" y="2564444"/>
                <a:ext cx="397232" cy="438945"/>
              </a:xfrm>
              <a:prstGeom prst="arc">
                <a:avLst/>
              </a:prstGeom>
              <a:ln w="28575">
                <a:solidFill>
                  <a:srgbClr val="00206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400"/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6363967" y="4549894"/>
              <a:ext cx="1313897" cy="1048429"/>
              <a:chOff x="2024190" y="2468952"/>
              <a:chExt cx="1313897" cy="953117"/>
            </a:xfrm>
          </p:grpSpPr>
          <p:sp>
            <p:nvSpPr>
              <p:cNvPr id="115" name="Arc 114"/>
              <p:cNvSpPr/>
              <p:nvPr/>
            </p:nvSpPr>
            <p:spPr>
              <a:xfrm rot="8922826">
                <a:off x="2024190" y="2468952"/>
                <a:ext cx="687599" cy="620925"/>
              </a:xfrm>
              <a:prstGeom prst="arc">
                <a:avLst>
                  <a:gd name="adj1" fmla="val 14701753"/>
                  <a:gd name="adj2" fmla="val 0"/>
                </a:avLst>
              </a:prstGeom>
              <a:ln w="28575">
                <a:solidFill>
                  <a:srgbClr val="00206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400"/>
              </a:p>
            </p:txBody>
          </p:sp>
          <p:sp>
            <p:nvSpPr>
              <p:cNvPr id="116" name="Arc 115"/>
              <p:cNvSpPr/>
              <p:nvPr/>
            </p:nvSpPr>
            <p:spPr>
              <a:xfrm rot="18712683">
                <a:off x="2597356" y="2681339"/>
                <a:ext cx="779957" cy="701504"/>
              </a:xfrm>
              <a:prstGeom prst="arc">
                <a:avLst>
                  <a:gd name="adj1" fmla="val 14701753"/>
                  <a:gd name="adj2" fmla="val 2252568"/>
                </a:avLst>
              </a:prstGeom>
              <a:ln w="28575">
                <a:solidFill>
                  <a:srgbClr val="00206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US" sz="1400"/>
              </a:p>
            </p:txBody>
          </p:sp>
        </p:grpSp>
        <p:cxnSp>
          <p:nvCxnSpPr>
            <p:cNvPr id="114" name="Straight Connector 113"/>
            <p:cNvCxnSpPr>
              <a:endCxn id="127" idx="1"/>
            </p:cNvCxnSpPr>
            <p:nvPr/>
          </p:nvCxnSpPr>
          <p:spPr>
            <a:xfrm flipH="1">
              <a:off x="7195232" y="4980706"/>
              <a:ext cx="493988" cy="524257"/>
            </a:xfrm>
            <a:prstGeom prst="line">
              <a:avLst/>
            </a:prstGeom>
            <a:ln w="28575">
              <a:solidFill>
                <a:srgbClr val="002060"/>
              </a:solidFill>
              <a:prstDash val="sys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0" name="Group 249"/>
          <p:cNvGrpSpPr/>
          <p:nvPr/>
        </p:nvGrpSpPr>
        <p:grpSpPr>
          <a:xfrm>
            <a:off x="62407" y="3941826"/>
            <a:ext cx="4280993" cy="2755504"/>
            <a:chOff x="62407" y="3941826"/>
            <a:chExt cx="4280993" cy="2755504"/>
          </a:xfrm>
        </p:grpSpPr>
        <p:sp>
          <p:nvSpPr>
            <p:cNvPr id="229" name="Right Arrow 228"/>
            <p:cNvSpPr/>
            <p:nvPr/>
          </p:nvSpPr>
          <p:spPr>
            <a:xfrm flipH="1">
              <a:off x="3810000" y="4549349"/>
              <a:ext cx="533400" cy="494797"/>
            </a:xfrm>
            <a:prstGeom prst="rightArrow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230" name="Chart 22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91419306"/>
                </p:ext>
              </p:extLst>
            </p:nvPr>
          </p:nvGraphicFramePr>
          <p:xfrm>
            <a:off x="62407" y="3941826"/>
            <a:ext cx="3747593" cy="19903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31" name="TextBox 230"/>
            <p:cNvSpPr txBox="1"/>
            <p:nvPr/>
          </p:nvSpPr>
          <p:spPr>
            <a:xfrm>
              <a:off x="76200" y="6174110"/>
              <a:ext cx="3581400" cy="52322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rgbClr val="C00000"/>
                  </a:solidFill>
                </a:rPr>
                <a:t>Energy/bit    </a:t>
              </a:r>
              <a:r>
                <a:rPr lang="en-US" sz="1400" b="1" dirty="0" smtClean="0">
                  <a:solidFill>
                    <a:srgbClr val="0070C0"/>
                  </a:solidFill>
                </a:rPr>
                <a:t>23-36%</a:t>
              </a:r>
              <a:r>
                <a:rPr lang="en-US" sz="1400" dirty="0" smtClean="0"/>
                <a:t> for R-3PO compared electrical or </a:t>
              </a:r>
              <a:r>
                <a:rPr lang="en-US" sz="1400" dirty="0" err="1" smtClean="0"/>
                <a:t>nanophotonic</a:t>
              </a:r>
              <a:r>
                <a:rPr lang="en-US" sz="1400" dirty="0" smtClean="0"/>
                <a:t> networks</a:t>
              </a:r>
              <a:endParaRPr lang="en-US" sz="1400" dirty="0"/>
            </a:p>
          </p:txBody>
        </p:sp>
        <p:sp>
          <p:nvSpPr>
            <p:cNvPr id="233" name="Up Arrow 232"/>
            <p:cNvSpPr/>
            <p:nvPr/>
          </p:nvSpPr>
          <p:spPr>
            <a:xfrm flipV="1">
              <a:off x="1107540" y="6172200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5" name="Straight Connector 234"/>
            <p:cNvCxnSpPr/>
            <p:nvPr/>
          </p:nvCxnSpPr>
          <p:spPr>
            <a:xfrm flipV="1">
              <a:off x="666648" y="4298887"/>
              <a:ext cx="2990952" cy="0"/>
            </a:xfrm>
            <a:prstGeom prst="line">
              <a:avLst/>
            </a:prstGeom>
            <a:ln w="28575">
              <a:solidFill>
                <a:srgbClr val="C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>
              <a:off x="1047648" y="4495800"/>
              <a:ext cx="2533752" cy="0"/>
            </a:xfrm>
            <a:prstGeom prst="line">
              <a:avLst/>
            </a:prstGeom>
            <a:ln w="28575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Arrow Connector 240"/>
            <p:cNvCxnSpPr/>
            <p:nvPr/>
          </p:nvCxnSpPr>
          <p:spPr>
            <a:xfrm>
              <a:off x="3141856" y="4320377"/>
              <a:ext cx="0" cy="406295"/>
            </a:xfrm>
            <a:prstGeom prst="straightConnector1">
              <a:avLst/>
            </a:prstGeom>
            <a:ln>
              <a:solidFill>
                <a:srgbClr val="C0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>
              <a:off x="3048000" y="4482989"/>
              <a:ext cx="0" cy="234649"/>
            </a:xfrm>
            <a:prstGeom prst="straightConnector1">
              <a:avLst/>
            </a:prstGeom>
            <a:ln>
              <a:solidFill>
                <a:srgbClr val="0070C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TextBox 243"/>
            <p:cNvSpPr txBox="1"/>
            <p:nvPr/>
          </p:nvSpPr>
          <p:spPr>
            <a:xfrm>
              <a:off x="3124200" y="4325779"/>
              <a:ext cx="43954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C00000"/>
                  </a:solidFill>
                </a:rPr>
                <a:t>36%</a:t>
              </a:r>
              <a:endParaRPr lang="en-US" sz="1000" b="1" dirty="0">
                <a:solidFill>
                  <a:srgbClr val="C00000"/>
                </a:solidFill>
              </a:endParaRPr>
            </a:p>
          </p:txBody>
        </p:sp>
        <p:sp>
          <p:nvSpPr>
            <p:cNvPr id="245" name="TextBox 244"/>
            <p:cNvSpPr txBox="1"/>
            <p:nvPr/>
          </p:nvSpPr>
          <p:spPr>
            <a:xfrm>
              <a:off x="2667000" y="4495800"/>
              <a:ext cx="43954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 smtClean="0">
                  <a:solidFill>
                    <a:srgbClr val="0070C0"/>
                  </a:solidFill>
                </a:rPr>
                <a:t>23%</a:t>
              </a:r>
              <a:endParaRPr lang="en-US" sz="1000" b="1" dirty="0">
                <a:solidFill>
                  <a:srgbClr val="0070C0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105400" y="3276600"/>
            <a:ext cx="4034834" cy="3505200"/>
            <a:chOff x="5105400" y="3188732"/>
            <a:chExt cx="4034834" cy="3505200"/>
          </a:xfrm>
        </p:grpSpPr>
        <p:grpSp>
          <p:nvGrpSpPr>
            <p:cNvPr id="249" name="Group 248"/>
            <p:cNvGrpSpPr/>
            <p:nvPr/>
          </p:nvGrpSpPr>
          <p:grpSpPr>
            <a:xfrm>
              <a:off x="5105400" y="3188732"/>
              <a:ext cx="4034834" cy="3464535"/>
              <a:chOff x="5378033" y="3459485"/>
              <a:chExt cx="3534069" cy="3464535"/>
            </a:xfrm>
          </p:grpSpPr>
          <p:sp>
            <p:nvSpPr>
              <p:cNvPr id="106" name="Plus 105"/>
              <p:cNvSpPr/>
              <p:nvPr/>
            </p:nvSpPr>
            <p:spPr>
              <a:xfrm>
                <a:off x="6395404" y="3459485"/>
                <a:ext cx="653854" cy="615434"/>
              </a:xfrm>
              <a:prstGeom prst="mathPlus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8" name="Group 127"/>
              <p:cNvGrpSpPr/>
              <p:nvPr/>
            </p:nvGrpSpPr>
            <p:grpSpPr>
              <a:xfrm>
                <a:off x="6047200" y="3652802"/>
                <a:ext cx="2864902" cy="2629503"/>
                <a:chOff x="-273315" y="1954311"/>
                <a:chExt cx="4620590" cy="4108125"/>
              </a:xfrm>
            </p:grpSpPr>
            <p:grpSp>
              <p:nvGrpSpPr>
                <p:cNvPr id="129" name="Group 128"/>
                <p:cNvGrpSpPr/>
                <p:nvPr/>
              </p:nvGrpSpPr>
              <p:grpSpPr>
                <a:xfrm>
                  <a:off x="936680" y="4128036"/>
                  <a:ext cx="3410595" cy="1934400"/>
                  <a:chOff x="2725192" y="3835657"/>
                  <a:chExt cx="3906725" cy="2226779"/>
                </a:xfrm>
              </p:grpSpPr>
              <p:sp>
                <p:nvSpPr>
                  <p:cNvPr id="151" name="Cube 150"/>
                  <p:cNvSpPr/>
                  <p:nvPr/>
                </p:nvSpPr>
                <p:spPr>
                  <a:xfrm>
                    <a:off x="2725192" y="3835657"/>
                    <a:ext cx="3743945" cy="1582270"/>
                  </a:xfrm>
                  <a:prstGeom prst="cube">
                    <a:avLst>
                      <a:gd name="adj" fmla="val 73960"/>
                    </a:avLst>
                  </a:prstGeom>
                  <a:solidFill>
                    <a:srgbClr val="93A299">
                      <a:lumMod val="60000"/>
                      <a:lumOff val="40000"/>
                    </a:srgbClr>
                  </a:solidFill>
                  <a:ln w="12700" cap="flat" cmpd="sng" algn="ctr">
                    <a:solidFill>
                      <a:srgbClr val="93A299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CN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Core + Cache + MC</a:t>
                    </a:r>
                    <a:endParaRPr kumimoji="0" lang="zh-CN" altLang="en-US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Tahoma" pitchFamily="34" charset="0"/>
                      <a:cs typeface="Tahoma" pitchFamily="34" charset="0"/>
                    </a:endParaRPr>
                  </a:p>
                </p:txBody>
              </p:sp>
              <p:cxnSp>
                <p:nvCxnSpPr>
                  <p:cNvPr id="152" name="Straight Connector 151"/>
                  <p:cNvCxnSpPr/>
                  <p:nvPr/>
                </p:nvCxnSpPr>
                <p:spPr>
                  <a:xfrm>
                    <a:off x="2725192" y="5510414"/>
                    <a:ext cx="2826456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3" name="Straight Connector 152"/>
                  <p:cNvCxnSpPr/>
                  <p:nvPr/>
                </p:nvCxnSpPr>
                <p:spPr>
                  <a:xfrm>
                    <a:off x="2725192" y="5510414"/>
                    <a:ext cx="0" cy="552022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4" name="Straight Connector 153"/>
                  <p:cNvCxnSpPr/>
                  <p:nvPr/>
                </p:nvCxnSpPr>
                <p:spPr>
                  <a:xfrm>
                    <a:off x="2725192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5" name="Straight Connector 154"/>
                  <p:cNvCxnSpPr/>
                  <p:nvPr/>
                </p:nvCxnSpPr>
                <p:spPr>
                  <a:xfrm flipV="1">
                    <a:off x="2873173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2873173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7" name="Straight Connector 156"/>
                  <p:cNvCxnSpPr/>
                  <p:nvPr/>
                </p:nvCxnSpPr>
                <p:spPr>
                  <a:xfrm>
                    <a:off x="3117344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8" name="Straight Connector 157"/>
                  <p:cNvCxnSpPr/>
                  <p:nvPr/>
                </p:nvCxnSpPr>
                <p:spPr>
                  <a:xfrm>
                    <a:off x="3132142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59" name="Straight Connector 158"/>
                  <p:cNvCxnSpPr/>
                  <p:nvPr/>
                </p:nvCxnSpPr>
                <p:spPr>
                  <a:xfrm flipV="1">
                    <a:off x="3280124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0" name="Straight Connector 159"/>
                  <p:cNvCxnSpPr/>
                  <p:nvPr/>
                </p:nvCxnSpPr>
                <p:spPr>
                  <a:xfrm>
                    <a:off x="3280124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1" name="Straight Connector 160"/>
                  <p:cNvCxnSpPr/>
                  <p:nvPr/>
                </p:nvCxnSpPr>
                <p:spPr>
                  <a:xfrm>
                    <a:off x="3524294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2" name="Straight Connector 161"/>
                  <p:cNvCxnSpPr/>
                  <p:nvPr/>
                </p:nvCxnSpPr>
                <p:spPr>
                  <a:xfrm>
                    <a:off x="3539093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3" name="Straight Connector 162"/>
                  <p:cNvCxnSpPr/>
                  <p:nvPr/>
                </p:nvCxnSpPr>
                <p:spPr>
                  <a:xfrm flipV="1">
                    <a:off x="3687074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4" name="Straight Connector 163"/>
                  <p:cNvCxnSpPr/>
                  <p:nvPr/>
                </p:nvCxnSpPr>
                <p:spPr>
                  <a:xfrm>
                    <a:off x="3687074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5" name="Straight Connector 164"/>
                  <p:cNvCxnSpPr/>
                  <p:nvPr/>
                </p:nvCxnSpPr>
                <p:spPr>
                  <a:xfrm>
                    <a:off x="3931245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6" name="Straight Connector 165"/>
                  <p:cNvCxnSpPr/>
                  <p:nvPr/>
                </p:nvCxnSpPr>
                <p:spPr>
                  <a:xfrm>
                    <a:off x="3946044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7" name="Straight Connector 166"/>
                  <p:cNvCxnSpPr/>
                  <p:nvPr/>
                </p:nvCxnSpPr>
                <p:spPr>
                  <a:xfrm flipV="1">
                    <a:off x="4094025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8" name="Straight Connector 167"/>
                  <p:cNvCxnSpPr/>
                  <p:nvPr/>
                </p:nvCxnSpPr>
                <p:spPr>
                  <a:xfrm>
                    <a:off x="4094025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69" name="Straight Connector 168"/>
                  <p:cNvCxnSpPr/>
                  <p:nvPr/>
                </p:nvCxnSpPr>
                <p:spPr>
                  <a:xfrm>
                    <a:off x="4338195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0" name="Straight Connector 169"/>
                  <p:cNvCxnSpPr/>
                  <p:nvPr/>
                </p:nvCxnSpPr>
                <p:spPr>
                  <a:xfrm>
                    <a:off x="4352994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1" name="Straight Connector 170"/>
                  <p:cNvCxnSpPr/>
                  <p:nvPr/>
                </p:nvCxnSpPr>
                <p:spPr>
                  <a:xfrm flipV="1">
                    <a:off x="4500976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2" name="Straight Connector 171"/>
                  <p:cNvCxnSpPr/>
                  <p:nvPr/>
                </p:nvCxnSpPr>
                <p:spPr>
                  <a:xfrm>
                    <a:off x="4500976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3" name="Straight Connector 172"/>
                  <p:cNvCxnSpPr/>
                  <p:nvPr/>
                </p:nvCxnSpPr>
                <p:spPr>
                  <a:xfrm>
                    <a:off x="4745146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4" name="Straight Connector 173"/>
                  <p:cNvCxnSpPr/>
                  <p:nvPr/>
                </p:nvCxnSpPr>
                <p:spPr>
                  <a:xfrm>
                    <a:off x="4759945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5" name="Straight Connector 174"/>
                  <p:cNvCxnSpPr/>
                  <p:nvPr/>
                </p:nvCxnSpPr>
                <p:spPr>
                  <a:xfrm flipV="1">
                    <a:off x="4907926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6" name="Straight Connector 175"/>
                  <p:cNvCxnSpPr/>
                  <p:nvPr/>
                </p:nvCxnSpPr>
                <p:spPr>
                  <a:xfrm>
                    <a:off x="4907926" y="5694421"/>
                    <a:ext cx="24417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7" name="Straight Connector 176"/>
                  <p:cNvCxnSpPr/>
                  <p:nvPr/>
                </p:nvCxnSpPr>
                <p:spPr>
                  <a:xfrm>
                    <a:off x="5152096" y="5694421"/>
                    <a:ext cx="0" cy="36801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8" name="Straight Connector 177"/>
                  <p:cNvCxnSpPr/>
                  <p:nvPr/>
                </p:nvCxnSpPr>
                <p:spPr>
                  <a:xfrm>
                    <a:off x="5166895" y="6062436"/>
                    <a:ext cx="14798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79" name="Straight Connector 178"/>
                  <p:cNvCxnSpPr/>
                  <p:nvPr/>
                </p:nvCxnSpPr>
                <p:spPr>
                  <a:xfrm flipV="1">
                    <a:off x="5551648" y="4336306"/>
                    <a:ext cx="1080269" cy="118858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0" name="Straight Connector 179"/>
                  <p:cNvCxnSpPr/>
                  <p:nvPr/>
                </p:nvCxnSpPr>
                <p:spPr>
                  <a:xfrm>
                    <a:off x="5314877" y="6062436"/>
                    <a:ext cx="236772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1" name="Straight Connector 180"/>
                  <p:cNvCxnSpPr/>
                  <p:nvPr/>
                </p:nvCxnSpPr>
                <p:spPr>
                  <a:xfrm>
                    <a:off x="5551648" y="5524891"/>
                    <a:ext cx="0" cy="537545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2" name="Straight Connector 181"/>
                  <p:cNvCxnSpPr/>
                  <p:nvPr/>
                </p:nvCxnSpPr>
                <p:spPr>
                  <a:xfrm flipV="1">
                    <a:off x="5573846" y="4901184"/>
                    <a:ext cx="1058071" cy="1161252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3" name="Straight Connector 182"/>
                  <p:cNvCxnSpPr/>
                  <p:nvPr/>
                </p:nvCxnSpPr>
                <p:spPr>
                  <a:xfrm flipV="1">
                    <a:off x="2725192" y="5417927"/>
                    <a:ext cx="147982" cy="92487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4" name="Straight Connector 183"/>
                  <p:cNvCxnSpPr/>
                  <p:nvPr/>
                </p:nvCxnSpPr>
                <p:spPr>
                  <a:xfrm flipV="1">
                    <a:off x="6631917" y="4350781"/>
                    <a:ext cx="0" cy="550403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  <p:cxnSp>
                <p:nvCxnSpPr>
                  <p:cNvPr id="185" name="Straight Connector 184"/>
                  <p:cNvCxnSpPr/>
                  <p:nvPr/>
                </p:nvCxnSpPr>
                <p:spPr>
                  <a:xfrm flipH="1">
                    <a:off x="6469137" y="4320765"/>
                    <a:ext cx="162780" cy="0"/>
                  </a:xfrm>
                  <a:prstGeom prst="line">
                    <a:avLst/>
                  </a:prstGeom>
                  <a:noFill/>
                  <a:ln w="9525" cap="flat" cmpd="sng" algn="ctr">
                    <a:solidFill>
                      <a:srgbClr val="93A299"/>
                    </a:solidFill>
                    <a:prstDash val="solid"/>
                  </a:ln>
                  <a:effectLst/>
                </p:spPr>
              </p:cxn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936680" y="3386705"/>
                  <a:ext cx="3268487" cy="1698192"/>
                  <a:chOff x="2725192" y="3135047"/>
                  <a:chExt cx="3743945" cy="1954870"/>
                </a:xfrm>
              </p:grpSpPr>
              <p:sp>
                <p:nvSpPr>
                  <p:cNvPr id="149" name="Cube 148"/>
                  <p:cNvSpPr/>
                  <p:nvPr/>
                </p:nvSpPr>
                <p:spPr>
                  <a:xfrm>
                    <a:off x="2725192" y="3135047"/>
                    <a:ext cx="3743945" cy="1582270"/>
                  </a:xfrm>
                  <a:prstGeom prst="cube">
                    <a:avLst>
                      <a:gd name="adj" fmla="val 73960"/>
                    </a:avLst>
                  </a:prstGeom>
                  <a:solidFill>
                    <a:srgbClr val="D2533C">
                      <a:lumMod val="60000"/>
                      <a:lumOff val="40000"/>
                    </a:srgbClr>
                  </a:solidFill>
                  <a:ln w="12700" cap="flat" cmpd="sng" algn="ctr">
                    <a:solidFill>
                      <a:srgbClr val="93A299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CN" sz="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Electro-Optic Transceivers</a:t>
                    </a:r>
                    <a:endParaRPr kumimoji="0" lang="zh-CN" altLang="en-US" sz="8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Tahoma" pitchFamily="34" charset="0"/>
                      <a:cs typeface="Tahoma" pitchFamily="34" charset="0"/>
                    </a:endParaRPr>
                  </a:p>
                </p:txBody>
              </p:sp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3700376" y="4682380"/>
                    <a:ext cx="770434" cy="40753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0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TSVs</a:t>
                    </a:r>
                    <a:endParaRPr kumimoji="0" lang="en-US" sz="1000" b="1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endParaRPr>
                  </a:p>
                </p:txBody>
              </p:sp>
            </p:grpSp>
            <p:sp>
              <p:nvSpPr>
                <p:cNvPr id="131" name="Left Brace 130"/>
                <p:cNvSpPr/>
                <p:nvPr/>
              </p:nvSpPr>
              <p:spPr>
                <a:xfrm>
                  <a:off x="809807" y="2960449"/>
                  <a:ext cx="58655" cy="1390332"/>
                </a:xfrm>
                <a:prstGeom prst="leftBrace">
                  <a:avLst/>
                </a:prstGeom>
                <a:noFill/>
                <a:ln w="9525" cap="flat" cmpd="sng" algn="ctr">
                  <a:solidFill>
                    <a:srgbClr val="292934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92934"/>
                    </a:solidFill>
                    <a:effectLst/>
                    <a:uLnTx/>
                    <a:uFillTx/>
                    <a:latin typeface="Book Antiqua" pitchFamily="18" charset="0"/>
                    <a:ea typeface="+mn-ea"/>
                    <a:cs typeface="Arial" pitchFamily="34" charset="0"/>
                  </a:endParaRPr>
                </a:p>
              </p:txBody>
            </p:sp>
            <p:sp>
              <p:nvSpPr>
                <p:cNvPr id="132" name="TextBox 131"/>
                <p:cNvSpPr txBox="1"/>
                <p:nvPr/>
              </p:nvSpPr>
              <p:spPr>
                <a:xfrm>
                  <a:off x="-7958" y="4831398"/>
                  <a:ext cx="1154814" cy="5289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Electrical</a:t>
                  </a:r>
                </a:p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Die</a:t>
                  </a:r>
                  <a:endParaRPr lang="en-US" sz="8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33" name="TextBox 132"/>
                <p:cNvSpPr txBox="1"/>
                <p:nvPr/>
              </p:nvSpPr>
              <p:spPr>
                <a:xfrm>
                  <a:off x="-273315" y="3791443"/>
                  <a:ext cx="1150558" cy="5289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Optical</a:t>
                  </a:r>
                </a:p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Die</a:t>
                  </a:r>
                  <a:endParaRPr lang="en-US" sz="800" b="1" dirty="0"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134" name="TextBox 133"/>
                <p:cNvSpPr txBox="1"/>
                <p:nvPr/>
              </p:nvSpPr>
              <p:spPr>
                <a:xfrm>
                  <a:off x="-1" y="5506683"/>
                  <a:ext cx="932731" cy="52893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Heat</a:t>
                  </a:r>
                </a:p>
                <a:p>
                  <a:pPr algn="ctr"/>
                  <a:r>
                    <a:rPr lang="en-US" sz="8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Sink</a:t>
                  </a:r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0" y="4490716"/>
                  <a:ext cx="709379" cy="309883"/>
                </a:xfrm>
                <a:prstGeom prst="rect">
                  <a:avLst/>
                </a:prstGeom>
                <a:solidFill>
                  <a:srgbClr val="C00000"/>
                </a:solidFill>
                <a:ln w="2642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External</a:t>
                  </a: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4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Laser</a:t>
                  </a:r>
                  <a:endParaRPr kumimoji="0" lang="en-US" sz="4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grpSp>
              <p:nvGrpSpPr>
                <p:cNvPr id="137" name="Group 136"/>
                <p:cNvGrpSpPr/>
                <p:nvPr/>
              </p:nvGrpSpPr>
              <p:grpSpPr>
                <a:xfrm>
                  <a:off x="935637" y="1954311"/>
                  <a:ext cx="3296997" cy="2373130"/>
                  <a:chOff x="9187542" y="1359184"/>
                  <a:chExt cx="3776603" cy="2731822"/>
                </a:xfrm>
              </p:grpSpPr>
              <p:grpSp>
                <p:nvGrpSpPr>
                  <p:cNvPr id="143" name="Group 142"/>
                  <p:cNvGrpSpPr/>
                  <p:nvPr/>
                </p:nvGrpSpPr>
                <p:grpSpPr>
                  <a:xfrm>
                    <a:off x="9187542" y="1734821"/>
                    <a:ext cx="3776603" cy="2356185"/>
                    <a:chOff x="2746963" y="1972825"/>
                    <a:chExt cx="3776603" cy="2356185"/>
                  </a:xfrm>
                </p:grpSpPr>
                <p:grpSp>
                  <p:nvGrpSpPr>
                    <p:cNvPr id="145" name="Group 144"/>
                    <p:cNvGrpSpPr/>
                    <p:nvPr/>
                  </p:nvGrpSpPr>
                  <p:grpSpPr>
                    <a:xfrm>
                      <a:off x="2746963" y="2342319"/>
                      <a:ext cx="3776603" cy="1986691"/>
                      <a:chOff x="2746963" y="2342319"/>
                      <a:chExt cx="3776603" cy="1986691"/>
                    </a:xfrm>
                  </p:grpSpPr>
                  <p:sp>
                    <p:nvSpPr>
                      <p:cNvPr id="147" name="Cube 146"/>
                      <p:cNvSpPr/>
                      <p:nvPr/>
                    </p:nvSpPr>
                    <p:spPr>
                      <a:xfrm>
                        <a:off x="2746964" y="2746740"/>
                        <a:ext cx="3776602" cy="1582270"/>
                      </a:xfrm>
                      <a:prstGeom prst="cube">
                        <a:avLst>
                          <a:gd name="adj" fmla="val 73960"/>
                        </a:avLst>
                      </a:prstGeom>
                      <a:solidFill>
                        <a:srgbClr val="726056">
                          <a:lumMod val="40000"/>
                          <a:lumOff val="60000"/>
                        </a:srgbClr>
                      </a:solidFill>
                      <a:ln w="12700" cap="flat" cmpd="sng" algn="ctr">
                        <a:solidFill>
                          <a:srgbClr val="93A299">
                            <a:shade val="50000"/>
                          </a:srgbClr>
                        </a:solidFill>
                        <a:prstDash val="solid"/>
                      </a:ln>
                      <a:effectLst/>
                    </p:spPr>
                    <p:txBody>
                      <a:bodyPr anchor="ctr"/>
                      <a:lstStyle>
                        <a:defPPr>
                          <a:defRPr lang="en-US"/>
                        </a:defPPr>
                        <a:lvl1pPr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altLang="zh-CN" sz="1000" b="1" i="0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292934"/>
                            </a:solidFill>
                            <a:effectLst/>
                            <a:uLnTx/>
                            <a:uFillTx/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Optical Layer 0</a:t>
                        </a:r>
                        <a:endParaRPr kumimoji="0" lang="zh-CN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uLnTx/>
                          <a:uFillTx/>
                          <a:latin typeface="Tahoma" pitchFamily="34" charset="0"/>
                          <a:cs typeface="Tahoma" pitchFamily="34" charset="0"/>
                        </a:endParaRPr>
                      </a:p>
                    </p:txBody>
                  </p:sp>
                  <p:sp>
                    <p:nvSpPr>
                      <p:cNvPr id="148" name="Cube 147"/>
                      <p:cNvSpPr/>
                      <p:nvPr/>
                    </p:nvSpPr>
                    <p:spPr>
                      <a:xfrm>
                        <a:off x="2746963" y="2342319"/>
                        <a:ext cx="3743945" cy="1582270"/>
                      </a:xfrm>
                      <a:prstGeom prst="cube">
                        <a:avLst>
                          <a:gd name="adj" fmla="val 73960"/>
                        </a:avLst>
                      </a:prstGeom>
                      <a:solidFill>
                        <a:srgbClr val="726056">
                          <a:lumMod val="40000"/>
                          <a:lumOff val="60000"/>
                        </a:srgbClr>
                      </a:solidFill>
                      <a:ln w="12700" cap="flat" cmpd="sng" algn="ctr">
                        <a:solidFill>
                          <a:srgbClr val="93A299">
                            <a:shade val="50000"/>
                          </a:srgbClr>
                        </a:solidFill>
                        <a:prstDash val="solid"/>
                      </a:ln>
                      <a:effectLst/>
                    </p:spPr>
                    <p:txBody>
                      <a:bodyPr anchor="ctr"/>
                      <a:lstStyle>
                        <a:defPPr>
                          <a:defRPr lang="en-US"/>
                        </a:defPPr>
                        <a:lvl1pPr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rtl="0" fontAlgn="base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kern="1200">
                            <a:solidFill>
                              <a:schemeClr val="lt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marL="0" marR="0" lvl="0" indent="0" algn="ctr" defTabSz="914400" rtl="0" eaLnBrk="1" fontAlgn="base" latinLnBrk="0" hangingPunct="1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en-US" altLang="zh-CN" sz="1000" b="1" i="0" u="none" strike="noStrike" kern="120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292934"/>
                            </a:solidFill>
                            <a:effectLst/>
                            <a:uLnTx/>
                            <a:uFillTx/>
                            <a:latin typeface="Tahoma" pitchFamily="34" charset="0"/>
                            <a:ea typeface="Tahoma" pitchFamily="34" charset="0"/>
                            <a:cs typeface="Tahoma" pitchFamily="34" charset="0"/>
                          </a:rPr>
                          <a:t>Optical Layer 1</a:t>
                        </a:r>
                        <a:endParaRPr kumimoji="0" lang="zh-CN" alt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uLnTx/>
                          <a:uFillTx/>
                          <a:latin typeface="Tahoma" pitchFamily="34" charset="0"/>
                          <a:cs typeface="Tahoma" pitchFamily="34" charset="0"/>
                        </a:endParaRPr>
                      </a:p>
                    </p:txBody>
                  </p:sp>
                </p:grpSp>
                <p:sp>
                  <p:nvSpPr>
                    <p:cNvPr id="146" name="Cube 145"/>
                    <p:cNvSpPr/>
                    <p:nvPr/>
                  </p:nvSpPr>
                  <p:spPr>
                    <a:xfrm>
                      <a:off x="2746963" y="1972825"/>
                      <a:ext cx="3743945" cy="1582270"/>
                    </a:xfrm>
                    <a:prstGeom prst="cube">
                      <a:avLst>
                        <a:gd name="adj" fmla="val 73960"/>
                      </a:avLst>
                    </a:prstGeom>
                    <a:solidFill>
                      <a:srgbClr val="726056">
                        <a:lumMod val="40000"/>
                        <a:lumOff val="60000"/>
                      </a:srgbClr>
                    </a:solidFill>
                    <a:ln w="12700" cap="flat" cmpd="sng" algn="ctr">
                      <a:solidFill>
                        <a:srgbClr val="93A299">
                          <a:shade val="50000"/>
                        </a:srgbClr>
                      </a:solidFill>
                      <a:prstDash val="solid"/>
                    </a:ln>
                    <a:effectLst/>
                  </p:spPr>
                  <p:txBody>
                    <a:bodyPr anchor="ctr"/>
                    <a:lstStyle>
                      <a:defPPr>
                        <a:defRPr lang="en-US"/>
                      </a:defPPr>
                      <a:lvl1pPr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292934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Optical Layer 2</a:t>
                      </a:r>
                      <a:endParaRPr kumimoji="0" lang="zh-CN" altLang="en-US" sz="1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uLnTx/>
                        <a:uFillTx/>
                        <a:latin typeface="Tahoma" pitchFamily="34" charset="0"/>
                        <a:cs typeface="Tahoma" pitchFamily="34" charset="0"/>
                      </a:endParaRPr>
                    </a:p>
                  </p:txBody>
                </p:sp>
              </p:grpSp>
              <p:sp>
                <p:nvSpPr>
                  <p:cNvPr id="144" name="Cube 143"/>
                  <p:cNvSpPr/>
                  <p:nvPr/>
                </p:nvSpPr>
                <p:spPr>
                  <a:xfrm>
                    <a:off x="9198428" y="1359184"/>
                    <a:ext cx="3743945" cy="1582270"/>
                  </a:xfrm>
                  <a:prstGeom prst="cube">
                    <a:avLst>
                      <a:gd name="adj" fmla="val 73960"/>
                    </a:avLst>
                  </a:prstGeom>
                  <a:solidFill>
                    <a:srgbClr val="726056">
                      <a:lumMod val="40000"/>
                      <a:lumOff val="60000"/>
                    </a:srgbClr>
                  </a:solidFill>
                  <a:ln w="12700" cap="flat" cmpd="sng" algn="ctr">
                    <a:solidFill>
                      <a:srgbClr val="93A299">
                        <a:shade val="50000"/>
                      </a:srgbClr>
                    </a:solidFill>
                    <a:prstDash val="solid"/>
                  </a:ln>
                  <a:effectLst/>
                </p:spPr>
                <p:txBody>
                  <a:bodyPr anchor="ctr"/>
                  <a:lstStyle>
                    <a:defPPr>
                      <a:defRPr lang="en-US"/>
                    </a:defPPr>
                    <a:lvl1pPr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rtl="0" fontAlgn="base">
                      <a:spcBef>
                        <a:spcPct val="0"/>
                      </a:spcBef>
                      <a:spcAft>
                        <a:spcPct val="0"/>
                      </a:spcAft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kern="12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zh-CN" sz="10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292934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Optical Layer 3</a:t>
                    </a:r>
                    <a:endParaRPr kumimoji="0" lang="zh-CN" altLang="en-US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292934"/>
                      </a:solidFill>
                      <a:effectLst/>
                      <a:uLnTx/>
                      <a:uFillTx/>
                      <a:latin typeface="Tahoma" pitchFamily="34" charset="0"/>
                      <a:cs typeface="Tahoma" pitchFamily="34" charset="0"/>
                    </a:endParaRPr>
                  </a:p>
                </p:txBody>
              </p:sp>
            </p:grpSp>
            <p:cxnSp>
              <p:nvCxnSpPr>
                <p:cNvPr id="138" name="Straight Arrow Connector 137"/>
                <p:cNvCxnSpPr/>
                <p:nvPr/>
              </p:nvCxnSpPr>
              <p:spPr>
                <a:xfrm flipV="1">
                  <a:off x="651160" y="4574928"/>
                  <a:ext cx="262876" cy="2"/>
                </a:xfrm>
                <a:prstGeom prst="straightConnector1">
                  <a:avLst/>
                </a:prstGeom>
                <a:noFill/>
                <a:ln w="28575" cap="flat" cmpd="sng" algn="ctr">
                  <a:solidFill>
                    <a:srgbClr val="C00000"/>
                  </a:solidFill>
                  <a:prstDash val="solid"/>
                  <a:tailEnd type="arrow"/>
                </a:ln>
                <a:effectLst/>
              </p:spPr>
            </p:cxnSp>
            <p:sp>
              <p:nvSpPr>
                <p:cNvPr id="139" name="Rectangle 138"/>
                <p:cNvSpPr/>
                <p:nvPr/>
              </p:nvSpPr>
              <p:spPr>
                <a:xfrm>
                  <a:off x="936679" y="3894323"/>
                  <a:ext cx="255149" cy="144031"/>
                </a:xfrm>
                <a:prstGeom prst="rect">
                  <a:avLst/>
                </a:prstGeom>
                <a:solidFill>
                  <a:srgbClr val="00B050"/>
                </a:solidFill>
                <a:ln w="2642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Book Antiqua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936679" y="3158294"/>
                  <a:ext cx="255149" cy="144031"/>
                </a:xfrm>
                <a:prstGeom prst="rect">
                  <a:avLst/>
                </a:prstGeom>
                <a:solidFill>
                  <a:srgbClr val="00B050"/>
                </a:solidFill>
                <a:ln w="26425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05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Book Antiqua" pitchFamily="18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07" name="TextBox 206"/>
              <p:cNvSpPr txBox="1"/>
              <p:nvPr/>
            </p:nvSpPr>
            <p:spPr>
              <a:xfrm>
                <a:off x="5378033" y="6400800"/>
                <a:ext cx="2950728" cy="52322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C00000"/>
                    </a:solidFill>
                  </a:rPr>
                  <a:t>3D Stacking: </a:t>
                </a:r>
                <a:r>
                  <a:rPr lang="en-US" sz="1400" dirty="0"/>
                  <a:t>B</a:t>
                </a:r>
                <a:r>
                  <a:rPr lang="en-US" sz="1400" dirty="0" smtClean="0"/>
                  <a:t>andwidth density    </a:t>
                </a:r>
              </a:p>
              <a:p>
                <a:r>
                  <a:rPr lang="en-US" sz="1400" dirty="0" smtClean="0"/>
                  <a:t>Reconfiguration</a:t>
                </a:r>
                <a:endParaRPr lang="en-US" sz="1400" dirty="0"/>
              </a:p>
            </p:txBody>
          </p:sp>
        </p:grpSp>
        <p:sp>
          <p:nvSpPr>
            <p:cNvPr id="193" name="Up Arrow 192"/>
            <p:cNvSpPr/>
            <p:nvPr/>
          </p:nvSpPr>
          <p:spPr>
            <a:xfrm>
              <a:off x="6400800" y="6394966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Up Arrow 193"/>
            <p:cNvSpPr/>
            <p:nvPr/>
          </p:nvSpPr>
          <p:spPr>
            <a:xfrm>
              <a:off x="7772400" y="6096000"/>
              <a:ext cx="91800" cy="298966"/>
            </a:xfrm>
            <a:prstGeom prst="up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6" name="TextBox 245"/>
          <p:cNvSpPr txBox="1"/>
          <p:nvPr/>
        </p:nvSpPr>
        <p:spPr>
          <a:xfrm>
            <a:off x="76201" y="3316069"/>
            <a:ext cx="3924299" cy="646331"/>
          </a:xfrm>
          <a:prstGeom prst="rect">
            <a:avLst/>
          </a:prstGeom>
          <a:solidFill>
            <a:srgbClr val="FFFFC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More details in the Interconnects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Session IV, Tuesday 10:30-12:00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31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8" dur="2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414</TotalTime>
  <Words>154</Words>
  <Application>Microsoft Office PowerPoint</Application>
  <PresentationFormat>On-screen Show (4:3)</PresentationFormat>
  <Paragraphs>68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Essential</vt:lpstr>
      <vt:lpstr>Dynamic Reconfiguration of 3D Photonic Networks-on-Chip for Maximizing Performance and Improving Fault Tolerance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RJ</dc:creator>
  <cp:lastModifiedBy>Avinash</cp:lastModifiedBy>
  <cp:revision>27</cp:revision>
  <dcterms:created xsi:type="dcterms:W3CDTF">2012-11-26T03:44:13Z</dcterms:created>
  <dcterms:modified xsi:type="dcterms:W3CDTF">2012-12-01T20:20:35Z</dcterms:modified>
</cp:coreProperties>
</file>