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65" r:id="rId2"/>
    <p:sldId id="267" r:id="rId3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72" autoAdjust="0"/>
    <p:restoredTop sz="95118" autoAdjust="0"/>
  </p:normalViewPr>
  <p:slideViewPr>
    <p:cSldViewPr>
      <p:cViewPr>
        <p:scale>
          <a:sx n="70" d="100"/>
          <a:sy n="70" d="100"/>
        </p:scale>
        <p:origin x="-510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621" cy="464346"/>
          </a:xfrm>
          <a:prstGeom prst="rect">
            <a:avLst/>
          </a:prstGeom>
        </p:spPr>
        <p:txBody>
          <a:bodyPr vert="horz" lIns="91904" tIns="45952" rIns="91904" bIns="4595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784" y="0"/>
            <a:ext cx="3026621" cy="464346"/>
          </a:xfrm>
          <a:prstGeom prst="rect">
            <a:avLst/>
          </a:prstGeom>
        </p:spPr>
        <p:txBody>
          <a:bodyPr vert="horz" lIns="91904" tIns="45952" rIns="91904" bIns="45952" rtlCol="0"/>
          <a:lstStyle>
            <a:lvl1pPr algn="r">
              <a:defRPr sz="1300"/>
            </a:lvl1pPr>
          </a:lstStyle>
          <a:p>
            <a:fld id="{C4114C87-0755-4100-9FF6-E7762B56D0F7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760"/>
            <a:ext cx="3026621" cy="464346"/>
          </a:xfrm>
          <a:prstGeom prst="rect">
            <a:avLst/>
          </a:prstGeom>
        </p:spPr>
        <p:txBody>
          <a:bodyPr vert="horz" lIns="91904" tIns="45952" rIns="91904" bIns="4595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784" y="8817760"/>
            <a:ext cx="3026621" cy="464346"/>
          </a:xfrm>
          <a:prstGeom prst="rect">
            <a:avLst/>
          </a:prstGeom>
        </p:spPr>
        <p:txBody>
          <a:bodyPr vert="horz" lIns="91904" tIns="45952" rIns="91904" bIns="45952" rtlCol="0" anchor="b"/>
          <a:lstStyle>
            <a:lvl1pPr algn="r">
              <a:defRPr sz="1300"/>
            </a:lvl1pPr>
          </a:lstStyle>
          <a:p>
            <a:fld id="{5319C47C-96CF-4A95-84F3-BD7713C131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06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61" tIns="46481" rIns="92961" bIns="4648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4185"/>
          </a:xfrm>
          <a:prstGeom prst="rect">
            <a:avLst/>
          </a:prstGeom>
        </p:spPr>
        <p:txBody>
          <a:bodyPr vert="horz" lIns="92961" tIns="46481" rIns="92961" bIns="46481" rtlCol="0"/>
          <a:lstStyle>
            <a:lvl1pPr algn="r">
              <a:defRPr sz="1300"/>
            </a:lvl1pPr>
          </a:lstStyle>
          <a:p>
            <a:fld id="{6B19DF67-1AD4-4BF7-B734-55C35E5DE9C1}" type="datetimeFigureOut">
              <a:rPr lang="en-US" smtClean="0"/>
              <a:pPr/>
              <a:t>11/30/2012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5325"/>
            <a:ext cx="4641850" cy="3481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61" tIns="46481" rIns="92961" bIns="4648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1" y="4409758"/>
            <a:ext cx="5588000" cy="4177665"/>
          </a:xfrm>
          <a:prstGeom prst="rect">
            <a:avLst/>
          </a:prstGeom>
        </p:spPr>
        <p:txBody>
          <a:bodyPr vert="horz" lIns="92961" tIns="46481" rIns="92961" bIns="4648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3"/>
            <a:ext cx="3026833" cy="464185"/>
          </a:xfrm>
          <a:prstGeom prst="rect">
            <a:avLst/>
          </a:prstGeom>
        </p:spPr>
        <p:txBody>
          <a:bodyPr vert="horz" lIns="92961" tIns="46481" rIns="92961" bIns="4648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3"/>
            <a:ext cx="3026833" cy="464185"/>
          </a:xfrm>
          <a:prstGeom prst="rect">
            <a:avLst/>
          </a:prstGeom>
        </p:spPr>
        <p:txBody>
          <a:bodyPr vert="horz" lIns="92961" tIns="46481" rIns="92961" bIns="46481" rtlCol="0" anchor="b"/>
          <a:lstStyle>
            <a:lvl1pPr algn="r">
              <a:defRPr sz="1300"/>
            </a:lvl1pPr>
          </a:lstStyle>
          <a:p>
            <a:fld id="{EA959A0C-F3B9-4B91-98C3-A42AC6D9E7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73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9ABFC-B530-4976-A16B-8F35D200ACA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959A0C-F3B9-4B91-98C3-A42AC6D9E78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269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533400"/>
            <a:ext cx="8077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28600" y="533400"/>
            <a:ext cx="8077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1143000"/>
            <a:ext cx="868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28600" y="1143000"/>
            <a:ext cx="868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228600"/>
            <a:ext cx="8073396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72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prstClr val="black"/>
                </a:solidFill>
              </a:rPr>
              <a:t>May 2012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6" name="Picture 2" descr="http://upload.wikimedia.org/wikipedia/en/thumb/e/ee/Rutgers_TSUNJ_1000x1000x3c.png/165px-Rutgers_TSUNJ_1000x1000x3c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996" y="74298"/>
            <a:ext cx="613404" cy="61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 thruBlk="1"/>
  </p:transition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/>
              <a:t>CoLT: Coalesced Large-Reach TLBs</a:t>
            </a:r>
            <a:endParaRPr lang="en-US" sz="3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19800"/>
            <a:ext cx="6400800" cy="533400"/>
          </a:xfrm>
        </p:spPr>
        <p:txBody>
          <a:bodyPr>
            <a:normAutofit/>
          </a:bodyPr>
          <a:lstStyle/>
          <a:p>
            <a:r>
              <a:rPr lang="en-US" dirty="0" smtClean="0"/>
              <a:t>December 2012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95400" y="2514600"/>
            <a:ext cx="6705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1900" dirty="0">
              <a:solidFill>
                <a:prstClr val="black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295400" y="3200400"/>
            <a:ext cx="6705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800" dirty="0" smtClean="0">
                <a:solidFill>
                  <a:prstClr val="black"/>
                </a:solidFill>
              </a:rPr>
              <a:t>Binh Pham</a:t>
            </a:r>
            <a:r>
              <a:rPr lang="en-US" sz="2800" baseline="30000" dirty="0" smtClean="0">
                <a:solidFill>
                  <a:prstClr val="black"/>
                </a:solidFill>
              </a:rPr>
              <a:t>§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>
                <a:solidFill>
                  <a:prstClr val="black"/>
                </a:solidFill>
              </a:rPr>
              <a:t>Viswanathan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Vaidyanathan</a:t>
            </a:r>
            <a:r>
              <a:rPr lang="en-US" sz="2800" baseline="30000" dirty="0" smtClean="0">
                <a:solidFill>
                  <a:prstClr val="black"/>
                </a:solidFill>
              </a:rPr>
              <a:t>§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>
                <a:solidFill>
                  <a:prstClr val="black"/>
                </a:solidFill>
              </a:rPr>
              <a:t>Aamer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Jaleel</a:t>
            </a:r>
            <a:r>
              <a:rPr lang="en-US" sz="2800" baseline="30000" dirty="0" err="1" smtClean="0">
                <a:solidFill>
                  <a:prstClr val="black"/>
                </a:solidFill>
              </a:rPr>
              <a:t>ǂ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</a:rPr>
              <a:t>Abhishek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Bhattacharjee</a:t>
            </a:r>
            <a:r>
              <a:rPr lang="en-US" sz="2800" baseline="30000" dirty="0" smtClean="0">
                <a:solidFill>
                  <a:prstClr val="black"/>
                </a:solidFill>
              </a:rPr>
              <a:t>§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endParaRPr lang="en-US" sz="2800" baseline="30000" dirty="0" smtClean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2800" baseline="30000" dirty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2400" baseline="30000" dirty="0" smtClean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2400" baseline="30000" dirty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2400" baseline="30000" dirty="0" smtClean="0">
              <a:solidFill>
                <a:prstClr val="black"/>
              </a:solidFill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400" baseline="30000" dirty="0" smtClean="0">
                <a:solidFill>
                  <a:prstClr val="black"/>
                </a:solidFill>
              </a:rPr>
              <a:t>§</a:t>
            </a:r>
            <a:r>
              <a:rPr lang="en-US" sz="2400" dirty="0" smtClean="0">
                <a:solidFill>
                  <a:prstClr val="black"/>
                </a:solidFill>
              </a:rPr>
              <a:t>Rutgers University            </a:t>
            </a:r>
            <a:r>
              <a:rPr lang="en-US" sz="2400" baseline="30000" dirty="0" err="1" smtClean="0">
                <a:solidFill>
                  <a:prstClr val="black"/>
                </a:solidFill>
              </a:rPr>
              <a:t>ǂ</a:t>
            </a:r>
            <a:r>
              <a:rPr lang="en-US" sz="2400" dirty="0" err="1" smtClean="0"/>
              <a:t>VSSAD</a:t>
            </a:r>
            <a:r>
              <a:rPr lang="en-US" sz="2400" dirty="0" smtClean="0"/>
              <a:t>, Intel Corporation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27039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Contiguity &amp; CoLT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Binh Pham - Rutgers University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92EB4-118B-41CB-BDCF-03F78DF6C45E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473986"/>
              </p:ext>
            </p:extLst>
          </p:nvPr>
        </p:nvGraphicFramePr>
        <p:xfrm>
          <a:off x="304800" y="1295400"/>
          <a:ext cx="2743200" cy="4571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41563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Page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Table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Virtual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Physical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1023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1027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1025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156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464678"/>
              </p:ext>
            </p:extLst>
          </p:nvPr>
        </p:nvGraphicFramePr>
        <p:xfrm>
          <a:off x="304800" y="3810000"/>
          <a:ext cx="2743200" cy="41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512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1027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276600" y="1676400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High </a:t>
            </a:r>
            <a:r>
              <a:rPr lang="en-US" sz="2200" dirty="0" smtClean="0"/>
              <a:t>contiguity</a:t>
            </a:r>
            <a:endParaRPr lang="en-US" sz="2200" dirty="0" smtClean="0"/>
          </a:p>
          <a:p>
            <a:pPr marL="285750" indent="-285750">
              <a:buFont typeface="Arial"/>
              <a:buChar char="•"/>
            </a:pPr>
            <a:r>
              <a:rPr lang="en-US" sz="2200" dirty="0" smtClean="0"/>
              <a:t>Large pages</a:t>
            </a:r>
            <a:endParaRPr lang="en-US" sz="22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3276600" y="2930604"/>
            <a:ext cx="2667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Low </a:t>
            </a:r>
            <a:r>
              <a:rPr lang="en-US" sz="2200" dirty="0" smtClean="0"/>
              <a:t>contiguity </a:t>
            </a:r>
            <a:endParaRPr lang="en-US" sz="2200" dirty="0" smtClean="0"/>
          </a:p>
          <a:p>
            <a:pPr marL="285750" indent="-285750">
              <a:buFont typeface="Arial"/>
              <a:buChar char="•"/>
            </a:pPr>
            <a:r>
              <a:rPr lang="en-US" sz="2200" dirty="0" smtClean="0"/>
              <a:t>TLB organization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/>
              <a:t>Prefetching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3276600" y="4341852"/>
            <a:ext cx="3276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Intermediate </a:t>
            </a:r>
            <a:r>
              <a:rPr lang="en-US" sz="2200" dirty="0" smtClean="0">
                <a:solidFill>
                  <a:srgbClr val="FF0000"/>
                </a:solidFill>
              </a:rPr>
              <a:t>contiguity</a:t>
            </a:r>
            <a:endParaRPr lang="en-US" sz="2200" dirty="0" smtClean="0">
              <a:solidFill>
                <a:srgbClr val="FF000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200" dirty="0" err="1" smtClean="0">
                <a:solidFill>
                  <a:srgbClr val="FF0000"/>
                </a:solidFill>
              </a:rPr>
              <a:t>CoLT</a:t>
            </a:r>
            <a:endParaRPr lang="en-US" sz="2200" dirty="0" smtClean="0">
              <a:solidFill>
                <a:srgbClr val="FF000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Low HW/SW</a:t>
            </a:r>
            <a:endParaRPr lang="en-US" sz="22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406724"/>
              </p:ext>
            </p:extLst>
          </p:nvPr>
        </p:nvGraphicFramePr>
        <p:xfrm>
          <a:off x="6248400" y="1295400"/>
          <a:ext cx="274320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5334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 TLB for large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pages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Virtual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Physical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: 511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512 : 1023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034855"/>
              </p:ext>
            </p:extLst>
          </p:nvPr>
        </p:nvGraphicFramePr>
        <p:xfrm>
          <a:off x="6248400" y="3282921"/>
          <a:ext cx="27432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TLB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Virtual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Physical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512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1027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1025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182916"/>
              </p:ext>
            </p:extLst>
          </p:nvPr>
        </p:nvGraphicFramePr>
        <p:xfrm>
          <a:off x="6248400" y="3276600"/>
          <a:ext cx="27432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Coalesced TLB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Virtual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Physical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512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1027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513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1025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514:516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1030:1032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52400" y="3810000"/>
            <a:ext cx="3048000" cy="24297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854396"/>
              </p:ext>
            </p:extLst>
          </p:nvPr>
        </p:nvGraphicFramePr>
        <p:xfrm>
          <a:off x="304800" y="4191000"/>
          <a:ext cx="2743200" cy="41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</a:tblGrid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513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1025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53893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3" grpId="0" animBg="1"/>
    </p:bldLst>
  </p:timing>
</p:sld>
</file>

<file path=ppt/theme/theme1.xml><?xml version="1.0" encoding="utf-8"?>
<a:theme xmlns:a="http://schemas.openxmlformats.org/drawingml/2006/main" name="abhib-hpca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abhib-hpca11.thmx</Template>
  <TotalTime>15121</TotalTime>
  <Words>111</Words>
  <Application>Microsoft Office PowerPoint</Application>
  <PresentationFormat>On-screen Show (4:3)</PresentationFormat>
  <Paragraphs>71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abhib-hpca11</vt:lpstr>
      <vt:lpstr>CoLT: Coalesced Large-Reach TLBs</vt:lpstr>
      <vt:lpstr>Contiguity &amp; CoLT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Qualifying Examination CoLT: Coalesced Large-Reach TLBs</dc:title>
  <dc:creator>binhpham</dc:creator>
  <cp:lastModifiedBy>Abhishek</cp:lastModifiedBy>
  <cp:revision>401</cp:revision>
  <cp:lastPrinted>2012-09-24T17:24:48Z</cp:lastPrinted>
  <dcterms:created xsi:type="dcterms:W3CDTF">2012-08-26T02:47:46Z</dcterms:created>
  <dcterms:modified xsi:type="dcterms:W3CDTF">2012-11-30T22:02:08Z</dcterms:modified>
</cp:coreProperties>
</file>