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6"/>
  </p:notesMasterIdLst>
  <p:handoutMasterIdLst>
    <p:handoutMasterId r:id="rId7"/>
  </p:handoutMasterIdLst>
  <p:sldIdLst>
    <p:sldId id="528" r:id="rId2"/>
    <p:sldId id="529" r:id="rId3"/>
    <p:sldId id="533" r:id="rId4"/>
    <p:sldId id="534" r:id="rId5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67877"/>
    <a:srgbClr val="010000"/>
    <a:srgbClr val="091332"/>
    <a:srgbClr val="001A49"/>
    <a:srgbClr val="081025"/>
    <a:srgbClr val="FFFFFF"/>
    <a:srgbClr val="080D29"/>
    <a:srgbClr val="001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8" autoAdjust="0"/>
    <p:restoredTop sz="58615" autoAdjust="0"/>
  </p:normalViewPr>
  <p:slideViewPr>
    <p:cSldViewPr snapToGrid="0" snapToObjects="1">
      <p:cViewPr>
        <p:scale>
          <a:sx n="75" d="100"/>
          <a:sy n="75" d="100"/>
        </p:scale>
        <p:origin x="-1688" y="864"/>
      </p:cViewPr>
      <p:guideLst>
        <p:guide orient="horz" pos="5856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E5AD5BA2-1825-4982-97D7-D4B456397DB0}" type="datetime1">
              <a:rPr lang="en-US"/>
              <a:pPr>
                <a:defRPr/>
              </a:pPr>
              <a:t>12/2/12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B5ADBB2C-D775-4C27-A710-C2C5123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688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9DB6855A-9A32-4F58-A8C3-8EAC75CE49A5}" type="datetime1">
              <a:rPr lang="en-US"/>
              <a:pPr>
                <a:defRPr/>
              </a:pPr>
              <a:t>12/2/12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0" y="684213"/>
            <a:ext cx="6858000" cy="5143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0" y="6084888"/>
            <a:ext cx="6858000" cy="244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B5A21C97-C228-4513-BCD8-EB41D5EEA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277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09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04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73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3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iatta@eecg.toronto.edu" TargetMode="External"/><Relationship Id="rId3" Type="http://schemas.openxmlformats.org/officeDocument/2006/relationships/hyperlink" Target="http://islamatta.com/" TargetMode="Externa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35000" y="457200"/>
            <a:ext cx="11734800" cy="7543800"/>
          </a:xfrm>
        </p:spPr>
        <p:txBody>
          <a:bodyPr anchor="ctr">
            <a:spAutoFit/>
          </a:bodyPr>
          <a:lstStyle>
            <a:lvl1pPr>
              <a:lnSpc>
                <a:spcPts val="6000"/>
              </a:lnSpc>
              <a:defRPr sz="6000">
                <a:solidFill>
                  <a:srgbClr val="001337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82043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861462"/>
            <a:ext cx="13004800" cy="33528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35000" y="1981206"/>
            <a:ext cx="11734800" cy="314597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 smtClean="0"/>
              <a:t>SLICC </a:t>
            </a:r>
            <a:br>
              <a:rPr lang="en-US" b="1" dirty="0" smtClean="0"/>
            </a:br>
            <a:r>
              <a:rPr lang="en-US" b="1" dirty="0" smtClean="0"/>
              <a:t>Self-Assembly of Instruction Cache Collectives for OLTP Workloads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582555" y="5810270"/>
            <a:ext cx="4495800" cy="1123930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878455" y="5810270"/>
            <a:ext cx="4495800" cy="1123930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 smtClean="0"/>
              <a:t>Authors 1</a:t>
            </a:r>
            <a:endParaRPr lang="en-US" dirty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1595255" y="7607300"/>
            <a:ext cx="4495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1</a:t>
            </a:r>
            <a:endParaRPr lang="en-US" dirty="0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13" hasCustomPrompt="1"/>
          </p:nvPr>
        </p:nvSpPr>
        <p:spPr>
          <a:xfrm>
            <a:off x="6878455" y="7607300"/>
            <a:ext cx="4495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Affiliate Logo 2</a:t>
            </a:r>
            <a:endParaRPr lang="en-US" dirty="0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 hasCustomPrompt="1"/>
          </p:nvPr>
        </p:nvSpPr>
        <p:spPr>
          <a:xfrm>
            <a:off x="10551859" y="1270013"/>
            <a:ext cx="1378857" cy="113937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Moto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40358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3670"/>
            <a:ext cx="13004800" cy="157838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10392" y="1680441"/>
            <a:ext cx="12664036" cy="7161450"/>
          </a:xfrm>
        </p:spPr>
        <p:txBody>
          <a:bodyPr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  <a:lvl2pPr marL="533400" indent="-358775">
              <a:defRPr sz="3200">
                <a:latin typeface="Arial" pitchFamily="34" charset="0"/>
                <a:cs typeface="Arial" pitchFamily="34" charset="0"/>
              </a:defRPr>
            </a:lvl2pPr>
            <a:lvl3pPr marL="896938" indent="-360363">
              <a:defRPr sz="3200">
                <a:latin typeface="Arial" pitchFamily="34" charset="0"/>
                <a:cs typeface="Arial" pitchFamily="34" charset="0"/>
              </a:defRPr>
            </a:lvl3pPr>
            <a:lvl4pPr marL="1262063" indent="-274638">
              <a:defRPr sz="1800">
                <a:latin typeface="Arial" pitchFamily="34" charset="0"/>
                <a:cs typeface="Arial" pitchFamily="34" charset="0"/>
              </a:defRPr>
            </a:lvl4pPr>
            <a:lvl5pPr marL="1608138" indent="-228600"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10" name="Group 9"/>
          <p:cNvGrpSpPr>
            <a:grpSpLocks noChangeAspect="1"/>
          </p:cNvGrpSpPr>
          <p:nvPr userDrawn="1"/>
        </p:nvGrpSpPr>
        <p:grpSpPr>
          <a:xfrm>
            <a:off x="119959" y="85731"/>
            <a:ext cx="1198789" cy="1198789"/>
            <a:chOff x="2438403" y="1045029"/>
            <a:chExt cx="2296884" cy="1894115"/>
          </a:xfrm>
        </p:grpSpPr>
        <p:sp>
          <p:nvSpPr>
            <p:cNvPr id="11" name="Freeform 10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  <p:sp>
        <p:nvSpPr>
          <p:cNvPr id="35" name="Rectangle 34"/>
          <p:cNvSpPr/>
          <p:nvPr userDrawn="1"/>
        </p:nvSpPr>
        <p:spPr>
          <a:xfrm>
            <a:off x="1286795" y="325879"/>
            <a:ext cx="22692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SLICC</a:t>
            </a:r>
            <a:endParaRPr lang="en-US" sz="5400" b="1" cap="all" spc="0" dirty="0">
              <a:ln w="0"/>
              <a:solidFill>
                <a:schemeClr val="tx2">
                  <a:lumMod val="75000"/>
                  <a:lumOff val="2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9318164" y="233196"/>
            <a:ext cx="35437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002060"/>
                </a:solidFill>
              </a:rPr>
              <a:t>Speaker: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Islam</a:t>
            </a:r>
            <a:r>
              <a:rPr lang="en-US" sz="3200" b="1" baseline="0" dirty="0" smtClean="0">
                <a:solidFill>
                  <a:srgbClr val="C00000"/>
                </a:solidFill>
              </a:rPr>
              <a:t> Atta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 userDrawn="1"/>
        </p:nvSpPr>
        <p:spPr>
          <a:xfrm>
            <a:off x="8033678" y="893586"/>
            <a:ext cx="4772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0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Consolas" pitchFamily="49" charset="0"/>
                <a:cs typeface="Consolas" pitchFamily="49" charset="0"/>
              </a:rPr>
              <a:t>Tuesday, Session 3A,</a:t>
            </a:r>
            <a:r>
              <a:rPr lang="en-US" sz="2400" b="1" i="0" baseline="0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Consolas" pitchFamily="49" charset="0"/>
                <a:cs typeface="Consolas" pitchFamily="49" charset="0"/>
              </a:rPr>
              <a:t> 9:30AM</a:t>
            </a:r>
            <a:endParaRPr lang="en-US" sz="3200" b="1" i="0" dirty="0">
              <a:solidFill>
                <a:schemeClr val="accent2">
                  <a:lumMod val="75000"/>
                  <a:lumOff val="2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7682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10392" y="1375647"/>
            <a:ext cx="12664036" cy="7161450"/>
          </a:xfrm>
        </p:spPr>
        <p:txBody>
          <a:bodyPr/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  <a:lvl2pPr marL="533400" indent="-358775">
              <a:defRPr sz="3200">
                <a:latin typeface="Arial" pitchFamily="34" charset="0"/>
                <a:cs typeface="Arial" pitchFamily="34" charset="0"/>
              </a:defRPr>
            </a:lvl2pPr>
            <a:lvl3pPr marL="896938" indent="-360363">
              <a:defRPr sz="3200">
                <a:latin typeface="Arial" pitchFamily="34" charset="0"/>
                <a:cs typeface="Arial" pitchFamily="34" charset="0"/>
              </a:defRPr>
            </a:lvl3pPr>
            <a:lvl4pPr marL="1262063" indent="-274638">
              <a:defRPr sz="1800">
                <a:latin typeface="Arial" pitchFamily="34" charset="0"/>
                <a:cs typeface="Arial" pitchFamily="34" charset="0"/>
              </a:defRPr>
            </a:lvl4pPr>
            <a:lvl5pPr marL="1608138" indent="-228600"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Rectangle 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20677"/>
            <a:ext cx="13004800" cy="1035781"/>
          </a:xfrm>
          <a:prstGeom prst="rect">
            <a:avLst/>
          </a:prstGeom>
          <a:solidFill>
            <a:srgbClr val="002060"/>
          </a:solidFill>
          <a:ln w="12700">
            <a:noFill/>
            <a:miter lim="800000"/>
            <a:headEnd/>
            <a:tailEnd/>
          </a:ln>
        </p:spPr>
        <p:txBody>
          <a:bodyPr anchor="ctr"/>
          <a:lstStyle>
            <a:lvl1pPr marL="274320">
              <a:lnSpc>
                <a:spcPts val="36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>
                <a:sym typeface="Helvetica Neue" charset="0"/>
              </a:rPr>
              <a:t>    Click </a:t>
            </a:r>
            <a:r>
              <a:rPr lang="en-US" dirty="0">
                <a:sym typeface="Helvetica Neue" charset="0"/>
              </a:rPr>
              <a:t>to edit Master title style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42277" y="9113496"/>
            <a:ext cx="778610" cy="601479"/>
            <a:chOff x="2438403" y="1045029"/>
            <a:chExt cx="2296884" cy="1894115"/>
          </a:xfrm>
        </p:grpSpPr>
        <p:sp>
          <p:nvSpPr>
            <p:cNvPr id="6" name="Freeform 5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  <p:sp>
        <p:nvSpPr>
          <p:cNvPr id="27" name="Rectangle 26"/>
          <p:cNvSpPr/>
          <p:nvPr userDrawn="1"/>
        </p:nvSpPr>
        <p:spPr>
          <a:xfrm>
            <a:off x="800073" y="9183947"/>
            <a:ext cx="129403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SLICC</a:t>
            </a:r>
            <a:endParaRPr lang="en-US" sz="2800" b="1" cap="all" spc="0" dirty="0">
              <a:ln w="0"/>
              <a:solidFill>
                <a:schemeClr val="tx2">
                  <a:lumMod val="75000"/>
                  <a:lumOff val="2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905267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35001" y="3498132"/>
            <a:ext cx="5029200" cy="1461939"/>
          </a:xfrm>
          <a:noFill/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-US" sz="9500" dirty="0" smtClean="0">
                <a:cs typeface="HelveticaNeueLT Std Bold" charset="0"/>
              </a:rPr>
              <a:t>Thanks!</a:t>
            </a:r>
            <a:endParaRPr lang="en-US" sz="3100" dirty="0">
              <a:cs typeface="HelveticaNeueLT Std Bold" charset="0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 userDrawn="1"/>
        </p:nvSpPr>
        <p:spPr bwMode="auto">
          <a:xfrm>
            <a:off x="6502400" y="3775504"/>
            <a:ext cx="5943600" cy="83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ctr">
            <a:spAutoFit/>
          </a:bodyPr>
          <a:lstStyle>
            <a:lvl1pPr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charset="0"/>
                <a:ea typeface="ヒラギノ明朝 ProN W3" charset="-128"/>
                <a:sym typeface="Gill Sans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001337"/>
                </a:solidFill>
                <a:latin typeface="HelveticaNeueLT Std" pitchFamily="34" charset="0"/>
                <a:ea typeface="ヒラギノ角ゴ ProN W6" charset="-128"/>
                <a:sym typeface="Helvetica Neue" charset="0"/>
              </a:rPr>
              <a:t>Email: </a:t>
            </a:r>
            <a:r>
              <a:rPr lang="en-US" sz="24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  <a:hlinkClick r:id="rId2"/>
              </a:rPr>
              <a:t>iatta@eecg.toronto.edu</a:t>
            </a:r>
            <a:endParaRPr lang="en-US" sz="2400" dirty="0" smtClean="0">
              <a:solidFill>
                <a:srgbClr val="001337"/>
              </a:solidFill>
              <a:latin typeface="Georgia" pitchFamily="18" charset="0"/>
              <a:ea typeface="ヒラギノ角ゴ ProN W6" charset="-128"/>
              <a:sym typeface="Helvetica Neue" charset="0"/>
            </a:endParaRPr>
          </a:p>
          <a:p>
            <a:pPr eaLnBrk="1" hangingPunct="1"/>
            <a:r>
              <a:rPr lang="en-US" sz="2400" b="1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Website:</a:t>
            </a:r>
            <a:r>
              <a:rPr lang="en-US" sz="24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 </a:t>
            </a:r>
            <a:r>
              <a:rPr lang="en-US" sz="24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  <a:hlinkClick r:id="rId3"/>
              </a:rPr>
              <a:t>http://islamatta.com</a:t>
            </a:r>
            <a:r>
              <a:rPr lang="en-US" sz="2400" dirty="0" smtClean="0">
                <a:solidFill>
                  <a:srgbClr val="001337"/>
                </a:solidFill>
                <a:latin typeface="Georgia" pitchFamily="18" charset="0"/>
                <a:ea typeface="ヒラギノ角ゴ ProN W6" charset="-128"/>
                <a:sym typeface="Helvetica Neue" charset="0"/>
              </a:rPr>
              <a:t> </a:t>
            </a:r>
            <a:endParaRPr lang="en-US" sz="2400" dirty="0">
              <a:latin typeface="HelveticaNeueLT Std Bold" charset="0"/>
              <a:ea typeface="ヒラギノ角ゴ ProN W3" charset="-128"/>
            </a:endParaRPr>
          </a:p>
        </p:txBody>
      </p:sp>
      <p:cxnSp>
        <p:nvCxnSpPr>
          <p:cNvPr id="5" name="Straight Connector 6"/>
          <p:cNvCxnSpPr>
            <a:cxnSpLocks noChangeShapeType="1"/>
          </p:cNvCxnSpPr>
          <p:nvPr userDrawn="1"/>
        </p:nvCxnSpPr>
        <p:spPr bwMode="auto">
          <a:xfrm rot="5400000">
            <a:off x="4407694" y="4228306"/>
            <a:ext cx="3429001" cy="1589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03773873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4457330" y="3743340"/>
            <a:ext cx="3215456" cy="2431486"/>
            <a:chOff x="2438403" y="1045029"/>
            <a:chExt cx="2296884" cy="1894115"/>
          </a:xfrm>
        </p:grpSpPr>
        <p:sp>
          <p:nvSpPr>
            <p:cNvPr id="4" name="Freeform 3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0317066"/>
      </p:ext>
    </p:extLst>
  </p:cSld>
  <p:clrMapOvr>
    <a:masterClrMapping/>
  </p:clrMapOvr>
  <p:transition xmlns:p14="http://schemas.microsoft.com/office/powerpoint/2010/main"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9029"/>
            <a:ext cx="13004800" cy="1175657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295400"/>
            <a:ext cx="117475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Georgia" pitchFamily="18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Georgia" pitchFamily="18" charset="0"/>
              </a:rPr>
              <a:t>Second level</a:t>
            </a:r>
          </a:p>
          <a:p>
            <a:pPr lvl="2"/>
            <a:r>
              <a:rPr lang="en-US" dirty="0" smtClean="0">
                <a:sym typeface="Georgia" pitchFamily="18" charset="0"/>
              </a:rPr>
              <a:t>Third level</a:t>
            </a:r>
          </a:p>
          <a:p>
            <a:pPr lvl="3"/>
            <a:r>
              <a:rPr lang="en-US" dirty="0" smtClean="0">
                <a:sym typeface="Georgia" pitchFamily="18" charset="0"/>
              </a:rPr>
              <a:t>Fourth level</a:t>
            </a:r>
          </a:p>
          <a:p>
            <a:pPr lvl="4"/>
            <a:r>
              <a:rPr lang="en-US" dirty="0" smtClean="0">
                <a:sym typeface="Georgia" pitchFamily="18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57" r:id="rId3"/>
    <p:sldLayoutId id="2147484350" r:id="rId4"/>
    <p:sldLayoutId id="2147484355" r:id="rId5"/>
    <p:sldLayoutId id="2147484356" r:id="rId6"/>
  </p:sldLayoutIdLst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marL="261938" indent="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HelveticaNeueLT Std Bold"/>
          <a:sym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5pPr>
      <a:lvl6pPr marL="4572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6pPr>
      <a:lvl7pPr marL="9144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7pPr>
      <a:lvl8pPr marL="13716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8pPr>
      <a:lvl9pPr marL="18288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ct val="0"/>
        </a:spcAft>
        <a:defRPr sz="28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1pPr>
      <a:lvl2pPr marL="2286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24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2pPr>
      <a:lvl3pPr marL="5334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24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3pPr>
      <a:lvl4pPr marL="8382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5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4pPr>
      <a:lvl5pPr marL="11430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5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5pPr>
      <a:lvl6pPr marL="16002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6pPr>
      <a:lvl7pPr marL="20574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7pPr>
      <a:lvl8pPr marL="25146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8pPr>
      <a:lvl9pPr marL="29718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Pınar Tözün</a:t>
            </a:r>
          </a:p>
          <a:p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Anastasia </a:t>
            </a:r>
            <a:r>
              <a:rPr lang="en-US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Ailamaki</a:t>
            </a:r>
            <a:endParaRPr lang="en-US" sz="3600" dirty="0">
              <a:solidFill>
                <a:schemeClr val="tx2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3794" name="Picture 2" descr="http://ceat.epfl.ch/files/content/sites/ceat/files/shared/images/menus/ecussons/EPF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8094" y="7895771"/>
            <a:ext cx="3549211" cy="100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10714315" y="1294202"/>
            <a:ext cx="1558700" cy="1252068"/>
            <a:chOff x="2438403" y="1045029"/>
            <a:chExt cx="2296884" cy="1894115"/>
          </a:xfrm>
        </p:grpSpPr>
        <p:sp>
          <p:nvSpPr>
            <p:cNvPr id="11" name="Freeform 10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  <p:sp>
        <p:nvSpPr>
          <p:cNvPr id="30" name="Title 2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SLICC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Self-Assembly of Instruction Cache Collectives for OLTP Workloads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  <a:latin typeface="+mj-lt"/>
              </a:rPr>
              <a:t>Islam Atta</a:t>
            </a:r>
          </a:p>
          <a:p>
            <a:r>
              <a:rPr lang="en-US" sz="36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rPr>
              <a:t>Andreas Moshovos</a:t>
            </a:r>
            <a:endParaRPr lang="en-US" sz="3600" dirty="0">
              <a:solidFill>
                <a:schemeClr val="tx2">
                  <a:lumMod val="75000"/>
                  <a:lumOff val="25000"/>
                </a:schemeClr>
              </a:solidFill>
              <a:latin typeface="+mj-lt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308753" y="7149994"/>
            <a:ext cx="4762500" cy="2115235"/>
            <a:chOff x="209730" y="7667110"/>
            <a:chExt cx="4762500" cy="2115235"/>
          </a:xfrm>
        </p:grpSpPr>
        <p:pic>
          <p:nvPicPr>
            <p:cNvPr id="36" name="Picture 3" descr="D:\Documents\Google Drive\SLICC Poster &amp; Presentation\500px-UofT_Logo.svg_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730" y="7667110"/>
              <a:ext cx="4762500" cy="2115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2" descr="D:\Documents\Google Drive\SLICC Poster &amp; Presentation\UofT_logo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19" y="8072155"/>
              <a:ext cx="767001" cy="1337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927419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10392" y="1680441"/>
            <a:ext cx="12664036" cy="4485193"/>
          </a:xfrm>
        </p:spPr>
        <p:txBody>
          <a:bodyPr/>
          <a:lstStyle/>
          <a:p>
            <a:r>
              <a:rPr lang="en-US" dirty="0" smtClean="0"/>
              <a:t>Online Transaction Processing (OLTP)</a:t>
            </a:r>
          </a:p>
          <a:p>
            <a:pPr lvl="1"/>
            <a:r>
              <a:rPr lang="en-US" dirty="0" smtClean="0"/>
              <a:t>$100 billion/Year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Lots of L1 </a:t>
            </a:r>
            <a:r>
              <a:rPr lang="en-US" b="1" i="1" dirty="0" smtClean="0">
                <a:solidFill>
                  <a:srgbClr val="C00000"/>
                </a:solidFill>
              </a:rPr>
              <a:t>instruction cache misses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Many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concurrent </a:t>
            </a:r>
            <a:r>
              <a:rPr lang="en-US" dirty="0" smtClean="0"/>
              <a:t>transactions</a:t>
            </a:r>
            <a:endParaRPr lang="en-US" dirty="0"/>
          </a:p>
        </p:txBody>
      </p:sp>
      <p:pic>
        <p:nvPicPr>
          <p:cNvPr id="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121" y="2391866"/>
            <a:ext cx="4104912" cy="1842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2" name="Straight Arrow Connector 171"/>
          <p:cNvCxnSpPr/>
          <p:nvPr/>
        </p:nvCxnSpPr>
        <p:spPr bwMode="auto">
          <a:xfrm>
            <a:off x="7208095" y="6671942"/>
            <a:ext cx="0" cy="1958035"/>
          </a:xfrm>
          <a:prstGeom prst="straightConnector1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ysDot"/>
            <a:round/>
            <a:headEnd type="arrow" w="med" len="med"/>
            <a:tailEnd type="arrow" w="med" len="med"/>
          </a:ln>
          <a:effectLst/>
        </p:spPr>
      </p:cxnSp>
      <p:cxnSp>
        <p:nvCxnSpPr>
          <p:cNvPr id="173" name="Straight Arrow Connector 172"/>
          <p:cNvCxnSpPr/>
          <p:nvPr/>
        </p:nvCxnSpPr>
        <p:spPr bwMode="auto">
          <a:xfrm>
            <a:off x="10276569" y="6661018"/>
            <a:ext cx="0" cy="565542"/>
          </a:xfrm>
          <a:prstGeom prst="straightConnector1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ysDot"/>
            <a:round/>
            <a:headEnd type="arrow" w="med" len="med"/>
            <a:tailEnd type="arrow" w="med" len="med"/>
          </a:ln>
          <a:effectLst/>
        </p:spPr>
      </p:cxnSp>
      <p:sp>
        <p:nvSpPr>
          <p:cNvPr id="174" name="TextBox 173"/>
          <p:cNvSpPr txBox="1"/>
          <p:nvPr/>
        </p:nvSpPr>
        <p:spPr>
          <a:xfrm>
            <a:off x="10396797" y="6586594"/>
            <a:ext cx="2433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Single L1-I  size</a:t>
            </a:r>
            <a:endParaRPr lang="en-US" sz="2400" dirty="0">
              <a:latin typeface="+mj-lt"/>
            </a:endParaRPr>
          </a:p>
        </p:txBody>
      </p:sp>
      <p:sp>
        <p:nvSpPr>
          <p:cNvPr id="175" name="TextBox 174"/>
          <p:cNvSpPr txBox="1"/>
          <p:nvPr/>
        </p:nvSpPr>
        <p:spPr>
          <a:xfrm rot="16200000">
            <a:off x="6075090" y="7424538"/>
            <a:ext cx="1443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Footprint</a:t>
            </a:r>
            <a:endParaRPr lang="en-US" sz="2400" dirty="0">
              <a:latin typeface="+mj-lt"/>
            </a:endParaRPr>
          </a:p>
        </p:txBody>
      </p:sp>
      <p:cxnSp>
        <p:nvCxnSpPr>
          <p:cNvPr id="176" name="Straight Arrow Connector 175"/>
          <p:cNvCxnSpPr>
            <a:stCxn id="291" idx="6"/>
            <a:endCxn id="175" idx="0"/>
          </p:cNvCxnSpPr>
          <p:nvPr/>
        </p:nvCxnSpPr>
        <p:spPr bwMode="auto">
          <a:xfrm>
            <a:off x="4073853" y="6935257"/>
            <a:ext cx="2492393" cy="720114"/>
          </a:xfrm>
          <a:prstGeom prst="straightConnector1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7" name="TextBox 176"/>
          <p:cNvSpPr txBox="1"/>
          <p:nvPr/>
        </p:nvSpPr>
        <p:spPr>
          <a:xfrm>
            <a:off x="4957640" y="6715240"/>
            <a:ext cx="1099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Each</a:t>
            </a:r>
            <a:endParaRPr lang="en-US" sz="2400" dirty="0">
              <a:latin typeface="+mj-lt"/>
            </a:endParaRPr>
          </a:p>
        </p:txBody>
      </p:sp>
      <p:sp>
        <p:nvSpPr>
          <p:cNvPr id="292" name="Rectangle 291"/>
          <p:cNvSpPr/>
          <p:nvPr/>
        </p:nvSpPr>
        <p:spPr>
          <a:xfrm>
            <a:off x="7654348" y="7617577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93" name="Rectangle 292"/>
          <p:cNvSpPr/>
          <p:nvPr/>
        </p:nvSpPr>
        <p:spPr>
          <a:xfrm>
            <a:off x="7654348" y="8107756"/>
            <a:ext cx="788456" cy="490179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94" name="Rectangle 293"/>
          <p:cNvSpPr/>
          <p:nvPr/>
        </p:nvSpPr>
        <p:spPr>
          <a:xfrm>
            <a:off x="7654351" y="6645286"/>
            <a:ext cx="788456" cy="490179"/>
          </a:xfrm>
          <a:prstGeom prst="rect">
            <a:avLst/>
          </a:prstGeom>
          <a:solidFill>
            <a:srgbClr val="0092D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7654348" y="7135465"/>
            <a:ext cx="788456" cy="492935"/>
          </a:xfrm>
          <a:prstGeom prst="rect">
            <a:avLst/>
          </a:prstGeom>
          <a:solidFill>
            <a:srgbClr val="F9C31B"/>
          </a:solidFill>
          <a:ln w="25400" cap="flat" cmpd="sng" algn="ctr">
            <a:solidFill>
              <a:srgbClr val="081025"/>
            </a:solidFill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NeueLT Std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00" name="Rectangle 299"/>
          <p:cNvSpPr/>
          <p:nvPr/>
        </p:nvSpPr>
        <p:spPr>
          <a:xfrm>
            <a:off x="9229151" y="6645879"/>
            <a:ext cx="788456" cy="49017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170" name="Left Brace 169"/>
          <p:cNvSpPr/>
          <p:nvPr/>
        </p:nvSpPr>
        <p:spPr bwMode="auto">
          <a:xfrm rot="5400000">
            <a:off x="2299115" y="4480434"/>
            <a:ext cx="470154" cy="3370401"/>
          </a:xfrm>
          <a:prstGeom prst="leftBrace">
            <a:avLst>
              <a:gd name="adj1" fmla="val 8333"/>
              <a:gd name="adj2" fmla="val 81689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50918" y="6391286"/>
            <a:ext cx="2924381" cy="2430354"/>
            <a:chOff x="1050918" y="6391286"/>
            <a:chExt cx="2924381" cy="2430354"/>
          </a:xfrm>
        </p:grpSpPr>
        <p:grpSp>
          <p:nvGrpSpPr>
            <p:cNvPr id="179" name="Group 178"/>
            <p:cNvGrpSpPr/>
            <p:nvPr/>
          </p:nvGrpSpPr>
          <p:grpSpPr>
            <a:xfrm>
              <a:off x="3829508" y="6592665"/>
              <a:ext cx="145791" cy="724303"/>
              <a:chOff x="716903" y="3693569"/>
              <a:chExt cx="216024" cy="1155047"/>
            </a:xfrm>
          </p:grpSpPr>
          <p:sp>
            <p:nvSpPr>
              <p:cNvPr id="287" name="Rectangle 286"/>
              <p:cNvSpPr/>
              <p:nvPr/>
            </p:nvSpPr>
            <p:spPr bwMode="auto">
              <a:xfrm>
                <a:off x="716903" y="3693569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88" name="Rectangle 287"/>
              <p:cNvSpPr/>
              <p:nvPr/>
            </p:nvSpPr>
            <p:spPr bwMode="auto">
              <a:xfrm>
                <a:off x="716903" y="3982215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89" name="Rectangle 288"/>
              <p:cNvSpPr/>
              <p:nvPr/>
            </p:nvSpPr>
            <p:spPr bwMode="auto">
              <a:xfrm>
                <a:off x="716903" y="4271324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90" name="Rectangle 289"/>
              <p:cNvSpPr/>
              <p:nvPr/>
            </p:nvSpPr>
            <p:spPr bwMode="auto">
              <a:xfrm>
                <a:off x="716903" y="4559970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</p:grpSp>
        <p:sp>
          <p:nvSpPr>
            <p:cNvPr id="180" name="Rectangle 179"/>
            <p:cNvSpPr/>
            <p:nvPr/>
          </p:nvSpPr>
          <p:spPr bwMode="auto">
            <a:xfrm>
              <a:off x="1299560" y="654042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1" name="Rectangle 180"/>
            <p:cNvSpPr/>
            <p:nvPr/>
          </p:nvSpPr>
          <p:spPr bwMode="auto">
            <a:xfrm>
              <a:off x="1299560" y="672142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2" name="Rectangle 181"/>
            <p:cNvSpPr/>
            <p:nvPr/>
          </p:nvSpPr>
          <p:spPr bwMode="auto">
            <a:xfrm>
              <a:off x="1299560" y="690271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3" name="Rectangle 182"/>
            <p:cNvSpPr/>
            <p:nvPr/>
          </p:nvSpPr>
          <p:spPr bwMode="auto">
            <a:xfrm>
              <a:off x="1299560" y="708372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4" name="Rectangle 183"/>
            <p:cNvSpPr/>
            <p:nvPr/>
          </p:nvSpPr>
          <p:spPr bwMode="auto">
            <a:xfrm>
              <a:off x="1299560" y="726472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1548203" y="654488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6" name="Rectangle 185"/>
            <p:cNvSpPr/>
            <p:nvPr/>
          </p:nvSpPr>
          <p:spPr bwMode="auto">
            <a:xfrm>
              <a:off x="1548203" y="672588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1548203" y="6907178"/>
              <a:ext cx="145791" cy="25558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1548203" y="716877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9" name="Rectangle 188"/>
            <p:cNvSpPr/>
            <p:nvPr/>
          </p:nvSpPr>
          <p:spPr bwMode="auto">
            <a:xfrm>
              <a:off x="1796845" y="656588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0" name="Rectangle 189"/>
            <p:cNvSpPr/>
            <p:nvPr/>
          </p:nvSpPr>
          <p:spPr bwMode="auto">
            <a:xfrm>
              <a:off x="1796845" y="6746886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1" name="Rectangle 190"/>
            <p:cNvSpPr/>
            <p:nvPr/>
          </p:nvSpPr>
          <p:spPr bwMode="auto">
            <a:xfrm>
              <a:off x="1796845" y="692818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2" name="Rectangle 191"/>
            <p:cNvSpPr/>
            <p:nvPr/>
          </p:nvSpPr>
          <p:spPr bwMode="auto">
            <a:xfrm>
              <a:off x="1796845" y="710918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3" name="Rectangle 192"/>
            <p:cNvSpPr/>
            <p:nvPr/>
          </p:nvSpPr>
          <p:spPr bwMode="auto">
            <a:xfrm>
              <a:off x="1796845" y="729018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058687" y="644661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5" name="Rectangle 194"/>
            <p:cNvSpPr/>
            <p:nvPr/>
          </p:nvSpPr>
          <p:spPr bwMode="auto">
            <a:xfrm>
              <a:off x="2058687" y="662761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6" name="Rectangle 195"/>
            <p:cNvSpPr/>
            <p:nvPr/>
          </p:nvSpPr>
          <p:spPr bwMode="auto">
            <a:xfrm>
              <a:off x="2058687" y="680891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2058687" y="698991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2555972" y="6629446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555972" y="681044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2555972" y="699174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2555972" y="7172746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3323653" y="6616556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3323653" y="679755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>
              <a:off x="3323653" y="697885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5" name="Rectangle 204"/>
            <p:cNvSpPr/>
            <p:nvPr/>
          </p:nvSpPr>
          <p:spPr bwMode="auto">
            <a:xfrm>
              <a:off x="3323653" y="715985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3572295" y="668842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7" name="Rectangle 206"/>
            <p:cNvSpPr/>
            <p:nvPr/>
          </p:nvSpPr>
          <p:spPr bwMode="auto">
            <a:xfrm>
              <a:off x="3572295" y="686942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3572295" y="705071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grpSp>
          <p:nvGrpSpPr>
            <p:cNvPr id="209" name="Group 208"/>
            <p:cNvGrpSpPr/>
            <p:nvPr/>
          </p:nvGrpSpPr>
          <p:grpSpPr>
            <a:xfrm>
              <a:off x="1050918" y="6391286"/>
              <a:ext cx="145791" cy="905307"/>
              <a:chOff x="4821359" y="3693567"/>
              <a:chExt cx="216024" cy="1443694"/>
            </a:xfrm>
          </p:grpSpPr>
          <p:sp>
            <p:nvSpPr>
              <p:cNvPr id="282" name="Rectangle 281"/>
              <p:cNvSpPr/>
              <p:nvPr/>
            </p:nvSpPr>
            <p:spPr bwMode="auto">
              <a:xfrm>
                <a:off x="4821359" y="3693567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83" name="Rectangle 282"/>
              <p:cNvSpPr/>
              <p:nvPr/>
            </p:nvSpPr>
            <p:spPr bwMode="auto">
              <a:xfrm>
                <a:off x="4821359" y="3982213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84" name="Rectangle 283"/>
              <p:cNvSpPr/>
              <p:nvPr/>
            </p:nvSpPr>
            <p:spPr bwMode="auto">
              <a:xfrm>
                <a:off x="4821359" y="4271322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85" name="Rectangle 284"/>
              <p:cNvSpPr/>
              <p:nvPr/>
            </p:nvSpPr>
            <p:spPr bwMode="auto">
              <a:xfrm>
                <a:off x="4821359" y="4559968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86" name="Rectangle 285"/>
              <p:cNvSpPr/>
              <p:nvPr/>
            </p:nvSpPr>
            <p:spPr bwMode="auto">
              <a:xfrm>
                <a:off x="4821359" y="4848615"/>
                <a:ext cx="216024" cy="28864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2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</p:grpSp>
        <p:sp>
          <p:nvSpPr>
            <p:cNvPr id="210" name="Rectangle 209"/>
            <p:cNvSpPr/>
            <p:nvPr/>
          </p:nvSpPr>
          <p:spPr bwMode="auto">
            <a:xfrm>
              <a:off x="3075010" y="654488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1" name="Rectangle 210"/>
            <p:cNvSpPr/>
            <p:nvPr/>
          </p:nvSpPr>
          <p:spPr bwMode="auto">
            <a:xfrm>
              <a:off x="3075010" y="672588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2" name="Rectangle 211"/>
            <p:cNvSpPr/>
            <p:nvPr/>
          </p:nvSpPr>
          <p:spPr bwMode="auto">
            <a:xfrm>
              <a:off x="3075010" y="690717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3075010" y="708818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3075010" y="726918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2804615" y="654488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2804615" y="672588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2804615" y="690717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2307330" y="654488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2307330" y="672588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2307330" y="690717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2307330" y="7088180"/>
              <a:ext cx="145791" cy="27150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2307330" y="753171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2307330" y="771271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2307330" y="789401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2307330" y="807501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>
              <a:off x="2307330" y="825601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2804615" y="722515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2804615" y="740615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2804615" y="7587450"/>
              <a:ext cx="145791" cy="25558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2804615" y="784904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>
              <a:off x="1050918" y="751057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>
              <a:off x="1050918" y="769157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1050918" y="787287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1050918" y="805387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1050918" y="823487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1299560" y="762342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1299560" y="780442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>
              <a:off x="1299560" y="798572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1299560" y="816672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1548203" y="751599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1548203" y="769700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1548203" y="787829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1548203" y="805929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3075010" y="760299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3075010" y="778400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3075010" y="796529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7" name="Rectangle 246"/>
            <p:cNvSpPr/>
            <p:nvPr/>
          </p:nvSpPr>
          <p:spPr bwMode="auto">
            <a:xfrm>
              <a:off x="3075010" y="814629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>
              <a:off x="2555972" y="7521916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49" name="Rectangle 248"/>
            <p:cNvSpPr/>
            <p:nvPr/>
          </p:nvSpPr>
          <p:spPr bwMode="auto">
            <a:xfrm>
              <a:off x="2555972" y="770291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2555972" y="788421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3323653" y="751855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3323653" y="769956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3323653" y="788085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3323653" y="806185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3323653" y="824286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3572295" y="738482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3572295" y="756582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3572295" y="774712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59" name="Rectangle 258"/>
            <p:cNvSpPr/>
            <p:nvPr/>
          </p:nvSpPr>
          <p:spPr bwMode="auto">
            <a:xfrm>
              <a:off x="3572295" y="792812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3572295" y="810912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2058687" y="739328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2058687" y="757429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2058687" y="7755583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3820938" y="7564615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5" name="Rectangle 264"/>
            <p:cNvSpPr/>
            <p:nvPr/>
          </p:nvSpPr>
          <p:spPr bwMode="auto">
            <a:xfrm>
              <a:off x="3820938" y="7745618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6" name="Rectangle 265"/>
            <p:cNvSpPr/>
            <p:nvPr/>
          </p:nvSpPr>
          <p:spPr bwMode="auto">
            <a:xfrm>
              <a:off x="3820938" y="792691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7" name="Rectangle 266"/>
            <p:cNvSpPr/>
            <p:nvPr/>
          </p:nvSpPr>
          <p:spPr bwMode="auto">
            <a:xfrm>
              <a:off x="3820938" y="8107915"/>
              <a:ext cx="145791" cy="27150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058687" y="807323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69" name="Rectangle 268"/>
            <p:cNvSpPr/>
            <p:nvPr/>
          </p:nvSpPr>
          <p:spPr bwMode="auto">
            <a:xfrm>
              <a:off x="2058687" y="825424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0" name="Rectangle 269"/>
            <p:cNvSpPr/>
            <p:nvPr/>
          </p:nvSpPr>
          <p:spPr bwMode="auto">
            <a:xfrm>
              <a:off x="2058687" y="843553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2058687" y="861653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>
              <a:off x="1796845" y="762042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3" name="Rectangle 272"/>
            <p:cNvSpPr/>
            <p:nvPr/>
          </p:nvSpPr>
          <p:spPr bwMode="auto">
            <a:xfrm>
              <a:off x="1796845" y="780142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>
              <a:off x="1796845" y="7982721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5" name="Rectangle 274"/>
            <p:cNvSpPr/>
            <p:nvPr/>
          </p:nvSpPr>
          <p:spPr bwMode="auto">
            <a:xfrm>
              <a:off x="1796845" y="8163724"/>
              <a:ext cx="145791" cy="27150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>
              <a:off x="2804615" y="8186960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>
              <a:off x="2804615" y="8367964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8" name="Rectangle 277"/>
            <p:cNvSpPr/>
            <p:nvPr/>
          </p:nvSpPr>
          <p:spPr bwMode="auto">
            <a:xfrm>
              <a:off x="2804615" y="8549257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79" name="Rectangle 278"/>
            <p:cNvSpPr/>
            <p:nvPr/>
          </p:nvSpPr>
          <p:spPr bwMode="auto">
            <a:xfrm>
              <a:off x="2555972" y="8203759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80" name="Rectangle 279"/>
            <p:cNvSpPr/>
            <p:nvPr/>
          </p:nvSpPr>
          <p:spPr bwMode="auto">
            <a:xfrm>
              <a:off x="2555972" y="8384762"/>
              <a:ext cx="145791" cy="181003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>
              <a:off x="2555972" y="8566055"/>
              <a:ext cx="145791" cy="255585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  <p:sp>
        <p:nvSpPr>
          <p:cNvPr id="291" name="Oval 290"/>
          <p:cNvSpPr/>
          <p:nvPr/>
        </p:nvSpPr>
        <p:spPr bwMode="auto">
          <a:xfrm>
            <a:off x="3713813" y="6384839"/>
            <a:ext cx="360040" cy="1100836"/>
          </a:xfrm>
          <a:prstGeom prst="ellips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962295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74" grpId="0"/>
      <p:bldP spid="175" grpId="0"/>
      <p:bldP spid="177" grpId="0"/>
      <p:bldP spid="292" grpId="0" animBg="1"/>
      <p:bldP spid="293" grpId="0" animBg="1"/>
      <p:bldP spid="294" grpId="0" animBg="1"/>
      <p:bldP spid="295" grpId="0" animBg="1"/>
      <p:bldP spid="300" grpId="0" animBg="1"/>
      <p:bldP spid="170" grpId="0" animBg="1"/>
      <p:bldP spid="2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>
            <a:off x="11097438" y="3143540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1097438" y="3147014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9491411" y="3131642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491411" y="3130909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892664" y="3149326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93189" y="3151958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77140" y="3150047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277140" y="3151958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83810" y="5270820"/>
            <a:ext cx="848425" cy="345355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277140" y="5267992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77140" y="6134916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77140" y="6999012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77140" y="7860280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76987" y="5274936"/>
            <a:ext cx="848425" cy="259228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861316" y="5275801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861316" y="6139032"/>
            <a:ext cx="864096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61316" y="7003128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488166" y="5269696"/>
            <a:ext cx="848425" cy="259228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72495" y="5269696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9472495" y="6133792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9472495" y="6997888"/>
            <a:ext cx="864096" cy="864096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44" name="Text Placeholder 1"/>
          <p:cNvSpPr txBox="1">
            <a:spLocks/>
          </p:cNvSpPr>
          <p:nvPr/>
        </p:nvSpPr>
        <p:spPr bwMode="auto">
          <a:xfrm>
            <a:off x="144913" y="2307751"/>
            <a:ext cx="5660801" cy="6620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1200"/>
              </a:spcBef>
              <a:spcAft>
                <a:spcPct val="0"/>
              </a:spcAft>
              <a:defRPr sz="3600" b="1">
                <a:solidFill>
                  <a:srgbClr val="001337"/>
                </a:solidFill>
                <a:latin typeface="Arial" pitchFamily="34" charset="0"/>
                <a:ea typeface="+mn-ea"/>
                <a:cs typeface="Arial" pitchFamily="34" charset="0"/>
                <a:sym typeface="Georgia" pitchFamily="18" charset="0"/>
              </a:defRPr>
            </a:lvl1pPr>
            <a:lvl2pPr marL="533400" indent="-358775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3200">
                <a:solidFill>
                  <a:srgbClr val="001337"/>
                </a:solidFill>
                <a:latin typeface="Arial" pitchFamily="34" charset="0"/>
                <a:ea typeface="+mn-ea"/>
                <a:cs typeface="Arial" pitchFamily="34" charset="0"/>
                <a:sym typeface="Georgia" pitchFamily="18" charset="0"/>
              </a:defRPr>
            </a:lvl2pPr>
            <a:lvl3pPr marL="896938" indent="-360363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3200" i="1">
                <a:solidFill>
                  <a:srgbClr val="001337"/>
                </a:solidFill>
                <a:latin typeface="Arial" pitchFamily="34" charset="0"/>
                <a:ea typeface="+mn-ea"/>
                <a:cs typeface="Arial" pitchFamily="34" charset="0"/>
                <a:sym typeface="Georgia" pitchFamily="18" charset="0"/>
              </a:defRPr>
            </a:lvl3pPr>
            <a:lvl4pPr marL="1262063" indent="-274638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1800" i="1">
                <a:solidFill>
                  <a:srgbClr val="001337"/>
                </a:solidFill>
                <a:latin typeface="Arial" pitchFamily="34" charset="0"/>
                <a:ea typeface="+mn-ea"/>
                <a:cs typeface="Arial" pitchFamily="34" charset="0"/>
                <a:sym typeface="Georgia" pitchFamily="18" charset="0"/>
              </a:defRPr>
            </a:lvl4pPr>
            <a:lvl5pPr marL="1608138" indent="-228600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1800" i="1">
                <a:solidFill>
                  <a:srgbClr val="001337"/>
                </a:solidFill>
                <a:latin typeface="Arial" pitchFamily="34" charset="0"/>
                <a:ea typeface="+mn-ea"/>
                <a:cs typeface="Arial" pitchFamily="34" charset="0"/>
                <a:sym typeface="Georgia" pitchFamily="18" charset="0"/>
              </a:defRPr>
            </a:lvl5pPr>
            <a:lvl6pPr marL="16002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6pPr>
            <a:lvl7pPr marL="20574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7pPr>
            <a:lvl8pPr marL="25146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8pPr>
            <a:lvl9pPr marL="29718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9pPr>
          </a:lstStyle>
          <a:p>
            <a:pPr marL="0" indent="0"/>
            <a:r>
              <a:rPr lang="en-US" dirty="0" smtClean="0"/>
              <a:t>Technology:</a:t>
            </a:r>
          </a:p>
          <a:p>
            <a:pPr marL="647700" lvl="2" indent="-457200"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CMP’s </a:t>
            </a:r>
            <a:r>
              <a:rPr lang="en-US" b="1" dirty="0" smtClean="0">
                <a:solidFill>
                  <a:srgbClr val="C00000"/>
                </a:solidFill>
              </a:rPr>
              <a:t>aggregate</a:t>
            </a:r>
            <a:r>
              <a:rPr lang="en-US" dirty="0" smtClean="0">
                <a:solidFill>
                  <a:srgbClr val="C00000"/>
                </a:solidFill>
              </a:rPr>
              <a:t> L1 instruction cache capacity is large enough 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i="1" dirty="0" smtClean="0"/>
          </a:p>
          <a:p>
            <a:pPr marL="0" indent="0"/>
            <a:r>
              <a:rPr lang="en-US" dirty="0" smtClean="0"/>
              <a:t>Application Behavior:</a:t>
            </a:r>
          </a:p>
          <a:p>
            <a:pPr marL="647700" lvl="2" indent="-457200"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Instruction </a:t>
            </a:r>
            <a:r>
              <a:rPr lang="en-US" b="1" dirty="0" smtClean="0">
                <a:solidFill>
                  <a:srgbClr val="C00000"/>
                </a:solidFill>
              </a:rPr>
              <a:t>overlap</a:t>
            </a:r>
            <a:r>
              <a:rPr lang="en-US" dirty="0" smtClean="0">
                <a:solidFill>
                  <a:srgbClr val="C00000"/>
                </a:solidFill>
              </a:rPr>
              <a:t> within and across transactions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419152" y="2349006"/>
            <a:ext cx="3384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Multiple L1-I caches</a:t>
            </a:r>
            <a:endParaRPr lang="en-US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7846125" y="8738852"/>
            <a:ext cx="27254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Multiple threads</a:t>
            </a:r>
            <a:endParaRPr lang="en-US" sz="2800" dirty="0"/>
          </a:p>
        </p:txBody>
      </p:sp>
      <p:cxnSp>
        <p:nvCxnSpPr>
          <p:cNvPr id="47" name="Straight Arrow Connector 46"/>
          <p:cNvCxnSpPr/>
          <p:nvPr/>
        </p:nvCxnSpPr>
        <p:spPr bwMode="auto">
          <a:xfrm flipV="1">
            <a:off x="6687595" y="4200031"/>
            <a:ext cx="0" cy="896622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 flipV="1">
            <a:off x="8316607" y="4200031"/>
            <a:ext cx="0" cy="896622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 flipV="1">
            <a:off x="9900152" y="4162567"/>
            <a:ext cx="0" cy="896622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 flipV="1">
            <a:off x="11532489" y="4200031"/>
            <a:ext cx="0" cy="896622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12676163" y="3570825"/>
            <a:ext cx="0" cy="4229958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ap="flat" cmpd="sng" algn="ctr">
            <a:solidFill>
              <a:schemeClr val="tx1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2" name="TextBox 51"/>
          <p:cNvSpPr txBox="1"/>
          <p:nvPr/>
        </p:nvSpPr>
        <p:spPr>
          <a:xfrm rot="16200000">
            <a:off x="11972878" y="5325806"/>
            <a:ext cx="944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Time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487171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repeatCount="6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125E-6 -1.09375E-6 L 0.12439 -1.09375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3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3 -2.76042E-6 L 0.12463 -2.76042E-6 " pathEditMode="relative" rAng="0" ptsTypes="AA">
                                      <p:cBhvr>
                                        <p:cTn id="26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2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7969E-6 0.00082 L 0.1239 0.00082 " pathEditMode="relative" rAng="0" ptsTypes="AA">
                                      <p:cBhvr>
                                        <p:cTn id="28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89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2813E-6 -0.00016 L 0.12329 -0.00016 " pathEditMode="relative" rAng="0" ptsTypes="AA">
                                      <p:cBhvr>
                                        <p:cTn id="30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6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29 2.29167E-6 L -0.12183 2.29167E-6 " pathEditMode="relative" rAng="0" ptsTypes="AA">
                                      <p:cBhvr>
                                        <p:cTn id="32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62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5145E-6 3.38542E-6 L -0.1218 3.38542E-6 " pathEditMode="relative" rAng="0" ptsTypes="AA">
                                      <p:cBhvr>
                                        <p:cTn id="34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90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19 -1.04167E-6 L -0.12171 0.00065 " pathEditMode="relative" rAng="0" ptsTypes="AA">
                                      <p:cBhvr>
                                        <p:cTn id="36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01" y="3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1 0.00048 L -0.12305 0.00048 " pathEditMode="relative" rAng="0" ptsTypes="AA">
                                      <p:cBhvr>
                                        <p:cTn id="38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4" repeatCount="6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0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463 -2.76042E-6 L 0.24719 -2.76042E-6 " pathEditMode="relative" rAng="0" ptsTypes="AA">
                                      <p:cBhvr>
                                        <p:cTn id="54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28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39 0.00082 L 0.24719 0.00082 " pathEditMode="relative" rAng="0" ptsTypes="AA">
                                      <p:cBhvr>
                                        <p:cTn id="5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65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329 -0.00016 L 0.24805 -0.00016 " pathEditMode="relative" rAng="0" ptsTypes="AA">
                                      <p:cBhvr>
                                        <p:cTn id="5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8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83 3.38542E-6 L 0.00256 3.38542E-6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3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2 0.00065 L 0.0028 -1.04167E-6 " pathEditMode="relative" rAng="0" ptsTypes="AA">
                                      <p:cBhvr>
                                        <p:cTn id="62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0" y="-3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256 3.38542E-6 L 0.00134 3.38542E-6 " pathEditMode="relative" rAng="0" ptsTypes="AA">
                                      <p:cBhvr>
                                        <p:cTn id="64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89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6 -2.29167E-6 L -0.24561 -2.29167E-6 " pathEditMode="relative" rAng="0" ptsTypes="AA">
                                      <p:cBhvr>
                                        <p:cTn id="66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54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6 0.00098 L -0.24555 0.00098 " pathEditMode="relative" rAng="0" ptsTypes="AA">
                                      <p:cBhvr>
                                        <p:cTn id="68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51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573 0.00016 L 0.00195 4.375E-6 " pathEditMode="relative" rAng="0" ptsTypes="AA">
                                      <p:cBhvr>
                                        <p:cTn id="70" dur="1500" spd="-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78" y="-16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8 -3.95833E-6 L -0.24531 0.00049 " pathEditMode="relative" rAng="0" ptsTypes="AA">
                                      <p:cBhvr>
                                        <p:cTn id="72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51" y="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000"/>
                            </p:stCondLst>
                            <p:childTnLst>
                              <p:par>
                                <p:cTn id="74" presetID="22" presetClass="entr" presetSubtype="4" repeatCount="6000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1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4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000"/>
                            </p:stCondLst>
                            <p:childTnLst>
                              <p:par>
                                <p:cTn id="9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5 -0.00033 L 0.24842 3.4375E-6 " pathEditMode="relative" rAng="0" ptsTypes="AA">
                                      <p:cBhvr>
                                        <p:cTn id="94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54" y="1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2 3.38542E-6 L 0.24781 3.38542E-6 " pathEditMode="relative" rAng="0" ptsTypes="AA">
                                      <p:cBhvr>
                                        <p:cTn id="96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54" y="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866 0.00082 L -7.42188E-7 0.00082 " pathEditMode="relative" rAng="0" ptsTypes="AA">
                                      <p:cBhvr>
                                        <p:cTn id="98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39" y="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805 -0.00016 L 1.32813E-6 -0.00016 " pathEditMode="relative" rAng="0" ptsTypes="AA">
                                      <p:cBhvr>
                                        <p:cTn id="100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02" y="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597 -0.00082 L 0.00159 0.00016 " pathEditMode="relative" rAng="0" ptsTypes="AA">
                                      <p:cBhvr>
                                        <p:cTn id="102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78" y="49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616 0.00049 L 0.00146 0.00098 " pathEditMode="relative" rAng="0" ptsTypes="AA">
                                      <p:cBhvr>
                                        <p:cTn id="104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75" y="16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658 0.00098 L 0.00146 -3.95833E-6 " pathEditMode="relative" rAng="0" ptsTypes="AA">
                                      <p:cBhvr>
                                        <p:cTn id="106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2" y="-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8" presetID="22" presetClass="entr" presetSubtype="4" repeatCount="6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5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8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1" dur="1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1875E-6 4.375E-6 L 0.12439 0.00016 " pathEditMode="relative" rAng="0" ptsTypes="AA">
                                      <p:cBhvr>
                                        <p:cTn id="137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3" y="0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1 -3.95833E-6 L 0.12402 -3.95833E-6 " pathEditMode="relative" rAng="0" ptsTypes="AA">
                                      <p:cBhvr>
                                        <p:cTn id="139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41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2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9500"/>
                            </p:stCondLst>
                            <p:childTnLst>
                              <p:par>
                                <p:cTn id="14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1" grpId="0" animBg="1"/>
      <p:bldP spid="32" grpId="0" animBg="1"/>
      <p:bldP spid="15" grpId="0" animBg="1"/>
      <p:bldP spid="4" grpId="0" animBg="1"/>
      <p:bldP spid="4" grpId="1" animBg="1"/>
      <p:bldP spid="4" grpId="2" animBg="1"/>
      <p:bldP spid="4" grpId="3" animBg="1"/>
      <p:bldP spid="6" grpId="0" animBg="1"/>
      <p:bldP spid="7" grpId="0" animBg="1"/>
      <p:bldP spid="7" grpId="1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9" grpId="3" animBg="1"/>
      <p:bldP spid="22" grpId="0" animBg="1"/>
      <p:bldP spid="22" grpId="1" animBg="1"/>
      <p:bldP spid="22" grpId="2" animBg="1"/>
      <p:bldP spid="22" grpId="3" animBg="1"/>
      <p:bldP spid="24" grpId="0" animBg="1"/>
      <p:bldP spid="24" grpId="1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6" grpId="3" animBg="1"/>
      <p:bldP spid="33" grpId="0" animBg="1"/>
      <p:bldP spid="33" grpId="1" animBg="1"/>
      <p:bldP spid="33" grpId="2" animBg="1"/>
      <p:bldP spid="33" grpId="3" animBg="1"/>
      <p:bldP spid="35" grpId="0" animBg="1"/>
      <p:bldP spid="35" grpId="1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7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SLICC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Dynamic </a:t>
            </a:r>
            <a:r>
              <a:rPr lang="en-US" dirty="0" smtClean="0"/>
              <a:t>Hardware solution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Reduces </a:t>
            </a:r>
            <a:r>
              <a:rPr lang="en-US" dirty="0" smtClean="0"/>
              <a:t>instruction misses significantly.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Improves </a:t>
            </a:r>
            <a:r>
              <a:rPr lang="en-US" dirty="0" smtClean="0"/>
              <a:t>performance.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845703" y="4399210"/>
            <a:ext cx="7199059" cy="4953000"/>
            <a:chOff x="2845703" y="4399210"/>
            <a:chExt cx="7199059" cy="4953000"/>
          </a:xfrm>
        </p:grpSpPr>
        <p:pic>
          <p:nvPicPr>
            <p:cNvPr id="1027" name="Picture 3" descr="D:\Documents\Google Drive\SLICC Poster &amp; Presentation\sanataclaus_red_transparent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66214" y="4399210"/>
              <a:ext cx="6493488" cy="495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3"/>
            <p:cNvSpPr txBox="1">
              <a:spLocks noChangeArrowheads="1"/>
            </p:cNvSpPr>
            <p:nvPr/>
          </p:nvSpPr>
          <p:spPr>
            <a:xfrm>
              <a:off x="2845703" y="5099539"/>
              <a:ext cx="7199059" cy="226422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130046" tIns="0" rIns="130046" bIns="0">
              <a:noAutofit/>
            </a:bodyPr>
            <a:lstStyle/>
            <a:p>
              <a:pPr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0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                     Tomorrow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0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                     Session 3A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0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                     9:30AM</a:t>
              </a:r>
            </a:p>
            <a:p>
              <a:pPr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40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       Columbia Ballroom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5344304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ide Master White">
  <a:themeElements>
    <a:clrScheme name="University of Toronto Engineering">
      <a:dk1>
        <a:srgbClr val="081025"/>
      </a:dk1>
      <a:lt1>
        <a:sysClr val="window" lastClr="FFFFFF"/>
      </a:lt1>
      <a:dk2>
        <a:srgbClr val="081025"/>
      </a:dk2>
      <a:lt2>
        <a:srgbClr val="F3F3F3"/>
      </a:lt2>
      <a:accent1>
        <a:srgbClr val="0092D2"/>
      </a:accent1>
      <a:accent2>
        <a:srgbClr val="272727"/>
      </a:accent2>
      <a:accent3>
        <a:srgbClr val="F9C31B"/>
      </a:accent3>
      <a:accent4>
        <a:srgbClr val="BD3D22"/>
      </a:accent4>
      <a:accent5>
        <a:srgbClr val="46AE9D"/>
      </a:accent5>
      <a:accent6>
        <a:srgbClr val="D5DE37"/>
      </a:accent6>
      <a:hlink>
        <a:srgbClr val="0092D2"/>
      </a:hlink>
      <a:folHlink>
        <a:srgbClr val="888C89"/>
      </a:folHlink>
    </a:clrScheme>
    <a:fontScheme name="UT Engineering">
      <a:majorFont>
        <a:latin typeface="HelveticaNeueLT Std"/>
        <a:ea typeface="ヒラギノ角ゴ ProN W6"/>
        <a:cs typeface="ヒラギノ角ゴ ProN W6"/>
      </a:majorFont>
      <a:minorFont>
        <a:latin typeface="Georgia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lnDef>
  </a:objectDefaults>
  <a:extraClrSchemeLst>
    <a:extraClrScheme>
      <a:clrScheme name="Text and Photo d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11664</TotalTime>
  <Pages>0</Pages>
  <Words>92</Words>
  <Characters>0</Characters>
  <Application>Microsoft Macintosh PowerPoint</Application>
  <PresentationFormat>Custom</PresentationFormat>
  <Lines>0</Lines>
  <Paragraphs>34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Slide Master White</vt:lpstr>
      <vt:lpstr>SLICC  Self-Assembly of Instruction Cache Collectives for OLTP Workloads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iatta</dc:creator>
  <cp:lastModifiedBy>Onur Mutlu</cp:lastModifiedBy>
  <cp:revision>616</cp:revision>
  <cp:lastPrinted>2010-08-27T18:31:11Z</cp:lastPrinted>
  <dcterms:created xsi:type="dcterms:W3CDTF">2010-09-10T18:01:03Z</dcterms:created>
  <dcterms:modified xsi:type="dcterms:W3CDTF">2012-12-03T00:41:30Z</dcterms:modified>
</cp:coreProperties>
</file>