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279" r:id="rId2"/>
    <p:sldId id="582" r:id="rId3"/>
    <p:sldId id="558" r:id="rId4"/>
    <p:sldId id="298" r:id="rId5"/>
    <p:sldId id="297" r:id="rId6"/>
    <p:sldId id="300" r:id="rId7"/>
    <p:sldId id="299" r:id="rId8"/>
    <p:sldId id="29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2" autoAdjust="0"/>
    <p:restoredTop sz="67853" autoAdjust="0"/>
  </p:normalViewPr>
  <p:slideViewPr>
    <p:cSldViewPr snapToGrid="0" snapToObjects="1">
      <p:cViewPr varScale="1">
        <p:scale>
          <a:sx n="77" d="100"/>
          <a:sy n="77" d="100"/>
        </p:scale>
        <p:origin x="263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8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F15B9-6F42-BC41-A375-6FF52F4786C6}" type="datetimeFigureOut">
              <a:rPr lang="en-US" smtClean="0"/>
              <a:t>6/3/2018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0DC413-D0CB-1C4E-A28F-57D6607737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8479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71F440-D969-6E4C-A659-A9A72D0FD971}" type="datetimeFigureOut">
              <a:rPr lang="en-US" smtClean="0"/>
              <a:t>6/3/2018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1905B-0713-9D4C-98E2-48FB06F6A0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47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31568-1F56-4789-9EE7-273956234D9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487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99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699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699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699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699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699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699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699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699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9E860A-6D35-41BB-936D-A3CA7F659DF9}" type="slidenum">
              <a:rPr lang="en-US" altLang="en-US" sz="1100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 sz="1100">
              <a:latin typeface="Tahoma" panose="020B0604030504040204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3</a:t>
            </a:r>
            <a:r>
              <a:rPr lang="en-US" altLang="en-US" baseline="30000"/>
              <a:t>rd</a:t>
            </a:r>
            <a:r>
              <a:rPr lang="en-US" altLang="en-US"/>
              <a:t> point is key in my mind: must verify value, not some attribute of the value.</a:t>
            </a:r>
          </a:p>
          <a:p>
            <a:r>
              <a:rPr lang="en-US" altLang="en-US"/>
              <a:t>Branch outcome is not an operand, it is an attribute of the branch instruction!</a:t>
            </a:r>
          </a:p>
        </p:txBody>
      </p:sp>
    </p:spTree>
    <p:extLst>
      <p:ext uri="{BB962C8B-B14F-4D97-AF65-F5344CB8AC3E}">
        <p14:creationId xmlns:p14="http://schemas.microsoft.com/office/powerpoint/2010/main" val="476254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3A1792-8D51-49D2-80FA-699FD052F752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NOTE: ASPLOS paper submitted as 9 paper copies using FedEx!</a:t>
            </a:r>
          </a:p>
        </p:txBody>
      </p:sp>
    </p:spTree>
    <p:extLst>
      <p:ext uri="{BB962C8B-B14F-4D97-AF65-F5344CB8AC3E}">
        <p14:creationId xmlns:p14="http://schemas.microsoft.com/office/powerpoint/2010/main" val="4253318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“The Journal of Instruction-Level Parallelism” JILP Workshop on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Computer Architecture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Competitions (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JWAC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-1)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1905B-0713-9D4C-98E2-48FB06F6A0D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490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For </a:t>
            </a:r>
            <a:r>
              <a:rPr lang="fr-FR" dirty="0" err="1"/>
              <a:t>disappointing</a:t>
            </a:r>
            <a:r>
              <a:rPr lang="fr-FR" dirty="0"/>
              <a:t> </a:t>
            </a:r>
            <a:r>
              <a:rPr lang="fr-FR" dirty="0" err="1"/>
              <a:t>number</a:t>
            </a:r>
            <a:r>
              <a:rPr lang="fr-FR" dirty="0"/>
              <a:t> of </a:t>
            </a:r>
            <a:r>
              <a:rPr lang="fr-FR" dirty="0" err="1"/>
              <a:t>submissions</a:t>
            </a:r>
            <a:r>
              <a:rPr lang="fr-FR" dirty="0"/>
              <a:t>, </a:t>
            </a:r>
            <a:r>
              <a:rPr lang="fr-FR" dirty="0" err="1"/>
              <a:t>we</a:t>
            </a:r>
            <a:r>
              <a:rPr lang="fr-FR" dirty="0"/>
              <a:t> can </a:t>
            </a:r>
            <a:r>
              <a:rPr lang="fr-FR" dirty="0" err="1"/>
              <a:t>say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:</a:t>
            </a:r>
          </a:p>
          <a:p>
            <a:r>
              <a:rPr lang="fr-FR" dirty="0"/>
              <a:t>1 –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had</a:t>
            </a:r>
            <a:r>
              <a:rPr lang="fr-FR" dirty="0"/>
              <a:t> </a:t>
            </a:r>
            <a:r>
              <a:rPr lang="fr-FR" dirty="0" err="1"/>
              <a:t>some</a:t>
            </a:r>
            <a:r>
              <a:rPr lang="fr-FR" dirty="0"/>
              <a:t> trouble </a:t>
            </a:r>
            <a:r>
              <a:rPr lang="fr-FR" dirty="0" err="1"/>
              <a:t>with</a:t>
            </a:r>
            <a:r>
              <a:rPr lang="fr-FR" dirty="0"/>
              <a:t> an </a:t>
            </a:r>
            <a:r>
              <a:rPr lang="fr-FR" dirty="0" err="1"/>
              <a:t>external</a:t>
            </a:r>
            <a:r>
              <a:rPr lang="fr-FR" dirty="0"/>
              <a:t> </a:t>
            </a:r>
            <a:r>
              <a:rPr lang="fr-FR" dirty="0" err="1"/>
              <a:t>dependency</a:t>
            </a:r>
            <a:r>
              <a:rPr lang="fr-FR" dirty="0"/>
              <a:t> (boost)</a:t>
            </a:r>
          </a:p>
          <a:p>
            <a:r>
              <a:rPr lang="fr-FR" dirty="0"/>
              <a:t>2 – The </a:t>
            </a:r>
            <a:r>
              <a:rPr lang="fr-FR" dirty="0" err="1"/>
              <a:t>example</a:t>
            </a:r>
            <a:r>
              <a:rPr lang="fr-FR" dirty="0"/>
              <a:t> </a:t>
            </a:r>
            <a:r>
              <a:rPr lang="fr-FR" dirty="0" err="1"/>
              <a:t>predictor</a:t>
            </a:r>
            <a:r>
              <a:rPr lang="fr-FR" dirty="0"/>
              <a:t> </a:t>
            </a:r>
            <a:r>
              <a:rPr lang="fr-FR" dirty="0" err="1"/>
              <a:t>actually</a:t>
            </a:r>
            <a:r>
              <a:rPr lang="fr-FR" dirty="0"/>
              <a:t> </a:t>
            </a:r>
            <a:r>
              <a:rPr lang="fr-FR" dirty="0" err="1"/>
              <a:t>yielded</a:t>
            </a:r>
            <a:r>
              <a:rPr lang="fr-FR" dirty="0"/>
              <a:t> a </a:t>
            </a:r>
            <a:r>
              <a:rPr lang="fr-FR" dirty="0" err="1"/>
              <a:t>slowdown</a:t>
            </a:r>
            <a:r>
              <a:rPr lang="fr-FR" dirty="0"/>
              <a:t>, and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was</a:t>
            </a:r>
            <a:r>
              <a:rPr lang="fr-FR" dirty="0"/>
              <a:t> not </a:t>
            </a:r>
            <a:r>
              <a:rPr lang="fr-FR" dirty="0" err="1"/>
              <a:t>fixed</a:t>
            </a:r>
            <a:r>
              <a:rPr lang="fr-F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1905B-0713-9D4C-98E2-48FB06F6A0D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93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3282-331F-4EB7-97AD-B0849EEA049F}" type="datetime1">
              <a:rPr lang="en-US" smtClean="0"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CVP-1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B4B-5242-B249-8158-1B126E79CF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64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03366-16BA-41B8-AB21-6EDD5CCF2625}" type="datetime1">
              <a:rPr lang="en-US" smtClean="0"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CVP-1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B4B-5242-B249-8158-1B126E79CF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278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FB645-3566-4D6F-B4B3-05402B720141}" type="datetime1">
              <a:rPr lang="en-US" smtClean="0"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CVP-1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B4B-5242-B249-8158-1B126E79CF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139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69FD3-E479-4D64-A513-E7314D1CB0EC}" type="datetime1">
              <a:rPr lang="en-US" smtClean="0"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CVP-1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B4B-5242-B249-8158-1B126E79CF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085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0E8F-FA1F-48A8-8BFE-921AD4F13190}" type="datetime1">
              <a:rPr lang="en-US" smtClean="0"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CVP-1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B4B-5242-B249-8158-1B126E79CF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331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FC13-DE69-4FF3-B844-74BDBA2162C5}" type="datetime1">
              <a:rPr lang="en-US" smtClean="0"/>
              <a:t>6/3/2018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CVP-1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B4B-5242-B249-8158-1B126E79CF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853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1FD4-B2F3-4CF6-8BEE-B4F8D1D341B1}" type="datetime1">
              <a:rPr lang="en-US" smtClean="0"/>
              <a:t>6/3/2018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CVP-1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B4B-5242-B249-8158-1B126E79CF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9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7A550-95E2-4136-B52E-6B3A1F5967EB}" type="datetime1">
              <a:rPr lang="en-US" smtClean="0"/>
              <a:t>6/3/2018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CVP-1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B4B-5242-B249-8158-1B126E79CF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261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2C45E-B3D7-411F-ADC4-F91FBB66CCC1}" type="datetime1">
              <a:rPr lang="en-US" smtClean="0"/>
              <a:t>6/3/2018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CVP-1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B4B-5242-B249-8158-1B126E79CF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163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2E3C-015E-48EB-B816-9127895D78BB}" type="datetime1">
              <a:rPr lang="en-US" smtClean="0"/>
              <a:t>6/3/2018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CVP-1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B4B-5242-B249-8158-1B126E79CF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357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4F26-61A0-4CB2-955F-C33E3238B069}" type="datetime1">
              <a:rPr lang="en-US" smtClean="0"/>
              <a:t>6/3/2018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CVP-1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B4B-5242-B249-8158-1B126E79CF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55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5B2EA-1A25-4753-B30F-D7F2AAD4CC5D}" type="datetime1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CVP-1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10B4B-5242-B249-8158-1B126E79CF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0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68760"/>
            <a:ext cx="9144000" cy="1928264"/>
          </a:xfrm>
        </p:spPr>
        <p:txBody>
          <a:bodyPr>
            <a:normAutofit/>
          </a:bodyPr>
          <a:lstStyle/>
          <a:p>
            <a:r>
              <a:rPr lang="en-US" sz="3600" b="1" dirty="0"/>
              <a:t>Welcome to the 1</a:t>
            </a:r>
            <a:r>
              <a:rPr lang="en-US" sz="3600" b="1" baseline="30000" dirty="0"/>
              <a:t>st</a:t>
            </a:r>
            <a:r>
              <a:rPr lang="en-US" sz="3600" b="1" dirty="0"/>
              <a:t> Championship Value Prediction (CVP) Workshop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62067" y="3507198"/>
            <a:ext cx="8619865" cy="2360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Mikko Lipasti, Program Chair</a:t>
            </a:r>
          </a:p>
          <a:p>
            <a:r>
              <a:rPr lang="en-US" sz="2900" dirty="0">
                <a:solidFill>
                  <a:schemeClr val="tx1"/>
                </a:solidFill>
              </a:rPr>
              <a:t>Los Angeles, CA</a:t>
            </a:r>
          </a:p>
          <a:p>
            <a:r>
              <a:rPr lang="en-US" sz="2900" dirty="0">
                <a:solidFill>
                  <a:schemeClr val="tx1"/>
                </a:solidFill>
              </a:rPr>
              <a:t>June 3</a:t>
            </a:r>
            <a:r>
              <a:rPr lang="en-US" sz="2900" baseline="30000" dirty="0">
                <a:solidFill>
                  <a:schemeClr val="tx1"/>
                </a:solidFill>
              </a:rPr>
              <a:t>rd</a:t>
            </a:r>
            <a:r>
              <a:rPr lang="en-US" sz="2900" dirty="0">
                <a:solidFill>
                  <a:schemeClr val="tx1"/>
                </a:solidFill>
              </a:rPr>
              <a:t>, 2018</a:t>
            </a:r>
          </a:p>
        </p:txBody>
      </p:sp>
    </p:spTree>
    <p:extLst>
      <p:ext uri="{BB962C8B-B14F-4D97-AF65-F5344CB8AC3E}">
        <p14:creationId xmlns:p14="http://schemas.microsoft.com/office/powerpoint/2010/main" val="2391949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28650" y="365126"/>
            <a:ext cx="7886700" cy="1023238"/>
          </a:xfrm>
        </p:spPr>
        <p:txBody>
          <a:bodyPr/>
          <a:lstStyle/>
          <a:p>
            <a:r>
              <a:rPr lang="en-US" altLang="en-US" dirty="0"/>
              <a:t>Value Prediction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3376864"/>
            <a:ext cx="7772400" cy="29718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/>
              <a:t>What is value prediction?</a:t>
            </a:r>
          </a:p>
          <a:p>
            <a:pPr marL="990600" lvl="1" indent="-533400">
              <a:buFont typeface="Wingdings" panose="05000000000000000000" pitchFamily="2" charset="2"/>
              <a:buAutoNum type="arabicPeriod"/>
              <a:defRPr/>
            </a:pPr>
            <a:r>
              <a:rPr lang="en-US" dirty="0"/>
              <a:t>Generate a speculative value (predict)</a:t>
            </a:r>
          </a:p>
          <a:p>
            <a:pPr marL="990600" lvl="1" indent="-533400">
              <a:buFont typeface="Wingdings" panose="05000000000000000000" pitchFamily="2" charset="2"/>
              <a:buAutoNum type="arabicPeriod"/>
              <a:defRPr/>
            </a:pPr>
            <a:r>
              <a:rPr lang="en-US" dirty="0"/>
              <a:t>Consume speculative value (execute)</a:t>
            </a:r>
          </a:p>
          <a:p>
            <a:pPr marL="990600" lvl="1" indent="-533400">
              <a:buFont typeface="Wingdings" panose="05000000000000000000" pitchFamily="2" charset="2"/>
              <a:buAutoNum type="arabicPeriod"/>
              <a:defRPr/>
            </a:pPr>
            <a:r>
              <a:rPr lang="en-US" dirty="0"/>
              <a:t>Verify speculative value (compare/recover)</a:t>
            </a:r>
          </a:p>
          <a:p>
            <a:pPr marL="57150" indent="0">
              <a:buNone/>
              <a:defRPr/>
            </a:pPr>
            <a:r>
              <a:rPr lang="en-US" dirty="0"/>
              <a:t>Goal: </a:t>
            </a:r>
            <a:r>
              <a:rPr lang="en-US" dirty="0">
                <a:solidFill>
                  <a:srgbClr val="FF0000"/>
                </a:solidFill>
              </a:rPr>
              <a:t>performance, i.e. expose more ILP</a:t>
            </a:r>
          </a:p>
        </p:txBody>
      </p:sp>
      <p:grpSp>
        <p:nvGrpSpPr>
          <p:cNvPr id="28678" name="Group 47"/>
          <p:cNvGrpSpPr>
            <a:grpSpLocks/>
          </p:cNvGrpSpPr>
          <p:nvPr/>
        </p:nvGrpSpPr>
        <p:grpSpPr bwMode="auto">
          <a:xfrm>
            <a:off x="6172200" y="457200"/>
            <a:ext cx="1600200" cy="2743200"/>
            <a:chOff x="6934200" y="381000"/>
            <a:chExt cx="1600200" cy="2743200"/>
          </a:xfrm>
        </p:grpSpPr>
        <p:sp>
          <p:nvSpPr>
            <p:cNvPr id="28692" name="Rectangle 19"/>
            <p:cNvSpPr>
              <a:spLocks noChangeArrowheads="1"/>
            </p:cNvSpPr>
            <p:nvPr/>
          </p:nvSpPr>
          <p:spPr bwMode="auto">
            <a:xfrm>
              <a:off x="6934200" y="762000"/>
              <a:ext cx="1600200" cy="2362200"/>
            </a:xfrm>
            <a:prstGeom prst="rect">
              <a:avLst/>
            </a:prstGeom>
            <a:solidFill>
              <a:schemeClr val="bg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ahoma" panose="020B0604030504040204" pitchFamily="34" charset="0"/>
              </a:endParaRPr>
            </a:p>
          </p:txBody>
        </p:sp>
        <p:sp>
          <p:nvSpPr>
            <p:cNvPr id="28693" name="Oval 5"/>
            <p:cNvSpPr>
              <a:spLocks noChangeArrowheads="1"/>
            </p:cNvSpPr>
            <p:nvPr/>
          </p:nvSpPr>
          <p:spPr bwMode="auto">
            <a:xfrm>
              <a:off x="7086600" y="8382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Tahoma" panose="020B0604030504040204" pitchFamily="34" charset="0"/>
                </a:rPr>
                <a:t>A</a:t>
              </a:r>
            </a:p>
          </p:txBody>
        </p:sp>
        <p:sp>
          <p:nvSpPr>
            <p:cNvPr id="28694" name="Oval 6"/>
            <p:cNvSpPr>
              <a:spLocks noChangeArrowheads="1"/>
            </p:cNvSpPr>
            <p:nvPr/>
          </p:nvSpPr>
          <p:spPr bwMode="auto">
            <a:xfrm>
              <a:off x="7848600" y="8382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Tahoma" panose="020B0604030504040204" pitchFamily="34" charset="0"/>
                </a:rPr>
                <a:t>B</a:t>
              </a:r>
            </a:p>
          </p:txBody>
        </p:sp>
        <p:sp>
          <p:nvSpPr>
            <p:cNvPr id="28695" name="Oval 7"/>
            <p:cNvSpPr>
              <a:spLocks noChangeArrowheads="1"/>
            </p:cNvSpPr>
            <p:nvPr/>
          </p:nvSpPr>
          <p:spPr bwMode="auto">
            <a:xfrm>
              <a:off x="7467600" y="16764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Tahoma" panose="020B0604030504040204" pitchFamily="34" charset="0"/>
                </a:rPr>
                <a:t>C</a:t>
              </a:r>
            </a:p>
          </p:txBody>
        </p:sp>
        <p:cxnSp>
          <p:nvCxnSpPr>
            <p:cNvPr id="28696" name="Curved Connector 9"/>
            <p:cNvCxnSpPr>
              <a:cxnSpLocks noChangeShapeType="1"/>
              <a:stCxn id="28693" idx="4"/>
              <a:endCxn id="28695" idx="1"/>
            </p:cNvCxnSpPr>
            <p:nvPr/>
          </p:nvCxnSpPr>
          <p:spPr bwMode="auto">
            <a:xfrm rot="16200000" flipH="1">
              <a:off x="7258050" y="1466849"/>
              <a:ext cx="382915" cy="192415"/>
            </a:xfrm>
            <a:prstGeom prst="curvedConnector3">
              <a:avLst>
                <a:gd name="adj1" fmla="val 50000"/>
              </a:avLst>
            </a:prstGeom>
            <a:noFill/>
            <a:ln w="9525" algn="ctr">
              <a:solidFill>
                <a:schemeClr val="tx1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697" name="Curved Connector 12"/>
            <p:cNvCxnSpPr>
              <a:cxnSpLocks noChangeShapeType="1"/>
              <a:stCxn id="28694" idx="4"/>
              <a:endCxn id="28695" idx="7"/>
            </p:cNvCxnSpPr>
            <p:nvPr/>
          </p:nvCxnSpPr>
          <p:spPr bwMode="auto">
            <a:xfrm rot="5400000">
              <a:off x="7827636" y="1466850"/>
              <a:ext cx="382915" cy="192415"/>
            </a:xfrm>
            <a:prstGeom prst="curvedConnector3">
              <a:avLst>
                <a:gd name="adj1" fmla="val 50000"/>
              </a:avLst>
            </a:prstGeom>
            <a:noFill/>
            <a:ln w="9525" algn="ctr">
              <a:solidFill>
                <a:schemeClr val="tx1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698" name="TextBox 18"/>
            <p:cNvSpPr txBox="1">
              <a:spLocks noChangeArrowheads="1"/>
            </p:cNvSpPr>
            <p:nvPr/>
          </p:nvSpPr>
          <p:spPr bwMode="auto">
            <a:xfrm>
              <a:off x="7010400" y="381000"/>
              <a:ext cx="147027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Tahoma" panose="020B0604030504040204" pitchFamily="34" charset="0"/>
                </a:rPr>
                <a:t>ILP = 1.3</a:t>
              </a:r>
            </a:p>
          </p:txBody>
        </p:sp>
        <p:sp>
          <p:nvSpPr>
            <p:cNvPr id="28699" name="Oval 29"/>
            <p:cNvSpPr>
              <a:spLocks noChangeArrowheads="1"/>
            </p:cNvSpPr>
            <p:nvPr/>
          </p:nvSpPr>
          <p:spPr bwMode="auto">
            <a:xfrm>
              <a:off x="7467600" y="24384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Tahoma" panose="020B0604030504040204" pitchFamily="34" charset="0"/>
                </a:rPr>
                <a:t>D</a:t>
              </a:r>
            </a:p>
          </p:txBody>
        </p:sp>
        <p:cxnSp>
          <p:nvCxnSpPr>
            <p:cNvPr id="28700" name="Curved Connector 31"/>
            <p:cNvCxnSpPr>
              <a:cxnSpLocks noChangeShapeType="1"/>
              <a:stCxn id="28695" idx="4"/>
              <a:endCxn id="28699" idx="0"/>
            </p:cNvCxnSpPr>
            <p:nvPr/>
          </p:nvCxnSpPr>
          <p:spPr bwMode="auto">
            <a:xfrm rot="5400000">
              <a:off x="7620000" y="2324100"/>
              <a:ext cx="228600" cy="1588"/>
            </a:xfrm>
            <a:prstGeom prst="curvedConnector3">
              <a:avLst>
                <a:gd name="adj1" fmla="val 50000"/>
              </a:avLst>
            </a:prstGeom>
            <a:noFill/>
            <a:ln w="9525" algn="ctr">
              <a:solidFill>
                <a:schemeClr val="tx1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" name="Group 1"/>
          <p:cNvGrpSpPr/>
          <p:nvPr/>
        </p:nvGrpSpPr>
        <p:grpSpPr>
          <a:xfrm>
            <a:off x="2057400" y="1143000"/>
            <a:ext cx="3124200" cy="1905000"/>
            <a:chOff x="2057400" y="1143000"/>
            <a:chExt cx="3124200" cy="1905000"/>
          </a:xfrm>
        </p:grpSpPr>
        <p:sp>
          <p:nvSpPr>
            <p:cNvPr id="28680" name="Rectangle 20"/>
            <p:cNvSpPr>
              <a:spLocks noChangeArrowheads="1"/>
            </p:cNvSpPr>
            <p:nvPr/>
          </p:nvSpPr>
          <p:spPr bwMode="auto">
            <a:xfrm>
              <a:off x="2057400" y="1752600"/>
              <a:ext cx="3124200" cy="685800"/>
            </a:xfrm>
            <a:prstGeom prst="rect">
              <a:avLst/>
            </a:prstGeom>
            <a:solidFill>
              <a:schemeClr val="bg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ahoma" panose="020B0604030504040204" pitchFamily="34" charset="0"/>
              </a:endParaRPr>
            </a:p>
          </p:txBody>
        </p:sp>
        <p:sp>
          <p:nvSpPr>
            <p:cNvPr id="28681" name="Oval 21"/>
            <p:cNvSpPr>
              <a:spLocks noChangeArrowheads="1"/>
            </p:cNvSpPr>
            <p:nvPr/>
          </p:nvSpPr>
          <p:spPr bwMode="auto">
            <a:xfrm>
              <a:off x="2209800" y="18288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Tahoma" panose="020B0604030504040204" pitchFamily="34" charset="0"/>
                </a:rPr>
                <a:t>A</a:t>
              </a:r>
            </a:p>
          </p:txBody>
        </p:sp>
        <p:sp>
          <p:nvSpPr>
            <p:cNvPr id="28682" name="Oval 22"/>
            <p:cNvSpPr>
              <a:spLocks noChangeArrowheads="1"/>
            </p:cNvSpPr>
            <p:nvPr/>
          </p:nvSpPr>
          <p:spPr bwMode="auto">
            <a:xfrm>
              <a:off x="2971800" y="18288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Tahoma" panose="020B0604030504040204" pitchFamily="34" charset="0"/>
                </a:rPr>
                <a:t>B</a:t>
              </a:r>
            </a:p>
          </p:txBody>
        </p:sp>
        <p:sp>
          <p:nvSpPr>
            <p:cNvPr id="28683" name="Oval 23"/>
            <p:cNvSpPr>
              <a:spLocks noChangeArrowheads="1"/>
            </p:cNvSpPr>
            <p:nvPr/>
          </p:nvSpPr>
          <p:spPr bwMode="auto">
            <a:xfrm>
              <a:off x="3733800" y="18288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Tahoma" panose="020B0604030504040204" pitchFamily="34" charset="0"/>
                </a:rPr>
                <a:t>C</a:t>
              </a:r>
            </a:p>
          </p:txBody>
        </p:sp>
        <p:cxnSp>
          <p:nvCxnSpPr>
            <p:cNvPr id="28684" name="Curved Connector 25"/>
            <p:cNvCxnSpPr>
              <a:cxnSpLocks noChangeShapeType="1"/>
              <a:stCxn id="28682" idx="4"/>
              <a:endCxn id="28687" idx="0"/>
            </p:cNvCxnSpPr>
            <p:nvPr/>
          </p:nvCxnSpPr>
          <p:spPr bwMode="auto">
            <a:xfrm rot="5400000">
              <a:off x="3105150" y="2457450"/>
              <a:ext cx="228600" cy="38100"/>
            </a:xfrm>
            <a:prstGeom prst="curvedConnector3">
              <a:avLst>
                <a:gd name="adj1" fmla="val 50000"/>
              </a:avLst>
            </a:prstGeom>
            <a:noFill/>
            <a:ln w="9525" algn="ctr">
              <a:solidFill>
                <a:schemeClr val="tx1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685" name="Rounded Rectangle 28"/>
            <p:cNvSpPr>
              <a:spLocks noChangeArrowheads="1"/>
            </p:cNvSpPr>
            <p:nvPr/>
          </p:nvSpPr>
          <p:spPr bwMode="auto">
            <a:xfrm>
              <a:off x="3733800" y="1143000"/>
              <a:ext cx="1371600" cy="4572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Tahoma" panose="020B0604030504040204" pitchFamily="34" charset="0"/>
                </a:rPr>
                <a:t>Predict</a:t>
              </a:r>
            </a:p>
          </p:txBody>
        </p:sp>
        <p:sp>
          <p:nvSpPr>
            <p:cNvPr id="28686" name="Oval 32"/>
            <p:cNvSpPr>
              <a:spLocks noChangeArrowheads="1"/>
            </p:cNvSpPr>
            <p:nvPr/>
          </p:nvSpPr>
          <p:spPr bwMode="auto">
            <a:xfrm>
              <a:off x="4495800" y="18288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Tahoma" panose="020B0604030504040204" pitchFamily="34" charset="0"/>
                </a:rPr>
                <a:t>D</a:t>
              </a:r>
            </a:p>
          </p:txBody>
        </p:sp>
        <p:sp>
          <p:nvSpPr>
            <p:cNvPr id="28687" name="Rounded Rectangle 33"/>
            <p:cNvSpPr>
              <a:spLocks noChangeArrowheads="1"/>
            </p:cNvSpPr>
            <p:nvPr/>
          </p:nvSpPr>
          <p:spPr bwMode="auto">
            <a:xfrm>
              <a:off x="2133600" y="2590800"/>
              <a:ext cx="2133600" cy="4572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Tahoma" panose="020B0604030504040204" pitchFamily="34" charset="0"/>
                </a:rPr>
                <a:t>Verify</a:t>
              </a:r>
            </a:p>
          </p:txBody>
        </p:sp>
        <p:cxnSp>
          <p:nvCxnSpPr>
            <p:cNvPr id="28688" name="Curved Connector 37"/>
            <p:cNvCxnSpPr>
              <a:cxnSpLocks noChangeShapeType="1"/>
              <a:stCxn id="28683" idx="4"/>
            </p:cNvCxnSpPr>
            <p:nvPr/>
          </p:nvCxnSpPr>
          <p:spPr bwMode="auto">
            <a:xfrm rot="5400000">
              <a:off x="3829050" y="2419350"/>
              <a:ext cx="228600" cy="114300"/>
            </a:xfrm>
            <a:prstGeom prst="curvedConnector3">
              <a:avLst>
                <a:gd name="adj1" fmla="val 50000"/>
              </a:avLst>
            </a:prstGeom>
            <a:noFill/>
            <a:ln w="9525" algn="ctr">
              <a:solidFill>
                <a:schemeClr val="tx1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689" name="TextBox 39"/>
            <p:cNvSpPr txBox="1">
              <a:spLocks noChangeArrowheads="1"/>
            </p:cNvSpPr>
            <p:nvPr/>
          </p:nvSpPr>
          <p:spPr bwMode="auto">
            <a:xfrm>
              <a:off x="2057400" y="1378530"/>
              <a:ext cx="120898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Tahoma" panose="020B0604030504040204" pitchFamily="34" charset="0"/>
                </a:rPr>
                <a:t>ILP = 4</a:t>
              </a:r>
            </a:p>
          </p:txBody>
        </p:sp>
        <p:cxnSp>
          <p:nvCxnSpPr>
            <p:cNvPr id="28690" name="Curved Connector 41"/>
            <p:cNvCxnSpPr>
              <a:cxnSpLocks noChangeShapeType="1"/>
              <a:stCxn id="28685" idx="2"/>
              <a:endCxn id="28683" idx="0"/>
            </p:cNvCxnSpPr>
            <p:nvPr/>
          </p:nvCxnSpPr>
          <p:spPr bwMode="auto">
            <a:xfrm rot="5400000">
              <a:off x="4095750" y="1504950"/>
              <a:ext cx="228600" cy="419100"/>
            </a:xfrm>
            <a:prstGeom prst="curvedConnector3">
              <a:avLst>
                <a:gd name="adj1" fmla="val 50000"/>
              </a:avLst>
            </a:prstGeom>
            <a:noFill/>
            <a:ln w="9525" algn="ctr">
              <a:solidFill>
                <a:schemeClr val="tx1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691" name="Curved Connector 43"/>
            <p:cNvCxnSpPr>
              <a:cxnSpLocks noChangeShapeType="1"/>
              <a:stCxn id="28685" idx="2"/>
              <a:endCxn id="28686" idx="0"/>
            </p:cNvCxnSpPr>
            <p:nvPr/>
          </p:nvCxnSpPr>
          <p:spPr bwMode="auto">
            <a:xfrm rot="16200000" flipH="1">
              <a:off x="4476750" y="1543050"/>
              <a:ext cx="228600" cy="342900"/>
            </a:xfrm>
            <a:prstGeom prst="curvedConnector3">
              <a:avLst>
                <a:gd name="adj1" fmla="val 50000"/>
              </a:avLst>
            </a:prstGeom>
            <a:noFill/>
            <a:ln w="9525" algn="ctr">
              <a:solidFill>
                <a:schemeClr val="tx1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Curved Connector 37"/>
            <p:cNvCxnSpPr>
              <a:cxnSpLocks noChangeShapeType="1"/>
            </p:cNvCxnSpPr>
            <p:nvPr/>
          </p:nvCxnSpPr>
          <p:spPr bwMode="auto">
            <a:xfrm rot="5400000">
              <a:off x="2266950" y="2436114"/>
              <a:ext cx="228600" cy="114300"/>
            </a:xfrm>
            <a:prstGeom prst="curvedConnector3">
              <a:avLst>
                <a:gd name="adj1" fmla="val 50000"/>
              </a:avLst>
            </a:prstGeom>
            <a:noFill/>
            <a:ln w="9525" algn="ctr">
              <a:solidFill>
                <a:schemeClr val="tx1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CVP-1</a:t>
            </a:r>
            <a:endParaRPr lang="en-US" altLang="en-US" dirty="0"/>
          </a:p>
        </p:txBody>
      </p:sp>
      <p:sp>
        <p:nvSpPr>
          <p:cNvPr id="30" name="Slide Number Placeholder 2">
            <a:extLst>
              <a:ext uri="{FF2B5EF4-FFF2-40B4-BE49-F238E27FC236}">
                <a16:creationId xmlns:a16="http://schemas.microsoft.com/office/drawing/2014/main" id="{0881F907-AE66-499E-B16E-B4DD9AEBA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pPr>
              <a:defRPr/>
            </a:pPr>
            <a:fld id="{29ECBD51-6A02-4090-B4BE-843AD7ADD3C0}" type="slidenum">
              <a:rPr lang="en-US" altLang="en-US"/>
              <a:pPr>
                <a:defRPr/>
              </a:pPr>
              <a:t>2</a:t>
            </a:fld>
            <a:r>
              <a:rPr lang="en-US" alt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02287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Some History</a:t>
            </a:r>
          </a:p>
        </p:txBody>
      </p:sp>
      <p:sp>
        <p:nvSpPr>
          <p:cNvPr id="637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“Classical” value prediction</a:t>
            </a:r>
          </a:p>
          <a:p>
            <a:pPr marL="990600" lvl="1" indent="-533400" eaLnBrk="1" hangingPunct="1"/>
            <a:r>
              <a:rPr lang="en-US" altLang="en-US" sz="2400" dirty="0"/>
              <a:t>Independently invented by 4 groups in 1995-1996</a:t>
            </a:r>
          </a:p>
          <a:p>
            <a:pPr marL="990600" lvl="1" indent="-533400" eaLnBrk="1" hangingPunct="1"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AMD (</a:t>
            </a:r>
            <a:r>
              <a:rPr lang="en-US" altLang="en-US" sz="2400" dirty="0" err="1"/>
              <a:t>Nexgen</a:t>
            </a:r>
            <a:r>
              <a:rPr lang="en-US" altLang="en-US" sz="2400" dirty="0"/>
              <a:t>): L. </a:t>
            </a:r>
            <a:r>
              <a:rPr lang="en-US" altLang="en-US" sz="2400" dirty="0" err="1"/>
              <a:t>Widigen</a:t>
            </a:r>
            <a:r>
              <a:rPr lang="en-US" altLang="en-US" sz="2400" dirty="0"/>
              <a:t> and E. </a:t>
            </a:r>
            <a:r>
              <a:rPr lang="en-US" altLang="en-US" sz="2400" dirty="0" err="1"/>
              <a:t>Sowadsky</a:t>
            </a:r>
            <a:r>
              <a:rPr lang="en-US" altLang="en-US" sz="2400" dirty="0"/>
              <a:t>, patent filed March 1996, inv. March 1995</a:t>
            </a:r>
          </a:p>
          <a:p>
            <a:pPr marL="990600" lvl="1" indent="-533400" eaLnBrk="1" hangingPunct="1">
              <a:buFont typeface="Wingdings" panose="05000000000000000000" pitchFamily="2" charset="2"/>
              <a:buAutoNum type="arabicPeriod"/>
            </a:pPr>
            <a:r>
              <a:rPr lang="en-US" altLang="en-US" sz="2400" dirty="0" err="1"/>
              <a:t>Technion</a:t>
            </a:r>
            <a:r>
              <a:rPr lang="en-US" altLang="en-US" sz="2400" dirty="0"/>
              <a:t>: F. </a:t>
            </a:r>
            <a:r>
              <a:rPr lang="en-US" altLang="en-US" sz="2400" dirty="0" err="1"/>
              <a:t>Gabbay</a:t>
            </a:r>
            <a:r>
              <a:rPr lang="en-US" altLang="en-US" sz="2400" dirty="0"/>
              <a:t> and A. Mendelson, inv. sometime 1995, TR 11/96, US patent Sep 1997</a:t>
            </a:r>
          </a:p>
          <a:p>
            <a:pPr marL="990600" lvl="1" indent="-533400" eaLnBrk="1" hangingPunct="1"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CMU: M. Lipasti, C. Wilkerson, J. Shen, inv. Oct. 1995, ASPLOS paper submitted March 1996, MICRO June 1996</a:t>
            </a:r>
          </a:p>
          <a:p>
            <a:pPr marL="990600" lvl="1" indent="-533400" eaLnBrk="1" hangingPunct="1"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Wisconsin: Y. </a:t>
            </a:r>
            <a:r>
              <a:rPr lang="en-US" altLang="en-US" sz="2400" dirty="0" err="1"/>
              <a:t>Sazeides</a:t>
            </a:r>
            <a:r>
              <a:rPr lang="en-US" altLang="en-US" sz="2400" dirty="0"/>
              <a:t>, J. Smith, Summer 1996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CVP-1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ECBD51-6A02-4090-B4BE-843AD7ADD3C0}" type="slidenum">
              <a:rPr lang="en-US" altLang="en-US"/>
              <a:pPr>
                <a:defRPr/>
              </a:pPr>
              <a:t>3</a:t>
            </a:fld>
            <a:r>
              <a:rPr lang="en-US" alt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522932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8F4E7-4B3F-4761-8707-AE65B032B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CVP-1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6954E-92AC-4EDD-8767-D32DFF409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Objectives</a:t>
            </a:r>
          </a:p>
          <a:p>
            <a:pPr lvl="1"/>
            <a:r>
              <a:rPr lang="en-US" dirty="0"/>
              <a:t>Stimulate interest in value prediction specifically, and microarchitectural optimizations more generally</a:t>
            </a:r>
          </a:p>
          <a:p>
            <a:pPr lvl="1"/>
            <a:r>
              <a:rPr lang="en-US" dirty="0"/>
              <a:t>Advance the state of the art in prediction and confidence estimation</a:t>
            </a:r>
          </a:p>
          <a:p>
            <a:r>
              <a:rPr lang="en-US" dirty="0"/>
              <a:t>Relied heavily on past experience with JWAC</a:t>
            </a:r>
          </a:p>
          <a:p>
            <a:pPr lvl="1"/>
            <a:r>
              <a:rPr lang="en-US" b="1" dirty="0"/>
              <a:t>Consistency</a:t>
            </a:r>
            <a:r>
              <a:rPr lang="en-US" dirty="0"/>
              <a:t>: agreed on metrics, methodology</a:t>
            </a:r>
          </a:p>
          <a:p>
            <a:pPr lvl="1"/>
            <a:r>
              <a:rPr lang="en-US" b="1" dirty="0"/>
              <a:t>Low barrier to entry</a:t>
            </a:r>
            <a:r>
              <a:rPr lang="en-US" dirty="0"/>
              <a:t>: developed and released toolkit and traces</a:t>
            </a:r>
          </a:p>
          <a:p>
            <a:pPr lvl="1"/>
            <a:r>
              <a:rPr lang="en-US" b="1" dirty="0"/>
              <a:t>Competitive</a:t>
            </a:r>
            <a:r>
              <a:rPr lang="en-US" dirty="0"/>
              <a:t>: evaluated with both public and hidden traces</a:t>
            </a:r>
          </a:p>
          <a:p>
            <a:pPr lvl="1"/>
            <a:r>
              <a:rPr lang="en-US" b="1" dirty="0"/>
              <a:t>Diverse</a:t>
            </a:r>
            <a:r>
              <a:rPr lang="en-US" dirty="0"/>
              <a:t>: defined multiple contest categories:</a:t>
            </a:r>
          </a:p>
          <a:p>
            <a:pPr lvl="2"/>
            <a:r>
              <a:rPr lang="en-US" dirty="0"/>
              <a:t>8KB, 32KB, unlimited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E5D769-BA1C-4000-9191-CD7807E87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CVP-1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AD406C-3F7A-4297-BD22-0926BC910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B4B-5242-B249-8158-1B126E79CF7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83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80E79-840A-4046-B013-1C6CB2771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 and acknowledgments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CB754-75E8-47F0-8D8B-53C779536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394335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Steering committee</a:t>
            </a:r>
          </a:p>
          <a:p>
            <a:pPr lvl="1"/>
            <a:r>
              <a:rPr lang="en-US" sz="2000" dirty="0" err="1"/>
              <a:t>Alaa</a:t>
            </a:r>
            <a:r>
              <a:rPr lang="en-US" sz="2000" dirty="0"/>
              <a:t> R. </a:t>
            </a:r>
            <a:r>
              <a:rPr lang="en-US" sz="2000" dirty="0" err="1"/>
              <a:t>Alameldeen</a:t>
            </a:r>
            <a:r>
              <a:rPr lang="en-US" sz="2000" dirty="0"/>
              <a:t> (Intel)</a:t>
            </a:r>
          </a:p>
          <a:p>
            <a:pPr lvl="1"/>
            <a:r>
              <a:rPr lang="en-US" sz="2000" dirty="0"/>
              <a:t>Chris Wilkerson (Nvidia)</a:t>
            </a:r>
          </a:p>
          <a:p>
            <a:r>
              <a:rPr lang="en-US" sz="2400" dirty="0"/>
              <a:t>Organizing committee</a:t>
            </a:r>
          </a:p>
          <a:p>
            <a:pPr lvl="1"/>
            <a:r>
              <a:rPr lang="en-US" sz="2000" dirty="0"/>
              <a:t>Arthur </a:t>
            </a:r>
            <a:r>
              <a:rPr lang="en-US" sz="2000" dirty="0" err="1"/>
              <a:t>Perais</a:t>
            </a:r>
            <a:r>
              <a:rPr lang="en-US" sz="2000" dirty="0"/>
              <a:t> (Qualcomm) (co-chair)</a:t>
            </a:r>
          </a:p>
          <a:p>
            <a:pPr lvl="1"/>
            <a:r>
              <a:rPr lang="en-US" sz="2000" dirty="0"/>
              <a:t>Rami Sheikh (Qualcomm) (co-chair)</a:t>
            </a:r>
          </a:p>
          <a:p>
            <a:pPr lvl="1"/>
            <a:r>
              <a:rPr lang="en-US" sz="2000" dirty="0"/>
              <a:t>Eric Rotenberg (NCSU)</a:t>
            </a:r>
          </a:p>
          <a:p>
            <a:pPr lvl="1"/>
            <a:r>
              <a:rPr lang="en-US" sz="2000" dirty="0" err="1"/>
              <a:t>Vinesh</a:t>
            </a:r>
            <a:r>
              <a:rPr lang="en-US" sz="2000" dirty="0"/>
              <a:t> Srinivasan (NCSU)</a:t>
            </a:r>
          </a:p>
          <a:p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5EAA00-C25F-41E0-93BB-B8EFCFB3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CVP-1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D1DF17-49A6-4FF9-996B-45FC1CCE0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B4B-5242-B249-8158-1B126E79CF78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36526CF-B355-4029-B583-E1D90DAB28B2}"/>
              </a:ext>
            </a:extLst>
          </p:cNvPr>
          <p:cNvSpPr txBox="1">
            <a:spLocks/>
          </p:cNvSpPr>
          <p:nvPr/>
        </p:nvSpPr>
        <p:spPr>
          <a:xfrm>
            <a:off x="4486275" y="1825625"/>
            <a:ext cx="3943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Program committee</a:t>
            </a:r>
          </a:p>
          <a:p>
            <a:pPr lvl="1"/>
            <a:r>
              <a:rPr lang="en-US" dirty="0"/>
              <a:t>Joshua San Miguel (Wisconsin-Madison)</a:t>
            </a:r>
          </a:p>
          <a:p>
            <a:pPr lvl="1"/>
            <a:r>
              <a:rPr lang="en-US" dirty="0"/>
              <a:t>Lixin </a:t>
            </a:r>
            <a:r>
              <a:rPr lang="en-US" dirty="0" err="1"/>
              <a:t>Su</a:t>
            </a:r>
            <a:r>
              <a:rPr lang="en-US" dirty="0"/>
              <a:t> (ARM)</a:t>
            </a:r>
          </a:p>
          <a:p>
            <a:pPr lvl="1"/>
            <a:r>
              <a:rPr lang="en-US" dirty="0"/>
              <a:t>Eric Rotenberg (NCSU)</a:t>
            </a:r>
          </a:p>
          <a:p>
            <a:pPr lvl="1"/>
            <a:r>
              <a:rPr lang="en-US" dirty="0" err="1"/>
              <a:t>Rangeen</a:t>
            </a:r>
            <a:r>
              <a:rPr lang="en-US" dirty="0"/>
              <a:t> Basu Roy Chowdhury (Intel)</a:t>
            </a:r>
          </a:p>
          <a:p>
            <a:pPr lvl="1"/>
            <a:r>
              <a:rPr lang="en-US" dirty="0" err="1"/>
              <a:t>Huiyang</a:t>
            </a:r>
            <a:r>
              <a:rPr lang="en-US" dirty="0"/>
              <a:t> Zhou (NCSU)</a:t>
            </a:r>
          </a:p>
          <a:p>
            <a:pPr lvl="1"/>
            <a:r>
              <a:rPr lang="en-US" dirty="0" err="1"/>
              <a:t>Alaa</a:t>
            </a:r>
            <a:r>
              <a:rPr lang="en-US" dirty="0"/>
              <a:t> </a:t>
            </a:r>
            <a:r>
              <a:rPr lang="en-US" dirty="0" err="1"/>
              <a:t>Alameldeen</a:t>
            </a:r>
            <a:r>
              <a:rPr lang="en-US" dirty="0"/>
              <a:t> (Intel)</a:t>
            </a:r>
          </a:p>
          <a:p>
            <a:pPr lvl="1"/>
            <a:r>
              <a:rPr lang="en-US" dirty="0"/>
              <a:t>Freddy </a:t>
            </a:r>
            <a:r>
              <a:rPr lang="en-US" dirty="0" err="1"/>
              <a:t>Gabbay</a:t>
            </a:r>
            <a:r>
              <a:rPr lang="en-US" dirty="0"/>
              <a:t> (Mellanox Technologies)</a:t>
            </a:r>
          </a:p>
          <a:p>
            <a:pPr lvl="1"/>
            <a:r>
              <a:rPr lang="en-US" dirty="0" err="1"/>
              <a:t>Yiannakis</a:t>
            </a:r>
            <a:r>
              <a:rPr lang="en-US" dirty="0"/>
              <a:t> </a:t>
            </a:r>
            <a:r>
              <a:rPr lang="en-US" dirty="0" err="1"/>
              <a:t>Sazeides</a:t>
            </a:r>
            <a:r>
              <a:rPr lang="en-US" dirty="0"/>
              <a:t> (University of Cyprus)</a:t>
            </a:r>
          </a:p>
          <a:p>
            <a:pPr lvl="1"/>
            <a:r>
              <a:rPr lang="en-US" dirty="0" err="1"/>
              <a:t>Vinesh</a:t>
            </a:r>
            <a:r>
              <a:rPr lang="en-US" dirty="0"/>
              <a:t> Srinivasan (NCSU)</a:t>
            </a:r>
          </a:p>
          <a:p>
            <a:pPr lvl="1"/>
            <a:r>
              <a:rPr lang="en-US" dirty="0"/>
              <a:t>Chris Wilkerson (Nvidia)</a:t>
            </a:r>
          </a:p>
          <a:p>
            <a:pPr lvl="1"/>
            <a:r>
              <a:rPr lang="en-US" dirty="0"/>
              <a:t>Manjunath </a:t>
            </a:r>
            <a:r>
              <a:rPr lang="en-US" dirty="0" err="1"/>
              <a:t>Shevgoor</a:t>
            </a:r>
            <a:r>
              <a:rPr lang="en-US" dirty="0"/>
              <a:t> (Intel)</a:t>
            </a:r>
          </a:p>
          <a:p>
            <a:pPr lvl="1"/>
            <a:r>
              <a:rPr lang="en-US" dirty="0"/>
              <a:t>Rami Sheikh (Qualcomm)</a:t>
            </a:r>
          </a:p>
          <a:p>
            <a:pPr lvl="1"/>
            <a:r>
              <a:rPr lang="en-US" dirty="0"/>
              <a:t>Arthur </a:t>
            </a:r>
            <a:r>
              <a:rPr lang="en-US" dirty="0" err="1"/>
              <a:t>Perais</a:t>
            </a:r>
            <a:r>
              <a:rPr lang="en-US" dirty="0"/>
              <a:t> (Qualcomm)</a:t>
            </a:r>
          </a:p>
          <a:p>
            <a:pPr lvl="1"/>
            <a:r>
              <a:rPr lang="en-US" dirty="0"/>
              <a:t>Bob </a:t>
            </a:r>
            <a:r>
              <a:rPr lang="en-US" dirty="0" err="1"/>
              <a:t>Rychlik</a:t>
            </a:r>
            <a:r>
              <a:rPr lang="en-US" dirty="0"/>
              <a:t> (Qualcomm)</a:t>
            </a:r>
          </a:p>
          <a:p>
            <a:pPr lvl="1"/>
            <a:r>
              <a:rPr lang="en-US" dirty="0"/>
              <a:t>Jeff Rupley (Samsung) </a:t>
            </a:r>
          </a:p>
        </p:txBody>
      </p:sp>
    </p:spTree>
    <p:extLst>
      <p:ext uri="{BB962C8B-B14F-4D97-AF65-F5344CB8AC3E}">
        <p14:creationId xmlns:p14="http://schemas.microsoft.com/office/powerpoint/2010/main" val="3100941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B3585-9077-407B-AF45-583E309A7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Toolkit and traces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54367-D07A-4F1A-9504-C7893481D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Special thanks to NCSU and Qualcomm team</a:t>
            </a:r>
          </a:p>
          <a:p>
            <a:pPr lvl="1"/>
            <a:r>
              <a:rPr lang="en-US" dirty="0"/>
              <a:t>Toolkit implements abstract performance model, aka. limit study of performance potential</a:t>
            </a:r>
          </a:p>
          <a:p>
            <a:pPr lvl="2"/>
            <a:r>
              <a:rPr lang="en-US" dirty="0"/>
              <a:t>Debated reporting accuracy/coverage vs. performance</a:t>
            </a:r>
          </a:p>
          <a:p>
            <a:pPr lvl="3"/>
            <a:r>
              <a:rPr lang="en-US" dirty="0"/>
              <a:t>Performance not necessarily correlated with hit rates	</a:t>
            </a:r>
          </a:p>
          <a:p>
            <a:pPr lvl="2"/>
            <a:r>
              <a:rPr lang="en-US" dirty="0"/>
              <a:t>Debated realistic machine model vs. limit study</a:t>
            </a:r>
          </a:p>
          <a:p>
            <a:pPr lvl="3"/>
            <a:r>
              <a:rPr lang="en-US" dirty="0"/>
              <a:t>Converged on limit study to maximize interest, excitement</a:t>
            </a:r>
          </a:p>
          <a:p>
            <a:pPr lvl="1"/>
            <a:r>
              <a:rPr lang="en-US" dirty="0"/>
              <a:t>Substantial number of traces</a:t>
            </a:r>
          </a:p>
          <a:p>
            <a:pPr lvl="1"/>
            <a:r>
              <a:rPr lang="en-US" dirty="0"/>
              <a:t>Plenty of interest, downloads, users</a:t>
            </a:r>
          </a:p>
          <a:p>
            <a:pPr lvl="1"/>
            <a:endParaRPr lang="en-US" dirty="0"/>
          </a:p>
          <a:p>
            <a:r>
              <a:rPr lang="en-US" dirty="0"/>
              <a:t>THANK YOU!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3FFEB0-5C57-4BAB-8153-7EFF2AA41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CVP-1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DBE9CD-9C7B-4A72-9664-0C2B070B3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B4B-5242-B249-8158-1B126E79CF7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596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C3E1F-2B83-457B-B55E-FA2D31672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1A586-02E7-4AE4-BF17-E06FAD035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Large PC, hence light workload</a:t>
            </a:r>
          </a:p>
          <a:p>
            <a:pPr lvl="1"/>
            <a:r>
              <a:rPr lang="en-US" dirty="0"/>
              <a:t>Disappointing number of submissions (6) given initial level of interest, number of toolkit downloads, etc.</a:t>
            </a:r>
          </a:p>
          <a:p>
            <a:r>
              <a:rPr lang="en-US" dirty="0"/>
              <a:t>All papers reviewed by at least 4 (nearly all 5) PC members</a:t>
            </a:r>
          </a:p>
          <a:p>
            <a:pPr lvl="1"/>
            <a:r>
              <a:rPr lang="en-US" dirty="0"/>
              <a:t>Conflicts managed manually</a:t>
            </a:r>
          </a:p>
          <a:p>
            <a:pPr lvl="1"/>
            <a:r>
              <a:rPr lang="en-US" dirty="0"/>
              <a:t>Single-blind review</a:t>
            </a:r>
          </a:p>
          <a:p>
            <a:r>
              <a:rPr lang="en-US" dirty="0"/>
              <a:t>Reviews were discussed online (no PC meeting)</a:t>
            </a:r>
          </a:p>
          <a:p>
            <a:r>
              <a:rPr lang="en-US" dirty="0"/>
              <a:t>Consensus on which papers to accept emerged quickly</a:t>
            </a:r>
          </a:p>
          <a:p>
            <a:r>
              <a:rPr lang="en-US" dirty="0"/>
              <a:t>Authors were allowed to fine-tune results until final version deadline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8A8A51-5B2D-4102-9563-E7F8FA2F7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CVP-1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B7A7C7-CA79-4DAE-A6FC-E29F07CB3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B4B-5242-B249-8158-1B126E79CF7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201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6515"/>
          </a:xfrm>
        </p:spPr>
        <p:txBody>
          <a:bodyPr>
            <a:normAutofit fontScale="90000"/>
          </a:bodyPr>
          <a:lstStyle/>
          <a:p>
            <a:r>
              <a:rPr lang="en-US" dirty="0"/>
              <a:t>Program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CVP-1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B4B-5242-B249-8158-1B126E79CF78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3C4EBFC-1C77-40C2-A771-C64877B39B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842904"/>
              </p:ext>
            </p:extLst>
          </p:nvPr>
        </p:nvGraphicFramePr>
        <p:xfrm>
          <a:off x="457200" y="927769"/>
          <a:ext cx="8229600" cy="5466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40042">
                  <a:extLst>
                    <a:ext uri="{9D8B030D-6E8A-4147-A177-3AD203B41FA5}">
                      <a16:colId xmlns:a16="http://schemas.microsoft.com/office/drawing/2014/main" val="1676759298"/>
                    </a:ext>
                  </a:extLst>
                </a:gridCol>
                <a:gridCol w="6689558">
                  <a:extLst>
                    <a:ext uri="{9D8B030D-6E8A-4147-A177-3AD203B41FA5}">
                      <a16:colId xmlns:a16="http://schemas.microsoft.com/office/drawing/2014/main" val="10321009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8:30-8:40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Introduction and Welcome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0714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8:40-8:50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CVP1 Infrastructure &amp; Traces </a:t>
                      </a:r>
                      <a:br>
                        <a:rPr lang="fr-FR" sz="1600" dirty="0"/>
                      </a:br>
                      <a:r>
                        <a:rPr lang="fr-FR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Arthur </a:t>
                      </a:r>
                      <a:r>
                        <a:rPr lang="fr-FR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Perais</a:t>
                      </a:r>
                      <a:r>
                        <a:rPr lang="fr-FR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(Qualcomm)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404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8:50-9:15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Exploring Value Prediction with the EVES predictor</a:t>
                      </a:r>
                      <a:br>
                        <a:rPr lang="en-US" sz="1600" i="1" dirty="0">
                          <a:effectLst/>
                        </a:rPr>
                      </a:br>
                      <a:r>
                        <a:rPr lang="en-US" sz="1400" i="1" dirty="0">
                          <a:effectLst/>
                        </a:rPr>
                        <a:t>André </a:t>
                      </a:r>
                      <a:r>
                        <a:rPr lang="en-US" sz="1400" i="1" dirty="0" err="1">
                          <a:effectLst/>
                        </a:rPr>
                        <a:t>Seznec</a:t>
                      </a:r>
                      <a:r>
                        <a:rPr lang="en-US" sz="1400" i="1" dirty="0">
                          <a:effectLst/>
                        </a:rPr>
                        <a:t> (INRIA/IRISA, France) </a:t>
                      </a:r>
                      <a:endParaRPr lang="en-US" sz="160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4132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9:15-9:40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H3VP: History-based High-reliable Hybrid Value Predictor</a:t>
                      </a:r>
                      <a:br>
                        <a:rPr lang="en-US" sz="16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Kenichi Koizumi, Kei </a:t>
                      </a:r>
                      <a:r>
                        <a:rPr lang="en-US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Hiraki</a:t>
                      </a:r>
                      <a:r>
                        <a:rPr lang="en-US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Mary Inaba (The University of Tokyo, Japan)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35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9:40-10:05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Context-Base Computational Value Predictor with Value Compression</a:t>
                      </a:r>
                      <a:b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Yasuo Ishii (ARM) 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665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10:05-10:30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Break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981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10:30-10:55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DFCM++: Augmenting DFCM with Early Update and Data Dependency-driven Value Estimation 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400" i="1" dirty="0" err="1">
                          <a:effectLst/>
                        </a:rPr>
                        <a:t>Nayan</a:t>
                      </a:r>
                      <a:r>
                        <a:rPr lang="en-US" sz="1400" i="1" dirty="0">
                          <a:effectLst/>
                        </a:rPr>
                        <a:t> Deshmukh, </a:t>
                      </a:r>
                      <a:r>
                        <a:rPr lang="en-US" sz="1400" i="1" dirty="0" err="1">
                          <a:effectLst/>
                        </a:rPr>
                        <a:t>Snehil</a:t>
                      </a:r>
                      <a:r>
                        <a:rPr lang="en-US" sz="1400" i="1" dirty="0">
                          <a:effectLst/>
                        </a:rPr>
                        <a:t> Verma, Prakhar Agrawal, </a:t>
                      </a:r>
                      <a:r>
                        <a:rPr lang="en-US" sz="1400" i="1" dirty="0" err="1">
                          <a:effectLst/>
                        </a:rPr>
                        <a:t>Biswabandan</a:t>
                      </a:r>
                      <a:r>
                        <a:rPr lang="en-US" sz="1400" i="1" dirty="0">
                          <a:effectLst/>
                        </a:rPr>
                        <a:t> Panda, </a:t>
                      </a:r>
                      <a:r>
                        <a:rPr lang="en-US" sz="1400" i="1" dirty="0" err="1">
                          <a:effectLst/>
                        </a:rPr>
                        <a:t>Mainak</a:t>
                      </a:r>
                      <a:r>
                        <a:rPr lang="en-US" sz="1400" i="1" dirty="0">
                          <a:effectLst/>
                        </a:rPr>
                        <a:t> Chaudhuri (Indian Institute of Technology Kanpur)</a:t>
                      </a:r>
                      <a:endParaRPr lang="en-US" sz="140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1520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10:55-11:50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Panel Discussion: "Speculation: Past, Present and Future"</a:t>
                      </a:r>
                      <a:br>
                        <a:rPr lang="en-US" sz="1600" dirty="0"/>
                      </a:br>
                      <a:r>
                        <a:rPr lang="en-US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Gurindar</a:t>
                      </a:r>
                      <a:r>
                        <a:rPr lang="en-US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S. Sohi (Wisconsin-Madison), </a:t>
                      </a:r>
                      <a:r>
                        <a:rPr lang="en-US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Avi</a:t>
                      </a:r>
                      <a:r>
                        <a:rPr lang="en-US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Mendelson (Technion) </a:t>
                      </a:r>
                      <a:br>
                        <a:rPr lang="en-US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Chris Wilkerson (Nvidia), Andreas </a:t>
                      </a:r>
                      <a:r>
                        <a:rPr lang="en-US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Moshovos</a:t>
                      </a:r>
                      <a:r>
                        <a:rPr lang="en-US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(Toronto), Daniel Jiménez (Texas A&amp;M)</a:t>
                      </a:r>
                      <a:br>
                        <a:rPr lang="en-US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Moderator</a:t>
                      </a:r>
                      <a:r>
                        <a:rPr lang="en-US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Rami Sheikh (Qualcomm)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481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11:50-12:00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Announcement of results and awards</a:t>
                      </a:r>
                      <a:br>
                        <a:rPr lang="en-US" sz="1600" dirty="0"/>
                      </a:br>
                      <a:r>
                        <a:rPr lang="en-US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Arthur </a:t>
                      </a:r>
                      <a:r>
                        <a:rPr lang="en-US" sz="1400" b="0" i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Perais and Rami Sheikh </a:t>
                      </a:r>
                      <a:r>
                        <a:rPr lang="en-US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(Qualcomm)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025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763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3291</TotalTime>
  <Words>673</Words>
  <Application>Microsoft Office PowerPoint</Application>
  <PresentationFormat>On-screen Show (4:3)</PresentationFormat>
  <Paragraphs>129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Wingdings</vt:lpstr>
      <vt:lpstr>Office Theme</vt:lpstr>
      <vt:lpstr>Welcome to the 1st Championship Value Prediction (CVP) Workshop</vt:lpstr>
      <vt:lpstr>Value Prediction</vt:lpstr>
      <vt:lpstr>Some History</vt:lpstr>
      <vt:lpstr>CVP-1 Objectives</vt:lpstr>
      <vt:lpstr>Thanks and acknowledgments</vt:lpstr>
      <vt:lpstr>Toolkit and traces</vt:lpstr>
      <vt:lpstr>Review Process</vt:lpstr>
      <vt:lpstr>Program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Trevor Mudge</dc:creator>
  <cp:lastModifiedBy>Rami Al Sheikh</cp:lastModifiedBy>
  <cp:revision>200</cp:revision>
  <dcterms:created xsi:type="dcterms:W3CDTF">2016-04-30T21:19:40Z</dcterms:created>
  <dcterms:modified xsi:type="dcterms:W3CDTF">2018-06-03T05:10:29Z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