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7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0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  <p:sldMasterId id="2147483667" r:id="rId2"/>
    <p:sldMasterId id="2147483665" r:id="rId3"/>
    <p:sldMasterId id="2147483648" r:id="rId4"/>
    <p:sldMasterId id="2147483651" r:id="rId5"/>
    <p:sldMasterId id="2147483653" r:id="rId6"/>
    <p:sldMasterId id="2147483655" r:id="rId7"/>
    <p:sldMasterId id="2147483657" r:id="rId8"/>
    <p:sldMasterId id="2147483659" r:id="rId9"/>
    <p:sldMasterId id="2147483661" r:id="rId10"/>
    <p:sldMasterId id="2147484625" r:id="rId11"/>
  </p:sldMasterIdLst>
  <p:notesMasterIdLst>
    <p:notesMasterId r:id="rId44"/>
  </p:notesMasterIdLst>
  <p:handoutMasterIdLst>
    <p:handoutMasterId r:id="rId45"/>
  </p:handoutMasterIdLst>
  <p:sldIdLst>
    <p:sldId id="538" r:id="rId12"/>
    <p:sldId id="307" r:id="rId13"/>
    <p:sldId id="541" r:id="rId14"/>
    <p:sldId id="542" r:id="rId15"/>
    <p:sldId id="565" r:id="rId16"/>
    <p:sldId id="566" r:id="rId17"/>
    <p:sldId id="567" r:id="rId18"/>
    <p:sldId id="568" r:id="rId19"/>
    <p:sldId id="569" r:id="rId20"/>
    <p:sldId id="570" r:id="rId21"/>
    <p:sldId id="571" r:id="rId22"/>
    <p:sldId id="572" r:id="rId23"/>
    <p:sldId id="574" r:id="rId24"/>
    <p:sldId id="573" r:id="rId25"/>
    <p:sldId id="575" r:id="rId26"/>
    <p:sldId id="576" r:id="rId27"/>
    <p:sldId id="577" r:id="rId28"/>
    <p:sldId id="578" r:id="rId29"/>
    <p:sldId id="579" r:id="rId30"/>
    <p:sldId id="580" r:id="rId31"/>
    <p:sldId id="581" r:id="rId32"/>
    <p:sldId id="582" r:id="rId33"/>
    <p:sldId id="592" r:id="rId34"/>
    <p:sldId id="583" r:id="rId35"/>
    <p:sldId id="593" r:id="rId36"/>
    <p:sldId id="594" r:id="rId37"/>
    <p:sldId id="586" r:id="rId38"/>
    <p:sldId id="587" r:id="rId39"/>
    <p:sldId id="588" r:id="rId40"/>
    <p:sldId id="589" r:id="rId41"/>
    <p:sldId id="590" r:id="rId42"/>
    <p:sldId id="591" r:id="rId43"/>
  </p:sldIdLst>
  <p:sldSz cx="9144000" cy="6858000" type="screen4x3"/>
  <p:notesSz cx="6708775" cy="98409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9">
          <p15:clr>
            <a:srgbClr val="A4A3A4"/>
          </p15:clr>
        </p15:guide>
        <p15:guide id="2" pos="211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thur Perais" initials="AP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B67FD"/>
    <a:srgbClr val="B3B3B3"/>
    <a:srgbClr val="4C8DD3"/>
    <a:srgbClr val="F8F8F8"/>
    <a:srgbClr val="33AF36"/>
    <a:srgbClr val="F2B8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77" autoAdjust="0"/>
    <p:restoredTop sz="86402" autoAdjust="0"/>
  </p:normalViewPr>
  <p:slideViewPr>
    <p:cSldViewPr snapToObjects="1" showGuides="1">
      <p:cViewPr>
        <p:scale>
          <a:sx n="162" d="100"/>
          <a:sy n="162" d="100"/>
        </p:scale>
        <p:origin x="14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3" d="100"/>
          <a:sy n="63" d="100"/>
        </p:scale>
        <p:origin x="-3408" y="-120"/>
      </p:cViewPr>
      <p:guideLst>
        <p:guide orient="horz" pos="3099"/>
        <p:guide pos="211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commentAuthors" Target="commentAuthors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9.xml"/><Relationship Id="rId31" Type="http://schemas.openxmlformats.org/officeDocument/2006/relationships/slide" Target="slides/slide20.xml"/><Relationship Id="rId32" Type="http://schemas.openxmlformats.org/officeDocument/2006/relationships/slide" Target="slides/slide21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2.xml"/><Relationship Id="rId34" Type="http://schemas.openxmlformats.org/officeDocument/2006/relationships/slide" Target="slides/slide23.xml"/><Relationship Id="rId35" Type="http://schemas.openxmlformats.org/officeDocument/2006/relationships/slide" Target="slides/slide24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37" Type="http://schemas.openxmlformats.org/officeDocument/2006/relationships/slide" Target="slides/slide26.xml"/><Relationship Id="rId38" Type="http://schemas.openxmlformats.org/officeDocument/2006/relationships/slide" Target="slides/slide27.xml"/><Relationship Id="rId39" Type="http://schemas.openxmlformats.org/officeDocument/2006/relationships/slide" Target="slides/slide28.xml"/><Relationship Id="rId40" Type="http://schemas.openxmlformats.org/officeDocument/2006/relationships/slide" Target="slides/slide29.xml"/><Relationship Id="rId41" Type="http://schemas.openxmlformats.org/officeDocument/2006/relationships/slide" Target="slides/slide30.xml"/><Relationship Id="rId42" Type="http://schemas.openxmlformats.org/officeDocument/2006/relationships/slide" Target="slides/slide31.xml"/><Relationship Id="rId43" Type="http://schemas.openxmlformats.org/officeDocument/2006/relationships/slide" Target="slides/slide3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6561" cy="492439"/>
          </a:xfrm>
          <a:prstGeom prst="rect">
            <a:avLst/>
          </a:prstGeom>
        </p:spPr>
        <p:txBody>
          <a:bodyPr vert="horz" lIns="90507" tIns="45254" rIns="90507" bIns="452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0646" y="0"/>
            <a:ext cx="2906560" cy="492439"/>
          </a:xfrm>
          <a:prstGeom prst="rect">
            <a:avLst/>
          </a:prstGeom>
        </p:spPr>
        <p:txBody>
          <a:bodyPr vert="horz" lIns="90507" tIns="45254" rIns="90507" bIns="45254" rtlCol="0"/>
          <a:lstStyle>
            <a:lvl1pPr algn="r">
              <a:defRPr sz="1200"/>
            </a:lvl1pPr>
          </a:lstStyle>
          <a:p>
            <a:fld id="{CE2DCA99-2F59-425F-9E6C-9A1F7B678B2D}" type="datetimeFigureOut">
              <a:rPr lang="en-US" smtClean="0"/>
              <a:t>5/30/18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46901"/>
            <a:ext cx="2906561" cy="492438"/>
          </a:xfrm>
          <a:prstGeom prst="rect">
            <a:avLst/>
          </a:prstGeom>
        </p:spPr>
        <p:txBody>
          <a:bodyPr vert="horz" lIns="90507" tIns="45254" rIns="90507" bIns="452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0646" y="9346901"/>
            <a:ext cx="2906560" cy="492438"/>
          </a:xfrm>
          <a:prstGeom prst="rect">
            <a:avLst/>
          </a:prstGeom>
        </p:spPr>
        <p:txBody>
          <a:bodyPr vert="horz" lIns="90507" tIns="45254" rIns="90507" bIns="45254" rtlCol="0" anchor="b"/>
          <a:lstStyle>
            <a:lvl1pPr algn="r">
              <a:defRPr sz="1200"/>
            </a:lvl1pPr>
          </a:lstStyle>
          <a:p>
            <a:fld id="{5346CCF3-EE4D-4876-93EC-90721B834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090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6561" cy="492439"/>
          </a:xfrm>
          <a:prstGeom prst="rect">
            <a:avLst/>
          </a:prstGeom>
        </p:spPr>
        <p:txBody>
          <a:bodyPr vert="horz" lIns="90507" tIns="45254" rIns="90507" bIns="452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0646" y="0"/>
            <a:ext cx="2906560" cy="492439"/>
          </a:xfrm>
          <a:prstGeom prst="rect">
            <a:avLst/>
          </a:prstGeom>
        </p:spPr>
        <p:txBody>
          <a:bodyPr vert="horz" lIns="90507" tIns="45254" rIns="90507" bIns="45254" rtlCol="0"/>
          <a:lstStyle>
            <a:lvl1pPr algn="r">
              <a:defRPr sz="1200"/>
            </a:lvl1pPr>
          </a:lstStyle>
          <a:p>
            <a:fld id="{CAF703BE-2281-4613-98CF-E55B26B8E9CA}" type="datetimeFigureOut">
              <a:rPr lang="en-US" smtClean="0"/>
              <a:t>5/30/18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3763" y="738188"/>
            <a:ext cx="4921250" cy="3690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07" tIns="45254" rIns="90507" bIns="452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348" y="4674238"/>
            <a:ext cx="5366079" cy="4428803"/>
          </a:xfrm>
          <a:prstGeom prst="rect">
            <a:avLst/>
          </a:prstGeom>
        </p:spPr>
        <p:txBody>
          <a:bodyPr vert="horz" lIns="90507" tIns="45254" rIns="90507" bIns="452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46901"/>
            <a:ext cx="2906561" cy="492438"/>
          </a:xfrm>
          <a:prstGeom prst="rect">
            <a:avLst/>
          </a:prstGeom>
        </p:spPr>
        <p:txBody>
          <a:bodyPr vert="horz" lIns="90507" tIns="45254" rIns="90507" bIns="452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0646" y="9346901"/>
            <a:ext cx="2906560" cy="492438"/>
          </a:xfrm>
          <a:prstGeom prst="rect">
            <a:avLst/>
          </a:prstGeom>
        </p:spPr>
        <p:txBody>
          <a:bodyPr vert="horz" lIns="90507" tIns="45254" rIns="90507" bIns="45254" rtlCol="0" anchor="b"/>
          <a:lstStyle>
            <a:lvl1pPr algn="r">
              <a:defRPr sz="1200"/>
            </a:lvl1pPr>
          </a:lstStyle>
          <a:p>
            <a:fld id="{59809D68-C24A-461C-B459-E96CBDD10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887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09D68-C24A-461C-B459-E96CBDD10C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43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701" marR="0" lvl="0" indent="-16970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09D68-C24A-461C-B459-E96CBDD10C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90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09D68-C24A-461C-B459-E96CBDD10C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84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09D68-C24A-461C-B459-E96CBDD10C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15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701" indent="-169701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09D68-C24A-461C-B459-E96CBDD10C5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416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09D68-C24A-461C-B459-E96CBDD10C5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7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09D68-C24A-461C-B459-E96CBDD10C5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30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9.jpe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1.jpeg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9.jpeg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jpe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png"/><Relationship Id="rId3" Type="http://schemas.openxmlformats.org/officeDocument/2006/relationships/image" Target="../media/image1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jpe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jpe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nd_couv_1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2031" y="0"/>
            <a:ext cx="9139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006475" y="2924175"/>
            <a:ext cx="7626350" cy="1976438"/>
          </a:xfrm>
        </p:spPr>
        <p:txBody>
          <a:bodyPr anchor="b"/>
          <a:lstStyle>
            <a:lvl1pPr>
              <a:lnSpc>
                <a:spcPct val="90000"/>
              </a:lnSpc>
              <a:defRPr sz="38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r-FR" noProof="0" smtClean="0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06475" y="4965700"/>
            <a:ext cx="7626350" cy="1435100"/>
          </a:xfrm>
        </p:spPr>
        <p:txBody>
          <a:bodyPr/>
          <a:lstStyle>
            <a:lvl1pPr>
              <a:lnSpc>
                <a:spcPct val="100000"/>
              </a:lnSpc>
              <a:defRPr sz="23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fr-FR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33835-3F69-334C-BB99-597A47DDC450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66F860D-294A-4CE7-BE1D-B7CBC03ABED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BE893-B9E5-3D40-AB89-EF7943D98306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D2817EF-C219-4DDD-B1C6-4BED5AA9F56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EBAD8-096B-7E4C-B61C-7A281989F793}" type="datetime1">
              <a:rPr lang="fr-FR" smtClean="0"/>
              <a:t>30/05/2018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BBC3F19-3A8D-4359-8018-6028B2EFEBC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6"/>
            <a:ext cx="3694113" cy="466378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6"/>
            <a:ext cx="3694113" cy="466378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79BEF-67A7-7145-8A25-7911059E6951}" type="datetime1">
              <a:rPr lang="fr-FR" smtClean="0"/>
              <a:t>30/05/2018</a:t>
            </a:fld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3956742-25C2-41AF-B500-A39C2F65EAB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45607" y="1694490"/>
            <a:ext cx="4126393" cy="4610617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4"/>
          </p:nvPr>
        </p:nvSpPr>
        <p:spPr>
          <a:xfrm>
            <a:off x="4572000" y="1711841"/>
            <a:ext cx="4178596" cy="460389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5C657-6025-CD4A-869A-29196BAFF73E}" type="datetime1">
              <a:rPr lang="fr-FR" smtClean="0"/>
              <a:t>30/05/2018</a:t>
            </a:fld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B0E4F27-0EBC-4CE8-8ACB-88FE866AD80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EDCA7-6874-C747-AA3E-C20477D5E74F}" type="datetime1">
              <a:rPr lang="fr-FR" smtClean="0"/>
              <a:t>30/05/2018</a:t>
            </a:fld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210E379-445D-4D2E-93B8-A9BE5659FBD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F4163-FC4A-544C-9E82-6EA0248BA6D2}" type="datetime1">
              <a:rPr lang="fr-FR" smtClean="0"/>
              <a:t>30/05/2018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881072A-E65A-42B2-8A9F-655353B9ECE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 marL="444500" indent="455613"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814388" indent="527050">
              <a:buFont typeface="Arial" pitchFamily="34" charset="0"/>
              <a:buChar char="•"/>
              <a:defRPr sz="2000"/>
            </a:lvl3pPr>
            <a:lvl4pPr marL="1076325" indent="354013">
              <a:defRPr sz="1800"/>
            </a:lvl4pPr>
            <a:lvl5pPr marL="1347788" indent="45085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444500" lvl="1" indent="455613" algn="l" defTabSz="200025" rtl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2525B-4628-1B41-BD17-A0F9942F7307}" type="datetime1">
              <a:rPr lang="fr-FR" smtClean="0"/>
              <a:t>30/05/2018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CD52ED7-E3B0-4FBB-ABBC-EA4899ABCD5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34936-F35F-AD45-8F54-73F30ED2C30D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97BA2B2-1AAC-4179-BDF0-FE097F27204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8D9B3-4ED2-B449-BAD1-7D55140CA03D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9408AE31-3B36-4264-82F4-DDAE5927E07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1256" y="328614"/>
            <a:ext cx="5362652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liste à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 marL="361950" indent="352425">
              <a:defRPr/>
            </a:lvl2pPr>
            <a:lvl3pPr marL="1076325" indent="361950">
              <a:defRPr sz="2000"/>
            </a:lvl3pPr>
            <a:lvl4pPr marL="1438275" indent="371475">
              <a:defRPr sz="1800"/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702B1-85AA-D444-AB68-B8E4B4717AE0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2FEFE3E-5266-48F6-9D02-A7873B043BC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474663"/>
            <a:ext cx="1884362" cy="5983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474663"/>
            <a:ext cx="5503863" cy="5983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A2336-DE99-334F-947A-025738AF77E8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E55A44E-46FB-483C-9632-6FF41985DE2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381DE-3AFD-6148-89CE-F96F35F4FDCA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EFF4B-CEEA-4E40-9317-5274EFCB990D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kak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D910805-0982-9443-A0AE-0E741CE0CA74}" type="datetime1">
              <a:rPr lang="fr-FR" smtClean="0"/>
              <a:t>30/05/2018</a:t>
            </a:fld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88183FA9-A32E-4BE2-A235-AFB901322D0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4FF5A-885A-C247-A6D0-1146FFFDEBFD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CF176FA-7579-4FAD-93EE-FE4CC762E78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817D2-9BA9-D747-A80F-96EE4CFBBF6C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7E84E-4F47-454B-89B6-3B94D68947AD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E1206D5-4F53-4226-A6DF-522A5ECE7E6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5A459-15BB-6645-9426-E14CA1B11E78}" type="datetime1">
              <a:rPr lang="fr-FR" smtClean="0"/>
              <a:t>30/05/2018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A56E8741-B263-4DF1-A4B3-F92A8956846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27B02-791F-3E40-9D1E-7176CA44ABBF}" type="datetime1">
              <a:rPr lang="fr-FR" smtClean="0"/>
              <a:t>30/05/2018</a:t>
            </a:fld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A1D0AC6-4B56-4881-82C9-E1C786FED1C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56240" y="2105247"/>
            <a:ext cx="4253983" cy="4167962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4"/>
          </p:nvPr>
        </p:nvSpPr>
        <p:spPr>
          <a:xfrm>
            <a:off x="4890978" y="2137144"/>
            <a:ext cx="3933936" cy="4282706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64B04-2C23-1B41-9A58-79F610AE6E55}" type="datetime1">
              <a:rPr lang="fr-FR" smtClean="0"/>
              <a:t>30/05/2018</a:t>
            </a:fld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0D65655-DFF4-4582-A39B-92EBC772399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9B6B8-12A5-8945-A7BE-EFD964891CAF}" type="datetime1">
              <a:rPr lang="fr-FR" smtClean="0"/>
              <a:t>30/05/2018</a:t>
            </a:fld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C28BF0B-9B5F-4221-8855-72E4D0C970C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88E01-A77E-CA49-A891-02CFDF8102C2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1692B77-2069-4621-B853-841C1BA9A1D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sz="2200"/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5ABE1-E464-6441-BC55-E92876221F2B}" type="datetime1">
              <a:rPr lang="fr-FR" smtClean="0"/>
              <a:t>30/05/2018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7A33EBB4-3945-42AF-A5B8-B8A169A6171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4572000" y="331122"/>
            <a:ext cx="4188542" cy="5759962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C1412-C341-8D4C-A3AF-CDA8B444B86C}" type="datetime1">
              <a:rPr lang="fr-FR" smtClean="0"/>
              <a:t>30/05/2018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904ACD3-799D-4BE6-9F31-948BE2D12F2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033DC-7E29-7A4B-B465-7A4EF94CD801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CCF3D89-96BD-44C0-B099-9A47086BB2E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84B26-E3FB-DE44-B76F-B639AB390858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10EFCE8-B2FB-4E4B-96C4-119BB80E853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8630" y="335988"/>
            <a:ext cx="5347904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orang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C8452D9-7C05-484B-B9D5-4F67198117C1}" type="datetime1">
              <a:rPr lang="fr-FR" smtClean="0"/>
              <a:t>30/05/2018</a:t>
            </a:fld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5D89659B-47F0-4051-B8C2-F34B6A3C139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F60BC-3102-474D-910E-715398CDBD2D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729F0-74AB-A342-850E-520396EAC83A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CC93B46-292B-42F7-951C-C479D70CC24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323E-6C3C-2140-AC3F-4E648EDF9560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2B384D3-89DE-4328-9A16-5300D4DCD93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3B537-92B8-2A4F-B00A-D10DC17C822C}" type="datetime1">
              <a:rPr lang="fr-FR" smtClean="0"/>
              <a:t>30/05/2018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0C12ACA8-31EF-4CA5-AA57-95821EAAB28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000A2-E38A-6741-9EAB-4492058F6B48}" type="datetime1">
              <a:rPr lang="fr-FR" smtClean="0"/>
              <a:t>30/05/2018</a:t>
            </a:fld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93B2AED-3A07-4029-8615-1A158CE863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88138" y="2158409"/>
            <a:ext cx="4083862" cy="42508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4"/>
          </p:nvPr>
        </p:nvSpPr>
        <p:spPr>
          <a:xfrm>
            <a:off x="4572000" y="2190307"/>
            <a:ext cx="3955312" cy="4229543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006475" y="2925763"/>
            <a:ext cx="7626350" cy="1976437"/>
          </a:xfrm>
        </p:spPr>
        <p:txBody>
          <a:bodyPr anchor="b"/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du titre</a:t>
            </a:r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06475" y="4965700"/>
            <a:ext cx="7626350" cy="14366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  <p:grpSp>
        <p:nvGrpSpPr>
          <p:cNvPr id="6" name="Groupe 5"/>
          <p:cNvGrpSpPr/>
          <p:nvPr userDrawn="1"/>
        </p:nvGrpSpPr>
        <p:grpSpPr>
          <a:xfrm>
            <a:off x="0" y="0"/>
            <a:ext cx="4318000" cy="3238500"/>
            <a:chOff x="0" y="0"/>
            <a:chExt cx="4318000" cy="3238500"/>
          </a:xfrm>
        </p:grpSpPr>
        <p:pic>
          <p:nvPicPr>
            <p:cNvPr id="4" name="Picture 8" descr="logo_couv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0"/>
              <a:ext cx="4318000" cy="323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Image 4" descr="tab pour visuel-sc-en.bmp"/>
            <p:cNvPicPr>
              <a:picLocks noChangeAspect="1"/>
            </p:cNvPicPr>
            <p:nvPr userDrawn="1"/>
          </p:nvPicPr>
          <p:blipFill>
            <a:blip r:embed="rId3" cstate="screen"/>
            <a:stretch>
              <a:fillRect/>
            </a:stretch>
          </p:blipFill>
          <p:spPr>
            <a:xfrm>
              <a:off x="1151620" y="1594709"/>
              <a:ext cx="2475610" cy="118344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1427C-6DB4-D449-A0DF-7BA37385A5FD}" type="datetime1">
              <a:rPr lang="fr-FR" smtClean="0"/>
              <a:t>30/05/2018</a:t>
            </a:fld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759C1DB-1F66-4272-8F5A-629A0D58AFE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0BC0C-CBE4-3947-912F-F3FA6BA468EF}" type="datetime1">
              <a:rPr lang="fr-FR" smtClean="0"/>
              <a:t>30/05/2018</a:t>
            </a:fld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50F47B8-3F38-47B3-98FC-4F7AF3F1379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4C46B-B1DD-B24D-9E81-B1091A792261}" type="datetime1">
              <a:rPr lang="fr-FR" smtClean="0"/>
              <a:t>30/05/2018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333C5B7-3750-4A54-8586-C78723FAA0A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4572000" y="331122"/>
            <a:ext cx="4188542" cy="5759962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19E9E-6ADC-5B43-BA3F-246F98F3E669}" type="datetime1">
              <a:rPr lang="fr-FR" smtClean="0"/>
              <a:t>30/05/2018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AB48E4F-37F9-4F79-BBB9-0125FEC456F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2139E-B0C7-AB44-8BF5-2B646F984D18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0580F09-B1EC-472E-AC88-3CFABA1BEBF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98F12-CBA3-9243-A417-AA2810F5D5AE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7852996F-463E-4774-935B-A3E0BE0F44F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1256" y="328614"/>
            <a:ext cx="5362652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liste à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 marL="361950" indent="352425">
              <a:defRPr/>
            </a:lvl2pPr>
            <a:lvl3pPr marL="1076325" indent="361950">
              <a:defRPr sz="2000"/>
            </a:lvl3pPr>
            <a:lvl4pPr marL="1438275" indent="371475">
              <a:defRPr sz="1800"/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FC20F-CFF7-F44E-8858-EDF8D3C33AEC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2FEFE3E-5266-48F6-9D02-A7873B043BC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1A873-4032-7848-8E2C-52BC65BBFA9C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CC93B46-292B-42F7-951C-C479D70CC24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F71B9-E93E-9D4B-B113-09C1D1D44FD6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042E0-5C59-0F4E-ADBF-D4CB0ED4FE87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ste à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 marL="361950" indent="352425">
              <a:defRPr/>
            </a:lvl2pPr>
            <a:lvl3pPr marL="1076325" indent="361950">
              <a:defRPr sz="2000"/>
            </a:lvl3pPr>
            <a:lvl4pPr marL="1438275" indent="371475">
              <a:defRPr sz="1800"/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5F9E4-D446-9446-B4CE-06D1FB0A1680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2FEFE3E-5266-48F6-9D02-A7873B043BC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kak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 typeface="Arial" pitchFamily="34" charset="0"/>
              <a:buNone/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rgbClr val="80808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rgbClr val="80808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3865F789-3C35-494F-A223-A6ADCAD6CD79}" type="datetime1">
              <a:rPr lang="fr-FR" smtClean="0"/>
              <a:t>30/05/2018</a:t>
            </a:fld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6FC597C9-1F54-46B0-9695-3555D471BDB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BD0EE118-B7A4-AF40-B5FF-B0FA8E6F103A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BBE4E4C-D542-484A-BF16-90EBB42224C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buFont typeface="Arial" pitchFamily="34" charset="0"/>
              <a:buChar char="•"/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702F602D-F2D3-E84D-82F2-D816D144A13C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F799CCB-3FB7-49AF-883F-7B14B9F1542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CC559-88C5-9045-9F99-7363E6813D0E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44B112CE-573F-C040-A7A4-40136B7F5E8D}" type="datetime1">
              <a:rPr lang="fr-FR" smtClean="0"/>
              <a:t>30/05/2018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8367D39-FA3B-4CAF-9F36-39342E1BD5B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7E0F6A6C-547C-4645-ABEE-003E812AFBC5}" type="datetime1">
              <a:rPr lang="fr-FR" smtClean="0"/>
              <a:t>30/05/2018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E3CCCAB-CDF9-4B87-B3AA-B07CAC788D8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77505" y="2158409"/>
            <a:ext cx="4094495" cy="4250808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4"/>
          </p:nvPr>
        </p:nvSpPr>
        <p:spPr>
          <a:xfrm>
            <a:off x="4748028" y="2083981"/>
            <a:ext cx="4151423" cy="4325236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5519CB8D-3F13-EA4D-90B8-3DF674C5D8CB}" type="datetime1">
              <a:rPr lang="fr-FR" smtClean="0"/>
              <a:t>30/05/2018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2477A6C7-62D4-4FEE-9368-D20D98FEBD5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70EE1AF4-DA8A-084D-87AC-7C997C387896}" type="datetime1">
              <a:rPr lang="fr-FR" smtClean="0"/>
              <a:t>30/05/2018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D35C9E3-8D6E-4060-98BD-E38DA679094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A87CF6F3-0B59-A64C-BAD8-D134E897789F}" type="datetime1">
              <a:rPr lang="fr-FR" smtClean="0"/>
              <a:t>30/05/2018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AE16350-F62D-4F36-A614-6E2FB6BD3C6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buFont typeface="Arial" pitchFamily="34" charset="0"/>
              <a:buChar char="•"/>
              <a:defRPr sz="2400"/>
            </a:lvl1pPr>
            <a:lvl2pPr marL="444500" indent="455613"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814388" indent="527050">
              <a:buFont typeface="Arial" pitchFamily="34" charset="0"/>
              <a:buChar char="•"/>
              <a:defRPr sz="2000"/>
            </a:lvl3pPr>
            <a:lvl4pPr marL="1076325" indent="354013">
              <a:defRPr sz="1800"/>
            </a:lvl4pPr>
            <a:lvl5pPr marL="1347788" indent="45085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444500" lvl="1" indent="455613" algn="l" defTabSz="200025" rtl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F92A7603-A69B-6643-8C9C-32BEAA17FE0B}" type="datetime1">
              <a:rPr lang="fr-FR" smtClean="0"/>
              <a:t>30/05/2018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72D17F6-14A7-4F5E-930D-799867F89D2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1614E-B3E8-0E43-9EF3-148BB705C95B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15B99BE-6035-43F0-BAA9-A49E7E3DCE5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CB09C488-1A75-894E-BA02-F01EBEA0068D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AE524A20-76BC-447B-9B68-CDCB716F689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buFont typeface="Arial" pitchFamily="34" charset="0"/>
              <a:buChar char="•"/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6AD1B914-12C7-9443-BCFF-913EE0BD921D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8542203-7A2F-4F00-8C9C-B877E9137DC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1256" y="328614"/>
            <a:ext cx="5362652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buFont typeface="Arial" pitchFamily="34" charset="0"/>
              <a:buChar char="•"/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3771E-A212-4440-A3EC-8B84BDDEEF7B}" type="datetime1">
              <a:rPr lang="fr-FR" smtClean="0"/>
              <a:t>30/05/2018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2D9AD59-0221-400E-A868-F33C0BCA50B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05AAB-3DCD-8D45-A31C-FC71B263FF21}" type="datetime1">
              <a:rPr lang="fr-FR" smtClean="0"/>
              <a:t>30/05/2018</a:t>
            </a:fld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217E0F9F-BD46-4E55-AF91-DF6BF8BEA41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3"/>
          </p:nvPr>
        </p:nvSpPr>
        <p:spPr>
          <a:xfrm>
            <a:off x="445607" y="1641327"/>
            <a:ext cx="412639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4"/>
          </p:nvPr>
        </p:nvSpPr>
        <p:spPr>
          <a:xfrm>
            <a:off x="4572000" y="1641327"/>
            <a:ext cx="4008474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2DE33-1C54-D44D-8A4F-7B4182D2ED00}" type="datetime1">
              <a:rPr lang="fr-FR" smtClean="0"/>
              <a:t>30/05/2018</a:t>
            </a:fld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0B9D243D-F9C0-4E0C-B003-1556338B5CE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B1CFC-F414-0F44-8A36-C5F37BB480F0}" type="datetime1">
              <a:rPr lang="fr-FR" smtClean="0"/>
              <a:t>30/05/2018</a:t>
            </a:fld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D68F26B-E493-43B4-A0D1-A7C7B876D2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B2411-4484-A44D-9350-51513801159F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322A8F9-4C25-4794-AD0F-214AA33FDF3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 marL="444500" indent="455613">
              <a:defRPr sz="2200"/>
            </a:lvl2pPr>
            <a:lvl3pPr marL="814388" indent="527050">
              <a:defRPr sz="2000"/>
            </a:lvl3pPr>
            <a:lvl4pPr marL="1076325" indent="354013">
              <a:defRPr sz="1800"/>
            </a:lvl4pPr>
            <a:lvl5pPr marL="1347788" indent="45085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7F9B8-D1D4-AB41-8E1F-A2C135E35C98}" type="datetime1">
              <a:rPr lang="fr-FR" smtClean="0"/>
              <a:t>30/05/2018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985B404F-82AA-4656-B7BB-2C42C12A43F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2CFEC-C248-6142-B87C-9AE6F4D0B0FB}" type="datetime1">
              <a:rPr lang="fr-FR" smtClean="0"/>
              <a:t>30/05/2018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9CDB2FD-9F06-45BF-B617-B7F63325469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FF0000"/>
              </a:buClr>
              <a:defRPr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4DCA5-C3DE-7B44-8F51-088114D34A19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265A9D1-E72B-4781-A089-9CFF8FA4332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474663"/>
            <a:ext cx="1884362" cy="59166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474663"/>
            <a:ext cx="5503863" cy="5916612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FF0000"/>
              </a:buClr>
              <a:defRPr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F9D94-5B88-0B44-AE38-BC49C508E746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94856DA4-6962-4A2C-ACDA-737F7D272E2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94283-128E-4C4A-9496-EB1723B866C2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B65A69A-B4DF-4D1B-B014-1C81CC60D0D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sz="2200"/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1C1F7-B1A5-C848-90B8-1A593CC5863E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ouv_2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1006475" y="2924175"/>
            <a:ext cx="7626350" cy="1976438"/>
          </a:xfrm>
        </p:spPr>
        <p:txBody>
          <a:bodyPr anchor="b"/>
          <a:lstStyle>
            <a:lvl1pPr algn="l">
              <a:lnSpc>
                <a:spcPct val="90000"/>
              </a:lnSpc>
              <a:defRPr sz="3800"/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06475" y="4965700"/>
            <a:ext cx="7626350" cy="844550"/>
          </a:xfrm>
        </p:spPr>
        <p:txBody>
          <a:bodyPr anchor="t"/>
          <a:lstStyle>
            <a:lvl1pPr>
              <a:lnSpc>
                <a:spcPct val="100000"/>
              </a:lnSpc>
              <a:defRPr sz="2300"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0" y="4187825"/>
            <a:ext cx="2082800" cy="215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7200" y="4187825"/>
            <a:ext cx="2082800" cy="215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DE607-264C-8D4F-AD7E-72DE1AE22A29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789A5F8-C5AD-40C5-9F24-D2B3F53877F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31000" y="2924175"/>
            <a:ext cx="2159000" cy="341947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4000" y="2924175"/>
            <a:ext cx="6324600" cy="34194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4"/>
          </p:nvPr>
        </p:nvSpPr>
        <p:spPr>
          <a:xfrm>
            <a:off x="6578600" y="6489700"/>
            <a:ext cx="2011363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5FFAD-F94F-844E-ACF6-4466BA511613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5"/>
          </p:nvPr>
        </p:nvSpPr>
        <p:spPr>
          <a:xfrm>
            <a:off x="1349375" y="6488113"/>
            <a:ext cx="5218113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8618538" y="6488113"/>
            <a:ext cx="525462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1692B77-2069-4621-B853-841C1BA9A1D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sz="2200"/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nd_chapitre_roug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A251829-1CA1-6646-BCC4-BC6C2914DA3B}" type="datetime1">
              <a:rPr lang="fr-FR" smtClean="0"/>
              <a:t>30/05/2018</a:t>
            </a:fld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9369D450-F000-4554-8F34-040645730B5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5368B-263B-0149-925D-BFD96C4471CC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844675"/>
            <a:ext cx="3694113" cy="461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1844675"/>
            <a:ext cx="3694112" cy="461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C04CD-0153-1248-B668-3411D165A061}" type="datetime1">
              <a:rPr lang="fr-FR" smtClean="0"/>
              <a:t>30/05/2018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110FDAA-0935-476E-BE17-36976A8636A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D800E-1055-364F-84ED-4FB35FF1801E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sz="2200"/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FAC68-15FF-BF49-9BC5-DC11F17D1D91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6A70191-DF56-47E7-AB56-1D430D80D79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1DB3F-EAF7-4C45-98A4-D0505ABEBE36}" type="datetime1">
              <a:rPr lang="fr-FR" smtClean="0"/>
              <a:t>30/05/2018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2C7F398-9265-4D1D-BFF9-86DBF8CBB21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55424-CE1A-654B-B7E8-DD383B938F06}" type="datetime1">
              <a:rPr lang="fr-FR" smtClean="0"/>
              <a:t>30/05/2018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CBD9D2D-04E2-47AB-BA1D-308FB01BEE8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3"/>
          </p:nvPr>
        </p:nvSpPr>
        <p:spPr>
          <a:xfrm>
            <a:off x="485058" y="1555237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554038" indent="-19208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4"/>
          </p:nvPr>
        </p:nvSpPr>
        <p:spPr>
          <a:xfrm>
            <a:off x="4572000" y="1643729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554038" indent="-19208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091E5-F882-BE4A-BFA0-299F2F3F37D1}" type="datetime1">
              <a:rPr lang="fr-FR" smtClean="0"/>
              <a:t>30/05/2018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441CF9B-F9C7-4F13-A187-070B8341B96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BCF05-D656-EF4E-A529-735445305A87}" type="datetime1">
              <a:rPr lang="fr-FR" smtClean="0"/>
              <a:t>30/05/2018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2B9C11B5-B8CD-4D0C-AEC7-7712CE04AF7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86752-F865-CA42-BF46-603A4171426D}" type="datetime1">
              <a:rPr lang="fr-FR" smtClean="0"/>
              <a:t>30/05/2018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771B86B-382E-478A-88E5-AB0B5CA9A4D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4572000" y="331122"/>
            <a:ext cx="4188542" cy="5759962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A3598-32DE-7942-A09C-DD0317383E45}" type="datetime1">
              <a:rPr lang="fr-FR" smtClean="0"/>
              <a:t>30/05/2018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CD03587-6801-43A8-B092-B4DA8C13C3A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52FFE-6C03-034D-B108-B25B241118E2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6FEFD86-46FA-40FC-931F-483FD2AC6A3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003BE-C961-F24D-B149-7BFE4C463969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9E4C5E5-3519-4D98-90E5-93323A72C5B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8630" y="335988"/>
            <a:ext cx="5347904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FF250-178C-CD4B-9ECE-4A9BCB8E594B}" type="datetime1">
              <a:rPr lang="fr-FR" smtClean="0"/>
              <a:t>30/05/2018</a:t>
            </a:fld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6B0E3C2-28EB-4C05-AA7E-D051F78F363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liste à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 marL="361950" indent="352425">
              <a:defRPr/>
            </a:lvl2pPr>
            <a:lvl3pPr marL="1076325" indent="361950">
              <a:defRPr sz="2000"/>
            </a:lvl3pPr>
            <a:lvl4pPr marL="1438275" indent="371475">
              <a:defRPr sz="1800"/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789D7-1DE5-944A-9DC1-9DC4C1E6DF37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2FEFE3E-5266-48F6-9D02-A7873B043BC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1922A-9A62-5C4F-A066-A83A4EA021E7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FD9F7-B103-294E-8600-B9A725D41191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1692B77-2069-4621-B853-841C1BA9A1D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sz="2200"/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bleu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tabLst>
                <a:tab pos="0" algn="l"/>
              </a:tabLst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C22CDBE-5146-4A4A-8F9A-0642505D1454}" type="datetime1">
              <a:rPr lang="fr-FR" smtClean="0"/>
              <a:t>30/05/2018</a:t>
            </a:fld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04CD2330-D827-4275-B56B-3C2F2C7D815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C5221-3035-B54C-996E-998501484427}" type="datetime1">
              <a:rPr lang="fr-FR" smtClean="0"/>
              <a:t>30/05/2018</a:t>
            </a:fld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A6443-8BF1-824F-A556-D7D3185AF6C2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1692B77-2069-4621-B853-841C1BA9A1D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sz="2200"/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4CA8C-ABA1-AA4D-A82C-2030F63BFACC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9509B585-7D53-430F-9A38-89F42C58FA2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0CC73-6794-4C41-A99B-9CD22B76E0AC}" type="datetime1">
              <a:rPr lang="fr-FR" smtClean="0"/>
              <a:t>30/05/2018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3041399-0EDF-4ABD-9D0D-CF334CF34D2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1812" y="1414130"/>
            <a:ext cx="4040188" cy="5247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328636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FF510-0B99-7A46-9F2F-3D4FC1B51103}" type="datetime1">
              <a:rPr lang="fr-FR" smtClean="0"/>
              <a:t>30/05/2018</a:t>
            </a:fld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E1002F39-67E2-462D-B2E2-885EF809330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530668" y="1662593"/>
            <a:ext cx="4041332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4"/>
          </p:nvPr>
        </p:nvSpPr>
        <p:spPr>
          <a:xfrm>
            <a:off x="4572000" y="1673225"/>
            <a:ext cx="42529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5B8A8-BDCF-E347-873F-9CEFCFF5CC58}" type="datetime1">
              <a:rPr lang="fr-FR" smtClean="0"/>
              <a:t>30/05/2018</a:t>
            </a:fld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A185EBDD-F33F-4741-8A5B-CA72F64F1F5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121AB-7AEE-8948-BF85-4F2CFD77E91D}" type="datetime1">
              <a:rPr lang="fr-FR" smtClean="0"/>
              <a:t>30/05/2018</a:t>
            </a:fld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C4F24F7-7432-4DF5-855C-CF9759C96BA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52906-C80E-4A41-A8D8-BC3C6EEC1811}" type="datetime1">
              <a:rPr lang="fr-FR" smtClean="0"/>
              <a:t>30/05/2018</a:t>
            </a:fld>
            <a:endParaRPr lang="fr-FR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1C3CE58-3CC9-4F2B-AF61-4E01516572B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EB403-F5C6-FD4F-854C-81142035D991}" type="datetime1">
              <a:rPr lang="fr-FR" smtClean="0"/>
              <a:t>30/05/2018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72992F6-FB1B-42F3-8783-AE79FF7B9E8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4572000" y="331122"/>
            <a:ext cx="4188542" cy="5759962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23919-0504-A144-9DD1-FB4456AC244B}" type="datetime1">
              <a:rPr lang="fr-FR" smtClean="0"/>
              <a:t>30/05/2018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25BCC863-D291-4416-86C8-3AB93950E0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DF0BB-A399-E54B-99DE-44C5737333F7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9395995B-0AAA-46A3-A614-79EF27B4C3F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04D63-F9B3-6A45-9CB3-159947BD7079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23D8292-8682-455E-BC7D-AE3CBE3F450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1256" y="328614"/>
            <a:ext cx="5362652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9375" y="350838"/>
            <a:ext cx="7540625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1349375" y="1673225"/>
            <a:ext cx="7540625" cy="4746625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C0392-04F1-D141-B6D3-D2DAE07110E2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F336532-6694-4016-A042-AA972B4C230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0D4D3-7E65-5B46-A9C1-BC51358B25BD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49375" y="1844675"/>
            <a:ext cx="7540625" cy="4613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91DFF-AD2F-CA46-BF62-C81AC45312E2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322A8F9-4C25-4794-AD0F-214AA33FDF3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9050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755D2-1DB0-F44A-BDE0-0DDE5CE92E9D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ver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ABD511A-BC4A-3746-9869-611FD315E7F4}" type="datetime1">
              <a:rPr lang="fr-FR" smtClean="0"/>
              <a:t>30/05/2018</a:t>
            </a:fld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2867630B-45CD-4371-BE7D-96EB431F5EF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37EF3-32B0-044B-BDB4-53C2A65B0BC0}" type="datetime1">
              <a:rPr lang="fr-FR" smtClean="0"/>
              <a:t>30/05/2018</a:t>
            </a:fld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1D1F8CC-9598-43CE-A4AB-B8D36B8CB36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2DEED-1853-8445-9963-5F84902F612F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B65A69A-B4DF-4D1B-B014-1C81CC60D0D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sz="2200"/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23F05-B0A5-2C44-805D-B56083046A9A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75A845E5-A98D-4A8C-8898-6C04E63ADC4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CF85E-4A18-7F4F-B4D6-44EC8C7A68D2}" type="datetime1">
              <a:rPr lang="fr-FR" smtClean="0"/>
              <a:t>30/05/2018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8B35FB2-9C45-4128-B4AF-273CBDABD34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AA0B9-214F-F648-8E68-68ADF351CA09}" type="datetime1">
              <a:rPr lang="fr-FR" smtClean="0"/>
              <a:t>30/05/2018</a:t>
            </a:fld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1458685-9415-4316-82A3-F8BB7C6A730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4" name="Espace réservé du contenu 2"/>
          <p:cNvSpPr>
            <a:spLocks noGrp="1"/>
          </p:cNvSpPr>
          <p:nvPr>
            <p:ph sz="half" idx="13"/>
          </p:nvPr>
        </p:nvSpPr>
        <p:spPr>
          <a:xfrm>
            <a:off x="466872" y="1683858"/>
            <a:ext cx="4105128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sz="half" idx="14"/>
          </p:nvPr>
        </p:nvSpPr>
        <p:spPr>
          <a:xfrm>
            <a:off x="4720856" y="1673225"/>
            <a:ext cx="4104057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CCB14-BC1D-8E44-B10E-DD2009F29F1B}" type="datetime1">
              <a:rPr lang="fr-FR" smtClean="0"/>
              <a:t>30/05/2018</a:t>
            </a:fld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FFC5AE1-ABDC-431E-8985-305A2FE16F4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1AA5E-2C66-6147-A9F4-75052077CE2B}" type="datetime1">
              <a:rPr lang="fr-FR" smtClean="0"/>
              <a:t>30/05/2018</a:t>
            </a:fld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F626A2F-08A5-426C-B241-01F384EDB34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8F8B6-42FD-EB4B-827B-CD2BFB6C81C4}" type="datetime1">
              <a:rPr lang="fr-FR" smtClean="0"/>
              <a:t>30/05/2018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E20AB34-DA58-4810-9087-9DAB4840E1B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 marL="444500" indent="455613"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814388" indent="527050">
              <a:buFont typeface="Arial" pitchFamily="34" charset="0"/>
              <a:buChar char="•"/>
              <a:defRPr sz="2000"/>
            </a:lvl3pPr>
            <a:lvl4pPr marL="1076325" indent="354013">
              <a:defRPr sz="1800"/>
            </a:lvl4pPr>
            <a:lvl5pPr marL="1347788" indent="45085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444500" lvl="1" indent="455613" algn="l" defTabSz="200025" rtl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08C2D-2110-4443-A102-2D591EB1217B}" type="datetime1">
              <a:rPr lang="fr-FR" smtClean="0"/>
              <a:t>30/05/2018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2B4CAFA-C7E2-4551-9D7E-826ABD079AF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F8132-91E9-6042-94F3-093650E0ABEB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746B3DC-3E7E-4BC7-AA48-32A5E27B17F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EC8DA-CB78-D84E-A8C7-2CAAF35E1118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0EB15086-A8F5-4B0C-94A9-4E8652B22CA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1256" y="328614"/>
            <a:ext cx="5362652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7025A-466F-644C-9DF5-EC4886A5046D}" type="datetime1">
              <a:rPr lang="fr-FR" smtClean="0"/>
              <a:t>30/05/2018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DE9B9BC-FBFA-44C8-A126-10528C19641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liste à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 marL="361950" indent="352425">
              <a:defRPr/>
            </a:lvl2pPr>
            <a:lvl3pPr marL="1076325" indent="361950">
              <a:defRPr sz="2000"/>
            </a:lvl3pPr>
            <a:lvl4pPr marL="1438275" indent="371475">
              <a:defRPr sz="1800"/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F580D-332B-0B4E-8666-437F2F1B6D71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2FEFE3E-5266-48F6-9D02-A7873B043BC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A658F-7471-2148-B1C8-83552361AB07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violet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725F1F8-491E-A647-A2C2-D9BA2BD5357D}" type="datetime1">
              <a:rPr lang="fr-FR" smtClean="0"/>
              <a:t>30/05/2018</a:t>
            </a:fld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58F51B24-FE56-46AB-A3F4-8E087E3E0EE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783D0-C685-A849-ADE6-0E37907C1DC8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BF69C-FC62-1440-9830-BF5A70DFAFB4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F10DE90-BC0B-4B81-B29C-9917A0F4E27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56290-5EEA-624A-8FEE-F722AC06545D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7EE788A7-F2E0-41A0-8D13-FA6E3463B3F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EE148-5448-234C-8B45-6C71DB0E7D30}" type="datetime1">
              <a:rPr lang="fr-FR" smtClean="0"/>
              <a:t>30/05/2018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F81611A-CB2B-465A-AE04-B3108DC7397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6"/>
            <a:ext cx="3694113" cy="466378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6"/>
            <a:ext cx="3694113" cy="466378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6DB36-BEE6-AF44-8DCA-1AD459789A34}" type="datetime1">
              <a:rPr lang="fr-FR" smtClean="0"/>
              <a:t>30/05/2018</a:t>
            </a:fld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D410E95-6D95-4E1F-AFCA-146414EE478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45608" y="1641327"/>
            <a:ext cx="4126392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4"/>
          </p:nvPr>
        </p:nvSpPr>
        <p:spPr>
          <a:xfrm>
            <a:off x="4769294" y="1641327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22E24-A354-754F-BA12-DA9683C06FC4}" type="datetime1">
              <a:rPr lang="fr-FR" smtClean="0"/>
              <a:t>30/05/2018</a:t>
            </a:fld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045747E1-EE9D-4614-B0AF-74FE972C5AF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FA3B1-2ECC-2A42-AD62-6B6A69ABAB1D}" type="datetime1">
              <a:rPr lang="fr-FR" smtClean="0"/>
              <a:t>30/05/2018</a:t>
            </a:fld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5B73C56-2B26-4C2B-9573-3B25E79C247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619FE-26B0-8D46-BFC1-55270EFBAF55}" type="datetime1">
              <a:rPr lang="fr-FR" smtClean="0"/>
              <a:t>30/05/2018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737062F7-CB9E-492B-9FEE-CE5F7FD4E36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83775-8308-684E-A9C8-663D73D80CD6}" type="datetime1">
              <a:rPr lang="fr-FR" smtClean="0"/>
              <a:t>30/05/2018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D974F28-DE1B-4AA1-9D36-426F413850C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4572000" y="331122"/>
            <a:ext cx="4188542" cy="5759962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D2ABE-DBD0-2F4E-A65F-6238623140B1}" type="datetime1">
              <a:rPr lang="fr-FR" smtClean="0"/>
              <a:t>30/05/2018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21E8BA3-4716-4C86-BAC1-A8F486E7663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978E-F785-7449-AAA4-F1F3CD933938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95AD3805-7C73-41ED-8889-9F34E8E2184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2DA46-51E1-6B4F-A95C-B0224EF863FD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A504CC1-6CDA-4542-988C-3CAEAB0C99A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1256" y="328614"/>
            <a:ext cx="5362652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liste à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 marL="361950" indent="352425">
              <a:defRPr/>
            </a:lvl2pPr>
            <a:lvl3pPr marL="1076325" indent="361950">
              <a:defRPr sz="2000"/>
            </a:lvl3pPr>
            <a:lvl4pPr marL="1438275" indent="371475">
              <a:defRPr sz="1800"/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9F190-A82F-2F4C-A367-682430E492D8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2FEFE3E-5266-48F6-9D02-A7873B043BC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65855-1E46-9D49-BF9E-8AD31C53C8E5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D05E2-341E-4F48-BA6D-76DCEB8116CA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gri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F258C86-CFDE-DB47-A929-44411A2E328F}" type="datetime1">
              <a:rPr lang="fr-FR" smtClean="0"/>
              <a:t>30/05/2018</a:t>
            </a:fld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596A5885-A02B-4BE5-9341-AACB85DD4DB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37D0F-8AF5-C541-8AE4-CF0D6370DE1C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878E9-D6CC-124D-9811-0B09E4E2FBC9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BA5ABCA-6361-4CA6-80C5-B9DDA5CD756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39.xml"/><Relationship Id="rId17" Type="http://schemas.openxmlformats.org/officeDocument/2006/relationships/theme" Target="../theme/theme10.xml"/><Relationship Id="rId18" Type="http://schemas.openxmlformats.org/officeDocument/2006/relationships/image" Target="../media/image20.jpeg"/><Relationship Id="rId1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3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1.xml"/><Relationship Id="rId13" Type="http://schemas.openxmlformats.org/officeDocument/2006/relationships/theme" Target="../theme/theme11.xml"/><Relationship Id="rId14" Type="http://schemas.openxmlformats.org/officeDocument/2006/relationships/image" Target="../media/image18.jpeg"/><Relationship Id="rId1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6.xml"/><Relationship Id="rId8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4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theme" Target="../theme/theme2.xml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14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52.xml"/><Relationship Id="rId16" Type="http://schemas.openxmlformats.org/officeDocument/2006/relationships/theme" Target="../theme/theme4.xml"/><Relationship Id="rId17" Type="http://schemas.openxmlformats.org/officeDocument/2006/relationships/image" Target="../media/image3.jpeg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67.xml"/><Relationship Id="rId16" Type="http://schemas.openxmlformats.org/officeDocument/2006/relationships/theme" Target="../theme/theme5.xml"/><Relationship Id="rId17" Type="http://schemas.openxmlformats.org/officeDocument/2006/relationships/image" Target="../media/image9.jpeg"/><Relationship Id="rId1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8.xml"/><Relationship Id="rId7" Type="http://schemas.openxmlformats.org/officeDocument/2006/relationships/slideLayout" Target="../slideLayouts/slideLayout59.xml"/><Relationship Id="rId8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1.xml"/><Relationship Id="rId15" Type="http://schemas.openxmlformats.org/officeDocument/2006/relationships/theme" Target="../theme/theme6.xm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96.xml"/><Relationship Id="rId16" Type="http://schemas.openxmlformats.org/officeDocument/2006/relationships/theme" Target="../theme/theme7.xml"/><Relationship Id="rId17" Type="http://schemas.openxmlformats.org/officeDocument/2006/relationships/image" Target="../media/image14.jpeg"/><Relationship Id="rId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3.xml"/><Relationship Id="rId3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1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11.xml"/><Relationship Id="rId16" Type="http://schemas.openxmlformats.org/officeDocument/2006/relationships/theme" Target="../theme/theme8.xml"/><Relationship Id="rId17" Type="http://schemas.openxmlformats.org/officeDocument/2006/relationships/image" Target="../media/image16.jpeg"/><Relationship Id="rId1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9.xml"/><Relationship Id="rId4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3.xml"/><Relationship Id="rId8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6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3.xml"/><Relationship Id="rId13" Type="http://schemas.openxmlformats.org/officeDocument/2006/relationships/theme" Target="../theme/theme9.xml"/><Relationship Id="rId14" Type="http://schemas.openxmlformats.org/officeDocument/2006/relationships/image" Target="../media/image18.jpeg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ntroduction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474663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844675"/>
            <a:ext cx="7540625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7013" y="6489700"/>
            <a:ext cx="2012950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16584804-AF6F-C846-802F-0E269EC54F8F}" type="datetime1">
              <a:rPr lang="fr-FR" smtClean="0"/>
              <a:t>30/05/2018</a:t>
            </a:fld>
            <a:endParaRPr lang="fr-FR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47114" name="Rectangle 1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A9710F7A-C13D-48E1-A362-5248A290959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56" r:id="rId1"/>
    <p:sldLayoutId id="2147485954" r:id="rId2"/>
    <p:sldLayoutId id="2147485955" r:id="rId3"/>
    <p:sldLayoutId id="2147485956" r:id="rId4"/>
    <p:sldLayoutId id="2147485957" r:id="rId5"/>
    <p:sldLayoutId id="2147485958" r:id="rId6"/>
    <p:sldLayoutId id="2147485959" r:id="rId7"/>
    <p:sldLayoutId id="2147485960" r:id="rId8"/>
    <p:sldLayoutId id="2147485961" r:id="rId9"/>
    <p:sldLayoutId id="2147485962" r:id="rId10"/>
    <p:sldLayoutId id="2147485963" r:id="rId11"/>
    <p:sldLayoutId id="2147486092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220663" indent="-219075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»"/>
        <a:defRPr sz="1200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5pPr>
      <a:lvl6pPr marL="10144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ea typeface="Arial" charset="0"/>
          <a:cs typeface="+mn-cs"/>
        </a:defRPr>
      </a:lvl6pPr>
      <a:lvl7pPr marL="14716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ea typeface="Arial" charset="0"/>
          <a:cs typeface="+mn-cs"/>
        </a:defRPr>
      </a:lvl7pPr>
      <a:lvl8pPr marL="19288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ea typeface="Arial" charset="0"/>
          <a:cs typeface="+mn-cs"/>
        </a:defRPr>
      </a:lvl8pPr>
      <a:lvl9pPr marL="23860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bandeau_texte_orange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18C55083-B644-0E40-9A0E-409363C9F0AA}" type="datetime1">
              <a:rPr lang="fr-FR" smtClean="0"/>
              <a:t>30/05/2018</a:t>
            </a:fld>
            <a:endParaRPr lang="fr-FR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18ABE201-8388-4065-8723-685811BC044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5" r:id="rId1"/>
    <p:sldLayoutId id="2147486083" r:id="rId2"/>
    <p:sldLayoutId id="2147486046" r:id="rId3"/>
    <p:sldLayoutId id="2147486047" r:id="rId4"/>
    <p:sldLayoutId id="2147486048" r:id="rId5"/>
    <p:sldLayoutId id="2147486049" r:id="rId6"/>
    <p:sldLayoutId id="2147486050" r:id="rId7"/>
    <p:sldLayoutId id="2147486051" r:id="rId8"/>
    <p:sldLayoutId id="2147486052" r:id="rId9"/>
    <p:sldLayoutId id="2147486053" r:id="rId10"/>
    <p:sldLayoutId id="2147486054" r:id="rId11"/>
    <p:sldLayoutId id="2147486055" r:id="rId12"/>
    <p:sldLayoutId id="2147486085" r:id="rId13"/>
    <p:sldLayoutId id="2147486107" r:id="rId14"/>
    <p:sldLayoutId id="2147486109" r:id="rId15"/>
    <p:sldLayoutId id="2147486119" r:id="rId1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bandeau_texte_kaki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FC12760-8B26-8A44-8994-39754C8B69A0}" type="datetime1">
              <a:rPr lang="fr-FR" smtClean="0"/>
              <a:t>30/05/2018</a:t>
            </a:fld>
            <a:endParaRPr lang="fr-FR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5B93C5D5-3220-4143-9347-D52F744E787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6" r:id="rId1"/>
    <p:sldLayoutId id="2147486067" r:id="rId2"/>
    <p:sldLayoutId id="2147486068" r:id="rId3"/>
    <p:sldLayoutId id="2147486084" r:id="rId4"/>
    <p:sldLayoutId id="2147486069" r:id="rId5"/>
    <p:sldLayoutId id="2147486070" r:id="rId6"/>
    <p:sldLayoutId id="2147486071" r:id="rId7"/>
    <p:sldLayoutId id="2147486072" r:id="rId8"/>
    <p:sldLayoutId id="2147486073" r:id="rId9"/>
    <p:sldLayoutId id="2147486074" r:id="rId10"/>
    <p:sldLayoutId id="2147486075" r:id="rId11"/>
    <p:sldLayoutId id="2147486076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Arial" charset="0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Arial" charset="0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n-lt"/>
          <a:ea typeface="Arial" charset="0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ndeau_texte_rouge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474663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0EB3AD35-ED78-3442-AC3F-7FE4CD2070F7}" type="datetime1">
              <a:rPr lang="fr-FR" smtClean="0"/>
              <a:t>30/05/2018</a:t>
            </a:fld>
            <a:endParaRPr lang="fr-FR"/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155656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981E926C-E072-4863-8B66-44E1071E449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57" r:id="rId1"/>
    <p:sldLayoutId id="2147485964" r:id="rId2"/>
    <p:sldLayoutId id="2147485965" r:id="rId3"/>
    <p:sldLayoutId id="2147485966" r:id="rId4"/>
    <p:sldLayoutId id="2147485967" r:id="rId5"/>
    <p:sldLayoutId id="2147485968" r:id="rId6"/>
    <p:sldLayoutId id="2147485969" r:id="rId7"/>
    <p:sldLayoutId id="2147485970" r:id="rId8"/>
    <p:sldLayoutId id="2147485971" r:id="rId9"/>
    <p:sldLayoutId id="2147485972" r:id="rId10"/>
    <p:sldLayoutId id="2147485973" r:id="rId11"/>
    <p:sldLayoutId id="2147486112" r:id="rId12"/>
    <p:sldLayoutId id="2147486113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defTabSz="200025" rtl="0" eaLnBrk="0" fontAlgn="base" hangingPunct="0">
        <a:lnSpc>
          <a:spcPct val="170000"/>
        </a:lnSpc>
        <a:spcBef>
          <a:spcPct val="0"/>
        </a:spcBef>
        <a:spcAft>
          <a:spcPct val="0"/>
        </a:spcAft>
        <a:buChar char="•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1588" indent="455613" algn="l" defTabSz="200025" rtl="0" eaLnBrk="0" fontAlgn="base" hangingPunct="0">
        <a:lnSpc>
          <a:spcPct val="170000"/>
        </a:lnSpc>
        <a:spcBef>
          <a:spcPct val="0"/>
        </a:spcBef>
        <a:spcAft>
          <a:spcPct val="0"/>
        </a:spcAft>
        <a:buClr>
          <a:schemeClr val="bg2"/>
        </a:buClr>
        <a:buChar char="–"/>
        <a:defRPr sz="2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3175" indent="911225" algn="l" defTabSz="200025" rtl="0" eaLnBrk="0" fontAlgn="base" hangingPunct="0">
        <a:lnSpc>
          <a:spcPct val="170000"/>
        </a:lnSpc>
        <a:spcBef>
          <a:spcPct val="0"/>
        </a:spcBef>
        <a:spcAft>
          <a:spcPct val="0"/>
        </a:spcAft>
        <a:buFont typeface="Arial" charset="0"/>
        <a:buChar char="•"/>
        <a:defRPr sz="2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4763" indent="1366838" algn="l" defTabSz="200025" rtl="0" eaLnBrk="0" fontAlgn="base" hangingPunct="0">
        <a:lnSpc>
          <a:spcPct val="170000"/>
        </a:lnSpc>
        <a:spcBef>
          <a:spcPct val="0"/>
        </a:spcBef>
        <a:spcAft>
          <a:spcPct val="0"/>
        </a:spcAft>
        <a:buChar char="–"/>
        <a:defRPr sz="2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6350" indent="1822450" algn="l" defTabSz="200025" rtl="0" eaLnBrk="0" fontAlgn="base" hangingPunct="0">
        <a:lnSpc>
          <a:spcPct val="170000"/>
        </a:lnSpc>
        <a:spcBef>
          <a:spcPct val="0"/>
        </a:spcBef>
        <a:spcAft>
          <a:spcPct val="0"/>
        </a:spcAft>
        <a:buChar char="»"/>
        <a:defRPr sz="2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4635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ea typeface="Arial" charset="0"/>
          <a:cs typeface="+mn-cs"/>
        </a:defRPr>
      </a:lvl6pPr>
      <a:lvl7pPr marL="9207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ea typeface="Arial" charset="0"/>
          <a:cs typeface="+mn-cs"/>
        </a:defRPr>
      </a:lvl7pPr>
      <a:lvl8pPr marL="13779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ea typeface="Arial" charset="0"/>
          <a:cs typeface="+mn-cs"/>
        </a:defRPr>
      </a:lvl8pPr>
      <a:lvl9pPr marL="18351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fond_derniere"/>
          <p:cNvPicPr>
            <a:picLocks noChangeAspect="1" noChangeArrowheads="1"/>
          </p:cNvPicPr>
          <p:nvPr/>
        </p:nvPicPr>
        <p:blipFill>
          <a:blip r:embed="rId14" cstate="screen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254000" y="2924175"/>
            <a:ext cx="863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0" y="4187825"/>
            <a:ext cx="43180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58" r:id="rId1"/>
    <p:sldLayoutId id="2147485974" r:id="rId2"/>
    <p:sldLayoutId id="2147485975" r:id="rId3"/>
    <p:sldLayoutId id="2147485976" r:id="rId4"/>
    <p:sldLayoutId id="2147485977" r:id="rId5"/>
    <p:sldLayoutId id="2147485978" r:id="rId6"/>
    <p:sldLayoutId id="2147485979" r:id="rId7"/>
    <p:sldLayoutId id="2147485980" r:id="rId8"/>
    <p:sldLayoutId id="2147485981" r:id="rId9"/>
    <p:sldLayoutId id="2147485982" r:id="rId10"/>
    <p:sldLayoutId id="2147485983" r:id="rId11"/>
    <p:sldLayoutId id="2147486094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6350" indent="-635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None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6350" indent="-635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None/>
        <a:defRPr sz="1400" b="1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2pPr>
      <a:lvl3pPr marL="6350" indent="-6350" algn="l" rtl="0" eaLnBrk="0" fontAlgn="base" hangingPunct="0">
        <a:spcBef>
          <a:spcPct val="0"/>
        </a:spcBef>
        <a:spcAft>
          <a:spcPct val="0"/>
        </a:spcAft>
        <a:buFont typeface="Arial" charset="0"/>
        <a:buNone/>
        <a:defRPr sz="1400" b="1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3pPr>
      <a:lvl4pPr marL="6350" indent="-6350" algn="l" rtl="0" eaLnBrk="0" fontAlgn="base" hangingPunct="0">
        <a:spcBef>
          <a:spcPct val="0"/>
        </a:spcBef>
        <a:spcAft>
          <a:spcPct val="0"/>
        </a:spcAft>
        <a:buNone/>
        <a:defRPr sz="1400" b="1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4pPr>
      <a:lvl5pPr marL="6350" indent="-6350" algn="l" rtl="0" eaLnBrk="0" fontAlgn="base" hangingPunct="0">
        <a:spcBef>
          <a:spcPct val="0"/>
        </a:spcBef>
        <a:spcAft>
          <a:spcPct val="0"/>
        </a:spcAft>
        <a:buNone/>
        <a:defRPr sz="1400" b="1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5pPr>
      <a:lvl6pPr marL="4635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ea typeface="Arial" charset="0"/>
          <a:cs typeface="+mn-cs"/>
        </a:defRPr>
      </a:lvl6pPr>
      <a:lvl7pPr marL="9207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ea typeface="Arial" charset="0"/>
          <a:cs typeface="+mn-cs"/>
        </a:defRPr>
      </a:lvl7pPr>
      <a:lvl8pPr marL="13779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ea typeface="Arial" charset="0"/>
          <a:cs typeface="+mn-cs"/>
        </a:defRPr>
      </a:lvl8pPr>
      <a:lvl9pPr marL="18351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bandeau_texte_rouge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CEDC77AE-A298-A245-970A-1ECF8FA38C1A}" type="datetime1">
              <a:rPr lang="fr-FR" smtClean="0"/>
              <a:t>30/05/2018</a:t>
            </a:fld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4B2E0D1C-B86F-46E2-8541-355641B2F28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59" r:id="rId1"/>
    <p:sldLayoutId id="2147485984" r:id="rId2"/>
    <p:sldLayoutId id="2147486077" r:id="rId3"/>
    <p:sldLayoutId id="2147485985" r:id="rId4"/>
    <p:sldLayoutId id="2147485986" r:id="rId5"/>
    <p:sldLayoutId id="2147485987" r:id="rId6"/>
    <p:sldLayoutId id="2147485988" r:id="rId7"/>
    <p:sldLayoutId id="2147485989" r:id="rId8"/>
    <p:sldLayoutId id="2147485990" r:id="rId9"/>
    <p:sldLayoutId id="2147485991" r:id="rId10"/>
    <p:sldLayoutId id="2147485992" r:id="rId11"/>
    <p:sldLayoutId id="2147485993" r:id="rId12"/>
    <p:sldLayoutId id="2147486090" r:id="rId13"/>
    <p:sldLayoutId id="2147486091" r:id="rId14"/>
    <p:sldLayoutId id="2147486093" r:id="rId1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bandeau_texte_bleu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DA0B0B65-A816-1942-A362-327AF11F2E3B}" type="datetime1">
              <a:rPr lang="fr-FR" smtClean="0"/>
              <a:t>30/05/2018</a:t>
            </a:fld>
            <a:endParaRPr lang="fr-FR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8E9F12E1-2E0E-47E5-BCF6-58A4EEBCD6E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0" r:id="rId1"/>
    <p:sldLayoutId id="2147486078" r:id="rId2"/>
    <p:sldLayoutId id="2147485994" r:id="rId3"/>
    <p:sldLayoutId id="2147485995" r:id="rId4"/>
    <p:sldLayoutId id="2147485996" r:id="rId5"/>
    <p:sldLayoutId id="2147485997" r:id="rId6"/>
    <p:sldLayoutId id="2147485998" r:id="rId7"/>
    <p:sldLayoutId id="2147485999" r:id="rId8"/>
    <p:sldLayoutId id="2147486000" r:id="rId9"/>
    <p:sldLayoutId id="2147486001" r:id="rId10"/>
    <p:sldLayoutId id="2147486002" r:id="rId11"/>
    <p:sldLayoutId id="2147486003" r:id="rId12"/>
    <p:sldLayoutId id="2147486004" r:id="rId13"/>
    <p:sldLayoutId id="2147486087" r:id="rId14"/>
    <p:sldLayoutId id="2147486108" r:id="rId1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bandeau_texte_vert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1ABF753D-D78C-1A43-845E-8463607433AB}" type="datetime1">
              <a:rPr lang="fr-FR" smtClean="0"/>
              <a:t>30/05/2018</a:t>
            </a:fld>
            <a:endParaRPr lang="fr-FR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DB3D3C34-5B49-4363-AD4A-7E904AF9473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79" r:id="rId1"/>
    <p:sldLayoutId id="2147486061" r:id="rId2"/>
    <p:sldLayoutId id="2147486005" r:id="rId3"/>
    <p:sldLayoutId id="2147486006" r:id="rId4"/>
    <p:sldLayoutId id="2147486007" r:id="rId5"/>
    <p:sldLayoutId id="2147486008" r:id="rId6"/>
    <p:sldLayoutId id="2147486009" r:id="rId7"/>
    <p:sldLayoutId id="2147486010" r:id="rId8"/>
    <p:sldLayoutId id="2147486011" r:id="rId9"/>
    <p:sldLayoutId id="2147486012" r:id="rId10"/>
    <p:sldLayoutId id="2147486013" r:id="rId11"/>
    <p:sldLayoutId id="2147486014" r:id="rId12"/>
    <p:sldLayoutId id="2147486110" r:id="rId13"/>
    <p:sldLayoutId id="2147486111" r:id="rId1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bandeau_texte_violet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9CA7A1D6-B2C9-0D4F-89EA-9980B50032F1}" type="datetime1">
              <a:rPr lang="fr-FR" smtClean="0"/>
              <a:t>30/05/2018</a:t>
            </a:fld>
            <a:endParaRPr lang="fr-FR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C1C9E7D0-88B9-48AB-B495-713AA66D62E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2" r:id="rId1"/>
    <p:sldLayoutId id="2147486081" r:id="rId2"/>
    <p:sldLayoutId id="2147486015" r:id="rId3"/>
    <p:sldLayoutId id="2147486016" r:id="rId4"/>
    <p:sldLayoutId id="2147486017" r:id="rId5"/>
    <p:sldLayoutId id="2147486018" r:id="rId6"/>
    <p:sldLayoutId id="2147486019" r:id="rId7"/>
    <p:sldLayoutId id="2147486020" r:id="rId8"/>
    <p:sldLayoutId id="2147486021" r:id="rId9"/>
    <p:sldLayoutId id="2147486022" r:id="rId10"/>
    <p:sldLayoutId id="2147486023" r:id="rId11"/>
    <p:sldLayoutId id="2147486024" r:id="rId12"/>
    <p:sldLayoutId id="2147486114" r:id="rId13"/>
    <p:sldLayoutId id="2147486115" r:id="rId14"/>
    <p:sldLayoutId id="2147486118" r:id="rId1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bandeau_texte_gris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F9048558-3676-0742-BE9F-4A045CB4829F}" type="datetime1">
              <a:rPr lang="fr-FR" smtClean="0"/>
              <a:t>30/05/2018</a:t>
            </a:fld>
            <a:endParaRPr lang="fr-FR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1F446F4D-52F0-4DA9-9948-2A2ADA9CBA1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3" r:id="rId1"/>
    <p:sldLayoutId id="2147486080" r:id="rId2"/>
    <p:sldLayoutId id="2147486025" r:id="rId3"/>
    <p:sldLayoutId id="2147486026" r:id="rId4"/>
    <p:sldLayoutId id="2147486027" r:id="rId5"/>
    <p:sldLayoutId id="2147486028" r:id="rId6"/>
    <p:sldLayoutId id="2147486029" r:id="rId7"/>
    <p:sldLayoutId id="2147486030" r:id="rId8"/>
    <p:sldLayoutId id="2147486031" r:id="rId9"/>
    <p:sldLayoutId id="2147486032" r:id="rId10"/>
    <p:sldLayoutId id="2147486033" r:id="rId11"/>
    <p:sldLayoutId id="2147486034" r:id="rId12"/>
    <p:sldLayoutId id="2147486088" r:id="rId13"/>
    <p:sldLayoutId id="2147486089" r:id="rId14"/>
    <p:sldLayoutId id="2147486116" r:id="rId1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bandeau_texte_kaki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62F2F5BA-0C91-FD45-B91C-C359EB844E5A}" type="datetime1">
              <a:rPr lang="fr-FR" smtClean="0"/>
              <a:t>30/05/2018</a:t>
            </a:fld>
            <a:endParaRPr lang="fr-FR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89B2ADE1-4AFA-42C4-8316-8D144CBECBD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4" r:id="rId1"/>
    <p:sldLayoutId id="2147486036" r:id="rId2"/>
    <p:sldLayoutId id="2147486082" r:id="rId3"/>
    <p:sldLayoutId id="2147486037" r:id="rId4"/>
    <p:sldLayoutId id="2147486038" r:id="rId5"/>
    <p:sldLayoutId id="2147486039" r:id="rId6"/>
    <p:sldLayoutId id="2147486040" r:id="rId7"/>
    <p:sldLayoutId id="2147486041" r:id="rId8"/>
    <p:sldLayoutId id="2147486042" r:id="rId9"/>
    <p:sldLayoutId id="2147486043" r:id="rId10"/>
    <p:sldLayoutId id="2147486044" r:id="rId11"/>
    <p:sldLayoutId id="2147486045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22.jpeg"/><Relationship Id="rId3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424936" cy="2016224"/>
          </a:xfrm>
        </p:spPr>
        <p:txBody>
          <a:bodyPr/>
          <a:lstStyle/>
          <a:p>
            <a:r>
              <a:rPr lang="fr-FR" dirty="0" err="1" smtClean="0"/>
              <a:t>Exploring</a:t>
            </a:r>
            <a:r>
              <a:rPr lang="fr-FR" dirty="0" smtClean="0"/>
              <a:t> Value </a:t>
            </a:r>
            <a:r>
              <a:rPr lang="fr-FR" dirty="0" err="1" smtClean="0"/>
              <a:t>Prediction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the EVES </a:t>
            </a:r>
            <a:r>
              <a:rPr lang="fr-FR" dirty="0" err="1" smtClean="0"/>
              <a:t>predictor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755576" y="3429000"/>
            <a:ext cx="7486650" cy="2137792"/>
          </a:xfrm>
        </p:spPr>
        <p:txBody>
          <a:bodyPr/>
          <a:lstStyle/>
          <a:p>
            <a:pPr algn="ctr"/>
            <a:r>
              <a:rPr lang="fr-FR" dirty="0" smtClean="0"/>
              <a:t>André </a:t>
            </a:r>
            <a:r>
              <a:rPr lang="fr-FR" dirty="0" err="1" smtClean="0"/>
              <a:t>Seznec</a:t>
            </a:r>
            <a:r>
              <a:rPr lang="fr-FR" dirty="0" smtClean="0"/>
              <a:t>  </a:t>
            </a:r>
          </a:p>
          <a:p>
            <a:pPr algn="ctr"/>
            <a:r>
              <a:rPr lang="fr-FR" dirty="0"/>
              <a:t> </a:t>
            </a:r>
          </a:p>
          <a:p>
            <a:pPr algn="ctr"/>
            <a:r>
              <a:rPr lang="fr-FR" dirty="0" smtClean="0"/>
              <a:t>IRISA/INRIA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7132638" y="6488113"/>
            <a:ext cx="2011362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F18691-9523-A349-A2BD-5DD9BFEC0E03}" type="datetime1">
              <a:rPr lang="fr-FR" smtClean="0"/>
              <a:t>30/05/2018</a:t>
            </a:fld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488" y="6488113"/>
            <a:ext cx="2195512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32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F9A180-C062-4D4D-B330-8EC45C4DFC48}" type="datetime1">
              <a:rPr lang="fr-FR" smtClean="0"/>
              <a:t>30/05/2018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B1C3CE58-3CC9-4F2B-AF61-4E01516572BD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cxnSp>
        <p:nvCxnSpPr>
          <p:cNvPr id="6" name="Elbow Connector 26"/>
          <p:cNvCxnSpPr>
            <a:stCxn id="12" idx="3"/>
          </p:cNvCxnSpPr>
          <p:nvPr/>
        </p:nvCxnSpPr>
        <p:spPr>
          <a:xfrm flipH="1">
            <a:off x="1979711" y="2396961"/>
            <a:ext cx="3086069" cy="1192226"/>
          </a:xfrm>
          <a:prstGeom prst="bentConnector3">
            <a:avLst>
              <a:gd name="adj1" fmla="val -7407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Elbow Connector 33"/>
          <p:cNvCxnSpPr/>
          <p:nvPr/>
        </p:nvCxnSpPr>
        <p:spPr>
          <a:xfrm rot="5400000" flipH="1" flipV="1">
            <a:off x="3173062" y="2673457"/>
            <a:ext cx="216995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Elbow Connector 34"/>
          <p:cNvCxnSpPr/>
          <p:nvPr/>
        </p:nvCxnSpPr>
        <p:spPr>
          <a:xfrm>
            <a:off x="1979713" y="1685259"/>
            <a:ext cx="1301847" cy="54370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42"/>
          <p:cNvCxnSpPr/>
          <p:nvPr/>
        </p:nvCxnSpPr>
        <p:spPr>
          <a:xfrm>
            <a:off x="3449558" y="2396961"/>
            <a:ext cx="474371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44"/>
          <p:cNvSpPr txBox="1"/>
          <p:nvPr/>
        </p:nvSpPr>
        <p:spPr>
          <a:xfrm>
            <a:off x="3923929" y="2212295"/>
            <a:ext cx="114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Prediction</a:t>
            </a:r>
            <a:endParaRPr lang="en-US" dirty="0"/>
          </a:p>
        </p:txBody>
      </p:sp>
      <p:cxnSp>
        <p:nvCxnSpPr>
          <p:cNvPr id="11" name="Elbow Connector 52"/>
          <p:cNvCxnSpPr/>
          <p:nvPr/>
        </p:nvCxnSpPr>
        <p:spPr>
          <a:xfrm rot="5400000">
            <a:off x="2161650" y="2408010"/>
            <a:ext cx="2127971" cy="2548714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Flowchart: Manual Operation 69"/>
          <p:cNvSpPr/>
          <p:nvPr/>
        </p:nvSpPr>
        <p:spPr>
          <a:xfrm rot="10800000">
            <a:off x="2882664" y="2781953"/>
            <a:ext cx="797791" cy="217685"/>
          </a:xfrm>
          <a:prstGeom prst="flowChartManualOperation">
            <a:avLst/>
          </a:prstGeom>
          <a:solidFill>
            <a:schemeClr val="accent1">
              <a:lumMod val="60000"/>
              <a:lumOff val="40000"/>
              <a:alpha val="27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lbow Connector 81"/>
          <p:cNvCxnSpPr/>
          <p:nvPr/>
        </p:nvCxnSpPr>
        <p:spPr>
          <a:xfrm flipV="1">
            <a:off x="1998482" y="2999639"/>
            <a:ext cx="1156241" cy="249881"/>
          </a:xfrm>
          <a:prstGeom prst="bentConnector3">
            <a:avLst>
              <a:gd name="adj1" fmla="val 100045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24"/>
          <p:cNvCxnSpPr/>
          <p:nvPr/>
        </p:nvCxnSpPr>
        <p:spPr>
          <a:xfrm flipH="1">
            <a:off x="3491880" y="3485461"/>
            <a:ext cx="1008112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29"/>
          <p:cNvCxnSpPr/>
          <p:nvPr/>
        </p:nvCxnSpPr>
        <p:spPr>
          <a:xfrm flipH="1" flipV="1">
            <a:off x="3491881" y="2999640"/>
            <a:ext cx="18279" cy="4858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34"/>
          <p:cNvCxnSpPr/>
          <p:nvPr/>
        </p:nvCxnSpPr>
        <p:spPr>
          <a:xfrm>
            <a:off x="4499992" y="2581628"/>
            <a:ext cx="0" cy="90383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Elbow Connector 31"/>
          <p:cNvCxnSpPr/>
          <p:nvPr/>
        </p:nvCxnSpPr>
        <p:spPr>
          <a:xfrm flipV="1">
            <a:off x="1917142" y="3017096"/>
            <a:ext cx="1469049" cy="1119854"/>
          </a:xfrm>
          <a:prstGeom prst="bentConnector3">
            <a:avLst>
              <a:gd name="adj1" fmla="val 99925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30331" y="1124744"/>
            <a:ext cx="1368151" cy="1152128"/>
          </a:xfrm>
          <a:prstGeom prst="rect">
            <a:avLst/>
          </a:prstGeom>
          <a:solidFill>
            <a:schemeClr val="accent1">
              <a:lumMod val="60000"/>
              <a:lumOff val="40000"/>
              <a:alpha val="27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Stride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1560" y="2701697"/>
            <a:ext cx="1368151" cy="1152128"/>
          </a:xfrm>
          <a:prstGeom prst="rect">
            <a:avLst/>
          </a:prstGeom>
          <a:solidFill>
            <a:schemeClr val="accent1">
              <a:lumMod val="60000"/>
              <a:lumOff val="40000"/>
              <a:alpha val="27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Retired</a:t>
            </a:r>
            <a:r>
              <a:rPr lang="fr-FR" dirty="0">
                <a:solidFill>
                  <a:schemeClr val="tx1"/>
                </a:solidFill>
              </a:rPr>
              <a:t> Last Value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2357" y="3917508"/>
            <a:ext cx="1368151" cy="1152128"/>
          </a:xfrm>
          <a:prstGeom prst="rect">
            <a:avLst/>
          </a:prstGeom>
          <a:solidFill>
            <a:schemeClr val="accent1">
              <a:lumMod val="60000"/>
              <a:lumOff val="40000"/>
              <a:alpha val="27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Speculative Window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Plus 21"/>
          <p:cNvSpPr/>
          <p:nvPr/>
        </p:nvSpPr>
        <p:spPr>
          <a:xfrm>
            <a:off x="3052959" y="2168361"/>
            <a:ext cx="457200" cy="457200"/>
          </a:xfrm>
          <a:prstGeom prst="mathPlus">
            <a:avLst/>
          </a:prstGeom>
          <a:solidFill>
            <a:schemeClr val="accent1">
              <a:lumMod val="60000"/>
              <a:lumOff val="40000"/>
              <a:alpha val="27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9"/>
          <p:cNvSpPr txBox="1">
            <a:spLocks noGrp="1"/>
          </p:cNvSpPr>
          <p:nvPr>
            <p:ph type="title"/>
          </p:nvPr>
        </p:nvSpPr>
        <p:spPr>
          <a:xfrm>
            <a:off x="2423029" y="545260"/>
            <a:ext cx="437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Conventional</a:t>
            </a:r>
            <a:r>
              <a:rPr lang="fr-FR" sz="2400" dirty="0" smtClean="0"/>
              <a:t>  </a:t>
            </a:r>
            <a:r>
              <a:rPr lang="fr-FR" sz="2400" dirty="0" err="1" smtClean="0"/>
              <a:t>stride</a:t>
            </a:r>
            <a:r>
              <a:rPr lang="fr-FR" sz="2400" dirty="0" smtClean="0"/>
              <a:t> </a:t>
            </a:r>
            <a:r>
              <a:rPr lang="fr-FR" sz="2400" dirty="0" err="1" smtClean="0"/>
              <a:t>predictor</a:t>
            </a:r>
            <a:endParaRPr lang="en-US" sz="2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2730490" y="5080716"/>
            <a:ext cx="5379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Prediction can be used only if it is high confidence</a:t>
            </a:r>
          </a:p>
          <a:p>
            <a:endParaRPr lang="en-US" u="sng" dirty="0" smtClean="0"/>
          </a:p>
          <a:p>
            <a:r>
              <a:rPr lang="en-US" dirty="0" smtClean="0">
                <a:solidFill>
                  <a:schemeClr val="bg2"/>
                </a:solidFill>
              </a:rPr>
              <a:t>If any low confidence prediction occurrence in the pipeline: low confidence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400913" y="118069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High</a:t>
            </a:r>
            <a:endParaRPr lang="en-US" dirty="0"/>
          </a:p>
        </p:txBody>
      </p:sp>
      <p:sp>
        <p:nvSpPr>
          <p:cNvPr id="26" name="ZoneTexte 25"/>
          <p:cNvSpPr txBox="1"/>
          <p:nvPr/>
        </p:nvSpPr>
        <p:spPr>
          <a:xfrm>
            <a:off x="2247024" y="283243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High</a:t>
            </a:r>
            <a:endParaRPr lang="en-US" dirty="0"/>
          </a:p>
        </p:txBody>
      </p:sp>
      <p:sp>
        <p:nvSpPr>
          <p:cNvPr id="27" name="ZoneTexte 26"/>
          <p:cNvSpPr txBox="1"/>
          <p:nvPr/>
        </p:nvSpPr>
        <p:spPr>
          <a:xfrm>
            <a:off x="2241605" y="375924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Low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 rot="16200000">
            <a:off x="3904097" y="278417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Low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75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r 5"/>
          <p:cNvGrpSpPr/>
          <p:nvPr/>
        </p:nvGrpSpPr>
        <p:grpSpPr>
          <a:xfrm>
            <a:off x="683568" y="1556792"/>
            <a:ext cx="7569112" cy="3978811"/>
            <a:chOff x="414669" y="1088931"/>
            <a:chExt cx="7569112" cy="3978811"/>
          </a:xfrm>
        </p:grpSpPr>
        <p:cxnSp>
          <p:nvCxnSpPr>
            <p:cNvPr id="35" name="Connecteur droit avec flèche 34"/>
            <p:cNvCxnSpPr/>
            <p:nvPr/>
          </p:nvCxnSpPr>
          <p:spPr>
            <a:xfrm flipV="1">
              <a:off x="3181099" y="2609605"/>
              <a:ext cx="3317358" cy="2688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à coins arrondis 1"/>
            <p:cNvSpPr/>
            <p:nvPr/>
          </p:nvSpPr>
          <p:spPr>
            <a:xfrm>
              <a:off x="2288660" y="1447357"/>
              <a:ext cx="893134" cy="129982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89" rIns="68580" bIns="3428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99"/>
            </a:p>
          </p:txBody>
        </p:sp>
        <p:cxnSp>
          <p:nvCxnSpPr>
            <p:cNvPr id="4" name="Connecteur droit avec flèche 3"/>
            <p:cNvCxnSpPr>
              <a:endCxn id="9" idx="1"/>
            </p:cNvCxnSpPr>
            <p:nvPr/>
          </p:nvCxnSpPr>
          <p:spPr>
            <a:xfrm>
              <a:off x="3181793" y="2107240"/>
              <a:ext cx="1585010" cy="138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à coins arrondis 4"/>
            <p:cNvSpPr/>
            <p:nvPr/>
          </p:nvSpPr>
          <p:spPr>
            <a:xfrm>
              <a:off x="2288660" y="3536653"/>
              <a:ext cx="893134" cy="153108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89" rIns="68580" bIns="3428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99"/>
            </a:p>
          </p:txBody>
        </p:sp>
        <p:cxnSp>
          <p:nvCxnSpPr>
            <p:cNvPr id="7" name="Connecteur droit 6"/>
            <p:cNvCxnSpPr>
              <a:stCxn id="5" idx="3"/>
            </p:cNvCxnSpPr>
            <p:nvPr/>
          </p:nvCxnSpPr>
          <p:spPr>
            <a:xfrm flipV="1">
              <a:off x="3181793" y="4286252"/>
              <a:ext cx="1585010" cy="1594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lipse 8"/>
            <p:cNvSpPr/>
            <p:nvPr/>
          </p:nvSpPr>
          <p:spPr>
            <a:xfrm>
              <a:off x="4704909" y="1638744"/>
              <a:ext cx="422643" cy="32934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89" rIns="68580" bIns="3428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99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3564566" y="4478690"/>
              <a:ext cx="864339" cy="369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99"/>
                <a:t>Inflight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3341144" y="1743835"/>
              <a:ext cx="941259" cy="64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99" dirty="0"/>
                <a:t>Val</a:t>
              </a:r>
            </a:p>
            <a:p>
              <a:r>
                <a:rPr lang="en-US" sz="1799" dirty="0"/>
                <a:t>Stride</a:t>
              </a:r>
            </a:p>
          </p:txBody>
        </p:sp>
        <p:cxnSp>
          <p:nvCxnSpPr>
            <p:cNvPr id="15" name="Connecteur droit avec flèche 14"/>
            <p:cNvCxnSpPr>
              <a:stCxn id="9" idx="6"/>
            </p:cNvCxnSpPr>
            <p:nvPr/>
          </p:nvCxnSpPr>
          <p:spPr>
            <a:xfrm flipV="1">
              <a:off x="5127551" y="3285461"/>
              <a:ext cx="13716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/>
          </p:nvSpPr>
          <p:spPr>
            <a:xfrm>
              <a:off x="5366783" y="2842882"/>
              <a:ext cx="2616998" cy="369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99" dirty="0"/>
                <a:t>Val + (Inflight+1) </a:t>
              </a:r>
              <a:r>
                <a:rPr lang="en-US" sz="1799"/>
                <a:t>*Stride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 rot="5400000">
              <a:off x="1994378" y="4023995"/>
              <a:ext cx="1441420" cy="64607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99" dirty="0"/>
                <a:t>Speculative </a:t>
              </a:r>
            </a:p>
            <a:p>
              <a:pPr algn="ctr"/>
              <a:r>
                <a:rPr lang="en-US" sz="1799" dirty="0"/>
                <a:t>window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 rot="5400000">
              <a:off x="1944960" y="1893856"/>
              <a:ext cx="1539069" cy="64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99" dirty="0"/>
                <a:t>Val/Stride</a:t>
              </a:r>
            </a:p>
            <a:p>
              <a:pPr algn="ctr"/>
              <a:r>
                <a:rPr lang="en-US" sz="1799" dirty="0"/>
                <a:t>table</a:t>
              </a:r>
            </a:p>
          </p:txBody>
        </p:sp>
        <p:cxnSp>
          <p:nvCxnSpPr>
            <p:cNvPr id="20" name="Connecteur droit 19"/>
            <p:cNvCxnSpPr/>
            <p:nvPr/>
          </p:nvCxnSpPr>
          <p:spPr>
            <a:xfrm>
              <a:off x="2779929" y="1112432"/>
              <a:ext cx="426024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/>
            <p:cNvCxnSpPr/>
            <p:nvPr/>
          </p:nvCxnSpPr>
          <p:spPr>
            <a:xfrm>
              <a:off x="2779929" y="1112433"/>
              <a:ext cx="0" cy="3349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/>
            <p:cNvSpPr txBox="1"/>
            <p:nvPr/>
          </p:nvSpPr>
          <p:spPr>
            <a:xfrm>
              <a:off x="3857188" y="1088931"/>
              <a:ext cx="1992853" cy="369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99"/>
                <a:t>Update at commit</a:t>
              </a:r>
            </a:p>
          </p:txBody>
        </p:sp>
        <p:cxnSp>
          <p:nvCxnSpPr>
            <p:cNvPr id="25" name="Connecteur droit 24"/>
            <p:cNvCxnSpPr/>
            <p:nvPr/>
          </p:nvCxnSpPr>
          <p:spPr>
            <a:xfrm>
              <a:off x="414669" y="3159001"/>
              <a:ext cx="1060598" cy="301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1499192" y="2097272"/>
              <a:ext cx="15948" cy="22164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>
              <a:endCxn id="2" idx="1"/>
            </p:cNvCxnSpPr>
            <p:nvPr/>
          </p:nvCxnSpPr>
          <p:spPr>
            <a:xfrm>
              <a:off x="1528363" y="2097271"/>
              <a:ext cx="76029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>
              <a:endCxn id="31" idx="1"/>
            </p:cNvCxnSpPr>
            <p:nvPr/>
          </p:nvCxnSpPr>
          <p:spPr>
            <a:xfrm>
              <a:off x="1538160" y="4313684"/>
              <a:ext cx="76029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32"/>
            <p:cNvSpPr txBox="1"/>
            <p:nvPr/>
          </p:nvSpPr>
          <p:spPr>
            <a:xfrm>
              <a:off x="632223" y="2747187"/>
              <a:ext cx="486030" cy="353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94" dirty="0"/>
                <a:t>PC</a:t>
              </a: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5755338" y="2081933"/>
              <a:ext cx="1422184" cy="3854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05"/>
                <a:t>Confidence</a:t>
              </a:r>
            </a:p>
          </p:txBody>
        </p:sp>
      </p:grp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E-Stride predictor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1654856" y="5812972"/>
            <a:ext cx="651754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Inflight = number of speculative occurrences of the instruction</a:t>
            </a:r>
            <a:endParaRPr lang="en-US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93EF92-D270-1043-AFD9-C4DF8C53C86B}" type="datetime1">
              <a:rPr lang="fr-FR" smtClean="0"/>
              <a:t>30/05/2018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A185EBDD-F33F-4741-8A5B-CA72F64F1F56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12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375" y="0"/>
            <a:ext cx="7540625" cy="620688"/>
          </a:xfrm>
        </p:spPr>
        <p:txBody>
          <a:bodyPr/>
          <a:lstStyle/>
          <a:p>
            <a:r>
              <a:rPr lang="fr-FR" dirty="0" smtClean="0"/>
              <a:t> VTAGE:  global </a:t>
            </a:r>
            <a:r>
              <a:rPr lang="fr-FR" dirty="0" err="1" smtClean="0"/>
              <a:t>branch</a:t>
            </a:r>
            <a:r>
              <a:rPr lang="fr-FR" dirty="0" smtClean="0"/>
              <a:t> </a:t>
            </a:r>
            <a:r>
              <a:rPr lang="fr-FR" dirty="0" err="1" smtClean="0"/>
              <a:t>history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558DC76E-D231-9B45-9EE5-B403D7C8162E}" type="datetime1">
              <a:rPr lang="fr-FR" smtClean="0"/>
              <a:t>30/05/2018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- </a:t>
            </a:r>
            <a:fld id="{D1692B77-2069-4621-B853-841C1BA9A1D4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193637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VT0</a:t>
            </a:r>
            <a:endParaRPr lang="en-US" dirty="0"/>
          </a:p>
        </p:txBody>
      </p:sp>
      <p:grpSp>
        <p:nvGrpSpPr>
          <p:cNvPr id="10" name="Grouper 9"/>
          <p:cNvGrpSpPr/>
          <p:nvPr/>
        </p:nvGrpSpPr>
        <p:grpSpPr>
          <a:xfrm>
            <a:off x="683568" y="1124744"/>
            <a:ext cx="7747275" cy="5091429"/>
            <a:chOff x="827237" y="791850"/>
            <a:chExt cx="8286712" cy="5654621"/>
          </a:xfrm>
        </p:grpSpPr>
        <p:sp>
          <p:nvSpPr>
            <p:cNvPr id="83" name="TextBox 82"/>
            <p:cNvSpPr txBox="1"/>
            <p:nvPr/>
          </p:nvSpPr>
          <p:spPr>
            <a:xfrm>
              <a:off x="4653528" y="6070468"/>
              <a:ext cx="636467" cy="376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pred</a:t>
              </a:r>
              <a:endParaRPr lang="en-US" sz="16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456746" y="6070468"/>
              <a:ext cx="550736" cy="376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use</a:t>
              </a:r>
              <a:endParaRPr lang="en-US" sz="1600" dirty="0"/>
            </a:p>
          </p:txBody>
        </p:sp>
        <p:grpSp>
          <p:nvGrpSpPr>
            <p:cNvPr id="9" name="Grouper 8"/>
            <p:cNvGrpSpPr/>
            <p:nvPr/>
          </p:nvGrpSpPr>
          <p:grpSpPr>
            <a:xfrm>
              <a:off x="827237" y="791850"/>
              <a:ext cx="8286712" cy="5332624"/>
              <a:chOff x="827237" y="791850"/>
              <a:chExt cx="8286712" cy="5332624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7719621" y="791850"/>
                <a:ext cx="1394328" cy="376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smtClean="0"/>
                  <a:t>ghist[0,L(N)]</a:t>
                </a:r>
                <a:endParaRPr lang="en-US" sz="1600" dirty="0"/>
              </a:p>
            </p:txBody>
          </p:sp>
          <p:grpSp>
            <p:nvGrpSpPr>
              <p:cNvPr id="6" name="Grouper 5"/>
              <p:cNvGrpSpPr/>
              <p:nvPr/>
            </p:nvGrpSpPr>
            <p:grpSpPr>
              <a:xfrm>
                <a:off x="827237" y="791850"/>
                <a:ext cx="8001368" cy="5332624"/>
                <a:chOff x="827237" y="791850"/>
                <a:chExt cx="8001368" cy="5332624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827237" y="2305704"/>
                  <a:ext cx="1296144" cy="1944216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27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3854961" y="2618910"/>
                  <a:ext cx="1368152" cy="108012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27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3573030" y="2249578"/>
                  <a:ext cx="598745" cy="3760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600" dirty="0" smtClean="0"/>
                    <a:t>VT1</a:t>
                  </a:r>
                  <a:endParaRPr lang="en-US" sz="1600" dirty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6735281" y="2249578"/>
                  <a:ext cx="634752" cy="3760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600" dirty="0" smtClean="0"/>
                    <a:t>VTN</a:t>
                  </a:r>
                  <a:endParaRPr lang="en-US" sz="1600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827237" y="3093146"/>
                  <a:ext cx="1296144" cy="3760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/>
                    <a:t>p</a:t>
                  </a:r>
                  <a:r>
                    <a:rPr lang="fr-FR" sz="1600" dirty="0" smtClean="0"/>
                    <a:t>red    </a:t>
                  </a:r>
                  <a:r>
                    <a:rPr lang="fr-FR" sz="1600" dirty="0"/>
                    <a:t>c</a:t>
                  </a:r>
                  <a:r>
                    <a:rPr lang="fr-FR" sz="1600" dirty="0" smtClean="0"/>
                    <a:t>tr</a:t>
                  </a:r>
                  <a:endParaRPr lang="en-US" sz="1600" dirty="0"/>
                </a:p>
              </p:txBody>
            </p:sp>
            <p:cxnSp>
              <p:nvCxnSpPr>
                <p:cNvPr id="16" name="Straight Connector 15"/>
                <p:cNvCxnSpPr>
                  <a:stCxn id="7" idx="0"/>
                  <a:endCxn id="7" idx="2"/>
                </p:cNvCxnSpPr>
                <p:nvPr/>
              </p:nvCxnSpPr>
              <p:spPr>
                <a:xfrm>
                  <a:off x="1475309" y="2305704"/>
                  <a:ext cx="0" cy="19442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4431025" y="2618910"/>
                  <a:ext cx="0" cy="108012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4791065" y="2618910"/>
                  <a:ext cx="0" cy="108012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5223113" y="2618910"/>
                  <a:ext cx="0" cy="108012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TextBox 20"/>
                <p:cNvSpPr txBox="1"/>
                <p:nvPr/>
              </p:nvSpPr>
              <p:spPr>
                <a:xfrm>
                  <a:off x="3782953" y="2974304"/>
                  <a:ext cx="1728192" cy="3760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/>
                    <a:t>p</a:t>
                  </a:r>
                  <a:r>
                    <a:rPr lang="fr-FR" sz="1600" dirty="0" smtClean="0"/>
                    <a:t>red  ctr  tag  </a:t>
                  </a:r>
                  <a:endParaRPr lang="en-US" sz="1600" dirty="0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6915301" y="2618910"/>
                  <a:ext cx="1368152" cy="108012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27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7491365" y="2618910"/>
                  <a:ext cx="0" cy="108012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7851405" y="2618910"/>
                  <a:ext cx="0" cy="108012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8283453" y="2618910"/>
                  <a:ext cx="0" cy="108012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/>
                <p:cNvSpPr txBox="1"/>
                <p:nvPr/>
              </p:nvSpPr>
              <p:spPr>
                <a:xfrm>
                  <a:off x="6843293" y="2974304"/>
                  <a:ext cx="1728192" cy="3760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/>
                    <a:t>p</a:t>
                  </a:r>
                  <a:r>
                    <a:rPr lang="fr-FR" sz="1600" dirty="0" smtClean="0"/>
                    <a:t>red  ctr  tag  </a:t>
                  </a:r>
                  <a:endParaRPr lang="en-US" sz="1600" dirty="0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6087209" y="2974304"/>
                  <a:ext cx="416995" cy="3760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600" dirty="0" smtClean="0"/>
                    <a:t>…</a:t>
                  </a:r>
                  <a:endParaRPr lang="en-US" sz="1600" dirty="0"/>
                </a:p>
              </p:txBody>
            </p:sp>
            <p:sp>
              <p:nvSpPr>
                <p:cNvPr id="28" name="Flowchart: Manual Operation 27"/>
                <p:cNvSpPr/>
                <p:nvPr/>
              </p:nvSpPr>
              <p:spPr>
                <a:xfrm>
                  <a:off x="2267744" y="4609960"/>
                  <a:ext cx="720080" cy="216024"/>
                </a:xfrm>
                <a:prstGeom prst="flowChartManualOperation">
                  <a:avLst/>
                </a:prstGeom>
                <a:solidFill>
                  <a:schemeClr val="accent1">
                    <a:lumMod val="60000"/>
                    <a:lumOff val="40000"/>
                    <a:alpha val="27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30" name="Flowchart: Manual Operation 29"/>
                <p:cNvSpPr/>
                <p:nvPr/>
              </p:nvSpPr>
              <p:spPr>
                <a:xfrm>
                  <a:off x="3419872" y="5114016"/>
                  <a:ext cx="720080" cy="216024"/>
                </a:xfrm>
                <a:prstGeom prst="flowChartManualOperation">
                  <a:avLst/>
                </a:prstGeom>
                <a:solidFill>
                  <a:schemeClr val="accent1">
                    <a:lumMod val="60000"/>
                    <a:lumOff val="40000"/>
                    <a:alpha val="27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31" name="Flowchart: Manual Operation 30"/>
                <p:cNvSpPr/>
                <p:nvPr/>
              </p:nvSpPr>
              <p:spPr>
                <a:xfrm>
                  <a:off x="4644008" y="5690080"/>
                  <a:ext cx="720080" cy="216024"/>
                </a:xfrm>
                <a:prstGeom prst="flowChartManualOperation">
                  <a:avLst/>
                </a:prstGeom>
                <a:solidFill>
                  <a:schemeClr val="accent1">
                    <a:lumMod val="60000"/>
                    <a:lumOff val="40000"/>
                    <a:alpha val="27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32" name="Flowchart: Alternate Process 31"/>
                <p:cNvSpPr/>
                <p:nvPr/>
              </p:nvSpPr>
              <p:spPr>
                <a:xfrm>
                  <a:off x="4653528" y="4069900"/>
                  <a:ext cx="720080" cy="324036"/>
                </a:xfrm>
                <a:prstGeom prst="flowChartAlternateProcess">
                  <a:avLst/>
                </a:prstGeom>
                <a:solidFill>
                  <a:schemeClr val="accent1">
                    <a:lumMod val="60000"/>
                    <a:lumOff val="40000"/>
                    <a:alpha val="27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600" dirty="0" smtClean="0">
                      <a:solidFill>
                        <a:schemeClr val="tx1"/>
                      </a:solidFill>
                    </a:rPr>
                    <a:t>=?</a:t>
                  </a:r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Flowchart: Alternate Process 32"/>
                <p:cNvSpPr/>
                <p:nvPr/>
              </p:nvSpPr>
              <p:spPr>
                <a:xfrm>
                  <a:off x="7740352" y="4555954"/>
                  <a:ext cx="720080" cy="324036"/>
                </a:xfrm>
                <a:prstGeom prst="flowChartAlternateProcess">
                  <a:avLst/>
                </a:prstGeom>
                <a:solidFill>
                  <a:schemeClr val="accent1">
                    <a:lumMod val="60000"/>
                    <a:lumOff val="40000"/>
                    <a:alpha val="27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600" dirty="0" smtClean="0">
                      <a:solidFill>
                        <a:schemeClr val="tx1"/>
                      </a:solidFill>
                    </a:rPr>
                    <a:t>=?</a:t>
                  </a:r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Flowchart: Alternate Process 34"/>
                <p:cNvSpPr/>
                <p:nvPr/>
              </p:nvSpPr>
              <p:spPr>
                <a:xfrm>
                  <a:off x="4271945" y="1835876"/>
                  <a:ext cx="720080" cy="324036"/>
                </a:xfrm>
                <a:prstGeom prst="flowChartAlternateProcess">
                  <a:avLst/>
                </a:prstGeom>
                <a:solidFill>
                  <a:schemeClr val="accent1">
                    <a:lumMod val="60000"/>
                    <a:lumOff val="40000"/>
                    <a:alpha val="27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600" dirty="0" smtClean="0">
                      <a:solidFill>
                        <a:schemeClr val="tx1"/>
                      </a:solidFill>
                    </a:rPr>
                    <a:t>hash</a:t>
                  </a:r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Flowchart: Alternate Process 35"/>
                <p:cNvSpPr/>
                <p:nvPr/>
              </p:nvSpPr>
              <p:spPr>
                <a:xfrm>
                  <a:off x="5144425" y="1835876"/>
                  <a:ext cx="720080" cy="324036"/>
                </a:xfrm>
                <a:prstGeom prst="flowChartAlternateProcess">
                  <a:avLst/>
                </a:prstGeom>
                <a:solidFill>
                  <a:schemeClr val="accent1">
                    <a:lumMod val="60000"/>
                    <a:lumOff val="40000"/>
                    <a:alpha val="27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600" dirty="0" smtClean="0">
                      <a:solidFill>
                        <a:schemeClr val="tx1"/>
                      </a:solidFill>
                    </a:rPr>
                    <a:t>hash</a:t>
                  </a:r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Flowchart: Alternate Process 36"/>
                <p:cNvSpPr/>
                <p:nvPr/>
              </p:nvSpPr>
              <p:spPr>
                <a:xfrm>
                  <a:off x="7224255" y="1835876"/>
                  <a:ext cx="720080" cy="324036"/>
                </a:xfrm>
                <a:prstGeom prst="flowChartAlternateProcess">
                  <a:avLst/>
                </a:prstGeom>
                <a:solidFill>
                  <a:schemeClr val="accent1">
                    <a:lumMod val="60000"/>
                    <a:lumOff val="40000"/>
                    <a:alpha val="27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600" dirty="0" smtClean="0">
                      <a:solidFill>
                        <a:schemeClr val="tx1"/>
                      </a:solidFill>
                    </a:rPr>
                    <a:t>hash</a:t>
                  </a:r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Flowchart: Alternate Process 37"/>
                <p:cNvSpPr/>
                <p:nvPr/>
              </p:nvSpPr>
              <p:spPr>
                <a:xfrm>
                  <a:off x="8108525" y="1836194"/>
                  <a:ext cx="720080" cy="324036"/>
                </a:xfrm>
                <a:prstGeom prst="flowChartAlternateProcess">
                  <a:avLst/>
                </a:prstGeom>
                <a:solidFill>
                  <a:schemeClr val="accent1">
                    <a:lumMod val="60000"/>
                    <a:lumOff val="40000"/>
                    <a:alpha val="27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600" dirty="0" smtClean="0">
                      <a:solidFill>
                        <a:schemeClr val="tx1"/>
                      </a:solidFill>
                    </a:rPr>
                    <a:t>hash</a:t>
                  </a:r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1268833" y="815991"/>
                  <a:ext cx="428998" cy="3760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600" dirty="0" smtClean="0"/>
                    <a:t>pc</a:t>
                  </a:r>
                  <a:endParaRPr lang="en-US" sz="1600" dirty="0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4417824" y="791850"/>
                  <a:ext cx="428998" cy="3760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600" dirty="0" smtClean="0"/>
                    <a:t>pc</a:t>
                  </a:r>
                  <a:endParaRPr lang="en-US" sz="1600" dirty="0"/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7315071" y="791850"/>
                  <a:ext cx="428998" cy="3760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600" dirty="0" smtClean="0"/>
                    <a:t>pc</a:t>
                  </a:r>
                  <a:endParaRPr lang="en-US" sz="1600" dirty="0"/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4906233" y="791850"/>
                  <a:ext cx="1358321" cy="3760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600" dirty="0" smtClean="0"/>
                    <a:t>ghist[0,L(1)]</a:t>
                  </a:r>
                  <a:endParaRPr lang="en-US" sz="1600" dirty="0"/>
                </a:p>
              </p:txBody>
            </p:sp>
            <p:cxnSp>
              <p:nvCxnSpPr>
                <p:cNvPr id="46" name="Straight Arrow Connector 45"/>
                <p:cNvCxnSpPr>
                  <a:endCxn id="7" idx="0"/>
                </p:cNvCxnSpPr>
                <p:nvPr/>
              </p:nvCxnSpPr>
              <p:spPr>
                <a:xfrm>
                  <a:off x="1475309" y="1185323"/>
                  <a:ext cx="0" cy="1120381"/>
                </a:xfrm>
                <a:prstGeom prst="straightConnector1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>
                  <a:stCxn id="40" idx="2"/>
                  <a:endCxn id="35" idx="0"/>
                </p:cNvCxnSpPr>
                <p:nvPr/>
              </p:nvCxnSpPr>
              <p:spPr>
                <a:xfrm flipH="1">
                  <a:off x="4631985" y="1167853"/>
                  <a:ext cx="338" cy="668022"/>
                </a:xfrm>
                <a:prstGeom prst="straightConnector1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/>
                <p:cNvCxnSpPr>
                  <a:endCxn id="36" idx="0"/>
                </p:cNvCxnSpPr>
                <p:nvPr/>
              </p:nvCxnSpPr>
              <p:spPr>
                <a:xfrm flipH="1">
                  <a:off x="5504465" y="1161182"/>
                  <a:ext cx="6680" cy="674694"/>
                </a:xfrm>
                <a:prstGeom prst="straightConnector1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/>
                <p:nvPr/>
              </p:nvCxnSpPr>
              <p:spPr>
                <a:xfrm flipH="1">
                  <a:off x="7577615" y="1161182"/>
                  <a:ext cx="6680" cy="674694"/>
                </a:xfrm>
                <a:prstGeom prst="straightConnector1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/>
                <p:cNvCxnSpPr/>
                <p:nvPr/>
              </p:nvCxnSpPr>
              <p:spPr>
                <a:xfrm flipH="1">
                  <a:off x="8463473" y="1161182"/>
                  <a:ext cx="6680" cy="674694"/>
                </a:xfrm>
                <a:prstGeom prst="straightConnector1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Elbow Connector 54"/>
                <p:cNvCxnSpPr>
                  <a:stCxn id="36" idx="3"/>
                  <a:endCxn id="32" idx="3"/>
                </p:cNvCxnSpPr>
                <p:nvPr/>
              </p:nvCxnSpPr>
              <p:spPr>
                <a:xfrm flipH="1">
                  <a:off x="5373608" y="1997894"/>
                  <a:ext cx="490897" cy="2234024"/>
                </a:xfrm>
                <a:prstGeom prst="bentConnector3">
                  <a:avLst>
                    <a:gd name="adj1" fmla="val -46568"/>
                  </a:avLst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Elbow Connector 55"/>
                <p:cNvCxnSpPr>
                  <a:stCxn id="38" idx="3"/>
                  <a:endCxn id="33" idx="3"/>
                </p:cNvCxnSpPr>
                <p:nvPr/>
              </p:nvCxnSpPr>
              <p:spPr>
                <a:xfrm flipH="1">
                  <a:off x="8460432" y="1998212"/>
                  <a:ext cx="368173" cy="2719760"/>
                </a:xfrm>
                <a:prstGeom prst="bentConnector3">
                  <a:avLst>
                    <a:gd name="adj1" fmla="val -62090"/>
                  </a:avLst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58"/>
                <p:cNvCxnSpPr/>
                <p:nvPr/>
              </p:nvCxnSpPr>
              <p:spPr>
                <a:xfrm>
                  <a:off x="8100392" y="3699030"/>
                  <a:ext cx="0" cy="856924"/>
                </a:xfrm>
                <a:prstGeom prst="straightConnector1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/>
                <p:cNvCxnSpPr>
                  <a:endCxn id="32" idx="0"/>
                </p:cNvCxnSpPr>
                <p:nvPr/>
              </p:nvCxnSpPr>
              <p:spPr>
                <a:xfrm>
                  <a:off x="5013568" y="3699030"/>
                  <a:ext cx="0" cy="370870"/>
                </a:xfrm>
                <a:prstGeom prst="straightConnector1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Elbow Connector 62"/>
                <p:cNvCxnSpPr>
                  <a:stCxn id="32" idx="2"/>
                  <a:endCxn id="28" idx="3"/>
                </p:cNvCxnSpPr>
                <p:nvPr/>
              </p:nvCxnSpPr>
              <p:spPr>
                <a:xfrm rot="5400000">
                  <a:off x="3802674" y="3507078"/>
                  <a:ext cx="324036" cy="2097752"/>
                </a:xfrm>
                <a:prstGeom prst="bentConnector2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Elbow Connector 64"/>
                <p:cNvCxnSpPr>
                  <a:stCxn id="33" idx="2"/>
                  <a:endCxn id="31" idx="3"/>
                </p:cNvCxnSpPr>
                <p:nvPr/>
              </p:nvCxnSpPr>
              <p:spPr>
                <a:xfrm rot="5400000">
                  <a:off x="6237185" y="3934885"/>
                  <a:ext cx="918102" cy="2808312"/>
                </a:xfrm>
                <a:prstGeom prst="bentConnector2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>
                  <a:stCxn id="32" idx="2"/>
                </p:cNvCxnSpPr>
                <p:nvPr/>
              </p:nvCxnSpPr>
              <p:spPr>
                <a:xfrm>
                  <a:off x="5013568" y="4393936"/>
                  <a:ext cx="0" cy="907272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/>
                <p:cNvCxnSpPr/>
                <p:nvPr/>
              </p:nvCxnSpPr>
              <p:spPr>
                <a:xfrm flipH="1">
                  <a:off x="4021166" y="5301208"/>
                  <a:ext cx="992402" cy="0"/>
                </a:xfrm>
                <a:prstGeom prst="straightConnector1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/>
                <p:cNvCxnSpPr>
                  <a:endCxn id="30" idx="3"/>
                </p:cNvCxnSpPr>
                <p:nvPr/>
              </p:nvCxnSpPr>
              <p:spPr>
                <a:xfrm flipH="1">
                  <a:off x="4067944" y="5222028"/>
                  <a:ext cx="4027209" cy="0"/>
                </a:xfrm>
                <a:prstGeom prst="straightConnector1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Arrow Connector 78"/>
                <p:cNvCxnSpPr>
                  <a:stCxn id="30" idx="2"/>
                </p:cNvCxnSpPr>
                <p:nvPr/>
              </p:nvCxnSpPr>
              <p:spPr>
                <a:xfrm>
                  <a:off x="3779912" y="5330040"/>
                  <a:ext cx="0" cy="306034"/>
                </a:xfrm>
                <a:prstGeom prst="straightConnector1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/>
                <p:cNvCxnSpPr>
                  <a:stCxn id="31" idx="2"/>
                </p:cNvCxnSpPr>
                <p:nvPr/>
              </p:nvCxnSpPr>
              <p:spPr>
                <a:xfrm>
                  <a:off x="5004048" y="5906104"/>
                  <a:ext cx="0" cy="164364"/>
                </a:xfrm>
                <a:prstGeom prst="straightConnector1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Arrow Connector 81"/>
                <p:cNvCxnSpPr/>
                <p:nvPr/>
              </p:nvCxnSpPr>
              <p:spPr>
                <a:xfrm>
                  <a:off x="3779912" y="5960110"/>
                  <a:ext cx="0" cy="164364"/>
                </a:xfrm>
                <a:prstGeom prst="straightConnector1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Arrow Connector 86"/>
                <p:cNvCxnSpPr>
                  <a:stCxn id="35" idx="2"/>
                </p:cNvCxnSpPr>
                <p:nvPr/>
              </p:nvCxnSpPr>
              <p:spPr>
                <a:xfrm>
                  <a:off x="4631985" y="2159912"/>
                  <a:ext cx="0" cy="430166"/>
                </a:xfrm>
                <a:prstGeom prst="straightConnector1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Arrow Connector 89"/>
                <p:cNvCxnSpPr/>
                <p:nvPr/>
              </p:nvCxnSpPr>
              <p:spPr>
                <a:xfrm>
                  <a:off x="7580955" y="2159912"/>
                  <a:ext cx="0" cy="430166"/>
                </a:xfrm>
                <a:prstGeom prst="straightConnector1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Elbow Connector 91"/>
                <p:cNvCxnSpPr/>
                <p:nvPr/>
              </p:nvCxnSpPr>
              <p:spPr>
                <a:xfrm>
                  <a:off x="4631985" y="1365942"/>
                  <a:ext cx="735144" cy="470252"/>
                </a:xfrm>
                <a:prstGeom prst="bentConnector3">
                  <a:avLst>
                    <a:gd name="adj1" fmla="val 99839"/>
                  </a:avLst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Elbow Connector 96"/>
                <p:cNvCxnSpPr/>
                <p:nvPr/>
              </p:nvCxnSpPr>
              <p:spPr>
                <a:xfrm rot="10800000" flipV="1">
                  <a:off x="4791065" y="1221926"/>
                  <a:ext cx="720080" cy="613950"/>
                </a:xfrm>
                <a:prstGeom prst="bentConnector3">
                  <a:avLst>
                    <a:gd name="adj1" fmla="val 99824"/>
                  </a:avLst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Elbow Connector 98"/>
                <p:cNvCxnSpPr/>
                <p:nvPr/>
              </p:nvCxnSpPr>
              <p:spPr>
                <a:xfrm rot="10800000" flipV="1">
                  <a:off x="7735113" y="1220561"/>
                  <a:ext cx="720080" cy="613950"/>
                </a:xfrm>
                <a:prstGeom prst="bentConnector3">
                  <a:avLst>
                    <a:gd name="adj1" fmla="val 99824"/>
                  </a:avLst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Elbow Connector 99"/>
                <p:cNvCxnSpPr/>
                <p:nvPr/>
              </p:nvCxnSpPr>
              <p:spPr>
                <a:xfrm>
                  <a:off x="7584295" y="1365942"/>
                  <a:ext cx="735144" cy="470252"/>
                </a:xfrm>
                <a:prstGeom prst="bentConnector3">
                  <a:avLst>
                    <a:gd name="adj1" fmla="val 99839"/>
                  </a:avLst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1115616" y="4249920"/>
                  <a:ext cx="0" cy="187192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1115616" y="4437112"/>
                  <a:ext cx="1368152" cy="0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Arrow Connector 107"/>
                <p:cNvCxnSpPr/>
                <p:nvPr/>
              </p:nvCxnSpPr>
              <p:spPr>
                <a:xfrm>
                  <a:off x="2483768" y="4437112"/>
                  <a:ext cx="0" cy="172848"/>
                </a:xfrm>
                <a:prstGeom prst="straightConnector1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4139952" y="3699030"/>
                  <a:ext cx="0" cy="738082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flipH="1">
                  <a:off x="2771800" y="4437112"/>
                  <a:ext cx="1368152" cy="0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Arrow Connector 114"/>
                <p:cNvCxnSpPr/>
                <p:nvPr/>
              </p:nvCxnSpPr>
              <p:spPr>
                <a:xfrm>
                  <a:off x="2771800" y="4437112"/>
                  <a:ext cx="0" cy="172848"/>
                </a:xfrm>
                <a:prstGeom prst="straightConnector1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1799692" y="4249920"/>
                  <a:ext cx="0" cy="720080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1799692" y="4970000"/>
                  <a:ext cx="1770297" cy="0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Arrow Connector 120"/>
                <p:cNvCxnSpPr/>
                <p:nvPr/>
              </p:nvCxnSpPr>
              <p:spPr>
                <a:xfrm>
                  <a:off x="3569989" y="4970000"/>
                  <a:ext cx="0" cy="144016"/>
                </a:xfrm>
                <a:prstGeom prst="straightConnector1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4540756" y="3699030"/>
                  <a:ext cx="0" cy="1126954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flipH="1">
                  <a:off x="3779912" y="4825984"/>
                  <a:ext cx="760844" cy="0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Arrow Connector 128"/>
                <p:cNvCxnSpPr>
                  <a:endCxn id="30" idx="0"/>
                </p:cNvCxnSpPr>
                <p:nvPr/>
              </p:nvCxnSpPr>
              <p:spPr>
                <a:xfrm>
                  <a:off x="3779912" y="4825984"/>
                  <a:ext cx="0" cy="288032"/>
                </a:xfrm>
                <a:prstGeom prst="straightConnector1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7657380" y="3699030"/>
                  <a:ext cx="0" cy="1270970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flipH="1">
                  <a:off x="3964692" y="4970000"/>
                  <a:ext cx="3703652" cy="0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Arrow Connector 142"/>
                <p:cNvCxnSpPr/>
                <p:nvPr/>
              </p:nvCxnSpPr>
              <p:spPr>
                <a:xfrm>
                  <a:off x="3964692" y="4970000"/>
                  <a:ext cx="0" cy="144016"/>
                </a:xfrm>
                <a:prstGeom prst="straightConnector1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>
                  <a:stCxn id="28" idx="2"/>
                </p:cNvCxnSpPr>
                <p:nvPr/>
              </p:nvCxnSpPr>
              <p:spPr>
                <a:xfrm>
                  <a:off x="2627784" y="4825984"/>
                  <a:ext cx="0" cy="657073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2627784" y="5483057"/>
                  <a:ext cx="2275408" cy="0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Arrow Connector 150"/>
                <p:cNvCxnSpPr/>
                <p:nvPr/>
              </p:nvCxnSpPr>
              <p:spPr>
                <a:xfrm>
                  <a:off x="4903192" y="5483057"/>
                  <a:ext cx="0" cy="207023"/>
                </a:xfrm>
                <a:prstGeom prst="straightConnector1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>
                  <a:off x="7221214" y="3699030"/>
                  <a:ext cx="0" cy="1784027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 flipH="1">
                  <a:off x="5148064" y="5483057"/>
                  <a:ext cx="2073150" cy="0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Arrow Connector 156"/>
                <p:cNvCxnSpPr/>
                <p:nvPr/>
              </p:nvCxnSpPr>
              <p:spPr>
                <a:xfrm>
                  <a:off x="5148064" y="5483057"/>
                  <a:ext cx="0" cy="207023"/>
                </a:xfrm>
                <a:prstGeom prst="straightConnector1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flipV="1">
                  <a:off x="8095153" y="4870989"/>
                  <a:ext cx="0" cy="342038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TextBox 85"/>
                <p:cNvSpPr txBox="1"/>
                <p:nvPr/>
              </p:nvSpPr>
              <p:spPr>
                <a:xfrm>
                  <a:off x="1809629" y="1036864"/>
                  <a:ext cx="2416241" cy="92291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600" b="1" dirty="0" smtClean="0"/>
                    <a:t>The rightmost</a:t>
                  </a:r>
                </a:p>
                <a:p>
                  <a:pPr algn="ctr"/>
                  <a:r>
                    <a:rPr lang="fr-FR" sz="1600" b="1" dirty="0" err="1"/>
                    <a:t>m</a:t>
                  </a:r>
                  <a:r>
                    <a:rPr lang="fr-FR" sz="1600" b="1" dirty="0" err="1" smtClean="0"/>
                    <a:t>atching</a:t>
                  </a:r>
                  <a:r>
                    <a:rPr lang="fr-FR" sz="1600" b="1" dirty="0" smtClean="0"/>
                    <a:t> component</a:t>
                  </a:r>
                </a:p>
                <a:p>
                  <a:pPr algn="ctr"/>
                  <a:r>
                    <a:rPr lang="fr-FR" sz="1600" b="1" dirty="0" err="1" smtClean="0"/>
                    <a:t>Predicts</a:t>
                  </a:r>
                  <a:r>
                    <a:rPr lang="fr-FR" sz="1600" b="1" dirty="0" smtClean="0"/>
                    <a:t> </a:t>
                  </a:r>
                  <a:endParaRPr lang="en-US" sz="1600" b="1" dirty="0"/>
                </a:p>
              </p:txBody>
            </p:sp>
            <p:sp>
              <p:nvSpPr>
                <p:cNvPr id="88" name="Flowchart: Alternate Process 87"/>
                <p:cNvSpPr/>
                <p:nvPr/>
              </p:nvSpPr>
              <p:spPr>
                <a:xfrm>
                  <a:off x="3419872" y="5636074"/>
                  <a:ext cx="720080" cy="324036"/>
                </a:xfrm>
                <a:prstGeom prst="flowChartAlternateProcess">
                  <a:avLst/>
                </a:prstGeom>
                <a:solidFill>
                  <a:schemeClr val="accent1">
                    <a:lumMod val="60000"/>
                    <a:lumOff val="40000"/>
                    <a:alpha val="27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600" dirty="0" smtClean="0">
                      <a:solidFill>
                        <a:schemeClr val="tx1"/>
                      </a:solidFill>
                    </a:rPr>
                    <a:t>Sat?</a:t>
                  </a:r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4542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375" y="0"/>
            <a:ext cx="7540625" cy="1143000"/>
          </a:xfrm>
        </p:spPr>
        <p:txBody>
          <a:bodyPr/>
          <a:lstStyle/>
          <a:p>
            <a:r>
              <a:rPr lang="fr-FR" dirty="0" smtClean="0"/>
              <a:t>What VTAGE is Really About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6942E6A-6082-9641-A8C4-F066211AF94F}" type="datetime1">
              <a:rPr lang="fr-FR" smtClean="0"/>
              <a:t>30/05/2018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 smtClean="0"/>
              <a:t>- </a:t>
            </a:r>
            <a:fld id="{D1692B77-2069-4621-B853-841C1BA9A1D4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36055" y="1700808"/>
            <a:ext cx="7540625" cy="453739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tx1"/>
                </a:solidFill>
              </a:rPr>
              <a:t>Global </a:t>
            </a:r>
            <a:r>
              <a:rPr lang="fr-FR" dirty="0" err="1" smtClean="0">
                <a:solidFill>
                  <a:schemeClr val="tx1"/>
                </a:solidFill>
              </a:rPr>
              <a:t>history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is</a:t>
            </a:r>
            <a:r>
              <a:rPr lang="fr-FR" dirty="0" smtClean="0">
                <a:solidFill>
                  <a:schemeClr val="tx1"/>
                </a:solidFill>
              </a:rPr>
              <a:t> non-</a:t>
            </a:r>
            <a:r>
              <a:rPr lang="fr-FR" dirty="0" err="1" smtClean="0">
                <a:solidFill>
                  <a:schemeClr val="tx1"/>
                </a:solidFill>
              </a:rPr>
              <a:t>speculative</a:t>
            </a:r>
            <a:endParaRPr lang="fr-FR" dirty="0" smtClean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tx1"/>
                </a:solidFill>
              </a:rPr>
              <a:t>The </a:t>
            </a:r>
            <a:r>
              <a:rPr lang="fr-FR" dirty="0" err="1" smtClean="0">
                <a:solidFill>
                  <a:schemeClr val="tx1"/>
                </a:solidFill>
              </a:rPr>
              <a:t>result</a:t>
            </a:r>
            <a:r>
              <a:rPr lang="fr-FR" dirty="0" smtClean="0">
                <a:solidFill>
                  <a:schemeClr val="tx1"/>
                </a:solidFill>
              </a:rPr>
              <a:t> of the previous instance is </a:t>
            </a:r>
            <a:r>
              <a:rPr lang="fr-FR" b="1" dirty="0" smtClean="0">
                <a:solidFill>
                  <a:schemeClr val="tx1"/>
                </a:solidFill>
              </a:rPr>
              <a:t>not </a:t>
            </a:r>
            <a:r>
              <a:rPr lang="fr-FR" dirty="0" smtClean="0">
                <a:solidFill>
                  <a:schemeClr val="tx1"/>
                </a:solidFill>
              </a:rPr>
              <a:t>required: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No speculative window.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No </a:t>
            </a:r>
            <a:r>
              <a:rPr lang="fr-FR" dirty="0" err="1" smtClean="0">
                <a:solidFill>
                  <a:schemeClr val="tx1"/>
                </a:solidFill>
              </a:rPr>
              <a:t>prediction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critical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loop</a:t>
            </a:r>
            <a:endParaRPr lang="fr-FR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83568" y="4149081"/>
            <a:ext cx="7632848" cy="9541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our simulations (HPCA 2014),</a:t>
            </a:r>
          </a:p>
          <a:p>
            <a:r>
              <a:rPr lang="en-US" sz="2800" dirty="0" smtClean="0"/>
              <a:t>	more efficient than FCM predictors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60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not that great with VTAGE 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0623D8B-B989-A44E-8347-19C35822EDDD}" type="datetime1">
              <a:rPr lang="fr-FR" smtClean="0"/>
              <a:t>30/05/2018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CCD8A327-4A42-4F42-8894-A6F43B7F265B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err="1" smtClean="0"/>
              <a:t>Tagless</a:t>
            </a:r>
            <a:r>
              <a:rPr lang="en-US" dirty="0" smtClean="0"/>
              <a:t> entries on the base predictor: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Inherited from ITTAGE, but VP is different:</a:t>
            </a:r>
          </a:p>
          <a:p>
            <a:pPr lvl="1" indent="0">
              <a:buNone/>
            </a:pPr>
            <a:r>
              <a:rPr lang="en-US" dirty="0" smtClean="0"/>
              <a:t>               Prediction is not mandatory</a:t>
            </a:r>
          </a:p>
          <a:p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 smtClean="0"/>
              <a:t>Wide entries: 64 bits + tag + confidence + replacement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Most allocated entries never useful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6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E-VTAGE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518C89C-08BF-3D4C-9D1C-6377EC8CD950}" type="datetime1">
              <a:rPr lang="fr-FR" smtClean="0"/>
              <a:t>30/05/2018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CCD8A327-4A42-4F42-8894-A6F43B7F265B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Tagged base predictor + associativity</a:t>
            </a:r>
            <a:endParaRPr lang="en-US" dirty="0"/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Do not store the 64-bit values, but a hash or a pointer</a:t>
            </a:r>
          </a:p>
          <a:p>
            <a:pPr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Share the overall storage space among all logical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5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1146466" y="1661534"/>
            <a:ext cx="1879381" cy="4597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4227" tIns="87112" rIns="174227" bIns="871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96"/>
          </a:p>
        </p:txBody>
      </p:sp>
      <p:cxnSp>
        <p:nvCxnSpPr>
          <p:cNvPr id="43" name="Connecteur droit avec flèche 42"/>
          <p:cNvCxnSpPr>
            <a:stCxn id="37" idx="3"/>
          </p:cNvCxnSpPr>
          <p:nvPr/>
        </p:nvCxnSpPr>
        <p:spPr>
          <a:xfrm>
            <a:off x="3025847" y="1891416"/>
            <a:ext cx="4879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489643" y="1681700"/>
            <a:ext cx="217781" cy="4395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4227" tIns="87112" rIns="174227" bIns="871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96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46466" y="2421757"/>
            <a:ext cx="1879381" cy="4597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4227" tIns="87112" rIns="174227" bIns="871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96"/>
          </a:p>
        </p:txBody>
      </p:sp>
      <p:cxnSp>
        <p:nvCxnSpPr>
          <p:cNvPr id="50" name="Connecteur droit avec flèche 49"/>
          <p:cNvCxnSpPr/>
          <p:nvPr/>
        </p:nvCxnSpPr>
        <p:spPr>
          <a:xfrm>
            <a:off x="3025847" y="2651638"/>
            <a:ext cx="4879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489643" y="2441923"/>
            <a:ext cx="217781" cy="4395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4227" tIns="87112" rIns="174227" bIns="871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96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146466" y="3181979"/>
            <a:ext cx="1879381" cy="4597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4227" tIns="87112" rIns="174227" bIns="871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96"/>
          </a:p>
        </p:txBody>
      </p:sp>
      <p:cxnSp>
        <p:nvCxnSpPr>
          <p:cNvPr id="54" name="Connecteur droit avec flèche 53"/>
          <p:cNvCxnSpPr/>
          <p:nvPr/>
        </p:nvCxnSpPr>
        <p:spPr>
          <a:xfrm>
            <a:off x="3025847" y="3411861"/>
            <a:ext cx="4879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3489643" y="3202145"/>
            <a:ext cx="217781" cy="4395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4227" tIns="87112" rIns="174227" bIns="871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96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146466" y="3942201"/>
            <a:ext cx="1879381" cy="4597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4227" tIns="87112" rIns="174227" bIns="871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96"/>
          </a:p>
        </p:txBody>
      </p:sp>
      <p:cxnSp>
        <p:nvCxnSpPr>
          <p:cNvPr id="58" name="Connecteur droit avec flèche 57"/>
          <p:cNvCxnSpPr/>
          <p:nvPr/>
        </p:nvCxnSpPr>
        <p:spPr>
          <a:xfrm>
            <a:off x="3025847" y="4172083"/>
            <a:ext cx="4879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3489643" y="3962368"/>
            <a:ext cx="217781" cy="4395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4227" tIns="87112" rIns="174227" bIns="871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96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146466" y="4686296"/>
            <a:ext cx="1879381" cy="4597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4227" tIns="87112" rIns="174227" bIns="871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96"/>
          </a:p>
        </p:txBody>
      </p:sp>
      <p:cxnSp>
        <p:nvCxnSpPr>
          <p:cNvPr id="62" name="Connecteur droit avec flèche 61"/>
          <p:cNvCxnSpPr/>
          <p:nvPr/>
        </p:nvCxnSpPr>
        <p:spPr>
          <a:xfrm>
            <a:off x="3025847" y="4916178"/>
            <a:ext cx="4879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3489643" y="4706463"/>
            <a:ext cx="217781" cy="4395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4227" tIns="87112" rIns="174227" bIns="871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96" dirty="0">
              <a:solidFill>
                <a:schemeClr val="tx1"/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2907252" y="747323"/>
            <a:ext cx="1337226" cy="385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5" dirty="0"/>
              <a:t>Hit or miss</a:t>
            </a:r>
          </a:p>
        </p:txBody>
      </p:sp>
      <p:grpSp>
        <p:nvGrpSpPr>
          <p:cNvPr id="71" name="Grouper 70"/>
          <p:cNvGrpSpPr/>
          <p:nvPr/>
        </p:nvGrpSpPr>
        <p:grpSpPr>
          <a:xfrm>
            <a:off x="3025848" y="4901380"/>
            <a:ext cx="1302661" cy="229882"/>
            <a:chOff x="1348317" y="2220387"/>
            <a:chExt cx="683684" cy="120650"/>
          </a:xfrm>
        </p:grpSpPr>
        <p:cxnSp>
          <p:nvCxnSpPr>
            <p:cNvPr id="68" name="Connecteur droit avec flèche 67"/>
            <p:cNvCxnSpPr/>
            <p:nvPr/>
          </p:nvCxnSpPr>
          <p:spPr>
            <a:xfrm flipV="1">
              <a:off x="1348317" y="2273300"/>
              <a:ext cx="579649" cy="106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Ellipse 69"/>
            <p:cNvSpPr/>
            <p:nvPr/>
          </p:nvSpPr>
          <p:spPr>
            <a:xfrm flipV="1">
              <a:off x="1927967" y="2220387"/>
              <a:ext cx="104034" cy="1206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4227" tIns="87112" rIns="174227" bIns="8711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96"/>
            </a:p>
          </p:txBody>
        </p:sp>
      </p:grpSp>
      <p:cxnSp>
        <p:nvCxnSpPr>
          <p:cNvPr id="80" name="Connecteur droit avec flèche 79"/>
          <p:cNvCxnSpPr>
            <a:stCxn id="70" idx="4"/>
            <a:endCxn id="87" idx="0"/>
          </p:cNvCxnSpPr>
          <p:nvPr/>
        </p:nvCxnSpPr>
        <p:spPr>
          <a:xfrm flipV="1">
            <a:off x="4229398" y="4381688"/>
            <a:ext cx="243997" cy="519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85"/>
          <p:cNvCxnSpPr/>
          <p:nvPr/>
        </p:nvCxnSpPr>
        <p:spPr>
          <a:xfrm flipV="1">
            <a:off x="3066780" y="4252627"/>
            <a:ext cx="1307503" cy="397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Ellipse 86"/>
          <p:cNvSpPr/>
          <p:nvPr/>
        </p:nvSpPr>
        <p:spPr>
          <a:xfrm flipV="1">
            <a:off x="4374284" y="4151808"/>
            <a:ext cx="198222" cy="229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4227" tIns="87112" rIns="174227" bIns="871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96"/>
          </a:p>
        </p:txBody>
      </p:sp>
      <p:cxnSp>
        <p:nvCxnSpPr>
          <p:cNvPr id="85" name="Connecteur droit avec flèche 84"/>
          <p:cNvCxnSpPr/>
          <p:nvPr/>
        </p:nvCxnSpPr>
        <p:spPr>
          <a:xfrm flipV="1">
            <a:off x="4473396" y="3637206"/>
            <a:ext cx="204462" cy="514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avec flèche 91"/>
          <p:cNvCxnSpPr/>
          <p:nvPr/>
        </p:nvCxnSpPr>
        <p:spPr>
          <a:xfrm flipV="1">
            <a:off x="3066781" y="2012402"/>
            <a:ext cx="2062595" cy="115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Ellipse 92"/>
          <p:cNvSpPr/>
          <p:nvPr/>
        </p:nvSpPr>
        <p:spPr>
          <a:xfrm flipV="1">
            <a:off x="5129377" y="1911583"/>
            <a:ext cx="198222" cy="229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4227" tIns="87112" rIns="174227" bIns="871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96"/>
          </a:p>
        </p:txBody>
      </p:sp>
      <p:cxnSp>
        <p:nvCxnSpPr>
          <p:cNvPr id="97" name="Connecteur droit avec flèche 96"/>
          <p:cNvCxnSpPr/>
          <p:nvPr/>
        </p:nvCxnSpPr>
        <p:spPr>
          <a:xfrm flipV="1">
            <a:off x="3066780" y="2761005"/>
            <a:ext cx="1787680" cy="63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Ellipse 97"/>
          <p:cNvSpPr/>
          <p:nvPr/>
        </p:nvSpPr>
        <p:spPr>
          <a:xfrm flipV="1">
            <a:off x="4854464" y="2660186"/>
            <a:ext cx="198222" cy="229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4227" tIns="87112" rIns="174227" bIns="871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96"/>
          </a:p>
        </p:txBody>
      </p:sp>
      <p:cxnSp>
        <p:nvCxnSpPr>
          <p:cNvPr id="96" name="Connecteur droit avec flèche 95"/>
          <p:cNvCxnSpPr/>
          <p:nvPr/>
        </p:nvCxnSpPr>
        <p:spPr>
          <a:xfrm flipV="1">
            <a:off x="4972942" y="2138340"/>
            <a:ext cx="204462" cy="514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avec flèche 101"/>
          <p:cNvCxnSpPr/>
          <p:nvPr/>
        </p:nvCxnSpPr>
        <p:spPr>
          <a:xfrm flipV="1">
            <a:off x="3066780" y="3512367"/>
            <a:ext cx="1563049" cy="240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Ellipse 102"/>
          <p:cNvSpPr/>
          <p:nvPr/>
        </p:nvSpPr>
        <p:spPr>
          <a:xfrm flipV="1">
            <a:off x="4629833" y="3411547"/>
            <a:ext cx="198222" cy="229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4227" tIns="87112" rIns="174227" bIns="871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96"/>
          </a:p>
        </p:txBody>
      </p:sp>
      <p:cxnSp>
        <p:nvCxnSpPr>
          <p:cNvPr id="101" name="Connecteur droit avec flèche 100"/>
          <p:cNvCxnSpPr/>
          <p:nvPr/>
        </p:nvCxnSpPr>
        <p:spPr>
          <a:xfrm flipV="1">
            <a:off x="4728945" y="2896946"/>
            <a:ext cx="204462" cy="514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avec flèche 111"/>
          <p:cNvCxnSpPr>
            <a:endCxn id="115" idx="2"/>
          </p:cNvCxnSpPr>
          <p:nvPr/>
        </p:nvCxnSpPr>
        <p:spPr>
          <a:xfrm flipV="1">
            <a:off x="5327597" y="2020476"/>
            <a:ext cx="654440" cy="403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/>
          <p:cNvSpPr/>
          <p:nvPr/>
        </p:nvSpPr>
        <p:spPr>
          <a:xfrm>
            <a:off x="5667482" y="2778069"/>
            <a:ext cx="1330891" cy="23958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4227" tIns="87112" rIns="174227" bIns="871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Values</a:t>
            </a:r>
          </a:p>
        </p:txBody>
      </p:sp>
      <p:sp>
        <p:nvSpPr>
          <p:cNvPr id="115" name="Ellipse 114"/>
          <p:cNvSpPr/>
          <p:nvPr/>
        </p:nvSpPr>
        <p:spPr>
          <a:xfrm>
            <a:off x="5982037" y="1681703"/>
            <a:ext cx="685613" cy="6775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4227" tIns="87112" rIns="174227" bIns="871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96"/>
          </a:p>
        </p:txBody>
      </p:sp>
      <p:cxnSp>
        <p:nvCxnSpPr>
          <p:cNvPr id="120" name="Connecteur droit 119"/>
          <p:cNvCxnSpPr/>
          <p:nvPr/>
        </p:nvCxnSpPr>
        <p:spPr>
          <a:xfrm>
            <a:off x="6332928" y="2359249"/>
            <a:ext cx="8080" cy="417151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/>
          <p:cNvCxnSpPr/>
          <p:nvPr/>
        </p:nvCxnSpPr>
        <p:spPr>
          <a:xfrm>
            <a:off x="6314760" y="5172277"/>
            <a:ext cx="10083" cy="67148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ZoneTexte 124"/>
          <p:cNvSpPr txBox="1"/>
          <p:nvPr/>
        </p:nvSpPr>
        <p:spPr>
          <a:xfrm>
            <a:off x="7423087" y="4999935"/>
            <a:ext cx="1264091" cy="385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5" dirty="0"/>
              <a:t>Validity</a:t>
            </a:r>
          </a:p>
        </p:txBody>
      </p:sp>
      <p:sp>
        <p:nvSpPr>
          <p:cNvPr id="126" name="ZoneTexte 125"/>
          <p:cNvSpPr txBox="1"/>
          <p:nvPr/>
        </p:nvSpPr>
        <p:spPr>
          <a:xfrm>
            <a:off x="3799279" y="1287334"/>
            <a:ext cx="1571264" cy="678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5" dirty="0"/>
              <a:t>Hash/pointer</a:t>
            </a:r>
          </a:p>
          <a:p>
            <a:r>
              <a:rPr lang="en-US" sz="1905" dirty="0"/>
              <a:t>confidence</a:t>
            </a:r>
          </a:p>
        </p:txBody>
      </p:sp>
      <p:sp>
        <p:nvSpPr>
          <p:cNvPr id="127" name="ZoneTexte 126"/>
          <p:cNvSpPr txBox="1"/>
          <p:nvPr/>
        </p:nvSpPr>
        <p:spPr>
          <a:xfrm>
            <a:off x="2907253" y="1323086"/>
            <a:ext cx="524503" cy="385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5"/>
              <a:t>tag</a:t>
            </a:r>
          </a:p>
        </p:txBody>
      </p:sp>
      <p:cxnSp>
        <p:nvCxnSpPr>
          <p:cNvPr id="130" name="Connecteur droit avec flèche 129"/>
          <p:cNvCxnSpPr/>
          <p:nvPr/>
        </p:nvCxnSpPr>
        <p:spPr>
          <a:xfrm>
            <a:off x="695743" y="1629553"/>
            <a:ext cx="0" cy="369975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ZoneTexte 130"/>
          <p:cNvSpPr txBox="1"/>
          <p:nvPr/>
        </p:nvSpPr>
        <p:spPr>
          <a:xfrm rot="5400000">
            <a:off x="-678332" y="3258346"/>
            <a:ext cx="3097323" cy="414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96"/>
              <a:t>Increasing history length</a:t>
            </a:r>
          </a:p>
        </p:txBody>
      </p:sp>
      <p:cxnSp>
        <p:nvCxnSpPr>
          <p:cNvPr id="133" name="Connecteur droit 132"/>
          <p:cNvCxnSpPr>
            <a:stCxn id="115" idx="6"/>
          </p:cNvCxnSpPr>
          <p:nvPr/>
        </p:nvCxnSpPr>
        <p:spPr>
          <a:xfrm flipV="1">
            <a:off x="6667651" y="2012402"/>
            <a:ext cx="790467" cy="80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/>
          <p:cNvCxnSpPr/>
          <p:nvPr/>
        </p:nvCxnSpPr>
        <p:spPr>
          <a:xfrm>
            <a:off x="7442331" y="2049686"/>
            <a:ext cx="53764" cy="3808197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2175A9-124D-5F47-8C55-D867B1202BE6}" type="datetime1">
              <a:rPr lang="fr-FR" smtClean="0"/>
              <a:t>30/05/2018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B1C3CE58-3CC9-4F2B-AF61-4E01516572BD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7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083F6E-BAEB-DC48-BF81-2B7547481F8A}" type="datetime1">
              <a:rPr lang="fr-FR" smtClean="0"/>
              <a:t>30/05/2018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B1C3CE58-3CC9-4F2B-AF61-4E01516572BD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043608" y="148478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That’s all for the predictors layout !!</a:t>
            </a:r>
            <a:endParaRPr lang="en-US" sz="3600" dirty="0"/>
          </a:p>
        </p:txBody>
      </p:sp>
      <p:sp>
        <p:nvSpPr>
          <p:cNvPr id="6" name="ZoneTexte 5"/>
          <p:cNvSpPr txBox="1"/>
          <p:nvPr/>
        </p:nvSpPr>
        <p:spPr>
          <a:xfrm>
            <a:off x="1349375" y="3068960"/>
            <a:ext cx="7111058" cy="15696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But most of the benefits come from: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200" dirty="0" smtClean="0"/>
              <a:t>Confidence management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200" dirty="0" smtClean="0"/>
              <a:t>Insertion/replacement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2113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predictions are not equal !!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1A2AB7D-BA43-5946-AB02-E2AC54F48D9C}" type="datetime1">
              <a:rPr lang="fr-FR" smtClean="0"/>
              <a:t>30/05/2018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CCD8A327-4A42-4F42-8894-A6F43B7F265B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51520" y="1844824"/>
            <a:ext cx="8044681" cy="4275708"/>
          </a:xfrm>
        </p:spPr>
        <p:txBody>
          <a:bodyPr/>
          <a:lstStyle/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Better predicting a load missing the LLC than a simple ALU !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n</a:t>
            </a:r>
            <a:r>
              <a:rPr lang="en-US" dirty="0" smtClean="0"/>
              <a:t>eed for less correct pred. to amortize  a </a:t>
            </a:r>
            <a:r>
              <a:rPr lang="en-US" dirty="0" err="1" smtClean="0"/>
              <a:t>misp</a:t>
            </a:r>
            <a:r>
              <a:rPr lang="en-US" dirty="0" smtClean="0"/>
              <a:t>.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Better predicting a large value than a  null (or small) value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8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>
          <a:xfrm flipV="1">
            <a:off x="1365840" y="3356992"/>
            <a:ext cx="6840760" cy="122413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 Update confidence on the E-stride predictor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B16BBCB-5BEA-BC4C-B3A1-53430AE6B3D9}" type="datetime1">
              <a:rPr lang="fr-FR" smtClean="0"/>
              <a:t>30/05/2018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CCD8A327-4A42-4F42-8894-A6F43B7F265B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5"/>
              <p:cNvSpPr>
                <a:spLocks noGrp="1"/>
              </p:cNvSpPr>
              <p:nvPr>
                <p:ph idx="1"/>
              </p:nvPr>
            </p:nvSpPr>
            <p:spPr>
              <a:xfrm>
                <a:off x="1187624" y="2060848"/>
                <a:ext cx="7540625" cy="4203700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Extensive use of probabilistic confidence counters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5-bit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High confidence if C&gt;6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Decrease by 4 on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mispredictions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1419225" lvl="2" indent="-342900">
                  <a:buFont typeface="Wingdings" charset="2"/>
                  <a:buChar char="Ø"/>
                </a:pPr>
                <a:r>
                  <a:rPr lang="en-US" dirty="0" smtClean="0">
                    <a:solidFill>
                      <a:schemeClr val="tx1"/>
                    </a:solidFill>
                  </a:rPr>
                  <a:t>restart predicting immediately after most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misp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lvl="0"/>
                <a:r>
                  <a:rPr lang="en-US" dirty="0" smtClean="0">
                    <a:solidFill>
                      <a:schemeClr val="tx1"/>
                    </a:solidFill>
                  </a:rPr>
                  <a:t>Increment </a:t>
                </a:r>
                <a:r>
                  <a:rPr lang="en-US" dirty="0">
                    <a:solidFill>
                      <a:schemeClr val="tx1"/>
                    </a:solidFill>
                  </a:rPr>
                  <a:t>probabilities by inst. types and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latencies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From 1 for a load LLC miss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128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for an ALU op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And less if the stride is small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1419225" lvl="2" indent="-342900">
                  <a:buFont typeface="Wingdings" charset="2"/>
                  <a:buChar char="Ø"/>
                </a:pPr>
                <a:endParaRPr lang="en-US" dirty="0" smtClean="0"/>
              </a:p>
            </p:txBody>
          </p:sp>
        </mc:Choice>
        <mc:Fallback xmlns="">
          <p:sp>
            <p:nvSpPr>
              <p:cNvPr id="6" name="Espace réservé du conten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7624" y="2060848"/>
                <a:ext cx="7540625" cy="4203700"/>
              </a:xfrm>
              <a:blipFill rotWithShape="0">
                <a:blip r:embed="rId2"/>
                <a:stretch>
                  <a:fillRect l="-1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366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39553" y="0"/>
            <a:ext cx="8328352" cy="1143000"/>
          </a:xfrm>
        </p:spPr>
        <p:txBody>
          <a:bodyPr/>
          <a:lstStyle/>
          <a:p>
            <a:r>
              <a:rPr lang="fr-FR" dirty="0" err="1" smtClean="0"/>
              <a:t>Remove</a:t>
            </a:r>
            <a:r>
              <a:rPr lang="fr-FR" dirty="0" smtClean="0"/>
              <a:t> Data </a:t>
            </a:r>
            <a:r>
              <a:rPr lang="fr-FR" dirty="0" err="1" smtClean="0"/>
              <a:t>depencies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Value </a:t>
            </a:r>
            <a:r>
              <a:rPr lang="fr-FR" dirty="0" err="1" smtClean="0"/>
              <a:t>Prediction</a:t>
            </a:r>
            <a:r>
              <a:rPr lang="fr-FR" dirty="0"/>
              <a:t> </a:t>
            </a:r>
            <a:r>
              <a:rPr lang="fr-FR" dirty="0" smtClean="0"/>
              <a:t> [Lipasti96</a:t>
            </a:r>
            <a:r>
              <a:rPr lang="fr-FR" dirty="0"/>
              <a:t>][</a:t>
            </a:r>
            <a:r>
              <a:rPr lang="fr-FR" dirty="0" smtClean="0"/>
              <a:t>Mendelson97]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EA1012F-7AC2-F340-9E3A-030BE82780B0}" type="datetime1">
              <a:rPr lang="fr-FR" smtClean="0"/>
              <a:t>30/05/2018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E1002F39-67E2-462D-B2E2-885EF809330C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1619668" y="2026196"/>
            <a:ext cx="720105" cy="504056"/>
          </a:xfrm>
          <a:prstGeom prst="rect">
            <a:avLst/>
          </a:prstGeom>
          <a:solidFill>
            <a:schemeClr val="accent1">
              <a:lumMod val="60000"/>
              <a:lumOff val="40000"/>
              <a:alpha val="27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19667" y="2710272"/>
            <a:ext cx="720105" cy="504056"/>
          </a:xfrm>
          <a:prstGeom prst="rect">
            <a:avLst/>
          </a:prstGeom>
          <a:solidFill>
            <a:schemeClr val="accent1">
              <a:lumMod val="60000"/>
              <a:lumOff val="40000"/>
              <a:alpha val="27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19666" y="3392995"/>
            <a:ext cx="720105" cy="504056"/>
          </a:xfrm>
          <a:prstGeom prst="rect">
            <a:avLst/>
          </a:prstGeom>
          <a:solidFill>
            <a:schemeClr val="accent1">
              <a:lumMod val="60000"/>
              <a:lumOff val="40000"/>
              <a:alpha val="27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19664" y="4077072"/>
            <a:ext cx="720105" cy="504056"/>
          </a:xfrm>
          <a:prstGeom prst="rect">
            <a:avLst/>
          </a:prstGeom>
          <a:solidFill>
            <a:schemeClr val="accent1">
              <a:lumMod val="60000"/>
              <a:lumOff val="40000"/>
              <a:alpha val="27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I4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/>
          <p:cNvCxnSpPr>
            <a:stCxn id="27" idx="2"/>
            <a:endCxn id="28" idx="0"/>
          </p:cNvCxnSpPr>
          <p:nvPr/>
        </p:nvCxnSpPr>
        <p:spPr>
          <a:xfrm flipH="1">
            <a:off x="1979720" y="2530252"/>
            <a:ext cx="1" cy="1800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8" idx="2"/>
            <a:endCxn id="29" idx="0"/>
          </p:cNvCxnSpPr>
          <p:nvPr/>
        </p:nvCxnSpPr>
        <p:spPr>
          <a:xfrm flipH="1">
            <a:off x="1979719" y="3214328"/>
            <a:ext cx="1" cy="1786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9" idx="2"/>
            <a:endCxn id="30" idx="0"/>
          </p:cNvCxnSpPr>
          <p:nvPr/>
        </p:nvCxnSpPr>
        <p:spPr>
          <a:xfrm flipH="1">
            <a:off x="1979717" y="3897051"/>
            <a:ext cx="2" cy="1800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619663" y="4797152"/>
            <a:ext cx="720105" cy="504056"/>
          </a:xfrm>
          <a:prstGeom prst="rect">
            <a:avLst/>
          </a:prstGeom>
          <a:solidFill>
            <a:schemeClr val="accent1">
              <a:lumMod val="60000"/>
              <a:lumOff val="40000"/>
              <a:alpha val="27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7" name="Straight Arrow Connector 36"/>
          <p:cNvCxnSpPr>
            <a:stCxn id="30" idx="2"/>
            <a:endCxn id="36" idx="0"/>
          </p:cNvCxnSpPr>
          <p:nvPr/>
        </p:nvCxnSpPr>
        <p:spPr>
          <a:xfrm flipH="1">
            <a:off x="1979716" y="4581128"/>
            <a:ext cx="1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539552" y="2060848"/>
            <a:ext cx="2" cy="40324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1520" y="577390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586164" y="1479267"/>
            <a:ext cx="2806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ILP = 1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4588974" y="2026196"/>
            <a:ext cx="720105" cy="504056"/>
          </a:xfrm>
          <a:prstGeom prst="rect">
            <a:avLst/>
          </a:prstGeom>
          <a:solidFill>
            <a:schemeClr val="accent1">
              <a:lumMod val="60000"/>
              <a:lumOff val="40000"/>
              <a:alpha val="27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588973" y="2710272"/>
            <a:ext cx="720105" cy="504056"/>
          </a:xfrm>
          <a:prstGeom prst="rect">
            <a:avLst/>
          </a:prstGeom>
          <a:solidFill>
            <a:schemeClr val="accent1">
              <a:lumMod val="60000"/>
              <a:lumOff val="40000"/>
              <a:alpha val="27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588972" y="3392995"/>
            <a:ext cx="720105" cy="504056"/>
          </a:xfrm>
          <a:prstGeom prst="rect">
            <a:avLst/>
          </a:prstGeom>
          <a:solidFill>
            <a:schemeClr val="accent1">
              <a:lumMod val="60000"/>
              <a:lumOff val="40000"/>
              <a:alpha val="27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236293" y="2026196"/>
            <a:ext cx="720105" cy="504056"/>
          </a:xfrm>
          <a:prstGeom prst="rect">
            <a:avLst/>
          </a:prstGeom>
          <a:solidFill>
            <a:schemeClr val="accent1">
              <a:lumMod val="60000"/>
              <a:lumOff val="40000"/>
              <a:alpha val="27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I4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6" name="Straight Arrow Connector 65"/>
          <p:cNvCxnSpPr>
            <a:stCxn id="62" idx="2"/>
            <a:endCxn id="63" idx="0"/>
          </p:cNvCxnSpPr>
          <p:nvPr/>
        </p:nvCxnSpPr>
        <p:spPr>
          <a:xfrm flipH="1">
            <a:off x="4949026" y="2530252"/>
            <a:ext cx="1" cy="1800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3" idx="2"/>
            <a:endCxn id="64" idx="0"/>
          </p:cNvCxnSpPr>
          <p:nvPr/>
        </p:nvCxnSpPr>
        <p:spPr>
          <a:xfrm flipH="1">
            <a:off x="4949025" y="3214328"/>
            <a:ext cx="1" cy="1786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4" idx="3"/>
            <a:endCxn id="65" idx="1"/>
          </p:cNvCxnSpPr>
          <p:nvPr/>
        </p:nvCxnSpPr>
        <p:spPr>
          <a:xfrm flipV="1">
            <a:off x="5309077" y="2278224"/>
            <a:ext cx="1927216" cy="13667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7236292" y="2710272"/>
            <a:ext cx="720105" cy="504056"/>
          </a:xfrm>
          <a:prstGeom prst="rect">
            <a:avLst/>
          </a:prstGeom>
          <a:solidFill>
            <a:schemeClr val="accent1">
              <a:lumMod val="60000"/>
              <a:lumOff val="40000"/>
              <a:alpha val="27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69"/>
          <p:cNvCxnSpPr>
            <a:stCxn id="65" idx="2"/>
            <a:endCxn id="69" idx="0"/>
          </p:cNvCxnSpPr>
          <p:nvPr/>
        </p:nvCxnSpPr>
        <p:spPr>
          <a:xfrm flipH="1">
            <a:off x="7596345" y="2530252"/>
            <a:ext cx="1" cy="1800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869440" y="1479267"/>
            <a:ext cx="2806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ILP = 2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7236291" y="3392995"/>
            <a:ext cx="720105" cy="504056"/>
          </a:xfrm>
          <a:prstGeom prst="rect">
            <a:avLst/>
          </a:prstGeom>
          <a:solidFill>
            <a:schemeClr val="accent1">
              <a:lumMod val="60000"/>
              <a:lumOff val="40000"/>
              <a:alpha val="27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I6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H="1">
            <a:off x="7606031" y="3214328"/>
            <a:ext cx="1" cy="1800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1619668" y="5481227"/>
            <a:ext cx="720105" cy="504056"/>
          </a:xfrm>
          <a:prstGeom prst="rect">
            <a:avLst/>
          </a:prstGeom>
          <a:solidFill>
            <a:schemeClr val="accent1">
              <a:lumMod val="60000"/>
              <a:lumOff val="40000"/>
              <a:alpha val="27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I6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1989408" y="5302560"/>
            <a:ext cx="1" cy="1800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309077" y="2961623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2100000"/>
              </a:camera>
              <a:lightRig rig="threePt" dir="t"/>
            </a:scene3d>
          </a:bodyPr>
          <a:lstStyle/>
          <a:p>
            <a:r>
              <a:rPr lang="fr-FR" dirty="0" smtClean="0"/>
              <a:t>Predict </a:t>
            </a:r>
            <a:r>
              <a:rPr lang="fr-FR" dirty="0" err="1" smtClean="0"/>
              <a:t>result</a:t>
            </a:r>
            <a:r>
              <a:rPr lang="fr-FR" dirty="0" smtClean="0"/>
              <a:t> of I3 </a:t>
            </a:r>
          </a:p>
          <a:p>
            <a:pPr algn="ctr"/>
            <a:r>
              <a:rPr lang="fr-FR" dirty="0" smtClean="0"/>
              <a:t>in </a:t>
            </a:r>
            <a:r>
              <a:rPr lang="fr-FR" dirty="0" err="1" smtClean="0"/>
              <a:t>advance</a:t>
            </a:r>
            <a:endParaRPr lang="en-US" dirty="0"/>
          </a:p>
        </p:txBody>
      </p:sp>
      <p:cxnSp>
        <p:nvCxnSpPr>
          <p:cNvPr id="81" name="Straight Arrow Connector 80"/>
          <p:cNvCxnSpPr/>
          <p:nvPr/>
        </p:nvCxnSpPr>
        <p:spPr>
          <a:xfrm flipH="1">
            <a:off x="4949024" y="3900299"/>
            <a:ext cx="5" cy="4648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884218" y="4402849"/>
            <a:ext cx="2129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Validate</a:t>
            </a:r>
            <a:r>
              <a:rPr lang="fr-FR" dirty="0" smtClean="0"/>
              <a:t> </a:t>
            </a:r>
            <a:r>
              <a:rPr lang="fr-FR" dirty="0" err="1" smtClean="0"/>
              <a:t>prediction</a:t>
            </a:r>
            <a:r>
              <a:rPr lang="fr-FR" dirty="0" smtClean="0"/>
              <a:t> </a:t>
            </a:r>
          </a:p>
          <a:p>
            <a:pPr algn="ctr"/>
            <a:r>
              <a:rPr lang="fr-FR" dirty="0" err="1" smtClean="0"/>
              <a:t>when</a:t>
            </a:r>
            <a:r>
              <a:rPr lang="fr-FR" dirty="0" smtClean="0"/>
              <a:t> I3 </a:t>
            </a:r>
            <a:r>
              <a:rPr lang="fr-FR" dirty="0" err="1" smtClean="0"/>
              <a:t>executes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14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9" grpId="0" animBg="1"/>
      <p:bldP spid="74" grpId="0"/>
      <p:bldP spid="75" grpId="0" animBg="1"/>
      <p:bldP spid="79" grpId="0"/>
      <p:bldP spid="8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Insert/Evict  on the E-stride predictor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7AA8A14-2B78-4047-A319-36DE566218DE}" type="datetime1">
              <a:rPr lang="fr-FR" smtClean="0"/>
              <a:t>30/05/2018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CCD8A327-4A42-4F42-8894-A6F43B7F265B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charset="2"/>
                  <a:buChar char="Ø"/>
                </a:pPr>
                <a:r>
                  <a:rPr lang="en-US" dirty="0" smtClean="0"/>
                  <a:t>Favor high reward instructions</a:t>
                </a:r>
              </a:p>
              <a:p>
                <a:pPr>
                  <a:buFont typeface="Wingdings" charset="2"/>
                  <a:buChar char="Ø"/>
                </a:pPr>
                <a:r>
                  <a:rPr lang="en-US" dirty="0" smtClean="0"/>
                  <a:t>Evict useless entries</a:t>
                </a:r>
              </a:p>
              <a:p>
                <a:pPr>
                  <a:buFont typeface="Wingdings" charset="2"/>
                  <a:buChar char="Ø"/>
                </a:pPr>
                <a:endParaRPr lang="en-US" dirty="0"/>
              </a:p>
              <a:p>
                <a:pPr marL="733425" lvl="2" indent="0"/>
                <a:r>
                  <a:rPr lang="en-US" sz="2400" dirty="0" smtClean="0">
                    <a:solidFill>
                      <a:srgbClr val="0033CC"/>
                    </a:solidFill>
                  </a:rPr>
                  <a:t>Insert with probability 1 on a load LLC miss </a:t>
                </a:r>
              </a:p>
              <a:p>
                <a:pPr marL="733425" lvl="2" indent="0"/>
                <a:r>
                  <a:rPr lang="en-US" sz="2400" dirty="0" smtClean="0">
                    <a:solidFill>
                      <a:srgbClr val="0033CC"/>
                    </a:solidFill>
                  </a:rPr>
                  <a:t>         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 charset="0"/>
                          </a:rPr>
                          <m:t>64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33CC"/>
                    </a:solidFill>
                  </a:rPr>
                  <a:t>  on a ALU op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6" name="Espace réservé du conten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/>
          <p:cNvSpPr txBox="1"/>
          <p:nvPr/>
        </p:nvSpPr>
        <p:spPr>
          <a:xfrm>
            <a:off x="2436157" y="5013176"/>
            <a:ext cx="5492209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48 entries capture the overall potential </a:t>
            </a:r>
          </a:p>
          <a:p>
            <a:pPr algn="ctr"/>
            <a:r>
              <a:rPr lang="en-US" sz="2400" dirty="0" smtClean="0"/>
              <a:t>on the distributed traces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687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Update confidence on  E-VTAGE 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5F7ED4F-78F0-8C49-9E1B-0151EA04535F}" type="datetime1">
              <a:rPr lang="fr-FR" smtClean="0"/>
              <a:t>30/05/2018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CCD8A327-4A42-4F42-8894-A6F43B7F265B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5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628800"/>
                <a:ext cx="7540625" cy="4203700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Probabilistic confidence counters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-bit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High confidence if C==7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Decrease by 2 on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misp</a:t>
                </a:r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with C==7, reset otherwise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lvl="0"/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0"/>
                <a:r>
                  <a:rPr lang="en-US" dirty="0" smtClean="0">
                    <a:solidFill>
                      <a:schemeClr val="tx1"/>
                    </a:solidFill>
                  </a:rPr>
                  <a:t>Increment </a:t>
                </a:r>
                <a:r>
                  <a:rPr lang="en-US" dirty="0">
                    <a:solidFill>
                      <a:schemeClr val="tx1"/>
                    </a:solidFill>
                  </a:rPr>
                  <a:t>probabilities by inst. t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ypes, latencies and values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From 1 for a load LLC miss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64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for an ALU op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Much less if the value is null or small</a:t>
                </a:r>
              </a:p>
              <a:p>
                <a:pPr lvl="1"/>
                <a:endParaRPr lang="en-US" dirty="0">
                  <a:solidFill>
                    <a:srgbClr val="808080"/>
                  </a:solidFill>
                </a:endParaRPr>
              </a:p>
              <a:p>
                <a:pPr marL="1419225" lvl="2" indent="-342900">
                  <a:buFont typeface="Wingdings" charset="2"/>
                  <a:buChar char="Ø"/>
                </a:pPr>
                <a:endParaRPr lang="en-US" dirty="0" smtClean="0"/>
              </a:p>
            </p:txBody>
          </p:sp>
        </mc:Choice>
        <mc:Fallback xmlns="">
          <p:sp>
            <p:nvSpPr>
              <p:cNvPr id="6" name="Espace réservé du conten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628800"/>
                <a:ext cx="7540625" cy="4203700"/>
              </a:xfrm>
              <a:blipFill rotWithShape="0">
                <a:blip r:embed="rId3"/>
                <a:stretch>
                  <a:fillRect l="-1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029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Insert/Evict  on  E-VTAGE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1B63FF1-CA59-DA44-850B-553A16C1459E}" type="datetime1">
              <a:rPr lang="fr-FR" smtClean="0"/>
              <a:t>30/05/2018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CCD8A327-4A42-4F42-8894-A6F43B7F265B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charset="2"/>
                  <a:buChar char="Ø"/>
                </a:pPr>
                <a:r>
                  <a:rPr lang="en-US" dirty="0" smtClean="0"/>
                  <a:t>Favor high reward instructions/value</a:t>
                </a:r>
              </a:p>
              <a:p>
                <a:pPr>
                  <a:buFont typeface="Wingdings" charset="2"/>
                  <a:buChar char="Ø"/>
                </a:pPr>
                <a:r>
                  <a:rPr lang="en-US" dirty="0" smtClean="0"/>
                  <a:t>Evict useless entries</a:t>
                </a:r>
              </a:p>
              <a:p>
                <a:pPr>
                  <a:buFont typeface="Wingdings" charset="2"/>
                  <a:buChar char="Ø"/>
                </a:pPr>
                <a:r>
                  <a:rPr lang="en-US" dirty="0" smtClean="0"/>
                  <a:t>Systematic allocation on a ”</a:t>
                </a:r>
                <a:r>
                  <a:rPr lang="en-US" dirty="0" err="1" smtClean="0"/>
                  <a:t>misprediction</a:t>
                </a:r>
                <a:r>
                  <a:rPr lang="en-US" dirty="0" smtClean="0"/>
                  <a:t>”</a:t>
                </a:r>
              </a:p>
              <a:p>
                <a:pPr marL="733425" lvl="2" indent="0"/>
                <a:r>
                  <a:rPr lang="en-US" dirty="0" smtClean="0"/>
                  <a:t> (already medium confidence)</a:t>
                </a:r>
              </a:p>
              <a:p>
                <a:pPr marL="733425" lvl="2" indent="0"/>
                <a:endParaRPr lang="en-US" sz="2400" dirty="0" smtClean="0">
                  <a:solidFill>
                    <a:srgbClr val="0033CC"/>
                  </a:solidFill>
                </a:endParaRPr>
              </a:p>
              <a:p>
                <a:pPr marL="733425" lvl="2" indent="0"/>
                <a:r>
                  <a:rPr lang="en-US" sz="2400" dirty="0" smtClean="0">
                    <a:solidFill>
                      <a:srgbClr val="0033CC"/>
                    </a:solidFill>
                  </a:rPr>
                  <a:t>On the 32KB predictor:</a:t>
                </a:r>
              </a:p>
              <a:p>
                <a:pPr marL="733425" lvl="2" indent="0"/>
                <a:r>
                  <a:rPr lang="en-US" sz="2400" dirty="0" smtClean="0">
                    <a:solidFill>
                      <a:srgbClr val="0033CC"/>
                    </a:solidFill>
                  </a:rPr>
                  <a:t>Insert with probability 1 on a load LLC miss </a:t>
                </a:r>
              </a:p>
              <a:p>
                <a:pPr marL="733425" lvl="2" indent="0"/>
                <a:r>
                  <a:rPr lang="en-US" sz="2400" dirty="0" smtClean="0">
                    <a:solidFill>
                      <a:srgbClr val="0033CC"/>
                    </a:solidFill>
                  </a:rPr>
                  <a:t>to 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 charset="0"/>
                          </a:rPr>
                          <m:t>2048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33CC"/>
                    </a:solidFill>
                  </a:rPr>
                  <a:t>  on a ALU op with null result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6" name="Espace réservé du conten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89" b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453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543A99-B33D-9241-921E-0B69923EF5DE}" type="datetime1">
              <a:rPr lang="fr-FR" smtClean="0"/>
              <a:t>30/05/2018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B1C3CE58-3CC9-4F2B-AF61-4E01516572BD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39552" y="836712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</a:rPr>
              <a:t>All the probabilities were defined </a:t>
            </a:r>
          </a:p>
          <a:p>
            <a:r>
              <a:rPr lang="en-US" sz="2800" dirty="0" smtClean="0">
                <a:solidFill>
                  <a:schemeClr val="bg2"/>
                </a:solidFill>
              </a:rPr>
              <a:t>for the CVP framework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483768" y="3501008"/>
            <a:ext cx="57592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B67FD"/>
                </a:solidFill>
              </a:rPr>
              <a:t>Should be adapted for  effective designs:</a:t>
            </a:r>
          </a:p>
          <a:p>
            <a:pPr lvl="1"/>
            <a:r>
              <a:rPr lang="en-US" sz="2400" dirty="0" smtClean="0">
                <a:solidFill>
                  <a:srgbClr val="0B67FD"/>
                </a:solidFill>
              </a:rPr>
              <a:t>Fetch/Issue width</a:t>
            </a:r>
          </a:p>
          <a:p>
            <a:pPr lvl="1"/>
            <a:r>
              <a:rPr lang="en-US" sz="2400" dirty="0" smtClean="0">
                <a:solidFill>
                  <a:srgbClr val="0B67FD"/>
                </a:solidFill>
              </a:rPr>
              <a:t>Instruction window size</a:t>
            </a:r>
          </a:p>
          <a:p>
            <a:pPr lvl="1"/>
            <a:r>
              <a:rPr lang="en-US" sz="2400" dirty="0" smtClean="0">
                <a:solidFill>
                  <a:srgbClr val="0B67FD"/>
                </a:solidFill>
              </a:rPr>
              <a:t>Instruction latency</a:t>
            </a:r>
          </a:p>
          <a:p>
            <a:pPr lvl="1"/>
            <a:r>
              <a:rPr lang="en-US" sz="2400" dirty="0" smtClean="0">
                <a:solidFill>
                  <a:srgbClr val="0B67FD"/>
                </a:solidFill>
              </a:rPr>
              <a:t>Memory hierarchy</a:t>
            </a:r>
            <a:endParaRPr lang="en-US" sz="2400" dirty="0">
              <a:solidFill>
                <a:srgbClr val="0B67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5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Miscelleanous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26CE44FC-B4E2-8648-8EA2-2E16EBE8CEA7}" type="datetime1">
              <a:rPr lang="fr-FR" smtClean="0"/>
              <a:t>30/05/2018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CCD8A327-4A42-4F42-8894-A6F43B7F265B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To avoid slowdowns: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Safety nets to limit bursts of </a:t>
            </a:r>
            <a:r>
              <a:rPr lang="en-US" dirty="0" err="1" smtClean="0">
                <a:solidFill>
                  <a:schemeClr val="tx1"/>
                </a:solidFill>
              </a:rPr>
              <a:t>mispredictions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E-Stride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2F80F46C-B85F-C64D-AA45-7DCD5EB244FD}" type="datetime1">
              <a:rPr lang="fr-FR" smtClean="0"/>
              <a:t>30/05/2018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CCD8A327-4A42-4F42-8894-A6F43B7F265B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827584" y="1504106"/>
            <a:ext cx="7920880" cy="4229150"/>
          </a:xfrm>
        </p:spPr>
        <p:txBody>
          <a:bodyPr/>
          <a:lstStyle/>
          <a:p>
            <a:r>
              <a:rPr lang="en-US" dirty="0" smtClean="0"/>
              <a:t>48-entry, 106 bits per entry ➡ 5,088 </a:t>
            </a:r>
            <a:r>
              <a:rPr lang="en-US" dirty="0" smtClean="0"/>
              <a:t>bits</a:t>
            </a:r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>
                <a:solidFill>
                  <a:schemeClr val="bg2"/>
                </a:solidFill>
              </a:rPr>
              <a:t>c</a:t>
            </a:r>
            <a:r>
              <a:rPr lang="en-US" dirty="0" smtClean="0">
                <a:solidFill>
                  <a:schemeClr val="bg2"/>
                </a:solidFill>
              </a:rPr>
              <a:t>onventional stride:                             +  3.1 %  </a:t>
            </a:r>
            <a:r>
              <a:rPr lang="en-US" u="sng" dirty="0" smtClean="0">
                <a:solidFill>
                  <a:schemeClr val="bg2"/>
                </a:solidFill>
              </a:rPr>
              <a:t>😖</a:t>
            </a:r>
            <a:r>
              <a:rPr lang="en-US" u="sng" dirty="0">
                <a:solidFill>
                  <a:schemeClr val="bg2"/>
                </a:solidFill>
              </a:rPr>
              <a:t>😖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+ confidence and insertion prob.:        +  3.7 % 😖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Wingdings" charset="2"/>
              <a:buChar char="Ø"/>
            </a:pPr>
            <a:endParaRPr lang="en-US" dirty="0" smtClean="0">
              <a:solidFill>
                <a:srgbClr val="0B67FD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0B67FD"/>
                </a:solidFill>
              </a:rPr>
              <a:t>+ E-Stride algorithm:                           +10.4 </a:t>
            </a:r>
            <a:r>
              <a:rPr lang="en-US" dirty="0">
                <a:solidFill>
                  <a:srgbClr val="0B67FD"/>
                </a:solidFill>
              </a:rPr>
              <a:t>% </a:t>
            </a:r>
            <a:r>
              <a:rPr lang="en-US" dirty="0" smtClean="0">
                <a:solidFill>
                  <a:srgbClr val="0B67FD"/>
                </a:solidFill>
              </a:rPr>
              <a:t> </a:t>
            </a:r>
            <a:r>
              <a:rPr lang="en-US" dirty="0" smtClean="0"/>
              <a:t>🤗😇</a:t>
            </a:r>
          </a:p>
          <a:p>
            <a:pPr>
              <a:buFont typeface="Wingdings" charset="2"/>
              <a:buChar char="Ø"/>
            </a:pPr>
            <a:r>
              <a:rPr lang="en-US" b="1" u="sng" dirty="0" smtClean="0">
                <a:solidFill>
                  <a:srgbClr val="0033CC"/>
                </a:solidFill>
              </a:rPr>
              <a:t>+ smart confidence reset :               +16.1</a:t>
            </a:r>
            <a:r>
              <a:rPr lang="en-US" dirty="0" smtClean="0">
                <a:solidFill>
                  <a:srgbClr val="0033CC"/>
                </a:solidFill>
              </a:rPr>
              <a:t>% 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🤗😇🤠😎</a:t>
            </a:r>
            <a:endParaRPr lang="en-US" dirty="0"/>
          </a:p>
          <a:p>
            <a:pPr>
              <a:buFont typeface="Wingdings" charset="2"/>
              <a:buChar char="Ø"/>
            </a:pPr>
            <a:endParaRPr lang="en-US" dirty="0"/>
          </a:p>
          <a:p>
            <a:endParaRPr lang="en-US" dirty="0" smtClean="0"/>
          </a:p>
          <a:p>
            <a:pPr>
              <a:buFont typeface="Wingdings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88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Analysis of E-Stride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50A4189-20A3-7E41-B3DF-2FC35C9543EE}" type="datetime1">
              <a:rPr lang="fr-FR" smtClean="0"/>
              <a:t>30/05/2018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CCD8A327-4A42-4F42-8894-A6F43B7F265B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11560" y="1268760"/>
            <a:ext cx="7540625" cy="4203700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/>
              <a:t>More than 10 % on 41 out of 135 traces</a:t>
            </a:r>
          </a:p>
          <a:p>
            <a:pPr>
              <a:buFont typeface="Wingdings" charset="2"/>
              <a:buChar char="Ø"/>
            </a:pPr>
            <a:r>
              <a:rPr lang="en-US" dirty="0"/>
              <a:t> Up to 1090 %, more than 100 % on 12 traces</a:t>
            </a:r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Very </a:t>
            </a:r>
            <a:r>
              <a:rPr lang="en-US" dirty="0" smtClean="0"/>
              <a:t>limited prediction coverage: 3.4 % (up to 56.7 %)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Not that high accuracy: 99.3 %</a:t>
            </a:r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0B67FD"/>
                </a:solidFill>
              </a:rPr>
              <a:t>Predicting </a:t>
            </a:r>
            <a:r>
              <a:rPr lang="en-US" dirty="0" smtClean="0">
                <a:solidFill>
                  <a:srgbClr val="0B67FD"/>
                </a:solidFill>
              </a:rPr>
              <a:t>only loads:  15.8 % (1.3 % coverage)</a:t>
            </a:r>
            <a:endParaRPr lang="en-US" dirty="0">
              <a:solidFill>
                <a:srgbClr val="0B67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E-VTAGE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2BD635F1-882D-1F40-92AD-469E73BC185C}" type="datetime1">
              <a:rPr lang="fr-FR" smtClean="0"/>
              <a:t>30/05/2018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CCD8A327-4A42-4F42-8894-A6F43B7F265B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539552" y="1493838"/>
            <a:ext cx="5544616" cy="206091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8KB ➡ 1,504 entries, 384 </a:t>
            </a:r>
            <a:r>
              <a:rPr lang="en-US" sz="2400" smtClean="0">
                <a:solidFill>
                  <a:schemeClr val="tx1"/>
                </a:solidFill>
              </a:rPr>
              <a:t>64-bit values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7.0 % performance increase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14.5 % prediction coverage</a:t>
            </a:r>
          </a:p>
          <a:p>
            <a:endParaRPr lang="en-US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3065095" y="4170821"/>
            <a:ext cx="5969904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32KB ➡ 6,272 entries, 1,536 64-bit values</a:t>
            </a:r>
          </a:p>
          <a:p>
            <a:endParaRPr lang="en-US" sz="2400" dirty="0" smtClean="0"/>
          </a:p>
          <a:p>
            <a:r>
              <a:rPr lang="en-US" sz="2400" dirty="0" smtClean="0"/>
              <a:t>11.2 </a:t>
            </a:r>
            <a:r>
              <a:rPr lang="en-US" sz="2400" dirty="0"/>
              <a:t>% performance increase</a:t>
            </a:r>
          </a:p>
          <a:p>
            <a:endParaRPr lang="en-US" sz="2400" dirty="0" smtClean="0"/>
          </a:p>
          <a:p>
            <a:r>
              <a:rPr lang="en-US" sz="2400" dirty="0" smtClean="0"/>
              <a:t>23 </a:t>
            </a:r>
            <a:r>
              <a:rPr lang="en-US" sz="2400" dirty="0"/>
              <a:t>% prediction </a:t>
            </a:r>
            <a:r>
              <a:rPr lang="en-US" sz="2400" dirty="0" smtClean="0"/>
              <a:t>coverage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770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Analysis of 32KB E-VTAGE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CCA3DD6-9995-154D-A452-5EA8E85B7090}" type="datetime1">
              <a:rPr lang="fr-FR" smtClean="0"/>
              <a:t>30/05/2018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CCD8A327-4A42-4F42-8894-A6F43B7F265B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More than 10 % on 40 out of 135 traces  (up to 149 %)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Very high accuracy: 99.95 %</a:t>
            </a:r>
          </a:p>
          <a:p>
            <a:pPr marL="0" indent="0"/>
            <a:r>
              <a:rPr lang="en-US" dirty="0" smtClean="0"/>
              <a:t>➡Less high reward predictions than E-Stride</a:t>
            </a:r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Predicting only loads:  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10.4 %⬌11.2 % (17 % prediction coverage)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Last Value Predictor: 6.7 %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9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EVES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BE31773-A945-824E-A57B-CD8EA423839D}" type="datetime1">
              <a:rPr lang="fr-FR" smtClean="0"/>
              <a:t>30/05/2018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CCD8A327-4A42-4F42-8894-A6F43B7F265B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627784" y="3746605"/>
            <a:ext cx="6375288" cy="259228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32KB predictor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30.8% performance increase </a:t>
            </a:r>
          </a:p>
          <a:p>
            <a:pPr>
              <a:buFont typeface="Wingdings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More than 20 % on 54 out of 135 traces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 Up to 1090 %, more than 100 % on 15 traces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>
          <a:xfrm>
            <a:off x="683569" y="1124744"/>
            <a:ext cx="6480720" cy="2520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342900" indent="-342900" algn="l" defTabSz="200025" rtl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•"/>
              <a:defRPr sz="22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1076325" indent="36195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3pPr>
            <a:lvl4pPr marL="1438275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6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5pPr>
            <a:lvl6pPr marL="10144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6pPr>
            <a:lvl7pPr marL="14716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7pPr>
            <a:lvl8pPr marL="19288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8pPr>
            <a:lvl9pPr marL="23860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r>
              <a:rPr lang="en-US" kern="0" dirty="0">
                <a:solidFill>
                  <a:schemeClr val="tx1"/>
                </a:solidFill>
              </a:rPr>
              <a:t>8</a:t>
            </a:r>
            <a:r>
              <a:rPr lang="en-US" kern="0" dirty="0" smtClean="0">
                <a:solidFill>
                  <a:schemeClr val="tx1"/>
                </a:solidFill>
              </a:rPr>
              <a:t>KB predictor</a:t>
            </a:r>
          </a:p>
          <a:p>
            <a:pPr>
              <a:buFont typeface="Wingdings" charset="2"/>
              <a:buChar char="Ø"/>
            </a:pPr>
            <a:r>
              <a:rPr lang="en-US" kern="0" dirty="0" smtClean="0">
                <a:solidFill>
                  <a:schemeClr val="tx1"/>
                </a:solidFill>
              </a:rPr>
              <a:t>25.3% performance increase </a:t>
            </a:r>
          </a:p>
          <a:p>
            <a:pPr>
              <a:buFont typeface="Wingdings" charset="2"/>
              <a:buChar char="Ø"/>
            </a:pPr>
            <a:r>
              <a:rPr lang="en-US" kern="0" dirty="0" smtClean="0">
                <a:solidFill>
                  <a:schemeClr val="tx1"/>
                </a:solidFill>
              </a:rPr>
              <a:t> More than 20 % on 50 out of 135 traces</a:t>
            </a:r>
          </a:p>
          <a:p>
            <a:pPr>
              <a:buFont typeface="Wingdings" charset="2"/>
              <a:buChar char="Ø"/>
            </a:pPr>
            <a:r>
              <a:rPr lang="en-US" kern="0" dirty="0" smtClean="0">
                <a:solidFill>
                  <a:schemeClr val="tx1"/>
                </a:solidFill>
              </a:rPr>
              <a:t> Up to 1090 %, more than 100 % on 15 traces</a:t>
            </a:r>
            <a:endParaRPr lang="en-US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75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540625" cy="1143000"/>
          </a:xfrm>
        </p:spPr>
        <p:txBody>
          <a:bodyPr/>
          <a:lstStyle/>
          <a:p>
            <a:r>
              <a:rPr lang="fr-FR" dirty="0" smtClean="0"/>
              <a:t>Value </a:t>
            </a:r>
            <a:r>
              <a:rPr lang="fr-FR" dirty="0" err="1" smtClean="0"/>
              <a:t>Prediction</a:t>
            </a:r>
            <a:r>
              <a:rPr lang="fr-FR" dirty="0" smtClean="0"/>
              <a:t> 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22531" name="Espace réservé du contenu 2"/>
          <p:cNvSpPr>
            <a:spLocks noGrp="1"/>
          </p:cNvSpPr>
          <p:nvPr>
            <p:ph idx="1"/>
          </p:nvPr>
        </p:nvSpPr>
        <p:spPr>
          <a:xfrm>
            <a:off x="899592" y="1338701"/>
            <a:ext cx="7540625" cy="4613275"/>
          </a:xfrm>
        </p:spPr>
        <p:txBody>
          <a:bodyPr/>
          <a:lstStyle/>
          <a:p>
            <a:r>
              <a:rPr lang="fr-FR" sz="2400" dirty="0" smtClean="0">
                <a:solidFill>
                  <a:schemeClr val="tx1"/>
                </a:solidFill>
              </a:rPr>
              <a:t>Large body of </a:t>
            </a:r>
            <a:r>
              <a:rPr lang="fr-FR" sz="2400" dirty="0" err="1" smtClean="0">
                <a:solidFill>
                  <a:schemeClr val="tx1"/>
                </a:solidFill>
              </a:rPr>
              <a:t>research</a:t>
            </a:r>
            <a:r>
              <a:rPr lang="fr-FR" sz="2400" dirty="0" smtClean="0">
                <a:solidFill>
                  <a:schemeClr val="tx1"/>
                </a:solidFill>
              </a:rPr>
              <a:t>   96-02</a:t>
            </a:r>
          </a:p>
          <a:p>
            <a:endParaRPr lang="fr-FR" sz="2400" dirty="0" smtClean="0">
              <a:solidFill>
                <a:schemeClr val="tx1"/>
              </a:solidFill>
            </a:endParaRPr>
          </a:p>
          <a:p>
            <a:r>
              <a:rPr lang="fr-FR" sz="2400" dirty="0" err="1" smtClean="0">
                <a:solidFill>
                  <a:schemeClr val="tx1"/>
                </a:solidFill>
              </a:rPr>
              <a:t>Quite</a:t>
            </a:r>
            <a:r>
              <a:rPr lang="fr-FR" sz="2400" dirty="0" smtClean="0">
                <a:solidFill>
                  <a:schemeClr val="tx1"/>
                </a:solidFill>
              </a:rPr>
              <a:t> efficient:</a:t>
            </a:r>
          </a:p>
          <a:p>
            <a:pPr marL="334963" lvl="2" indent="0">
              <a:buNone/>
            </a:pPr>
            <a:r>
              <a:rPr lang="fr-FR" sz="2400" dirty="0" err="1" smtClean="0">
                <a:solidFill>
                  <a:schemeClr val="tx1"/>
                </a:solidFill>
              </a:rPr>
              <a:t>Surprisingly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high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number</a:t>
            </a:r>
            <a:r>
              <a:rPr lang="fr-FR" sz="2400" dirty="0" smtClean="0">
                <a:solidFill>
                  <a:schemeClr val="tx1"/>
                </a:solidFill>
              </a:rPr>
              <a:t> of </a:t>
            </a:r>
            <a:r>
              <a:rPr lang="fr-FR" sz="2400" dirty="0" err="1" smtClean="0">
                <a:solidFill>
                  <a:schemeClr val="tx1"/>
                </a:solidFill>
              </a:rPr>
              <a:t>predictable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results</a:t>
            </a:r>
            <a:endParaRPr lang="fr-FR" sz="2400" dirty="0" smtClean="0">
              <a:solidFill>
                <a:schemeClr val="tx1"/>
              </a:solidFill>
            </a:endParaRPr>
          </a:p>
          <a:p>
            <a:pPr lvl="2"/>
            <a:r>
              <a:rPr lang="fr-FR" sz="2400" dirty="0" err="1" smtClean="0">
                <a:solidFill>
                  <a:schemeClr val="tx1"/>
                </a:solidFill>
              </a:rPr>
              <a:t>Sometimes</a:t>
            </a:r>
            <a:r>
              <a:rPr lang="fr-FR" sz="2400" dirty="0" smtClean="0">
                <a:solidFill>
                  <a:schemeClr val="tx1"/>
                </a:solidFill>
              </a:rPr>
              <a:t> up to 90 % !!</a:t>
            </a:r>
          </a:p>
          <a:p>
            <a:endParaRPr lang="fr-FR" sz="2400" dirty="0" smtClean="0">
              <a:solidFill>
                <a:schemeClr val="tx1"/>
              </a:solidFill>
            </a:endParaRPr>
          </a:p>
          <a:p>
            <a:r>
              <a:rPr lang="fr-FR" sz="2400" dirty="0" smtClean="0">
                <a:solidFill>
                  <a:schemeClr val="tx1"/>
                </a:solidFill>
              </a:rPr>
              <a:t>Not </a:t>
            </a:r>
            <a:r>
              <a:rPr lang="fr-FR" sz="2400" dirty="0" err="1" smtClean="0">
                <a:solidFill>
                  <a:schemeClr val="tx1"/>
                </a:solidFill>
              </a:rPr>
              <a:t>implemented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so</a:t>
            </a:r>
            <a:r>
              <a:rPr lang="fr-FR" sz="2400" dirty="0" smtClean="0">
                <a:solidFill>
                  <a:schemeClr val="tx1"/>
                </a:solidFill>
              </a:rPr>
              <a:t> far:</a:t>
            </a:r>
          </a:p>
          <a:p>
            <a:pPr marL="0" indent="0" algn="ctr">
              <a:buNone/>
            </a:pPr>
            <a:r>
              <a:rPr lang="fr-FR" sz="4800" dirty="0" err="1">
                <a:solidFill>
                  <a:srgbClr val="FF0000"/>
                </a:solidFill>
              </a:rPr>
              <a:t>Why</a:t>
            </a:r>
            <a:r>
              <a:rPr lang="fr-FR" sz="4800" dirty="0">
                <a:solidFill>
                  <a:srgbClr val="FF0000"/>
                </a:solidFill>
              </a:rPr>
              <a:t> ?</a:t>
            </a:r>
            <a:endParaRPr lang="fr-FR" sz="4800" dirty="0" smtClean="0">
              <a:solidFill>
                <a:srgbClr val="FF0000"/>
              </a:solidFill>
            </a:endParaRPr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D74016-B0D0-FC46-8F9B-6984B3CE3E9F}" type="datetime1">
              <a:rPr lang="fr-FR" smtClean="0"/>
              <a:t>30/05/2018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4322A8F9-4C25-4794-AD0F-214AA33FDF3C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9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Analysis of  EVES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9813E209-74BC-C643-81D7-FD0A6FC63795}" type="datetime1">
              <a:rPr lang="fr-FR" smtClean="0"/>
              <a:t>30/05/2018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CCD8A327-4A42-4F42-8894-A6F43B7F265B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11561" y="1988840"/>
            <a:ext cx="8278440" cy="4203700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E-VTAGE and E-Stride do not predict the same instructions</a:t>
            </a:r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Performance benefits are multiplicative</a:t>
            </a:r>
            <a:endParaRPr lang="en-US" dirty="0"/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E-Stride is the most rewarding</a:t>
            </a: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50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Unlimited EVES predictor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AE65909C-14C5-3F4F-AA25-68243E5DE939}" type="datetime1">
              <a:rPr lang="fr-FR" smtClean="0"/>
              <a:t>30/05/2018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CCD8A327-4A42-4F42-8894-A6F43B7F265B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v"/>
            </a:pPr>
            <a:r>
              <a:rPr lang="en-US" dirty="0" smtClean="0"/>
              <a:t>37.3 % performance increase 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49 % prediction coverage</a:t>
            </a:r>
          </a:p>
          <a:p>
            <a:endParaRPr lang="en-US" dirty="0"/>
          </a:p>
          <a:p>
            <a:r>
              <a:rPr lang="en-US" dirty="0" smtClean="0"/>
              <a:t>Could be augmented with other prediction schemes</a:t>
            </a:r>
          </a:p>
          <a:p>
            <a:pPr lvl="1"/>
            <a:r>
              <a:rPr lang="en-US" dirty="0" smtClean="0"/>
              <a:t>FCM, address prediction, D-FCM, D-VTAGE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5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0788" y="0"/>
            <a:ext cx="7540625" cy="1143000"/>
          </a:xfrm>
        </p:spPr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2CD46F8-A7A0-DD45-BBCA-B5EEB9C9CA37}" type="datetime1">
              <a:rPr lang="fr-FR" smtClean="0"/>
              <a:t>30/05/2018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A185EBDD-F33F-4741-8A5B-CA72F64F1F56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83568" y="980728"/>
            <a:ext cx="7540625" cy="3240360"/>
          </a:xfrm>
        </p:spPr>
        <p:txBody>
          <a:bodyPr/>
          <a:lstStyle/>
          <a:p>
            <a:r>
              <a:rPr lang="en-US" dirty="0" smtClean="0"/>
              <a:t>EVES combines 2 simple predictors:</a:t>
            </a:r>
          </a:p>
          <a:p>
            <a:pPr lvl="1"/>
            <a:r>
              <a:rPr lang="en-US" dirty="0" smtClean="0"/>
              <a:t>Limited access to speculative information</a:t>
            </a:r>
          </a:p>
          <a:p>
            <a:pPr lvl="1"/>
            <a:r>
              <a:rPr lang="en-US" dirty="0" smtClean="0"/>
              <a:t>No critical loop in prediction</a:t>
            </a:r>
          </a:p>
          <a:p>
            <a:endParaRPr lang="en-US" dirty="0"/>
          </a:p>
          <a:p>
            <a:r>
              <a:rPr lang="en-US" dirty="0" smtClean="0"/>
              <a:t>Differentiated confidence  updating is key for performance</a:t>
            </a:r>
          </a:p>
          <a:p>
            <a:r>
              <a:rPr lang="en-US" dirty="0" smtClean="0"/>
              <a:t>High performance potential at limited storage budget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17407" y="4653136"/>
            <a:ext cx="7794896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On </a:t>
            </a:r>
            <a:r>
              <a:rPr lang="en-US" sz="2400" dirty="0"/>
              <a:t>a EOLE </a:t>
            </a:r>
            <a:r>
              <a:rPr lang="en-US" sz="2400" smtClean="0"/>
              <a:t>architecture with EVES,</a:t>
            </a:r>
          </a:p>
          <a:p>
            <a:pPr algn="ctr"/>
            <a:r>
              <a:rPr lang="en-US" sz="2400" dirty="0" smtClean="0"/>
              <a:t>40 </a:t>
            </a:r>
            <a:r>
              <a:rPr lang="en-US" sz="2400" dirty="0"/>
              <a:t>% of the </a:t>
            </a:r>
            <a:r>
              <a:rPr lang="en-US" sz="2400" dirty="0" smtClean="0"/>
              <a:t>instructions would </a:t>
            </a:r>
            <a:r>
              <a:rPr lang="en-US" sz="2400" dirty="0"/>
              <a:t>not enter the </a:t>
            </a:r>
            <a:r>
              <a:rPr lang="en-US" sz="2400" dirty="0" err="1"/>
              <a:t>OoO</a:t>
            </a:r>
            <a:r>
              <a:rPr lang="en-US" sz="2400" dirty="0"/>
              <a:t> core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327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74080"/>
            <a:ext cx="7200800" cy="1224136"/>
          </a:xfrm>
        </p:spPr>
        <p:txBody>
          <a:bodyPr/>
          <a:lstStyle/>
          <a:p>
            <a:r>
              <a:rPr lang="fr-FR" dirty="0" smtClean="0"/>
              <a:t>The </a:t>
            </a:r>
            <a:r>
              <a:rPr lang="fr-FR" dirty="0" err="1"/>
              <a:t>c</a:t>
            </a:r>
            <a:r>
              <a:rPr lang="fr-FR" dirty="0" err="1" smtClean="0"/>
              <a:t>onventional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(expert) </a:t>
            </a:r>
            <a:r>
              <a:rPr lang="fr-FR" dirty="0" err="1" smtClean="0"/>
              <a:t>wisdom</a:t>
            </a:r>
            <a:r>
              <a:rPr lang="fr-FR" dirty="0" smtClean="0"/>
              <a:t> on VP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484784"/>
            <a:ext cx="8784976" cy="4536504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 err="1" smtClean="0">
                <a:solidFill>
                  <a:srgbClr val="000000"/>
                </a:solidFill>
              </a:rPr>
              <a:t>Complexity</a:t>
            </a:r>
            <a:r>
              <a:rPr lang="fr-FR" sz="2400" dirty="0" smtClean="0">
                <a:solidFill>
                  <a:srgbClr val="000000"/>
                </a:solidFill>
              </a:rPr>
              <a:t>/power </a:t>
            </a:r>
            <a:r>
              <a:rPr lang="fr-FR" sz="2400" dirty="0" err="1" smtClean="0">
                <a:solidFill>
                  <a:srgbClr val="000000"/>
                </a:solidFill>
              </a:rPr>
              <a:t>at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</a:rPr>
              <a:t>any</a:t>
            </a:r>
            <a:r>
              <a:rPr lang="fr-FR" sz="2400" dirty="0" smtClean="0">
                <a:solidFill>
                  <a:srgbClr val="000000"/>
                </a:solidFill>
              </a:rPr>
              <a:t> pipeline stage:</a:t>
            </a:r>
          </a:p>
          <a:p>
            <a:pPr lvl="1"/>
            <a:endParaRPr lang="fr-FR" sz="2400" dirty="0" smtClean="0">
              <a:solidFill>
                <a:srgbClr val="000000"/>
              </a:solidFill>
            </a:endParaRPr>
          </a:p>
          <a:p>
            <a:pPr lvl="2">
              <a:buFont typeface="Arial"/>
              <a:buChar char="•"/>
            </a:pPr>
            <a:r>
              <a:rPr lang="fr-FR" sz="2400" dirty="0" err="1" smtClean="0">
                <a:solidFill>
                  <a:srgbClr val="000000"/>
                </a:solidFill>
              </a:rPr>
              <a:t>Untractable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</a:rPr>
              <a:t>critical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</a:rPr>
              <a:t>path</a:t>
            </a:r>
            <a:r>
              <a:rPr lang="fr-FR" sz="2400" dirty="0" smtClean="0">
                <a:solidFill>
                  <a:srgbClr val="000000"/>
                </a:solidFill>
              </a:rPr>
              <a:t> for </a:t>
            </a:r>
            <a:r>
              <a:rPr lang="fr-FR" sz="2400" dirty="0" err="1" smtClean="0">
                <a:solidFill>
                  <a:srgbClr val="000000"/>
                </a:solidFill>
              </a:rPr>
              <a:t>prediction</a:t>
            </a:r>
            <a:endParaRPr lang="fr-FR" sz="2400" dirty="0" smtClean="0">
              <a:solidFill>
                <a:srgbClr val="000000"/>
              </a:solidFill>
            </a:endParaRPr>
          </a:p>
          <a:p>
            <a:pPr lvl="2">
              <a:buFont typeface="Arial"/>
              <a:buChar char="•"/>
            </a:pPr>
            <a:endParaRPr lang="fr-FR" sz="2400" dirty="0" smtClean="0">
              <a:solidFill>
                <a:srgbClr val="000000"/>
              </a:solidFill>
            </a:endParaRPr>
          </a:p>
          <a:p>
            <a:pPr lvl="2">
              <a:buFont typeface="Arial"/>
              <a:buChar char="•"/>
            </a:pPr>
            <a:r>
              <a:rPr lang="fr-FR" sz="2400" dirty="0" err="1" smtClean="0">
                <a:solidFill>
                  <a:srgbClr val="000000"/>
                </a:solidFill>
              </a:rPr>
              <a:t>Untractable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</a:rPr>
              <a:t>repair</a:t>
            </a:r>
            <a:r>
              <a:rPr lang="fr-FR" sz="2400" dirty="0" smtClean="0">
                <a:solidFill>
                  <a:srgbClr val="000000"/>
                </a:solidFill>
              </a:rPr>
              <a:t> on </a:t>
            </a:r>
            <a:r>
              <a:rPr lang="fr-FR" sz="2400" dirty="0" err="1" smtClean="0">
                <a:solidFill>
                  <a:srgbClr val="000000"/>
                </a:solidFill>
              </a:rPr>
              <a:t>misprediction</a:t>
            </a:r>
            <a:endParaRPr lang="fr-FR" sz="2400" dirty="0" smtClean="0">
              <a:solidFill>
                <a:srgbClr val="000000"/>
              </a:solidFill>
            </a:endParaRPr>
          </a:p>
          <a:p>
            <a:pPr lvl="2">
              <a:buFont typeface="Arial"/>
              <a:buChar char="•"/>
            </a:pPr>
            <a:endParaRPr lang="fr-FR" sz="2400" dirty="0">
              <a:solidFill>
                <a:srgbClr val="000000"/>
              </a:solidFill>
            </a:endParaRPr>
          </a:p>
          <a:p>
            <a:pPr lvl="2">
              <a:buFont typeface="Arial"/>
              <a:buChar char="•"/>
            </a:pPr>
            <a:r>
              <a:rPr lang="fr-FR" sz="2400" dirty="0" err="1" smtClean="0">
                <a:solidFill>
                  <a:srgbClr val="000000"/>
                </a:solidFill>
              </a:rPr>
              <a:t>Huge</a:t>
            </a:r>
            <a:r>
              <a:rPr lang="fr-FR" sz="2400" dirty="0" smtClean="0">
                <a:solidFill>
                  <a:srgbClr val="000000"/>
                </a:solidFill>
              </a:rPr>
              <a:t> extra </a:t>
            </a:r>
            <a:r>
              <a:rPr lang="fr-FR" sz="2400" dirty="0" err="1" smtClean="0">
                <a:solidFill>
                  <a:srgbClr val="000000"/>
                </a:solidFill>
              </a:rPr>
              <a:t>complexity</a:t>
            </a:r>
            <a:r>
              <a:rPr lang="fr-FR" sz="2400" dirty="0" smtClean="0">
                <a:solidFill>
                  <a:srgbClr val="000000"/>
                </a:solidFill>
              </a:rPr>
              <a:t> in the </a:t>
            </a:r>
            <a:r>
              <a:rPr lang="fr-FR" sz="2400" dirty="0" err="1" smtClean="0">
                <a:solidFill>
                  <a:srgbClr val="000000"/>
                </a:solidFill>
              </a:rPr>
              <a:t>execution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</a:rPr>
              <a:t>core</a:t>
            </a:r>
            <a:endParaRPr lang="fr-FR" sz="2400" dirty="0" smtClean="0">
              <a:solidFill>
                <a:srgbClr val="000000"/>
              </a:solidFill>
            </a:endParaRPr>
          </a:p>
          <a:p>
            <a:pPr lvl="5">
              <a:buFont typeface="Wingdings" charset="2"/>
              <a:buChar char="Ø"/>
            </a:pPr>
            <a:r>
              <a:rPr lang="fr-FR" sz="2000" dirty="0" smtClean="0">
                <a:solidFill>
                  <a:srgbClr val="000000"/>
                </a:solidFill>
              </a:rPr>
              <a:t>Extra </a:t>
            </a:r>
            <a:r>
              <a:rPr lang="fr-FR" sz="2000" dirty="0" err="1" smtClean="0">
                <a:solidFill>
                  <a:srgbClr val="000000"/>
                </a:solidFill>
              </a:rPr>
              <a:t>register</a:t>
            </a:r>
            <a:r>
              <a:rPr lang="fr-FR" sz="2000" dirty="0" smtClean="0">
                <a:solidFill>
                  <a:srgbClr val="000000"/>
                </a:solidFill>
              </a:rPr>
              <a:t> file ports for </a:t>
            </a:r>
            <a:r>
              <a:rPr lang="fr-FR" sz="2000" dirty="0" err="1" smtClean="0">
                <a:solidFill>
                  <a:srgbClr val="000000"/>
                </a:solidFill>
              </a:rPr>
              <a:t>prediction</a:t>
            </a:r>
            <a:r>
              <a:rPr lang="fr-FR" sz="2000" dirty="0" smtClean="0">
                <a:solidFill>
                  <a:srgbClr val="000000"/>
                </a:solidFill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</a:rPr>
              <a:t>writes</a:t>
            </a:r>
            <a:r>
              <a:rPr lang="fr-FR" sz="2000" dirty="0" smtClean="0">
                <a:solidFill>
                  <a:srgbClr val="000000"/>
                </a:solidFill>
              </a:rPr>
              <a:t>  and validations</a:t>
            </a:r>
          </a:p>
          <a:p>
            <a:pPr lvl="5">
              <a:buFont typeface="Wingdings" charset="2"/>
              <a:buChar char="Ø"/>
            </a:pPr>
            <a:r>
              <a:rPr lang="fr-FR" sz="2000" dirty="0" smtClean="0">
                <a:solidFill>
                  <a:srgbClr val="000000"/>
                </a:solidFill>
              </a:rPr>
              <a:t>Extra data </a:t>
            </a:r>
            <a:r>
              <a:rPr lang="fr-FR" sz="2000" dirty="0" err="1" smtClean="0">
                <a:solidFill>
                  <a:srgbClr val="000000"/>
                </a:solidFill>
              </a:rPr>
              <a:t>paths</a:t>
            </a:r>
            <a:r>
              <a:rPr lang="fr-FR" sz="2000" dirty="0" smtClean="0">
                <a:solidFill>
                  <a:srgbClr val="000000"/>
                </a:solidFill>
              </a:rPr>
              <a:t> for validations</a:t>
            </a:r>
          </a:p>
          <a:p>
            <a:pPr lvl="1"/>
            <a:endParaRPr lang="fr-FR" sz="2400" dirty="0">
              <a:solidFill>
                <a:srgbClr val="000000"/>
              </a:solidFill>
            </a:endParaRPr>
          </a:p>
          <a:p>
            <a:pPr lvl="1"/>
            <a:endParaRPr lang="fr-FR" sz="2400" dirty="0">
              <a:solidFill>
                <a:srgbClr val="00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7AB68C-B7B6-0E4C-8D3D-4B8DD9928C99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4322A8F9-4C25-4794-AD0F-214AA33FDF3C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624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74080"/>
            <a:ext cx="7200800" cy="1224136"/>
          </a:xfrm>
        </p:spPr>
        <p:txBody>
          <a:bodyPr/>
          <a:lstStyle/>
          <a:p>
            <a:r>
              <a:rPr lang="fr-FR" dirty="0" smtClean="0"/>
              <a:t>The </a:t>
            </a:r>
            <a:r>
              <a:rPr lang="fr-FR" dirty="0" err="1"/>
              <a:t>c</a:t>
            </a:r>
            <a:r>
              <a:rPr lang="fr-FR" dirty="0" err="1" smtClean="0"/>
              <a:t>onventional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(expert) </a:t>
            </a:r>
            <a:r>
              <a:rPr lang="fr-FR" dirty="0" err="1" smtClean="0"/>
              <a:t>wisdom</a:t>
            </a:r>
            <a:r>
              <a:rPr lang="fr-FR" dirty="0" smtClean="0"/>
              <a:t> on VP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484784"/>
            <a:ext cx="8784976" cy="4536504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 err="1" smtClean="0">
                <a:solidFill>
                  <a:srgbClr val="000000"/>
                </a:solidFill>
              </a:rPr>
              <a:t>Complexity</a:t>
            </a:r>
            <a:r>
              <a:rPr lang="fr-FR" sz="2400" dirty="0" smtClean="0">
                <a:solidFill>
                  <a:srgbClr val="000000"/>
                </a:solidFill>
              </a:rPr>
              <a:t>/power </a:t>
            </a:r>
            <a:r>
              <a:rPr lang="fr-FR" sz="2400" dirty="0" err="1" smtClean="0">
                <a:solidFill>
                  <a:srgbClr val="000000"/>
                </a:solidFill>
              </a:rPr>
              <a:t>at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</a:rPr>
              <a:t>any</a:t>
            </a:r>
            <a:r>
              <a:rPr lang="fr-FR" sz="2400" dirty="0" smtClean="0">
                <a:solidFill>
                  <a:srgbClr val="000000"/>
                </a:solidFill>
              </a:rPr>
              <a:t> pipeline stage:</a:t>
            </a:r>
          </a:p>
          <a:p>
            <a:pPr lvl="1"/>
            <a:endParaRPr lang="fr-FR" sz="2400" dirty="0" smtClean="0">
              <a:solidFill>
                <a:srgbClr val="000000"/>
              </a:solidFill>
            </a:endParaRPr>
          </a:p>
          <a:p>
            <a:pPr lvl="2">
              <a:buFont typeface="Arial"/>
              <a:buChar char="•"/>
            </a:pPr>
            <a:r>
              <a:rPr lang="fr-FR" sz="2400" dirty="0" err="1" smtClean="0">
                <a:solidFill>
                  <a:srgbClr val="000000"/>
                </a:solidFill>
              </a:rPr>
              <a:t>Untractable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</a:rPr>
              <a:t>critical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</a:rPr>
              <a:t>path</a:t>
            </a:r>
            <a:r>
              <a:rPr lang="fr-FR" sz="2400" dirty="0" smtClean="0">
                <a:solidFill>
                  <a:srgbClr val="000000"/>
                </a:solidFill>
              </a:rPr>
              <a:t> for </a:t>
            </a:r>
            <a:r>
              <a:rPr lang="fr-FR" sz="2400" dirty="0" err="1" smtClean="0">
                <a:solidFill>
                  <a:srgbClr val="000000"/>
                </a:solidFill>
              </a:rPr>
              <a:t>prediction</a:t>
            </a:r>
            <a:endParaRPr lang="fr-FR" sz="2400" dirty="0" smtClean="0">
              <a:solidFill>
                <a:srgbClr val="000000"/>
              </a:solidFill>
            </a:endParaRPr>
          </a:p>
          <a:p>
            <a:pPr lvl="2">
              <a:buFont typeface="Arial"/>
              <a:buChar char="•"/>
            </a:pPr>
            <a:endParaRPr lang="fr-FR" sz="2400" dirty="0" smtClean="0">
              <a:solidFill>
                <a:srgbClr val="000000"/>
              </a:solidFill>
            </a:endParaRPr>
          </a:p>
          <a:p>
            <a:pPr lvl="2">
              <a:buFont typeface="Arial"/>
              <a:buChar char="•"/>
            </a:pPr>
            <a:r>
              <a:rPr lang="fr-FR" sz="2400" dirty="0" err="1" smtClean="0">
                <a:solidFill>
                  <a:srgbClr val="000000"/>
                </a:solidFill>
              </a:rPr>
              <a:t>Untractable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</a:rPr>
              <a:t>repair</a:t>
            </a:r>
            <a:r>
              <a:rPr lang="fr-FR" sz="2400" dirty="0" smtClean="0">
                <a:solidFill>
                  <a:srgbClr val="000000"/>
                </a:solidFill>
              </a:rPr>
              <a:t> on </a:t>
            </a:r>
            <a:r>
              <a:rPr lang="fr-FR" sz="2400" dirty="0" err="1" smtClean="0">
                <a:solidFill>
                  <a:srgbClr val="000000"/>
                </a:solidFill>
              </a:rPr>
              <a:t>misprediction</a:t>
            </a:r>
            <a:endParaRPr lang="fr-FR" sz="2400" dirty="0" smtClean="0">
              <a:solidFill>
                <a:srgbClr val="000000"/>
              </a:solidFill>
            </a:endParaRPr>
          </a:p>
          <a:p>
            <a:pPr lvl="2">
              <a:buFont typeface="Arial"/>
              <a:buChar char="•"/>
            </a:pPr>
            <a:endParaRPr lang="fr-FR" sz="2400" dirty="0">
              <a:solidFill>
                <a:srgbClr val="000000"/>
              </a:solidFill>
            </a:endParaRPr>
          </a:p>
          <a:p>
            <a:pPr lvl="2">
              <a:buFont typeface="Arial"/>
              <a:buChar char="•"/>
            </a:pPr>
            <a:r>
              <a:rPr lang="fr-FR" sz="2400" dirty="0" err="1" smtClean="0">
                <a:solidFill>
                  <a:srgbClr val="000000"/>
                </a:solidFill>
              </a:rPr>
              <a:t>Huge</a:t>
            </a:r>
            <a:r>
              <a:rPr lang="fr-FR" sz="2400" dirty="0" smtClean="0">
                <a:solidFill>
                  <a:srgbClr val="000000"/>
                </a:solidFill>
              </a:rPr>
              <a:t> extra </a:t>
            </a:r>
            <a:r>
              <a:rPr lang="fr-FR" sz="2400" dirty="0" err="1" smtClean="0">
                <a:solidFill>
                  <a:srgbClr val="000000"/>
                </a:solidFill>
              </a:rPr>
              <a:t>complexity</a:t>
            </a:r>
            <a:r>
              <a:rPr lang="fr-FR" sz="2400" dirty="0" smtClean="0">
                <a:solidFill>
                  <a:srgbClr val="000000"/>
                </a:solidFill>
              </a:rPr>
              <a:t> in the </a:t>
            </a:r>
            <a:r>
              <a:rPr lang="fr-FR" sz="2400" dirty="0" err="1" smtClean="0">
                <a:solidFill>
                  <a:srgbClr val="000000"/>
                </a:solidFill>
              </a:rPr>
              <a:t>execution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</a:rPr>
              <a:t>core</a:t>
            </a:r>
            <a:endParaRPr lang="fr-FR" sz="2400" dirty="0" smtClean="0">
              <a:solidFill>
                <a:srgbClr val="000000"/>
              </a:solidFill>
            </a:endParaRPr>
          </a:p>
          <a:p>
            <a:pPr lvl="5">
              <a:buFont typeface="Wingdings" charset="2"/>
              <a:buChar char="Ø"/>
            </a:pPr>
            <a:r>
              <a:rPr lang="fr-FR" sz="2000" dirty="0" smtClean="0">
                <a:solidFill>
                  <a:srgbClr val="000000"/>
                </a:solidFill>
              </a:rPr>
              <a:t>Extra </a:t>
            </a:r>
            <a:r>
              <a:rPr lang="fr-FR" sz="2000" dirty="0" err="1" smtClean="0">
                <a:solidFill>
                  <a:srgbClr val="000000"/>
                </a:solidFill>
              </a:rPr>
              <a:t>register</a:t>
            </a:r>
            <a:r>
              <a:rPr lang="fr-FR" sz="2000" dirty="0" smtClean="0">
                <a:solidFill>
                  <a:srgbClr val="000000"/>
                </a:solidFill>
              </a:rPr>
              <a:t> file ports for </a:t>
            </a:r>
            <a:r>
              <a:rPr lang="fr-FR" sz="2000" dirty="0" err="1" smtClean="0">
                <a:solidFill>
                  <a:srgbClr val="000000"/>
                </a:solidFill>
              </a:rPr>
              <a:t>prediction</a:t>
            </a:r>
            <a:r>
              <a:rPr lang="fr-FR" sz="2000" dirty="0" smtClean="0">
                <a:solidFill>
                  <a:srgbClr val="000000"/>
                </a:solidFill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</a:rPr>
              <a:t>writes</a:t>
            </a:r>
            <a:r>
              <a:rPr lang="fr-FR" sz="2000" dirty="0" smtClean="0">
                <a:solidFill>
                  <a:srgbClr val="000000"/>
                </a:solidFill>
              </a:rPr>
              <a:t>  and validations</a:t>
            </a:r>
          </a:p>
          <a:p>
            <a:pPr lvl="5">
              <a:buFont typeface="Wingdings" charset="2"/>
              <a:buChar char="Ø"/>
            </a:pPr>
            <a:r>
              <a:rPr lang="fr-FR" sz="2000" dirty="0" smtClean="0">
                <a:solidFill>
                  <a:srgbClr val="000000"/>
                </a:solidFill>
              </a:rPr>
              <a:t>Extra data </a:t>
            </a:r>
            <a:r>
              <a:rPr lang="fr-FR" sz="2000" dirty="0" err="1" smtClean="0">
                <a:solidFill>
                  <a:srgbClr val="000000"/>
                </a:solidFill>
              </a:rPr>
              <a:t>paths</a:t>
            </a:r>
            <a:r>
              <a:rPr lang="fr-FR" sz="2000" dirty="0" smtClean="0">
                <a:solidFill>
                  <a:srgbClr val="000000"/>
                </a:solidFill>
              </a:rPr>
              <a:t> for validations</a:t>
            </a:r>
          </a:p>
          <a:p>
            <a:pPr lvl="1"/>
            <a:endParaRPr lang="fr-FR" sz="2400" dirty="0">
              <a:solidFill>
                <a:srgbClr val="000000"/>
              </a:solidFill>
            </a:endParaRPr>
          </a:p>
          <a:p>
            <a:pPr lvl="1"/>
            <a:endParaRPr lang="fr-FR" sz="2400" dirty="0">
              <a:solidFill>
                <a:srgbClr val="00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2A5FC8-49FA-A34D-95FB-323BEE090253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4322A8F9-4C25-4794-AD0F-214AA33FDF3C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pic>
        <p:nvPicPr>
          <p:cNvPr id="7" name="Picture 6" descr="mage result for andre sezn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713" y="5179"/>
            <a:ext cx="2804382" cy="186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age result for arthur pera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" y="0"/>
            <a:ext cx="1942330" cy="194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 rot="19024186">
            <a:off x="919741" y="2783540"/>
            <a:ext cx="5766404" cy="19389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2013-2015</a:t>
            </a:r>
          </a:p>
          <a:p>
            <a:pPr algn="ctr"/>
            <a:r>
              <a:rPr lang="en-US" sz="6000" dirty="0" smtClean="0"/>
              <a:t>That’s not true !!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6928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974150-736E-694C-A94C-CC1AB9D642D5}" type="datetime1">
              <a:rPr lang="fr-FR" smtClean="0"/>
              <a:t>30/05/2018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4322A8F9-4C25-4794-AD0F-214AA33FDF3C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95536" y="980728"/>
            <a:ext cx="835292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400" dirty="0" smtClean="0"/>
              <a:t>What we showed:</a:t>
            </a:r>
          </a:p>
          <a:p>
            <a:endParaRPr lang="en-US" sz="2400" dirty="0"/>
          </a:p>
          <a:p>
            <a:pPr marL="742950" lvl="1" indent="-285750">
              <a:buFont typeface="Wingdings" charset="2"/>
              <a:buChar char="Ø"/>
            </a:pPr>
            <a:r>
              <a:rPr lang="en-US" sz="2400" dirty="0" smtClean="0"/>
              <a:t>VTAGE predictor: high coverage, no critical path</a:t>
            </a:r>
          </a:p>
          <a:p>
            <a:pPr marL="742950" lvl="1" indent="-285750">
              <a:buFont typeface="Wingdings" charset="2"/>
              <a:buChar char="Ø"/>
            </a:pPr>
            <a:endParaRPr lang="en-US" sz="2400" dirty="0" smtClean="0"/>
          </a:p>
          <a:p>
            <a:pPr marL="742950" lvl="1" indent="-285750">
              <a:buFont typeface="Wingdings" charset="2"/>
              <a:buChar char="Ø"/>
            </a:pPr>
            <a:endParaRPr lang="en-US" sz="2400" dirty="0"/>
          </a:p>
          <a:p>
            <a:pPr marL="742950" lvl="1" indent="-285750">
              <a:buFont typeface="Wingdings" charset="2"/>
              <a:buChar char="Ø"/>
            </a:pPr>
            <a:r>
              <a:rPr lang="en-US" sz="2400" dirty="0" smtClean="0"/>
              <a:t>Validation/repair can be delayed till commit 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                       only use high confidence predictions</a:t>
            </a:r>
          </a:p>
          <a:p>
            <a:pPr marL="742950" lvl="1" indent="-285750">
              <a:buFont typeface="Wingdings" charset="2"/>
              <a:buChar char="Ø"/>
            </a:pPr>
            <a:endParaRPr lang="en-US" sz="2400" dirty="0"/>
          </a:p>
          <a:p>
            <a:pPr marL="742950" lvl="1" indent="-285750">
              <a:buFont typeface="Wingdings" charset="2"/>
              <a:buChar char="Ø"/>
            </a:pPr>
            <a:endParaRPr lang="en-US" sz="2400" dirty="0"/>
          </a:p>
          <a:p>
            <a:pPr marL="742950" lvl="1" indent="-285750">
              <a:buFont typeface="Wingdings" charset="2"/>
              <a:buChar char="Ø"/>
            </a:pPr>
            <a:r>
              <a:rPr lang="en-US" sz="2400" dirty="0" smtClean="0"/>
              <a:t>EOLE: VP enables to simplify the </a:t>
            </a:r>
            <a:r>
              <a:rPr lang="en-US" sz="2400" dirty="0" err="1" smtClean="0"/>
              <a:t>OoO</a:t>
            </a:r>
            <a:r>
              <a:rPr lang="en-US" sz="2400" dirty="0" smtClean="0"/>
              <a:t> core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23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40625" cy="1143000"/>
          </a:xfrm>
        </p:spPr>
        <p:txBody>
          <a:bodyPr/>
          <a:lstStyle/>
          <a:p>
            <a:r>
              <a:rPr lang="en-US" dirty="0" smtClean="0"/>
              <a:t>Championship to promote VP ?</a:t>
            </a:r>
            <a:endParaRPr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6B13B80-779E-0F4E-A3FF-DB349A42FAE7}" type="datetime1">
              <a:rPr lang="fr-FR" smtClean="0"/>
              <a:t>30/05/2018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B1C3CE58-3CC9-4F2B-AF61-4E01516572BD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755575" y="1700808"/>
            <a:ext cx="7540625" cy="42037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I was skeptical: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Framework: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Independence  from the microarchitecture?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Prediction validation?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Which metric?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What can be learned?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2411760" y="4869161"/>
            <a:ext cx="3528392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But I add to compete and did learn 😇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487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value predictors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917F7F31-D8EC-E740-9D86-683E268A1264}" type="datetime1">
              <a:rPr lang="fr-FR" smtClean="0"/>
              <a:t>30/05/2018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9395995B-0AAA-46A3-A614-79EF27B4C3F2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83569" y="1628800"/>
            <a:ext cx="8206432" cy="476247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</a:rPr>
              <a:t>Two families of predictors: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lang="en-US" dirty="0" smtClean="0">
                <a:solidFill>
                  <a:schemeClr val="tx1"/>
                </a:solidFill>
              </a:rPr>
              <a:t>Context based predictors:</a:t>
            </a:r>
          </a:p>
          <a:p>
            <a:pPr marL="19050" lvl="1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    -predict a value already been seen in a similar context</a:t>
            </a:r>
          </a:p>
          <a:p>
            <a:pPr lvl="2" indent="-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PC:                                    last value predictor</a:t>
            </a:r>
          </a:p>
          <a:p>
            <a:pPr lvl="2" indent="-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PC+ value history:            FCM predictor</a:t>
            </a:r>
          </a:p>
          <a:p>
            <a:pPr lvl="2" indent="-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PC + branch history:         VTAGE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Computational predictors:</a:t>
            </a:r>
          </a:p>
          <a:p>
            <a:pPr lvl="1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/>
                </a:solidFill>
              </a:rPr>
              <a:t>-compute the value from previous occurrence</a:t>
            </a:r>
          </a:p>
          <a:p>
            <a:pPr lvl="2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stride predictor</a:t>
            </a:r>
          </a:p>
          <a:p>
            <a:pPr lvl="2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lvl="2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+ hybrid predictors D-FCM, D-VTAGE</a:t>
            </a:r>
          </a:p>
          <a:p>
            <a:pPr lvl="1" indent="-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lvl="2" indent="-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endParaRPr lang="en-US" dirty="0"/>
          </a:p>
          <a:p>
            <a:pPr lvl="1" indent="-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8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>
          <a:xfrm>
            <a:off x="1763688" y="4797152"/>
            <a:ext cx="3888432" cy="72008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EVES: Enhanced VTAGE Enhanced Stride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A0D6932-1DE1-7541-BC8C-76A4DFA3D410}" type="datetime1">
              <a:rPr lang="fr-FR" smtClean="0"/>
              <a:t>30/05/2018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D1692B77-2069-4621-B853-841C1BA9A1D4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Combines a context predictor and a computational predictor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VTAGE based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Stride based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Eliminate null strides: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Address distinct 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46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r_PPT-sc-en">
  <a:themeElements>
    <a:clrScheme name="inr-PPT(2)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inr-PPT(2)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inr-PPT(2)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exte et chapitre orange">
  <a:themeElements>
    <a:clrScheme name="Texte et chapitre orang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orang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orang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Texte et chapitre kaki">
  <a:themeElements>
    <a:clrScheme name="Texte et chapitre kaki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kaki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e et chapitre kaki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uv visuel et sommaire">
  <a:themeElements>
    <a:clrScheme name="Couv visuel et sommair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Couv visuel et sommair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ouv visuel et sommair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uv logo equipe  et dernière">
  <a:themeElements>
    <a:clrScheme name="Couv logo equipe  et dernièr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Couv logo equipe  et dernièr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ouv logo equipe  et dernièr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xte et chapitre rouge">
  <a:themeElements>
    <a:clrScheme name="Texte et chapitre roug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roug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roug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xte et chapitre bleu">
  <a:themeElements>
    <a:clrScheme name="Texte et chapitre bleu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bleu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bleu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xte et chapitre vert">
  <a:themeElements>
    <a:clrScheme name="Texte et chapitre vert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vert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vert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xte et chapitre violet">
  <a:themeElements>
    <a:clrScheme name="Texte et chapitre violet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violet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violet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xte et chapitre gris">
  <a:themeElements>
    <a:clrScheme name="Texte et chapitre gris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gris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gris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exte et chapitre kaki">
  <a:themeElements>
    <a:clrScheme name="Texte et chapitre kaki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kaki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kaki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inr_PPT-sc-en</Template>
  <TotalTime>71723</TotalTime>
  <Words>1300</Words>
  <Application>Microsoft Macintosh PowerPoint</Application>
  <PresentationFormat>Présentation à l'écran (4:3)</PresentationFormat>
  <Paragraphs>405</Paragraphs>
  <Slides>32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11</vt:i4>
      </vt:variant>
      <vt:variant>
        <vt:lpstr>Titres des diapositives</vt:lpstr>
      </vt:variant>
      <vt:variant>
        <vt:i4>32</vt:i4>
      </vt:variant>
    </vt:vector>
  </HeadingPairs>
  <TitlesOfParts>
    <vt:vector size="48" baseType="lpstr">
      <vt:lpstr>Calibri</vt:lpstr>
      <vt:lpstr>Cambria Math</vt:lpstr>
      <vt:lpstr>ＭＳ Ｐゴシック</vt:lpstr>
      <vt:lpstr>Wingdings</vt:lpstr>
      <vt:lpstr>Arial</vt:lpstr>
      <vt:lpstr>inr_PPT-sc-en</vt:lpstr>
      <vt:lpstr>Couv visuel et sommaire</vt:lpstr>
      <vt:lpstr>Couv logo equipe  et dernière</vt:lpstr>
      <vt:lpstr>Texte et chapitre rouge</vt:lpstr>
      <vt:lpstr>Texte et chapitre bleu</vt:lpstr>
      <vt:lpstr>Texte et chapitre vert</vt:lpstr>
      <vt:lpstr>Texte et chapitre violet</vt:lpstr>
      <vt:lpstr>Texte et chapitre gris</vt:lpstr>
      <vt:lpstr>Texte et chapitre kaki</vt:lpstr>
      <vt:lpstr>Texte et chapitre orange</vt:lpstr>
      <vt:lpstr>1_Texte et chapitre kaki</vt:lpstr>
      <vt:lpstr>Exploring Value Prediction with the EVES predictor</vt:lpstr>
      <vt:lpstr>Remove Data depencies with Value Prediction  [Lipasti96][Mendelson97]</vt:lpstr>
      <vt:lpstr>Value Prediction  </vt:lpstr>
      <vt:lpstr>The conventional (expert) wisdom on VP</vt:lpstr>
      <vt:lpstr>The conventional (expert) wisdom on VP</vt:lpstr>
      <vt:lpstr>Présentation PowerPoint</vt:lpstr>
      <vt:lpstr>Championship to promote VP ?</vt:lpstr>
      <vt:lpstr>The value predictors</vt:lpstr>
      <vt:lpstr> EVES: Enhanced VTAGE Enhanced Stride</vt:lpstr>
      <vt:lpstr>Conventional  stride predictor</vt:lpstr>
      <vt:lpstr>E-Stride predictor</vt:lpstr>
      <vt:lpstr> VTAGE:  global branch history</vt:lpstr>
      <vt:lpstr>What VTAGE is Really About</vt:lpstr>
      <vt:lpstr>What is not that great with VTAGE </vt:lpstr>
      <vt:lpstr>E-VTAGE</vt:lpstr>
      <vt:lpstr>Présentation PowerPoint</vt:lpstr>
      <vt:lpstr>Présentation PowerPoint</vt:lpstr>
      <vt:lpstr>All predictions are not equal !!</vt:lpstr>
      <vt:lpstr> Update confidence on the E-stride predictor</vt:lpstr>
      <vt:lpstr> Insert/Evict  on the E-stride predictor</vt:lpstr>
      <vt:lpstr> Update confidence on  E-VTAGE </vt:lpstr>
      <vt:lpstr> Insert/Evict  on  E-VTAGE</vt:lpstr>
      <vt:lpstr>Présentation PowerPoint</vt:lpstr>
      <vt:lpstr>Miscelleanous</vt:lpstr>
      <vt:lpstr>Performance of E-Stride</vt:lpstr>
      <vt:lpstr>Performance Analysis of E-Stride</vt:lpstr>
      <vt:lpstr>Performance of E-VTAGE</vt:lpstr>
      <vt:lpstr>Performance Analysis of 32KB E-VTAGE</vt:lpstr>
      <vt:lpstr>Performance of EVES</vt:lpstr>
      <vt:lpstr>Performance Analysis of  EVES</vt:lpstr>
      <vt:lpstr>Unlimited EVES predictor</vt:lpstr>
      <vt:lpstr>Conclusion</vt:lpstr>
    </vt:vector>
  </TitlesOfParts>
  <Company>INRIA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Value Speculation for Future High End Microprocessors</dc:title>
  <dc:creator>Arthur Perais</dc:creator>
  <cp:lastModifiedBy>Utilisateur de Microsoft Office</cp:lastModifiedBy>
  <cp:revision>2326</cp:revision>
  <cp:lastPrinted>2015-09-18T12:58:03Z</cp:lastPrinted>
  <dcterms:created xsi:type="dcterms:W3CDTF">2013-12-30T18:41:02Z</dcterms:created>
  <dcterms:modified xsi:type="dcterms:W3CDTF">2018-06-01T16:15:59Z</dcterms:modified>
</cp:coreProperties>
</file>