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sldIdLst>
    <p:sldId id="256" r:id="rId2"/>
    <p:sldId id="478" r:id="rId3"/>
    <p:sldId id="479" r:id="rId4"/>
    <p:sldId id="503" r:id="rId5"/>
    <p:sldId id="505" r:id="rId6"/>
    <p:sldId id="507" r:id="rId7"/>
    <p:sldId id="481" r:id="rId8"/>
    <p:sldId id="482" r:id="rId9"/>
    <p:sldId id="484" r:id="rId10"/>
    <p:sldId id="506" r:id="rId11"/>
    <p:sldId id="486" r:id="rId12"/>
    <p:sldId id="508" r:id="rId13"/>
    <p:sldId id="512" r:id="rId14"/>
    <p:sldId id="513" r:id="rId15"/>
    <p:sldId id="487" r:id="rId16"/>
    <p:sldId id="260" r:id="rId17"/>
    <p:sldId id="261" r:id="rId18"/>
    <p:sldId id="514" r:id="rId19"/>
    <p:sldId id="488" r:id="rId20"/>
    <p:sldId id="509" r:id="rId21"/>
    <p:sldId id="489" r:id="rId22"/>
    <p:sldId id="490" r:id="rId23"/>
    <p:sldId id="491" r:id="rId24"/>
    <p:sldId id="492" r:id="rId25"/>
    <p:sldId id="493" r:id="rId26"/>
    <p:sldId id="494" r:id="rId27"/>
    <p:sldId id="495" r:id="rId28"/>
    <p:sldId id="497" r:id="rId29"/>
    <p:sldId id="510" r:id="rId30"/>
    <p:sldId id="498" r:id="rId31"/>
    <p:sldId id="511" r:id="rId32"/>
    <p:sldId id="515" r:id="rId3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18F418"/>
    <a:srgbClr val="00B050"/>
    <a:srgbClr val="FFFF00"/>
    <a:srgbClr val="E9F913"/>
    <a:srgbClr val="000000"/>
    <a:srgbClr val="E2AC00"/>
    <a:srgbClr val="EEB500"/>
    <a:srgbClr val="0070C0"/>
    <a:srgbClr val="FF9F9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571" autoAdjust="0"/>
    <p:restoredTop sz="76399" autoAdjust="0"/>
  </p:normalViewPr>
  <p:slideViewPr>
    <p:cSldViewPr snapToObjects="1">
      <p:cViewPr varScale="1">
        <p:scale>
          <a:sx n="73" d="100"/>
          <a:sy n="73" d="100"/>
        </p:scale>
        <p:origin x="-774" y="-96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36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438"/>
    </p:cViewPr>
  </p:sorterViewPr>
  <p:notesViewPr>
    <p:cSldViewPr snapToObjects="1">
      <p:cViewPr varScale="1">
        <p:scale>
          <a:sx n="57" d="100"/>
          <a:sy n="57" d="100"/>
        </p:scale>
        <p:origin x="-279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Study\8th%20Sem\CS422\CVP\DataSpeeu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plotArea>
      <c:layout/>
      <c:barChart>
        <c:barDir val="col"/>
        <c:grouping val="stacked"/>
        <c:ser>
          <c:idx val="0"/>
          <c:order val="0"/>
          <c:tx>
            <c:strRef>
              <c:f>Sheet1!$B$3</c:f>
              <c:strCache>
                <c:ptCount val="1"/>
                <c:pt idx="0">
                  <c:v>Correct</c:v>
                </c:pt>
              </c:strCache>
            </c:strRef>
          </c:tx>
          <c:cat>
            <c:strRef>
              <c:f>Sheet1!$A$4:$A$5</c:f>
              <c:strCache>
                <c:ptCount val="2"/>
                <c:pt idx="0">
                  <c:v>DFCM</c:v>
                </c:pt>
                <c:pt idx="1">
                  <c:v>VTAGE</c:v>
                </c:pt>
              </c:strCache>
            </c:strRef>
          </c:cat>
          <c:val>
            <c:numRef>
              <c:f>Sheet1!$B$4:$B$5</c:f>
              <c:numCache>
                <c:formatCode>General</c:formatCode>
                <c:ptCount val="2"/>
                <c:pt idx="0">
                  <c:v>36.56</c:v>
                </c:pt>
                <c:pt idx="1">
                  <c:v>26.4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59D-45DD-B9FC-A083CA865E4D}"/>
            </c:ext>
          </c:extLst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Incorrect</c:v>
                </c:pt>
              </c:strCache>
            </c:strRef>
          </c:tx>
          <c:cat>
            <c:strRef>
              <c:f>Sheet1!$A$4:$A$5</c:f>
              <c:strCache>
                <c:ptCount val="2"/>
                <c:pt idx="0">
                  <c:v>DFCM</c:v>
                </c:pt>
                <c:pt idx="1">
                  <c:v>VTAGE</c:v>
                </c:pt>
              </c:strCache>
            </c:strRef>
          </c:cat>
          <c:val>
            <c:numRef>
              <c:f>Sheet1!$C$4:$C$5</c:f>
              <c:numCache>
                <c:formatCode>General</c:formatCode>
                <c:ptCount val="2"/>
                <c:pt idx="0">
                  <c:v>1.91</c:v>
                </c:pt>
                <c:pt idx="1">
                  <c:v>7.6999999999999999E-2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59D-45DD-B9FC-A083CA865E4D}"/>
            </c:ext>
          </c:extLst>
        </c:ser>
        <c:overlap val="100"/>
        <c:axId val="181283840"/>
        <c:axId val="186386304"/>
      </c:barChart>
      <c:catAx>
        <c:axId val="18128384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en-US" sz="1600"/>
            </a:pPr>
            <a:endParaRPr lang="en-US"/>
          </a:p>
        </c:txPr>
        <c:crossAx val="186386304"/>
        <c:crosses val="autoZero"/>
        <c:auto val="1"/>
        <c:lblAlgn val="ctr"/>
        <c:lblOffset val="100"/>
      </c:catAx>
      <c:valAx>
        <c:axId val="18638630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US" sz="1600" b="0"/>
                </a:pPr>
                <a:r>
                  <a:rPr lang="en-US" sz="1600" b="0" dirty="0"/>
                  <a:t>% of</a:t>
                </a:r>
                <a:r>
                  <a:rPr lang="en-US" sz="1600" b="0" baseline="0" dirty="0"/>
                  <a:t> predicted Instructions</a:t>
                </a:r>
                <a:endParaRPr lang="en-US" sz="1600" b="0" dirty="0"/>
              </a:p>
            </c:rich>
          </c:tx>
          <c:layout>
            <c:manualLayout>
              <c:xMode val="edge"/>
              <c:yMode val="edge"/>
              <c:x val="1.3888827570374034E-2"/>
              <c:y val="8.9892057048332877E-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81283840"/>
        <c:crosses val="autoZero"/>
        <c:crossBetween val="between"/>
      </c:valAx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</c:plotArea>
    <c:legend>
      <c:legendPos val="r"/>
      <c:layout/>
      <c:txPr>
        <a:bodyPr/>
        <a:lstStyle/>
        <a:p>
          <a:pPr>
            <a:defRPr lang="en-US" sz="1400"/>
          </a:pPr>
          <a:endParaRPr lang="en-US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style val="7"/>
  <c:chart>
    <c:autoTitleDeleted val="1"/>
    <c:plotArea>
      <c:layout>
        <c:manualLayout>
          <c:layoutTarget val="inner"/>
          <c:xMode val="edge"/>
          <c:yMode val="edge"/>
          <c:x val="0.12211539449400501"/>
          <c:y val="3.270083427071617E-2"/>
          <c:w val="0.84812270985203786"/>
          <c:h val="0.70341858788517542"/>
        </c:manualLayout>
      </c:layout>
      <c:barChart>
        <c:barDir val="col"/>
        <c:grouping val="clustered"/>
        <c:ser>
          <c:idx val="0"/>
          <c:order val="0"/>
          <c:tx>
            <c:strRef>
              <c:f>Sheet1!$C$36</c:f>
              <c:strCache>
                <c:ptCount val="1"/>
                <c:pt idx="0">
                  <c:v>DFCM</c:v>
                </c:pt>
              </c:strCache>
            </c:strRef>
          </c:tx>
          <c:spPr>
            <a:solidFill>
              <a:schemeClr val="accent5">
                <a:tint val="50000"/>
              </a:schemeClr>
            </a:solidFill>
            <a:ln>
              <a:noFill/>
            </a:ln>
            <a:effectLst/>
          </c:spPr>
          <c:cat>
            <c:numRef>
              <c:f>Sheet1!$B$37</c:f>
              <c:numCache>
                <c:formatCode>General</c:formatCode>
                <c:ptCount val="1"/>
              </c:numCache>
            </c:numRef>
          </c:cat>
          <c:val>
            <c:numRef>
              <c:f>Sheet1!$C$37</c:f>
              <c:numCache>
                <c:formatCode>General</c:formatCode>
                <c:ptCount val="1"/>
                <c:pt idx="0">
                  <c:v>0.91373826820000004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5E9-45ED-ACBB-318670B92EED}"/>
            </c:ext>
          </c:extLst>
        </c:ser>
        <c:ser>
          <c:idx val="1"/>
          <c:order val="1"/>
          <c:tx>
            <c:strRef>
              <c:f>Sheet1!$D$36</c:f>
              <c:strCache>
                <c:ptCount val="1"/>
                <c:pt idx="0">
                  <c:v>DFCM + EU</c:v>
                </c:pt>
              </c:strCache>
            </c:strRef>
          </c:tx>
          <c:spPr>
            <a:solidFill>
              <a:schemeClr val="accent5">
                <a:tint val="70000"/>
              </a:schemeClr>
            </a:solidFill>
            <a:ln>
              <a:noFill/>
            </a:ln>
            <a:effectLst/>
          </c:spPr>
          <c:cat>
            <c:numRef>
              <c:f>Sheet1!$B$37</c:f>
              <c:numCache>
                <c:formatCode>General</c:formatCode>
                <c:ptCount val="1"/>
              </c:numCache>
            </c:numRef>
          </c:cat>
          <c:val>
            <c:numRef>
              <c:f>Sheet1!$D$37</c:f>
              <c:numCache>
                <c:formatCode>General</c:formatCode>
                <c:ptCount val="1"/>
                <c:pt idx="0">
                  <c:v>1.1844028230000003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5E9-45ED-ACBB-318670B92EED}"/>
            </c:ext>
          </c:extLst>
        </c:ser>
        <c:ser>
          <c:idx val="2"/>
          <c:order val="2"/>
          <c:tx>
            <c:strRef>
              <c:f>Sheet1!$E$36</c:f>
              <c:strCache>
                <c:ptCount val="1"/>
                <c:pt idx="0">
                  <c:v>DFCM + EU + VE</c:v>
                </c:pt>
              </c:strCache>
            </c:strRef>
          </c:tx>
          <c:spPr>
            <a:solidFill>
              <a:schemeClr val="accent5">
                <a:tint val="90000"/>
              </a:schemeClr>
            </a:solidFill>
            <a:ln>
              <a:noFill/>
            </a:ln>
            <a:effectLst/>
          </c:spPr>
          <c:cat>
            <c:numRef>
              <c:f>Sheet1!$B$37</c:f>
              <c:numCache>
                <c:formatCode>General</c:formatCode>
                <c:ptCount val="1"/>
              </c:numCache>
            </c:numRef>
          </c:cat>
          <c:val>
            <c:numRef>
              <c:f>Sheet1!$E$37</c:f>
              <c:numCache>
                <c:formatCode>General</c:formatCode>
                <c:ptCount val="1"/>
                <c:pt idx="0">
                  <c:v>1.21478391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5E9-45ED-ACBB-318670B92EED}"/>
            </c:ext>
          </c:extLst>
        </c:ser>
        <c:ser>
          <c:idx val="3"/>
          <c:order val="3"/>
          <c:tx>
            <c:strRef>
              <c:f>Sheet1!$F$36</c:f>
              <c:strCache>
                <c:ptCount val="1"/>
                <c:pt idx="0">
                  <c:v>DFCM + EU + VE + PCB</c:v>
                </c:pt>
              </c:strCache>
            </c:strRef>
          </c:tx>
          <c:spPr>
            <a:solidFill>
              <a:schemeClr val="accent5">
                <a:shade val="90000"/>
              </a:schemeClr>
            </a:solidFill>
            <a:ln>
              <a:noFill/>
            </a:ln>
            <a:effectLst/>
          </c:spPr>
          <c:cat>
            <c:numRef>
              <c:f>Sheet1!$B$37</c:f>
              <c:numCache>
                <c:formatCode>General</c:formatCode>
                <c:ptCount val="1"/>
              </c:numCache>
            </c:numRef>
          </c:cat>
          <c:val>
            <c:numRef>
              <c:f>Sheet1!$F$37</c:f>
              <c:numCache>
                <c:formatCode>General</c:formatCode>
                <c:ptCount val="1"/>
                <c:pt idx="0">
                  <c:v>1.224027859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5E9-45ED-ACBB-318670B92EED}"/>
            </c:ext>
          </c:extLst>
        </c:ser>
        <c:ser>
          <c:idx val="4"/>
          <c:order val="4"/>
          <c:tx>
            <c:strRef>
              <c:f>Sheet1!$G$36</c:f>
              <c:strCache>
                <c:ptCount val="1"/>
                <c:pt idx="0">
                  <c:v>DFCM + EU + VE + PCB + DCL</c:v>
                </c:pt>
              </c:strCache>
            </c:strRef>
          </c:tx>
          <c:spPr>
            <a:solidFill>
              <a:schemeClr val="accent5">
                <a:shade val="70000"/>
              </a:schemeClr>
            </a:solidFill>
            <a:ln>
              <a:noFill/>
            </a:ln>
            <a:effectLst/>
          </c:spPr>
          <c:cat>
            <c:numRef>
              <c:f>Sheet1!$B$37</c:f>
              <c:numCache>
                <c:formatCode>General</c:formatCode>
                <c:ptCount val="1"/>
              </c:numCache>
            </c:numRef>
          </c:cat>
          <c:val>
            <c:numRef>
              <c:f>Sheet1!$G$37</c:f>
              <c:numCache>
                <c:formatCode>General</c:formatCode>
                <c:ptCount val="1"/>
                <c:pt idx="0">
                  <c:v>1.2470407290000001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5E9-45ED-ACBB-318670B92EED}"/>
            </c:ext>
          </c:extLst>
        </c:ser>
        <c:ser>
          <c:idx val="5"/>
          <c:order val="5"/>
          <c:tx>
            <c:strRef>
              <c:f>Sheet1!$H$36</c:f>
              <c:strCache>
                <c:ptCount val="1"/>
                <c:pt idx="0">
                  <c:v>DFCM + EU + VE + PCB + DCL (fine tuned)</c:v>
                </c:pt>
              </c:strCache>
            </c:strRef>
          </c:tx>
          <c:spPr>
            <a:solidFill>
              <a:schemeClr val="accent5">
                <a:shade val="50000"/>
              </a:schemeClr>
            </a:solidFill>
            <a:ln>
              <a:noFill/>
            </a:ln>
            <a:effectLst/>
          </c:spPr>
          <c:cat>
            <c:numRef>
              <c:f>Sheet1!$B$37</c:f>
              <c:numCache>
                <c:formatCode>General</c:formatCode>
                <c:ptCount val="1"/>
              </c:numCache>
            </c:numRef>
          </c:cat>
          <c:val>
            <c:numRef>
              <c:f>Sheet1!$H$37</c:f>
              <c:numCache>
                <c:formatCode>General</c:formatCode>
                <c:ptCount val="1"/>
                <c:pt idx="0">
                  <c:v>1.2809999999999997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F5E9-45ED-ACBB-318670B92EED}"/>
            </c:ext>
          </c:extLst>
        </c:ser>
        <c:dLbls/>
        <c:gapWidth val="219"/>
        <c:overlap val="-27"/>
        <c:axId val="176560000"/>
        <c:axId val="176561536"/>
      </c:barChart>
      <c:catAx>
        <c:axId val="17656000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561536"/>
        <c:crosses val="autoZero"/>
        <c:auto val="1"/>
        <c:lblAlgn val="ctr"/>
        <c:lblOffset val="100"/>
      </c:catAx>
      <c:valAx>
        <c:axId val="176561536"/>
        <c:scaling>
          <c:orientation val="minMax"/>
          <c:max val="1.3"/>
          <c:min val="0.8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dirty="0">
                    <a:solidFill>
                      <a:schemeClr val="tx1"/>
                    </a:solidFill>
                  </a:rPr>
                  <a:t>Normalized</a:t>
                </a:r>
                <a:r>
                  <a:rPr lang="en-US" sz="2000" baseline="0" dirty="0">
                    <a:solidFill>
                      <a:schemeClr val="tx1"/>
                    </a:solidFill>
                  </a:rPr>
                  <a:t> Speedup</a:t>
                </a:r>
                <a:endParaRPr lang="en-US" sz="20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1.4218839973321287E-2"/>
              <c:y val="0.13604818991108439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560000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3.113102808306855E-2"/>
          <c:y val="0.7772840336922171"/>
          <c:w val="0.86791025763180896"/>
          <c:h val="0.1738214084846537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7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11D61-8134-4F9E-BFE1-AEB06CC937A7}" type="datetimeFigureOut">
              <a:rPr lang="en-US" smtClean="0"/>
              <a:pPr/>
              <a:t>6/2/2018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03180-34AC-4716-85F0-B91B63342E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6766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12571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65442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65442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65442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baseline="0" dirty="0"/>
              <a:t>Have animation to show adding of fields in table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03460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Luckily the hash function didn’t change!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F6083-5DEC-4E4C-A0A2-AF1A619BC0C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86922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Luckily the hash function didn’t change!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F6083-5DEC-4E4C-A0A2-AF1A619BC0C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86922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43692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Unable to add arrow in </a:t>
            </a:r>
            <a:r>
              <a:rPr lang="en-US" dirty="0" err="1"/>
              <a:t>linux</a:t>
            </a: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Add to</a:t>
            </a:r>
            <a:r>
              <a:rPr lang="en-US" baseline="0" dirty="0"/>
              <a:t> specify that green once are correct predictions, red are incorrect , patch in no prediction but shows increase of confidence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62337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Better</a:t>
            </a:r>
            <a:r>
              <a:rPr lang="en-US" baseline="0" dirty="0"/>
              <a:t> do it via animation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50554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5951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Talk about the potential of value prediction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50030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Add a stats graph</a:t>
            </a:r>
            <a:r>
              <a:rPr lang="en-US" baseline="0" dirty="0"/>
              <a:t> showing distribution of the improvements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07965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08317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0831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0831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Do we need the</a:t>
            </a:r>
            <a:r>
              <a:rPr lang="en-US" baseline="0" dirty="0" smtClean="0"/>
              <a:t> principle of VTAGE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610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Set VTAGE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833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0831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</a:t>
            </a:r>
            <a:r>
              <a:rPr lang="en-US" baseline="0" dirty="0" smtClean="0"/>
              <a:t> a diagram to explain strides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98727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0831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Should</a:t>
            </a:r>
            <a:r>
              <a:rPr lang="en-US" baseline="0" dirty="0"/>
              <a:t> we explain back-to-back instructions?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Maybe using </a:t>
            </a:r>
            <a:r>
              <a:rPr lang="en-US" baseline="0" dirty="0" err="1"/>
              <a:t>firstlevel</a:t>
            </a:r>
            <a:r>
              <a:rPr lang="en-US" baseline="0" dirty="0"/>
              <a:t> table instead of SHT might be easier for people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Add animation to show incorrect prediction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8295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A5C63-8B36-4754-851D-12FD2888AB62}" type="datetime1">
              <a:rPr lang="en-US" smtClean="0"/>
              <a:pPr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5572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28FE3-9AE0-49A2-976F-324A07A44035}" type="datetime1">
              <a:rPr lang="en-US" smtClean="0"/>
              <a:pPr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305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AD1F-69F0-4F09-9216-7848FA869439}" type="datetime1">
              <a:rPr lang="en-US" smtClean="0"/>
              <a:pPr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433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6F91-ED3E-4251-B1F7-EC5ADB84708A}" type="datetime1">
              <a:rPr lang="en-US" smtClean="0"/>
              <a:pPr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6877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1BD6-2D5E-4D6A-B17F-9E7F4515CCE0}" type="datetime1">
              <a:rPr lang="en-US" smtClean="0"/>
              <a:pPr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067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E9B8-FBD4-438C-AF5F-667305AF5833}" type="datetime1">
              <a:rPr lang="en-US" smtClean="0"/>
              <a:pPr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4244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9F148-F549-4073-AB5C-5834CD879949}" type="datetime1">
              <a:rPr lang="en-US" smtClean="0"/>
              <a:pPr/>
              <a:t>6/2/2018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7022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099E7-9DD3-4299-90F8-9846FCA66204}" type="datetime1">
              <a:rPr lang="en-US" smtClean="0"/>
              <a:pPr/>
              <a:t>6/2/2018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220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59CB-3542-414D-8B44-2F5E0236A0FD}" type="datetime1">
              <a:rPr lang="en-US" smtClean="0"/>
              <a:pPr/>
              <a:t>6/2/2018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0769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C53C-14FF-4D5E-A68F-15DFC7D68265}" type="datetime1">
              <a:rPr lang="en-US" smtClean="0"/>
              <a:pPr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4354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BC9E-D78A-433F-89BF-14D5DA7B7CE9}" type="datetime1">
              <a:rPr lang="en-US" smtClean="0"/>
              <a:pPr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924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57150"/>
            <a:ext cx="8534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742950"/>
            <a:ext cx="8534400" cy="40243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00601"/>
            <a:ext cx="2133600" cy="240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65629-F741-454D-8A3F-49FD9C45B2E3}" type="datetime1">
              <a:rPr lang="en-US" smtClean="0"/>
              <a:pPr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800601"/>
            <a:ext cx="2895600" cy="240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00601"/>
            <a:ext cx="2133600" cy="240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B363EBC-A636-4E4F-B313-DA526F248D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325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36624"/>
            <a:ext cx="8686800" cy="1443038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DFCM++: Augmenting DFCM with Early Update and Data Dependency-driven Value Estimation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ED0C9C4-3286-45BD-B39B-B163BEA9F3D4}"/>
              </a:ext>
            </a:extLst>
          </p:cNvPr>
          <p:cNvSpPr txBox="1"/>
          <p:nvPr/>
        </p:nvSpPr>
        <p:spPr>
          <a:xfrm>
            <a:off x="107504" y="4013651"/>
            <a:ext cx="9036496" cy="92333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dirty="0" err="1">
                <a:solidFill>
                  <a:srgbClr val="C00000"/>
                </a:solidFill>
              </a:rPr>
              <a:t>Nayan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Deshmukh</a:t>
            </a:r>
            <a:r>
              <a:rPr lang="en-US" dirty="0">
                <a:solidFill>
                  <a:srgbClr val="C00000"/>
                </a:solidFill>
              </a:rPr>
              <a:t>*, </a:t>
            </a:r>
            <a:r>
              <a:rPr lang="en-US" dirty="0" err="1">
                <a:solidFill>
                  <a:srgbClr val="C00000"/>
                </a:solidFill>
              </a:rPr>
              <a:t>Snehil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Verma</a:t>
            </a:r>
            <a:r>
              <a:rPr lang="en-US" dirty="0">
                <a:solidFill>
                  <a:srgbClr val="C00000"/>
                </a:solidFill>
              </a:rPr>
              <a:t>*, </a:t>
            </a:r>
            <a:r>
              <a:rPr lang="en-US" dirty="0" err="1">
                <a:solidFill>
                  <a:srgbClr val="C00000"/>
                </a:solidFill>
              </a:rPr>
              <a:t>Prakhar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Agrawal</a:t>
            </a:r>
            <a:r>
              <a:rPr lang="en-US" dirty="0">
                <a:solidFill>
                  <a:srgbClr val="C00000"/>
                </a:solidFill>
              </a:rPr>
              <a:t>*, </a:t>
            </a:r>
            <a:r>
              <a:rPr lang="en-US" dirty="0" err="1">
                <a:solidFill>
                  <a:srgbClr val="C00000"/>
                </a:solidFill>
              </a:rPr>
              <a:t>Biswabandan</a:t>
            </a:r>
            <a:r>
              <a:rPr lang="en-US" dirty="0">
                <a:solidFill>
                  <a:srgbClr val="C00000"/>
                </a:solidFill>
              </a:rPr>
              <a:t> Panda, </a:t>
            </a:r>
            <a:r>
              <a:rPr lang="en-US" dirty="0" err="1">
                <a:solidFill>
                  <a:srgbClr val="C00000"/>
                </a:solidFill>
              </a:rPr>
              <a:t>Mainak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Chaudhuri</a:t>
            </a:r>
            <a:endParaRPr lang="en-US" dirty="0">
              <a:solidFill>
                <a:srgbClr val="C00000"/>
              </a:solidFill>
            </a:endParaRPr>
          </a:p>
          <a:p>
            <a:pPr algn="ctr"/>
            <a:r>
              <a:rPr lang="en-US" b="1" dirty="0"/>
              <a:t>Indian Institute of Technology </a:t>
            </a:r>
            <a:r>
              <a:rPr lang="en-US" b="1" dirty="0" smtClean="0"/>
              <a:t>Kanpur</a:t>
            </a:r>
            <a:endParaRPr lang="en-US" b="1" dirty="0" smtClean="0"/>
          </a:p>
          <a:p>
            <a:pPr algn="ctr"/>
            <a:r>
              <a:rPr lang="en-US" b="1" dirty="0" smtClean="0"/>
              <a:t>CVP1, ISCA 2018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9912" y="2172575"/>
            <a:ext cx="1512168" cy="1479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9234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DFCM++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We make </a:t>
            </a:r>
            <a:r>
              <a:rPr lang="en-US" sz="2400" dirty="0" smtClean="0"/>
              <a:t>4 improvements </a:t>
            </a:r>
            <a:r>
              <a:rPr lang="en-US" sz="2400" dirty="0"/>
              <a:t>to DFCM:</a:t>
            </a:r>
          </a:p>
          <a:p>
            <a:pPr lvl="1"/>
            <a:r>
              <a:rPr lang="en-US" sz="2000" dirty="0"/>
              <a:t>Early Update</a:t>
            </a:r>
          </a:p>
          <a:p>
            <a:pPr lvl="1"/>
            <a:r>
              <a:rPr lang="en-US" sz="2000" dirty="0"/>
              <a:t>Value estimator</a:t>
            </a:r>
          </a:p>
          <a:p>
            <a:pPr lvl="1"/>
            <a:r>
              <a:rPr lang="en-US" sz="2000" dirty="0"/>
              <a:t>PC blacklisting</a:t>
            </a:r>
          </a:p>
          <a:p>
            <a:pPr lvl="1"/>
            <a:r>
              <a:rPr lang="en-US" sz="2000" dirty="0"/>
              <a:t>Dynamic context length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214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Early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71550"/>
            <a:ext cx="8534400" cy="748680"/>
          </a:xfrm>
        </p:spPr>
        <p:txBody>
          <a:bodyPr/>
          <a:lstStyle/>
          <a:p>
            <a:r>
              <a:rPr lang="en-US" sz="2400" dirty="0"/>
              <a:t>Update to the predictor happens at the commit stage when the output of the instruction is available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676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Box 87">
            <a:extLst>
              <a:ext uri="{FF2B5EF4-FFF2-40B4-BE49-F238E27FC236}">
                <a16:creationId xmlns="" xmlns:a16="http://schemas.microsoft.com/office/drawing/2014/main" id="{98151227-169D-469F-996D-59565FA9B687}"/>
              </a:ext>
            </a:extLst>
          </p:cNvPr>
          <p:cNvSpPr txBox="1"/>
          <p:nvPr/>
        </p:nvSpPr>
        <p:spPr>
          <a:xfrm>
            <a:off x="598931" y="2242622"/>
            <a:ext cx="4138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①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38E0A003-F33B-49A2-B24C-A8134E8EF7D7}"/>
              </a:ext>
            </a:extLst>
          </p:cNvPr>
          <p:cNvSpPr/>
          <p:nvPr/>
        </p:nvSpPr>
        <p:spPr>
          <a:xfrm>
            <a:off x="973837" y="1575502"/>
            <a:ext cx="2574035" cy="17099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C7090F4A-7131-4C8C-8DFE-2269EEABC3EE}"/>
              </a:ext>
            </a:extLst>
          </p:cNvPr>
          <p:cNvSpPr/>
          <p:nvPr/>
        </p:nvSpPr>
        <p:spPr>
          <a:xfrm>
            <a:off x="4251960" y="1575502"/>
            <a:ext cx="1554480" cy="17099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F0A51F8D-156E-4A9E-B7FD-0CB45573FF39}"/>
              </a:ext>
            </a:extLst>
          </p:cNvPr>
          <p:cNvCxnSpPr>
            <a:cxnSpLocks/>
            <a:stCxn id="9" idx="1"/>
            <a:endCxn id="9" idx="3"/>
          </p:cNvCxnSpPr>
          <p:nvPr/>
        </p:nvCxnSpPr>
        <p:spPr>
          <a:xfrm>
            <a:off x="973837" y="2430466"/>
            <a:ext cx="25740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6492A7F2-F524-4C72-9D64-7CEAF0874A6B}"/>
              </a:ext>
            </a:extLst>
          </p:cNvPr>
          <p:cNvCxnSpPr>
            <a:cxnSpLocks/>
          </p:cNvCxnSpPr>
          <p:nvPr/>
        </p:nvCxnSpPr>
        <p:spPr>
          <a:xfrm>
            <a:off x="973837" y="1877254"/>
            <a:ext cx="25740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566CA213-D75D-43DE-B236-3D86FA92D0A3}"/>
              </a:ext>
            </a:extLst>
          </p:cNvPr>
          <p:cNvSpPr txBox="1"/>
          <p:nvPr/>
        </p:nvSpPr>
        <p:spPr>
          <a:xfrm>
            <a:off x="971600" y="1593790"/>
            <a:ext cx="93725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Base Value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="" xmlns:a16="http://schemas.microsoft.com/office/drawing/2014/main" id="{C9FC9C45-811D-4CBE-97D0-7694552EADE7}"/>
              </a:ext>
            </a:extLst>
          </p:cNvPr>
          <p:cNvCxnSpPr>
            <a:cxnSpLocks/>
          </p:cNvCxnSpPr>
          <p:nvPr/>
        </p:nvCxnSpPr>
        <p:spPr>
          <a:xfrm flipV="1">
            <a:off x="1911097" y="1575502"/>
            <a:ext cx="0" cy="1691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1747E6EF-3F4A-4D2E-9A8D-2CFD9187DC5C}"/>
              </a:ext>
            </a:extLst>
          </p:cNvPr>
          <p:cNvSpPr txBox="1"/>
          <p:nvPr/>
        </p:nvSpPr>
        <p:spPr>
          <a:xfrm>
            <a:off x="1907704" y="1596077"/>
            <a:ext cx="163677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Hash of last N values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A55E18CE-15D0-4B94-86A7-6ACB0849DAC7}"/>
              </a:ext>
            </a:extLst>
          </p:cNvPr>
          <p:cNvCxnSpPr>
            <a:cxnSpLocks/>
          </p:cNvCxnSpPr>
          <p:nvPr/>
        </p:nvCxnSpPr>
        <p:spPr>
          <a:xfrm>
            <a:off x="973836" y="2608774"/>
            <a:ext cx="25740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3E76AC4B-4915-48FB-B1CD-EFBC5B9F6934}"/>
              </a:ext>
            </a:extLst>
          </p:cNvPr>
          <p:cNvSpPr txBox="1"/>
          <p:nvPr/>
        </p:nvSpPr>
        <p:spPr>
          <a:xfrm>
            <a:off x="1140422" y="1902343"/>
            <a:ext cx="18626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6A60F311-0927-4477-A005-730A4EC4EA81}"/>
              </a:ext>
            </a:extLst>
          </p:cNvPr>
          <p:cNvSpPr txBox="1"/>
          <p:nvPr/>
        </p:nvSpPr>
        <p:spPr>
          <a:xfrm>
            <a:off x="1149566" y="2690896"/>
            <a:ext cx="18626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="" xmlns:a16="http://schemas.microsoft.com/office/drawing/2014/main" id="{D3D785CC-E154-4669-8B10-331782224467}"/>
              </a:ext>
            </a:extLst>
          </p:cNvPr>
          <p:cNvCxnSpPr/>
          <p:nvPr/>
        </p:nvCxnSpPr>
        <p:spPr>
          <a:xfrm>
            <a:off x="598932" y="2521906"/>
            <a:ext cx="374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91CD74AF-4BAB-4544-AD65-3EA2E46B3DF2}"/>
              </a:ext>
            </a:extLst>
          </p:cNvPr>
          <p:cNvSpPr txBox="1"/>
          <p:nvPr/>
        </p:nvSpPr>
        <p:spPr>
          <a:xfrm>
            <a:off x="238447" y="2383406"/>
            <a:ext cx="45557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PC0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="" xmlns:a16="http://schemas.microsoft.com/office/drawing/2014/main" id="{EBBEC7EC-C153-4849-8A0A-128237636261}"/>
              </a:ext>
            </a:extLst>
          </p:cNvPr>
          <p:cNvCxnSpPr>
            <a:cxnSpLocks/>
          </p:cNvCxnSpPr>
          <p:nvPr/>
        </p:nvCxnSpPr>
        <p:spPr>
          <a:xfrm>
            <a:off x="3392424" y="2531050"/>
            <a:ext cx="85953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="" xmlns:a16="http://schemas.microsoft.com/office/drawing/2014/main" id="{1FCA3F87-A670-4D03-BEE2-FBFCDE542E87}"/>
              </a:ext>
            </a:extLst>
          </p:cNvPr>
          <p:cNvCxnSpPr>
            <a:cxnSpLocks/>
          </p:cNvCxnSpPr>
          <p:nvPr/>
        </p:nvCxnSpPr>
        <p:spPr>
          <a:xfrm flipV="1">
            <a:off x="4864609" y="1593790"/>
            <a:ext cx="0" cy="1691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9095BDD1-D38D-4743-926D-3155437ACAFE}"/>
              </a:ext>
            </a:extLst>
          </p:cNvPr>
          <p:cNvSpPr txBox="1"/>
          <p:nvPr/>
        </p:nvSpPr>
        <p:spPr>
          <a:xfrm>
            <a:off x="4261105" y="1584646"/>
            <a:ext cx="60350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Stride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5DA813E7-01EE-4BDA-A194-AF4D963E347F}"/>
              </a:ext>
            </a:extLst>
          </p:cNvPr>
          <p:cNvSpPr txBox="1"/>
          <p:nvPr/>
        </p:nvSpPr>
        <p:spPr>
          <a:xfrm>
            <a:off x="4837713" y="1584646"/>
            <a:ext cx="100959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Confidence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="" xmlns:a16="http://schemas.microsoft.com/office/drawing/2014/main" id="{63614296-C629-4C0B-969C-7FABBA7F59BC}"/>
              </a:ext>
            </a:extLst>
          </p:cNvPr>
          <p:cNvCxnSpPr>
            <a:cxnSpLocks/>
          </p:cNvCxnSpPr>
          <p:nvPr/>
        </p:nvCxnSpPr>
        <p:spPr>
          <a:xfrm>
            <a:off x="4251960" y="1870789"/>
            <a:ext cx="1549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rapezoid 51">
            <a:extLst>
              <a:ext uri="{FF2B5EF4-FFF2-40B4-BE49-F238E27FC236}">
                <a16:creationId xmlns="" xmlns:a16="http://schemas.microsoft.com/office/drawing/2014/main" id="{0B760576-C7E8-45F8-815C-B6873F598E66}"/>
              </a:ext>
            </a:extLst>
          </p:cNvPr>
          <p:cNvSpPr/>
          <p:nvPr/>
        </p:nvSpPr>
        <p:spPr>
          <a:xfrm rot="10800000">
            <a:off x="2386584" y="3642045"/>
            <a:ext cx="685801" cy="306308"/>
          </a:xfrm>
          <a:prstGeom prst="trapezoid">
            <a:avLst>
              <a:gd name="adj" fmla="val 5677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57" name="Straight Connector 56">
            <a:extLst>
              <a:ext uri="{FF2B5EF4-FFF2-40B4-BE49-F238E27FC236}">
                <a16:creationId xmlns="" xmlns:a16="http://schemas.microsoft.com/office/drawing/2014/main" id="{F032EA32-6FFC-4D98-B571-D85649D690D2}"/>
              </a:ext>
            </a:extLst>
          </p:cNvPr>
          <p:cNvCxnSpPr>
            <a:cxnSpLocks/>
          </p:cNvCxnSpPr>
          <p:nvPr/>
        </p:nvCxnSpPr>
        <p:spPr>
          <a:xfrm>
            <a:off x="1447038" y="3454594"/>
            <a:ext cx="10767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="" xmlns:a16="http://schemas.microsoft.com/office/drawing/2014/main" id="{DA0DB863-4519-4EB3-9E26-C99201B32617}"/>
              </a:ext>
            </a:extLst>
          </p:cNvPr>
          <p:cNvCxnSpPr>
            <a:cxnSpLocks/>
          </p:cNvCxnSpPr>
          <p:nvPr/>
        </p:nvCxnSpPr>
        <p:spPr>
          <a:xfrm>
            <a:off x="2523744" y="3454594"/>
            <a:ext cx="0" cy="1874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="" xmlns:a16="http://schemas.microsoft.com/office/drawing/2014/main" id="{68194DEA-C417-4BA2-BB75-76928BC1354E}"/>
              </a:ext>
            </a:extLst>
          </p:cNvPr>
          <p:cNvCxnSpPr>
            <a:cxnSpLocks/>
          </p:cNvCxnSpPr>
          <p:nvPr/>
        </p:nvCxnSpPr>
        <p:spPr>
          <a:xfrm>
            <a:off x="4567737" y="2577423"/>
            <a:ext cx="0" cy="882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="" xmlns:a16="http://schemas.microsoft.com/office/drawing/2014/main" id="{FFF82F54-E2E8-4221-8848-5D932DFC5BA3}"/>
              </a:ext>
            </a:extLst>
          </p:cNvPr>
          <p:cNvCxnSpPr>
            <a:cxnSpLocks/>
          </p:cNvCxnSpPr>
          <p:nvPr/>
        </p:nvCxnSpPr>
        <p:spPr>
          <a:xfrm>
            <a:off x="2971800" y="3454594"/>
            <a:ext cx="15887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="" xmlns:a16="http://schemas.microsoft.com/office/drawing/2014/main" id="{E4243FAB-8A24-4EBD-9935-8F533FE39712}"/>
              </a:ext>
            </a:extLst>
          </p:cNvPr>
          <p:cNvCxnSpPr>
            <a:cxnSpLocks/>
          </p:cNvCxnSpPr>
          <p:nvPr/>
        </p:nvCxnSpPr>
        <p:spPr>
          <a:xfrm>
            <a:off x="2971800" y="3454594"/>
            <a:ext cx="0" cy="1874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76A35DB4-F0F8-486F-9654-7187F2852030}"/>
              </a:ext>
            </a:extLst>
          </p:cNvPr>
          <p:cNvSpPr txBox="1"/>
          <p:nvPr/>
        </p:nvSpPr>
        <p:spPr>
          <a:xfrm>
            <a:off x="2386583" y="3642044"/>
            <a:ext cx="6858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   </a:t>
            </a:r>
            <a:r>
              <a:rPr lang="en-US" sz="450" dirty="0"/>
              <a:t> </a:t>
            </a:r>
            <a:r>
              <a:rPr lang="en-US" sz="1350" dirty="0"/>
              <a:t>ADD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="" xmlns:a16="http://schemas.microsoft.com/office/drawing/2014/main" id="{78A4CCAA-84AA-4025-A047-97633AE203FC}"/>
              </a:ext>
            </a:extLst>
          </p:cNvPr>
          <p:cNvSpPr txBox="1"/>
          <p:nvPr/>
        </p:nvSpPr>
        <p:spPr>
          <a:xfrm>
            <a:off x="2756189" y="4097906"/>
            <a:ext cx="124244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Predicted Value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="" xmlns:a16="http://schemas.microsoft.com/office/drawing/2014/main" id="{A238BB7D-1E85-4E40-91CC-FF5DDBEB6641}"/>
              </a:ext>
            </a:extLst>
          </p:cNvPr>
          <p:cNvSpPr txBox="1"/>
          <p:nvPr/>
        </p:nvSpPr>
        <p:spPr>
          <a:xfrm>
            <a:off x="3715851" y="2242622"/>
            <a:ext cx="4138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②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="" xmlns:a16="http://schemas.microsoft.com/office/drawing/2014/main" id="{19EB712C-B007-487E-A456-64D7B834F364}"/>
              </a:ext>
            </a:extLst>
          </p:cNvPr>
          <p:cNvSpPr txBox="1"/>
          <p:nvPr/>
        </p:nvSpPr>
        <p:spPr>
          <a:xfrm>
            <a:off x="1619672" y="1307647"/>
            <a:ext cx="131514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smtClean="0"/>
              <a:t>History Table</a:t>
            </a:r>
            <a:endParaRPr lang="en-US" sz="1350" dirty="0"/>
          </a:p>
        </p:txBody>
      </p:sp>
      <p:sp>
        <p:nvSpPr>
          <p:cNvPr id="87" name="TextBox 86">
            <a:extLst>
              <a:ext uri="{FF2B5EF4-FFF2-40B4-BE49-F238E27FC236}">
                <a16:creationId xmlns="" xmlns:a16="http://schemas.microsoft.com/office/drawing/2014/main" id="{604FB6FE-C37F-4C4A-B08D-5626D009FC4A}"/>
              </a:ext>
            </a:extLst>
          </p:cNvPr>
          <p:cNvSpPr txBox="1"/>
          <p:nvPr/>
        </p:nvSpPr>
        <p:spPr>
          <a:xfrm>
            <a:off x="4283968" y="1303075"/>
            <a:ext cx="145159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smtClean="0"/>
              <a:t>Prediction Table</a:t>
            </a:r>
            <a:endParaRPr lang="en-US" sz="1350" dirty="0"/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="" xmlns:a16="http://schemas.microsoft.com/office/drawing/2014/main" id="{00A70F24-A3F3-4E1E-B5C7-79FCE3A57540}"/>
              </a:ext>
            </a:extLst>
          </p:cNvPr>
          <p:cNvCxnSpPr>
            <a:cxnSpLocks/>
          </p:cNvCxnSpPr>
          <p:nvPr/>
        </p:nvCxnSpPr>
        <p:spPr>
          <a:xfrm>
            <a:off x="2747042" y="3948353"/>
            <a:ext cx="0" cy="5900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="" xmlns:a16="http://schemas.microsoft.com/office/drawing/2014/main" id="{E98D0794-20E3-420B-8675-C50358267374}"/>
              </a:ext>
            </a:extLst>
          </p:cNvPr>
          <p:cNvSpPr txBox="1"/>
          <p:nvPr/>
        </p:nvSpPr>
        <p:spPr>
          <a:xfrm>
            <a:off x="2366663" y="4097906"/>
            <a:ext cx="4138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③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="" xmlns:a16="http://schemas.microsoft.com/office/drawing/2014/main" id="{5E75BA09-7BF7-4028-B6F9-2A7A26F69335}"/>
              </a:ext>
            </a:extLst>
          </p:cNvPr>
          <p:cNvCxnSpPr>
            <a:cxnSpLocks/>
          </p:cNvCxnSpPr>
          <p:nvPr/>
        </p:nvCxnSpPr>
        <p:spPr>
          <a:xfrm>
            <a:off x="4247388" y="2433145"/>
            <a:ext cx="1549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="" xmlns:a16="http://schemas.microsoft.com/office/drawing/2014/main" id="{7E7EE512-C2A0-439E-AE3E-4CBD71495F4A}"/>
              </a:ext>
            </a:extLst>
          </p:cNvPr>
          <p:cNvCxnSpPr>
            <a:cxnSpLocks/>
          </p:cNvCxnSpPr>
          <p:nvPr/>
        </p:nvCxnSpPr>
        <p:spPr>
          <a:xfrm>
            <a:off x="4261105" y="2608774"/>
            <a:ext cx="1549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97E8CE92-364D-43F0-BB1C-686D919F1756}"/>
              </a:ext>
            </a:extLst>
          </p:cNvPr>
          <p:cNvSpPr txBox="1"/>
          <p:nvPr/>
        </p:nvSpPr>
        <p:spPr>
          <a:xfrm>
            <a:off x="4344958" y="2677238"/>
            <a:ext cx="18626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27D0248B-7D15-445E-B06B-025144D2670F}"/>
              </a:ext>
            </a:extLst>
          </p:cNvPr>
          <p:cNvSpPr txBox="1"/>
          <p:nvPr/>
        </p:nvSpPr>
        <p:spPr>
          <a:xfrm>
            <a:off x="4342357" y="1904629"/>
            <a:ext cx="18626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AB1C036-9D4A-4B9A-919E-BE0D469FD4E7}"/>
              </a:ext>
            </a:extLst>
          </p:cNvPr>
          <p:cNvSpPr txBox="1"/>
          <p:nvPr/>
        </p:nvSpPr>
        <p:spPr>
          <a:xfrm>
            <a:off x="973836" y="2389376"/>
            <a:ext cx="91897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AF77BC1-C1DE-4251-A4BC-183D8B9A2F78}"/>
              </a:ext>
            </a:extLst>
          </p:cNvPr>
          <p:cNvSpPr txBox="1"/>
          <p:nvPr/>
        </p:nvSpPr>
        <p:spPr>
          <a:xfrm>
            <a:off x="1911097" y="2383406"/>
            <a:ext cx="163677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0000100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990248C-BA57-4056-A186-0B5C0DE982D5}"/>
              </a:ext>
            </a:extLst>
          </p:cNvPr>
          <p:cNvSpPr txBox="1"/>
          <p:nvPr/>
        </p:nvSpPr>
        <p:spPr>
          <a:xfrm>
            <a:off x="4247388" y="2378825"/>
            <a:ext cx="62636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4593D901-BEB5-4D30-8EE0-19FBA941DB27}"/>
              </a:ext>
            </a:extLst>
          </p:cNvPr>
          <p:cNvSpPr txBox="1"/>
          <p:nvPr/>
        </p:nvSpPr>
        <p:spPr>
          <a:xfrm>
            <a:off x="4875340" y="2377418"/>
            <a:ext cx="9326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3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="" xmlns:a16="http://schemas.microsoft.com/office/drawing/2014/main" id="{B06C7F8C-A31A-4B63-98B6-1E04DFB27BE9}"/>
              </a:ext>
            </a:extLst>
          </p:cNvPr>
          <p:cNvCxnSpPr>
            <a:cxnSpLocks/>
          </p:cNvCxnSpPr>
          <p:nvPr/>
        </p:nvCxnSpPr>
        <p:spPr>
          <a:xfrm>
            <a:off x="1447038" y="2577423"/>
            <a:ext cx="0" cy="882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CCFE0D9E-FAE2-4631-AA8D-83382E8A8D6E}"/>
              </a:ext>
            </a:extLst>
          </p:cNvPr>
          <p:cNvSpPr txBox="1"/>
          <p:nvPr/>
        </p:nvSpPr>
        <p:spPr>
          <a:xfrm>
            <a:off x="1558522" y="783079"/>
            <a:ext cx="7371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Values attained by </a:t>
            </a:r>
            <a:r>
              <a:rPr lang="en-US" dirty="0" smtClean="0"/>
              <a:t>PC0: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6  8  10  </a:t>
            </a:r>
            <a:r>
              <a:rPr lang="en-US" b="1" dirty="0" smtClean="0"/>
              <a:t>12  14  </a:t>
            </a:r>
            <a:r>
              <a:rPr lang="en-US" b="1" dirty="0"/>
              <a:t>16</a:t>
            </a:r>
          </a:p>
        </p:txBody>
      </p:sp>
      <p:sp>
        <p:nvSpPr>
          <p:cNvPr id="28" name="Arrow: Down 27">
            <a:extLst>
              <a:ext uri="{FF2B5EF4-FFF2-40B4-BE49-F238E27FC236}">
                <a16:creationId xmlns="" xmlns:a16="http://schemas.microsoft.com/office/drawing/2014/main" id="{AF72329A-43BC-4B15-89D9-9B0D52F9A097}"/>
              </a:ext>
            </a:extLst>
          </p:cNvPr>
          <p:cNvSpPr/>
          <p:nvPr/>
        </p:nvSpPr>
        <p:spPr>
          <a:xfrm>
            <a:off x="6139924" y="500048"/>
            <a:ext cx="147710" cy="362182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269E155D-1786-403A-A5E7-8E05BE744E2B}"/>
              </a:ext>
            </a:extLst>
          </p:cNvPr>
          <p:cNvSpPr txBox="1"/>
          <p:nvPr/>
        </p:nvSpPr>
        <p:spPr>
          <a:xfrm>
            <a:off x="2559270" y="4647932"/>
            <a:ext cx="37554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/>
              <a:t>12</a:t>
            </a:r>
          </a:p>
        </p:txBody>
      </p:sp>
      <p:sp>
        <p:nvSpPr>
          <p:cNvPr id="36" name="Right Brace 35">
            <a:extLst>
              <a:ext uri="{FF2B5EF4-FFF2-40B4-BE49-F238E27FC236}">
                <a16:creationId xmlns="" xmlns:a16="http://schemas.microsoft.com/office/drawing/2014/main" id="{D280D4D1-7424-4C01-9250-1181BF221EE1}"/>
              </a:ext>
            </a:extLst>
          </p:cNvPr>
          <p:cNvSpPr/>
          <p:nvPr/>
        </p:nvSpPr>
        <p:spPr>
          <a:xfrm rot="5400000">
            <a:off x="6629439" y="740084"/>
            <a:ext cx="216353" cy="909630"/>
          </a:xfrm>
          <a:prstGeom prst="rightBrace">
            <a:avLst>
              <a:gd name="adj1" fmla="val 68020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6988190A-DE7C-4275-B1D4-59C78363554E}"/>
              </a:ext>
            </a:extLst>
          </p:cNvPr>
          <p:cNvSpPr txBox="1"/>
          <p:nvPr/>
        </p:nvSpPr>
        <p:spPr>
          <a:xfrm>
            <a:off x="6282800" y="1271536"/>
            <a:ext cx="9687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/>
              <a:t>continuous</a:t>
            </a:r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304800" y="57150"/>
            <a:ext cx="8534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Early Update</a:t>
            </a:r>
            <a:endParaRPr lang="en-US" sz="3200" dirty="0"/>
          </a:p>
        </p:txBody>
      </p:sp>
      <p:sp>
        <p:nvSpPr>
          <p:cNvPr id="5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800601"/>
            <a:ext cx="2133600" cy="240506"/>
          </a:xfrm>
        </p:spPr>
        <p:txBody>
          <a:bodyPr/>
          <a:lstStyle/>
          <a:p>
            <a:fld id="{8B363EBC-A636-4E4F-B313-DA526F248DF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38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33" grpId="0"/>
      <p:bldP spid="52" grpId="0" animBg="1"/>
      <p:bldP spid="70" grpId="0"/>
      <p:bldP spid="75" grpId="0"/>
      <p:bldP spid="80" grpId="0"/>
      <p:bldP spid="92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Box 87">
            <a:extLst>
              <a:ext uri="{FF2B5EF4-FFF2-40B4-BE49-F238E27FC236}">
                <a16:creationId xmlns="" xmlns:a16="http://schemas.microsoft.com/office/drawing/2014/main" id="{98151227-169D-469F-996D-59565FA9B687}"/>
              </a:ext>
            </a:extLst>
          </p:cNvPr>
          <p:cNvSpPr txBox="1"/>
          <p:nvPr/>
        </p:nvSpPr>
        <p:spPr>
          <a:xfrm>
            <a:off x="598931" y="2242622"/>
            <a:ext cx="4138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①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38E0A003-F33B-49A2-B24C-A8134E8EF7D7}"/>
              </a:ext>
            </a:extLst>
          </p:cNvPr>
          <p:cNvSpPr/>
          <p:nvPr/>
        </p:nvSpPr>
        <p:spPr>
          <a:xfrm>
            <a:off x="973837" y="1575502"/>
            <a:ext cx="2574035" cy="17099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C7090F4A-7131-4C8C-8DFE-2269EEABC3EE}"/>
              </a:ext>
            </a:extLst>
          </p:cNvPr>
          <p:cNvSpPr/>
          <p:nvPr/>
        </p:nvSpPr>
        <p:spPr>
          <a:xfrm>
            <a:off x="4251960" y="1575502"/>
            <a:ext cx="1554480" cy="17099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F0A51F8D-156E-4A9E-B7FD-0CB45573FF39}"/>
              </a:ext>
            </a:extLst>
          </p:cNvPr>
          <p:cNvCxnSpPr>
            <a:cxnSpLocks/>
            <a:stCxn id="9" idx="1"/>
            <a:endCxn id="9" idx="3"/>
          </p:cNvCxnSpPr>
          <p:nvPr/>
        </p:nvCxnSpPr>
        <p:spPr>
          <a:xfrm>
            <a:off x="973837" y="2430466"/>
            <a:ext cx="25740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6492A7F2-F524-4C72-9D64-7CEAF0874A6B}"/>
              </a:ext>
            </a:extLst>
          </p:cNvPr>
          <p:cNvCxnSpPr>
            <a:cxnSpLocks/>
          </p:cNvCxnSpPr>
          <p:nvPr/>
        </p:nvCxnSpPr>
        <p:spPr>
          <a:xfrm>
            <a:off x="973837" y="1877254"/>
            <a:ext cx="25740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566CA213-D75D-43DE-B236-3D86FA92D0A3}"/>
              </a:ext>
            </a:extLst>
          </p:cNvPr>
          <p:cNvSpPr txBox="1"/>
          <p:nvPr/>
        </p:nvSpPr>
        <p:spPr>
          <a:xfrm>
            <a:off x="971600" y="1593790"/>
            <a:ext cx="93725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Base Value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="" xmlns:a16="http://schemas.microsoft.com/office/drawing/2014/main" id="{C9FC9C45-811D-4CBE-97D0-7694552EADE7}"/>
              </a:ext>
            </a:extLst>
          </p:cNvPr>
          <p:cNvCxnSpPr>
            <a:cxnSpLocks/>
          </p:cNvCxnSpPr>
          <p:nvPr/>
        </p:nvCxnSpPr>
        <p:spPr>
          <a:xfrm flipV="1">
            <a:off x="1911097" y="1575502"/>
            <a:ext cx="0" cy="1691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1747E6EF-3F4A-4D2E-9A8D-2CFD9187DC5C}"/>
              </a:ext>
            </a:extLst>
          </p:cNvPr>
          <p:cNvSpPr txBox="1"/>
          <p:nvPr/>
        </p:nvSpPr>
        <p:spPr>
          <a:xfrm>
            <a:off x="1907704" y="1596077"/>
            <a:ext cx="163677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Hash of last N values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A55E18CE-15D0-4B94-86A7-6ACB0849DAC7}"/>
              </a:ext>
            </a:extLst>
          </p:cNvPr>
          <p:cNvCxnSpPr>
            <a:cxnSpLocks/>
          </p:cNvCxnSpPr>
          <p:nvPr/>
        </p:nvCxnSpPr>
        <p:spPr>
          <a:xfrm>
            <a:off x="973836" y="2608774"/>
            <a:ext cx="25740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3E76AC4B-4915-48FB-B1CD-EFBC5B9F6934}"/>
              </a:ext>
            </a:extLst>
          </p:cNvPr>
          <p:cNvSpPr txBox="1"/>
          <p:nvPr/>
        </p:nvSpPr>
        <p:spPr>
          <a:xfrm>
            <a:off x="1140422" y="1902343"/>
            <a:ext cx="18626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6A60F311-0927-4477-A005-730A4EC4EA81}"/>
              </a:ext>
            </a:extLst>
          </p:cNvPr>
          <p:cNvSpPr txBox="1"/>
          <p:nvPr/>
        </p:nvSpPr>
        <p:spPr>
          <a:xfrm>
            <a:off x="1149566" y="2690896"/>
            <a:ext cx="18626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="" xmlns:a16="http://schemas.microsoft.com/office/drawing/2014/main" id="{D3D785CC-E154-4669-8B10-331782224467}"/>
              </a:ext>
            </a:extLst>
          </p:cNvPr>
          <p:cNvCxnSpPr/>
          <p:nvPr/>
        </p:nvCxnSpPr>
        <p:spPr>
          <a:xfrm>
            <a:off x="598932" y="2521906"/>
            <a:ext cx="374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91CD74AF-4BAB-4544-AD65-3EA2E46B3DF2}"/>
              </a:ext>
            </a:extLst>
          </p:cNvPr>
          <p:cNvSpPr txBox="1"/>
          <p:nvPr/>
        </p:nvSpPr>
        <p:spPr>
          <a:xfrm>
            <a:off x="238447" y="2383406"/>
            <a:ext cx="45557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PC0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="" xmlns:a16="http://schemas.microsoft.com/office/drawing/2014/main" id="{EBBEC7EC-C153-4849-8A0A-128237636261}"/>
              </a:ext>
            </a:extLst>
          </p:cNvPr>
          <p:cNvCxnSpPr>
            <a:cxnSpLocks/>
          </p:cNvCxnSpPr>
          <p:nvPr/>
        </p:nvCxnSpPr>
        <p:spPr>
          <a:xfrm>
            <a:off x="3392424" y="2531050"/>
            <a:ext cx="85953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="" xmlns:a16="http://schemas.microsoft.com/office/drawing/2014/main" id="{1FCA3F87-A670-4D03-BEE2-FBFCDE542E87}"/>
              </a:ext>
            </a:extLst>
          </p:cNvPr>
          <p:cNvCxnSpPr>
            <a:cxnSpLocks/>
          </p:cNvCxnSpPr>
          <p:nvPr/>
        </p:nvCxnSpPr>
        <p:spPr>
          <a:xfrm flipV="1">
            <a:off x="4864609" y="1593790"/>
            <a:ext cx="0" cy="1691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9095BDD1-D38D-4743-926D-3155437ACAFE}"/>
              </a:ext>
            </a:extLst>
          </p:cNvPr>
          <p:cNvSpPr txBox="1"/>
          <p:nvPr/>
        </p:nvSpPr>
        <p:spPr>
          <a:xfrm>
            <a:off x="4261105" y="1584646"/>
            <a:ext cx="60350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Stride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5DA813E7-01EE-4BDA-A194-AF4D963E347F}"/>
              </a:ext>
            </a:extLst>
          </p:cNvPr>
          <p:cNvSpPr txBox="1"/>
          <p:nvPr/>
        </p:nvSpPr>
        <p:spPr>
          <a:xfrm>
            <a:off x="4837713" y="1584646"/>
            <a:ext cx="100959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Confidence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="" xmlns:a16="http://schemas.microsoft.com/office/drawing/2014/main" id="{63614296-C629-4C0B-969C-7FABBA7F59BC}"/>
              </a:ext>
            </a:extLst>
          </p:cNvPr>
          <p:cNvCxnSpPr>
            <a:cxnSpLocks/>
          </p:cNvCxnSpPr>
          <p:nvPr/>
        </p:nvCxnSpPr>
        <p:spPr>
          <a:xfrm>
            <a:off x="4251960" y="1870789"/>
            <a:ext cx="1549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rapezoid 51">
            <a:extLst>
              <a:ext uri="{FF2B5EF4-FFF2-40B4-BE49-F238E27FC236}">
                <a16:creationId xmlns="" xmlns:a16="http://schemas.microsoft.com/office/drawing/2014/main" id="{0B760576-C7E8-45F8-815C-B6873F598E66}"/>
              </a:ext>
            </a:extLst>
          </p:cNvPr>
          <p:cNvSpPr/>
          <p:nvPr/>
        </p:nvSpPr>
        <p:spPr>
          <a:xfrm rot="10800000">
            <a:off x="2386584" y="3642045"/>
            <a:ext cx="685801" cy="306308"/>
          </a:xfrm>
          <a:prstGeom prst="trapezoid">
            <a:avLst>
              <a:gd name="adj" fmla="val 5677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57" name="Straight Connector 56">
            <a:extLst>
              <a:ext uri="{FF2B5EF4-FFF2-40B4-BE49-F238E27FC236}">
                <a16:creationId xmlns="" xmlns:a16="http://schemas.microsoft.com/office/drawing/2014/main" id="{F032EA32-6FFC-4D98-B571-D85649D690D2}"/>
              </a:ext>
            </a:extLst>
          </p:cNvPr>
          <p:cNvCxnSpPr>
            <a:cxnSpLocks/>
          </p:cNvCxnSpPr>
          <p:nvPr/>
        </p:nvCxnSpPr>
        <p:spPr>
          <a:xfrm>
            <a:off x="1447038" y="3454594"/>
            <a:ext cx="10767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="" xmlns:a16="http://schemas.microsoft.com/office/drawing/2014/main" id="{DA0DB863-4519-4EB3-9E26-C99201B32617}"/>
              </a:ext>
            </a:extLst>
          </p:cNvPr>
          <p:cNvCxnSpPr>
            <a:cxnSpLocks/>
          </p:cNvCxnSpPr>
          <p:nvPr/>
        </p:nvCxnSpPr>
        <p:spPr>
          <a:xfrm>
            <a:off x="2523744" y="3454594"/>
            <a:ext cx="0" cy="1874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="" xmlns:a16="http://schemas.microsoft.com/office/drawing/2014/main" id="{68194DEA-C417-4BA2-BB75-76928BC1354E}"/>
              </a:ext>
            </a:extLst>
          </p:cNvPr>
          <p:cNvCxnSpPr>
            <a:cxnSpLocks/>
          </p:cNvCxnSpPr>
          <p:nvPr/>
        </p:nvCxnSpPr>
        <p:spPr>
          <a:xfrm>
            <a:off x="4567737" y="2577423"/>
            <a:ext cx="0" cy="882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="" xmlns:a16="http://schemas.microsoft.com/office/drawing/2014/main" id="{FFF82F54-E2E8-4221-8848-5D932DFC5BA3}"/>
              </a:ext>
            </a:extLst>
          </p:cNvPr>
          <p:cNvCxnSpPr>
            <a:cxnSpLocks/>
          </p:cNvCxnSpPr>
          <p:nvPr/>
        </p:nvCxnSpPr>
        <p:spPr>
          <a:xfrm>
            <a:off x="2971800" y="3454594"/>
            <a:ext cx="15887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="" xmlns:a16="http://schemas.microsoft.com/office/drawing/2014/main" id="{E4243FAB-8A24-4EBD-9935-8F533FE39712}"/>
              </a:ext>
            </a:extLst>
          </p:cNvPr>
          <p:cNvCxnSpPr>
            <a:cxnSpLocks/>
          </p:cNvCxnSpPr>
          <p:nvPr/>
        </p:nvCxnSpPr>
        <p:spPr>
          <a:xfrm>
            <a:off x="2971800" y="3454594"/>
            <a:ext cx="0" cy="1874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76A35DB4-F0F8-486F-9654-7187F2852030}"/>
              </a:ext>
            </a:extLst>
          </p:cNvPr>
          <p:cNvSpPr txBox="1"/>
          <p:nvPr/>
        </p:nvSpPr>
        <p:spPr>
          <a:xfrm>
            <a:off x="2386583" y="3642044"/>
            <a:ext cx="6858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   </a:t>
            </a:r>
            <a:r>
              <a:rPr lang="en-US" sz="450" dirty="0"/>
              <a:t> </a:t>
            </a:r>
            <a:r>
              <a:rPr lang="en-US" sz="1350" dirty="0"/>
              <a:t>ADD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="" xmlns:a16="http://schemas.microsoft.com/office/drawing/2014/main" id="{78A4CCAA-84AA-4025-A047-97633AE203FC}"/>
              </a:ext>
            </a:extLst>
          </p:cNvPr>
          <p:cNvSpPr txBox="1"/>
          <p:nvPr/>
        </p:nvSpPr>
        <p:spPr>
          <a:xfrm>
            <a:off x="2756189" y="4097906"/>
            <a:ext cx="124244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Predicted Value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="" xmlns:a16="http://schemas.microsoft.com/office/drawing/2014/main" id="{A238BB7D-1E85-4E40-91CC-FF5DDBEB6641}"/>
              </a:ext>
            </a:extLst>
          </p:cNvPr>
          <p:cNvSpPr txBox="1"/>
          <p:nvPr/>
        </p:nvSpPr>
        <p:spPr>
          <a:xfrm>
            <a:off x="3715851" y="2242622"/>
            <a:ext cx="4138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②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="" xmlns:a16="http://schemas.microsoft.com/office/drawing/2014/main" id="{19EB712C-B007-487E-A456-64D7B834F364}"/>
              </a:ext>
            </a:extLst>
          </p:cNvPr>
          <p:cNvSpPr txBox="1"/>
          <p:nvPr/>
        </p:nvSpPr>
        <p:spPr>
          <a:xfrm>
            <a:off x="1619672" y="1307647"/>
            <a:ext cx="131514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smtClean="0"/>
              <a:t>History Table</a:t>
            </a:r>
            <a:endParaRPr lang="en-US" sz="1350" dirty="0"/>
          </a:p>
        </p:txBody>
      </p:sp>
      <p:sp>
        <p:nvSpPr>
          <p:cNvPr id="87" name="TextBox 86">
            <a:extLst>
              <a:ext uri="{FF2B5EF4-FFF2-40B4-BE49-F238E27FC236}">
                <a16:creationId xmlns="" xmlns:a16="http://schemas.microsoft.com/office/drawing/2014/main" id="{604FB6FE-C37F-4C4A-B08D-5626D009FC4A}"/>
              </a:ext>
            </a:extLst>
          </p:cNvPr>
          <p:cNvSpPr txBox="1"/>
          <p:nvPr/>
        </p:nvSpPr>
        <p:spPr>
          <a:xfrm>
            <a:off x="4283968" y="1303075"/>
            <a:ext cx="145159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smtClean="0"/>
              <a:t>Prediction Table</a:t>
            </a:r>
            <a:endParaRPr lang="en-US" sz="1350" dirty="0"/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="" xmlns:a16="http://schemas.microsoft.com/office/drawing/2014/main" id="{00A70F24-A3F3-4E1E-B5C7-79FCE3A57540}"/>
              </a:ext>
            </a:extLst>
          </p:cNvPr>
          <p:cNvCxnSpPr>
            <a:cxnSpLocks/>
          </p:cNvCxnSpPr>
          <p:nvPr/>
        </p:nvCxnSpPr>
        <p:spPr>
          <a:xfrm>
            <a:off x="2747042" y="3948353"/>
            <a:ext cx="0" cy="5900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="" xmlns:a16="http://schemas.microsoft.com/office/drawing/2014/main" id="{E98D0794-20E3-420B-8675-C50358267374}"/>
              </a:ext>
            </a:extLst>
          </p:cNvPr>
          <p:cNvSpPr txBox="1"/>
          <p:nvPr/>
        </p:nvSpPr>
        <p:spPr>
          <a:xfrm>
            <a:off x="2366663" y="4097906"/>
            <a:ext cx="4138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③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="" xmlns:a16="http://schemas.microsoft.com/office/drawing/2014/main" id="{5E75BA09-7BF7-4028-B6F9-2A7A26F69335}"/>
              </a:ext>
            </a:extLst>
          </p:cNvPr>
          <p:cNvCxnSpPr>
            <a:cxnSpLocks/>
          </p:cNvCxnSpPr>
          <p:nvPr/>
        </p:nvCxnSpPr>
        <p:spPr>
          <a:xfrm>
            <a:off x="4247388" y="2433145"/>
            <a:ext cx="1549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="" xmlns:a16="http://schemas.microsoft.com/office/drawing/2014/main" id="{7E7EE512-C2A0-439E-AE3E-4CBD71495F4A}"/>
              </a:ext>
            </a:extLst>
          </p:cNvPr>
          <p:cNvCxnSpPr>
            <a:cxnSpLocks/>
          </p:cNvCxnSpPr>
          <p:nvPr/>
        </p:nvCxnSpPr>
        <p:spPr>
          <a:xfrm>
            <a:off x="4261105" y="2608774"/>
            <a:ext cx="1549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97E8CE92-364D-43F0-BB1C-686D919F1756}"/>
              </a:ext>
            </a:extLst>
          </p:cNvPr>
          <p:cNvSpPr txBox="1"/>
          <p:nvPr/>
        </p:nvSpPr>
        <p:spPr>
          <a:xfrm>
            <a:off x="4344958" y="2677238"/>
            <a:ext cx="18626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27D0248B-7D15-445E-B06B-025144D2670F}"/>
              </a:ext>
            </a:extLst>
          </p:cNvPr>
          <p:cNvSpPr txBox="1"/>
          <p:nvPr/>
        </p:nvSpPr>
        <p:spPr>
          <a:xfrm>
            <a:off x="4342357" y="1904629"/>
            <a:ext cx="18626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AB1C036-9D4A-4B9A-919E-BE0D469FD4E7}"/>
              </a:ext>
            </a:extLst>
          </p:cNvPr>
          <p:cNvSpPr txBox="1"/>
          <p:nvPr/>
        </p:nvSpPr>
        <p:spPr>
          <a:xfrm>
            <a:off x="973836" y="2389376"/>
            <a:ext cx="91897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AF77BC1-C1DE-4251-A4BC-183D8B9A2F78}"/>
              </a:ext>
            </a:extLst>
          </p:cNvPr>
          <p:cNvSpPr txBox="1"/>
          <p:nvPr/>
        </p:nvSpPr>
        <p:spPr>
          <a:xfrm>
            <a:off x="1911097" y="2383406"/>
            <a:ext cx="163677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0000100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990248C-BA57-4056-A186-0B5C0DE982D5}"/>
              </a:ext>
            </a:extLst>
          </p:cNvPr>
          <p:cNvSpPr txBox="1"/>
          <p:nvPr/>
        </p:nvSpPr>
        <p:spPr>
          <a:xfrm>
            <a:off x="4247388" y="2378825"/>
            <a:ext cx="62636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4593D901-BEB5-4D30-8EE0-19FBA941DB27}"/>
              </a:ext>
            </a:extLst>
          </p:cNvPr>
          <p:cNvSpPr txBox="1"/>
          <p:nvPr/>
        </p:nvSpPr>
        <p:spPr>
          <a:xfrm>
            <a:off x="4875340" y="2377418"/>
            <a:ext cx="9326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3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="" xmlns:a16="http://schemas.microsoft.com/office/drawing/2014/main" id="{B06C7F8C-A31A-4B63-98B6-1E04DFB27BE9}"/>
              </a:ext>
            </a:extLst>
          </p:cNvPr>
          <p:cNvCxnSpPr>
            <a:cxnSpLocks/>
          </p:cNvCxnSpPr>
          <p:nvPr/>
        </p:nvCxnSpPr>
        <p:spPr>
          <a:xfrm>
            <a:off x="1447038" y="2577423"/>
            <a:ext cx="0" cy="882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CCFE0D9E-FAE2-4631-AA8D-83382E8A8D6E}"/>
              </a:ext>
            </a:extLst>
          </p:cNvPr>
          <p:cNvSpPr txBox="1"/>
          <p:nvPr/>
        </p:nvSpPr>
        <p:spPr>
          <a:xfrm>
            <a:off x="1558522" y="783079"/>
            <a:ext cx="7371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Values attained by </a:t>
            </a:r>
            <a:r>
              <a:rPr lang="en-US" dirty="0" smtClean="0"/>
              <a:t>PC0: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6  8  10  12</a:t>
            </a:r>
            <a:r>
              <a:rPr lang="en-US" b="1" dirty="0" smtClean="0"/>
              <a:t>  14  </a:t>
            </a:r>
            <a:r>
              <a:rPr lang="en-US" b="1" dirty="0"/>
              <a:t>16</a:t>
            </a:r>
          </a:p>
        </p:txBody>
      </p:sp>
      <p:sp>
        <p:nvSpPr>
          <p:cNvPr id="28" name="Arrow: Down 27">
            <a:extLst>
              <a:ext uri="{FF2B5EF4-FFF2-40B4-BE49-F238E27FC236}">
                <a16:creationId xmlns="" xmlns:a16="http://schemas.microsoft.com/office/drawing/2014/main" id="{AF72329A-43BC-4B15-89D9-9B0D52F9A097}"/>
              </a:ext>
            </a:extLst>
          </p:cNvPr>
          <p:cNvSpPr/>
          <p:nvPr/>
        </p:nvSpPr>
        <p:spPr>
          <a:xfrm>
            <a:off x="6495992" y="500048"/>
            <a:ext cx="147710" cy="362182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269E155D-1786-403A-A5E7-8E05BE744E2B}"/>
              </a:ext>
            </a:extLst>
          </p:cNvPr>
          <p:cNvSpPr txBox="1"/>
          <p:nvPr/>
        </p:nvSpPr>
        <p:spPr>
          <a:xfrm>
            <a:off x="2559270" y="4647932"/>
            <a:ext cx="37554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/>
              <a:t>12</a:t>
            </a:r>
          </a:p>
        </p:txBody>
      </p:sp>
      <p:sp>
        <p:nvSpPr>
          <p:cNvPr id="36" name="Right Brace 35">
            <a:extLst>
              <a:ext uri="{FF2B5EF4-FFF2-40B4-BE49-F238E27FC236}">
                <a16:creationId xmlns="" xmlns:a16="http://schemas.microsoft.com/office/drawing/2014/main" id="{D280D4D1-7424-4C01-9250-1181BF221EE1}"/>
              </a:ext>
            </a:extLst>
          </p:cNvPr>
          <p:cNvSpPr/>
          <p:nvPr/>
        </p:nvSpPr>
        <p:spPr>
          <a:xfrm rot="5400000">
            <a:off x="6629439" y="740084"/>
            <a:ext cx="216353" cy="909630"/>
          </a:xfrm>
          <a:prstGeom prst="rightBrace">
            <a:avLst>
              <a:gd name="adj1" fmla="val 68020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6988190A-DE7C-4275-B1D4-59C78363554E}"/>
              </a:ext>
            </a:extLst>
          </p:cNvPr>
          <p:cNvSpPr txBox="1"/>
          <p:nvPr/>
        </p:nvSpPr>
        <p:spPr>
          <a:xfrm>
            <a:off x="6282800" y="1271536"/>
            <a:ext cx="9687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/>
              <a:t>continuous</a:t>
            </a:r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304800" y="57150"/>
            <a:ext cx="8534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Early Update</a:t>
            </a:r>
            <a:endParaRPr lang="en-US" sz="3200" dirty="0"/>
          </a:p>
        </p:txBody>
      </p:sp>
      <p:sp>
        <p:nvSpPr>
          <p:cNvPr id="5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800601"/>
            <a:ext cx="2133600" cy="240506"/>
          </a:xfrm>
        </p:spPr>
        <p:txBody>
          <a:bodyPr/>
          <a:lstStyle/>
          <a:p>
            <a:fld id="{8B363EBC-A636-4E4F-B313-DA526F248DF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8" name="Arrow: Left 1">
            <a:extLst>
              <a:ext uri="{FF2B5EF4-FFF2-40B4-BE49-F238E27FC236}">
                <a16:creationId xmlns="" xmlns:a16="http://schemas.microsoft.com/office/drawing/2014/main" id="{4716C19F-2CA7-443D-880E-BB4AF8363835}"/>
              </a:ext>
            </a:extLst>
          </p:cNvPr>
          <p:cNvSpPr/>
          <p:nvPr/>
        </p:nvSpPr>
        <p:spPr>
          <a:xfrm>
            <a:off x="5895869" y="2454341"/>
            <a:ext cx="452697" cy="151286"/>
          </a:xfrm>
          <a:prstGeom prst="leftArrow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7B307A77-4A0F-44E2-BE0F-EFA70FCF2E5B}"/>
              </a:ext>
            </a:extLst>
          </p:cNvPr>
          <p:cNvSpPr txBox="1"/>
          <p:nvPr/>
        </p:nvSpPr>
        <p:spPr>
          <a:xfrm>
            <a:off x="6388842" y="2143122"/>
            <a:ext cx="22051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FF0000"/>
                </a:solidFill>
              </a:rPr>
              <a:t>Note that, the entries aren’t updated as the PC0 haven’t committed yet!</a:t>
            </a:r>
          </a:p>
        </p:txBody>
      </p:sp>
    </p:spTree>
    <p:extLst>
      <p:ext uri="{BB962C8B-B14F-4D97-AF65-F5344CB8AC3E}">
        <p14:creationId xmlns:p14="http://schemas.microsoft.com/office/powerpoint/2010/main" xmlns="" val="25038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33" grpId="0"/>
      <p:bldP spid="52" grpId="0" animBg="1"/>
      <p:bldP spid="70" grpId="0"/>
      <p:bldP spid="75" grpId="0"/>
      <p:bldP spid="80" grpId="0"/>
      <p:bldP spid="92" grpId="0"/>
      <p:bldP spid="31" grpId="0"/>
      <p:bldP spid="58" grpId="0" animBg="1"/>
      <p:bldP spid="5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Box 87">
            <a:extLst>
              <a:ext uri="{FF2B5EF4-FFF2-40B4-BE49-F238E27FC236}">
                <a16:creationId xmlns="" xmlns:a16="http://schemas.microsoft.com/office/drawing/2014/main" id="{98151227-169D-469F-996D-59565FA9B687}"/>
              </a:ext>
            </a:extLst>
          </p:cNvPr>
          <p:cNvSpPr txBox="1"/>
          <p:nvPr/>
        </p:nvSpPr>
        <p:spPr>
          <a:xfrm>
            <a:off x="598931" y="2242622"/>
            <a:ext cx="4138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①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38E0A003-F33B-49A2-B24C-A8134E8EF7D7}"/>
              </a:ext>
            </a:extLst>
          </p:cNvPr>
          <p:cNvSpPr/>
          <p:nvPr/>
        </p:nvSpPr>
        <p:spPr>
          <a:xfrm>
            <a:off x="973837" y="1575502"/>
            <a:ext cx="2574035" cy="17099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C7090F4A-7131-4C8C-8DFE-2269EEABC3EE}"/>
              </a:ext>
            </a:extLst>
          </p:cNvPr>
          <p:cNvSpPr/>
          <p:nvPr/>
        </p:nvSpPr>
        <p:spPr>
          <a:xfrm>
            <a:off x="4251960" y="1575502"/>
            <a:ext cx="1554480" cy="17099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F0A51F8D-156E-4A9E-B7FD-0CB45573FF39}"/>
              </a:ext>
            </a:extLst>
          </p:cNvPr>
          <p:cNvCxnSpPr>
            <a:cxnSpLocks/>
            <a:stCxn id="9" idx="1"/>
            <a:endCxn id="9" idx="3"/>
          </p:cNvCxnSpPr>
          <p:nvPr/>
        </p:nvCxnSpPr>
        <p:spPr>
          <a:xfrm>
            <a:off x="973837" y="2430466"/>
            <a:ext cx="25740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6492A7F2-F524-4C72-9D64-7CEAF0874A6B}"/>
              </a:ext>
            </a:extLst>
          </p:cNvPr>
          <p:cNvCxnSpPr>
            <a:cxnSpLocks/>
          </p:cNvCxnSpPr>
          <p:nvPr/>
        </p:nvCxnSpPr>
        <p:spPr>
          <a:xfrm>
            <a:off x="973837" y="1877254"/>
            <a:ext cx="25740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566CA213-D75D-43DE-B236-3D86FA92D0A3}"/>
              </a:ext>
            </a:extLst>
          </p:cNvPr>
          <p:cNvSpPr txBox="1"/>
          <p:nvPr/>
        </p:nvSpPr>
        <p:spPr>
          <a:xfrm>
            <a:off x="971600" y="1593790"/>
            <a:ext cx="93725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Base Value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="" xmlns:a16="http://schemas.microsoft.com/office/drawing/2014/main" id="{C9FC9C45-811D-4CBE-97D0-7694552EADE7}"/>
              </a:ext>
            </a:extLst>
          </p:cNvPr>
          <p:cNvCxnSpPr>
            <a:cxnSpLocks/>
          </p:cNvCxnSpPr>
          <p:nvPr/>
        </p:nvCxnSpPr>
        <p:spPr>
          <a:xfrm flipV="1">
            <a:off x="1911097" y="1575502"/>
            <a:ext cx="0" cy="1691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1747E6EF-3F4A-4D2E-9A8D-2CFD9187DC5C}"/>
              </a:ext>
            </a:extLst>
          </p:cNvPr>
          <p:cNvSpPr txBox="1"/>
          <p:nvPr/>
        </p:nvSpPr>
        <p:spPr>
          <a:xfrm>
            <a:off x="1907704" y="1596077"/>
            <a:ext cx="163677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Hash of last N values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A55E18CE-15D0-4B94-86A7-6ACB0849DAC7}"/>
              </a:ext>
            </a:extLst>
          </p:cNvPr>
          <p:cNvCxnSpPr>
            <a:cxnSpLocks/>
          </p:cNvCxnSpPr>
          <p:nvPr/>
        </p:nvCxnSpPr>
        <p:spPr>
          <a:xfrm>
            <a:off x="973836" y="2608774"/>
            <a:ext cx="25740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3E76AC4B-4915-48FB-B1CD-EFBC5B9F6934}"/>
              </a:ext>
            </a:extLst>
          </p:cNvPr>
          <p:cNvSpPr txBox="1"/>
          <p:nvPr/>
        </p:nvSpPr>
        <p:spPr>
          <a:xfrm>
            <a:off x="1140422" y="1902343"/>
            <a:ext cx="18626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6A60F311-0927-4477-A005-730A4EC4EA81}"/>
              </a:ext>
            </a:extLst>
          </p:cNvPr>
          <p:cNvSpPr txBox="1"/>
          <p:nvPr/>
        </p:nvSpPr>
        <p:spPr>
          <a:xfrm>
            <a:off x="1149566" y="2690896"/>
            <a:ext cx="18626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="" xmlns:a16="http://schemas.microsoft.com/office/drawing/2014/main" id="{D3D785CC-E154-4669-8B10-331782224467}"/>
              </a:ext>
            </a:extLst>
          </p:cNvPr>
          <p:cNvCxnSpPr/>
          <p:nvPr/>
        </p:nvCxnSpPr>
        <p:spPr>
          <a:xfrm>
            <a:off x="598932" y="2521906"/>
            <a:ext cx="374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91CD74AF-4BAB-4544-AD65-3EA2E46B3DF2}"/>
              </a:ext>
            </a:extLst>
          </p:cNvPr>
          <p:cNvSpPr txBox="1"/>
          <p:nvPr/>
        </p:nvSpPr>
        <p:spPr>
          <a:xfrm>
            <a:off x="238447" y="2383406"/>
            <a:ext cx="45557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PC0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="" xmlns:a16="http://schemas.microsoft.com/office/drawing/2014/main" id="{EBBEC7EC-C153-4849-8A0A-128237636261}"/>
              </a:ext>
            </a:extLst>
          </p:cNvPr>
          <p:cNvCxnSpPr>
            <a:cxnSpLocks/>
          </p:cNvCxnSpPr>
          <p:nvPr/>
        </p:nvCxnSpPr>
        <p:spPr>
          <a:xfrm>
            <a:off x="3392424" y="2531050"/>
            <a:ext cx="85953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="" xmlns:a16="http://schemas.microsoft.com/office/drawing/2014/main" id="{1FCA3F87-A670-4D03-BEE2-FBFCDE542E87}"/>
              </a:ext>
            </a:extLst>
          </p:cNvPr>
          <p:cNvCxnSpPr>
            <a:cxnSpLocks/>
          </p:cNvCxnSpPr>
          <p:nvPr/>
        </p:nvCxnSpPr>
        <p:spPr>
          <a:xfrm flipV="1">
            <a:off x="4864609" y="1593790"/>
            <a:ext cx="0" cy="1691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9095BDD1-D38D-4743-926D-3155437ACAFE}"/>
              </a:ext>
            </a:extLst>
          </p:cNvPr>
          <p:cNvSpPr txBox="1"/>
          <p:nvPr/>
        </p:nvSpPr>
        <p:spPr>
          <a:xfrm>
            <a:off x="4261105" y="1584646"/>
            <a:ext cx="60350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Stride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5DA813E7-01EE-4BDA-A194-AF4D963E347F}"/>
              </a:ext>
            </a:extLst>
          </p:cNvPr>
          <p:cNvSpPr txBox="1"/>
          <p:nvPr/>
        </p:nvSpPr>
        <p:spPr>
          <a:xfrm>
            <a:off x="4837713" y="1584646"/>
            <a:ext cx="100959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Confidence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="" xmlns:a16="http://schemas.microsoft.com/office/drawing/2014/main" id="{63614296-C629-4C0B-969C-7FABBA7F59BC}"/>
              </a:ext>
            </a:extLst>
          </p:cNvPr>
          <p:cNvCxnSpPr>
            <a:cxnSpLocks/>
          </p:cNvCxnSpPr>
          <p:nvPr/>
        </p:nvCxnSpPr>
        <p:spPr>
          <a:xfrm>
            <a:off x="4251960" y="1870789"/>
            <a:ext cx="1549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rapezoid 51">
            <a:extLst>
              <a:ext uri="{FF2B5EF4-FFF2-40B4-BE49-F238E27FC236}">
                <a16:creationId xmlns="" xmlns:a16="http://schemas.microsoft.com/office/drawing/2014/main" id="{0B760576-C7E8-45F8-815C-B6873F598E66}"/>
              </a:ext>
            </a:extLst>
          </p:cNvPr>
          <p:cNvSpPr/>
          <p:nvPr/>
        </p:nvSpPr>
        <p:spPr>
          <a:xfrm rot="10800000">
            <a:off x="2386584" y="3642045"/>
            <a:ext cx="685801" cy="306308"/>
          </a:xfrm>
          <a:prstGeom prst="trapezoid">
            <a:avLst>
              <a:gd name="adj" fmla="val 5677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57" name="Straight Connector 56">
            <a:extLst>
              <a:ext uri="{FF2B5EF4-FFF2-40B4-BE49-F238E27FC236}">
                <a16:creationId xmlns="" xmlns:a16="http://schemas.microsoft.com/office/drawing/2014/main" id="{F032EA32-6FFC-4D98-B571-D85649D690D2}"/>
              </a:ext>
            </a:extLst>
          </p:cNvPr>
          <p:cNvCxnSpPr>
            <a:cxnSpLocks/>
          </p:cNvCxnSpPr>
          <p:nvPr/>
        </p:nvCxnSpPr>
        <p:spPr>
          <a:xfrm>
            <a:off x="1447038" y="3454594"/>
            <a:ext cx="10767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="" xmlns:a16="http://schemas.microsoft.com/office/drawing/2014/main" id="{DA0DB863-4519-4EB3-9E26-C99201B32617}"/>
              </a:ext>
            </a:extLst>
          </p:cNvPr>
          <p:cNvCxnSpPr>
            <a:cxnSpLocks/>
          </p:cNvCxnSpPr>
          <p:nvPr/>
        </p:nvCxnSpPr>
        <p:spPr>
          <a:xfrm>
            <a:off x="2523744" y="3454594"/>
            <a:ext cx="0" cy="1874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="" xmlns:a16="http://schemas.microsoft.com/office/drawing/2014/main" id="{68194DEA-C417-4BA2-BB75-76928BC1354E}"/>
              </a:ext>
            </a:extLst>
          </p:cNvPr>
          <p:cNvCxnSpPr>
            <a:cxnSpLocks/>
          </p:cNvCxnSpPr>
          <p:nvPr/>
        </p:nvCxnSpPr>
        <p:spPr>
          <a:xfrm>
            <a:off x="4567737" y="2577423"/>
            <a:ext cx="0" cy="882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="" xmlns:a16="http://schemas.microsoft.com/office/drawing/2014/main" id="{FFF82F54-E2E8-4221-8848-5D932DFC5BA3}"/>
              </a:ext>
            </a:extLst>
          </p:cNvPr>
          <p:cNvCxnSpPr>
            <a:cxnSpLocks/>
          </p:cNvCxnSpPr>
          <p:nvPr/>
        </p:nvCxnSpPr>
        <p:spPr>
          <a:xfrm>
            <a:off x="2971800" y="3454594"/>
            <a:ext cx="15887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="" xmlns:a16="http://schemas.microsoft.com/office/drawing/2014/main" id="{E4243FAB-8A24-4EBD-9935-8F533FE39712}"/>
              </a:ext>
            </a:extLst>
          </p:cNvPr>
          <p:cNvCxnSpPr>
            <a:cxnSpLocks/>
          </p:cNvCxnSpPr>
          <p:nvPr/>
        </p:nvCxnSpPr>
        <p:spPr>
          <a:xfrm>
            <a:off x="2971800" y="3454594"/>
            <a:ext cx="0" cy="1874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76A35DB4-F0F8-486F-9654-7187F2852030}"/>
              </a:ext>
            </a:extLst>
          </p:cNvPr>
          <p:cNvSpPr txBox="1"/>
          <p:nvPr/>
        </p:nvSpPr>
        <p:spPr>
          <a:xfrm>
            <a:off x="2386583" y="3642044"/>
            <a:ext cx="6858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   </a:t>
            </a:r>
            <a:r>
              <a:rPr lang="en-US" sz="450" dirty="0"/>
              <a:t> </a:t>
            </a:r>
            <a:r>
              <a:rPr lang="en-US" sz="1350" dirty="0"/>
              <a:t>ADD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="" xmlns:a16="http://schemas.microsoft.com/office/drawing/2014/main" id="{78A4CCAA-84AA-4025-A047-97633AE203FC}"/>
              </a:ext>
            </a:extLst>
          </p:cNvPr>
          <p:cNvSpPr txBox="1"/>
          <p:nvPr/>
        </p:nvSpPr>
        <p:spPr>
          <a:xfrm>
            <a:off x="2756189" y="4097906"/>
            <a:ext cx="124244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Predicted Value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="" xmlns:a16="http://schemas.microsoft.com/office/drawing/2014/main" id="{A238BB7D-1E85-4E40-91CC-FF5DDBEB6641}"/>
              </a:ext>
            </a:extLst>
          </p:cNvPr>
          <p:cNvSpPr txBox="1"/>
          <p:nvPr/>
        </p:nvSpPr>
        <p:spPr>
          <a:xfrm>
            <a:off x="3715851" y="2242622"/>
            <a:ext cx="4138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②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="" xmlns:a16="http://schemas.microsoft.com/office/drawing/2014/main" id="{19EB712C-B007-487E-A456-64D7B834F364}"/>
              </a:ext>
            </a:extLst>
          </p:cNvPr>
          <p:cNvSpPr txBox="1"/>
          <p:nvPr/>
        </p:nvSpPr>
        <p:spPr>
          <a:xfrm>
            <a:off x="1619672" y="1307647"/>
            <a:ext cx="131514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smtClean="0"/>
              <a:t>History Table</a:t>
            </a:r>
            <a:endParaRPr lang="en-US" sz="1350" dirty="0"/>
          </a:p>
        </p:txBody>
      </p:sp>
      <p:sp>
        <p:nvSpPr>
          <p:cNvPr id="87" name="TextBox 86">
            <a:extLst>
              <a:ext uri="{FF2B5EF4-FFF2-40B4-BE49-F238E27FC236}">
                <a16:creationId xmlns="" xmlns:a16="http://schemas.microsoft.com/office/drawing/2014/main" id="{604FB6FE-C37F-4C4A-B08D-5626D009FC4A}"/>
              </a:ext>
            </a:extLst>
          </p:cNvPr>
          <p:cNvSpPr txBox="1"/>
          <p:nvPr/>
        </p:nvSpPr>
        <p:spPr>
          <a:xfrm>
            <a:off x="4283968" y="1303075"/>
            <a:ext cx="145159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smtClean="0"/>
              <a:t>Prediction Table</a:t>
            </a:r>
            <a:endParaRPr lang="en-US" sz="1350" dirty="0"/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="" xmlns:a16="http://schemas.microsoft.com/office/drawing/2014/main" id="{00A70F24-A3F3-4E1E-B5C7-79FCE3A57540}"/>
              </a:ext>
            </a:extLst>
          </p:cNvPr>
          <p:cNvCxnSpPr>
            <a:cxnSpLocks/>
          </p:cNvCxnSpPr>
          <p:nvPr/>
        </p:nvCxnSpPr>
        <p:spPr>
          <a:xfrm>
            <a:off x="2747042" y="3948353"/>
            <a:ext cx="0" cy="5900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="" xmlns:a16="http://schemas.microsoft.com/office/drawing/2014/main" id="{E98D0794-20E3-420B-8675-C50358267374}"/>
              </a:ext>
            </a:extLst>
          </p:cNvPr>
          <p:cNvSpPr txBox="1"/>
          <p:nvPr/>
        </p:nvSpPr>
        <p:spPr>
          <a:xfrm>
            <a:off x="2366663" y="4097906"/>
            <a:ext cx="4138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③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="" xmlns:a16="http://schemas.microsoft.com/office/drawing/2014/main" id="{5E75BA09-7BF7-4028-B6F9-2A7A26F69335}"/>
              </a:ext>
            </a:extLst>
          </p:cNvPr>
          <p:cNvCxnSpPr>
            <a:cxnSpLocks/>
          </p:cNvCxnSpPr>
          <p:nvPr/>
        </p:nvCxnSpPr>
        <p:spPr>
          <a:xfrm>
            <a:off x="4247388" y="2433145"/>
            <a:ext cx="1549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="" xmlns:a16="http://schemas.microsoft.com/office/drawing/2014/main" id="{7E7EE512-C2A0-439E-AE3E-4CBD71495F4A}"/>
              </a:ext>
            </a:extLst>
          </p:cNvPr>
          <p:cNvCxnSpPr>
            <a:cxnSpLocks/>
          </p:cNvCxnSpPr>
          <p:nvPr/>
        </p:nvCxnSpPr>
        <p:spPr>
          <a:xfrm>
            <a:off x="4261105" y="2608774"/>
            <a:ext cx="1549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97E8CE92-364D-43F0-BB1C-686D919F1756}"/>
              </a:ext>
            </a:extLst>
          </p:cNvPr>
          <p:cNvSpPr txBox="1"/>
          <p:nvPr/>
        </p:nvSpPr>
        <p:spPr>
          <a:xfrm>
            <a:off x="4344958" y="2677238"/>
            <a:ext cx="18626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27D0248B-7D15-445E-B06B-025144D2670F}"/>
              </a:ext>
            </a:extLst>
          </p:cNvPr>
          <p:cNvSpPr txBox="1"/>
          <p:nvPr/>
        </p:nvSpPr>
        <p:spPr>
          <a:xfrm>
            <a:off x="4342357" y="1904629"/>
            <a:ext cx="18626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AB1C036-9D4A-4B9A-919E-BE0D469FD4E7}"/>
              </a:ext>
            </a:extLst>
          </p:cNvPr>
          <p:cNvSpPr txBox="1"/>
          <p:nvPr/>
        </p:nvSpPr>
        <p:spPr>
          <a:xfrm>
            <a:off x="973836" y="2389376"/>
            <a:ext cx="91897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AF77BC1-C1DE-4251-A4BC-183D8B9A2F78}"/>
              </a:ext>
            </a:extLst>
          </p:cNvPr>
          <p:cNvSpPr txBox="1"/>
          <p:nvPr/>
        </p:nvSpPr>
        <p:spPr>
          <a:xfrm>
            <a:off x="1911097" y="2383406"/>
            <a:ext cx="163677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0000100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990248C-BA57-4056-A186-0B5C0DE982D5}"/>
              </a:ext>
            </a:extLst>
          </p:cNvPr>
          <p:cNvSpPr txBox="1"/>
          <p:nvPr/>
        </p:nvSpPr>
        <p:spPr>
          <a:xfrm>
            <a:off x="4247388" y="2378825"/>
            <a:ext cx="62636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4593D901-BEB5-4D30-8EE0-19FBA941DB27}"/>
              </a:ext>
            </a:extLst>
          </p:cNvPr>
          <p:cNvSpPr txBox="1"/>
          <p:nvPr/>
        </p:nvSpPr>
        <p:spPr>
          <a:xfrm>
            <a:off x="4875340" y="2377418"/>
            <a:ext cx="9326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3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="" xmlns:a16="http://schemas.microsoft.com/office/drawing/2014/main" id="{B06C7F8C-A31A-4B63-98B6-1E04DFB27BE9}"/>
              </a:ext>
            </a:extLst>
          </p:cNvPr>
          <p:cNvCxnSpPr>
            <a:cxnSpLocks/>
          </p:cNvCxnSpPr>
          <p:nvPr/>
        </p:nvCxnSpPr>
        <p:spPr>
          <a:xfrm>
            <a:off x="1447038" y="2577423"/>
            <a:ext cx="0" cy="882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CCFE0D9E-FAE2-4631-AA8D-83382E8A8D6E}"/>
              </a:ext>
            </a:extLst>
          </p:cNvPr>
          <p:cNvSpPr txBox="1"/>
          <p:nvPr/>
        </p:nvSpPr>
        <p:spPr>
          <a:xfrm>
            <a:off x="1558522" y="783079"/>
            <a:ext cx="7371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Values attained by </a:t>
            </a:r>
            <a:r>
              <a:rPr lang="en-US" dirty="0" smtClean="0"/>
              <a:t>PC0: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6  8  10  12</a:t>
            </a:r>
            <a:r>
              <a:rPr lang="en-US" b="1" dirty="0" smtClean="0"/>
              <a:t>  </a:t>
            </a:r>
            <a:r>
              <a:rPr lang="en-US" b="1" dirty="0" smtClean="0">
                <a:solidFill>
                  <a:srgbClr val="FF0000"/>
                </a:solidFill>
              </a:rPr>
              <a:t>14</a:t>
            </a:r>
            <a:r>
              <a:rPr lang="en-US" b="1" dirty="0" smtClean="0"/>
              <a:t>  </a:t>
            </a:r>
            <a:r>
              <a:rPr lang="en-US" b="1" dirty="0"/>
              <a:t>16</a:t>
            </a:r>
          </a:p>
        </p:txBody>
      </p:sp>
      <p:sp>
        <p:nvSpPr>
          <p:cNvPr id="28" name="Arrow: Down 27">
            <a:extLst>
              <a:ext uri="{FF2B5EF4-FFF2-40B4-BE49-F238E27FC236}">
                <a16:creationId xmlns="" xmlns:a16="http://schemas.microsoft.com/office/drawing/2014/main" id="{AF72329A-43BC-4B15-89D9-9B0D52F9A097}"/>
              </a:ext>
            </a:extLst>
          </p:cNvPr>
          <p:cNvSpPr/>
          <p:nvPr/>
        </p:nvSpPr>
        <p:spPr>
          <a:xfrm>
            <a:off x="6853182" y="500048"/>
            <a:ext cx="147710" cy="362182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269E155D-1786-403A-A5E7-8E05BE744E2B}"/>
              </a:ext>
            </a:extLst>
          </p:cNvPr>
          <p:cNvSpPr txBox="1"/>
          <p:nvPr/>
        </p:nvSpPr>
        <p:spPr>
          <a:xfrm>
            <a:off x="2559270" y="4647932"/>
            <a:ext cx="37554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/>
              <a:t>12</a:t>
            </a:r>
          </a:p>
        </p:txBody>
      </p:sp>
      <p:sp>
        <p:nvSpPr>
          <p:cNvPr id="36" name="Right Brace 35">
            <a:extLst>
              <a:ext uri="{FF2B5EF4-FFF2-40B4-BE49-F238E27FC236}">
                <a16:creationId xmlns="" xmlns:a16="http://schemas.microsoft.com/office/drawing/2014/main" id="{D280D4D1-7424-4C01-9250-1181BF221EE1}"/>
              </a:ext>
            </a:extLst>
          </p:cNvPr>
          <p:cNvSpPr/>
          <p:nvPr/>
        </p:nvSpPr>
        <p:spPr>
          <a:xfrm rot="5400000">
            <a:off x="6629439" y="740084"/>
            <a:ext cx="216353" cy="909630"/>
          </a:xfrm>
          <a:prstGeom prst="rightBrace">
            <a:avLst>
              <a:gd name="adj1" fmla="val 68020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6988190A-DE7C-4275-B1D4-59C78363554E}"/>
              </a:ext>
            </a:extLst>
          </p:cNvPr>
          <p:cNvSpPr txBox="1"/>
          <p:nvPr/>
        </p:nvSpPr>
        <p:spPr>
          <a:xfrm>
            <a:off x="6282800" y="1271536"/>
            <a:ext cx="9687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/>
              <a:t>continuous</a:t>
            </a:r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304800" y="57150"/>
            <a:ext cx="8534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Early Update</a:t>
            </a:r>
            <a:endParaRPr lang="en-US" sz="3200" dirty="0"/>
          </a:p>
        </p:txBody>
      </p:sp>
      <p:sp>
        <p:nvSpPr>
          <p:cNvPr id="5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800601"/>
            <a:ext cx="2133600" cy="240506"/>
          </a:xfrm>
        </p:spPr>
        <p:txBody>
          <a:bodyPr/>
          <a:lstStyle/>
          <a:p>
            <a:fld id="{8B363EBC-A636-4E4F-B313-DA526F248DF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00F8393A-50AB-432A-98DA-9E7BA14F44A0}"/>
              </a:ext>
            </a:extLst>
          </p:cNvPr>
          <p:cNvSpPr txBox="1"/>
          <p:nvPr/>
        </p:nvSpPr>
        <p:spPr>
          <a:xfrm>
            <a:off x="6267157" y="2117723"/>
            <a:ext cx="26383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>
                <a:solidFill>
                  <a:srgbClr val="FF0000"/>
                </a:solidFill>
              </a:rPr>
              <a:t>We often </a:t>
            </a:r>
            <a:r>
              <a:rPr lang="en-US" sz="2100" b="1" dirty="0" err="1" smtClean="0">
                <a:solidFill>
                  <a:srgbClr val="FF0000"/>
                </a:solidFill>
              </a:rPr>
              <a:t>mispredict</a:t>
            </a:r>
            <a:r>
              <a:rPr lang="en-US" sz="2100" b="1" dirty="0" smtClean="0">
                <a:solidFill>
                  <a:srgbClr val="FF0000"/>
                </a:solidFill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</a:rPr>
              <a:t>inflight</a:t>
            </a:r>
            <a:r>
              <a:rPr lang="en-US" sz="2100" b="1" dirty="0" smtClean="0">
                <a:solidFill>
                  <a:srgbClr val="FF0000"/>
                </a:solidFill>
              </a:rPr>
              <a:t> </a:t>
            </a:r>
            <a:r>
              <a:rPr lang="en-US" sz="2100" b="1" dirty="0">
                <a:solidFill>
                  <a:srgbClr val="FF0000"/>
                </a:solidFill>
              </a:rPr>
              <a:t>instructions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467544" y="2247714"/>
            <a:ext cx="8147248" cy="91810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After the first prediction the </a:t>
            </a:r>
            <a:r>
              <a:rPr lang="en-US" sz="2400" dirty="0" smtClean="0">
                <a:solidFill>
                  <a:schemeClr val="tx1"/>
                </a:solidFill>
              </a:rPr>
              <a:t>History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table is rendered inconsistent, leads to incorrect predictions</a:t>
            </a:r>
          </a:p>
        </p:txBody>
      </p:sp>
    </p:spTree>
    <p:extLst>
      <p:ext uri="{BB962C8B-B14F-4D97-AF65-F5344CB8AC3E}">
        <p14:creationId xmlns:p14="http://schemas.microsoft.com/office/powerpoint/2010/main" xmlns="" val="25038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7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0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3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9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2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5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8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1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4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7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0" dur="indefinite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3" dur="indefinite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6" dur="indefinite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9" dur="indefinite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2" dur="indefinite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5" dur="indefinite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7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8" dur="indefinite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0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1" dur="indefinite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3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4" dur="indefinite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7" dur="indefinite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9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0" dur="indefinite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2" dur="indefinite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3" dur="indefinite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5" dur="indefinite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6" dur="indefinite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8" dur="indefinite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9" dur="indefinite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1" dur="indefinite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2" dur="indefinite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5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7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8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0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1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4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9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0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2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3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6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8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9" dur="indefinite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1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2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7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8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0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1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3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4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6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7" dur="indefinite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9" grpId="0" animBg="1"/>
      <p:bldP spid="10" grpId="0" animBg="1"/>
      <p:bldP spid="18" grpId="0"/>
      <p:bldP spid="22" grpId="0"/>
      <p:bldP spid="29" grpId="0"/>
      <p:bldP spid="30" grpId="0"/>
      <p:bldP spid="33" grpId="0"/>
      <p:bldP spid="41" grpId="0"/>
      <p:bldP spid="42" grpId="0"/>
      <p:bldP spid="52" grpId="0" animBg="1"/>
      <p:bldP spid="70" grpId="0"/>
      <p:bldP spid="75" grpId="0"/>
      <p:bldP spid="80" grpId="0"/>
      <p:bldP spid="86" grpId="0"/>
      <p:bldP spid="87" grpId="0"/>
      <p:bldP spid="92" grpId="0"/>
      <p:bldP spid="46" grpId="0"/>
      <p:bldP spid="47" grpId="0"/>
      <p:bldP spid="3" grpId="0"/>
      <p:bldP spid="4" grpId="0"/>
      <p:bldP spid="6" grpId="0"/>
      <p:bldP spid="7" grpId="0"/>
      <p:bldP spid="27" grpId="0"/>
      <p:bldP spid="28" grpId="0" animBg="1"/>
      <p:bldP spid="31" grpId="0"/>
      <p:bldP spid="36" grpId="0" animBg="1"/>
      <p:bldP spid="37" grpId="0"/>
      <p:bldP spid="61" grpId="0"/>
      <p:bldP spid="61" grpId="1"/>
      <p:bldP spid="6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Early Update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2951"/>
            <a:ext cx="8534400" cy="532656"/>
          </a:xfrm>
        </p:spPr>
        <p:txBody>
          <a:bodyPr/>
          <a:lstStyle/>
          <a:p>
            <a:r>
              <a:rPr lang="en-US" sz="2400" dirty="0"/>
              <a:t>We add a predictive state for each of the </a:t>
            </a:r>
            <a:r>
              <a:rPr lang="en-US" sz="2400" dirty="0" smtClean="0"/>
              <a:t>History </a:t>
            </a:r>
            <a:r>
              <a:rPr lang="en-US" sz="2400" dirty="0"/>
              <a:t>table entries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207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Box 87">
            <a:extLst>
              <a:ext uri="{FF2B5EF4-FFF2-40B4-BE49-F238E27FC236}">
                <a16:creationId xmlns="" xmlns:a16="http://schemas.microsoft.com/office/drawing/2014/main" id="{98151227-169D-469F-996D-59565FA9B687}"/>
              </a:ext>
            </a:extLst>
          </p:cNvPr>
          <p:cNvSpPr txBox="1"/>
          <p:nvPr/>
        </p:nvSpPr>
        <p:spPr>
          <a:xfrm>
            <a:off x="356258" y="2320426"/>
            <a:ext cx="4138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①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38E0A003-F33B-49A2-B24C-A8134E8EF7D7}"/>
              </a:ext>
            </a:extLst>
          </p:cNvPr>
          <p:cNvSpPr/>
          <p:nvPr/>
        </p:nvSpPr>
        <p:spPr>
          <a:xfrm>
            <a:off x="731163" y="1653306"/>
            <a:ext cx="6475984" cy="17099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C7090F4A-7131-4C8C-8DFE-2269EEABC3EE}"/>
              </a:ext>
            </a:extLst>
          </p:cNvPr>
          <p:cNvSpPr/>
          <p:nvPr/>
        </p:nvSpPr>
        <p:spPr>
          <a:xfrm>
            <a:off x="7459398" y="1653306"/>
            <a:ext cx="1554480" cy="17099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F0A51F8D-156E-4A9E-B7FD-0CB45573FF39}"/>
              </a:ext>
            </a:extLst>
          </p:cNvPr>
          <p:cNvCxnSpPr>
            <a:cxnSpLocks/>
            <a:stCxn id="9" idx="1"/>
            <a:endCxn id="9" idx="3"/>
          </p:cNvCxnSpPr>
          <p:nvPr/>
        </p:nvCxnSpPr>
        <p:spPr>
          <a:xfrm>
            <a:off x="731163" y="2508270"/>
            <a:ext cx="64759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6492A7F2-F524-4C72-9D64-7CEAF0874A6B}"/>
              </a:ext>
            </a:extLst>
          </p:cNvPr>
          <p:cNvCxnSpPr>
            <a:cxnSpLocks/>
          </p:cNvCxnSpPr>
          <p:nvPr/>
        </p:nvCxnSpPr>
        <p:spPr>
          <a:xfrm>
            <a:off x="731164" y="1955060"/>
            <a:ext cx="64759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566CA213-D75D-43DE-B236-3D86FA92D0A3}"/>
              </a:ext>
            </a:extLst>
          </p:cNvPr>
          <p:cNvSpPr txBox="1"/>
          <p:nvPr/>
        </p:nvSpPr>
        <p:spPr>
          <a:xfrm>
            <a:off x="731164" y="1671596"/>
            <a:ext cx="94043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Base Value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="" xmlns:a16="http://schemas.microsoft.com/office/drawing/2014/main" id="{C9FC9C45-811D-4CBE-97D0-7694552EADE7}"/>
              </a:ext>
            </a:extLst>
          </p:cNvPr>
          <p:cNvCxnSpPr>
            <a:cxnSpLocks/>
          </p:cNvCxnSpPr>
          <p:nvPr/>
        </p:nvCxnSpPr>
        <p:spPr>
          <a:xfrm flipV="1">
            <a:off x="1647671" y="1653306"/>
            <a:ext cx="0" cy="1691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1747E6EF-3F4A-4D2E-9A8D-2CFD9187DC5C}"/>
              </a:ext>
            </a:extLst>
          </p:cNvPr>
          <p:cNvSpPr txBox="1"/>
          <p:nvPr/>
        </p:nvSpPr>
        <p:spPr>
          <a:xfrm>
            <a:off x="3203848" y="1662452"/>
            <a:ext cx="175820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Hash of last N strides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3E76AC4B-4915-48FB-B1CD-EFBC5B9F6934}"/>
              </a:ext>
            </a:extLst>
          </p:cNvPr>
          <p:cNvSpPr txBox="1"/>
          <p:nvPr/>
        </p:nvSpPr>
        <p:spPr>
          <a:xfrm>
            <a:off x="897751" y="1980150"/>
            <a:ext cx="18626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6A60F311-0927-4477-A005-730A4EC4EA81}"/>
              </a:ext>
            </a:extLst>
          </p:cNvPr>
          <p:cNvSpPr txBox="1"/>
          <p:nvPr/>
        </p:nvSpPr>
        <p:spPr>
          <a:xfrm>
            <a:off x="906895" y="2768703"/>
            <a:ext cx="18626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="" xmlns:a16="http://schemas.microsoft.com/office/drawing/2014/main" id="{D3D785CC-E154-4669-8B10-331782224467}"/>
              </a:ext>
            </a:extLst>
          </p:cNvPr>
          <p:cNvCxnSpPr/>
          <p:nvPr/>
        </p:nvCxnSpPr>
        <p:spPr>
          <a:xfrm>
            <a:off x="356259" y="2599710"/>
            <a:ext cx="374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91CD74AF-4BAB-4544-AD65-3EA2E46B3DF2}"/>
              </a:ext>
            </a:extLst>
          </p:cNvPr>
          <p:cNvSpPr txBox="1"/>
          <p:nvPr/>
        </p:nvSpPr>
        <p:spPr>
          <a:xfrm>
            <a:off x="-4227" y="2461210"/>
            <a:ext cx="45557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PC0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="" xmlns:a16="http://schemas.microsoft.com/office/drawing/2014/main" id="{1FCA3F87-A670-4D03-BEE2-FBFCDE542E87}"/>
              </a:ext>
            </a:extLst>
          </p:cNvPr>
          <p:cNvCxnSpPr>
            <a:cxnSpLocks/>
          </p:cNvCxnSpPr>
          <p:nvPr/>
        </p:nvCxnSpPr>
        <p:spPr>
          <a:xfrm flipV="1">
            <a:off x="8072047" y="1671594"/>
            <a:ext cx="0" cy="1691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9095BDD1-D38D-4743-926D-3155437ACAFE}"/>
              </a:ext>
            </a:extLst>
          </p:cNvPr>
          <p:cNvSpPr txBox="1"/>
          <p:nvPr/>
        </p:nvSpPr>
        <p:spPr>
          <a:xfrm>
            <a:off x="7468543" y="1662451"/>
            <a:ext cx="60350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Stride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5DA813E7-01EE-4BDA-A194-AF4D963E347F}"/>
              </a:ext>
            </a:extLst>
          </p:cNvPr>
          <p:cNvSpPr txBox="1"/>
          <p:nvPr/>
        </p:nvSpPr>
        <p:spPr>
          <a:xfrm>
            <a:off x="8028384" y="1662452"/>
            <a:ext cx="102765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Confidence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="" xmlns:a16="http://schemas.microsoft.com/office/drawing/2014/main" id="{63614296-C629-4C0B-969C-7FABBA7F59BC}"/>
              </a:ext>
            </a:extLst>
          </p:cNvPr>
          <p:cNvCxnSpPr>
            <a:cxnSpLocks/>
          </p:cNvCxnSpPr>
          <p:nvPr/>
        </p:nvCxnSpPr>
        <p:spPr>
          <a:xfrm>
            <a:off x="7459398" y="1948593"/>
            <a:ext cx="1549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rapezoid 51">
            <a:extLst>
              <a:ext uri="{FF2B5EF4-FFF2-40B4-BE49-F238E27FC236}">
                <a16:creationId xmlns="" xmlns:a16="http://schemas.microsoft.com/office/drawing/2014/main" id="{0B760576-C7E8-45F8-815C-B6873F598E66}"/>
              </a:ext>
            </a:extLst>
          </p:cNvPr>
          <p:cNvSpPr/>
          <p:nvPr/>
        </p:nvSpPr>
        <p:spPr>
          <a:xfrm rot="10800000">
            <a:off x="3410004" y="3719850"/>
            <a:ext cx="685801" cy="306308"/>
          </a:xfrm>
          <a:prstGeom prst="trapezoid">
            <a:avLst>
              <a:gd name="adj" fmla="val 5677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57" name="Straight Connector 56">
            <a:extLst>
              <a:ext uri="{FF2B5EF4-FFF2-40B4-BE49-F238E27FC236}">
                <a16:creationId xmlns="" xmlns:a16="http://schemas.microsoft.com/office/drawing/2014/main" id="{F032EA32-6FFC-4D98-B571-D85649D690D2}"/>
              </a:ext>
            </a:extLst>
          </p:cNvPr>
          <p:cNvCxnSpPr>
            <a:cxnSpLocks/>
          </p:cNvCxnSpPr>
          <p:nvPr/>
        </p:nvCxnSpPr>
        <p:spPr>
          <a:xfrm>
            <a:off x="2470456" y="3532398"/>
            <a:ext cx="10767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="" xmlns:a16="http://schemas.microsoft.com/office/drawing/2014/main" id="{DA0DB863-4519-4EB3-9E26-C99201B32617}"/>
              </a:ext>
            </a:extLst>
          </p:cNvPr>
          <p:cNvCxnSpPr>
            <a:cxnSpLocks/>
          </p:cNvCxnSpPr>
          <p:nvPr/>
        </p:nvCxnSpPr>
        <p:spPr>
          <a:xfrm>
            <a:off x="3547162" y="3532401"/>
            <a:ext cx="0" cy="1874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="" xmlns:a16="http://schemas.microsoft.com/office/drawing/2014/main" id="{68194DEA-C417-4BA2-BB75-76928BC1354E}"/>
              </a:ext>
            </a:extLst>
          </p:cNvPr>
          <p:cNvCxnSpPr>
            <a:cxnSpLocks/>
          </p:cNvCxnSpPr>
          <p:nvPr/>
        </p:nvCxnSpPr>
        <p:spPr>
          <a:xfrm>
            <a:off x="7775175" y="2655230"/>
            <a:ext cx="0" cy="882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="" xmlns:a16="http://schemas.microsoft.com/office/drawing/2014/main" id="{FFF82F54-E2E8-4221-8848-5D932DFC5BA3}"/>
              </a:ext>
            </a:extLst>
          </p:cNvPr>
          <p:cNvCxnSpPr>
            <a:cxnSpLocks/>
          </p:cNvCxnSpPr>
          <p:nvPr/>
        </p:nvCxnSpPr>
        <p:spPr>
          <a:xfrm>
            <a:off x="3995221" y="3532398"/>
            <a:ext cx="37799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="" xmlns:a16="http://schemas.microsoft.com/office/drawing/2014/main" id="{E4243FAB-8A24-4EBD-9935-8F533FE39712}"/>
              </a:ext>
            </a:extLst>
          </p:cNvPr>
          <p:cNvCxnSpPr>
            <a:cxnSpLocks/>
          </p:cNvCxnSpPr>
          <p:nvPr/>
        </p:nvCxnSpPr>
        <p:spPr>
          <a:xfrm>
            <a:off x="3995218" y="3532401"/>
            <a:ext cx="0" cy="1874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76A35DB4-F0F8-486F-9654-7187F2852030}"/>
              </a:ext>
            </a:extLst>
          </p:cNvPr>
          <p:cNvSpPr txBox="1"/>
          <p:nvPr/>
        </p:nvSpPr>
        <p:spPr>
          <a:xfrm>
            <a:off x="3410000" y="3719848"/>
            <a:ext cx="6858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   </a:t>
            </a:r>
            <a:r>
              <a:rPr lang="en-US" sz="450" dirty="0"/>
              <a:t> </a:t>
            </a:r>
            <a:r>
              <a:rPr lang="en-US" sz="1350" dirty="0"/>
              <a:t>ADD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="" xmlns:a16="http://schemas.microsoft.com/office/drawing/2014/main" id="{78A4CCAA-84AA-4025-A047-97633AE203FC}"/>
              </a:ext>
            </a:extLst>
          </p:cNvPr>
          <p:cNvSpPr txBox="1"/>
          <p:nvPr/>
        </p:nvSpPr>
        <p:spPr>
          <a:xfrm>
            <a:off x="3779607" y="4175713"/>
            <a:ext cx="124244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Predicted Value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="" xmlns:a16="http://schemas.microsoft.com/office/drawing/2014/main" id="{A238BB7D-1E85-4E40-91CC-FF5DDBEB6641}"/>
              </a:ext>
            </a:extLst>
          </p:cNvPr>
          <p:cNvSpPr txBox="1"/>
          <p:nvPr/>
        </p:nvSpPr>
        <p:spPr>
          <a:xfrm>
            <a:off x="7125381" y="2299903"/>
            <a:ext cx="4138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②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="" xmlns:a16="http://schemas.microsoft.com/office/drawing/2014/main" id="{19EB712C-B007-487E-A456-64D7B834F364}"/>
              </a:ext>
            </a:extLst>
          </p:cNvPr>
          <p:cNvSpPr txBox="1"/>
          <p:nvPr/>
        </p:nvSpPr>
        <p:spPr>
          <a:xfrm>
            <a:off x="3203848" y="1376306"/>
            <a:ext cx="119698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smtClean="0"/>
              <a:t>History Table</a:t>
            </a:r>
            <a:endParaRPr lang="en-US" sz="1350" dirty="0"/>
          </a:p>
        </p:txBody>
      </p:sp>
      <p:sp>
        <p:nvSpPr>
          <p:cNvPr id="87" name="TextBox 86">
            <a:extLst>
              <a:ext uri="{FF2B5EF4-FFF2-40B4-BE49-F238E27FC236}">
                <a16:creationId xmlns="" xmlns:a16="http://schemas.microsoft.com/office/drawing/2014/main" id="{604FB6FE-C37F-4C4A-B08D-5626D009FC4A}"/>
              </a:ext>
            </a:extLst>
          </p:cNvPr>
          <p:cNvSpPr txBox="1"/>
          <p:nvPr/>
        </p:nvSpPr>
        <p:spPr>
          <a:xfrm>
            <a:off x="7539277" y="1380861"/>
            <a:ext cx="133392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smtClean="0"/>
              <a:t>Prediction Table</a:t>
            </a:r>
            <a:endParaRPr lang="en-US" sz="1350" dirty="0"/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="" xmlns:a16="http://schemas.microsoft.com/office/drawing/2014/main" id="{00A70F24-A3F3-4E1E-B5C7-79FCE3A57540}"/>
              </a:ext>
            </a:extLst>
          </p:cNvPr>
          <p:cNvCxnSpPr>
            <a:cxnSpLocks/>
          </p:cNvCxnSpPr>
          <p:nvPr/>
        </p:nvCxnSpPr>
        <p:spPr>
          <a:xfrm>
            <a:off x="3770460" y="4026157"/>
            <a:ext cx="0" cy="5900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="" xmlns:a16="http://schemas.microsoft.com/office/drawing/2014/main" id="{E98D0794-20E3-420B-8675-C50358267374}"/>
              </a:ext>
            </a:extLst>
          </p:cNvPr>
          <p:cNvSpPr txBox="1"/>
          <p:nvPr/>
        </p:nvSpPr>
        <p:spPr>
          <a:xfrm>
            <a:off x="3390080" y="4175710"/>
            <a:ext cx="4138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③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="" xmlns:a16="http://schemas.microsoft.com/office/drawing/2014/main" id="{5E75BA09-7BF7-4028-B6F9-2A7A26F69335}"/>
              </a:ext>
            </a:extLst>
          </p:cNvPr>
          <p:cNvCxnSpPr>
            <a:cxnSpLocks/>
          </p:cNvCxnSpPr>
          <p:nvPr/>
        </p:nvCxnSpPr>
        <p:spPr>
          <a:xfrm>
            <a:off x="7454826" y="2510949"/>
            <a:ext cx="1549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="" xmlns:a16="http://schemas.microsoft.com/office/drawing/2014/main" id="{7E7EE512-C2A0-439E-AE3E-4CBD71495F4A}"/>
              </a:ext>
            </a:extLst>
          </p:cNvPr>
          <p:cNvCxnSpPr>
            <a:cxnSpLocks/>
          </p:cNvCxnSpPr>
          <p:nvPr/>
        </p:nvCxnSpPr>
        <p:spPr>
          <a:xfrm>
            <a:off x="7468543" y="2686578"/>
            <a:ext cx="1549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97E8CE92-364D-43F0-BB1C-686D919F1756}"/>
              </a:ext>
            </a:extLst>
          </p:cNvPr>
          <p:cNvSpPr txBox="1"/>
          <p:nvPr/>
        </p:nvSpPr>
        <p:spPr>
          <a:xfrm>
            <a:off x="7552398" y="2755045"/>
            <a:ext cx="18626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27D0248B-7D15-445E-B06B-025144D2670F}"/>
              </a:ext>
            </a:extLst>
          </p:cNvPr>
          <p:cNvSpPr txBox="1"/>
          <p:nvPr/>
        </p:nvSpPr>
        <p:spPr>
          <a:xfrm>
            <a:off x="7549797" y="1982436"/>
            <a:ext cx="18626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AB1C036-9D4A-4B9A-919E-BE0D469FD4E7}"/>
              </a:ext>
            </a:extLst>
          </p:cNvPr>
          <p:cNvSpPr txBox="1"/>
          <p:nvPr/>
        </p:nvSpPr>
        <p:spPr>
          <a:xfrm>
            <a:off x="753585" y="2455888"/>
            <a:ext cx="91897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AF77BC1-C1DE-4251-A4BC-183D8B9A2F78}"/>
              </a:ext>
            </a:extLst>
          </p:cNvPr>
          <p:cNvSpPr txBox="1"/>
          <p:nvPr/>
        </p:nvSpPr>
        <p:spPr>
          <a:xfrm>
            <a:off x="3263844" y="2461210"/>
            <a:ext cx="163677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0000100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990248C-BA57-4056-A186-0B5C0DE982D5}"/>
              </a:ext>
            </a:extLst>
          </p:cNvPr>
          <p:cNvSpPr txBox="1"/>
          <p:nvPr/>
        </p:nvSpPr>
        <p:spPr>
          <a:xfrm>
            <a:off x="7454829" y="2456629"/>
            <a:ext cx="62636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4593D901-BEB5-4D30-8EE0-19FBA941DB27}"/>
              </a:ext>
            </a:extLst>
          </p:cNvPr>
          <p:cNvSpPr txBox="1"/>
          <p:nvPr/>
        </p:nvSpPr>
        <p:spPr>
          <a:xfrm>
            <a:off x="8082781" y="2455222"/>
            <a:ext cx="9326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3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="" xmlns:a16="http://schemas.microsoft.com/office/drawing/2014/main" id="{B06C7F8C-A31A-4B63-98B6-1E04DFB27BE9}"/>
              </a:ext>
            </a:extLst>
          </p:cNvPr>
          <p:cNvCxnSpPr>
            <a:cxnSpLocks/>
          </p:cNvCxnSpPr>
          <p:nvPr/>
        </p:nvCxnSpPr>
        <p:spPr>
          <a:xfrm>
            <a:off x="2470456" y="2655230"/>
            <a:ext cx="0" cy="882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269E155D-1786-403A-A5E7-8E05BE744E2B}"/>
              </a:ext>
            </a:extLst>
          </p:cNvPr>
          <p:cNvSpPr txBox="1"/>
          <p:nvPr/>
        </p:nvSpPr>
        <p:spPr>
          <a:xfrm>
            <a:off x="3582671" y="4725739"/>
            <a:ext cx="37557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/>
              <a:t>12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A648318B-08D0-4629-AF42-90BF50BF5BD8}"/>
              </a:ext>
            </a:extLst>
          </p:cNvPr>
          <p:cNvSpPr txBox="1"/>
          <p:nvPr/>
        </p:nvSpPr>
        <p:spPr>
          <a:xfrm>
            <a:off x="1634469" y="1670101"/>
            <a:ext cx="164242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Predicted Base Value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4B598A7F-8010-4A35-97BA-357307C8F3AD}"/>
              </a:ext>
            </a:extLst>
          </p:cNvPr>
          <p:cNvSpPr txBox="1"/>
          <p:nvPr/>
        </p:nvSpPr>
        <p:spPr>
          <a:xfrm>
            <a:off x="4862532" y="1671595"/>
            <a:ext cx="237631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Predicted Hash of last N strides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="" xmlns:a16="http://schemas.microsoft.com/office/drawing/2014/main" id="{F52373E3-1B0C-4DE4-AD8E-8D9F7954BFE0}"/>
              </a:ext>
            </a:extLst>
          </p:cNvPr>
          <p:cNvCxnSpPr>
            <a:cxnSpLocks/>
          </p:cNvCxnSpPr>
          <p:nvPr/>
        </p:nvCxnSpPr>
        <p:spPr>
          <a:xfrm flipV="1">
            <a:off x="3276880" y="1662450"/>
            <a:ext cx="0" cy="1691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="" xmlns:a16="http://schemas.microsoft.com/office/drawing/2014/main" id="{638C86B1-ECB9-4B9F-BA3C-DAE303D86A67}"/>
              </a:ext>
            </a:extLst>
          </p:cNvPr>
          <p:cNvCxnSpPr>
            <a:cxnSpLocks/>
          </p:cNvCxnSpPr>
          <p:nvPr/>
        </p:nvCxnSpPr>
        <p:spPr>
          <a:xfrm flipV="1">
            <a:off x="4879701" y="1662450"/>
            <a:ext cx="0" cy="1691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="" xmlns:a16="http://schemas.microsoft.com/office/drawing/2014/main" id="{4D891B80-B8EF-40AA-956A-A2E2146796BD}"/>
              </a:ext>
            </a:extLst>
          </p:cNvPr>
          <p:cNvCxnSpPr>
            <a:cxnSpLocks/>
          </p:cNvCxnSpPr>
          <p:nvPr/>
        </p:nvCxnSpPr>
        <p:spPr>
          <a:xfrm>
            <a:off x="731164" y="2685173"/>
            <a:ext cx="64759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="" xmlns:a16="http://schemas.microsoft.com/office/drawing/2014/main" id="{BAF1F513-B5BF-4F8D-8B59-56BDFDEAFB78}"/>
              </a:ext>
            </a:extLst>
          </p:cNvPr>
          <p:cNvSpPr txBox="1"/>
          <p:nvPr/>
        </p:nvSpPr>
        <p:spPr>
          <a:xfrm>
            <a:off x="2008162" y="2463271"/>
            <a:ext cx="91897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10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0E1C7C9A-17FF-4AF2-AAFB-738F4D9BCF02}"/>
              </a:ext>
            </a:extLst>
          </p:cNvPr>
          <p:cNvSpPr txBox="1"/>
          <p:nvPr/>
        </p:nvSpPr>
        <p:spPr>
          <a:xfrm>
            <a:off x="5235495" y="2461210"/>
            <a:ext cx="163677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0000100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="" xmlns:a16="http://schemas.microsoft.com/office/drawing/2014/main" id="{789EF46F-AA6E-4C73-AC4A-443A10876006}"/>
              </a:ext>
            </a:extLst>
          </p:cNvPr>
          <p:cNvCxnSpPr>
            <a:cxnSpLocks/>
          </p:cNvCxnSpPr>
          <p:nvPr/>
        </p:nvCxnSpPr>
        <p:spPr>
          <a:xfrm>
            <a:off x="6670508" y="2599710"/>
            <a:ext cx="7807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Title 1"/>
          <p:cNvSpPr txBox="1">
            <a:spLocks/>
          </p:cNvSpPr>
          <p:nvPr/>
        </p:nvSpPr>
        <p:spPr>
          <a:xfrm>
            <a:off x="304800" y="57150"/>
            <a:ext cx="8534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dirty="0"/>
              <a:t>Early Update</a:t>
            </a:r>
            <a:endParaRPr lang="en-US" sz="3600" dirty="0"/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CCFE0D9E-FAE2-4631-AA8D-83382E8A8D6E}"/>
              </a:ext>
            </a:extLst>
          </p:cNvPr>
          <p:cNvSpPr txBox="1"/>
          <p:nvPr/>
        </p:nvSpPr>
        <p:spPr>
          <a:xfrm>
            <a:off x="1558522" y="783079"/>
            <a:ext cx="7371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Values attained by </a:t>
            </a:r>
            <a:r>
              <a:rPr lang="en-US" dirty="0" smtClean="0"/>
              <a:t>PC0: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6  8  10  </a:t>
            </a:r>
            <a:r>
              <a:rPr lang="en-US" b="1" dirty="0" smtClean="0"/>
              <a:t>12  14  </a:t>
            </a:r>
            <a:r>
              <a:rPr lang="en-US" b="1" dirty="0"/>
              <a:t>16</a:t>
            </a:r>
          </a:p>
        </p:txBody>
      </p:sp>
      <p:sp>
        <p:nvSpPr>
          <p:cNvPr id="71" name="Arrow: Down 27">
            <a:extLst>
              <a:ext uri="{FF2B5EF4-FFF2-40B4-BE49-F238E27FC236}">
                <a16:creationId xmlns="" xmlns:a16="http://schemas.microsoft.com/office/drawing/2014/main" id="{AF72329A-43BC-4B15-89D9-9B0D52F9A097}"/>
              </a:ext>
            </a:extLst>
          </p:cNvPr>
          <p:cNvSpPr/>
          <p:nvPr/>
        </p:nvSpPr>
        <p:spPr>
          <a:xfrm>
            <a:off x="6143636" y="500048"/>
            <a:ext cx="147710" cy="362182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3" name="Right Brace 72">
            <a:extLst>
              <a:ext uri="{FF2B5EF4-FFF2-40B4-BE49-F238E27FC236}">
                <a16:creationId xmlns="" xmlns:a16="http://schemas.microsoft.com/office/drawing/2014/main" id="{D280D4D1-7424-4C01-9250-1181BF221EE1}"/>
              </a:ext>
            </a:extLst>
          </p:cNvPr>
          <p:cNvSpPr/>
          <p:nvPr/>
        </p:nvSpPr>
        <p:spPr>
          <a:xfrm rot="5400000">
            <a:off x="6629439" y="740084"/>
            <a:ext cx="216353" cy="909630"/>
          </a:xfrm>
          <a:prstGeom prst="rightBrace">
            <a:avLst>
              <a:gd name="adj1" fmla="val 68020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6988190A-DE7C-4275-B1D4-59C78363554E}"/>
              </a:ext>
            </a:extLst>
          </p:cNvPr>
          <p:cNvSpPr txBox="1"/>
          <p:nvPr/>
        </p:nvSpPr>
        <p:spPr>
          <a:xfrm>
            <a:off x="6282800" y="1271536"/>
            <a:ext cx="9687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/>
              <a:t>continuous</a:t>
            </a:r>
          </a:p>
        </p:txBody>
      </p:sp>
    </p:spTree>
    <p:extLst>
      <p:ext uri="{BB962C8B-B14F-4D97-AF65-F5344CB8AC3E}">
        <p14:creationId xmlns:p14="http://schemas.microsoft.com/office/powerpoint/2010/main" xmlns="" val="214907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33" grpId="0"/>
      <p:bldP spid="52" grpId="0" animBg="1"/>
      <p:bldP spid="70" grpId="0"/>
      <p:bldP spid="75" grpId="0"/>
      <p:bldP spid="80" grpId="0"/>
      <p:bldP spid="92" grpId="0"/>
      <p:bldP spid="31" grpId="0"/>
      <p:bldP spid="59" grpId="0"/>
      <p:bldP spid="61" grpId="0"/>
      <p:bldP spid="76" grpId="0"/>
      <p:bldP spid="7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38E0A003-F33B-49A2-B24C-A8134E8EF7D7}"/>
              </a:ext>
            </a:extLst>
          </p:cNvPr>
          <p:cNvSpPr/>
          <p:nvPr/>
        </p:nvSpPr>
        <p:spPr>
          <a:xfrm>
            <a:off x="731163" y="1653306"/>
            <a:ext cx="6475984" cy="17099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C7090F4A-7131-4C8C-8DFE-2269EEABC3EE}"/>
              </a:ext>
            </a:extLst>
          </p:cNvPr>
          <p:cNvSpPr/>
          <p:nvPr/>
        </p:nvSpPr>
        <p:spPr>
          <a:xfrm>
            <a:off x="7459398" y="1653306"/>
            <a:ext cx="1554480" cy="17099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F0A51F8D-156E-4A9E-B7FD-0CB45573FF39}"/>
              </a:ext>
            </a:extLst>
          </p:cNvPr>
          <p:cNvCxnSpPr>
            <a:cxnSpLocks/>
            <a:stCxn id="9" idx="1"/>
            <a:endCxn id="9" idx="3"/>
          </p:cNvCxnSpPr>
          <p:nvPr/>
        </p:nvCxnSpPr>
        <p:spPr>
          <a:xfrm>
            <a:off x="731163" y="2508270"/>
            <a:ext cx="64759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6492A7F2-F524-4C72-9D64-7CEAF0874A6B}"/>
              </a:ext>
            </a:extLst>
          </p:cNvPr>
          <p:cNvCxnSpPr>
            <a:cxnSpLocks/>
          </p:cNvCxnSpPr>
          <p:nvPr/>
        </p:nvCxnSpPr>
        <p:spPr>
          <a:xfrm>
            <a:off x="731164" y="1955060"/>
            <a:ext cx="64759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566CA213-D75D-43DE-B236-3D86FA92D0A3}"/>
              </a:ext>
            </a:extLst>
          </p:cNvPr>
          <p:cNvSpPr txBox="1"/>
          <p:nvPr/>
        </p:nvSpPr>
        <p:spPr>
          <a:xfrm>
            <a:off x="731164" y="1671596"/>
            <a:ext cx="94088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Base Value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="" xmlns:a16="http://schemas.microsoft.com/office/drawing/2014/main" id="{C9FC9C45-811D-4CBE-97D0-7694552EADE7}"/>
              </a:ext>
            </a:extLst>
          </p:cNvPr>
          <p:cNvCxnSpPr>
            <a:cxnSpLocks/>
          </p:cNvCxnSpPr>
          <p:nvPr/>
        </p:nvCxnSpPr>
        <p:spPr>
          <a:xfrm flipV="1">
            <a:off x="1647671" y="1653306"/>
            <a:ext cx="0" cy="1691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3E76AC4B-4915-48FB-B1CD-EFBC5B9F6934}"/>
              </a:ext>
            </a:extLst>
          </p:cNvPr>
          <p:cNvSpPr txBox="1"/>
          <p:nvPr/>
        </p:nvSpPr>
        <p:spPr>
          <a:xfrm>
            <a:off x="897751" y="1980150"/>
            <a:ext cx="18626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6A60F311-0927-4477-A005-730A4EC4EA81}"/>
              </a:ext>
            </a:extLst>
          </p:cNvPr>
          <p:cNvSpPr txBox="1"/>
          <p:nvPr/>
        </p:nvSpPr>
        <p:spPr>
          <a:xfrm>
            <a:off x="906895" y="2768703"/>
            <a:ext cx="18626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="" xmlns:a16="http://schemas.microsoft.com/office/drawing/2014/main" id="{D3D785CC-E154-4669-8B10-331782224467}"/>
              </a:ext>
            </a:extLst>
          </p:cNvPr>
          <p:cNvCxnSpPr/>
          <p:nvPr/>
        </p:nvCxnSpPr>
        <p:spPr>
          <a:xfrm>
            <a:off x="356259" y="2599710"/>
            <a:ext cx="37490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91CD74AF-4BAB-4544-AD65-3EA2E46B3DF2}"/>
              </a:ext>
            </a:extLst>
          </p:cNvPr>
          <p:cNvSpPr txBox="1"/>
          <p:nvPr/>
        </p:nvSpPr>
        <p:spPr>
          <a:xfrm>
            <a:off x="-4227" y="2461210"/>
            <a:ext cx="45557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PC0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="" xmlns:a16="http://schemas.microsoft.com/office/drawing/2014/main" id="{1FCA3F87-A670-4D03-BEE2-FBFCDE542E87}"/>
              </a:ext>
            </a:extLst>
          </p:cNvPr>
          <p:cNvCxnSpPr>
            <a:cxnSpLocks/>
          </p:cNvCxnSpPr>
          <p:nvPr/>
        </p:nvCxnSpPr>
        <p:spPr>
          <a:xfrm flipV="1">
            <a:off x="8072047" y="1671594"/>
            <a:ext cx="0" cy="1691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9095BDD1-D38D-4743-926D-3155437ACAFE}"/>
              </a:ext>
            </a:extLst>
          </p:cNvPr>
          <p:cNvSpPr txBox="1"/>
          <p:nvPr/>
        </p:nvSpPr>
        <p:spPr>
          <a:xfrm>
            <a:off x="7468543" y="1662451"/>
            <a:ext cx="60350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Stride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5DA813E7-01EE-4BDA-A194-AF4D963E347F}"/>
              </a:ext>
            </a:extLst>
          </p:cNvPr>
          <p:cNvSpPr txBox="1"/>
          <p:nvPr/>
        </p:nvSpPr>
        <p:spPr>
          <a:xfrm>
            <a:off x="8028384" y="1662452"/>
            <a:ext cx="102765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Confidence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="" xmlns:a16="http://schemas.microsoft.com/office/drawing/2014/main" id="{63614296-C629-4C0B-969C-7FABBA7F59BC}"/>
              </a:ext>
            </a:extLst>
          </p:cNvPr>
          <p:cNvCxnSpPr>
            <a:cxnSpLocks/>
          </p:cNvCxnSpPr>
          <p:nvPr/>
        </p:nvCxnSpPr>
        <p:spPr>
          <a:xfrm>
            <a:off x="7459398" y="1948593"/>
            <a:ext cx="1549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rapezoid 51">
            <a:extLst>
              <a:ext uri="{FF2B5EF4-FFF2-40B4-BE49-F238E27FC236}">
                <a16:creationId xmlns="" xmlns:a16="http://schemas.microsoft.com/office/drawing/2014/main" id="{0B760576-C7E8-45F8-815C-B6873F598E66}"/>
              </a:ext>
            </a:extLst>
          </p:cNvPr>
          <p:cNvSpPr/>
          <p:nvPr/>
        </p:nvSpPr>
        <p:spPr>
          <a:xfrm rot="10800000">
            <a:off x="3410004" y="3719850"/>
            <a:ext cx="685801" cy="306308"/>
          </a:xfrm>
          <a:prstGeom prst="trapezoid">
            <a:avLst>
              <a:gd name="adj" fmla="val 5677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57" name="Straight Connector 56">
            <a:extLst>
              <a:ext uri="{FF2B5EF4-FFF2-40B4-BE49-F238E27FC236}">
                <a16:creationId xmlns="" xmlns:a16="http://schemas.microsoft.com/office/drawing/2014/main" id="{F032EA32-6FFC-4D98-B571-D85649D690D2}"/>
              </a:ext>
            </a:extLst>
          </p:cNvPr>
          <p:cNvCxnSpPr>
            <a:cxnSpLocks/>
          </p:cNvCxnSpPr>
          <p:nvPr/>
        </p:nvCxnSpPr>
        <p:spPr>
          <a:xfrm>
            <a:off x="2470456" y="3532398"/>
            <a:ext cx="10767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="" xmlns:a16="http://schemas.microsoft.com/office/drawing/2014/main" id="{DA0DB863-4519-4EB3-9E26-C99201B32617}"/>
              </a:ext>
            </a:extLst>
          </p:cNvPr>
          <p:cNvCxnSpPr>
            <a:cxnSpLocks/>
          </p:cNvCxnSpPr>
          <p:nvPr/>
        </p:nvCxnSpPr>
        <p:spPr>
          <a:xfrm>
            <a:off x="3547162" y="3532401"/>
            <a:ext cx="0" cy="1874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="" xmlns:a16="http://schemas.microsoft.com/office/drawing/2014/main" id="{68194DEA-C417-4BA2-BB75-76928BC1354E}"/>
              </a:ext>
            </a:extLst>
          </p:cNvPr>
          <p:cNvCxnSpPr>
            <a:cxnSpLocks/>
          </p:cNvCxnSpPr>
          <p:nvPr/>
        </p:nvCxnSpPr>
        <p:spPr>
          <a:xfrm>
            <a:off x="7775175" y="2655230"/>
            <a:ext cx="0" cy="882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="" xmlns:a16="http://schemas.microsoft.com/office/drawing/2014/main" id="{FFF82F54-E2E8-4221-8848-5D932DFC5BA3}"/>
              </a:ext>
            </a:extLst>
          </p:cNvPr>
          <p:cNvCxnSpPr>
            <a:cxnSpLocks/>
          </p:cNvCxnSpPr>
          <p:nvPr/>
        </p:nvCxnSpPr>
        <p:spPr>
          <a:xfrm>
            <a:off x="3995221" y="3532398"/>
            <a:ext cx="37799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="" xmlns:a16="http://schemas.microsoft.com/office/drawing/2014/main" id="{E4243FAB-8A24-4EBD-9935-8F533FE39712}"/>
              </a:ext>
            </a:extLst>
          </p:cNvPr>
          <p:cNvCxnSpPr>
            <a:cxnSpLocks/>
          </p:cNvCxnSpPr>
          <p:nvPr/>
        </p:nvCxnSpPr>
        <p:spPr>
          <a:xfrm>
            <a:off x="3995218" y="3532401"/>
            <a:ext cx="0" cy="1874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76A35DB4-F0F8-486F-9654-7187F2852030}"/>
              </a:ext>
            </a:extLst>
          </p:cNvPr>
          <p:cNvSpPr txBox="1"/>
          <p:nvPr/>
        </p:nvSpPr>
        <p:spPr>
          <a:xfrm>
            <a:off x="3410000" y="3719848"/>
            <a:ext cx="6858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   </a:t>
            </a:r>
            <a:r>
              <a:rPr lang="en-US" sz="450" dirty="0"/>
              <a:t> </a:t>
            </a:r>
            <a:r>
              <a:rPr lang="en-US" sz="1350" dirty="0"/>
              <a:t>ADD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="" xmlns:a16="http://schemas.microsoft.com/office/drawing/2014/main" id="{78A4CCAA-84AA-4025-A047-97633AE203FC}"/>
              </a:ext>
            </a:extLst>
          </p:cNvPr>
          <p:cNvSpPr txBox="1"/>
          <p:nvPr/>
        </p:nvSpPr>
        <p:spPr>
          <a:xfrm>
            <a:off x="3779607" y="4175713"/>
            <a:ext cx="124244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Predicted Value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="" xmlns:a16="http://schemas.microsoft.com/office/drawing/2014/main" id="{A238BB7D-1E85-4E40-91CC-FF5DDBEB6641}"/>
              </a:ext>
            </a:extLst>
          </p:cNvPr>
          <p:cNvSpPr txBox="1"/>
          <p:nvPr/>
        </p:nvSpPr>
        <p:spPr>
          <a:xfrm>
            <a:off x="7127796" y="2299628"/>
            <a:ext cx="4138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②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="" xmlns:a16="http://schemas.microsoft.com/office/drawing/2014/main" id="{98151227-169D-469F-996D-59565FA9B687}"/>
              </a:ext>
            </a:extLst>
          </p:cNvPr>
          <p:cNvSpPr txBox="1"/>
          <p:nvPr/>
        </p:nvSpPr>
        <p:spPr>
          <a:xfrm>
            <a:off x="356258" y="2320426"/>
            <a:ext cx="4138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①</a:t>
            </a:r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="" xmlns:a16="http://schemas.microsoft.com/office/drawing/2014/main" id="{00A70F24-A3F3-4E1E-B5C7-79FCE3A57540}"/>
              </a:ext>
            </a:extLst>
          </p:cNvPr>
          <p:cNvCxnSpPr>
            <a:cxnSpLocks/>
          </p:cNvCxnSpPr>
          <p:nvPr/>
        </p:nvCxnSpPr>
        <p:spPr>
          <a:xfrm>
            <a:off x="3770460" y="4026157"/>
            <a:ext cx="0" cy="5900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="" xmlns:a16="http://schemas.microsoft.com/office/drawing/2014/main" id="{E98D0794-20E3-420B-8675-C50358267374}"/>
              </a:ext>
            </a:extLst>
          </p:cNvPr>
          <p:cNvSpPr txBox="1"/>
          <p:nvPr/>
        </p:nvSpPr>
        <p:spPr>
          <a:xfrm>
            <a:off x="3390080" y="4175710"/>
            <a:ext cx="4138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③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="" xmlns:a16="http://schemas.microsoft.com/office/drawing/2014/main" id="{5E75BA09-7BF7-4028-B6F9-2A7A26F69335}"/>
              </a:ext>
            </a:extLst>
          </p:cNvPr>
          <p:cNvCxnSpPr>
            <a:cxnSpLocks/>
          </p:cNvCxnSpPr>
          <p:nvPr/>
        </p:nvCxnSpPr>
        <p:spPr>
          <a:xfrm>
            <a:off x="7454826" y="2510949"/>
            <a:ext cx="1549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="" xmlns:a16="http://schemas.microsoft.com/office/drawing/2014/main" id="{7E7EE512-C2A0-439E-AE3E-4CBD71495F4A}"/>
              </a:ext>
            </a:extLst>
          </p:cNvPr>
          <p:cNvCxnSpPr>
            <a:cxnSpLocks/>
          </p:cNvCxnSpPr>
          <p:nvPr/>
        </p:nvCxnSpPr>
        <p:spPr>
          <a:xfrm>
            <a:off x="7468543" y="2686578"/>
            <a:ext cx="1549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97E8CE92-364D-43F0-BB1C-686D919F1756}"/>
              </a:ext>
            </a:extLst>
          </p:cNvPr>
          <p:cNvSpPr txBox="1"/>
          <p:nvPr/>
        </p:nvSpPr>
        <p:spPr>
          <a:xfrm>
            <a:off x="7552398" y="2755045"/>
            <a:ext cx="18626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27D0248B-7D15-445E-B06B-025144D2670F}"/>
              </a:ext>
            </a:extLst>
          </p:cNvPr>
          <p:cNvSpPr txBox="1"/>
          <p:nvPr/>
        </p:nvSpPr>
        <p:spPr>
          <a:xfrm>
            <a:off x="7549797" y="1982436"/>
            <a:ext cx="18626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AB1C036-9D4A-4B9A-919E-BE0D469FD4E7}"/>
              </a:ext>
            </a:extLst>
          </p:cNvPr>
          <p:cNvSpPr txBox="1"/>
          <p:nvPr/>
        </p:nvSpPr>
        <p:spPr>
          <a:xfrm>
            <a:off x="753585" y="2455888"/>
            <a:ext cx="91897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AF77BC1-C1DE-4251-A4BC-183D8B9A2F78}"/>
              </a:ext>
            </a:extLst>
          </p:cNvPr>
          <p:cNvSpPr txBox="1"/>
          <p:nvPr/>
        </p:nvSpPr>
        <p:spPr>
          <a:xfrm>
            <a:off x="3263844" y="2461210"/>
            <a:ext cx="163677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0000100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990248C-BA57-4056-A186-0B5C0DE982D5}"/>
              </a:ext>
            </a:extLst>
          </p:cNvPr>
          <p:cNvSpPr txBox="1"/>
          <p:nvPr/>
        </p:nvSpPr>
        <p:spPr>
          <a:xfrm>
            <a:off x="7454829" y="2456629"/>
            <a:ext cx="62636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4593D901-BEB5-4D30-8EE0-19FBA941DB27}"/>
              </a:ext>
            </a:extLst>
          </p:cNvPr>
          <p:cNvSpPr txBox="1"/>
          <p:nvPr/>
        </p:nvSpPr>
        <p:spPr>
          <a:xfrm>
            <a:off x="8082781" y="2455222"/>
            <a:ext cx="9326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3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="" xmlns:a16="http://schemas.microsoft.com/office/drawing/2014/main" id="{B06C7F8C-A31A-4B63-98B6-1E04DFB27BE9}"/>
              </a:ext>
            </a:extLst>
          </p:cNvPr>
          <p:cNvCxnSpPr>
            <a:cxnSpLocks/>
          </p:cNvCxnSpPr>
          <p:nvPr/>
        </p:nvCxnSpPr>
        <p:spPr>
          <a:xfrm>
            <a:off x="2470456" y="2655230"/>
            <a:ext cx="0" cy="882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269E155D-1786-403A-A5E7-8E05BE744E2B}"/>
              </a:ext>
            </a:extLst>
          </p:cNvPr>
          <p:cNvSpPr txBox="1"/>
          <p:nvPr/>
        </p:nvSpPr>
        <p:spPr>
          <a:xfrm>
            <a:off x="3582689" y="4725739"/>
            <a:ext cx="37554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/>
              <a:t>14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A648318B-08D0-4629-AF42-90BF50BF5BD8}"/>
              </a:ext>
            </a:extLst>
          </p:cNvPr>
          <p:cNvSpPr txBox="1"/>
          <p:nvPr/>
        </p:nvSpPr>
        <p:spPr>
          <a:xfrm>
            <a:off x="1634468" y="1670101"/>
            <a:ext cx="164242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Predicted Base Value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="" xmlns:a16="http://schemas.microsoft.com/office/drawing/2014/main" id="{F52373E3-1B0C-4DE4-AD8E-8D9F7954BFE0}"/>
              </a:ext>
            </a:extLst>
          </p:cNvPr>
          <p:cNvCxnSpPr>
            <a:cxnSpLocks/>
          </p:cNvCxnSpPr>
          <p:nvPr/>
        </p:nvCxnSpPr>
        <p:spPr>
          <a:xfrm flipV="1">
            <a:off x="3276880" y="1662450"/>
            <a:ext cx="0" cy="1691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="" xmlns:a16="http://schemas.microsoft.com/office/drawing/2014/main" id="{638C86B1-ECB9-4B9F-BA3C-DAE303D86A67}"/>
              </a:ext>
            </a:extLst>
          </p:cNvPr>
          <p:cNvCxnSpPr>
            <a:cxnSpLocks/>
          </p:cNvCxnSpPr>
          <p:nvPr/>
        </p:nvCxnSpPr>
        <p:spPr>
          <a:xfrm flipV="1">
            <a:off x="4879701" y="1662450"/>
            <a:ext cx="0" cy="1691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="" xmlns:a16="http://schemas.microsoft.com/office/drawing/2014/main" id="{4D891B80-B8EF-40AA-956A-A2E2146796BD}"/>
              </a:ext>
            </a:extLst>
          </p:cNvPr>
          <p:cNvCxnSpPr>
            <a:cxnSpLocks/>
          </p:cNvCxnSpPr>
          <p:nvPr/>
        </p:nvCxnSpPr>
        <p:spPr>
          <a:xfrm>
            <a:off x="731164" y="2685173"/>
            <a:ext cx="64759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="" xmlns:a16="http://schemas.microsoft.com/office/drawing/2014/main" id="{BAF1F513-B5BF-4F8D-8B59-56BDFDEAFB78}"/>
              </a:ext>
            </a:extLst>
          </p:cNvPr>
          <p:cNvSpPr txBox="1"/>
          <p:nvPr/>
        </p:nvSpPr>
        <p:spPr>
          <a:xfrm>
            <a:off x="2008162" y="2463271"/>
            <a:ext cx="91897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12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0E1C7C9A-17FF-4AF2-AAFB-738F4D9BCF02}"/>
              </a:ext>
            </a:extLst>
          </p:cNvPr>
          <p:cNvSpPr txBox="1"/>
          <p:nvPr/>
        </p:nvSpPr>
        <p:spPr>
          <a:xfrm>
            <a:off x="5235495" y="2461210"/>
            <a:ext cx="163677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0000100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="" xmlns:a16="http://schemas.microsoft.com/office/drawing/2014/main" id="{789EF46F-AA6E-4C73-AC4A-443A10876006}"/>
              </a:ext>
            </a:extLst>
          </p:cNvPr>
          <p:cNvCxnSpPr>
            <a:cxnSpLocks/>
          </p:cNvCxnSpPr>
          <p:nvPr/>
        </p:nvCxnSpPr>
        <p:spPr>
          <a:xfrm>
            <a:off x="6670508" y="2599710"/>
            <a:ext cx="7807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Title 1"/>
          <p:cNvSpPr txBox="1">
            <a:spLocks/>
          </p:cNvSpPr>
          <p:nvPr/>
        </p:nvSpPr>
        <p:spPr>
          <a:xfrm>
            <a:off x="304800" y="57150"/>
            <a:ext cx="8534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dirty="0"/>
              <a:t>Early Update</a:t>
            </a:r>
            <a:endParaRPr lang="en-US" sz="3600" dirty="0"/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1747E6EF-3F4A-4D2E-9A8D-2CFD9187DC5C}"/>
              </a:ext>
            </a:extLst>
          </p:cNvPr>
          <p:cNvSpPr txBox="1"/>
          <p:nvPr/>
        </p:nvSpPr>
        <p:spPr>
          <a:xfrm>
            <a:off x="3203848" y="1662452"/>
            <a:ext cx="175820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Hash of last N strides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4B598A7F-8010-4A35-97BA-357307C8F3AD}"/>
              </a:ext>
            </a:extLst>
          </p:cNvPr>
          <p:cNvSpPr txBox="1"/>
          <p:nvPr/>
        </p:nvSpPr>
        <p:spPr>
          <a:xfrm>
            <a:off x="4862532" y="1671595"/>
            <a:ext cx="237631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Predicted Hash of last N strides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19EB712C-B007-487E-A456-64D7B834F364}"/>
              </a:ext>
            </a:extLst>
          </p:cNvPr>
          <p:cNvSpPr txBox="1"/>
          <p:nvPr/>
        </p:nvSpPr>
        <p:spPr>
          <a:xfrm>
            <a:off x="3203848" y="1376306"/>
            <a:ext cx="119698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smtClean="0"/>
              <a:t>History Table</a:t>
            </a:r>
            <a:endParaRPr lang="en-US" sz="1350" dirty="0"/>
          </a:p>
        </p:txBody>
      </p: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604FB6FE-C37F-4C4A-B08D-5626D009FC4A}"/>
              </a:ext>
            </a:extLst>
          </p:cNvPr>
          <p:cNvSpPr txBox="1"/>
          <p:nvPr/>
        </p:nvSpPr>
        <p:spPr>
          <a:xfrm>
            <a:off x="7539277" y="1380861"/>
            <a:ext cx="133392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smtClean="0"/>
              <a:t>Prediction Table</a:t>
            </a:r>
            <a:endParaRPr lang="en-US" sz="1350" dirty="0"/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CCFE0D9E-FAE2-4631-AA8D-83382E8A8D6E}"/>
              </a:ext>
            </a:extLst>
          </p:cNvPr>
          <p:cNvSpPr txBox="1"/>
          <p:nvPr/>
        </p:nvSpPr>
        <p:spPr>
          <a:xfrm>
            <a:off x="1558522" y="783079"/>
            <a:ext cx="7371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Values attained by </a:t>
            </a:r>
            <a:r>
              <a:rPr lang="en-US" dirty="0" smtClean="0"/>
              <a:t>PC0: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6  8  10  12</a:t>
            </a:r>
            <a:r>
              <a:rPr lang="en-US" b="1" dirty="0" smtClean="0"/>
              <a:t>  14  </a:t>
            </a:r>
            <a:r>
              <a:rPr lang="en-US" b="1" dirty="0"/>
              <a:t>16</a:t>
            </a:r>
          </a:p>
        </p:txBody>
      </p:sp>
      <p:sp>
        <p:nvSpPr>
          <p:cNvPr id="78" name="Arrow: Down 27">
            <a:extLst>
              <a:ext uri="{FF2B5EF4-FFF2-40B4-BE49-F238E27FC236}">
                <a16:creationId xmlns="" xmlns:a16="http://schemas.microsoft.com/office/drawing/2014/main" id="{AF72329A-43BC-4B15-89D9-9B0D52F9A097}"/>
              </a:ext>
            </a:extLst>
          </p:cNvPr>
          <p:cNvSpPr/>
          <p:nvPr/>
        </p:nvSpPr>
        <p:spPr>
          <a:xfrm>
            <a:off x="6495992" y="500048"/>
            <a:ext cx="147710" cy="362182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3" name="Right Brace 82">
            <a:extLst>
              <a:ext uri="{FF2B5EF4-FFF2-40B4-BE49-F238E27FC236}">
                <a16:creationId xmlns="" xmlns:a16="http://schemas.microsoft.com/office/drawing/2014/main" id="{D280D4D1-7424-4C01-9250-1181BF221EE1}"/>
              </a:ext>
            </a:extLst>
          </p:cNvPr>
          <p:cNvSpPr/>
          <p:nvPr/>
        </p:nvSpPr>
        <p:spPr>
          <a:xfrm rot="5400000">
            <a:off x="6629439" y="740084"/>
            <a:ext cx="216353" cy="909630"/>
          </a:xfrm>
          <a:prstGeom prst="rightBrace">
            <a:avLst>
              <a:gd name="adj1" fmla="val 68020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5" name="TextBox 84">
            <a:extLst>
              <a:ext uri="{FF2B5EF4-FFF2-40B4-BE49-F238E27FC236}">
                <a16:creationId xmlns="" xmlns:a16="http://schemas.microsoft.com/office/drawing/2014/main" id="{6988190A-DE7C-4275-B1D4-59C78363554E}"/>
              </a:ext>
            </a:extLst>
          </p:cNvPr>
          <p:cNvSpPr txBox="1"/>
          <p:nvPr/>
        </p:nvSpPr>
        <p:spPr>
          <a:xfrm>
            <a:off x="6282800" y="1271536"/>
            <a:ext cx="9687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/>
              <a:t>continuous</a:t>
            </a:r>
          </a:p>
        </p:txBody>
      </p:sp>
    </p:spTree>
    <p:extLst>
      <p:ext uri="{BB962C8B-B14F-4D97-AF65-F5344CB8AC3E}">
        <p14:creationId xmlns:p14="http://schemas.microsoft.com/office/powerpoint/2010/main" xmlns="" val="141260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52" grpId="0" animBg="1"/>
      <p:bldP spid="70" grpId="0"/>
      <p:bldP spid="75" grpId="0"/>
      <p:bldP spid="80" grpId="0"/>
      <p:bldP spid="88" grpId="0"/>
      <p:bldP spid="92" grpId="0"/>
      <p:bldP spid="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38E0A003-F33B-49A2-B24C-A8134E8EF7D7}"/>
              </a:ext>
            </a:extLst>
          </p:cNvPr>
          <p:cNvSpPr/>
          <p:nvPr/>
        </p:nvSpPr>
        <p:spPr>
          <a:xfrm>
            <a:off x="731163" y="1653306"/>
            <a:ext cx="6475984" cy="17099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C7090F4A-7131-4C8C-8DFE-2269EEABC3EE}"/>
              </a:ext>
            </a:extLst>
          </p:cNvPr>
          <p:cNvSpPr/>
          <p:nvPr/>
        </p:nvSpPr>
        <p:spPr>
          <a:xfrm>
            <a:off x="7459398" y="1653306"/>
            <a:ext cx="1554480" cy="17099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F0A51F8D-156E-4A9E-B7FD-0CB45573FF39}"/>
              </a:ext>
            </a:extLst>
          </p:cNvPr>
          <p:cNvCxnSpPr>
            <a:cxnSpLocks/>
            <a:stCxn id="9" idx="1"/>
            <a:endCxn id="9" idx="3"/>
          </p:cNvCxnSpPr>
          <p:nvPr/>
        </p:nvCxnSpPr>
        <p:spPr>
          <a:xfrm>
            <a:off x="731163" y="2508270"/>
            <a:ext cx="64759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6492A7F2-F524-4C72-9D64-7CEAF0874A6B}"/>
              </a:ext>
            </a:extLst>
          </p:cNvPr>
          <p:cNvCxnSpPr>
            <a:cxnSpLocks/>
          </p:cNvCxnSpPr>
          <p:nvPr/>
        </p:nvCxnSpPr>
        <p:spPr>
          <a:xfrm>
            <a:off x="731164" y="1955060"/>
            <a:ext cx="64759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566CA213-D75D-43DE-B236-3D86FA92D0A3}"/>
              </a:ext>
            </a:extLst>
          </p:cNvPr>
          <p:cNvSpPr txBox="1"/>
          <p:nvPr/>
        </p:nvSpPr>
        <p:spPr>
          <a:xfrm>
            <a:off x="731164" y="1671596"/>
            <a:ext cx="94088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Base Value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="" xmlns:a16="http://schemas.microsoft.com/office/drawing/2014/main" id="{C9FC9C45-811D-4CBE-97D0-7694552EADE7}"/>
              </a:ext>
            </a:extLst>
          </p:cNvPr>
          <p:cNvCxnSpPr>
            <a:cxnSpLocks/>
          </p:cNvCxnSpPr>
          <p:nvPr/>
        </p:nvCxnSpPr>
        <p:spPr>
          <a:xfrm flipV="1">
            <a:off x="1647671" y="1653306"/>
            <a:ext cx="0" cy="1691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3E76AC4B-4915-48FB-B1CD-EFBC5B9F6934}"/>
              </a:ext>
            </a:extLst>
          </p:cNvPr>
          <p:cNvSpPr txBox="1"/>
          <p:nvPr/>
        </p:nvSpPr>
        <p:spPr>
          <a:xfrm>
            <a:off x="897751" y="1980150"/>
            <a:ext cx="18626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6A60F311-0927-4477-A005-730A4EC4EA81}"/>
              </a:ext>
            </a:extLst>
          </p:cNvPr>
          <p:cNvSpPr txBox="1"/>
          <p:nvPr/>
        </p:nvSpPr>
        <p:spPr>
          <a:xfrm>
            <a:off x="906895" y="2768703"/>
            <a:ext cx="18626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="" xmlns:a16="http://schemas.microsoft.com/office/drawing/2014/main" id="{D3D785CC-E154-4669-8B10-331782224467}"/>
              </a:ext>
            </a:extLst>
          </p:cNvPr>
          <p:cNvCxnSpPr/>
          <p:nvPr/>
        </p:nvCxnSpPr>
        <p:spPr>
          <a:xfrm>
            <a:off x="356259" y="2599710"/>
            <a:ext cx="37490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91CD74AF-4BAB-4544-AD65-3EA2E46B3DF2}"/>
              </a:ext>
            </a:extLst>
          </p:cNvPr>
          <p:cNvSpPr txBox="1"/>
          <p:nvPr/>
        </p:nvSpPr>
        <p:spPr>
          <a:xfrm>
            <a:off x="-4227" y="2461210"/>
            <a:ext cx="45557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PC0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="" xmlns:a16="http://schemas.microsoft.com/office/drawing/2014/main" id="{1FCA3F87-A670-4D03-BEE2-FBFCDE542E87}"/>
              </a:ext>
            </a:extLst>
          </p:cNvPr>
          <p:cNvCxnSpPr>
            <a:cxnSpLocks/>
          </p:cNvCxnSpPr>
          <p:nvPr/>
        </p:nvCxnSpPr>
        <p:spPr>
          <a:xfrm flipV="1">
            <a:off x="8072047" y="1671594"/>
            <a:ext cx="0" cy="1691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9095BDD1-D38D-4743-926D-3155437ACAFE}"/>
              </a:ext>
            </a:extLst>
          </p:cNvPr>
          <p:cNvSpPr txBox="1"/>
          <p:nvPr/>
        </p:nvSpPr>
        <p:spPr>
          <a:xfrm>
            <a:off x="7468543" y="1662451"/>
            <a:ext cx="60350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Stride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5DA813E7-01EE-4BDA-A194-AF4D963E347F}"/>
              </a:ext>
            </a:extLst>
          </p:cNvPr>
          <p:cNvSpPr txBox="1"/>
          <p:nvPr/>
        </p:nvSpPr>
        <p:spPr>
          <a:xfrm>
            <a:off x="8028384" y="1662452"/>
            <a:ext cx="102765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Confidence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="" xmlns:a16="http://schemas.microsoft.com/office/drawing/2014/main" id="{63614296-C629-4C0B-969C-7FABBA7F59BC}"/>
              </a:ext>
            </a:extLst>
          </p:cNvPr>
          <p:cNvCxnSpPr>
            <a:cxnSpLocks/>
          </p:cNvCxnSpPr>
          <p:nvPr/>
        </p:nvCxnSpPr>
        <p:spPr>
          <a:xfrm>
            <a:off x="7459398" y="1948593"/>
            <a:ext cx="1549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rapezoid 51">
            <a:extLst>
              <a:ext uri="{FF2B5EF4-FFF2-40B4-BE49-F238E27FC236}">
                <a16:creationId xmlns="" xmlns:a16="http://schemas.microsoft.com/office/drawing/2014/main" id="{0B760576-C7E8-45F8-815C-B6873F598E66}"/>
              </a:ext>
            </a:extLst>
          </p:cNvPr>
          <p:cNvSpPr/>
          <p:nvPr/>
        </p:nvSpPr>
        <p:spPr>
          <a:xfrm rot="10800000">
            <a:off x="3410004" y="3719850"/>
            <a:ext cx="685801" cy="306308"/>
          </a:xfrm>
          <a:prstGeom prst="trapezoid">
            <a:avLst>
              <a:gd name="adj" fmla="val 5677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57" name="Straight Connector 56">
            <a:extLst>
              <a:ext uri="{FF2B5EF4-FFF2-40B4-BE49-F238E27FC236}">
                <a16:creationId xmlns="" xmlns:a16="http://schemas.microsoft.com/office/drawing/2014/main" id="{F032EA32-6FFC-4D98-B571-D85649D690D2}"/>
              </a:ext>
            </a:extLst>
          </p:cNvPr>
          <p:cNvCxnSpPr>
            <a:cxnSpLocks/>
          </p:cNvCxnSpPr>
          <p:nvPr/>
        </p:nvCxnSpPr>
        <p:spPr>
          <a:xfrm>
            <a:off x="2470456" y="3532398"/>
            <a:ext cx="10767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="" xmlns:a16="http://schemas.microsoft.com/office/drawing/2014/main" id="{DA0DB863-4519-4EB3-9E26-C99201B32617}"/>
              </a:ext>
            </a:extLst>
          </p:cNvPr>
          <p:cNvCxnSpPr>
            <a:cxnSpLocks/>
          </p:cNvCxnSpPr>
          <p:nvPr/>
        </p:nvCxnSpPr>
        <p:spPr>
          <a:xfrm>
            <a:off x="3547162" y="3532401"/>
            <a:ext cx="0" cy="1874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="" xmlns:a16="http://schemas.microsoft.com/office/drawing/2014/main" id="{68194DEA-C417-4BA2-BB75-76928BC1354E}"/>
              </a:ext>
            </a:extLst>
          </p:cNvPr>
          <p:cNvCxnSpPr>
            <a:cxnSpLocks/>
          </p:cNvCxnSpPr>
          <p:nvPr/>
        </p:nvCxnSpPr>
        <p:spPr>
          <a:xfrm>
            <a:off x="7775175" y="2655230"/>
            <a:ext cx="0" cy="882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="" xmlns:a16="http://schemas.microsoft.com/office/drawing/2014/main" id="{FFF82F54-E2E8-4221-8848-5D932DFC5BA3}"/>
              </a:ext>
            </a:extLst>
          </p:cNvPr>
          <p:cNvCxnSpPr>
            <a:cxnSpLocks/>
          </p:cNvCxnSpPr>
          <p:nvPr/>
        </p:nvCxnSpPr>
        <p:spPr>
          <a:xfrm>
            <a:off x="3995221" y="3532398"/>
            <a:ext cx="37799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="" xmlns:a16="http://schemas.microsoft.com/office/drawing/2014/main" id="{E4243FAB-8A24-4EBD-9935-8F533FE39712}"/>
              </a:ext>
            </a:extLst>
          </p:cNvPr>
          <p:cNvCxnSpPr>
            <a:cxnSpLocks/>
          </p:cNvCxnSpPr>
          <p:nvPr/>
        </p:nvCxnSpPr>
        <p:spPr>
          <a:xfrm>
            <a:off x="3995218" y="3532401"/>
            <a:ext cx="0" cy="1874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76A35DB4-F0F8-486F-9654-7187F2852030}"/>
              </a:ext>
            </a:extLst>
          </p:cNvPr>
          <p:cNvSpPr txBox="1"/>
          <p:nvPr/>
        </p:nvSpPr>
        <p:spPr>
          <a:xfrm>
            <a:off x="3410000" y="3719848"/>
            <a:ext cx="6858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   </a:t>
            </a:r>
            <a:r>
              <a:rPr lang="en-US" sz="450" dirty="0"/>
              <a:t> </a:t>
            </a:r>
            <a:r>
              <a:rPr lang="en-US" sz="1350" dirty="0"/>
              <a:t>ADD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="" xmlns:a16="http://schemas.microsoft.com/office/drawing/2014/main" id="{78A4CCAA-84AA-4025-A047-97633AE203FC}"/>
              </a:ext>
            </a:extLst>
          </p:cNvPr>
          <p:cNvSpPr txBox="1"/>
          <p:nvPr/>
        </p:nvSpPr>
        <p:spPr>
          <a:xfrm>
            <a:off x="3779607" y="4175713"/>
            <a:ext cx="124244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Predicted Value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="" xmlns:a16="http://schemas.microsoft.com/office/drawing/2014/main" id="{A238BB7D-1E85-4E40-91CC-FF5DDBEB6641}"/>
              </a:ext>
            </a:extLst>
          </p:cNvPr>
          <p:cNvSpPr txBox="1"/>
          <p:nvPr/>
        </p:nvSpPr>
        <p:spPr>
          <a:xfrm>
            <a:off x="7127796" y="2299628"/>
            <a:ext cx="4138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②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="" xmlns:a16="http://schemas.microsoft.com/office/drawing/2014/main" id="{98151227-169D-469F-996D-59565FA9B687}"/>
              </a:ext>
            </a:extLst>
          </p:cNvPr>
          <p:cNvSpPr txBox="1"/>
          <p:nvPr/>
        </p:nvSpPr>
        <p:spPr>
          <a:xfrm>
            <a:off x="356258" y="2320426"/>
            <a:ext cx="4138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①</a:t>
            </a:r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="" xmlns:a16="http://schemas.microsoft.com/office/drawing/2014/main" id="{00A70F24-A3F3-4E1E-B5C7-79FCE3A57540}"/>
              </a:ext>
            </a:extLst>
          </p:cNvPr>
          <p:cNvCxnSpPr>
            <a:cxnSpLocks/>
          </p:cNvCxnSpPr>
          <p:nvPr/>
        </p:nvCxnSpPr>
        <p:spPr>
          <a:xfrm>
            <a:off x="3770460" y="4026157"/>
            <a:ext cx="0" cy="5900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="" xmlns:a16="http://schemas.microsoft.com/office/drawing/2014/main" id="{E98D0794-20E3-420B-8675-C50358267374}"/>
              </a:ext>
            </a:extLst>
          </p:cNvPr>
          <p:cNvSpPr txBox="1"/>
          <p:nvPr/>
        </p:nvSpPr>
        <p:spPr>
          <a:xfrm>
            <a:off x="3390080" y="4175710"/>
            <a:ext cx="4138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③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="" xmlns:a16="http://schemas.microsoft.com/office/drawing/2014/main" id="{5E75BA09-7BF7-4028-B6F9-2A7A26F69335}"/>
              </a:ext>
            </a:extLst>
          </p:cNvPr>
          <p:cNvCxnSpPr>
            <a:cxnSpLocks/>
          </p:cNvCxnSpPr>
          <p:nvPr/>
        </p:nvCxnSpPr>
        <p:spPr>
          <a:xfrm>
            <a:off x="7454826" y="2510949"/>
            <a:ext cx="1549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="" xmlns:a16="http://schemas.microsoft.com/office/drawing/2014/main" id="{7E7EE512-C2A0-439E-AE3E-4CBD71495F4A}"/>
              </a:ext>
            </a:extLst>
          </p:cNvPr>
          <p:cNvCxnSpPr>
            <a:cxnSpLocks/>
          </p:cNvCxnSpPr>
          <p:nvPr/>
        </p:nvCxnSpPr>
        <p:spPr>
          <a:xfrm>
            <a:off x="7468543" y="2686578"/>
            <a:ext cx="1549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97E8CE92-364D-43F0-BB1C-686D919F1756}"/>
              </a:ext>
            </a:extLst>
          </p:cNvPr>
          <p:cNvSpPr txBox="1"/>
          <p:nvPr/>
        </p:nvSpPr>
        <p:spPr>
          <a:xfrm>
            <a:off x="7552398" y="2755045"/>
            <a:ext cx="18626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27D0248B-7D15-445E-B06B-025144D2670F}"/>
              </a:ext>
            </a:extLst>
          </p:cNvPr>
          <p:cNvSpPr txBox="1"/>
          <p:nvPr/>
        </p:nvSpPr>
        <p:spPr>
          <a:xfrm>
            <a:off x="7549797" y="1982436"/>
            <a:ext cx="18626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AB1C036-9D4A-4B9A-919E-BE0D469FD4E7}"/>
              </a:ext>
            </a:extLst>
          </p:cNvPr>
          <p:cNvSpPr txBox="1"/>
          <p:nvPr/>
        </p:nvSpPr>
        <p:spPr>
          <a:xfrm>
            <a:off x="753585" y="2455888"/>
            <a:ext cx="91897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AF77BC1-C1DE-4251-A4BC-183D8B9A2F78}"/>
              </a:ext>
            </a:extLst>
          </p:cNvPr>
          <p:cNvSpPr txBox="1"/>
          <p:nvPr/>
        </p:nvSpPr>
        <p:spPr>
          <a:xfrm>
            <a:off x="3263844" y="2461210"/>
            <a:ext cx="163677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0000100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990248C-BA57-4056-A186-0B5C0DE982D5}"/>
              </a:ext>
            </a:extLst>
          </p:cNvPr>
          <p:cNvSpPr txBox="1"/>
          <p:nvPr/>
        </p:nvSpPr>
        <p:spPr>
          <a:xfrm>
            <a:off x="7454829" y="2456629"/>
            <a:ext cx="62636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4593D901-BEB5-4D30-8EE0-19FBA941DB27}"/>
              </a:ext>
            </a:extLst>
          </p:cNvPr>
          <p:cNvSpPr txBox="1"/>
          <p:nvPr/>
        </p:nvSpPr>
        <p:spPr>
          <a:xfrm>
            <a:off x="8082781" y="2455222"/>
            <a:ext cx="9326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3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="" xmlns:a16="http://schemas.microsoft.com/office/drawing/2014/main" id="{B06C7F8C-A31A-4B63-98B6-1E04DFB27BE9}"/>
              </a:ext>
            </a:extLst>
          </p:cNvPr>
          <p:cNvCxnSpPr>
            <a:cxnSpLocks/>
          </p:cNvCxnSpPr>
          <p:nvPr/>
        </p:nvCxnSpPr>
        <p:spPr>
          <a:xfrm>
            <a:off x="2470456" y="2655230"/>
            <a:ext cx="0" cy="882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269E155D-1786-403A-A5E7-8E05BE744E2B}"/>
              </a:ext>
            </a:extLst>
          </p:cNvPr>
          <p:cNvSpPr txBox="1"/>
          <p:nvPr/>
        </p:nvSpPr>
        <p:spPr>
          <a:xfrm>
            <a:off x="3582689" y="4725739"/>
            <a:ext cx="37554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/>
              <a:t>14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A648318B-08D0-4629-AF42-90BF50BF5BD8}"/>
              </a:ext>
            </a:extLst>
          </p:cNvPr>
          <p:cNvSpPr txBox="1"/>
          <p:nvPr/>
        </p:nvSpPr>
        <p:spPr>
          <a:xfrm>
            <a:off x="1634468" y="1670101"/>
            <a:ext cx="164242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Predicted Base Value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="" xmlns:a16="http://schemas.microsoft.com/office/drawing/2014/main" id="{F52373E3-1B0C-4DE4-AD8E-8D9F7954BFE0}"/>
              </a:ext>
            </a:extLst>
          </p:cNvPr>
          <p:cNvCxnSpPr>
            <a:cxnSpLocks/>
          </p:cNvCxnSpPr>
          <p:nvPr/>
        </p:nvCxnSpPr>
        <p:spPr>
          <a:xfrm flipV="1">
            <a:off x="3276880" y="1662450"/>
            <a:ext cx="0" cy="1691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="" xmlns:a16="http://schemas.microsoft.com/office/drawing/2014/main" id="{638C86B1-ECB9-4B9F-BA3C-DAE303D86A67}"/>
              </a:ext>
            </a:extLst>
          </p:cNvPr>
          <p:cNvCxnSpPr>
            <a:cxnSpLocks/>
          </p:cNvCxnSpPr>
          <p:nvPr/>
        </p:nvCxnSpPr>
        <p:spPr>
          <a:xfrm flipV="1">
            <a:off x="4879701" y="1662450"/>
            <a:ext cx="0" cy="1691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="" xmlns:a16="http://schemas.microsoft.com/office/drawing/2014/main" id="{4D891B80-B8EF-40AA-956A-A2E2146796BD}"/>
              </a:ext>
            </a:extLst>
          </p:cNvPr>
          <p:cNvCxnSpPr>
            <a:cxnSpLocks/>
          </p:cNvCxnSpPr>
          <p:nvPr/>
        </p:nvCxnSpPr>
        <p:spPr>
          <a:xfrm>
            <a:off x="731164" y="2685173"/>
            <a:ext cx="64759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="" xmlns:a16="http://schemas.microsoft.com/office/drawing/2014/main" id="{BAF1F513-B5BF-4F8D-8B59-56BDFDEAFB78}"/>
              </a:ext>
            </a:extLst>
          </p:cNvPr>
          <p:cNvSpPr txBox="1"/>
          <p:nvPr/>
        </p:nvSpPr>
        <p:spPr>
          <a:xfrm>
            <a:off x="2008162" y="2463271"/>
            <a:ext cx="91897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12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0E1C7C9A-17FF-4AF2-AAFB-738F4D9BCF02}"/>
              </a:ext>
            </a:extLst>
          </p:cNvPr>
          <p:cNvSpPr txBox="1"/>
          <p:nvPr/>
        </p:nvSpPr>
        <p:spPr>
          <a:xfrm>
            <a:off x="5235495" y="2461210"/>
            <a:ext cx="163677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0000100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="" xmlns:a16="http://schemas.microsoft.com/office/drawing/2014/main" id="{789EF46F-AA6E-4C73-AC4A-443A10876006}"/>
              </a:ext>
            </a:extLst>
          </p:cNvPr>
          <p:cNvCxnSpPr>
            <a:cxnSpLocks/>
          </p:cNvCxnSpPr>
          <p:nvPr/>
        </p:nvCxnSpPr>
        <p:spPr>
          <a:xfrm>
            <a:off x="6670508" y="2599710"/>
            <a:ext cx="7807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Title 1"/>
          <p:cNvSpPr txBox="1">
            <a:spLocks/>
          </p:cNvSpPr>
          <p:nvPr/>
        </p:nvSpPr>
        <p:spPr>
          <a:xfrm>
            <a:off x="304800" y="57150"/>
            <a:ext cx="8534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dirty="0"/>
              <a:t>Early Update</a:t>
            </a:r>
            <a:endParaRPr lang="en-US" sz="3600" dirty="0"/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1747E6EF-3F4A-4D2E-9A8D-2CFD9187DC5C}"/>
              </a:ext>
            </a:extLst>
          </p:cNvPr>
          <p:cNvSpPr txBox="1"/>
          <p:nvPr/>
        </p:nvSpPr>
        <p:spPr>
          <a:xfrm>
            <a:off x="3203848" y="1662452"/>
            <a:ext cx="175820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Hash of last N strides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4B598A7F-8010-4A35-97BA-357307C8F3AD}"/>
              </a:ext>
            </a:extLst>
          </p:cNvPr>
          <p:cNvSpPr txBox="1"/>
          <p:nvPr/>
        </p:nvSpPr>
        <p:spPr>
          <a:xfrm>
            <a:off x="4862532" y="1671595"/>
            <a:ext cx="237631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Predicted Hash of last N strides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19EB712C-B007-487E-A456-64D7B834F364}"/>
              </a:ext>
            </a:extLst>
          </p:cNvPr>
          <p:cNvSpPr txBox="1"/>
          <p:nvPr/>
        </p:nvSpPr>
        <p:spPr>
          <a:xfrm>
            <a:off x="3203848" y="1376306"/>
            <a:ext cx="119698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smtClean="0"/>
              <a:t>History Table</a:t>
            </a:r>
            <a:endParaRPr lang="en-US" sz="1350" dirty="0"/>
          </a:p>
        </p:txBody>
      </p: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604FB6FE-C37F-4C4A-B08D-5626D009FC4A}"/>
              </a:ext>
            </a:extLst>
          </p:cNvPr>
          <p:cNvSpPr txBox="1"/>
          <p:nvPr/>
        </p:nvSpPr>
        <p:spPr>
          <a:xfrm>
            <a:off x="7539277" y="1380861"/>
            <a:ext cx="133392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smtClean="0"/>
              <a:t>Prediction Table</a:t>
            </a:r>
            <a:endParaRPr lang="en-US" sz="1350" dirty="0"/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CCFE0D9E-FAE2-4631-AA8D-83382E8A8D6E}"/>
              </a:ext>
            </a:extLst>
          </p:cNvPr>
          <p:cNvSpPr txBox="1"/>
          <p:nvPr/>
        </p:nvSpPr>
        <p:spPr>
          <a:xfrm>
            <a:off x="1558522" y="783079"/>
            <a:ext cx="7371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Values attained by </a:t>
            </a:r>
            <a:r>
              <a:rPr lang="en-US" dirty="0" smtClean="0"/>
              <a:t>PC0: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6  8  10  12</a:t>
            </a:r>
            <a:r>
              <a:rPr lang="en-US" b="1" dirty="0" smtClean="0"/>
              <a:t> 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14</a:t>
            </a:r>
            <a:r>
              <a:rPr lang="en-US" b="1" dirty="0" smtClean="0"/>
              <a:t>  </a:t>
            </a:r>
            <a:r>
              <a:rPr lang="en-US" b="1" dirty="0"/>
              <a:t>16</a:t>
            </a:r>
          </a:p>
        </p:txBody>
      </p:sp>
      <p:sp>
        <p:nvSpPr>
          <p:cNvPr id="78" name="Arrow: Down 27">
            <a:extLst>
              <a:ext uri="{FF2B5EF4-FFF2-40B4-BE49-F238E27FC236}">
                <a16:creationId xmlns="" xmlns:a16="http://schemas.microsoft.com/office/drawing/2014/main" id="{AF72329A-43BC-4B15-89D9-9B0D52F9A097}"/>
              </a:ext>
            </a:extLst>
          </p:cNvPr>
          <p:cNvSpPr/>
          <p:nvPr/>
        </p:nvSpPr>
        <p:spPr>
          <a:xfrm>
            <a:off x="6853182" y="500048"/>
            <a:ext cx="147710" cy="362182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3" name="Right Brace 82">
            <a:extLst>
              <a:ext uri="{FF2B5EF4-FFF2-40B4-BE49-F238E27FC236}">
                <a16:creationId xmlns="" xmlns:a16="http://schemas.microsoft.com/office/drawing/2014/main" id="{D280D4D1-7424-4C01-9250-1181BF221EE1}"/>
              </a:ext>
            </a:extLst>
          </p:cNvPr>
          <p:cNvSpPr/>
          <p:nvPr/>
        </p:nvSpPr>
        <p:spPr>
          <a:xfrm rot="5400000">
            <a:off x="6629439" y="740084"/>
            <a:ext cx="216353" cy="909630"/>
          </a:xfrm>
          <a:prstGeom prst="rightBrace">
            <a:avLst>
              <a:gd name="adj1" fmla="val 68020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5" name="TextBox 84">
            <a:extLst>
              <a:ext uri="{FF2B5EF4-FFF2-40B4-BE49-F238E27FC236}">
                <a16:creationId xmlns="" xmlns:a16="http://schemas.microsoft.com/office/drawing/2014/main" id="{6988190A-DE7C-4275-B1D4-59C78363554E}"/>
              </a:ext>
            </a:extLst>
          </p:cNvPr>
          <p:cNvSpPr txBox="1"/>
          <p:nvPr/>
        </p:nvSpPr>
        <p:spPr>
          <a:xfrm>
            <a:off x="6282800" y="1271536"/>
            <a:ext cx="9687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/>
              <a:t>continuous</a:t>
            </a:r>
          </a:p>
        </p:txBody>
      </p:sp>
    </p:spTree>
    <p:extLst>
      <p:ext uri="{BB962C8B-B14F-4D97-AF65-F5344CB8AC3E}">
        <p14:creationId xmlns:p14="http://schemas.microsoft.com/office/powerpoint/2010/main" xmlns="" val="141260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Early Update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79685"/>
            <a:ext cx="8534400" cy="4024313"/>
          </a:xfrm>
        </p:spPr>
        <p:txBody>
          <a:bodyPr/>
          <a:lstStyle/>
          <a:p>
            <a:r>
              <a:rPr lang="en-US" sz="2400" dirty="0"/>
              <a:t>At the commit </a:t>
            </a:r>
            <a:r>
              <a:rPr lang="en-US" sz="2400" dirty="0" smtClean="0"/>
              <a:t>stage we </a:t>
            </a:r>
            <a:r>
              <a:rPr lang="en-US" sz="2400" dirty="0"/>
              <a:t>update the </a:t>
            </a:r>
            <a:r>
              <a:rPr lang="en-US" sz="2400" dirty="0" smtClean="0"/>
              <a:t>hash of last </a:t>
            </a:r>
            <a:r>
              <a:rPr lang="en-US" sz="2400" dirty="0"/>
              <a:t>N </a:t>
            </a:r>
            <a:r>
              <a:rPr lang="en-US" sz="2400" dirty="0" smtClean="0"/>
              <a:t>strides and </a:t>
            </a:r>
            <a:r>
              <a:rPr lang="en-US" sz="2400" dirty="0"/>
              <a:t>the base value</a:t>
            </a:r>
          </a:p>
          <a:p>
            <a:r>
              <a:rPr lang="en-US" sz="2400" dirty="0"/>
              <a:t>If there are no inflight instruction for the given PC then we restore the predictive fields (index and base value) to the commit fields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764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True data dependencies cause frequent </a:t>
            </a:r>
            <a:r>
              <a:rPr lang="en-US" dirty="0" smtClean="0"/>
              <a:t>stalls</a:t>
            </a:r>
            <a:endParaRPr lang="fr-FR" dirty="0"/>
          </a:p>
          <a:p>
            <a:r>
              <a:rPr lang="fr-FR" dirty="0"/>
              <a:t>Value </a:t>
            </a:r>
            <a:r>
              <a:rPr lang="fr-FR" dirty="0" err="1"/>
              <a:t>prediction</a:t>
            </a:r>
            <a:r>
              <a:rPr lang="fr-FR" dirty="0"/>
              <a:t> breaks </a:t>
            </a:r>
            <a:r>
              <a:rPr lang="fr-FR" dirty="0" err="1"/>
              <a:t>true</a:t>
            </a:r>
            <a:r>
              <a:rPr lang="fr-FR" dirty="0"/>
              <a:t> data </a:t>
            </a:r>
            <a:r>
              <a:rPr lang="fr-FR" dirty="0" err="1"/>
              <a:t>dependencies</a:t>
            </a:r>
            <a:r>
              <a:rPr lang="fr-FR" dirty="0"/>
              <a:t> to </a:t>
            </a:r>
            <a:r>
              <a:rPr lang="fr-FR" dirty="0" err="1"/>
              <a:t>extract</a:t>
            </a:r>
            <a:r>
              <a:rPr lang="fr-FR" dirty="0"/>
              <a:t> more </a:t>
            </a:r>
            <a:r>
              <a:rPr lang="fr-FR" dirty="0" smtClean="0"/>
              <a:t>ILP</a:t>
            </a:r>
          </a:p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Value </a:t>
            </a:r>
            <a:r>
              <a:rPr lang="fr-FR" dirty="0" err="1" smtClean="0"/>
              <a:t>prediction</a:t>
            </a:r>
            <a:r>
              <a:rPr lang="fr-FR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764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Value Estimator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Inspired by Early Execution in EOLE</a:t>
            </a:r>
          </a:p>
          <a:p>
            <a:r>
              <a:rPr lang="en-US" dirty="0"/>
              <a:t>Include Early Execution as part predictor itself</a:t>
            </a:r>
          </a:p>
          <a:p>
            <a:r>
              <a:rPr lang="en-US" dirty="0"/>
              <a:t>Highly inefficient implementation due to rigidity of CVP framework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8163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6929" y="4651359"/>
            <a:ext cx="2133600" cy="240506"/>
          </a:xfrm>
        </p:spPr>
        <p:txBody>
          <a:bodyPr/>
          <a:lstStyle/>
          <a:p>
            <a:fld id="{8B363EBC-A636-4E4F-B313-DA526F248DF6}" type="slidenum">
              <a:rPr lang="en-US" smtClean="0"/>
              <a:pPr/>
              <a:t>21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EC24DD3F-2053-4C69-8FA5-5B2E8BAE94B1}"/>
              </a:ext>
            </a:extLst>
          </p:cNvPr>
          <p:cNvCxnSpPr>
            <a:cxnSpLocks/>
          </p:cNvCxnSpPr>
          <p:nvPr/>
        </p:nvCxnSpPr>
        <p:spPr>
          <a:xfrm rot="16200000" flipH="1">
            <a:off x="426823" y="3121645"/>
            <a:ext cx="3045833" cy="95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9E79EE0-762E-4C83-8CA5-7E9808EF7AF4}"/>
              </a:ext>
            </a:extLst>
          </p:cNvPr>
          <p:cNvSpPr txBox="1"/>
          <p:nvPr/>
        </p:nvSpPr>
        <p:spPr>
          <a:xfrm>
            <a:off x="4651786" y="1142990"/>
            <a:ext cx="277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D3D785CC-E154-4669-8B10-331782224467}"/>
              </a:ext>
            </a:extLst>
          </p:cNvPr>
          <p:cNvCxnSpPr>
            <a:cxnSpLocks/>
          </p:cNvCxnSpPr>
          <p:nvPr/>
        </p:nvCxnSpPr>
        <p:spPr>
          <a:xfrm>
            <a:off x="1776589" y="1523302"/>
            <a:ext cx="652271" cy="1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91CD74AF-4BAB-4544-AD65-3EA2E46B3DF2}"/>
              </a:ext>
            </a:extLst>
          </p:cNvPr>
          <p:cNvSpPr txBox="1"/>
          <p:nvPr/>
        </p:nvSpPr>
        <p:spPr>
          <a:xfrm>
            <a:off x="1359198" y="1338636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FFF82F54-E2E8-4221-8848-5D932DFC5BA3}"/>
              </a:ext>
            </a:extLst>
          </p:cNvPr>
          <p:cNvCxnSpPr>
            <a:cxnSpLocks/>
          </p:cNvCxnSpPr>
          <p:nvPr/>
        </p:nvCxnSpPr>
        <p:spPr>
          <a:xfrm>
            <a:off x="1950219" y="4643452"/>
            <a:ext cx="3471546" cy="1588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76A35DB4-F0F8-486F-9654-7187F2852030}"/>
              </a:ext>
            </a:extLst>
          </p:cNvPr>
          <p:cNvSpPr txBox="1"/>
          <p:nvPr/>
        </p:nvSpPr>
        <p:spPr>
          <a:xfrm>
            <a:off x="3393046" y="408090"/>
            <a:ext cx="1554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 estimation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98151227-169D-469F-996D-59565FA9B687}"/>
              </a:ext>
            </a:extLst>
          </p:cNvPr>
          <p:cNvSpPr txBox="1"/>
          <p:nvPr/>
        </p:nvSpPr>
        <p:spPr>
          <a:xfrm>
            <a:off x="1727735" y="1142990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①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="" xmlns:a16="http://schemas.microsoft.com/office/drawing/2014/main" id="{00A70F24-A3F3-4E1E-B5C7-79FCE3A57540}"/>
              </a:ext>
            </a:extLst>
          </p:cNvPr>
          <p:cNvCxnSpPr>
            <a:cxnSpLocks/>
          </p:cNvCxnSpPr>
          <p:nvPr/>
        </p:nvCxnSpPr>
        <p:spPr>
          <a:xfrm flipH="1" flipV="1">
            <a:off x="1948286" y="1523302"/>
            <a:ext cx="972" cy="759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E98D0794-20E3-420B-8675-C50358267374}"/>
              </a:ext>
            </a:extLst>
          </p:cNvPr>
          <p:cNvSpPr txBox="1"/>
          <p:nvPr/>
        </p:nvSpPr>
        <p:spPr>
          <a:xfrm>
            <a:off x="4684141" y="3725936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④</a:t>
            </a:r>
            <a:endParaRPr lang="en-US" sz="2000" dirty="0"/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6F98E83B-A410-437A-AF74-F60778AC2704}"/>
              </a:ext>
            </a:extLst>
          </p:cNvPr>
          <p:cNvSpPr txBox="1"/>
          <p:nvPr/>
        </p:nvSpPr>
        <p:spPr>
          <a:xfrm>
            <a:off x="3575049" y="2214560"/>
            <a:ext cx="354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③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C5019923-69A2-4092-B89A-358F0CE576FC}"/>
              </a:ext>
            </a:extLst>
          </p:cNvPr>
          <p:cNvSpPr txBox="1"/>
          <p:nvPr/>
        </p:nvSpPr>
        <p:spPr>
          <a:xfrm>
            <a:off x="4879800" y="1345162"/>
            <a:ext cx="1085090" cy="3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Calculate</a:t>
            </a:r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="" xmlns:a16="http://schemas.microsoft.com/office/drawing/2014/main" id="{59BC6A5F-8169-45CD-A897-0AA751298936}"/>
              </a:ext>
            </a:extLst>
          </p:cNvPr>
          <p:cNvCxnSpPr>
            <a:cxnSpLocks/>
          </p:cNvCxnSpPr>
          <p:nvPr/>
        </p:nvCxnSpPr>
        <p:spPr>
          <a:xfrm>
            <a:off x="2680192" y="2551943"/>
            <a:ext cx="13200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="" xmlns:a16="http://schemas.microsoft.com/office/drawing/2014/main" id="{FD4DAF0A-D5BD-45DC-895F-C91939F27EB2}"/>
              </a:ext>
            </a:extLst>
          </p:cNvPr>
          <p:cNvCxnSpPr>
            <a:cxnSpLocks/>
            <a:stCxn id="69" idx="0"/>
            <a:endCxn id="20" idx="2"/>
          </p:cNvCxnSpPr>
          <p:nvPr/>
        </p:nvCxnSpPr>
        <p:spPr>
          <a:xfrm rot="5400000" flipH="1" flipV="1">
            <a:off x="4343607" y="2731961"/>
            <a:ext cx="2155936" cy="15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E3B80074-7B7A-4864-9A8D-9085E559DB3C}"/>
              </a:ext>
            </a:extLst>
          </p:cNvPr>
          <p:cNvSpPr txBox="1"/>
          <p:nvPr/>
        </p:nvSpPr>
        <p:spPr>
          <a:xfrm>
            <a:off x="5412169" y="2656371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⑤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="" xmlns:a16="http://schemas.microsoft.com/office/drawing/2014/main" id="{B1CEA2EB-E07B-428D-9445-4BC38C9710AC}"/>
              </a:ext>
            </a:extLst>
          </p:cNvPr>
          <p:cNvCxnSpPr>
            <a:cxnSpLocks/>
            <a:endCxn id="69" idx="2"/>
          </p:cNvCxnSpPr>
          <p:nvPr/>
        </p:nvCxnSpPr>
        <p:spPr>
          <a:xfrm rot="16200000" flipV="1">
            <a:off x="5188782" y="4412055"/>
            <a:ext cx="465011" cy="96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A1845669-FF54-4FCC-9F86-1182F1631757}"/>
              </a:ext>
            </a:extLst>
          </p:cNvPr>
          <p:cNvSpPr/>
          <p:nvPr/>
        </p:nvSpPr>
        <p:spPr>
          <a:xfrm>
            <a:off x="2445121" y="930384"/>
            <a:ext cx="1085089" cy="13994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="" xmlns:a16="http://schemas.microsoft.com/office/drawing/2014/main" id="{1E9CCAD1-77DB-4FA2-AD98-7570F5129356}"/>
              </a:ext>
            </a:extLst>
          </p:cNvPr>
          <p:cNvCxnSpPr>
            <a:cxnSpLocks/>
            <a:stCxn id="33" idx="1"/>
            <a:endCxn id="33" idx="3"/>
          </p:cNvCxnSpPr>
          <p:nvPr/>
        </p:nvCxnSpPr>
        <p:spPr>
          <a:xfrm>
            <a:off x="2445121" y="1630090"/>
            <a:ext cx="10850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BCC0E44C-6209-47B5-B368-E016A212D94F}"/>
              </a:ext>
            </a:extLst>
          </p:cNvPr>
          <p:cNvSpPr txBox="1"/>
          <p:nvPr/>
        </p:nvSpPr>
        <p:spPr>
          <a:xfrm>
            <a:off x="2447393" y="554244"/>
            <a:ext cx="1085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PCIT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="" xmlns:a16="http://schemas.microsoft.com/office/drawing/2014/main" id="{EDA1887B-7335-49E1-904F-2A98B3A95D75}"/>
              </a:ext>
            </a:extLst>
          </p:cNvPr>
          <p:cNvCxnSpPr>
            <a:cxnSpLocks/>
          </p:cNvCxnSpPr>
          <p:nvPr/>
        </p:nvCxnSpPr>
        <p:spPr>
          <a:xfrm>
            <a:off x="2457847" y="1457678"/>
            <a:ext cx="10723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="" xmlns:a16="http://schemas.microsoft.com/office/drawing/2014/main" id="{E6A0568E-954A-4BE5-911C-63F90B659057}"/>
              </a:ext>
            </a:extLst>
          </p:cNvPr>
          <p:cNvCxnSpPr>
            <a:cxnSpLocks/>
          </p:cNvCxnSpPr>
          <p:nvPr/>
        </p:nvCxnSpPr>
        <p:spPr>
          <a:xfrm>
            <a:off x="2828198" y="1457678"/>
            <a:ext cx="0" cy="1579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86D47624-5CB0-4E8A-AB74-61557367BE32}"/>
              </a:ext>
            </a:extLst>
          </p:cNvPr>
          <p:cNvSpPr txBox="1"/>
          <p:nvPr/>
        </p:nvSpPr>
        <p:spPr>
          <a:xfrm>
            <a:off x="2457847" y="1386090"/>
            <a:ext cx="3897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src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F9C418BB-59E9-46C9-9CE7-05344D333185}"/>
              </a:ext>
            </a:extLst>
          </p:cNvPr>
          <p:cNvSpPr txBox="1"/>
          <p:nvPr/>
        </p:nvSpPr>
        <p:spPr>
          <a:xfrm>
            <a:off x="2794964" y="1390248"/>
            <a:ext cx="4490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dst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="" xmlns:a16="http://schemas.microsoft.com/office/drawing/2014/main" id="{0B5FFF17-B087-4DCA-AA91-DBF4B9858691}"/>
              </a:ext>
            </a:extLst>
          </p:cNvPr>
          <p:cNvCxnSpPr>
            <a:cxnSpLocks/>
          </p:cNvCxnSpPr>
          <p:nvPr/>
        </p:nvCxnSpPr>
        <p:spPr>
          <a:xfrm>
            <a:off x="3177874" y="1472173"/>
            <a:ext cx="0" cy="1579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685A5085-0459-4CFC-93FD-DA7C5C78E9F9}"/>
              </a:ext>
            </a:extLst>
          </p:cNvPr>
          <p:cNvSpPr txBox="1"/>
          <p:nvPr/>
        </p:nvSpPr>
        <p:spPr>
          <a:xfrm>
            <a:off x="3160755" y="1383440"/>
            <a:ext cx="4490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OP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="" xmlns:a16="http://schemas.microsoft.com/office/drawing/2014/main" id="{EBBEC7EC-C153-4849-8A0A-128237636261}"/>
              </a:ext>
            </a:extLst>
          </p:cNvPr>
          <p:cNvCxnSpPr>
            <a:cxnSpLocks/>
          </p:cNvCxnSpPr>
          <p:nvPr/>
        </p:nvCxnSpPr>
        <p:spPr>
          <a:xfrm flipV="1">
            <a:off x="3534182" y="1541460"/>
            <a:ext cx="234000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DD22A729-1E0F-4354-96E2-7C034F2EC544}"/>
              </a:ext>
            </a:extLst>
          </p:cNvPr>
          <p:cNvSpPr txBox="1"/>
          <p:nvPr/>
        </p:nvSpPr>
        <p:spPr>
          <a:xfrm>
            <a:off x="3757577" y="1345179"/>
            <a:ext cx="95729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Available?</a:t>
            </a:r>
            <a:endParaRPr lang="en-US" sz="1400" dirty="0"/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="" xmlns:a16="http://schemas.microsoft.com/office/drawing/2014/main" id="{E5BE5C51-B2E1-46A1-84B1-78F83FDD28F8}"/>
              </a:ext>
            </a:extLst>
          </p:cNvPr>
          <p:cNvCxnSpPr>
            <a:cxnSpLocks/>
            <a:stCxn id="44" idx="3"/>
            <a:endCxn id="20" idx="1"/>
          </p:cNvCxnSpPr>
          <p:nvPr/>
        </p:nvCxnSpPr>
        <p:spPr>
          <a:xfrm>
            <a:off x="4714876" y="1499068"/>
            <a:ext cx="164924" cy="8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="" xmlns:a16="http://schemas.microsoft.com/office/drawing/2014/main" id="{B1D2FAE4-2CE7-4A72-88CB-9DAA7D3D5DCA}"/>
              </a:ext>
            </a:extLst>
          </p:cNvPr>
          <p:cNvCxnSpPr>
            <a:cxnSpLocks/>
          </p:cNvCxnSpPr>
          <p:nvPr/>
        </p:nvCxnSpPr>
        <p:spPr>
          <a:xfrm flipV="1">
            <a:off x="4127722" y="762254"/>
            <a:ext cx="2752" cy="5762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16F17F9A-0515-4910-B94B-AF2D768A6EAC}"/>
              </a:ext>
            </a:extLst>
          </p:cNvPr>
          <p:cNvSpPr txBox="1"/>
          <p:nvPr/>
        </p:nvSpPr>
        <p:spPr>
          <a:xfrm>
            <a:off x="3858148" y="896188"/>
            <a:ext cx="277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="" xmlns:a16="http://schemas.microsoft.com/office/drawing/2014/main" id="{0907AEB7-DBA2-4B9A-8D5E-FA2940FEEB98}"/>
              </a:ext>
            </a:extLst>
          </p:cNvPr>
          <p:cNvSpPr/>
          <p:nvPr/>
        </p:nvSpPr>
        <p:spPr>
          <a:xfrm>
            <a:off x="3383578" y="2996807"/>
            <a:ext cx="1335626" cy="13994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9" name="Straight Connector 48">
            <a:extLst>
              <a:ext uri="{FF2B5EF4-FFF2-40B4-BE49-F238E27FC236}">
                <a16:creationId xmlns="" xmlns:a16="http://schemas.microsoft.com/office/drawing/2014/main" id="{EF76067C-075C-4A1E-BE09-55D041142C7D}"/>
              </a:ext>
            </a:extLst>
          </p:cNvPr>
          <p:cNvCxnSpPr>
            <a:cxnSpLocks/>
            <a:stCxn id="48" idx="1"/>
            <a:endCxn id="48" idx="3"/>
          </p:cNvCxnSpPr>
          <p:nvPr/>
        </p:nvCxnSpPr>
        <p:spPr>
          <a:xfrm>
            <a:off x="3383578" y="3696513"/>
            <a:ext cx="13356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7A8F1636-CCD6-410F-A3E2-2B71D691E0BC}"/>
              </a:ext>
            </a:extLst>
          </p:cNvPr>
          <p:cNvSpPr txBox="1"/>
          <p:nvPr/>
        </p:nvSpPr>
        <p:spPr>
          <a:xfrm>
            <a:off x="3732137" y="2628856"/>
            <a:ext cx="1085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RFB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="" xmlns:a16="http://schemas.microsoft.com/office/drawing/2014/main" id="{4954C95A-535A-47CE-A5E0-BA4B2126B9B6}"/>
              </a:ext>
            </a:extLst>
          </p:cNvPr>
          <p:cNvCxnSpPr>
            <a:cxnSpLocks/>
          </p:cNvCxnSpPr>
          <p:nvPr/>
        </p:nvCxnSpPr>
        <p:spPr>
          <a:xfrm>
            <a:off x="3396304" y="3524101"/>
            <a:ext cx="1322900" cy="14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="" xmlns:a16="http://schemas.microsoft.com/office/drawing/2014/main" id="{FE616DE7-70C8-45C9-B045-A397E0018130}"/>
              </a:ext>
            </a:extLst>
          </p:cNvPr>
          <p:cNvCxnSpPr>
            <a:cxnSpLocks/>
          </p:cNvCxnSpPr>
          <p:nvPr/>
        </p:nvCxnSpPr>
        <p:spPr>
          <a:xfrm>
            <a:off x="3588516" y="3538597"/>
            <a:ext cx="0" cy="1579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CB6AA050-9518-40F4-A072-94A19D977489}"/>
              </a:ext>
            </a:extLst>
          </p:cNvPr>
          <p:cNvSpPr txBox="1"/>
          <p:nvPr/>
        </p:nvSpPr>
        <p:spPr>
          <a:xfrm>
            <a:off x="3368665" y="3460065"/>
            <a:ext cx="264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B806459D-861F-4321-B155-9B7C65BD97B2}"/>
              </a:ext>
            </a:extLst>
          </p:cNvPr>
          <p:cNvSpPr txBox="1"/>
          <p:nvPr/>
        </p:nvSpPr>
        <p:spPr>
          <a:xfrm>
            <a:off x="4217714" y="3427755"/>
            <a:ext cx="4490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. . .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="" xmlns:a16="http://schemas.microsoft.com/office/drawing/2014/main" id="{9E4945A5-6B39-46AE-93D5-6DDF69B9EDA2}"/>
              </a:ext>
            </a:extLst>
          </p:cNvPr>
          <p:cNvCxnSpPr>
            <a:cxnSpLocks/>
          </p:cNvCxnSpPr>
          <p:nvPr/>
        </p:nvCxnSpPr>
        <p:spPr>
          <a:xfrm>
            <a:off x="3867005" y="3532065"/>
            <a:ext cx="0" cy="1579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="" xmlns:a16="http://schemas.microsoft.com/office/drawing/2014/main" id="{50210D6D-10AA-41BE-BB8D-9A17EED2DF08}"/>
              </a:ext>
            </a:extLst>
          </p:cNvPr>
          <p:cNvCxnSpPr>
            <a:cxnSpLocks/>
          </p:cNvCxnSpPr>
          <p:nvPr/>
        </p:nvCxnSpPr>
        <p:spPr>
          <a:xfrm>
            <a:off x="4127452" y="3538597"/>
            <a:ext cx="0" cy="1579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3BD865F1-4907-4CB8-937B-9FE30CBFA976}"/>
              </a:ext>
            </a:extLst>
          </p:cNvPr>
          <p:cNvSpPr txBox="1"/>
          <p:nvPr/>
        </p:nvSpPr>
        <p:spPr>
          <a:xfrm>
            <a:off x="3606189" y="3453069"/>
            <a:ext cx="264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37830F48-D574-4580-97EE-4A3E24F535AC}"/>
              </a:ext>
            </a:extLst>
          </p:cNvPr>
          <p:cNvSpPr txBox="1"/>
          <p:nvPr/>
        </p:nvSpPr>
        <p:spPr>
          <a:xfrm>
            <a:off x="3868087" y="3460521"/>
            <a:ext cx="264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="" xmlns:a16="http://schemas.microsoft.com/office/drawing/2014/main" id="{01DB12C1-0D83-49F6-A629-17765781CBAB}"/>
              </a:ext>
            </a:extLst>
          </p:cNvPr>
          <p:cNvCxnSpPr>
            <a:cxnSpLocks/>
          </p:cNvCxnSpPr>
          <p:nvPr/>
        </p:nvCxnSpPr>
        <p:spPr>
          <a:xfrm>
            <a:off x="2665628" y="1600157"/>
            <a:ext cx="0" cy="9517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="" xmlns:a16="http://schemas.microsoft.com/office/drawing/2014/main" id="{AB3A8266-F55D-46A9-87C0-4F610AA4EC90}"/>
              </a:ext>
            </a:extLst>
          </p:cNvPr>
          <p:cNvCxnSpPr>
            <a:cxnSpLocks/>
          </p:cNvCxnSpPr>
          <p:nvPr/>
        </p:nvCxnSpPr>
        <p:spPr>
          <a:xfrm>
            <a:off x="4000288" y="2566438"/>
            <a:ext cx="0" cy="9656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="" xmlns:a16="http://schemas.microsoft.com/office/drawing/2014/main" id="{2907DC2F-4AFD-49A6-A7E6-08945E7EC8C9}"/>
              </a:ext>
            </a:extLst>
          </p:cNvPr>
          <p:cNvCxnSpPr>
            <a:cxnSpLocks/>
          </p:cNvCxnSpPr>
          <p:nvPr/>
        </p:nvCxnSpPr>
        <p:spPr>
          <a:xfrm>
            <a:off x="4016773" y="3689981"/>
            <a:ext cx="0" cy="3053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E57982FB-E114-4929-8698-2D2280D9DE61}"/>
              </a:ext>
            </a:extLst>
          </p:cNvPr>
          <p:cNvSpPr txBox="1"/>
          <p:nvPr/>
        </p:nvSpPr>
        <p:spPr>
          <a:xfrm>
            <a:off x="5047375" y="3810698"/>
            <a:ext cx="7468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Valid?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="" xmlns:a16="http://schemas.microsoft.com/office/drawing/2014/main" id="{C802C68C-6D45-4346-ABAC-06FAF26DE13F}"/>
              </a:ext>
            </a:extLst>
          </p:cNvPr>
          <p:cNvCxnSpPr>
            <a:cxnSpLocks/>
            <a:endCxn id="69" idx="1"/>
          </p:cNvCxnSpPr>
          <p:nvPr/>
        </p:nvCxnSpPr>
        <p:spPr>
          <a:xfrm flipV="1">
            <a:off x="4016773" y="3995364"/>
            <a:ext cx="1030602" cy="18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21019D16-38AE-4094-8AA2-3626619EC560}"/>
              </a:ext>
            </a:extLst>
          </p:cNvPr>
          <p:cNvSpPr txBox="1"/>
          <p:nvPr/>
        </p:nvSpPr>
        <p:spPr>
          <a:xfrm>
            <a:off x="5141694" y="2627139"/>
            <a:ext cx="277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C4296703-9D84-4249-9602-43C514634E25}"/>
              </a:ext>
            </a:extLst>
          </p:cNvPr>
          <p:cNvSpPr txBox="1"/>
          <p:nvPr/>
        </p:nvSpPr>
        <p:spPr>
          <a:xfrm>
            <a:off x="5509042" y="4214824"/>
            <a:ext cx="277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6756D188-7CF3-4B19-BB69-FFCB6B763B09}"/>
              </a:ext>
            </a:extLst>
          </p:cNvPr>
          <p:cNvSpPr txBox="1"/>
          <p:nvPr/>
        </p:nvSpPr>
        <p:spPr>
          <a:xfrm>
            <a:off x="4495822" y="1661267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⑤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="" xmlns:a16="http://schemas.microsoft.com/office/drawing/2014/main" id="{74067383-5B1B-471D-BE5F-E7CD5E2A7CC5}"/>
              </a:ext>
            </a:extLst>
          </p:cNvPr>
          <p:cNvCxnSpPr>
            <a:cxnSpLocks/>
            <a:stCxn id="20" idx="3"/>
            <a:endCxn id="79" idx="1"/>
          </p:cNvCxnSpPr>
          <p:nvPr/>
        </p:nvCxnSpPr>
        <p:spPr>
          <a:xfrm flipV="1">
            <a:off x="5964890" y="1499068"/>
            <a:ext cx="492039" cy="8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AF859559-5BC4-4FBE-9730-A7BD4186DF57}"/>
              </a:ext>
            </a:extLst>
          </p:cNvPr>
          <p:cNvSpPr txBox="1"/>
          <p:nvPr/>
        </p:nvSpPr>
        <p:spPr>
          <a:xfrm>
            <a:off x="6456929" y="1314402"/>
            <a:ext cx="1061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Estimate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="" xmlns:a16="http://schemas.microsoft.com/office/drawing/2014/main" id="{7A1A3AD5-9230-4097-9797-085D8815DF74}"/>
              </a:ext>
            </a:extLst>
          </p:cNvPr>
          <p:cNvSpPr txBox="1"/>
          <p:nvPr/>
        </p:nvSpPr>
        <p:spPr>
          <a:xfrm>
            <a:off x="4214810" y="4702748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⑥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="" xmlns:a16="http://schemas.microsoft.com/office/drawing/2014/main" id="{75A18CDD-E82D-4929-BCC3-D6663D7D7B10}"/>
              </a:ext>
            </a:extLst>
          </p:cNvPr>
          <p:cNvSpPr txBox="1"/>
          <p:nvPr/>
        </p:nvSpPr>
        <p:spPr>
          <a:xfrm>
            <a:off x="3443724" y="1571618"/>
            <a:ext cx="4138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②</a:t>
            </a:r>
          </a:p>
        </p:txBody>
      </p:sp>
      <p:sp>
        <p:nvSpPr>
          <p:cNvPr id="104" name="Title 1"/>
          <p:cNvSpPr>
            <a:spLocks noGrp="1"/>
          </p:cNvSpPr>
          <p:nvPr>
            <p:ph type="title"/>
          </p:nvPr>
        </p:nvSpPr>
        <p:spPr>
          <a:xfrm>
            <a:off x="304800" y="57150"/>
            <a:ext cx="8534400" cy="685800"/>
          </a:xfrm>
        </p:spPr>
        <p:txBody>
          <a:bodyPr>
            <a:normAutofit/>
          </a:bodyPr>
          <a:lstStyle/>
          <a:p>
            <a:r>
              <a:rPr lang="en-US" sz="3500" dirty="0"/>
              <a:t>Value Estimator</a:t>
            </a:r>
          </a:p>
        </p:txBody>
      </p:sp>
    </p:spTree>
    <p:extLst>
      <p:ext uri="{BB962C8B-B14F-4D97-AF65-F5344CB8AC3E}">
        <p14:creationId xmlns:p14="http://schemas.microsoft.com/office/powerpoint/2010/main" xmlns="" val="377556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  <p:bldP spid="18" grpId="0"/>
      <p:bldP spid="19" grpId="0"/>
      <p:bldP spid="44" grpId="0" animBg="1"/>
      <p:bldP spid="47" grpId="0"/>
      <p:bldP spid="69" grpId="0" animBg="1"/>
      <p:bldP spid="79" grpId="0"/>
      <p:bldP spid="9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5285256" y="4714890"/>
            <a:ext cx="144000" cy="190800"/>
          </a:xfrm>
          <a:prstGeom prst="rect">
            <a:avLst/>
          </a:prstGeom>
          <a:gradFill flip="none" rotWithShape="1">
            <a:gsLst>
              <a:gs pos="0">
                <a:srgbClr val="18F418"/>
              </a:gs>
              <a:gs pos="33000">
                <a:srgbClr val="92D050"/>
              </a:gs>
              <a:gs pos="100000">
                <a:srgbClr val="FF000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PC </a:t>
            </a:r>
            <a:r>
              <a:rPr lang="en-US" sz="3500" dirty="0" err="1"/>
              <a:t>Blacklister</a:t>
            </a:r>
            <a:endParaRPr lang="en-US" sz="35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60744404"/>
              </p:ext>
            </p:extLst>
          </p:nvPr>
        </p:nvGraphicFramePr>
        <p:xfrm>
          <a:off x="304800" y="1111002"/>
          <a:ext cx="8534400" cy="10287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8828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5626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068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S.No</a:t>
                      </a:r>
                      <a:endParaRPr lang="en-US" sz="18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Baseline</a:t>
                      </a:r>
                      <a:r>
                        <a:rPr lang="en-US" sz="1800" baseline="0" dirty="0"/>
                        <a:t>  IPC</a:t>
                      </a:r>
                      <a:endParaRPr lang="en-US" sz="18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Correct </a:t>
                      </a:r>
                      <a:r>
                        <a:rPr lang="en-US" sz="1800" dirty="0" err="1"/>
                        <a:t>pred</a:t>
                      </a:r>
                      <a:endParaRPr lang="en-US" sz="18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Incorrect </a:t>
                      </a:r>
                      <a:r>
                        <a:rPr lang="en-US" sz="1800" dirty="0" err="1"/>
                        <a:t>pred</a:t>
                      </a:r>
                      <a:endParaRPr lang="en-US" sz="18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IPC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1.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1.21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26.5%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0.9%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1.13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2. 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1.98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5.1%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0.3%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1.95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2382721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/>
              <a:t>Performance is very sensitive to incorrect predictions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We observed that some instructions showed a specific behavior which leads to incorrect predictions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352523" y="3975870"/>
            <a:ext cx="432048" cy="324036"/>
          </a:xfrm>
          <a:prstGeom prst="roundRect">
            <a:avLst/>
          </a:prstGeom>
          <a:solidFill>
            <a:srgbClr val="18F418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851242" y="3975870"/>
            <a:ext cx="432048" cy="324036"/>
          </a:xfrm>
          <a:prstGeom prst="roundRect">
            <a:avLst/>
          </a:prstGeom>
          <a:solidFill>
            <a:srgbClr val="18F418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349961" y="3983124"/>
            <a:ext cx="432048" cy="324036"/>
          </a:xfrm>
          <a:prstGeom prst="roundRect">
            <a:avLst/>
          </a:prstGeom>
          <a:solidFill>
            <a:srgbClr val="18F418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7740" y="3983124"/>
            <a:ext cx="1008112" cy="324000"/>
          </a:xfrm>
          <a:prstGeom prst="rect">
            <a:avLst/>
          </a:prstGeom>
          <a:gradFill flip="none" rotWithShape="1">
            <a:gsLst>
              <a:gs pos="0">
                <a:srgbClr val="18F418"/>
              </a:gs>
              <a:gs pos="50000">
                <a:srgbClr val="92D050"/>
              </a:gs>
              <a:gs pos="100000">
                <a:srgbClr val="FF000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2848680" y="3983124"/>
            <a:ext cx="432048" cy="324036"/>
          </a:xfrm>
          <a:prstGeom prst="roundRect">
            <a:avLst/>
          </a:prstGeom>
          <a:solidFill>
            <a:srgbClr val="FF0000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347399" y="4000510"/>
            <a:ext cx="1368152" cy="324000"/>
          </a:xfrm>
          <a:prstGeom prst="rect">
            <a:avLst/>
          </a:prstGeom>
          <a:gradFill flip="none" rotWithShape="1">
            <a:gsLst>
              <a:gs pos="0">
                <a:srgbClr val="18F418"/>
              </a:gs>
              <a:gs pos="33000">
                <a:srgbClr val="92D050"/>
              </a:gs>
              <a:gs pos="100000">
                <a:srgbClr val="FF000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782222" y="3975906"/>
            <a:ext cx="432048" cy="324036"/>
          </a:xfrm>
          <a:prstGeom prst="roundRect">
            <a:avLst/>
          </a:prstGeom>
          <a:solidFill>
            <a:srgbClr val="18F418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5280941" y="3975906"/>
            <a:ext cx="432048" cy="324036"/>
          </a:xfrm>
          <a:prstGeom prst="roundRect">
            <a:avLst/>
          </a:prstGeom>
          <a:solidFill>
            <a:srgbClr val="18F418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779660" y="3975906"/>
            <a:ext cx="432048" cy="324036"/>
          </a:xfrm>
          <a:prstGeom prst="roundRect">
            <a:avLst/>
          </a:prstGeom>
          <a:solidFill>
            <a:srgbClr val="18F418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6278379" y="3975906"/>
            <a:ext cx="432048" cy="324036"/>
          </a:xfrm>
          <a:prstGeom prst="roundRect">
            <a:avLst/>
          </a:prstGeom>
          <a:solidFill>
            <a:srgbClr val="FF0000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777098" y="3975906"/>
            <a:ext cx="1368152" cy="324000"/>
          </a:xfrm>
          <a:prstGeom prst="rect">
            <a:avLst/>
          </a:prstGeom>
          <a:gradFill flip="none" rotWithShape="1">
            <a:gsLst>
              <a:gs pos="0">
                <a:srgbClr val="18F418"/>
              </a:gs>
              <a:gs pos="33000">
                <a:srgbClr val="92D050"/>
              </a:gs>
              <a:gs pos="100000">
                <a:srgbClr val="FF000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8211918" y="3975906"/>
            <a:ext cx="432048" cy="324036"/>
          </a:xfrm>
          <a:prstGeom prst="roundRect">
            <a:avLst/>
          </a:prstGeom>
          <a:solidFill>
            <a:srgbClr val="18F418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6E3CB866-5E35-4EC5-85C4-01D8BF030CEC}"/>
              </a:ext>
            </a:extLst>
          </p:cNvPr>
          <p:cNvSpPr/>
          <p:nvPr/>
        </p:nvSpPr>
        <p:spPr>
          <a:xfrm>
            <a:off x="428596" y="4700016"/>
            <a:ext cx="144016" cy="191268"/>
          </a:xfrm>
          <a:prstGeom prst="rect">
            <a:avLst/>
          </a:prstGeom>
          <a:solidFill>
            <a:srgbClr val="18F418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10A2E3FE-9894-49BE-B0CF-941FBF43437A}"/>
              </a:ext>
            </a:extLst>
          </p:cNvPr>
          <p:cNvSpPr/>
          <p:nvPr/>
        </p:nvSpPr>
        <p:spPr>
          <a:xfrm>
            <a:off x="2857488" y="4699811"/>
            <a:ext cx="144016" cy="19126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AD5E2F1F-A147-4DE6-8A83-2688EF4704C5}"/>
              </a:ext>
            </a:extLst>
          </p:cNvPr>
          <p:cNvSpPr txBox="1"/>
          <p:nvPr/>
        </p:nvSpPr>
        <p:spPr>
          <a:xfrm>
            <a:off x="629105" y="461098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Correct Predictions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65138427-12C0-4518-9843-EB82A32670EC}"/>
              </a:ext>
            </a:extLst>
          </p:cNvPr>
          <p:cNvSpPr txBox="1"/>
          <p:nvPr/>
        </p:nvSpPr>
        <p:spPr>
          <a:xfrm>
            <a:off x="3061367" y="4615935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Incorrect Predictions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65138427-12C0-4518-9843-EB82A32670EC}"/>
              </a:ext>
            </a:extLst>
          </p:cNvPr>
          <p:cNvSpPr txBox="1"/>
          <p:nvPr/>
        </p:nvSpPr>
        <p:spPr>
          <a:xfrm>
            <a:off x="5510234" y="4631310"/>
            <a:ext cx="2635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Increasing confidence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904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6" grpId="0" uiExpand="1" build="p"/>
      <p:bldP spid="7" grpId="0" animBg="1"/>
      <p:bldP spid="9" grpId="0" animBg="1"/>
      <p:bldP spid="10" grpId="0" animBg="1"/>
      <p:bldP spid="8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" grpId="0" animBg="1"/>
      <p:bldP spid="20" grpId="0" animBg="1"/>
      <p:bldP spid="11" grpId="0"/>
      <p:bldP spid="22" grpId="0"/>
      <p:bldP spid="4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PC </a:t>
            </a:r>
            <a:r>
              <a:rPr lang="en-US" sz="3500" dirty="0" err="1"/>
              <a:t>Blacklister</a:t>
            </a:r>
            <a:endParaRPr lang="en-US" sz="35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 very small fraction of PCs showed this behavior </a:t>
            </a:r>
          </a:p>
          <a:p>
            <a:r>
              <a:rPr lang="en-US" sz="2400" dirty="0" smtClean="0"/>
              <a:t>This </a:t>
            </a:r>
            <a:r>
              <a:rPr lang="en-US" sz="2400" dirty="0"/>
              <a:t>could be avoided by increasing the confidence threshold</a:t>
            </a:r>
          </a:p>
          <a:p>
            <a:r>
              <a:rPr lang="en-US" sz="2400" dirty="0"/>
              <a:t>But that reduces the overall number of correct prediction and reduces performance</a:t>
            </a:r>
          </a:p>
          <a:p>
            <a:r>
              <a:rPr lang="en-US" sz="2400" dirty="0"/>
              <a:t>That why we blacklist the PCs that show this behavior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727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900" dirty="0"/>
              <a:t>Dynamic</a:t>
            </a:r>
            <a:r>
              <a:rPr lang="en-US" dirty="0"/>
              <a:t> Context Length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90505641"/>
              </p:ext>
            </p:extLst>
          </p:nvPr>
        </p:nvGraphicFramePr>
        <p:xfrm>
          <a:off x="304800" y="1707654"/>
          <a:ext cx="8534400" cy="1744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068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068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068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068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4290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Trace</a:t>
                      </a:r>
                    </a:p>
                  </a:txBody>
                  <a:tcPr marT="34290" marB="3429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Baseline IPC</a:t>
                      </a:r>
                    </a:p>
                  </a:txBody>
                  <a:tcPr marT="34290" marB="3429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IPC</a:t>
                      </a:r>
                      <a:r>
                        <a:rPr lang="en-US" sz="2000" baseline="0" dirty="0"/>
                        <a:t> (with context length)</a:t>
                      </a:r>
                      <a:endParaRPr lang="en-US" sz="2000" dirty="0"/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29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64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32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fp_9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7.95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10.46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11.59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10.99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int_19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5.95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6.36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5.96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5.77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srv_34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1.36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1.53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1.68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1.98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789553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/>
              <a:t>Context length refers to the number of values used to create hash in the </a:t>
            </a:r>
            <a:r>
              <a:rPr lang="en-US" sz="2400" dirty="0" smtClean="0"/>
              <a:t>History table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374638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/>
              <a:t>Depending on the program behavior it gives better performance with different context length</a:t>
            </a:r>
          </a:p>
        </p:txBody>
      </p:sp>
    </p:spTree>
    <p:extLst>
      <p:ext uri="{BB962C8B-B14F-4D97-AF65-F5344CB8AC3E}">
        <p14:creationId xmlns:p14="http://schemas.microsoft.com/office/powerpoint/2010/main" xmlns="" val="204750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We maintain different context length in each of the </a:t>
            </a:r>
            <a:r>
              <a:rPr lang="en-US" sz="2400" dirty="0" smtClean="0"/>
              <a:t>history table</a:t>
            </a:r>
            <a:r>
              <a:rPr lang="en-US" sz="2400" dirty="0" smtClean="0"/>
              <a:t> </a:t>
            </a:r>
            <a:r>
              <a:rPr lang="en-US" sz="2400" dirty="0"/>
              <a:t>entry</a:t>
            </a:r>
          </a:p>
          <a:p>
            <a:r>
              <a:rPr lang="en-US" sz="2400" dirty="0"/>
              <a:t>And different </a:t>
            </a:r>
            <a:r>
              <a:rPr lang="en-US" sz="2400" dirty="0" smtClean="0"/>
              <a:t>prediction</a:t>
            </a:r>
            <a:r>
              <a:rPr lang="en-US" sz="2400" dirty="0" smtClean="0"/>
              <a:t> </a:t>
            </a:r>
            <a:r>
              <a:rPr lang="en-US" sz="2400" dirty="0"/>
              <a:t>tables for each of the context length</a:t>
            </a:r>
          </a:p>
          <a:p>
            <a:r>
              <a:rPr lang="en-US" sz="2400" dirty="0"/>
              <a:t>Use a simple meta predictor to decide between the context </a:t>
            </a:r>
            <a:r>
              <a:rPr lang="en-US" sz="2400" dirty="0" smtClean="0"/>
              <a:t>length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900" dirty="0"/>
              <a:t>Dynamic</a:t>
            </a:r>
            <a:r>
              <a:rPr lang="en-US" dirty="0"/>
              <a:t> Context Length</a:t>
            </a:r>
          </a:p>
        </p:txBody>
      </p:sp>
    </p:spTree>
    <p:extLst>
      <p:ext uri="{BB962C8B-B14F-4D97-AF65-F5344CB8AC3E}">
        <p14:creationId xmlns:p14="http://schemas.microsoft.com/office/powerpoint/2010/main" xmlns="" val="275062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DFCM++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="" xmlns:a16="http://schemas.microsoft.com/office/drawing/2014/main" id="{502FE0E7-9CFB-4A69-89ED-C7437FA15F93}"/>
              </a:ext>
            </a:extLst>
          </p:cNvPr>
          <p:cNvSpPr/>
          <p:nvPr/>
        </p:nvSpPr>
        <p:spPr>
          <a:xfrm>
            <a:off x="2812877" y="1599052"/>
            <a:ext cx="971323" cy="17099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54" name="Straight Connector 53">
            <a:extLst>
              <a:ext uri="{FF2B5EF4-FFF2-40B4-BE49-F238E27FC236}">
                <a16:creationId xmlns="" xmlns:a16="http://schemas.microsoft.com/office/drawing/2014/main" id="{C0F6E02E-561F-413A-84F4-A6B6C6342617}"/>
              </a:ext>
            </a:extLst>
          </p:cNvPr>
          <p:cNvCxnSpPr>
            <a:cxnSpLocks/>
            <a:stCxn id="53" idx="1"/>
            <a:endCxn id="53" idx="3"/>
          </p:cNvCxnSpPr>
          <p:nvPr/>
        </p:nvCxnSpPr>
        <p:spPr>
          <a:xfrm>
            <a:off x="2812877" y="2454016"/>
            <a:ext cx="9713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56435185-A4DA-4375-8360-60F3ABAE0F5A}"/>
              </a:ext>
            </a:extLst>
          </p:cNvPr>
          <p:cNvSpPr txBox="1"/>
          <p:nvPr/>
        </p:nvSpPr>
        <p:spPr>
          <a:xfrm>
            <a:off x="2831165" y="1617341"/>
            <a:ext cx="97163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Preference Counters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="" xmlns:a16="http://schemas.microsoft.com/office/drawing/2014/main" id="{CE929F25-3B8E-47F6-B675-48C0F12953C6}"/>
              </a:ext>
            </a:extLst>
          </p:cNvPr>
          <p:cNvCxnSpPr>
            <a:cxnSpLocks/>
          </p:cNvCxnSpPr>
          <p:nvPr/>
        </p:nvCxnSpPr>
        <p:spPr>
          <a:xfrm>
            <a:off x="2812876" y="2632324"/>
            <a:ext cx="9713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0AA8816D-ED4E-4CE7-B9AB-0491DDDB3783}"/>
              </a:ext>
            </a:extLst>
          </p:cNvPr>
          <p:cNvSpPr txBox="1"/>
          <p:nvPr/>
        </p:nvSpPr>
        <p:spPr>
          <a:xfrm>
            <a:off x="2988606" y="2714446"/>
            <a:ext cx="18626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  <a:p>
            <a:r>
              <a:rPr lang="en-US" sz="900" b="1" spc="-225" dirty="0"/>
              <a:t>.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="" xmlns:a16="http://schemas.microsoft.com/office/drawing/2014/main" id="{7BF5551C-CAE3-4AD9-9D61-D21EBD6AA2CC}"/>
              </a:ext>
            </a:extLst>
          </p:cNvPr>
          <p:cNvCxnSpPr>
            <a:cxnSpLocks/>
          </p:cNvCxnSpPr>
          <p:nvPr/>
        </p:nvCxnSpPr>
        <p:spPr>
          <a:xfrm flipV="1">
            <a:off x="2371041" y="2545457"/>
            <a:ext cx="441835" cy="115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="" xmlns:a16="http://schemas.microsoft.com/office/drawing/2014/main" id="{D171C213-BAB2-448E-A539-5C78D6B1A90D}"/>
              </a:ext>
            </a:extLst>
          </p:cNvPr>
          <p:cNvCxnSpPr>
            <a:cxnSpLocks/>
            <a:endCxn id="77" idx="3"/>
          </p:cNvCxnSpPr>
          <p:nvPr/>
        </p:nvCxnSpPr>
        <p:spPr>
          <a:xfrm flipV="1">
            <a:off x="3640584" y="2554600"/>
            <a:ext cx="694306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rapezoid 59">
            <a:extLst>
              <a:ext uri="{FF2B5EF4-FFF2-40B4-BE49-F238E27FC236}">
                <a16:creationId xmlns="" xmlns:a16="http://schemas.microsoft.com/office/drawing/2014/main" id="{6BD8AB8A-AB9A-4709-AADB-6EDF9F3446EE}"/>
              </a:ext>
            </a:extLst>
          </p:cNvPr>
          <p:cNvSpPr/>
          <p:nvPr/>
        </p:nvSpPr>
        <p:spPr>
          <a:xfrm rot="10800000">
            <a:off x="5834375" y="3091818"/>
            <a:ext cx="685801" cy="306308"/>
          </a:xfrm>
          <a:prstGeom prst="trapezoid">
            <a:avLst>
              <a:gd name="adj" fmla="val 5677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75A18CDD-E82D-4929-BCC3-D6663D7D7B10}"/>
              </a:ext>
            </a:extLst>
          </p:cNvPr>
          <p:cNvSpPr txBox="1"/>
          <p:nvPr/>
        </p:nvSpPr>
        <p:spPr>
          <a:xfrm>
            <a:off x="4709071" y="2037378"/>
            <a:ext cx="4138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②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18932DC6-5940-4EF0-BF2B-3FDEC2588C85}"/>
              </a:ext>
            </a:extLst>
          </p:cNvPr>
          <p:cNvSpPr txBox="1"/>
          <p:nvPr/>
        </p:nvSpPr>
        <p:spPr>
          <a:xfrm>
            <a:off x="5648362" y="3804119"/>
            <a:ext cx="1057825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PC Blacklisted ?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="" xmlns:a16="http://schemas.microsoft.com/office/drawing/2014/main" id="{41C0D97C-C6EF-4E22-9CDE-8EC4FB6DF423}"/>
              </a:ext>
            </a:extLst>
          </p:cNvPr>
          <p:cNvCxnSpPr>
            <a:cxnSpLocks/>
          </p:cNvCxnSpPr>
          <p:nvPr/>
        </p:nvCxnSpPr>
        <p:spPr>
          <a:xfrm>
            <a:off x="6177274" y="4306952"/>
            <a:ext cx="0" cy="7130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69C64CD7-439E-4FAF-88AA-CC63E6D752EB}"/>
              </a:ext>
            </a:extLst>
          </p:cNvPr>
          <p:cNvSpPr txBox="1"/>
          <p:nvPr/>
        </p:nvSpPr>
        <p:spPr>
          <a:xfrm>
            <a:off x="5077202" y="4299155"/>
            <a:ext cx="1100073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No - Use the predicted value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58B3AFBB-D391-42C7-9AE7-80E4917AD5D4}"/>
              </a:ext>
            </a:extLst>
          </p:cNvPr>
          <p:cNvSpPr txBox="1"/>
          <p:nvPr/>
        </p:nvSpPr>
        <p:spPr>
          <a:xfrm rot="5400000">
            <a:off x="6376971" y="2025837"/>
            <a:ext cx="810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Selector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40CBB0D6-6504-4455-830D-E55A605D4FB6}"/>
              </a:ext>
            </a:extLst>
          </p:cNvPr>
          <p:cNvSpPr txBox="1"/>
          <p:nvPr/>
        </p:nvSpPr>
        <p:spPr>
          <a:xfrm>
            <a:off x="2157898" y="2219071"/>
            <a:ext cx="4138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①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2ADA7053-0A98-4CB2-8A49-DB2FA0E64C9F}"/>
              </a:ext>
            </a:extLst>
          </p:cNvPr>
          <p:cNvSpPr txBox="1"/>
          <p:nvPr/>
        </p:nvSpPr>
        <p:spPr>
          <a:xfrm>
            <a:off x="6203149" y="3461513"/>
            <a:ext cx="4138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④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7E7C347B-095A-4E38-AD67-32B36CFD48FF}"/>
              </a:ext>
            </a:extLst>
          </p:cNvPr>
          <p:cNvSpPr txBox="1"/>
          <p:nvPr/>
        </p:nvSpPr>
        <p:spPr>
          <a:xfrm>
            <a:off x="5185938" y="2586603"/>
            <a:ext cx="4138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③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="" xmlns:a16="http://schemas.microsoft.com/office/drawing/2014/main" id="{C9F184E1-D6C1-4717-A2EC-A245F49C6035}"/>
              </a:ext>
            </a:extLst>
          </p:cNvPr>
          <p:cNvCxnSpPr>
            <a:cxnSpLocks/>
          </p:cNvCxnSpPr>
          <p:nvPr/>
        </p:nvCxnSpPr>
        <p:spPr>
          <a:xfrm>
            <a:off x="2812878" y="2102088"/>
            <a:ext cx="9713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28B6F983-2B14-405F-ACAA-8CCDABA6C232}"/>
              </a:ext>
            </a:extLst>
          </p:cNvPr>
          <p:cNvSpPr txBox="1"/>
          <p:nvPr/>
        </p:nvSpPr>
        <p:spPr>
          <a:xfrm>
            <a:off x="2808305" y="843558"/>
            <a:ext cx="932687" cy="5078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Order 64 DFCM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="" xmlns:a16="http://schemas.microsoft.com/office/drawing/2014/main" id="{6B2D595C-D328-43C6-8682-4E3F3CD1821D}"/>
              </a:ext>
            </a:extLst>
          </p:cNvPr>
          <p:cNvSpPr txBox="1"/>
          <p:nvPr/>
        </p:nvSpPr>
        <p:spPr>
          <a:xfrm>
            <a:off x="4202765" y="843558"/>
            <a:ext cx="932687" cy="5078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Order 32 DFCM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="" xmlns:a16="http://schemas.microsoft.com/office/drawing/2014/main" id="{A665C6CB-B5E7-4031-93E2-570217A933CB}"/>
              </a:ext>
            </a:extLst>
          </p:cNvPr>
          <p:cNvSpPr txBox="1"/>
          <p:nvPr/>
        </p:nvSpPr>
        <p:spPr>
          <a:xfrm>
            <a:off x="5816240" y="839783"/>
            <a:ext cx="932687" cy="5078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Value Estimator</a:t>
            </a:r>
          </a:p>
        </p:txBody>
      </p:sp>
      <p:sp>
        <p:nvSpPr>
          <p:cNvPr id="77" name="Trapezoid 76">
            <a:extLst>
              <a:ext uri="{FF2B5EF4-FFF2-40B4-BE49-F238E27FC236}">
                <a16:creationId xmlns="" xmlns:a16="http://schemas.microsoft.com/office/drawing/2014/main" id="{4543DFC3-A1C1-4F70-9F94-7F415BF3732C}"/>
              </a:ext>
            </a:extLst>
          </p:cNvPr>
          <p:cNvSpPr/>
          <p:nvPr/>
        </p:nvSpPr>
        <p:spPr>
          <a:xfrm rot="10800000">
            <a:off x="4247935" y="2401446"/>
            <a:ext cx="685801" cy="306308"/>
          </a:xfrm>
          <a:prstGeom prst="trapezoid">
            <a:avLst>
              <a:gd name="adj" fmla="val 5677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78" name="Straight Connector 77">
            <a:extLst>
              <a:ext uri="{FF2B5EF4-FFF2-40B4-BE49-F238E27FC236}">
                <a16:creationId xmlns="" xmlns:a16="http://schemas.microsoft.com/office/drawing/2014/main" id="{B422DA13-6E7B-49DA-919D-5D1E026D78EF}"/>
              </a:ext>
            </a:extLst>
          </p:cNvPr>
          <p:cNvCxnSpPr>
            <a:cxnSpLocks/>
          </p:cNvCxnSpPr>
          <p:nvPr/>
        </p:nvCxnSpPr>
        <p:spPr>
          <a:xfrm>
            <a:off x="3236929" y="1489324"/>
            <a:ext cx="12310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="" xmlns:a16="http://schemas.microsoft.com/office/drawing/2014/main" id="{88641459-4CE9-40E2-BF32-9AEACCB2BDE9}"/>
              </a:ext>
            </a:extLst>
          </p:cNvPr>
          <p:cNvCxnSpPr>
            <a:cxnSpLocks/>
          </p:cNvCxnSpPr>
          <p:nvPr/>
        </p:nvCxnSpPr>
        <p:spPr>
          <a:xfrm>
            <a:off x="3236929" y="1352164"/>
            <a:ext cx="0" cy="137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="" xmlns:a16="http://schemas.microsoft.com/office/drawing/2014/main" id="{FE428C0B-94DD-488A-A4EB-0793D0860AD2}"/>
              </a:ext>
            </a:extLst>
          </p:cNvPr>
          <p:cNvCxnSpPr>
            <a:cxnSpLocks/>
          </p:cNvCxnSpPr>
          <p:nvPr/>
        </p:nvCxnSpPr>
        <p:spPr>
          <a:xfrm>
            <a:off x="4467940" y="1489324"/>
            <a:ext cx="0" cy="9176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="" xmlns:a16="http://schemas.microsoft.com/office/drawing/2014/main" id="{849A0FDC-6A45-4ACE-AAEC-C90FACD34766}"/>
              </a:ext>
            </a:extLst>
          </p:cNvPr>
          <p:cNvCxnSpPr>
            <a:cxnSpLocks/>
          </p:cNvCxnSpPr>
          <p:nvPr/>
        </p:nvCxnSpPr>
        <p:spPr>
          <a:xfrm>
            <a:off x="4669108" y="1351888"/>
            <a:ext cx="0" cy="10495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="" xmlns:a16="http://schemas.microsoft.com/office/drawing/2014/main" id="{35E72660-A45E-460C-8683-0389EC9CFACE}"/>
              </a:ext>
            </a:extLst>
          </p:cNvPr>
          <p:cNvCxnSpPr>
            <a:cxnSpLocks/>
          </p:cNvCxnSpPr>
          <p:nvPr/>
        </p:nvCxnSpPr>
        <p:spPr>
          <a:xfrm>
            <a:off x="4597099" y="2881891"/>
            <a:ext cx="14664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="" xmlns:a16="http://schemas.microsoft.com/office/drawing/2014/main" id="{0E0CAD24-3DC3-47D7-8552-A3F90E4C0901}"/>
              </a:ext>
            </a:extLst>
          </p:cNvPr>
          <p:cNvCxnSpPr>
            <a:cxnSpLocks/>
            <a:stCxn id="77" idx="0"/>
          </p:cNvCxnSpPr>
          <p:nvPr/>
        </p:nvCxnSpPr>
        <p:spPr>
          <a:xfrm>
            <a:off x="4590834" y="2707754"/>
            <a:ext cx="0" cy="1741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="" xmlns:a16="http://schemas.microsoft.com/office/drawing/2014/main" id="{0766E0FD-61B0-479A-A878-7041BE21D191}"/>
              </a:ext>
            </a:extLst>
          </p:cNvPr>
          <p:cNvCxnSpPr>
            <a:cxnSpLocks/>
          </p:cNvCxnSpPr>
          <p:nvPr/>
        </p:nvCxnSpPr>
        <p:spPr>
          <a:xfrm>
            <a:off x="6063568" y="2881891"/>
            <a:ext cx="0" cy="2099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="" xmlns:a16="http://schemas.microsoft.com/office/drawing/2014/main" id="{7ECAB7C3-0462-4B1B-A10D-233A098A3FDB}"/>
              </a:ext>
            </a:extLst>
          </p:cNvPr>
          <p:cNvCxnSpPr>
            <a:cxnSpLocks/>
            <a:stCxn id="76" idx="2"/>
          </p:cNvCxnSpPr>
          <p:nvPr/>
        </p:nvCxnSpPr>
        <p:spPr>
          <a:xfrm flipH="1">
            <a:off x="6282583" y="1347614"/>
            <a:ext cx="1" cy="1730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="" xmlns:a16="http://schemas.microsoft.com/office/drawing/2014/main" id="{43F2937F-2834-423A-8DCD-92AF87E34AAA}"/>
              </a:ext>
            </a:extLst>
          </p:cNvPr>
          <p:cNvCxnSpPr>
            <a:cxnSpLocks/>
            <a:endCxn id="65" idx="0"/>
          </p:cNvCxnSpPr>
          <p:nvPr/>
        </p:nvCxnSpPr>
        <p:spPr>
          <a:xfrm>
            <a:off x="6177275" y="3398126"/>
            <a:ext cx="0" cy="4059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="" xmlns:a16="http://schemas.microsoft.com/office/drawing/2014/main" id="{AE84B391-F8B3-4870-BEE8-C2C098EA3CA7}"/>
              </a:ext>
            </a:extLst>
          </p:cNvPr>
          <p:cNvCxnSpPr>
            <a:cxnSpLocks/>
          </p:cNvCxnSpPr>
          <p:nvPr/>
        </p:nvCxnSpPr>
        <p:spPr>
          <a:xfrm>
            <a:off x="6634518" y="1351888"/>
            <a:ext cx="0" cy="19044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="" xmlns:a16="http://schemas.microsoft.com/office/drawing/2014/main" id="{FD3CAD47-2EB4-4C1F-929A-9107EB44B758}"/>
              </a:ext>
            </a:extLst>
          </p:cNvPr>
          <p:cNvCxnSpPr>
            <a:cxnSpLocks/>
          </p:cNvCxnSpPr>
          <p:nvPr/>
        </p:nvCxnSpPr>
        <p:spPr>
          <a:xfrm>
            <a:off x="2508288" y="650362"/>
            <a:ext cx="0" cy="18978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="" xmlns:a16="http://schemas.microsoft.com/office/drawing/2014/main" id="{879895C4-427E-474B-B559-19DACB49A687}"/>
              </a:ext>
            </a:extLst>
          </p:cNvPr>
          <p:cNvCxnSpPr>
            <a:cxnSpLocks/>
          </p:cNvCxnSpPr>
          <p:nvPr/>
        </p:nvCxnSpPr>
        <p:spPr>
          <a:xfrm>
            <a:off x="2508288" y="650362"/>
            <a:ext cx="37742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="" xmlns:a16="http://schemas.microsoft.com/office/drawing/2014/main" id="{953E4270-EDDE-4572-84DD-61A27E2473C7}"/>
              </a:ext>
            </a:extLst>
          </p:cNvPr>
          <p:cNvCxnSpPr>
            <a:cxnSpLocks/>
          </p:cNvCxnSpPr>
          <p:nvPr/>
        </p:nvCxnSpPr>
        <p:spPr>
          <a:xfrm>
            <a:off x="6282582" y="650363"/>
            <a:ext cx="0" cy="2012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="" xmlns:a16="http://schemas.microsoft.com/office/drawing/2014/main" id="{212278A6-D1C5-48DF-8F9D-5B054450C33D}"/>
              </a:ext>
            </a:extLst>
          </p:cNvPr>
          <p:cNvSpPr txBox="1"/>
          <p:nvPr/>
        </p:nvSpPr>
        <p:spPr>
          <a:xfrm>
            <a:off x="5863941" y="2038250"/>
            <a:ext cx="4138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②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="" xmlns:a16="http://schemas.microsoft.com/office/drawing/2014/main" id="{CC299B9F-219E-45E3-B4CA-5069729F863C}"/>
              </a:ext>
            </a:extLst>
          </p:cNvPr>
          <p:cNvSpPr txBox="1"/>
          <p:nvPr/>
        </p:nvSpPr>
        <p:spPr>
          <a:xfrm>
            <a:off x="6282582" y="4417862"/>
            <a:ext cx="4138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⑤</a:t>
            </a:r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="" xmlns:a16="http://schemas.microsoft.com/office/drawing/2014/main" id="{1BFE908B-9797-4B04-B408-335227FB80E3}"/>
              </a:ext>
            </a:extLst>
          </p:cNvPr>
          <p:cNvCxnSpPr>
            <a:cxnSpLocks/>
          </p:cNvCxnSpPr>
          <p:nvPr/>
        </p:nvCxnSpPr>
        <p:spPr>
          <a:xfrm flipH="1">
            <a:off x="6420044" y="3256385"/>
            <a:ext cx="214475" cy="14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="" xmlns:a16="http://schemas.microsoft.com/office/drawing/2014/main" id="{92B153E6-DA59-4022-B237-AA7D767A7CA3}"/>
              </a:ext>
            </a:extLst>
          </p:cNvPr>
          <p:cNvCxnSpPr>
            <a:cxnSpLocks/>
          </p:cNvCxnSpPr>
          <p:nvPr/>
        </p:nvCxnSpPr>
        <p:spPr>
          <a:xfrm>
            <a:off x="6706187" y="4046493"/>
            <a:ext cx="11770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="" xmlns:a16="http://schemas.microsoft.com/office/drawing/2014/main" id="{1B02C18C-FD12-47DD-B241-6A8BDA6FF58D}"/>
              </a:ext>
            </a:extLst>
          </p:cNvPr>
          <p:cNvSpPr txBox="1"/>
          <p:nvPr/>
        </p:nvSpPr>
        <p:spPr>
          <a:xfrm>
            <a:off x="6727310" y="4065677"/>
            <a:ext cx="12290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Yes – Don’t use the predicted value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="" xmlns:a16="http://schemas.microsoft.com/office/drawing/2014/main" id="{3901541D-10E5-4C59-AC74-D05787131076}"/>
              </a:ext>
            </a:extLst>
          </p:cNvPr>
          <p:cNvSpPr txBox="1"/>
          <p:nvPr/>
        </p:nvSpPr>
        <p:spPr>
          <a:xfrm>
            <a:off x="4302476" y="2400106"/>
            <a:ext cx="54565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Mux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="" xmlns:a16="http://schemas.microsoft.com/office/drawing/2014/main" id="{AE5A3190-629B-49F8-8DC0-973C8D3A7CC1}"/>
              </a:ext>
            </a:extLst>
          </p:cNvPr>
          <p:cNvSpPr txBox="1"/>
          <p:nvPr/>
        </p:nvSpPr>
        <p:spPr>
          <a:xfrm>
            <a:off x="5904447" y="3099618"/>
            <a:ext cx="54565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Mux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="" xmlns:a16="http://schemas.microsoft.com/office/drawing/2014/main" id="{6F0CE5A6-AC74-4F1B-88D1-253689634EAC}"/>
              </a:ext>
            </a:extLst>
          </p:cNvPr>
          <p:cNvSpPr txBox="1"/>
          <p:nvPr/>
        </p:nvSpPr>
        <p:spPr>
          <a:xfrm>
            <a:off x="2051720" y="2406956"/>
            <a:ext cx="36740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PC</a:t>
            </a:r>
          </a:p>
        </p:txBody>
      </p:sp>
      <p:cxnSp>
        <p:nvCxnSpPr>
          <p:cNvPr id="105" name="Straight Arrow Connector 104">
            <a:extLst>
              <a:ext uri="{FF2B5EF4-FFF2-40B4-BE49-F238E27FC236}">
                <a16:creationId xmlns="" xmlns:a16="http://schemas.microsoft.com/office/drawing/2014/main" id="{C0686885-871F-4204-BB2F-6369FC4D39A5}"/>
              </a:ext>
            </a:extLst>
          </p:cNvPr>
          <p:cNvCxnSpPr>
            <a:cxnSpLocks/>
          </p:cNvCxnSpPr>
          <p:nvPr/>
        </p:nvCxnSpPr>
        <p:spPr>
          <a:xfrm>
            <a:off x="4679748" y="642331"/>
            <a:ext cx="0" cy="2012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="" xmlns:a16="http://schemas.microsoft.com/office/drawing/2014/main" id="{0D237142-441E-48FA-8873-9AB34F53424C}"/>
              </a:ext>
            </a:extLst>
          </p:cNvPr>
          <p:cNvCxnSpPr>
            <a:cxnSpLocks/>
          </p:cNvCxnSpPr>
          <p:nvPr/>
        </p:nvCxnSpPr>
        <p:spPr>
          <a:xfrm>
            <a:off x="3255850" y="650363"/>
            <a:ext cx="0" cy="2012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1351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4" grpId="0"/>
      <p:bldP spid="67" grpId="0"/>
      <p:bldP spid="68" grpId="0"/>
      <p:bldP spid="69" grpId="0"/>
      <p:bldP spid="71" grpId="0"/>
      <p:bldP spid="72" grpId="0"/>
      <p:bldP spid="77" grpId="0" animBg="1"/>
      <p:bldP spid="92" grpId="0"/>
      <p:bldP spid="93" grpId="0"/>
      <p:bldP spid="96" grpId="0"/>
      <p:bldP spid="97" grpId="0"/>
      <p:bldP spid="98" grpId="0"/>
      <p:bldP spid="10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DFCM++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="" xmlns:a16="http://schemas.microsoft.com/office/drawing/2014/main" id="{88AA9193-7CC7-4083-9F23-87D24C5DEE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81513923"/>
              </p:ext>
            </p:extLst>
          </p:nvPr>
        </p:nvGraphicFramePr>
        <p:xfrm>
          <a:off x="-5518" y="591094"/>
          <a:ext cx="9149518" cy="4552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405F66BF-B799-4049-B786-EFA45C54373C}"/>
              </a:ext>
            </a:extLst>
          </p:cNvPr>
          <p:cNvCxnSpPr>
            <a:cxnSpLocks/>
          </p:cNvCxnSpPr>
          <p:nvPr/>
        </p:nvCxnSpPr>
        <p:spPr>
          <a:xfrm>
            <a:off x="1115616" y="2643758"/>
            <a:ext cx="7766098" cy="8002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467544" y="2247714"/>
            <a:ext cx="8147248" cy="91810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DFCM++ provide a performance improvement of 28.1%</a:t>
            </a:r>
          </a:p>
        </p:txBody>
      </p:sp>
    </p:spTree>
    <p:extLst>
      <p:ext uri="{BB962C8B-B14F-4D97-AF65-F5344CB8AC3E}">
        <p14:creationId xmlns:p14="http://schemas.microsoft.com/office/powerpoint/2010/main" xmlns="" val="73736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5" grpId="1">
        <p:bldAsOne/>
      </p:bldGraphic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Outline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7250"/>
            <a:ext cx="8534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  <a:endParaRPr lang="en-US" sz="36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4000" dirty="0" smtClean="0">
                <a:solidFill>
                  <a:schemeClr val="bg1">
                    <a:lumMod val="75000"/>
                  </a:schemeClr>
                </a:solidFill>
              </a:rPr>
              <a:t>State-of-the-art</a:t>
            </a:r>
            <a:endParaRPr lang="en-US" sz="40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4000" dirty="0">
                <a:solidFill>
                  <a:schemeClr val="bg1">
                    <a:lumMod val="75000"/>
                  </a:schemeClr>
                </a:solidFill>
              </a:rPr>
              <a:t>DFCM</a:t>
            </a:r>
          </a:p>
          <a:p>
            <a:pPr>
              <a:lnSpc>
                <a:spcPct val="90000"/>
              </a:lnSpc>
            </a:pPr>
            <a:r>
              <a:rPr lang="en-US" sz="4000" dirty="0">
                <a:solidFill>
                  <a:schemeClr val="bg1">
                    <a:lumMod val="75000"/>
                  </a:schemeClr>
                </a:solidFill>
              </a:rPr>
              <a:t>DFCM to DFCM++</a:t>
            </a:r>
          </a:p>
          <a:p>
            <a:pPr>
              <a:lnSpc>
                <a:spcPct val="90000"/>
              </a:lnSpc>
            </a:pPr>
            <a:r>
              <a:rPr lang="en-US" sz="4000" b="1" dirty="0">
                <a:solidFill>
                  <a:srgbClr val="FF0000"/>
                </a:solidFill>
              </a:rPr>
              <a:t>Future work</a:t>
            </a:r>
          </a:p>
          <a:p>
            <a:pPr>
              <a:lnSpc>
                <a:spcPct val="90000"/>
              </a:lnSpc>
            </a:pPr>
            <a:r>
              <a:rPr lang="en-US" sz="4000" dirty="0">
                <a:solidFill>
                  <a:schemeClr val="bg1">
                    <a:lumMod val="75000"/>
                  </a:schemeClr>
                </a:solidFill>
              </a:rPr>
              <a:t>Questions?</a:t>
            </a:r>
            <a:endParaRPr lang="en-US" sz="4000" dirty="0"/>
          </a:p>
          <a:p>
            <a:pPr>
              <a:lnSpc>
                <a:spcPct val="90000"/>
              </a:lnSpc>
            </a:pPr>
            <a:endParaRPr lang="en-US" sz="24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765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Future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is now Value Estimator is unrealistic for today’s processors</a:t>
            </a:r>
          </a:p>
          <a:p>
            <a:r>
              <a:rPr lang="en-US" dirty="0"/>
              <a:t>We are exploring ways to better accommodate it in existing </a:t>
            </a:r>
            <a:r>
              <a:rPr lang="en-US" dirty="0" smtClean="0"/>
              <a:t>architecture</a:t>
            </a:r>
            <a:endParaRPr lang="en-US" dirty="0"/>
          </a:p>
          <a:p>
            <a:r>
              <a:rPr lang="en-US" dirty="0"/>
              <a:t>Study the behavior of these improvements for the limited storage case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468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Outline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7250"/>
            <a:ext cx="8534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  <a:endParaRPr lang="en-US" sz="36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4000" b="1" dirty="0" smtClean="0">
                <a:solidFill>
                  <a:srgbClr val="FF0000"/>
                </a:solidFill>
              </a:rPr>
              <a:t>State-of-the-art</a:t>
            </a:r>
            <a:endParaRPr lang="en-US" sz="4000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4000" dirty="0">
                <a:solidFill>
                  <a:schemeClr val="bg1">
                    <a:lumMod val="75000"/>
                  </a:schemeClr>
                </a:solidFill>
              </a:rPr>
              <a:t>DFCM</a:t>
            </a:r>
          </a:p>
          <a:p>
            <a:pPr>
              <a:lnSpc>
                <a:spcPct val="90000"/>
              </a:lnSpc>
            </a:pPr>
            <a:r>
              <a:rPr lang="en-US" sz="4000" dirty="0">
                <a:solidFill>
                  <a:schemeClr val="bg1">
                    <a:lumMod val="75000"/>
                  </a:schemeClr>
                </a:solidFill>
              </a:rPr>
              <a:t>DFCM to DFCM++</a:t>
            </a:r>
          </a:p>
          <a:p>
            <a:pPr>
              <a:lnSpc>
                <a:spcPct val="90000"/>
              </a:lnSpc>
            </a:pPr>
            <a:r>
              <a:rPr lang="en-US" sz="4000" dirty="0">
                <a:solidFill>
                  <a:schemeClr val="bg1">
                    <a:lumMod val="75000"/>
                  </a:schemeClr>
                </a:solidFill>
              </a:rPr>
              <a:t>Future work</a:t>
            </a:r>
          </a:p>
          <a:p>
            <a:pPr>
              <a:lnSpc>
                <a:spcPct val="90000"/>
              </a:lnSpc>
            </a:pPr>
            <a:r>
              <a:rPr lang="en-US" sz="4000" dirty="0">
                <a:solidFill>
                  <a:schemeClr val="bg1">
                    <a:lumMod val="75000"/>
                  </a:schemeClr>
                </a:solidFill>
              </a:rPr>
              <a:t>Questions?</a:t>
            </a:r>
            <a:endParaRPr lang="en-US" sz="4000" dirty="0"/>
          </a:p>
          <a:p>
            <a:pPr>
              <a:lnSpc>
                <a:spcPct val="90000"/>
              </a:lnSpc>
            </a:pPr>
            <a:endParaRPr lang="en-US" sz="24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422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Outline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7250"/>
            <a:ext cx="8534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  <a:endParaRPr lang="en-US" sz="36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4000" dirty="0" smtClean="0">
                <a:solidFill>
                  <a:schemeClr val="bg1">
                    <a:lumMod val="75000"/>
                  </a:schemeClr>
                </a:solidFill>
              </a:rPr>
              <a:t>State-of-the-art</a:t>
            </a:r>
            <a:endParaRPr lang="en-US" sz="40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4000" dirty="0">
                <a:solidFill>
                  <a:schemeClr val="bg1">
                    <a:lumMod val="75000"/>
                  </a:schemeClr>
                </a:solidFill>
              </a:rPr>
              <a:t>DFCM</a:t>
            </a:r>
          </a:p>
          <a:p>
            <a:pPr>
              <a:lnSpc>
                <a:spcPct val="90000"/>
              </a:lnSpc>
            </a:pPr>
            <a:r>
              <a:rPr lang="en-US" sz="4000" dirty="0">
                <a:solidFill>
                  <a:schemeClr val="bg1">
                    <a:lumMod val="75000"/>
                  </a:schemeClr>
                </a:solidFill>
              </a:rPr>
              <a:t>DFCM to DFCM++</a:t>
            </a:r>
          </a:p>
          <a:p>
            <a:pPr>
              <a:lnSpc>
                <a:spcPct val="90000"/>
              </a:lnSpc>
            </a:pPr>
            <a:r>
              <a:rPr lang="en-US" sz="4000" dirty="0">
                <a:solidFill>
                  <a:schemeClr val="bg1">
                    <a:lumMod val="75000"/>
                  </a:schemeClr>
                </a:solidFill>
              </a:rPr>
              <a:t>Future work</a:t>
            </a:r>
          </a:p>
          <a:p>
            <a:pPr>
              <a:lnSpc>
                <a:spcPct val="90000"/>
              </a:lnSpc>
            </a:pPr>
            <a:r>
              <a:rPr lang="en-US" sz="4000" b="1" dirty="0">
                <a:solidFill>
                  <a:srgbClr val="FF0000"/>
                </a:solidFill>
              </a:rPr>
              <a:t>Questions?</a:t>
            </a:r>
          </a:p>
          <a:p>
            <a:pPr>
              <a:lnSpc>
                <a:spcPct val="90000"/>
              </a:lnSpc>
            </a:pPr>
            <a:endParaRPr lang="en-US" sz="24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652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01009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2683677"/>
            <a:ext cx="7772400" cy="1102519"/>
          </a:xfrm>
        </p:spPr>
        <p:txBody>
          <a:bodyPr/>
          <a:lstStyle/>
          <a:p>
            <a:pPr algn="ctr"/>
            <a:r>
              <a:rPr lang="en-IN" dirty="0" smtClean="0"/>
              <a:t>Thank You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Subtitle 8"/>
          <p:cNvSpPr txBox="1">
            <a:spLocks/>
          </p:cNvSpPr>
          <p:nvPr/>
        </p:nvSpPr>
        <p:spPr>
          <a:xfrm>
            <a:off x="251520" y="1709364"/>
            <a:ext cx="8712968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Thanks to Microsoft Research India and Research-I foundation for the financial support to attend and present the paper at the CVP-1.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State-of-the-art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VTAGE:</a:t>
            </a:r>
            <a:endParaRPr lang="en-US" sz="2400" dirty="0"/>
          </a:p>
          <a:p>
            <a:pPr lvl="1"/>
            <a:r>
              <a:rPr lang="en-US" sz="2000" dirty="0"/>
              <a:t>Best performance among existing predictors</a:t>
            </a:r>
          </a:p>
          <a:p>
            <a:pPr lvl="1"/>
            <a:r>
              <a:rPr lang="en-US" sz="2000" dirty="0" smtClean="0"/>
              <a:t>Started with VTAGE as the base predictor</a:t>
            </a:r>
          </a:p>
          <a:p>
            <a:pPr lvl="1"/>
            <a:r>
              <a:rPr lang="en-US" sz="2000" dirty="0" smtClean="0"/>
              <a:t>Unable to improve performance significantly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67544" y="2247714"/>
            <a:ext cx="8147248" cy="91810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The number of correct prediction made by </a:t>
            </a:r>
            <a:r>
              <a:rPr lang="en-US" sz="2400" dirty="0" smtClean="0">
                <a:solidFill>
                  <a:schemeClr val="tx1"/>
                </a:solidFill>
              </a:rPr>
              <a:t>VTAGE were </a:t>
            </a:r>
            <a:r>
              <a:rPr lang="en-US" sz="2400" dirty="0">
                <a:solidFill>
                  <a:schemeClr val="tx1"/>
                </a:solidFill>
              </a:rPr>
              <a:t>significantly less as compared to other predictors</a:t>
            </a:r>
          </a:p>
        </p:txBody>
      </p:sp>
    </p:spTree>
    <p:extLst>
      <p:ext uri="{BB962C8B-B14F-4D97-AF65-F5344CB8AC3E}">
        <p14:creationId xmlns:p14="http://schemas.microsoft.com/office/powerpoint/2010/main" xmlns="" val="50715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3" grpId="1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State-of-the-art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Increasing correct predictions much harder than reducing incorrect predictions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1853952" y="1777379"/>
          <a:ext cx="5436096" cy="3261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32476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State-of-the-art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DFCM as base predictor:</a:t>
            </a:r>
          </a:p>
          <a:p>
            <a:pPr lvl="1"/>
            <a:r>
              <a:rPr lang="en-US" dirty="0"/>
              <a:t>Capable of learning any given random </a:t>
            </a:r>
            <a:r>
              <a:rPr lang="en-US" dirty="0" smtClean="0"/>
              <a:t>pattern</a:t>
            </a:r>
          </a:p>
          <a:p>
            <a:pPr lvl="1"/>
            <a:r>
              <a:rPr lang="en-US" dirty="0" smtClean="0"/>
              <a:t>Based on the principle that if two PCs have the same context (same last N values) then there next value will be </a:t>
            </a:r>
            <a:r>
              <a:rPr lang="en-US" dirty="0" smtClean="0"/>
              <a:t>the same</a:t>
            </a:r>
            <a:endParaRPr lang="en-US" dirty="0"/>
          </a:p>
          <a:p>
            <a:pPr lvl="1"/>
            <a:r>
              <a:rPr lang="en-US" dirty="0"/>
              <a:t>Lower performance due to the </a:t>
            </a:r>
            <a:r>
              <a:rPr lang="en-US" dirty="0" err="1"/>
              <a:t>mispredictions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007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7250"/>
            <a:ext cx="8534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  <a:endParaRPr lang="en-US" sz="36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4000" dirty="0" smtClean="0">
                <a:solidFill>
                  <a:schemeClr val="bg1">
                    <a:lumMod val="75000"/>
                  </a:schemeClr>
                </a:solidFill>
              </a:rPr>
              <a:t>State-of-the-art</a:t>
            </a:r>
            <a:endParaRPr lang="en-US" sz="40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4000" b="1" dirty="0">
                <a:solidFill>
                  <a:srgbClr val="FF0000"/>
                </a:solidFill>
              </a:rPr>
              <a:t>DFCM</a:t>
            </a:r>
          </a:p>
          <a:p>
            <a:pPr>
              <a:lnSpc>
                <a:spcPct val="90000"/>
              </a:lnSpc>
            </a:pPr>
            <a:r>
              <a:rPr lang="en-US" sz="4000" dirty="0">
                <a:solidFill>
                  <a:schemeClr val="bg1">
                    <a:lumMod val="75000"/>
                  </a:schemeClr>
                </a:solidFill>
              </a:rPr>
              <a:t>DFCM to DFCM++</a:t>
            </a:r>
          </a:p>
          <a:p>
            <a:pPr>
              <a:lnSpc>
                <a:spcPct val="90000"/>
              </a:lnSpc>
            </a:pPr>
            <a:r>
              <a:rPr lang="en-US" sz="4000" dirty="0">
                <a:solidFill>
                  <a:schemeClr val="bg1">
                    <a:lumMod val="75000"/>
                  </a:schemeClr>
                </a:solidFill>
              </a:rPr>
              <a:t>Future work</a:t>
            </a:r>
          </a:p>
          <a:p>
            <a:pPr>
              <a:lnSpc>
                <a:spcPct val="90000"/>
              </a:lnSpc>
            </a:pPr>
            <a:r>
              <a:rPr lang="en-US" sz="4000" dirty="0">
                <a:solidFill>
                  <a:schemeClr val="bg1">
                    <a:lumMod val="75000"/>
                  </a:schemeClr>
                </a:solidFill>
              </a:rPr>
              <a:t>Questions?</a:t>
            </a:r>
            <a:endParaRPr lang="en-US" sz="4000" dirty="0"/>
          </a:p>
          <a:p>
            <a:pPr>
              <a:lnSpc>
                <a:spcPct val="90000"/>
              </a:lnSpc>
            </a:pPr>
            <a:endParaRPr lang="en-US" sz="24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877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DFCM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38E0A003-F33B-49A2-B24C-A8134E8EF7D7}"/>
              </a:ext>
            </a:extLst>
          </p:cNvPr>
          <p:cNvSpPr/>
          <p:nvPr/>
        </p:nvSpPr>
        <p:spPr>
          <a:xfrm>
            <a:off x="1434800" y="1134786"/>
            <a:ext cx="3432047" cy="22799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Rectangle 86">
            <a:extLst>
              <a:ext uri="{FF2B5EF4-FFF2-40B4-BE49-F238E27FC236}">
                <a16:creationId xmlns="" xmlns:a16="http://schemas.microsoft.com/office/drawing/2014/main" id="{C7090F4A-7131-4C8C-8DFE-2269EEABC3EE}"/>
              </a:ext>
            </a:extLst>
          </p:cNvPr>
          <p:cNvSpPr/>
          <p:nvPr/>
        </p:nvSpPr>
        <p:spPr>
          <a:xfrm>
            <a:off x="5805631" y="1134786"/>
            <a:ext cx="2072640" cy="22799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8" name="Straight Connector 87">
            <a:extLst>
              <a:ext uri="{FF2B5EF4-FFF2-40B4-BE49-F238E27FC236}">
                <a16:creationId xmlns="" xmlns:a16="http://schemas.microsoft.com/office/drawing/2014/main" id="{F0A51F8D-156E-4A9E-B7FD-0CB45573FF39}"/>
              </a:ext>
            </a:extLst>
          </p:cNvPr>
          <p:cNvCxnSpPr>
            <a:cxnSpLocks/>
            <a:stCxn id="45" idx="1"/>
            <a:endCxn id="45" idx="3"/>
          </p:cNvCxnSpPr>
          <p:nvPr/>
        </p:nvCxnSpPr>
        <p:spPr>
          <a:xfrm>
            <a:off x="1434800" y="2274738"/>
            <a:ext cx="34320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="" xmlns:a16="http://schemas.microsoft.com/office/drawing/2014/main" id="{6492A7F2-F524-4C72-9D64-7CEAF0874A6B}"/>
              </a:ext>
            </a:extLst>
          </p:cNvPr>
          <p:cNvCxnSpPr>
            <a:cxnSpLocks/>
          </p:cNvCxnSpPr>
          <p:nvPr/>
        </p:nvCxnSpPr>
        <p:spPr>
          <a:xfrm>
            <a:off x="1434800" y="1537122"/>
            <a:ext cx="34320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="" xmlns:a16="http://schemas.microsoft.com/office/drawing/2014/main" id="{566CA213-D75D-43DE-B236-3D86FA92D0A3}"/>
              </a:ext>
            </a:extLst>
          </p:cNvPr>
          <p:cNvSpPr txBox="1"/>
          <p:nvPr/>
        </p:nvSpPr>
        <p:spPr>
          <a:xfrm>
            <a:off x="1459184" y="1159170"/>
            <a:ext cx="1213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Base Value</a:t>
            </a:r>
          </a:p>
        </p:txBody>
      </p:sp>
      <p:cxnSp>
        <p:nvCxnSpPr>
          <p:cNvPr id="91" name="Straight Connector 90">
            <a:extLst>
              <a:ext uri="{FF2B5EF4-FFF2-40B4-BE49-F238E27FC236}">
                <a16:creationId xmlns="" xmlns:a16="http://schemas.microsoft.com/office/drawing/2014/main" id="{C9FC9C45-811D-4CBE-97D0-7694552EADE7}"/>
              </a:ext>
            </a:extLst>
          </p:cNvPr>
          <p:cNvCxnSpPr>
            <a:cxnSpLocks/>
          </p:cNvCxnSpPr>
          <p:nvPr/>
        </p:nvCxnSpPr>
        <p:spPr>
          <a:xfrm flipV="1">
            <a:off x="2684480" y="1134786"/>
            <a:ext cx="0" cy="22555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="" xmlns:a16="http://schemas.microsoft.com/office/drawing/2014/main" id="{1747E6EF-3F4A-4D2E-9A8D-2CFD9187DC5C}"/>
              </a:ext>
            </a:extLst>
          </p:cNvPr>
          <p:cNvSpPr txBox="1"/>
          <p:nvPr/>
        </p:nvSpPr>
        <p:spPr>
          <a:xfrm>
            <a:off x="2708863" y="1162219"/>
            <a:ext cx="2157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Hash of last N strides</a:t>
            </a:r>
          </a:p>
        </p:txBody>
      </p:sp>
      <p:cxnSp>
        <p:nvCxnSpPr>
          <p:cNvPr id="93" name="Straight Connector 92">
            <a:extLst>
              <a:ext uri="{FF2B5EF4-FFF2-40B4-BE49-F238E27FC236}">
                <a16:creationId xmlns="" xmlns:a16="http://schemas.microsoft.com/office/drawing/2014/main" id="{A55E18CE-15D0-4B94-86A7-6ACB0849DAC7}"/>
              </a:ext>
            </a:extLst>
          </p:cNvPr>
          <p:cNvCxnSpPr>
            <a:cxnSpLocks/>
          </p:cNvCxnSpPr>
          <p:nvPr/>
        </p:nvCxnSpPr>
        <p:spPr>
          <a:xfrm>
            <a:off x="1434799" y="2512482"/>
            <a:ext cx="3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="" xmlns:a16="http://schemas.microsoft.com/office/drawing/2014/main" id="{3E76AC4B-4915-48FB-B1CD-EFBC5B9F6934}"/>
              </a:ext>
            </a:extLst>
          </p:cNvPr>
          <p:cNvSpPr txBox="1"/>
          <p:nvPr/>
        </p:nvSpPr>
        <p:spPr>
          <a:xfrm>
            <a:off x="1656913" y="1570573"/>
            <a:ext cx="1878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spc="-300" dirty="0"/>
              <a:t>.</a:t>
            </a:r>
          </a:p>
          <a:p>
            <a:r>
              <a:rPr lang="en-US" sz="1200" b="1" spc="-300" dirty="0"/>
              <a:t>.</a:t>
            </a:r>
          </a:p>
          <a:p>
            <a:r>
              <a:rPr lang="en-US" sz="1200" b="1" spc="-300" dirty="0"/>
              <a:t>.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="" xmlns:a16="http://schemas.microsoft.com/office/drawing/2014/main" id="{6A60F311-0927-4477-A005-730A4EC4EA81}"/>
              </a:ext>
            </a:extLst>
          </p:cNvPr>
          <p:cNvSpPr txBox="1"/>
          <p:nvPr/>
        </p:nvSpPr>
        <p:spPr>
          <a:xfrm>
            <a:off x="1669105" y="2621977"/>
            <a:ext cx="1878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spc="-300" dirty="0"/>
              <a:t>.</a:t>
            </a:r>
          </a:p>
          <a:p>
            <a:r>
              <a:rPr lang="en-US" sz="1200" b="1" spc="-300" dirty="0"/>
              <a:t>.</a:t>
            </a:r>
          </a:p>
          <a:p>
            <a:r>
              <a:rPr lang="en-US" sz="1200" b="1" spc="-300" dirty="0"/>
              <a:t>.</a:t>
            </a:r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="" xmlns:a16="http://schemas.microsoft.com/office/drawing/2014/main" id="{D3D785CC-E154-4669-8B10-331782224467}"/>
              </a:ext>
            </a:extLst>
          </p:cNvPr>
          <p:cNvCxnSpPr/>
          <p:nvPr/>
        </p:nvCxnSpPr>
        <p:spPr>
          <a:xfrm>
            <a:off x="934927" y="2396658"/>
            <a:ext cx="4998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="" xmlns:a16="http://schemas.microsoft.com/office/drawing/2014/main" id="{91CD74AF-4BAB-4544-AD65-3EA2E46B3DF2}"/>
              </a:ext>
            </a:extLst>
          </p:cNvPr>
          <p:cNvSpPr txBox="1"/>
          <p:nvPr/>
        </p:nvSpPr>
        <p:spPr>
          <a:xfrm>
            <a:off x="538688" y="2211992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PC</a:t>
            </a:r>
          </a:p>
        </p:txBody>
      </p:sp>
      <p:cxnSp>
        <p:nvCxnSpPr>
          <p:cNvPr id="98" name="Straight Arrow Connector 97">
            <a:extLst>
              <a:ext uri="{FF2B5EF4-FFF2-40B4-BE49-F238E27FC236}">
                <a16:creationId xmlns="" xmlns:a16="http://schemas.microsoft.com/office/drawing/2014/main" id="{EBBEC7EC-C153-4849-8A0A-128237636261}"/>
              </a:ext>
            </a:extLst>
          </p:cNvPr>
          <p:cNvCxnSpPr>
            <a:cxnSpLocks/>
          </p:cNvCxnSpPr>
          <p:nvPr/>
        </p:nvCxnSpPr>
        <p:spPr>
          <a:xfrm>
            <a:off x="4659583" y="2408850"/>
            <a:ext cx="114604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="" xmlns:a16="http://schemas.microsoft.com/office/drawing/2014/main" id="{1FCA3F87-A670-4D03-BEE2-FBFCDE542E87}"/>
              </a:ext>
            </a:extLst>
          </p:cNvPr>
          <p:cNvCxnSpPr>
            <a:cxnSpLocks/>
          </p:cNvCxnSpPr>
          <p:nvPr/>
        </p:nvCxnSpPr>
        <p:spPr>
          <a:xfrm flipV="1">
            <a:off x="6622496" y="1159170"/>
            <a:ext cx="0" cy="22555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="" xmlns:a16="http://schemas.microsoft.com/office/drawing/2014/main" id="{9095BDD1-D38D-4743-926D-3155437ACAFE}"/>
              </a:ext>
            </a:extLst>
          </p:cNvPr>
          <p:cNvSpPr txBox="1"/>
          <p:nvPr/>
        </p:nvSpPr>
        <p:spPr>
          <a:xfrm>
            <a:off x="5817824" y="1146978"/>
            <a:ext cx="80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Stride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="" xmlns:a16="http://schemas.microsoft.com/office/drawing/2014/main" id="{5DA813E7-01EE-4BDA-A194-AF4D963E347F}"/>
              </a:ext>
            </a:extLst>
          </p:cNvPr>
          <p:cNvSpPr txBox="1"/>
          <p:nvPr/>
        </p:nvSpPr>
        <p:spPr>
          <a:xfrm>
            <a:off x="6622496" y="1146978"/>
            <a:ext cx="1255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Confidence</a:t>
            </a:r>
          </a:p>
        </p:txBody>
      </p:sp>
      <p:cxnSp>
        <p:nvCxnSpPr>
          <p:cNvPr id="102" name="Straight Connector 101">
            <a:extLst>
              <a:ext uri="{FF2B5EF4-FFF2-40B4-BE49-F238E27FC236}">
                <a16:creationId xmlns="" xmlns:a16="http://schemas.microsoft.com/office/drawing/2014/main" id="{63614296-C629-4C0B-969C-7FABBA7F59BC}"/>
              </a:ext>
            </a:extLst>
          </p:cNvPr>
          <p:cNvCxnSpPr>
            <a:cxnSpLocks/>
          </p:cNvCxnSpPr>
          <p:nvPr/>
        </p:nvCxnSpPr>
        <p:spPr>
          <a:xfrm>
            <a:off x="5805631" y="1528502"/>
            <a:ext cx="20665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rapezoid 102">
            <a:extLst>
              <a:ext uri="{FF2B5EF4-FFF2-40B4-BE49-F238E27FC236}">
                <a16:creationId xmlns="" xmlns:a16="http://schemas.microsoft.com/office/drawing/2014/main" id="{0B760576-C7E8-45F8-815C-B6873F598E66}"/>
              </a:ext>
            </a:extLst>
          </p:cNvPr>
          <p:cNvSpPr/>
          <p:nvPr/>
        </p:nvSpPr>
        <p:spPr>
          <a:xfrm rot="10800000">
            <a:off x="3318462" y="3890176"/>
            <a:ext cx="914401" cy="408411"/>
          </a:xfrm>
          <a:prstGeom prst="trapezoid">
            <a:avLst>
              <a:gd name="adj" fmla="val 5677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4" name="Straight Connector 103">
            <a:extLst>
              <a:ext uri="{FF2B5EF4-FFF2-40B4-BE49-F238E27FC236}">
                <a16:creationId xmlns="" xmlns:a16="http://schemas.microsoft.com/office/drawing/2014/main" id="{5AF618B4-AFF0-469E-9A8E-E995F486BCBF}"/>
              </a:ext>
            </a:extLst>
          </p:cNvPr>
          <p:cNvCxnSpPr>
            <a:cxnSpLocks/>
          </p:cNvCxnSpPr>
          <p:nvPr/>
        </p:nvCxnSpPr>
        <p:spPr>
          <a:xfrm>
            <a:off x="2065735" y="2408850"/>
            <a:ext cx="0" cy="12191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="" xmlns:a16="http://schemas.microsoft.com/office/drawing/2014/main" id="{F032EA32-6FFC-4D98-B571-D85649D690D2}"/>
              </a:ext>
            </a:extLst>
          </p:cNvPr>
          <p:cNvCxnSpPr>
            <a:cxnSpLocks/>
          </p:cNvCxnSpPr>
          <p:nvPr/>
        </p:nvCxnSpPr>
        <p:spPr>
          <a:xfrm>
            <a:off x="2065735" y="3640242"/>
            <a:ext cx="14356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="" xmlns:a16="http://schemas.microsoft.com/office/drawing/2014/main" id="{DA0DB863-4519-4EB3-9E26-C99201B32617}"/>
              </a:ext>
            </a:extLst>
          </p:cNvPr>
          <p:cNvCxnSpPr>
            <a:cxnSpLocks/>
          </p:cNvCxnSpPr>
          <p:nvPr/>
        </p:nvCxnSpPr>
        <p:spPr>
          <a:xfrm>
            <a:off x="3501343" y="3640242"/>
            <a:ext cx="0" cy="2499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="" xmlns:a16="http://schemas.microsoft.com/office/drawing/2014/main" id="{68194DEA-C417-4BA2-BB75-76928BC1354E}"/>
              </a:ext>
            </a:extLst>
          </p:cNvPr>
          <p:cNvCxnSpPr>
            <a:cxnSpLocks/>
          </p:cNvCxnSpPr>
          <p:nvPr/>
        </p:nvCxnSpPr>
        <p:spPr>
          <a:xfrm>
            <a:off x="6217112" y="2408850"/>
            <a:ext cx="0" cy="12313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="" xmlns:a16="http://schemas.microsoft.com/office/drawing/2014/main" id="{FFF82F54-E2E8-4221-8848-5D932DFC5BA3}"/>
              </a:ext>
            </a:extLst>
          </p:cNvPr>
          <p:cNvCxnSpPr>
            <a:cxnSpLocks/>
          </p:cNvCxnSpPr>
          <p:nvPr/>
        </p:nvCxnSpPr>
        <p:spPr>
          <a:xfrm>
            <a:off x="4098751" y="3640242"/>
            <a:ext cx="21183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="" xmlns:a16="http://schemas.microsoft.com/office/drawing/2014/main" id="{E4243FAB-8A24-4EBD-9935-8F533FE39712}"/>
              </a:ext>
            </a:extLst>
          </p:cNvPr>
          <p:cNvCxnSpPr>
            <a:cxnSpLocks/>
          </p:cNvCxnSpPr>
          <p:nvPr/>
        </p:nvCxnSpPr>
        <p:spPr>
          <a:xfrm>
            <a:off x="4098751" y="3640242"/>
            <a:ext cx="0" cy="2499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>
            <a:extLst>
              <a:ext uri="{FF2B5EF4-FFF2-40B4-BE49-F238E27FC236}">
                <a16:creationId xmlns="" xmlns:a16="http://schemas.microsoft.com/office/drawing/2014/main" id="{76A35DB4-F0F8-486F-9654-7187F2852030}"/>
              </a:ext>
            </a:extLst>
          </p:cNvPr>
          <p:cNvSpPr txBox="1"/>
          <p:nvPr/>
        </p:nvSpPr>
        <p:spPr>
          <a:xfrm>
            <a:off x="3318461" y="389017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</a:t>
            </a:r>
            <a:r>
              <a:rPr lang="en-US" sz="600" dirty="0"/>
              <a:t> </a:t>
            </a:r>
            <a:r>
              <a:rPr lang="en-US" dirty="0"/>
              <a:t>ADD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="" xmlns:a16="http://schemas.microsoft.com/office/drawing/2014/main" id="{78A4CCAA-84AA-4025-A047-97633AE203FC}"/>
              </a:ext>
            </a:extLst>
          </p:cNvPr>
          <p:cNvSpPr txBox="1"/>
          <p:nvPr/>
        </p:nvSpPr>
        <p:spPr>
          <a:xfrm>
            <a:off x="3811269" y="4497992"/>
            <a:ext cx="1656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Predicted Value</a:t>
            </a:r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="" xmlns:a16="http://schemas.microsoft.com/office/drawing/2014/main" id="{D0F74D0C-80ED-4D95-AA89-A8CBAF2B62DF}"/>
              </a:ext>
            </a:extLst>
          </p:cNvPr>
          <p:cNvCxnSpPr>
            <a:cxnSpLocks/>
          </p:cNvCxnSpPr>
          <p:nvPr/>
        </p:nvCxnSpPr>
        <p:spPr>
          <a:xfrm>
            <a:off x="7250383" y="2408850"/>
            <a:ext cx="0" cy="13563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>
            <a:extLst>
              <a:ext uri="{FF2B5EF4-FFF2-40B4-BE49-F238E27FC236}">
                <a16:creationId xmlns="" xmlns:a16="http://schemas.microsoft.com/office/drawing/2014/main" id="{A238BB7D-1E85-4E40-91CC-FF5DDBEB6641}"/>
              </a:ext>
            </a:extLst>
          </p:cNvPr>
          <p:cNvSpPr txBox="1"/>
          <p:nvPr/>
        </p:nvSpPr>
        <p:spPr>
          <a:xfrm>
            <a:off x="5090819" y="2024279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②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="" xmlns:a16="http://schemas.microsoft.com/office/drawing/2014/main" id="{70ABAEE0-4D6B-4593-A829-AFFDE80113DE}"/>
              </a:ext>
            </a:extLst>
          </p:cNvPr>
          <p:cNvSpPr txBox="1"/>
          <p:nvPr/>
        </p:nvSpPr>
        <p:spPr>
          <a:xfrm>
            <a:off x="6622496" y="3765210"/>
            <a:ext cx="1243583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Saturated ?</a:t>
            </a:r>
          </a:p>
        </p:txBody>
      </p:sp>
      <p:cxnSp>
        <p:nvCxnSpPr>
          <p:cNvPr id="115" name="Straight Arrow Connector 114">
            <a:extLst>
              <a:ext uri="{FF2B5EF4-FFF2-40B4-BE49-F238E27FC236}">
                <a16:creationId xmlns="" xmlns:a16="http://schemas.microsoft.com/office/drawing/2014/main" id="{2F10E2ED-E885-465F-8684-E3FAAEC66819}"/>
              </a:ext>
            </a:extLst>
          </p:cNvPr>
          <p:cNvCxnSpPr>
            <a:cxnSpLocks/>
          </p:cNvCxnSpPr>
          <p:nvPr/>
        </p:nvCxnSpPr>
        <p:spPr>
          <a:xfrm>
            <a:off x="7268671" y="4134542"/>
            <a:ext cx="0" cy="9507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>
            <a:extLst>
              <a:ext uri="{FF2B5EF4-FFF2-40B4-BE49-F238E27FC236}">
                <a16:creationId xmlns="" xmlns:a16="http://schemas.microsoft.com/office/drawing/2014/main" id="{A9E86C57-9F2E-4B09-8035-96B3075B8A09}"/>
              </a:ext>
            </a:extLst>
          </p:cNvPr>
          <p:cNvSpPr txBox="1"/>
          <p:nvPr/>
        </p:nvSpPr>
        <p:spPr>
          <a:xfrm>
            <a:off x="6175964" y="4161972"/>
            <a:ext cx="10805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 the predicted value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="" xmlns:a16="http://schemas.microsoft.com/office/drawing/2014/main" id="{19EB712C-B007-487E-A456-64D7B834F364}"/>
              </a:ext>
            </a:extLst>
          </p:cNvPr>
          <p:cNvSpPr txBox="1"/>
          <p:nvPr/>
        </p:nvSpPr>
        <p:spPr>
          <a:xfrm>
            <a:off x="2339752" y="777646"/>
            <a:ext cx="1560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History Table</a:t>
            </a:r>
            <a:endParaRPr lang="en-US" dirty="0"/>
          </a:p>
        </p:txBody>
      </p:sp>
      <p:sp>
        <p:nvSpPr>
          <p:cNvPr id="118" name="TextBox 117">
            <a:extLst>
              <a:ext uri="{FF2B5EF4-FFF2-40B4-BE49-F238E27FC236}">
                <a16:creationId xmlns="" xmlns:a16="http://schemas.microsoft.com/office/drawing/2014/main" id="{604FB6FE-C37F-4C4A-B08D-5626D009FC4A}"/>
              </a:ext>
            </a:extLst>
          </p:cNvPr>
          <p:cNvSpPr txBox="1"/>
          <p:nvPr/>
        </p:nvSpPr>
        <p:spPr>
          <a:xfrm>
            <a:off x="5959848" y="771550"/>
            <a:ext cx="1780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Prediction Table</a:t>
            </a:r>
            <a:endParaRPr lang="en-US" dirty="0"/>
          </a:p>
        </p:txBody>
      </p:sp>
      <p:sp>
        <p:nvSpPr>
          <p:cNvPr id="119" name="TextBox 118">
            <a:extLst>
              <a:ext uri="{FF2B5EF4-FFF2-40B4-BE49-F238E27FC236}">
                <a16:creationId xmlns="" xmlns:a16="http://schemas.microsoft.com/office/drawing/2014/main" id="{98151227-169D-469F-996D-59565FA9B687}"/>
              </a:ext>
            </a:extLst>
          </p:cNvPr>
          <p:cNvSpPr txBox="1"/>
          <p:nvPr/>
        </p:nvSpPr>
        <p:spPr>
          <a:xfrm>
            <a:off x="934926" y="2024279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①</a:t>
            </a:r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="" xmlns:a16="http://schemas.microsoft.com/office/drawing/2014/main" id="{00A70F24-A3F3-4E1E-B5C7-79FCE3A57540}"/>
              </a:ext>
            </a:extLst>
          </p:cNvPr>
          <p:cNvCxnSpPr>
            <a:cxnSpLocks/>
          </p:cNvCxnSpPr>
          <p:nvPr/>
        </p:nvCxnSpPr>
        <p:spPr>
          <a:xfrm>
            <a:off x="3799074" y="4298588"/>
            <a:ext cx="0" cy="7867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="" xmlns:a16="http://schemas.microsoft.com/office/drawing/2014/main" id="{E98D0794-20E3-420B-8675-C50358267374}"/>
              </a:ext>
            </a:extLst>
          </p:cNvPr>
          <p:cNvSpPr txBox="1"/>
          <p:nvPr/>
        </p:nvSpPr>
        <p:spPr>
          <a:xfrm>
            <a:off x="3291901" y="4497992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③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="" xmlns:a16="http://schemas.microsoft.com/office/drawing/2014/main" id="{6F98E83B-A410-437A-AF74-F60778AC2704}"/>
              </a:ext>
            </a:extLst>
          </p:cNvPr>
          <p:cNvSpPr txBox="1"/>
          <p:nvPr/>
        </p:nvSpPr>
        <p:spPr>
          <a:xfrm>
            <a:off x="7309760" y="4449640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③</a:t>
            </a:r>
          </a:p>
        </p:txBody>
      </p:sp>
      <p:cxnSp>
        <p:nvCxnSpPr>
          <p:cNvPr id="123" name="Straight Connector 122">
            <a:extLst>
              <a:ext uri="{FF2B5EF4-FFF2-40B4-BE49-F238E27FC236}">
                <a16:creationId xmlns="" xmlns:a16="http://schemas.microsoft.com/office/drawing/2014/main" id="{5E75BA09-7BF7-4028-B6F9-2A7A26F69335}"/>
              </a:ext>
            </a:extLst>
          </p:cNvPr>
          <p:cNvCxnSpPr>
            <a:cxnSpLocks/>
          </p:cNvCxnSpPr>
          <p:nvPr/>
        </p:nvCxnSpPr>
        <p:spPr>
          <a:xfrm>
            <a:off x="5799535" y="2278310"/>
            <a:ext cx="20665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="" xmlns:a16="http://schemas.microsoft.com/office/drawing/2014/main" id="{7E7EE512-C2A0-439E-AE3E-4CBD71495F4A}"/>
              </a:ext>
            </a:extLst>
          </p:cNvPr>
          <p:cNvCxnSpPr>
            <a:cxnSpLocks/>
          </p:cNvCxnSpPr>
          <p:nvPr/>
        </p:nvCxnSpPr>
        <p:spPr>
          <a:xfrm>
            <a:off x="5817824" y="2512482"/>
            <a:ext cx="20665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>
            <a:extLst>
              <a:ext uri="{FF2B5EF4-FFF2-40B4-BE49-F238E27FC236}">
                <a16:creationId xmlns="" xmlns:a16="http://schemas.microsoft.com/office/drawing/2014/main" id="{97E8CE92-364D-43F0-BB1C-686D919F1756}"/>
              </a:ext>
            </a:extLst>
          </p:cNvPr>
          <p:cNvSpPr txBox="1"/>
          <p:nvPr/>
        </p:nvSpPr>
        <p:spPr>
          <a:xfrm>
            <a:off x="5929628" y="2603767"/>
            <a:ext cx="1878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spc="-300" dirty="0"/>
              <a:t>.</a:t>
            </a:r>
          </a:p>
          <a:p>
            <a:r>
              <a:rPr lang="en-US" sz="1200" b="1" spc="-300" dirty="0"/>
              <a:t>.</a:t>
            </a:r>
          </a:p>
          <a:p>
            <a:r>
              <a:rPr lang="en-US" sz="1200" b="1" spc="-300" dirty="0"/>
              <a:t>.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="" xmlns:a16="http://schemas.microsoft.com/office/drawing/2014/main" id="{27D0248B-7D15-445E-B06B-025144D2670F}"/>
              </a:ext>
            </a:extLst>
          </p:cNvPr>
          <p:cNvSpPr txBox="1"/>
          <p:nvPr/>
        </p:nvSpPr>
        <p:spPr>
          <a:xfrm>
            <a:off x="5926160" y="1573621"/>
            <a:ext cx="1878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spc="-300" dirty="0"/>
              <a:t>.</a:t>
            </a:r>
          </a:p>
          <a:p>
            <a:r>
              <a:rPr lang="en-US" sz="1200" b="1" spc="-300" dirty="0"/>
              <a:t>.</a:t>
            </a:r>
          </a:p>
          <a:p>
            <a:r>
              <a:rPr lang="en-US" sz="1200" b="1" spc="-300" dirty="0"/>
              <a:t>.</a:t>
            </a:r>
          </a:p>
        </p:txBody>
      </p:sp>
      <p:sp>
        <p:nvSpPr>
          <p:cNvPr id="46" name="Rectangular Callout 45"/>
          <p:cNvSpPr/>
          <p:nvPr/>
        </p:nvSpPr>
        <p:spPr>
          <a:xfrm>
            <a:off x="3605010" y="285734"/>
            <a:ext cx="2324618" cy="560271"/>
          </a:xfrm>
          <a:prstGeom prst="wedgeRectCallout">
            <a:avLst>
              <a:gd name="adj1" fmla="val -20271"/>
              <a:gd name="adj2" fmla="val 113794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a</a:t>
            </a:r>
            <a:r>
              <a:rPr lang="en-IN" dirty="0" smtClean="0"/>
              <a:t>1, a2, a3, a4, a5 </a:t>
            </a:r>
          </a:p>
          <a:p>
            <a:pPr algn="ctr"/>
            <a:r>
              <a:rPr lang="en-IN" dirty="0" smtClean="0"/>
              <a:t>Strides: a2-a1, a3-a2,...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71347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103" grpId="0" animBg="1"/>
      <p:bldP spid="110" grpId="0"/>
      <p:bldP spid="111" grpId="0"/>
      <p:bldP spid="113" grpId="0"/>
      <p:bldP spid="114" grpId="0" animBg="1"/>
      <p:bldP spid="116" grpId="0"/>
      <p:bldP spid="119" grpId="0"/>
      <p:bldP spid="121" grpId="0"/>
      <p:bldP spid="122" grpId="0"/>
      <p:bldP spid="46" grpId="1" build="p" animBg="1"/>
      <p:bldP spid="46" grpId="2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Outline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7250"/>
            <a:ext cx="8534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  <a:endParaRPr lang="en-US" sz="36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4000" dirty="0" smtClean="0">
                <a:solidFill>
                  <a:schemeClr val="bg1">
                    <a:lumMod val="75000"/>
                  </a:schemeClr>
                </a:solidFill>
              </a:rPr>
              <a:t>State-of-the-art</a:t>
            </a:r>
            <a:endParaRPr lang="en-US" sz="40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4000" dirty="0">
                <a:solidFill>
                  <a:schemeClr val="bg1">
                    <a:lumMod val="75000"/>
                  </a:schemeClr>
                </a:solidFill>
              </a:rPr>
              <a:t>DFCM</a:t>
            </a:r>
          </a:p>
          <a:p>
            <a:pPr>
              <a:lnSpc>
                <a:spcPct val="90000"/>
              </a:lnSpc>
            </a:pPr>
            <a:r>
              <a:rPr lang="en-US" sz="4000" b="1" dirty="0">
                <a:solidFill>
                  <a:srgbClr val="FF0000"/>
                </a:solidFill>
              </a:rPr>
              <a:t>DFCM to DFCM++</a:t>
            </a:r>
          </a:p>
          <a:p>
            <a:pPr>
              <a:lnSpc>
                <a:spcPct val="90000"/>
              </a:lnSpc>
            </a:pPr>
            <a:r>
              <a:rPr lang="en-US" sz="4000" dirty="0">
                <a:solidFill>
                  <a:schemeClr val="bg1">
                    <a:lumMod val="75000"/>
                  </a:schemeClr>
                </a:solidFill>
              </a:rPr>
              <a:t>Future work</a:t>
            </a:r>
          </a:p>
          <a:p>
            <a:pPr>
              <a:lnSpc>
                <a:spcPct val="90000"/>
              </a:lnSpc>
            </a:pPr>
            <a:r>
              <a:rPr lang="en-US" sz="4000" dirty="0">
                <a:solidFill>
                  <a:schemeClr val="bg1">
                    <a:lumMod val="75000"/>
                  </a:schemeClr>
                </a:solidFill>
              </a:rPr>
              <a:t>Questions?</a:t>
            </a:r>
            <a:endParaRPr lang="en-US" sz="4000" dirty="0"/>
          </a:p>
          <a:p>
            <a:pPr>
              <a:lnSpc>
                <a:spcPct val="90000"/>
              </a:lnSpc>
            </a:pPr>
            <a:endParaRPr lang="en-US" sz="24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3EBC-A636-4E4F-B313-DA526F248DF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827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m_isca12_tal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kim_isca12_talk</Template>
  <TotalTime>10996</TotalTime>
  <Words>1267</Words>
  <Application>Microsoft Office PowerPoint</Application>
  <PresentationFormat>On-screen Show (16:9)</PresentationFormat>
  <Paragraphs>489</Paragraphs>
  <Slides>32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kim_isca12_talk</vt:lpstr>
      <vt:lpstr>DFCM++: Augmenting DFCM with Early Update and Data Dependency-driven Value Estimation</vt:lpstr>
      <vt:lpstr>Introduction</vt:lpstr>
      <vt:lpstr>Outline</vt:lpstr>
      <vt:lpstr>State-of-the-art</vt:lpstr>
      <vt:lpstr>State-of-the-art</vt:lpstr>
      <vt:lpstr>State-of-the-art</vt:lpstr>
      <vt:lpstr>Outline</vt:lpstr>
      <vt:lpstr>DFCM</vt:lpstr>
      <vt:lpstr>Outline</vt:lpstr>
      <vt:lpstr>DFCM++</vt:lpstr>
      <vt:lpstr>Early Update</vt:lpstr>
      <vt:lpstr>Slide 12</vt:lpstr>
      <vt:lpstr>Slide 13</vt:lpstr>
      <vt:lpstr>Slide 14</vt:lpstr>
      <vt:lpstr>Early Update</vt:lpstr>
      <vt:lpstr>Slide 16</vt:lpstr>
      <vt:lpstr>Slide 17</vt:lpstr>
      <vt:lpstr>Slide 18</vt:lpstr>
      <vt:lpstr>Early Update</vt:lpstr>
      <vt:lpstr>Value Estimator</vt:lpstr>
      <vt:lpstr>Value Estimator</vt:lpstr>
      <vt:lpstr>PC Blacklister</vt:lpstr>
      <vt:lpstr>PC Blacklister</vt:lpstr>
      <vt:lpstr>Dynamic Context Length</vt:lpstr>
      <vt:lpstr>Dynamic Context Length</vt:lpstr>
      <vt:lpstr>DFCM++</vt:lpstr>
      <vt:lpstr>DFCM++</vt:lpstr>
      <vt:lpstr>Outline</vt:lpstr>
      <vt:lpstr>Future work</vt:lpstr>
      <vt:lpstr>Outline</vt:lpstr>
      <vt:lpstr>Questions?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Case for  Subarray-Level Parallelism  (SALP) in DRAM</dc:title>
  <dc:creator>Nayan Deshmukh</dc:creator>
  <cp:lastModifiedBy>Nayan Deshmukh</cp:lastModifiedBy>
  <cp:revision>339</cp:revision>
  <cp:lastPrinted>2012-05-16T23:19:42Z</cp:lastPrinted>
  <dcterms:created xsi:type="dcterms:W3CDTF">2018-01-28T11:45:35Z</dcterms:created>
  <dcterms:modified xsi:type="dcterms:W3CDTF">2018-06-03T17:32:07Z</dcterms:modified>
</cp:coreProperties>
</file>