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Override6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61" r:id="rId1"/>
  </p:sldMasterIdLst>
  <p:notesMasterIdLst>
    <p:notesMasterId r:id="rId34"/>
  </p:notesMasterIdLst>
  <p:handoutMasterIdLst>
    <p:handoutMasterId r:id="rId35"/>
  </p:handoutMasterIdLst>
  <p:sldIdLst>
    <p:sldId id="256" r:id="rId2"/>
    <p:sldId id="277" r:id="rId3"/>
    <p:sldId id="298" r:id="rId4"/>
    <p:sldId id="285" r:id="rId5"/>
    <p:sldId id="278" r:id="rId6"/>
    <p:sldId id="264" r:id="rId7"/>
    <p:sldId id="279" r:id="rId8"/>
    <p:sldId id="280" r:id="rId9"/>
    <p:sldId id="281" r:id="rId10"/>
    <p:sldId id="267" r:id="rId11"/>
    <p:sldId id="283" r:id="rId12"/>
    <p:sldId id="289" r:id="rId13"/>
    <p:sldId id="290" r:id="rId14"/>
    <p:sldId id="266" r:id="rId15"/>
    <p:sldId id="302" r:id="rId16"/>
    <p:sldId id="268" r:id="rId17"/>
    <p:sldId id="299" r:id="rId18"/>
    <p:sldId id="291" r:id="rId19"/>
    <p:sldId id="271" r:id="rId20"/>
    <p:sldId id="303" r:id="rId21"/>
    <p:sldId id="304" r:id="rId22"/>
    <p:sldId id="297" r:id="rId23"/>
    <p:sldId id="305" r:id="rId24"/>
    <p:sldId id="309" r:id="rId25"/>
    <p:sldId id="308" r:id="rId26"/>
    <p:sldId id="310" r:id="rId27"/>
    <p:sldId id="293" r:id="rId28"/>
    <p:sldId id="287" r:id="rId29"/>
    <p:sldId id="288" r:id="rId30"/>
    <p:sldId id="274" r:id="rId31"/>
    <p:sldId id="311" r:id="rId32"/>
    <p:sldId id="296" r:id="rId33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8B832"/>
    <a:srgbClr val="80C535"/>
    <a:srgbClr val="F29000"/>
    <a:srgbClr val="FF9900"/>
    <a:srgbClr val="1AA2D8"/>
    <a:srgbClr val="FF6600"/>
    <a:srgbClr val="33CCFF"/>
    <a:srgbClr val="993300"/>
    <a:srgbClr val="F4D4ED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84E427A-3D55-4303-BF80-6455036E1DE7}" styleName="テーマ スタイル 1 - アクセント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923" autoAdjust="0"/>
    <p:restoredTop sz="97207" autoAdjust="0"/>
  </p:normalViewPr>
  <p:slideViewPr>
    <p:cSldViewPr snapToGrid="0">
      <p:cViewPr varScale="1">
        <p:scale>
          <a:sx n="73" d="100"/>
          <a:sy n="73" d="100"/>
        </p:scale>
        <p:origin x="1248" y="6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file:///C:\Users\koiken\Desktop\&#35299;&#26512;\result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file:///C:\Users\koiken\Desktop\&#35299;&#26512;\result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oleObject" Target="https://secure.chy72.net:10346/webdav/MAIN/02_&#20316;&#26989;/TeX/2018-CVP1-cr/result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oleObject" Target="https://secure.chy72.net:10346/webdav/MAIN/02_&#20316;&#26989;/TeX/2018-CVP1-cr/result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6.xm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oleObject" Target="https://secure.chy72.net:10346/webdav/MAIN/02_&#20316;&#26989;/TeX/2018-CVP1-cr/resul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比較!$X$16</c:f>
              <c:strCache>
                <c:ptCount val="1"/>
                <c:pt idx="0">
                  <c:v>8 kB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比較!$Y$15:$AC$15</c:f>
              <c:strCache>
                <c:ptCount val="5"/>
                <c:pt idx="0">
                  <c:v>Constant</c:v>
                </c:pt>
                <c:pt idx="1">
                  <c:v>Arithmetic</c:v>
                </c:pt>
                <c:pt idx="2">
                  <c:v>2-periodic</c:v>
                </c:pt>
                <c:pt idx="3">
                  <c:v>3-periodic</c:v>
                </c:pt>
                <c:pt idx="4">
                  <c:v>H3VP</c:v>
                </c:pt>
              </c:strCache>
            </c:strRef>
          </c:cat>
          <c:val>
            <c:numRef>
              <c:f>比較!$Y$16:$AC$16</c:f>
              <c:numCache>
                <c:formatCode>General</c:formatCode>
                <c:ptCount val="5"/>
                <c:pt idx="0">
                  <c:v>3.224805774</c:v>
                </c:pt>
                <c:pt idx="1">
                  <c:v>3.3221091089999999</c:v>
                </c:pt>
                <c:pt idx="2">
                  <c:v>3.2260724430000001</c:v>
                </c:pt>
                <c:pt idx="3">
                  <c:v>3.2416841139999999</c:v>
                </c:pt>
                <c:pt idx="4">
                  <c:v>3.3412195993958602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D0E-4833-B81D-472C76D14CDA}"/>
            </c:ext>
          </c:extLst>
        </c:ser>
        <c:ser>
          <c:idx val="1"/>
          <c:order val="1"/>
          <c:tx>
            <c:strRef>
              <c:f>比較!$X$17</c:f>
              <c:strCache>
                <c:ptCount val="1"/>
                <c:pt idx="0">
                  <c:v>32 kB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比較!$Y$15:$AC$15</c:f>
              <c:strCache>
                <c:ptCount val="5"/>
                <c:pt idx="0">
                  <c:v>Constant</c:v>
                </c:pt>
                <c:pt idx="1">
                  <c:v>Arithmetic</c:v>
                </c:pt>
                <c:pt idx="2">
                  <c:v>2-periodic</c:v>
                </c:pt>
                <c:pt idx="3">
                  <c:v>3-periodic</c:v>
                </c:pt>
                <c:pt idx="4">
                  <c:v>H3VP</c:v>
                </c:pt>
              </c:strCache>
            </c:strRef>
          </c:cat>
          <c:val>
            <c:numRef>
              <c:f>比較!$Y$17:$AC$17</c:f>
              <c:numCache>
                <c:formatCode>General</c:formatCode>
                <c:ptCount val="5"/>
                <c:pt idx="0">
                  <c:v>3.2540071080000001</c:v>
                </c:pt>
                <c:pt idx="1">
                  <c:v>3.3557375110000001</c:v>
                </c:pt>
                <c:pt idx="2">
                  <c:v>3.2562246639999999</c:v>
                </c:pt>
                <c:pt idx="3">
                  <c:v>3.2712677079999999</c:v>
                </c:pt>
                <c:pt idx="4">
                  <c:v>3.3775487644226798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D0E-4833-B81D-472C76D14CDA}"/>
            </c:ext>
          </c:extLst>
        </c:ser>
        <c:ser>
          <c:idx val="2"/>
          <c:order val="2"/>
          <c:tx>
            <c:strRef>
              <c:f>比較!$X$18</c:f>
              <c:strCache>
                <c:ptCount val="1"/>
                <c:pt idx="0">
                  <c:v>Unlimited</c:v>
                </c:pt>
              </c:strCache>
            </c:strRef>
          </c:tx>
          <c:spPr>
            <a:solidFill>
              <a:srgbClr val="70AD47"/>
            </a:solidFill>
            <a:ln>
              <a:noFill/>
            </a:ln>
            <a:effectLst/>
          </c:spPr>
          <c:invertIfNegative val="0"/>
          <c:cat>
            <c:strRef>
              <c:f>比較!$Y$15:$AC$15</c:f>
              <c:strCache>
                <c:ptCount val="5"/>
                <c:pt idx="0">
                  <c:v>Constant</c:v>
                </c:pt>
                <c:pt idx="1">
                  <c:v>Arithmetic</c:v>
                </c:pt>
                <c:pt idx="2">
                  <c:v>2-periodic</c:v>
                </c:pt>
                <c:pt idx="3">
                  <c:v>3-periodic</c:v>
                </c:pt>
                <c:pt idx="4">
                  <c:v>H3VP</c:v>
                </c:pt>
              </c:strCache>
            </c:strRef>
          </c:cat>
          <c:val>
            <c:numRef>
              <c:f>比較!$Y$18:$AC$18</c:f>
              <c:numCache>
                <c:formatCode>General</c:formatCode>
                <c:ptCount val="5"/>
                <c:pt idx="0">
                  <c:v>3.4249815261002601</c:v>
                </c:pt>
                <c:pt idx="1">
                  <c:v>3.5292240058165398</c:v>
                </c:pt>
                <c:pt idx="2">
                  <c:v>3.4559619058331101</c:v>
                </c:pt>
                <c:pt idx="3">
                  <c:v>3.4449643315126699</c:v>
                </c:pt>
                <c:pt idx="4">
                  <c:v>3.5820637991124999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D0E-4833-B81D-472C76D14CD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40878800"/>
        <c:axId val="390278176"/>
      </c:barChart>
      <c:catAx>
        <c:axId val="2408788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390278176"/>
        <c:crosses val="autoZero"/>
        <c:auto val="1"/>
        <c:lblAlgn val="ctr"/>
        <c:lblOffset val="100"/>
        <c:noMultiLvlLbl val="0"/>
      </c:catAx>
      <c:valAx>
        <c:axId val="390278176"/>
        <c:scaling>
          <c:orientation val="minMax"/>
          <c:max val="3.6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/>
                  <a:t>Average IPC</a:t>
                </a:r>
                <a:endParaRPr lang="ja-JP" sz="180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2408788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</a:defRPr>
      </a:pPr>
      <a:endParaRPr lang="ja-JP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7134640157877993"/>
          <c:y val="4.7659571242018361E-2"/>
          <c:w val="0.65517308509525851"/>
          <c:h val="0.74696201438326881"/>
        </c:manualLayout>
      </c:layout>
      <c:scatterChart>
        <c:scatterStyle val="lineMarker"/>
        <c:varyColors val="0"/>
        <c:ser>
          <c:idx val="0"/>
          <c:order val="0"/>
          <c:tx>
            <c:strRef>
              <c:f>比較!$E$156</c:f>
              <c:strCache>
                <c:ptCount val="1"/>
                <c:pt idx="0">
                  <c:v>8 kB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3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比較!$D$157:$D$196</c:f>
              <c:numCache>
                <c:formatCode>General</c:formatCode>
                <c:ptCount val="40"/>
                <c:pt idx="0">
                  <c:v>24</c:v>
                </c:pt>
                <c:pt idx="1">
                  <c:v>28</c:v>
                </c:pt>
                <c:pt idx="2">
                  <c:v>32</c:v>
                </c:pt>
                <c:pt idx="3">
                  <c:v>36</c:v>
                </c:pt>
                <c:pt idx="4">
                  <c:v>40</c:v>
                </c:pt>
                <c:pt idx="5">
                  <c:v>44</c:v>
                </c:pt>
                <c:pt idx="6">
                  <c:v>48</c:v>
                </c:pt>
                <c:pt idx="7">
                  <c:v>52</c:v>
                </c:pt>
                <c:pt idx="8">
                  <c:v>56</c:v>
                </c:pt>
                <c:pt idx="9">
                  <c:v>60</c:v>
                </c:pt>
                <c:pt idx="10">
                  <c:v>64</c:v>
                </c:pt>
                <c:pt idx="11">
                  <c:v>68</c:v>
                </c:pt>
                <c:pt idx="12">
                  <c:v>72</c:v>
                </c:pt>
                <c:pt idx="13">
                  <c:v>76</c:v>
                </c:pt>
                <c:pt idx="14">
                  <c:v>80</c:v>
                </c:pt>
                <c:pt idx="15">
                  <c:v>84</c:v>
                </c:pt>
                <c:pt idx="16">
                  <c:v>88</c:v>
                </c:pt>
                <c:pt idx="17">
                  <c:v>92</c:v>
                </c:pt>
                <c:pt idx="18">
                  <c:v>96</c:v>
                </c:pt>
                <c:pt idx="19">
                  <c:v>100</c:v>
                </c:pt>
                <c:pt idx="20">
                  <c:v>104</c:v>
                </c:pt>
                <c:pt idx="21">
                  <c:v>108</c:v>
                </c:pt>
                <c:pt idx="22">
                  <c:v>112</c:v>
                </c:pt>
                <c:pt idx="23">
                  <c:v>116</c:v>
                </c:pt>
                <c:pt idx="24">
                  <c:v>120</c:v>
                </c:pt>
                <c:pt idx="25">
                  <c:v>124</c:v>
                </c:pt>
                <c:pt idx="26">
                  <c:v>128</c:v>
                </c:pt>
                <c:pt idx="27">
                  <c:v>132</c:v>
                </c:pt>
                <c:pt idx="28">
                  <c:v>136</c:v>
                </c:pt>
                <c:pt idx="29">
                  <c:v>140</c:v>
                </c:pt>
                <c:pt idx="30">
                  <c:v>144</c:v>
                </c:pt>
                <c:pt idx="31">
                  <c:v>148</c:v>
                </c:pt>
                <c:pt idx="32">
                  <c:v>152</c:v>
                </c:pt>
                <c:pt idx="33">
                  <c:v>156</c:v>
                </c:pt>
                <c:pt idx="34">
                  <c:v>160</c:v>
                </c:pt>
                <c:pt idx="35">
                  <c:v>164</c:v>
                </c:pt>
                <c:pt idx="36">
                  <c:v>168</c:v>
                </c:pt>
                <c:pt idx="37">
                  <c:v>172</c:v>
                </c:pt>
                <c:pt idx="38">
                  <c:v>176</c:v>
                </c:pt>
                <c:pt idx="39">
                  <c:v>180</c:v>
                </c:pt>
              </c:numCache>
            </c:numRef>
          </c:xVal>
          <c:yVal>
            <c:numRef>
              <c:f>比較!$E$157:$E$196</c:f>
              <c:numCache>
                <c:formatCode>General</c:formatCode>
                <c:ptCount val="40"/>
                <c:pt idx="0">
                  <c:v>3.3293605472219299</c:v>
                </c:pt>
                <c:pt idx="1">
                  <c:v>3.3340712964577</c:v>
                </c:pt>
                <c:pt idx="2">
                  <c:v>3.3358275867565199</c:v>
                </c:pt>
                <c:pt idx="3">
                  <c:v>3.3371408300035199</c:v>
                </c:pt>
                <c:pt idx="4">
                  <c:v>3.33704445096149</c:v>
                </c:pt>
                <c:pt idx="5">
                  <c:v>3.3392162526834999</c:v>
                </c:pt>
                <c:pt idx="6">
                  <c:v>3.3393478959522298</c:v>
                </c:pt>
                <c:pt idx="7">
                  <c:v>3.33927391609341</c:v>
                </c:pt>
                <c:pt idx="8">
                  <c:v>3.3389792795418298</c:v>
                </c:pt>
                <c:pt idx="9">
                  <c:v>3.3387904144355698</c:v>
                </c:pt>
                <c:pt idx="10">
                  <c:v>3.3396604754666499</c:v>
                </c:pt>
                <c:pt idx="11">
                  <c:v>3.33943703305208</c:v>
                </c:pt>
                <c:pt idx="12">
                  <c:v>3.3389831082589598</c:v>
                </c:pt>
                <c:pt idx="13">
                  <c:v>3.3385622642369799</c:v>
                </c:pt>
                <c:pt idx="14">
                  <c:v>3.3380883305578499</c:v>
                </c:pt>
                <c:pt idx="15">
                  <c:v>3.3377362430354598</c:v>
                </c:pt>
                <c:pt idx="16">
                  <c:v>3.3374993918679201</c:v>
                </c:pt>
                <c:pt idx="17">
                  <c:v>3.33730328996961</c:v>
                </c:pt>
                <c:pt idx="18">
                  <c:v>3.3371706137530701</c:v>
                </c:pt>
                <c:pt idx="19">
                  <c:v>3.3392108908612399</c:v>
                </c:pt>
                <c:pt idx="20">
                  <c:v>3.33986252818895</c:v>
                </c:pt>
                <c:pt idx="21">
                  <c:v>3.3398660297800702</c:v>
                </c:pt>
                <c:pt idx="22">
                  <c:v>3.3412195993958602</c:v>
                </c:pt>
                <c:pt idx="23">
                  <c:v>3.3410108299583601</c:v>
                </c:pt>
                <c:pt idx="24">
                  <c:v>3.34079464616801</c:v>
                </c:pt>
                <c:pt idx="25">
                  <c:v>3.3408301029207799</c:v>
                </c:pt>
                <c:pt idx="26">
                  <c:v>3.3405518276875301</c:v>
                </c:pt>
                <c:pt idx="27">
                  <c:v>3.3405988269996398</c:v>
                </c:pt>
                <c:pt idx="28">
                  <c:v>3.3403226393425798</c:v>
                </c:pt>
                <c:pt idx="29">
                  <c:v>3.3400617451526098</c:v>
                </c:pt>
                <c:pt idx="30">
                  <c:v>3.3399258868189499</c:v>
                </c:pt>
                <c:pt idx="31">
                  <c:v>3.3397260304780199</c:v>
                </c:pt>
                <c:pt idx="32">
                  <c:v>3.3394770435906498</c:v>
                </c:pt>
                <c:pt idx="33">
                  <c:v>3.3392907278981299</c:v>
                </c:pt>
                <c:pt idx="34">
                  <c:v>3.3390155134501098</c:v>
                </c:pt>
                <c:pt idx="35">
                  <c:v>3.3388062801992802</c:v>
                </c:pt>
                <c:pt idx="36">
                  <c:v>3.3385567879440399</c:v>
                </c:pt>
                <c:pt idx="37">
                  <c:v>3.33831948555529</c:v>
                </c:pt>
                <c:pt idx="38">
                  <c:v>3.3380557471113499</c:v>
                </c:pt>
                <c:pt idx="39">
                  <c:v>3.33787386867975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3D78-46EC-B75B-089B8E227F9C}"/>
            </c:ext>
          </c:extLst>
        </c:ser>
        <c:ser>
          <c:idx val="1"/>
          <c:order val="1"/>
          <c:tx>
            <c:strRef>
              <c:f>比較!$F$156</c:f>
              <c:strCache>
                <c:ptCount val="1"/>
                <c:pt idx="0">
                  <c:v>32 kB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3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比較!$D$157:$D$196</c:f>
              <c:numCache>
                <c:formatCode>General</c:formatCode>
                <c:ptCount val="40"/>
                <c:pt idx="0">
                  <c:v>24</c:v>
                </c:pt>
                <c:pt idx="1">
                  <c:v>28</c:v>
                </c:pt>
                <c:pt idx="2">
                  <c:v>32</c:v>
                </c:pt>
                <c:pt idx="3">
                  <c:v>36</c:v>
                </c:pt>
                <c:pt idx="4">
                  <c:v>40</c:v>
                </c:pt>
                <c:pt idx="5">
                  <c:v>44</c:v>
                </c:pt>
                <c:pt idx="6">
                  <c:v>48</c:v>
                </c:pt>
                <c:pt idx="7">
                  <c:v>52</c:v>
                </c:pt>
                <c:pt idx="8">
                  <c:v>56</c:v>
                </c:pt>
                <c:pt idx="9">
                  <c:v>60</c:v>
                </c:pt>
                <c:pt idx="10">
                  <c:v>64</c:v>
                </c:pt>
                <c:pt idx="11">
                  <c:v>68</c:v>
                </c:pt>
                <c:pt idx="12">
                  <c:v>72</c:v>
                </c:pt>
                <c:pt idx="13">
                  <c:v>76</c:v>
                </c:pt>
                <c:pt idx="14">
                  <c:v>80</c:v>
                </c:pt>
                <c:pt idx="15">
                  <c:v>84</c:v>
                </c:pt>
                <c:pt idx="16">
                  <c:v>88</c:v>
                </c:pt>
                <c:pt idx="17">
                  <c:v>92</c:v>
                </c:pt>
                <c:pt idx="18">
                  <c:v>96</c:v>
                </c:pt>
                <c:pt idx="19">
                  <c:v>100</c:v>
                </c:pt>
                <c:pt idx="20">
                  <c:v>104</c:v>
                </c:pt>
                <c:pt idx="21">
                  <c:v>108</c:v>
                </c:pt>
                <c:pt idx="22">
                  <c:v>112</c:v>
                </c:pt>
                <c:pt idx="23">
                  <c:v>116</c:v>
                </c:pt>
                <c:pt idx="24">
                  <c:v>120</c:v>
                </c:pt>
                <c:pt idx="25">
                  <c:v>124</c:v>
                </c:pt>
                <c:pt idx="26">
                  <c:v>128</c:v>
                </c:pt>
                <c:pt idx="27">
                  <c:v>132</c:v>
                </c:pt>
                <c:pt idx="28">
                  <c:v>136</c:v>
                </c:pt>
                <c:pt idx="29">
                  <c:v>140</c:v>
                </c:pt>
                <c:pt idx="30">
                  <c:v>144</c:v>
                </c:pt>
                <c:pt idx="31">
                  <c:v>148</c:v>
                </c:pt>
                <c:pt idx="32">
                  <c:v>152</c:v>
                </c:pt>
                <c:pt idx="33">
                  <c:v>156</c:v>
                </c:pt>
                <c:pt idx="34">
                  <c:v>160</c:v>
                </c:pt>
                <c:pt idx="35">
                  <c:v>164</c:v>
                </c:pt>
                <c:pt idx="36">
                  <c:v>168</c:v>
                </c:pt>
                <c:pt idx="37">
                  <c:v>172</c:v>
                </c:pt>
                <c:pt idx="38">
                  <c:v>176</c:v>
                </c:pt>
                <c:pt idx="39">
                  <c:v>180</c:v>
                </c:pt>
              </c:numCache>
            </c:numRef>
          </c:xVal>
          <c:yVal>
            <c:numRef>
              <c:f>比較!$F$157:$F$196</c:f>
              <c:numCache>
                <c:formatCode>General</c:formatCode>
                <c:ptCount val="40"/>
                <c:pt idx="0">
                  <c:v>3.3576634383820099</c:v>
                </c:pt>
                <c:pt idx="1">
                  <c:v>3.3635272450415301</c:v>
                </c:pt>
                <c:pt idx="2">
                  <c:v>3.3657659886638198</c:v>
                </c:pt>
                <c:pt idx="3">
                  <c:v>3.3676555975302902</c:v>
                </c:pt>
                <c:pt idx="4">
                  <c:v>3.36770218904958</c:v>
                </c:pt>
                <c:pt idx="5">
                  <c:v>3.3700426025688501</c:v>
                </c:pt>
                <c:pt idx="6">
                  <c:v>3.3703189902693</c:v>
                </c:pt>
                <c:pt idx="7">
                  <c:v>3.3703766892768998</c:v>
                </c:pt>
                <c:pt idx="8">
                  <c:v>3.37026437946921</c:v>
                </c:pt>
                <c:pt idx="9">
                  <c:v>3.3702294435061901</c:v>
                </c:pt>
                <c:pt idx="10">
                  <c:v>3.3735633784952799</c:v>
                </c:pt>
                <c:pt idx="11">
                  <c:v>3.37382336352547</c:v>
                </c:pt>
                <c:pt idx="12">
                  <c:v>3.37343846772725</c:v>
                </c:pt>
                <c:pt idx="13">
                  <c:v>3.3730829192923202</c:v>
                </c:pt>
                <c:pt idx="14">
                  <c:v>3.3727198366512101</c:v>
                </c:pt>
                <c:pt idx="15">
                  <c:v>3.3725121091238699</c:v>
                </c:pt>
                <c:pt idx="16">
                  <c:v>3.3723354718314198</c:v>
                </c:pt>
                <c:pt idx="17">
                  <c:v>3.3721790558376799</c:v>
                </c:pt>
                <c:pt idx="18">
                  <c:v>3.37208691565574</c:v>
                </c:pt>
                <c:pt idx="19">
                  <c:v>3.3755151860755999</c:v>
                </c:pt>
                <c:pt idx="20">
                  <c:v>3.3761782950227501</c:v>
                </c:pt>
                <c:pt idx="21">
                  <c:v>3.3761824610629301</c:v>
                </c:pt>
                <c:pt idx="22">
                  <c:v>3.3775487644226798</c:v>
                </c:pt>
                <c:pt idx="23">
                  <c:v>3.37734429096996</c:v>
                </c:pt>
                <c:pt idx="24">
                  <c:v>3.3771438488146401</c:v>
                </c:pt>
                <c:pt idx="25">
                  <c:v>3.3772007630703502</c:v>
                </c:pt>
                <c:pt idx="26">
                  <c:v>3.37710652276047</c:v>
                </c:pt>
                <c:pt idx="27">
                  <c:v>3.3771112305009998</c:v>
                </c:pt>
                <c:pt idx="28">
                  <c:v>3.3768085205993401</c:v>
                </c:pt>
                <c:pt idx="29">
                  <c:v>3.3765256023411201</c:v>
                </c:pt>
                <c:pt idx="30">
                  <c:v>3.3763556609409702</c:v>
                </c:pt>
                <c:pt idx="31">
                  <c:v>3.3761204997404799</c:v>
                </c:pt>
                <c:pt idx="32">
                  <c:v>3.3758727323690501</c:v>
                </c:pt>
                <c:pt idx="33">
                  <c:v>3.3756556512701801</c:v>
                </c:pt>
                <c:pt idx="34">
                  <c:v>3.37535868646389</c:v>
                </c:pt>
                <c:pt idx="35">
                  <c:v>3.3751271673597198</c:v>
                </c:pt>
                <c:pt idx="36">
                  <c:v>3.3749189329559099</c:v>
                </c:pt>
                <c:pt idx="37">
                  <c:v>3.3746753888127401</c:v>
                </c:pt>
                <c:pt idx="38">
                  <c:v>3.3744024876015501</c:v>
                </c:pt>
                <c:pt idx="39">
                  <c:v>3.3741863426460199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3D78-46EC-B75B-089B8E227F9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33148768"/>
        <c:axId val="626880448"/>
      </c:scatterChart>
      <c:valAx>
        <c:axId val="433148768"/>
        <c:scaling>
          <c:orientation val="minMax"/>
          <c:max val="184"/>
          <c:min val="24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The 2nd confidence threshold</a:t>
                </a:r>
                <a:endParaRPr lang="ja-JP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26880448"/>
        <c:crosses val="autoZero"/>
        <c:crossBetween val="midCat"/>
        <c:majorUnit val="32"/>
      </c:valAx>
      <c:valAx>
        <c:axId val="6268804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Average IPC</a:t>
                </a:r>
                <a:endParaRPr lang="ja-JP"/>
              </a:p>
            </c:rich>
          </c:tx>
          <c:layout>
            <c:manualLayout>
              <c:xMode val="edge"/>
              <c:yMode val="edge"/>
              <c:x val="2.3158705851602342E-2"/>
              <c:y val="0.2906526622801875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33148768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8651338215509061"/>
          <c:y val="0.60129303750908059"/>
          <c:w val="0.22751837804232244"/>
          <c:h val="0.17910286113926255"/>
        </c:manualLayout>
      </c:layout>
      <c:overlay val="0"/>
      <c:spPr>
        <a:solidFill>
          <a:schemeClr val="bg1"/>
        </a:solidFill>
        <a:ln>
          <a:solidFill>
            <a:sysClr val="windowText" lastClr="000000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  <a:latin typeface="+mn-lt"/>
        </a:defRPr>
      </a:pPr>
      <a:endParaRPr lang="ja-JP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8522891485861104"/>
          <c:y val="4.7659571242018361E-2"/>
          <c:w val="0.74129068891632455"/>
          <c:h val="0.74696201438326881"/>
        </c:manualLayout>
      </c:layout>
      <c:scatterChart>
        <c:scatterStyle val="lineMarker"/>
        <c:varyColors val="0"/>
        <c:ser>
          <c:idx val="0"/>
          <c:order val="0"/>
          <c:tx>
            <c:strRef>
              <c:f>比較!$G$156</c:f>
              <c:strCache>
                <c:ptCount val="1"/>
                <c:pt idx="0">
                  <c:v>Unlimited</c:v>
                </c:pt>
              </c:strCache>
            </c:strRef>
          </c:tx>
          <c:spPr>
            <a:ln w="19050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3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xVal>
            <c:numRef>
              <c:f>比較!$D$157:$D$196</c:f>
              <c:numCache>
                <c:formatCode>General</c:formatCode>
                <c:ptCount val="40"/>
                <c:pt idx="0">
                  <c:v>24</c:v>
                </c:pt>
                <c:pt idx="1">
                  <c:v>28</c:v>
                </c:pt>
                <c:pt idx="2">
                  <c:v>32</c:v>
                </c:pt>
                <c:pt idx="3">
                  <c:v>36</c:v>
                </c:pt>
                <c:pt idx="4">
                  <c:v>40</c:v>
                </c:pt>
                <c:pt idx="5">
                  <c:v>44</c:v>
                </c:pt>
                <c:pt idx="6">
                  <c:v>48</c:v>
                </c:pt>
                <c:pt idx="7">
                  <c:v>52</c:v>
                </c:pt>
                <c:pt idx="8">
                  <c:v>56</c:v>
                </c:pt>
                <c:pt idx="9">
                  <c:v>60</c:v>
                </c:pt>
                <c:pt idx="10">
                  <c:v>64</c:v>
                </c:pt>
                <c:pt idx="11">
                  <c:v>68</c:v>
                </c:pt>
                <c:pt idx="12">
                  <c:v>72</c:v>
                </c:pt>
                <c:pt idx="13">
                  <c:v>76</c:v>
                </c:pt>
                <c:pt idx="14">
                  <c:v>80</c:v>
                </c:pt>
                <c:pt idx="15">
                  <c:v>84</c:v>
                </c:pt>
                <c:pt idx="16">
                  <c:v>88</c:v>
                </c:pt>
                <c:pt idx="17">
                  <c:v>92</c:v>
                </c:pt>
                <c:pt idx="18">
                  <c:v>96</c:v>
                </c:pt>
                <c:pt idx="19">
                  <c:v>100</c:v>
                </c:pt>
                <c:pt idx="20">
                  <c:v>104</c:v>
                </c:pt>
                <c:pt idx="21">
                  <c:v>108</c:v>
                </c:pt>
                <c:pt idx="22">
                  <c:v>112</c:v>
                </c:pt>
                <c:pt idx="23">
                  <c:v>116</c:v>
                </c:pt>
                <c:pt idx="24">
                  <c:v>120</c:v>
                </c:pt>
                <c:pt idx="25">
                  <c:v>124</c:v>
                </c:pt>
                <c:pt idx="26">
                  <c:v>128</c:v>
                </c:pt>
                <c:pt idx="27">
                  <c:v>132</c:v>
                </c:pt>
                <c:pt idx="28">
                  <c:v>136</c:v>
                </c:pt>
                <c:pt idx="29">
                  <c:v>140</c:v>
                </c:pt>
                <c:pt idx="30">
                  <c:v>144</c:v>
                </c:pt>
                <c:pt idx="31">
                  <c:v>148</c:v>
                </c:pt>
                <c:pt idx="32">
                  <c:v>152</c:v>
                </c:pt>
                <c:pt idx="33">
                  <c:v>156</c:v>
                </c:pt>
                <c:pt idx="34">
                  <c:v>160</c:v>
                </c:pt>
                <c:pt idx="35">
                  <c:v>164</c:v>
                </c:pt>
                <c:pt idx="36">
                  <c:v>168</c:v>
                </c:pt>
                <c:pt idx="37">
                  <c:v>172</c:v>
                </c:pt>
                <c:pt idx="38">
                  <c:v>176</c:v>
                </c:pt>
                <c:pt idx="39">
                  <c:v>180</c:v>
                </c:pt>
              </c:numCache>
            </c:numRef>
          </c:xVal>
          <c:yVal>
            <c:numRef>
              <c:f>比較!$G$157:$G$196</c:f>
              <c:numCache>
                <c:formatCode>General</c:formatCode>
                <c:ptCount val="40"/>
                <c:pt idx="0">
                  <c:v>3.53698020849769</c:v>
                </c:pt>
                <c:pt idx="1">
                  <c:v>3.5490467132204202</c:v>
                </c:pt>
                <c:pt idx="2">
                  <c:v>3.55852522112257</c:v>
                </c:pt>
                <c:pt idx="3">
                  <c:v>3.5635784725886102</c:v>
                </c:pt>
                <c:pt idx="4">
                  <c:v>3.56614198733911</c:v>
                </c:pt>
                <c:pt idx="5">
                  <c:v>3.5693884343765201</c:v>
                </c:pt>
                <c:pt idx="6">
                  <c:v>3.5708343759915002</c:v>
                </c:pt>
                <c:pt idx="7">
                  <c:v>3.5716784266447399</c:v>
                </c:pt>
                <c:pt idx="8">
                  <c:v>3.57205970028981</c:v>
                </c:pt>
                <c:pt idx="9">
                  <c:v>3.57292918285706</c:v>
                </c:pt>
                <c:pt idx="10">
                  <c:v>3.5772202146643099</c:v>
                </c:pt>
                <c:pt idx="11">
                  <c:v>3.5774240120109302</c:v>
                </c:pt>
                <c:pt idx="12">
                  <c:v>3.5772059325724999</c:v>
                </c:pt>
                <c:pt idx="13">
                  <c:v>3.5769564910862899</c:v>
                </c:pt>
                <c:pt idx="14">
                  <c:v>3.57693813974157</c:v>
                </c:pt>
                <c:pt idx="15">
                  <c:v>3.5765267028879801</c:v>
                </c:pt>
                <c:pt idx="16">
                  <c:v>3.5762409574256901</c:v>
                </c:pt>
                <c:pt idx="17">
                  <c:v>3.5761575424646099</c:v>
                </c:pt>
                <c:pt idx="18">
                  <c:v>3.5758970411699398</c:v>
                </c:pt>
                <c:pt idx="19">
                  <c:v>3.5803240513364498</c:v>
                </c:pt>
                <c:pt idx="20">
                  <c:v>3.5810341500259999</c:v>
                </c:pt>
                <c:pt idx="21">
                  <c:v>3.5808285190906801</c:v>
                </c:pt>
                <c:pt idx="22">
                  <c:v>3.5820637991124999</c:v>
                </c:pt>
                <c:pt idx="23">
                  <c:v>3.5816700481711701</c:v>
                </c:pt>
                <c:pt idx="24">
                  <c:v>3.58147552001408</c:v>
                </c:pt>
                <c:pt idx="25">
                  <c:v>3.5817257125075299</c:v>
                </c:pt>
                <c:pt idx="26">
                  <c:v>3.5815123356076399</c:v>
                </c:pt>
                <c:pt idx="27">
                  <c:v>3.5810621526098201</c:v>
                </c:pt>
                <c:pt idx="28">
                  <c:v>3.5804273271999398</c:v>
                </c:pt>
                <c:pt idx="29">
                  <c:v>3.5798320253743401</c:v>
                </c:pt>
                <c:pt idx="30">
                  <c:v>3.5792694084186301</c:v>
                </c:pt>
                <c:pt idx="31">
                  <c:v>3.5787555850261401</c:v>
                </c:pt>
                <c:pt idx="32">
                  <c:v>3.5782653979248198</c:v>
                </c:pt>
                <c:pt idx="33">
                  <c:v>3.5776552691451</c:v>
                </c:pt>
                <c:pt idx="34">
                  <c:v>3.5771267824564998</c:v>
                </c:pt>
                <c:pt idx="35">
                  <c:v>3.5766024394503102</c:v>
                </c:pt>
                <c:pt idx="36">
                  <c:v>3.5760724468197602</c:v>
                </c:pt>
                <c:pt idx="37">
                  <c:v>3.5755810169193101</c:v>
                </c:pt>
                <c:pt idx="38">
                  <c:v>3.5750328569799699</c:v>
                </c:pt>
                <c:pt idx="39">
                  <c:v>3.5745530616668901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386E-443C-8525-9127A26584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33148768"/>
        <c:axId val="626880448"/>
      </c:scatterChart>
      <c:valAx>
        <c:axId val="433148768"/>
        <c:scaling>
          <c:orientation val="minMax"/>
          <c:max val="184"/>
          <c:min val="24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The 2nd confidence threshold</a:t>
                </a:r>
                <a:endParaRPr lang="ja-JP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26880448"/>
        <c:crosses val="autoZero"/>
        <c:crossBetween val="midCat"/>
        <c:majorUnit val="32"/>
      </c:valAx>
      <c:valAx>
        <c:axId val="6268804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33148768"/>
        <c:crosses val="autoZero"/>
        <c:crossBetween val="midCat"/>
        <c:majorUnit val="1.0000000000000002E-2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0487139107611545"/>
          <c:y val="0.6803817920954025"/>
          <c:w val="0.41282219722534685"/>
          <c:h val="9.470939282526096E-2"/>
        </c:manualLayout>
      </c:layout>
      <c:overlay val="0"/>
      <c:spPr>
        <a:solidFill>
          <a:schemeClr val="bg1"/>
        </a:solidFill>
        <a:ln>
          <a:solidFill>
            <a:sysClr val="windowText" lastClr="000000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  <a:latin typeface="+mn-lt"/>
        </a:defRPr>
      </a:pPr>
      <a:endParaRPr lang="ja-JP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val>
            <c:numRef>
              <c:f>[result.xlsx]トレース毎!$J$5:$J$139</c:f>
              <c:numCache>
                <c:formatCode>General</c:formatCode>
                <c:ptCount val="135"/>
                <c:pt idx="0">
                  <c:v>1.871106311512194</c:v>
                </c:pt>
                <c:pt idx="1">
                  <c:v>5.8172031173753247E-2</c:v>
                </c:pt>
                <c:pt idx="2">
                  <c:v>-0.8189744218753181</c:v>
                </c:pt>
                <c:pt idx="3">
                  <c:v>5.7547635228455185</c:v>
                </c:pt>
                <c:pt idx="4">
                  <c:v>-1.9559027042866273</c:v>
                </c:pt>
                <c:pt idx="5">
                  <c:v>2.0961243782423811</c:v>
                </c:pt>
                <c:pt idx="6">
                  <c:v>3.8164349181535329E-2</c:v>
                </c:pt>
                <c:pt idx="7">
                  <c:v>632.82044840846174</c:v>
                </c:pt>
                <c:pt idx="8">
                  <c:v>-3.7713061272419135</c:v>
                </c:pt>
                <c:pt idx="9">
                  <c:v>6.086094430202138E-2</c:v>
                </c:pt>
                <c:pt idx="10">
                  <c:v>2.2547241177492516</c:v>
                </c:pt>
                <c:pt idx="11">
                  <c:v>7.6018375339215183E-3</c:v>
                </c:pt>
                <c:pt idx="12">
                  <c:v>0.39203585177804978</c:v>
                </c:pt>
                <c:pt idx="13">
                  <c:v>29.289205553164301</c:v>
                </c:pt>
                <c:pt idx="14">
                  <c:v>0.55217501582855988</c:v>
                </c:pt>
                <c:pt idx="15">
                  <c:v>0.74050386058628348</c:v>
                </c:pt>
                <c:pt idx="16">
                  <c:v>2.7360790256412137</c:v>
                </c:pt>
                <c:pt idx="17">
                  <c:v>-2.6036465724782465</c:v>
                </c:pt>
                <c:pt idx="18">
                  <c:v>0.27746392426064581</c:v>
                </c:pt>
                <c:pt idx="19">
                  <c:v>7.6579103714161656</c:v>
                </c:pt>
                <c:pt idx="20">
                  <c:v>1.9365399300619535</c:v>
                </c:pt>
                <c:pt idx="21">
                  <c:v>5.5413999730297814</c:v>
                </c:pt>
                <c:pt idx="22">
                  <c:v>1.9496447201761136</c:v>
                </c:pt>
                <c:pt idx="23">
                  <c:v>3.1110015302661553</c:v>
                </c:pt>
                <c:pt idx="24">
                  <c:v>18.342972677170266</c:v>
                </c:pt>
                <c:pt idx="25">
                  <c:v>0.57355569552410834</c:v>
                </c:pt>
                <c:pt idx="26">
                  <c:v>6.7773526013181096</c:v>
                </c:pt>
                <c:pt idx="27">
                  <c:v>15.508375552365617</c:v>
                </c:pt>
                <c:pt idx="28">
                  <c:v>-0.39216436605175042</c:v>
                </c:pt>
                <c:pt idx="29">
                  <c:v>1.436429223980018</c:v>
                </c:pt>
                <c:pt idx="30">
                  <c:v>0.69921451949395141</c:v>
                </c:pt>
                <c:pt idx="31">
                  <c:v>-0.17017730801944797</c:v>
                </c:pt>
                <c:pt idx="32">
                  <c:v>168.51692168658698</c:v>
                </c:pt>
                <c:pt idx="33">
                  <c:v>1.0307802684982992</c:v>
                </c:pt>
                <c:pt idx="34">
                  <c:v>2.149081069848191</c:v>
                </c:pt>
                <c:pt idx="35">
                  <c:v>5.325598891898542</c:v>
                </c:pt>
                <c:pt idx="36">
                  <c:v>0.61573487114288117</c:v>
                </c:pt>
                <c:pt idx="37">
                  <c:v>5.6352211978118572</c:v>
                </c:pt>
                <c:pt idx="38">
                  <c:v>-0.23076630051845903</c:v>
                </c:pt>
                <c:pt idx="39">
                  <c:v>9.0925250691340942</c:v>
                </c:pt>
                <c:pt idx="40">
                  <c:v>4.8803194232095448</c:v>
                </c:pt>
                <c:pt idx="41">
                  <c:v>3.1697554347777324</c:v>
                </c:pt>
                <c:pt idx="42">
                  <c:v>0.40021942946364408</c:v>
                </c:pt>
                <c:pt idx="43">
                  <c:v>0</c:v>
                </c:pt>
                <c:pt idx="44">
                  <c:v>0.23297688620920187</c:v>
                </c:pt>
                <c:pt idx="45">
                  <c:v>0.44539154524176894</c:v>
                </c:pt>
                <c:pt idx="46">
                  <c:v>2.7345951077849096</c:v>
                </c:pt>
                <c:pt idx="47">
                  <c:v>-0.1339954876792393</c:v>
                </c:pt>
                <c:pt idx="48">
                  <c:v>-1.890102249635528</c:v>
                </c:pt>
                <c:pt idx="49">
                  <c:v>-0.11734957029533311</c:v>
                </c:pt>
                <c:pt idx="50">
                  <c:v>1.4024648959063635</c:v>
                </c:pt>
                <c:pt idx="51">
                  <c:v>1.1029016655169421</c:v>
                </c:pt>
                <c:pt idx="52">
                  <c:v>-0.23080619642320555</c:v>
                </c:pt>
                <c:pt idx="53">
                  <c:v>28.080041832364543</c:v>
                </c:pt>
                <c:pt idx="54">
                  <c:v>-0.23055634612608733</c:v>
                </c:pt>
                <c:pt idx="55">
                  <c:v>5.1210242382384363</c:v>
                </c:pt>
                <c:pt idx="56">
                  <c:v>0.10761206770601994</c:v>
                </c:pt>
                <c:pt idx="57">
                  <c:v>0.19417108427668417</c:v>
                </c:pt>
                <c:pt idx="58">
                  <c:v>2.571859666655274</c:v>
                </c:pt>
                <c:pt idx="59">
                  <c:v>9.09139086227162</c:v>
                </c:pt>
                <c:pt idx="60">
                  <c:v>2.2636538084266133</c:v>
                </c:pt>
                <c:pt idx="61">
                  <c:v>2.2333492769018193</c:v>
                </c:pt>
                <c:pt idx="62">
                  <c:v>2.3332481346587386</c:v>
                </c:pt>
                <c:pt idx="63">
                  <c:v>2.361917607223063</c:v>
                </c:pt>
                <c:pt idx="64">
                  <c:v>2.2399124923610625</c:v>
                </c:pt>
                <c:pt idx="65">
                  <c:v>2.2094240444001878</c:v>
                </c:pt>
                <c:pt idx="66">
                  <c:v>4.7493523175260011</c:v>
                </c:pt>
                <c:pt idx="67">
                  <c:v>12.443450226552887</c:v>
                </c:pt>
                <c:pt idx="68">
                  <c:v>2.5178944538996273</c:v>
                </c:pt>
                <c:pt idx="69">
                  <c:v>11.400237673552539</c:v>
                </c:pt>
                <c:pt idx="70">
                  <c:v>-0.13214088323789674</c:v>
                </c:pt>
                <c:pt idx="71">
                  <c:v>-8.2567828797674991E-2</c:v>
                </c:pt>
                <c:pt idx="72">
                  <c:v>0.21571113428853206</c:v>
                </c:pt>
                <c:pt idx="73">
                  <c:v>0.47302111232181421</c:v>
                </c:pt>
                <c:pt idx="74">
                  <c:v>0.32588221902338788</c:v>
                </c:pt>
                <c:pt idx="75">
                  <c:v>0.28665620655581314</c:v>
                </c:pt>
                <c:pt idx="76">
                  <c:v>0.41709541109413717</c:v>
                </c:pt>
                <c:pt idx="77">
                  <c:v>0.10092327845687699</c:v>
                </c:pt>
                <c:pt idx="78">
                  <c:v>-0.15593864438026017</c:v>
                </c:pt>
                <c:pt idx="79">
                  <c:v>-9.4008774191145505E-2</c:v>
                </c:pt>
                <c:pt idx="80">
                  <c:v>-0.11146574805936948</c:v>
                </c:pt>
                <c:pt idx="81">
                  <c:v>0.31830197295266149</c:v>
                </c:pt>
                <c:pt idx="82">
                  <c:v>0.44194627527482933</c:v>
                </c:pt>
                <c:pt idx="83">
                  <c:v>0.22584104834750818</c:v>
                </c:pt>
                <c:pt idx="84">
                  <c:v>-0.1793895347882879</c:v>
                </c:pt>
                <c:pt idx="85">
                  <c:v>6.9234412636636877</c:v>
                </c:pt>
                <c:pt idx="86">
                  <c:v>6.7536080081805672</c:v>
                </c:pt>
                <c:pt idx="87">
                  <c:v>6.6263120013650534</c:v>
                </c:pt>
                <c:pt idx="88">
                  <c:v>7.121138720730591</c:v>
                </c:pt>
                <c:pt idx="89">
                  <c:v>7.0860665941034462</c:v>
                </c:pt>
                <c:pt idx="90">
                  <c:v>10.952008959733694</c:v>
                </c:pt>
                <c:pt idx="91">
                  <c:v>2.3794015301536575</c:v>
                </c:pt>
                <c:pt idx="92">
                  <c:v>2.3624282291180299</c:v>
                </c:pt>
                <c:pt idx="93">
                  <c:v>2.3073045670781944</c:v>
                </c:pt>
                <c:pt idx="94">
                  <c:v>2.3161174768305814</c:v>
                </c:pt>
                <c:pt idx="95">
                  <c:v>2.2610115209999115</c:v>
                </c:pt>
                <c:pt idx="96">
                  <c:v>2.3511200580218938</c:v>
                </c:pt>
                <c:pt idx="97">
                  <c:v>2.3187256010076318</c:v>
                </c:pt>
                <c:pt idx="98">
                  <c:v>0.66600858671401753</c:v>
                </c:pt>
                <c:pt idx="99">
                  <c:v>0.12159836052390016</c:v>
                </c:pt>
                <c:pt idx="100">
                  <c:v>0.76361708662717742</c:v>
                </c:pt>
                <c:pt idx="101">
                  <c:v>0.7285506229516292</c:v>
                </c:pt>
                <c:pt idx="102">
                  <c:v>0.37656490350039817</c:v>
                </c:pt>
                <c:pt idx="103">
                  <c:v>0.82617942888751905</c:v>
                </c:pt>
                <c:pt idx="104">
                  <c:v>6.23200241580395</c:v>
                </c:pt>
                <c:pt idx="105">
                  <c:v>6.6760757002290116</c:v>
                </c:pt>
                <c:pt idx="106">
                  <c:v>4.6592857496117857</c:v>
                </c:pt>
                <c:pt idx="107">
                  <c:v>5.4743768621623001</c:v>
                </c:pt>
                <c:pt idx="108">
                  <c:v>1.0741305526218881</c:v>
                </c:pt>
                <c:pt idx="109">
                  <c:v>1.3663101760589047</c:v>
                </c:pt>
                <c:pt idx="110">
                  <c:v>-0.77408817350285153</c:v>
                </c:pt>
                <c:pt idx="111">
                  <c:v>-3.0132588908866054</c:v>
                </c:pt>
                <c:pt idx="112">
                  <c:v>5.196175376040868</c:v>
                </c:pt>
                <c:pt idx="113">
                  <c:v>1.4656392833848342</c:v>
                </c:pt>
                <c:pt idx="114">
                  <c:v>2.9662086119938591</c:v>
                </c:pt>
                <c:pt idx="115">
                  <c:v>3.535298600138459</c:v>
                </c:pt>
                <c:pt idx="116">
                  <c:v>28.482782985854893</c:v>
                </c:pt>
                <c:pt idx="117">
                  <c:v>23.029584525422496</c:v>
                </c:pt>
                <c:pt idx="118">
                  <c:v>2.5471611168358388</c:v>
                </c:pt>
                <c:pt idx="119">
                  <c:v>2.5005952512860308</c:v>
                </c:pt>
                <c:pt idx="120">
                  <c:v>2.1577281960385664</c:v>
                </c:pt>
                <c:pt idx="121">
                  <c:v>2.3714916121013951</c:v>
                </c:pt>
                <c:pt idx="122">
                  <c:v>2.4305038961883074</c:v>
                </c:pt>
                <c:pt idx="123">
                  <c:v>2.4403736572204071</c:v>
                </c:pt>
                <c:pt idx="124">
                  <c:v>2.0275079955184294</c:v>
                </c:pt>
                <c:pt idx="125">
                  <c:v>2.2384611708850866</c:v>
                </c:pt>
                <c:pt idx="126">
                  <c:v>2.0821490480432026</c:v>
                </c:pt>
                <c:pt idx="127">
                  <c:v>2.5844017212739434</c:v>
                </c:pt>
                <c:pt idx="128">
                  <c:v>-0.11146574805936948</c:v>
                </c:pt>
                <c:pt idx="129">
                  <c:v>0.4178596485968189</c:v>
                </c:pt>
                <c:pt idx="130">
                  <c:v>0.30090914071232433</c:v>
                </c:pt>
                <c:pt idx="131">
                  <c:v>0.22624237464774488</c:v>
                </c:pt>
                <c:pt idx="132">
                  <c:v>-0.17925034458358136</c:v>
                </c:pt>
                <c:pt idx="133">
                  <c:v>2.3320117814196184</c:v>
                </c:pt>
                <c:pt idx="134">
                  <c:v>2.2936622198461931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65F-4D18-BF82-335D76F2CB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734529440"/>
        <c:axId val="874693328"/>
      </c:barChart>
      <c:catAx>
        <c:axId val="734529440"/>
        <c:scaling>
          <c:orientation val="minMax"/>
        </c:scaling>
        <c:delete val="0"/>
        <c:axPos val="b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874693328"/>
        <c:crosses val="autoZero"/>
        <c:auto val="1"/>
        <c:lblAlgn val="ctr"/>
        <c:lblOffset val="100"/>
        <c:noMultiLvlLbl val="0"/>
      </c:catAx>
      <c:valAx>
        <c:axId val="874693328"/>
        <c:scaling>
          <c:orientation val="minMax"/>
          <c:max val="5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IPC improvements [%]</a:t>
                </a:r>
                <a:endParaRPr lang="ja-JP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General" sourceLinked="1"/>
        <c:majorTickMark val="none"/>
        <c:minorTickMark val="none"/>
        <c:tickLblPos val="low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7345294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  <a:latin typeface="+mn-lt"/>
        </a:defRPr>
      </a:pPr>
      <a:endParaRPr lang="ja-JP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val>
            <c:numRef>
              <c:f>[result.xlsx]トレース毎!$I$5:$I$139</c:f>
              <c:numCache>
                <c:formatCode>General</c:formatCode>
                <c:ptCount val="135"/>
                <c:pt idx="0">
                  <c:v>-1.386702842538845</c:v>
                </c:pt>
                <c:pt idx="1">
                  <c:v>2.8665238914826752E-2</c:v>
                </c:pt>
                <c:pt idx="2">
                  <c:v>-0.81920304960682033</c:v>
                </c:pt>
                <c:pt idx="3">
                  <c:v>6.2701526999946022</c:v>
                </c:pt>
                <c:pt idx="4">
                  <c:v>-1.8923480549823735</c:v>
                </c:pt>
                <c:pt idx="5">
                  <c:v>2.2829390708149599</c:v>
                </c:pt>
                <c:pt idx="6">
                  <c:v>-0.92665499505687476</c:v>
                </c:pt>
                <c:pt idx="7">
                  <c:v>632.82044840846174</c:v>
                </c:pt>
                <c:pt idx="8">
                  <c:v>-3.8544001084123591</c:v>
                </c:pt>
                <c:pt idx="9">
                  <c:v>-0.39355641313713052</c:v>
                </c:pt>
                <c:pt idx="10">
                  <c:v>3.4841047171774164E-4</c:v>
                </c:pt>
                <c:pt idx="11">
                  <c:v>2.9236410085120568E-3</c:v>
                </c:pt>
                <c:pt idx="12">
                  <c:v>0.41035153938064894</c:v>
                </c:pt>
                <c:pt idx="13">
                  <c:v>29.542315708311051</c:v>
                </c:pt>
                <c:pt idx="14">
                  <c:v>0.34880283258305056</c:v>
                </c:pt>
                <c:pt idx="15">
                  <c:v>3.1612920927237553E-3</c:v>
                </c:pt>
                <c:pt idx="16">
                  <c:v>2.6567646994104743</c:v>
                </c:pt>
                <c:pt idx="17">
                  <c:v>-2.5769223560589194</c:v>
                </c:pt>
                <c:pt idx="18">
                  <c:v>-3.076945231604844E-2</c:v>
                </c:pt>
                <c:pt idx="19">
                  <c:v>7.0140759048649137</c:v>
                </c:pt>
                <c:pt idx="20">
                  <c:v>-1.6682933098755015E-3</c:v>
                </c:pt>
                <c:pt idx="21">
                  <c:v>5.4978312255111073</c:v>
                </c:pt>
                <c:pt idx="22">
                  <c:v>1.7641229706448991</c:v>
                </c:pt>
                <c:pt idx="23">
                  <c:v>0.82222193263130627</c:v>
                </c:pt>
                <c:pt idx="24">
                  <c:v>15.736356462598323</c:v>
                </c:pt>
                <c:pt idx="25">
                  <c:v>0.1558226252122985</c:v>
                </c:pt>
                <c:pt idx="26">
                  <c:v>4.9416176409018631</c:v>
                </c:pt>
                <c:pt idx="27">
                  <c:v>15.880094262816534</c:v>
                </c:pt>
                <c:pt idx="28">
                  <c:v>6.9593141415702497E-2</c:v>
                </c:pt>
                <c:pt idx="29">
                  <c:v>0.78642278867131488</c:v>
                </c:pt>
                <c:pt idx="30">
                  <c:v>0.61872649979906047</c:v>
                </c:pt>
                <c:pt idx="31">
                  <c:v>0.17363769962477349</c:v>
                </c:pt>
                <c:pt idx="32">
                  <c:v>146.89470538232956</c:v>
                </c:pt>
                <c:pt idx="33">
                  <c:v>0.65326358471049506</c:v>
                </c:pt>
                <c:pt idx="34">
                  <c:v>0.21554543481347999</c:v>
                </c:pt>
                <c:pt idx="35">
                  <c:v>5.2856613773118788</c:v>
                </c:pt>
                <c:pt idx="36">
                  <c:v>0.50320213821244408</c:v>
                </c:pt>
                <c:pt idx="37">
                  <c:v>6.0418722144017112</c:v>
                </c:pt>
                <c:pt idx="38">
                  <c:v>-0.17011732031517734</c:v>
                </c:pt>
                <c:pt idx="39">
                  <c:v>4.945314984789051</c:v>
                </c:pt>
                <c:pt idx="40">
                  <c:v>2.1351978793313187</c:v>
                </c:pt>
                <c:pt idx="41">
                  <c:v>-0.12610662662433381</c:v>
                </c:pt>
                <c:pt idx="42">
                  <c:v>0.3037473884860864</c:v>
                </c:pt>
                <c:pt idx="43">
                  <c:v>0</c:v>
                </c:pt>
                <c:pt idx="44">
                  <c:v>-2.7647078175074835E-2</c:v>
                </c:pt>
                <c:pt idx="45">
                  <c:v>0.4183409464491028</c:v>
                </c:pt>
                <c:pt idx="46">
                  <c:v>2.7234682091219486</c:v>
                </c:pt>
                <c:pt idx="47">
                  <c:v>-8.3829132987145449E-2</c:v>
                </c:pt>
                <c:pt idx="48">
                  <c:v>-0.32824471206731598</c:v>
                </c:pt>
                <c:pt idx="49">
                  <c:v>5.5971515277541961E-2</c:v>
                </c:pt>
                <c:pt idx="50">
                  <c:v>1.4338923187124486</c:v>
                </c:pt>
                <c:pt idx="51">
                  <c:v>1.0689183959067039</c:v>
                </c:pt>
                <c:pt idx="52">
                  <c:v>-0.22405709700762388</c:v>
                </c:pt>
                <c:pt idx="53">
                  <c:v>28.071441525767369</c:v>
                </c:pt>
                <c:pt idx="54">
                  <c:v>-0.22640372793164554</c:v>
                </c:pt>
                <c:pt idx="55">
                  <c:v>5.1015302009924879</c:v>
                </c:pt>
                <c:pt idx="56">
                  <c:v>0</c:v>
                </c:pt>
                <c:pt idx="57">
                  <c:v>2.663486280418681E-5</c:v>
                </c:pt>
                <c:pt idx="58">
                  <c:v>1.5769450794872686</c:v>
                </c:pt>
                <c:pt idx="59">
                  <c:v>0.51306846546965712</c:v>
                </c:pt>
                <c:pt idx="60">
                  <c:v>1.5483617060154442</c:v>
                </c:pt>
                <c:pt idx="61">
                  <c:v>1.4420848780749784</c:v>
                </c:pt>
                <c:pt idx="62">
                  <c:v>1.5924249175571115</c:v>
                </c:pt>
                <c:pt idx="63">
                  <c:v>1.5806109159554493</c:v>
                </c:pt>
                <c:pt idx="64">
                  <c:v>1.5745974382950667</c:v>
                </c:pt>
                <c:pt idx="65">
                  <c:v>1.5460470847514562</c:v>
                </c:pt>
                <c:pt idx="66">
                  <c:v>1.4217037285686462</c:v>
                </c:pt>
                <c:pt idx="67">
                  <c:v>10.89260762543265</c:v>
                </c:pt>
                <c:pt idx="68">
                  <c:v>1.7303043513736016</c:v>
                </c:pt>
                <c:pt idx="69">
                  <c:v>0.62521831967465857</c:v>
                </c:pt>
                <c:pt idx="70">
                  <c:v>-0.17750683958900337</c:v>
                </c:pt>
                <c:pt idx="71">
                  <c:v>-6.9565830424134223E-2</c:v>
                </c:pt>
                <c:pt idx="72">
                  <c:v>-1.8607122734903836E-2</c:v>
                </c:pt>
                <c:pt idx="73">
                  <c:v>0.17187216380873949</c:v>
                </c:pt>
                <c:pt idx="74">
                  <c:v>-8.0558485971427007E-2</c:v>
                </c:pt>
                <c:pt idx="75">
                  <c:v>-8.0930554520042275E-2</c:v>
                </c:pt>
                <c:pt idx="76">
                  <c:v>0.16183413665860069</c:v>
                </c:pt>
                <c:pt idx="77">
                  <c:v>-2.287514309090577E-2</c:v>
                </c:pt>
                <c:pt idx="78">
                  <c:v>-0.19406994111695886</c:v>
                </c:pt>
                <c:pt idx="79">
                  <c:v>-6.729501929803039E-2</c:v>
                </c:pt>
                <c:pt idx="80">
                  <c:v>-9.7533021147244714E-2</c:v>
                </c:pt>
                <c:pt idx="81">
                  <c:v>0.16598284626638815</c:v>
                </c:pt>
                <c:pt idx="82">
                  <c:v>-8.1201674546593772E-2</c:v>
                </c:pt>
                <c:pt idx="83">
                  <c:v>-3.8870650687061747E-2</c:v>
                </c:pt>
                <c:pt idx="84">
                  <c:v>-0.20685043047815599</c:v>
                </c:pt>
                <c:pt idx="85">
                  <c:v>3.5483605824503828</c:v>
                </c:pt>
                <c:pt idx="86">
                  <c:v>3.4617028267915018</c:v>
                </c:pt>
                <c:pt idx="87">
                  <c:v>3.3897708257577319</c:v>
                </c:pt>
                <c:pt idx="88">
                  <c:v>3.7018083911507293</c:v>
                </c:pt>
                <c:pt idx="89">
                  <c:v>3.6459014435028969</c:v>
                </c:pt>
                <c:pt idx="90">
                  <c:v>2.3033834636410067</c:v>
                </c:pt>
                <c:pt idx="91">
                  <c:v>1.0575651161854438</c:v>
                </c:pt>
                <c:pt idx="92">
                  <c:v>1.0638924375593772</c:v>
                </c:pt>
                <c:pt idx="93">
                  <c:v>1.0412504832565617</c:v>
                </c:pt>
                <c:pt idx="94">
                  <c:v>1.0527743312006788</c:v>
                </c:pt>
                <c:pt idx="95">
                  <c:v>1.0140627456451057</c:v>
                </c:pt>
                <c:pt idx="96">
                  <c:v>1.0869067718659142</c:v>
                </c:pt>
                <c:pt idx="97">
                  <c:v>1.0502162738114773</c:v>
                </c:pt>
                <c:pt idx="98">
                  <c:v>0.37100794418505334</c:v>
                </c:pt>
                <c:pt idx="99">
                  <c:v>-0.62624274551700276</c:v>
                </c:pt>
                <c:pt idx="100">
                  <c:v>0.49238866687006944</c:v>
                </c:pt>
                <c:pt idx="101">
                  <c:v>0.46310807053873138</c:v>
                </c:pt>
                <c:pt idx="102">
                  <c:v>8.781785905678241E-2</c:v>
                </c:pt>
                <c:pt idx="103">
                  <c:v>3.444808789050402E-2</c:v>
                </c:pt>
                <c:pt idx="104">
                  <c:v>3.8068172746394735</c:v>
                </c:pt>
                <c:pt idx="105">
                  <c:v>3.7607016880521149</c:v>
                </c:pt>
                <c:pt idx="106">
                  <c:v>2.7720579344602259</c:v>
                </c:pt>
                <c:pt idx="107">
                  <c:v>2.9030441880569802</c:v>
                </c:pt>
                <c:pt idx="108">
                  <c:v>0.5877848313198708</c:v>
                </c:pt>
                <c:pt idx="109">
                  <c:v>0.58173531275949042</c:v>
                </c:pt>
                <c:pt idx="110">
                  <c:v>-0.66808076837210351</c:v>
                </c:pt>
                <c:pt idx="111">
                  <c:v>-2.9405069589973687</c:v>
                </c:pt>
                <c:pt idx="112">
                  <c:v>2.8172020458201663</c:v>
                </c:pt>
                <c:pt idx="113">
                  <c:v>0.12351148419245117</c:v>
                </c:pt>
                <c:pt idx="114">
                  <c:v>1.0090855647960861</c:v>
                </c:pt>
                <c:pt idx="115">
                  <c:v>1.3018873712733248</c:v>
                </c:pt>
                <c:pt idx="116">
                  <c:v>18.852316676109449</c:v>
                </c:pt>
                <c:pt idx="117">
                  <c:v>15.346168166605878</c:v>
                </c:pt>
                <c:pt idx="118">
                  <c:v>1.5821123588502406</c:v>
                </c:pt>
                <c:pt idx="119">
                  <c:v>1.5946225968450189</c:v>
                </c:pt>
                <c:pt idx="120">
                  <c:v>1.4352067138373226</c:v>
                </c:pt>
                <c:pt idx="121">
                  <c:v>1.580113896829527</c:v>
                </c:pt>
                <c:pt idx="122">
                  <c:v>1.652528360116734</c:v>
                </c:pt>
                <c:pt idx="123">
                  <c:v>1.6307016759480097</c:v>
                </c:pt>
                <c:pt idx="124">
                  <c:v>1.4005551399460581</c:v>
                </c:pt>
                <c:pt idx="125">
                  <c:v>1.5532035132267641</c:v>
                </c:pt>
                <c:pt idx="126">
                  <c:v>1.4405849004993421</c:v>
                </c:pt>
                <c:pt idx="127">
                  <c:v>1.624060107634584</c:v>
                </c:pt>
                <c:pt idx="128">
                  <c:v>-9.7533021147244714E-2</c:v>
                </c:pt>
                <c:pt idx="129">
                  <c:v>0.1638028274072667</c:v>
                </c:pt>
                <c:pt idx="130">
                  <c:v>-7.9556159699278872E-2</c:v>
                </c:pt>
                <c:pt idx="131">
                  <c:v>8.3676487675621303E-2</c:v>
                </c:pt>
                <c:pt idx="132">
                  <c:v>-0.20635439907382702</c:v>
                </c:pt>
                <c:pt idx="133">
                  <c:v>1.0615995718404436</c:v>
                </c:pt>
                <c:pt idx="134">
                  <c:v>1.0231952446288828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01B-46FD-B002-8AEDDE17B2A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734529440"/>
        <c:axId val="874693328"/>
      </c:barChart>
      <c:catAx>
        <c:axId val="734529440"/>
        <c:scaling>
          <c:orientation val="minMax"/>
        </c:scaling>
        <c:delete val="0"/>
        <c:axPos val="b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874693328"/>
        <c:crosses val="autoZero"/>
        <c:auto val="1"/>
        <c:lblAlgn val="ctr"/>
        <c:lblOffset val="100"/>
        <c:noMultiLvlLbl val="0"/>
      </c:catAx>
      <c:valAx>
        <c:axId val="874693328"/>
        <c:scaling>
          <c:orientation val="minMax"/>
          <c:max val="5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IPC improvements [%]</a:t>
                </a:r>
                <a:endParaRPr lang="ja-JP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General" sourceLinked="1"/>
        <c:majorTickMark val="none"/>
        <c:minorTickMark val="none"/>
        <c:tickLblPos val="low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7345294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  <a:latin typeface="+mn-lt"/>
        </a:defRPr>
      </a:pPr>
      <a:endParaRPr lang="ja-JP"/>
    </a:p>
  </c:txPr>
  <c:externalData r:id="rId4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val>
            <c:numRef>
              <c:f>[result.xlsx]トレース毎!$K$5:$K$139</c:f>
              <c:numCache>
                <c:formatCode>General</c:formatCode>
                <c:ptCount val="135"/>
                <c:pt idx="0">
                  <c:v>1.8410306895594308</c:v>
                </c:pt>
                <c:pt idx="1">
                  <c:v>8.1746435639717951E-2</c:v>
                </c:pt>
                <c:pt idx="2">
                  <c:v>-0.81280709302439247</c:v>
                </c:pt>
                <c:pt idx="3">
                  <c:v>6.4218366294344298</c:v>
                </c:pt>
                <c:pt idx="4">
                  <c:v>-1.9439494327055939</c:v>
                </c:pt>
                <c:pt idx="5">
                  <c:v>1.9779693386365205</c:v>
                </c:pt>
                <c:pt idx="6">
                  <c:v>0.45570215716672635</c:v>
                </c:pt>
                <c:pt idx="7">
                  <c:v>633.41630184585244</c:v>
                </c:pt>
                <c:pt idx="8">
                  <c:v>-3.7473980476166013</c:v>
                </c:pt>
                <c:pt idx="9">
                  <c:v>0.41337856684113827</c:v>
                </c:pt>
                <c:pt idx="10">
                  <c:v>2.3358019111002326</c:v>
                </c:pt>
                <c:pt idx="11">
                  <c:v>3.4282451264489033E-2</c:v>
                </c:pt>
                <c:pt idx="12">
                  <c:v>1.0290797919069838</c:v>
                </c:pt>
                <c:pt idx="13">
                  <c:v>26.376457305043854</c:v>
                </c:pt>
                <c:pt idx="14">
                  <c:v>0.94341331131457817</c:v>
                </c:pt>
                <c:pt idx="15">
                  <c:v>0.90692852629030707</c:v>
                </c:pt>
                <c:pt idx="16">
                  <c:v>2.8690281647303584</c:v>
                </c:pt>
                <c:pt idx="17">
                  <c:v>-2.7110200416043062</c:v>
                </c:pt>
                <c:pt idx="18">
                  <c:v>1.4024474557295719</c:v>
                </c:pt>
                <c:pt idx="19">
                  <c:v>8.9678824672591251</c:v>
                </c:pt>
                <c:pt idx="20">
                  <c:v>2.3092449333140364</c:v>
                </c:pt>
                <c:pt idx="21">
                  <c:v>5.5941937996989211</c:v>
                </c:pt>
                <c:pt idx="22">
                  <c:v>2.0343081875757285</c:v>
                </c:pt>
                <c:pt idx="23">
                  <c:v>5.2389813246091599</c:v>
                </c:pt>
                <c:pt idx="24">
                  <c:v>17.807443374155675</c:v>
                </c:pt>
                <c:pt idx="25">
                  <c:v>5.7138140202084742</c:v>
                </c:pt>
                <c:pt idx="26">
                  <c:v>6.7740170919395659</c:v>
                </c:pt>
                <c:pt idx="27">
                  <c:v>16.830793259887034</c:v>
                </c:pt>
                <c:pt idx="28">
                  <c:v>-0.70754599559044173</c:v>
                </c:pt>
                <c:pt idx="29">
                  <c:v>1.5391569075466682</c:v>
                </c:pt>
                <c:pt idx="30">
                  <c:v>1.2319797142560374</c:v>
                </c:pt>
                <c:pt idx="31">
                  <c:v>3.5147832751353691</c:v>
                </c:pt>
                <c:pt idx="32">
                  <c:v>168.80651328474471</c:v>
                </c:pt>
                <c:pt idx="33">
                  <c:v>1.1229674250293309</c:v>
                </c:pt>
                <c:pt idx="34">
                  <c:v>4.8644585712493082</c:v>
                </c:pt>
                <c:pt idx="35">
                  <c:v>5.3577205542622242</c:v>
                </c:pt>
                <c:pt idx="36">
                  <c:v>2.1349733359905976</c:v>
                </c:pt>
                <c:pt idx="37">
                  <c:v>7.8952572280649891</c:v>
                </c:pt>
                <c:pt idx="38">
                  <c:v>2.0499381012614393</c:v>
                </c:pt>
                <c:pt idx="39">
                  <c:v>9.6467838393675454</c:v>
                </c:pt>
                <c:pt idx="40">
                  <c:v>13.570770763875162</c:v>
                </c:pt>
                <c:pt idx="41">
                  <c:v>6.0853669297679325</c:v>
                </c:pt>
                <c:pt idx="42">
                  <c:v>0.93539412521570497</c:v>
                </c:pt>
                <c:pt idx="43">
                  <c:v>0</c:v>
                </c:pt>
                <c:pt idx="44">
                  <c:v>0.44964413979962092</c:v>
                </c:pt>
                <c:pt idx="45">
                  <c:v>0.4465689484945079</c:v>
                </c:pt>
                <c:pt idx="46">
                  <c:v>2.8334097544419956</c:v>
                </c:pt>
                <c:pt idx="47">
                  <c:v>-0.13167145479142661</c:v>
                </c:pt>
                <c:pt idx="48">
                  <c:v>0.15126079327578701</c:v>
                </c:pt>
                <c:pt idx="49">
                  <c:v>-0.10412488932471931</c:v>
                </c:pt>
                <c:pt idx="50">
                  <c:v>1.3954482728107065</c:v>
                </c:pt>
                <c:pt idx="51">
                  <c:v>1.1506575276800657</c:v>
                </c:pt>
                <c:pt idx="52">
                  <c:v>-0.23560032931554398</c:v>
                </c:pt>
                <c:pt idx="53">
                  <c:v>28.087817853758935</c:v>
                </c:pt>
                <c:pt idx="54">
                  <c:v>-0.23348814858388245</c:v>
                </c:pt>
                <c:pt idx="55">
                  <c:v>6.7263034791375409</c:v>
                </c:pt>
                <c:pt idx="56">
                  <c:v>0.77499990511642469</c:v>
                </c:pt>
                <c:pt idx="57">
                  <c:v>0.71918138432132128</c:v>
                </c:pt>
                <c:pt idx="58">
                  <c:v>7.8100535039975272</c:v>
                </c:pt>
                <c:pt idx="59">
                  <c:v>10.103142652928954</c:v>
                </c:pt>
                <c:pt idx="60">
                  <c:v>8.1899293745703474</c:v>
                </c:pt>
                <c:pt idx="61">
                  <c:v>7.7787668100779861</c:v>
                </c:pt>
                <c:pt idx="62">
                  <c:v>8.0566505169095812</c:v>
                </c:pt>
                <c:pt idx="63">
                  <c:v>8.2070675684891228</c:v>
                </c:pt>
                <c:pt idx="64">
                  <c:v>8.6040670840891167</c:v>
                </c:pt>
                <c:pt idx="65">
                  <c:v>7.7252362753994053</c:v>
                </c:pt>
                <c:pt idx="66">
                  <c:v>6.693125337397543</c:v>
                </c:pt>
                <c:pt idx="67">
                  <c:v>12.575375934673417</c:v>
                </c:pt>
                <c:pt idx="68">
                  <c:v>7.713548629884559</c:v>
                </c:pt>
                <c:pt idx="69">
                  <c:v>12.452308035313564</c:v>
                </c:pt>
                <c:pt idx="70">
                  <c:v>18.615378823574403</c:v>
                </c:pt>
                <c:pt idx="71">
                  <c:v>17.481200380678551</c:v>
                </c:pt>
                <c:pt idx="72">
                  <c:v>26.672523346176511</c:v>
                </c:pt>
                <c:pt idx="73">
                  <c:v>20.891493208673317</c:v>
                </c:pt>
                <c:pt idx="74">
                  <c:v>43.840856703434447</c:v>
                </c:pt>
                <c:pt idx="75">
                  <c:v>43.990175468018244</c:v>
                </c:pt>
                <c:pt idx="76">
                  <c:v>20.77700456688769</c:v>
                </c:pt>
                <c:pt idx="77">
                  <c:v>22.143870019631052</c:v>
                </c:pt>
                <c:pt idx="78">
                  <c:v>22.675133028972418</c:v>
                </c:pt>
                <c:pt idx="79">
                  <c:v>22.553814401594074</c:v>
                </c:pt>
                <c:pt idx="80">
                  <c:v>17.95767029222408</c:v>
                </c:pt>
                <c:pt idx="81">
                  <c:v>22.660836912076675</c:v>
                </c:pt>
                <c:pt idx="82">
                  <c:v>44.25547490026149</c:v>
                </c:pt>
                <c:pt idx="83">
                  <c:v>22.582702751524899</c:v>
                </c:pt>
                <c:pt idx="84">
                  <c:v>21.15735437570212</c:v>
                </c:pt>
                <c:pt idx="85">
                  <c:v>11.715373614490264</c:v>
                </c:pt>
                <c:pt idx="86">
                  <c:v>11.141438635868228</c:v>
                </c:pt>
                <c:pt idx="87">
                  <c:v>11.090996333130242</c:v>
                </c:pt>
                <c:pt idx="88">
                  <c:v>11.447395337418897</c:v>
                </c:pt>
                <c:pt idx="89">
                  <c:v>11.48057670524576</c:v>
                </c:pt>
                <c:pt idx="90">
                  <c:v>42.012082714189944</c:v>
                </c:pt>
                <c:pt idx="91">
                  <c:v>6.5316675439638372</c:v>
                </c:pt>
                <c:pt idx="92">
                  <c:v>6.5467248127936362</c:v>
                </c:pt>
                <c:pt idx="93">
                  <c:v>6.3929892846951386</c:v>
                </c:pt>
                <c:pt idx="94">
                  <c:v>6.4823340204148039</c:v>
                </c:pt>
                <c:pt idx="95">
                  <c:v>6.3653458023825937</c:v>
                </c:pt>
                <c:pt idx="96">
                  <c:v>6.5025897822952983</c:v>
                </c:pt>
                <c:pt idx="97">
                  <c:v>6.5102254347858102</c:v>
                </c:pt>
                <c:pt idx="98">
                  <c:v>1.099806137871262</c:v>
                </c:pt>
                <c:pt idx="99">
                  <c:v>3.8996254365511795</c:v>
                </c:pt>
                <c:pt idx="100">
                  <c:v>6.991774723070221</c:v>
                </c:pt>
                <c:pt idx="101">
                  <c:v>6.6687652239413975</c:v>
                </c:pt>
                <c:pt idx="102">
                  <c:v>9.6283132468707677</c:v>
                </c:pt>
                <c:pt idx="103">
                  <c:v>11.430066582148468</c:v>
                </c:pt>
                <c:pt idx="104">
                  <c:v>10.715266839864945</c:v>
                </c:pt>
                <c:pt idx="105">
                  <c:v>11.161845124660585</c:v>
                </c:pt>
                <c:pt idx="106">
                  <c:v>7.3576958808122317</c:v>
                </c:pt>
                <c:pt idx="107">
                  <c:v>7.9845727405048583</c:v>
                </c:pt>
                <c:pt idx="108">
                  <c:v>4.5004191057763432</c:v>
                </c:pt>
                <c:pt idx="109">
                  <c:v>5.7148846344069471</c:v>
                </c:pt>
                <c:pt idx="110">
                  <c:v>6.6338746021940675</c:v>
                </c:pt>
                <c:pt idx="111">
                  <c:v>3.126417499191958</c:v>
                </c:pt>
                <c:pt idx="112">
                  <c:v>8.3724209106953893</c:v>
                </c:pt>
                <c:pt idx="113">
                  <c:v>4.8792733869680527</c:v>
                </c:pt>
                <c:pt idx="114">
                  <c:v>12.800372133744297</c:v>
                </c:pt>
                <c:pt idx="115">
                  <c:v>12.244474496581192</c:v>
                </c:pt>
                <c:pt idx="116">
                  <c:v>46.779719907988991</c:v>
                </c:pt>
                <c:pt idx="117">
                  <c:v>40.467410438340544</c:v>
                </c:pt>
                <c:pt idx="118">
                  <c:v>7.5965918443287039</c:v>
                </c:pt>
                <c:pt idx="119">
                  <c:v>7.6733739701485115</c:v>
                </c:pt>
                <c:pt idx="120">
                  <c:v>7.8438466197677137</c:v>
                </c:pt>
                <c:pt idx="121">
                  <c:v>7.8136318832806806</c:v>
                </c:pt>
                <c:pt idx="122">
                  <c:v>8.3308563092715957</c:v>
                </c:pt>
                <c:pt idx="123">
                  <c:v>8.2882739398841601</c:v>
                </c:pt>
                <c:pt idx="124">
                  <c:v>8.1069364196631142</c:v>
                </c:pt>
                <c:pt idx="125">
                  <c:v>8.2780297305793162</c:v>
                </c:pt>
                <c:pt idx="126">
                  <c:v>7.1194128703103488</c:v>
                </c:pt>
                <c:pt idx="127">
                  <c:v>6.4707634751160148</c:v>
                </c:pt>
                <c:pt idx="128">
                  <c:v>17.95767029222408</c:v>
                </c:pt>
                <c:pt idx="129">
                  <c:v>24.39353865781564</c:v>
                </c:pt>
                <c:pt idx="130">
                  <c:v>44.451718948509765</c:v>
                </c:pt>
                <c:pt idx="131">
                  <c:v>22.342840772205186</c:v>
                </c:pt>
                <c:pt idx="132">
                  <c:v>23.348121021742486</c:v>
                </c:pt>
                <c:pt idx="133">
                  <c:v>6.5226498857938076</c:v>
                </c:pt>
                <c:pt idx="134">
                  <c:v>6.3444389521807976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050-4731-8BF2-04B7DC0EE3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734529440"/>
        <c:axId val="874693328"/>
      </c:barChart>
      <c:catAx>
        <c:axId val="734529440"/>
        <c:scaling>
          <c:orientation val="minMax"/>
        </c:scaling>
        <c:delete val="0"/>
        <c:axPos val="b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874693328"/>
        <c:crosses val="autoZero"/>
        <c:auto val="1"/>
        <c:lblAlgn val="ctr"/>
        <c:lblOffset val="100"/>
        <c:noMultiLvlLbl val="0"/>
      </c:catAx>
      <c:valAx>
        <c:axId val="874693328"/>
        <c:scaling>
          <c:orientation val="minMax"/>
          <c:max val="5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IPC improvements [%]</a:t>
                </a:r>
                <a:endParaRPr lang="ja-JP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General" sourceLinked="1"/>
        <c:majorTickMark val="none"/>
        <c:minorTickMark val="none"/>
        <c:tickLblPos val="low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7345294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  <a:latin typeface="+mn-lt"/>
        </a:defRPr>
      </a:pPr>
      <a:endParaRPr lang="ja-JP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2AA72E0C-4DAD-41A5-9E5B-DACC8A8F901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084" cy="497923"/>
          </a:xfrm>
          <a:prstGeom prst="rect">
            <a:avLst/>
          </a:prstGeom>
        </p:spPr>
        <p:txBody>
          <a:bodyPr vert="horz" lIns="91703" tIns="45851" rIns="91703" bIns="45851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660E7B2-F1FF-470A-9D4F-AC20E3C2C09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9997" y="0"/>
            <a:ext cx="2946084" cy="497923"/>
          </a:xfrm>
          <a:prstGeom prst="rect">
            <a:avLst/>
          </a:prstGeom>
        </p:spPr>
        <p:txBody>
          <a:bodyPr vert="horz" lIns="91703" tIns="45851" rIns="91703" bIns="45851" rtlCol="0"/>
          <a:lstStyle>
            <a:lvl1pPr algn="r">
              <a:defRPr sz="1200"/>
            </a:lvl1pPr>
          </a:lstStyle>
          <a:p>
            <a:fld id="{02428985-E83A-43B1-B80C-098847EAFFCE}" type="datetimeFigureOut">
              <a:rPr kumimoji="1" lang="ja-JP" altLang="en-US" smtClean="0"/>
              <a:t>2018/6/4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2D87391-538C-47B4-A7FA-565EC0DB7B2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719"/>
            <a:ext cx="2946084" cy="497921"/>
          </a:xfrm>
          <a:prstGeom prst="rect">
            <a:avLst/>
          </a:prstGeom>
        </p:spPr>
        <p:txBody>
          <a:bodyPr vert="horz" lIns="91703" tIns="45851" rIns="91703" bIns="45851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F93A6D8F-2203-41CD-84FB-16F500E293C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9997" y="9428719"/>
            <a:ext cx="2946084" cy="497921"/>
          </a:xfrm>
          <a:prstGeom prst="rect">
            <a:avLst/>
          </a:prstGeom>
        </p:spPr>
        <p:txBody>
          <a:bodyPr vert="horz" lIns="91703" tIns="45851" rIns="91703" bIns="45851" rtlCol="0" anchor="b"/>
          <a:lstStyle>
            <a:lvl1pPr algn="r">
              <a:defRPr sz="1200"/>
            </a:lvl1pPr>
          </a:lstStyle>
          <a:p>
            <a:fld id="{F90252A2-FC77-4615-B280-41CCE0DC15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66442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60" cy="498056"/>
          </a:xfrm>
          <a:prstGeom prst="rect">
            <a:avLst/>
          </a:prstGeom>
        </p:spPr>
        <p:txBody>
          <a:bodyPr vert="horz" lIns="91703" tIns="45851" rIns="91703" bIns="45851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60" cy="498056"/>
          </a:xfrm>
          <a:prstGeom prst="rect">
            <a:avLst/>
          </a:prstGeom>
        </p:spPr>
        <p:txBody>
          <a:bodyPr vert="horz" lIns="91703" tIns="45851" rIns="91703" bIns="45851" rtlCol="0"/>
          <a:lstStyle>
            <a:lvl1pPr algn="r">
              <a:defRPr sz="1200"/>
            </a:lvl1pPr>
          </a:lstStyle>
          <a:p>
            <a:fld id="{6181B8BF-F977-465D-818D-9B7504983A1E}" type="datetimeFigureOut">
              <a:rPr kumimoji="1" lang="ja-JP" altLang="en-US" smtClean="0"/>
              <a:t>2018/6/4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03" tIns="45851" rIns="91703" bIns="45851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3"/>
          </a:xfrm>
          <a:prstGeom prst="rect">
            <a:avLst/>
          </a:prstGeom>
        </p:spPr>
        <p:txBody>
          <a:bodyPr vert="horz" lIns="91703" tIns="45851" rIns="91703" bIns="45851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28585"/>
            <a:ext cx="2945660" cy="498056"/>
          </a:xfrm>
          <a:prstGeom prst="rect">
            <a:avLst/>
          </a:prstGeom>
        </p:spPr>
        <p:txBody>
          <a:bodyPr vert="horz" lIns="91703" tIns="45851" rIns="91703" bIns="45851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4" y="9428585"/>
            <a:ext cx="2945660" cy="498056"/>
          </a:xfrm>
          <a:prstGeom prst="rect">
            <a:avLst/>
          </a:prstGeom>
        </p:spPr>
        <p:txBody>
          <a:bodyPr vert="horz" lIns="91703" tIns="45851" rIns="91703" bIns="45851" rtlCol="0" anchor="b"/>
          <a:lstStyle>
            <a:lvl1pPr algn="r">
              <a:defRPr sz="1200"/>
            </a:lvl1pPr>
          </a:lstStyle>
          <a:p>
            <a:fld id="{0A9F859A-CF76-43B5-AF32-356B4AD315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88799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9F859A-CF76-43B5-AF32-356B4AD3157B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497045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9F859A-CF76-43B5-AF32-356B4AD3157B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59433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44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AE833-A672-418C-BC36-24DEC5AA6008}" type="datetime1">
              <a:rPr lang="en-US" altLang="ja-JP" smtClean="0"/>
              <a:t>6/4/2018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Kenichi Koizumi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9493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1D5D4-8018-477E-BCDE-2845D0C8AD8C}" type="datetime1">
              <a:rPr lang="en-US" altLang="ja-JP" smtClean="0"/>
              <a:t>6/4/2018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Kenichi Koizumi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645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9D2A1-1C20-4B46-94DE-0D6465391599}" type="datetime1">
              <a:rPr lang="en-US" altLang="ja-JP" smtClean="0"/>
              <a:t>6/4/2018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Kenichi Koizumi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4251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58775" indent="-358775">
              <a:buFont typeface="Wingdings" panose="05000000000000000000" pitchFamily="2" charset="2"/>
              <a:buChar char="Ø"/>
              <a:defRPr/>
            </a:lvl1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8D354-4E01-4A08-9CEF-3D05CC7E9CA4}" type="datetime1">
              <a:rPr lang="en-US" altLang="ja-JP" smtClean="0"/>
              <a:t>6/4/2018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Kenichi Koizumi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7693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F01A7-76BA-4BD1-8877-3AEBBA93816C}" type="datetime1">
              <a:rPr lang="en-US" altLang="ja-JP" smtClean="0"/>
              <a:t>6/4/2018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Kenichi Koizumi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2728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36764"/>
            <a:ext cx="7543800" cy="88990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257301"/>
            <a:ext cx="3703320" cy="461179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257301"/>
            <a:ext cx="3703320" cy="461179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7226F-04D2-4AC7-8616-FAA38954580F}" type="datetime1">
              <a:rPr lang="en-US" altLang="ja-JP" smtClean="0"/>
              <a:t>6/4/2018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Kenichi Koizumi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0289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2C0ED-0FEC-4ACD-9339-B97B3DDA89D6}" type="datetime1">
              <a:rPr lang="en-US" altLang="ja-JP" smtClean="0"/>
              <a:t>6/4/2018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Kenichi Koizumi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2975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83CC9-B0B2-4817-8A76-CC9BD1BE9F9D}" type="datetime1">
              <a:rPr lang="en-US" altLang="ja-JP" smtClean="0"/>
              <a:t>6/4/2018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Kenichi Koizumi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408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4FD39-F8B0-434B-B544-30BEA65CB9BF}" type="datetime1">
              <a:rPr lang="en-US" altLang="ja-JP" smtClean="0"/>
              <a:t>6/4/2018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Kenichi Koizumi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0059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E99B9820-9710-41B9-999C-E996B9D174E4}" type="datetime1">
              <a:rPr lang="en-US" altLang="ja-JP" smtClean="0"/>
              <a:t>6/4/2018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Kenichi Koizumi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9739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3DDAD-4E69-4068-BCC0-A178DE38E36F}" type="datetime1">
              <a:rPr lang="en-US" altLang="ja-JP" smtClean="0"/>
              <a:t>6/4/2018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Kenichi Koizumi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6537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9144001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34454"/>
            <a:ext cx="7543800" cy="88547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266092"/>
            <a:ext cx="7543801" cy="4915877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rgbClr val="FFFFFF"/>
                </a:solidFill>
              </a:defRPr>
            </a:lvl1pPr>
          </a:lstStyle>
          <a:p>
            <a:fld id="{C5631FD2-8233-4790-988C-937F41CCE258}" type="datetime1">
              <a:rPr lang="en-US" altLang="ja-JP" smtClean="0"/>
              <a:t>6/4/2018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Kenichi Koizumi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120409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9189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kumimoji="1" sz="36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58775" indent="-358775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Wingdings" panose="05000000000000000000" pitchFamily="2" charset="2"/>
        <a:buChar char="Ø"/>
        <a:defRPr kumimoji="1" sz="2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3.jp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jpeg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DBE257A-7219-444E-BB20-9F35D535E0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4397" y="1149174"/>
            <a:ext cx="8270370" cy="2316228"/>
          </a:xfrm>
        </p:spPr>
        <p:txBody>
          <a:bodyPr>
            <a:normAutofit/>
          </a:bodyPr>
          <a:lstStyle/>
          <a:p>
            <a:pPr algn="ctr"/>
            <a:r>
              <a:rPr lang="en-US" altLang="ja-JP" b="1" dirty="0">
                <a:solidFill>
                  <a:srgbClr val="993300"/>
                </a:solidFill>
              </a:rPr>
              <a:t>H3VP: History</a:t>
            </a:r>
            <a:r>
              <a:rPr lang="ja-JP" altLang="en-US" b="1" dirty="0">
                <a:solidFill>
                  <a:srgbClr val="993300"/>
                </a:solidFill>
              </a:rPr>
              <a:t> </a:t>
            </a:r>
            <a:r>
              <a:rPr lang="en-US" altLang="ja-JP" b="1" dirty="0">
                <a:solidFill>
                  <a:srgbClr val="993300"/>
                </a:solidFill>
              </a:rPr>
              <a:t>Based Highly Reliable Hybrid Value Predictor</a:t>
            </a:r>
            <a:endParaRPr lang="ja-JP" altLang="en-US" b="1" dirty="0">
              <a:solidFill>
                <a:srgbClr val="993300"/>
              </a:solidFill>
            </a:endParaRPr>
          </a:p>
        </p:txBody>
      </p:sp>
      <p:sp>
        <p:nvSpPr>
          <p:cNvPr id="3" name="サブタイトル 2">
            <a:extLst>
              <a:ext uri="{FF2B5EF4-FFF2-40B4-BE49-F238E27FC236}">
                <a16:creationId xmlns:a16="http://schemas.microsoft.com/office/drawing/2014/main" id="{CD66E35D-0192-4A76-813B-8A7590E71CC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ja-JP" cap="none" dirty="0">
                <a:solidFill>
                  <a:srgbClr val="FF0000"/>
                </a:solidFill>
              </a:rPr>
              <a:t>Kenichi Koizumi</a:t>
            </a:r>
            <a:r>
              <a:rPr lang="en-US" altLang="ja-JP" cap="none" dirty="0">
                <a:solidFill>
                  <a:schemeClr val="tx1"/>
                </a:solidFill>
              </a:rPr>
              <a:t>, </a:t>
            </a:r>
            <a:r>
              <a:rPr lang="en-US" altLang="ja-JP" sz="2800" b="1" cap="none" dirty="0">
                <a:solidFill>
                  <a:schemeClr val="tx1"/>
                </a:solidFill>
              </a:rPr>
              <a:t>Kei Hiraki</a:t>
            </a:r>
            <a:r>
              <a:rPr lang="en-US" altLang="ja-JP" cap="none" dirty="0">
                <a:solidFill>
                  <a:schemeClr val="tx1"/>
                </a:solidFill>
              </a:rPr>
              <a:t>, Mary Inaba</a:t>
            </a:r>
          </a:p>
          <a:p>
            <a:r>
              <a:rPr lang="en-US" altLang="ja-JP" cap="none" dirty="0">
                <a:solidFill>
                  <a:schemeClr val="tx1"/>
                </a:solidFill>
              </a:rPr>
              <a:t>The University of Tokyo</a:t>
            </a:r>
            <a:endParaRPr lang="ja-JP" altLang="en-US" cap="none" dirty="0">
              <a:solidFill>
                <a:schemeClr val="tx1"/>
              </a:solidFill>
            </a:endParaRPr>
          </a:p>
        </p:txBody>
      </p:sp>
      <p:graphicFrame>
        <p:nvGraphicFramePr>
          <p:cNvPr id="4" name="オブジェクト 3">
            <a:extLst>
              <a:ext uri="{FF2B5EF4-FFF2-40B4-BE49-F238E27FC236}">
                <a16:creationId xmlns:a16="http://schemas.microsoft.com/office/drawing/2014/main" id="{B823B5D4-FAF7-4AAE-BFF9-CC6647CB0ED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3391380"/>
              </p:ext>
            </p:extLst>
          </p:nvPr>
        </p:nvGraphicFramePr>
        <p:xfrm>
          <a:off x="7757839" y="5021129"/>
          <a:ext cx="1177500" cy="117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" name="Image" r:id="rId4" imgW="1993320" imgH="1980720" progId="Photoshop.Image.12">
                  <p:embed/>
                </p:oleObj>
              </mc:Choice>
              <mc:Fallback>
                <p:oleObj name="Image" r:id="rId4" imgW="1993320" imgH="1980720" progId="Photoshop.Image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757839" y="5021129"/>
                        <a:ext cx="1177500" cy="1170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8C0A07FA-BE51-4096-BD59-010DBCD4A8D2}"/>
              </a:ext>
            </a:extLst>
          </p:cNvPr>
          <p:cNvGrpSpPr/>
          <p:nvPr/>
        </p:nvGrpSpPr>
        <p:grpSpPr>
          <a:xfrm>
            <a:off x="7210365" y="142390"/>
            <a:ext cx="1892866" cy="1098166"/>
            <a:chOff x="7210365" y="142390"/>
            <a:chExt cx="1892866" cy="1098166"/>
          </a:xfrm>
        </p:grpSpPr>
        <p:pic>
          <p:nvPicPr>
            <p:cNvPr id="1026" name="Picture 2" descr="ãImPACT ã­ã´ãã®ç»åæ¤ç´¢çµæ">
              <a:extLst>
                <a:ext uri="{FF2B5EF4-FFF2-40B4-BE49-F238E27FC236}">
                  <a16:creationId xmlns:a16="http://schemas.microsoft.com/office/drawing/2014/main" id="{3C2DB5FE-1247-41D5-B2C2-79ABCADC245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38557" y="142390"/>
              <a:ext cx="1677310" cy="101892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" name="正方形/長方形 4">
              <a:extLst>
                <a:ext uri="{FF2B5EF4-FFF2-40B4-BE49-F238E27FC236}">
                  <a16:creationId xmlns:a16="http://schemas.microsoft.com/office/drawing/2014/main" id="{C59BE386-23DE-40B1-9A94-5293F917837C}"/>
                </a:ext>
              </a:extLst>
            </p:cNvPr>
            <p:cNvSpPr/>
            <p:nvPr/>
          </p:nvSpPr>
          <p:spPr>
            <a:xfrm>
              <a:off x="7210365" y="1065830"/>
              <a:ext cx="1892866" cy="17472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pic>
        <p:nvPicPr>
          <p:cNvPr id="7" name="図 6">
            <a:extLst>
              <a:ext uri="{FF2B5EF4-FFF2-40B4-BE49-F238E27FC236}">
                <a16:creationId xmlns:a16="http://schemas.microsoft.com/office/drawing/2014/main" id="{53E29063-0593-406F-A282-8B9404CC3A1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0" y="82591"/>
            <a:ext cx="1028834" cy="1093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02921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A7A085C-26DD-42EA-B058-827B58A92F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>
                <a:solidFill>
                  <a:srgbClr val="993300"/>
                </a:solidFill>
              </a:rPr>
              <a:t>Observation of given traces(1/6)</a:t>
            </a:r>
            <a:endParaRPr lang="ja-JP" altLang="en-US" dirty="0">
              <a:solidFill>
                <a:srgbClr val="993300"/>
              </a:solidFill>
            </a:endParaRPr>
          </a:p>
        </p:txBody>
      </p:sp>
      <p:sp>
        <p:nvSpPr>
          <p:cNvPr id="13" name="コンテンツ プレースホルダー 12">
            <a:extLst>
              <a:ext uri="{FF2B5EF4-FFF2-40B4-BE49-F238E27FC236}">
                <a16:creationId xmlns:a16="http://schemas.microsoft.com/office/drawing/2014/main" id="{BB5F9D31-5091-4F7F-8F06-7021AF8309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36590" y="1266092"/>
            <a:ext cx="2579376" cy="4915877"/>
          </a:xfrm>
        </p:spPr>
        <p:txBody>
          <a:bodyPr/>
          <a:lstStyle/>
          <a:p>
            <a:r>
              <a:rPr lang="en-US" altLang="ja-JP" dirty="0">
                <a:solidFill>
                  <a:schemeClr val="tx1"/>
                </a:solidFill>
              </a:rPr>
              <a:t>90 % are ALU inst.</a:t>
            </a:r>
          </a:p>
          <a:p>
            <a:r>
              <a:rPr lang="en-US" altLang="ja-JP" dirty="0">
                <a:solidFill>
                  <a:schemeClr val="tx1"/>
                </a:solidFill>
              </a:rPr>
              <a:t>Remaining 10% are mostly memory loads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FF6F1F4-80D4-497C-903E-F51723C43D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pPr/>
              <a:t>10</a:t>
            </a:fld>
            <a:endParaRPr lang="en-US" dirty="0"/>
          </a:p>
        </p:txBody>
      </p:sp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id="{D65B6EEA-6319-4F98-BF56-8E5E23C074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7411700"/>
              </p:ext>
            </p:extLst>
          </p:nvPr>
        </p:nvGraphicFramePr>
        <p:xfrm>
          <a:off x="270455" y="1685130"/>
          <a:ext cx="5705341" cy="385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63068">
                  <a:extLst>
                    <a:ext uri="{9D8B030D-6E8A-4147-A177-3AD203B41FA5}">
                      <a16:colId xmlns:a16="http://schemas.microsoft.com/office/drawing/2014/main" val="3866810766"/>
                    </a:ext>
                  </a:extLst>
                </a:gridCol>
                <a:gridCol w="1141789">
                  <a:extLst>
                    <a:ext uri="{9D8B030D-6E8A-4147-A177-3AD203B41FA5}">
                      <a16:colId xmlns:a16="http://schemas.microsoft.com/office/drawing/2014/main" val="2669492500"/>
                    </a:ext>
                  </a:extLst>
                </a:gridCol>
                <a:gridCol w="988682">
                  <a:extLst>
                    <a:ext uri="{9D8B030D-6E8A-4147-A177-3AD203B41FA5}">
                      <a16:colId xmlns:a16="http://schemas.microsoft.com/office/drawing/2014/main" val="4266674879"/>
                    </a:ext>
                  </a:extLst>
                </a:gridCol>
                <a:gridCol w="1111802">
                  <a:extLst>
                    <a:ext uri="{9D8B030D-6E8A-4147-A177-3AD203B41FA5}">
                      <a16:colId xmlns:a16="http://schemas.microsoft.com/office/drawing/2014/main" val="9071928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err="1"/>
                        <a:t>Instructio</a:t>
                      </a:r>
                      <a:r>
                        <a:rPr kumimoji="1" lang="en-US" altLang="ja-JP" dirty="0"/>
                        <a:t> type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/>
                        <a:t>Prediction non-eligible</a:t>
                      </a:r>
                      <a:endParaRPr kumimoji="1" lang="ja-JP" alt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/>
                        <a:t>Prediction eligible</a:t>
                      </a:r>
                      <a:endParaRPr kumimoji="1" lang="ja-JP" alt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total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235821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dirty="0"/>
                        <a:t>0 </a:t>
                      </a:r>
                      <a:r>
                        <a:rPr kumimoji="1" lang="en-US" altLang="ja-JP" dirty="0" err="1"/>
                        <a:t>alu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21013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>
                          <a:solidFill>
                            <a:srgbClr val="FF0000"/>
                          </a:solidFill>
                        </a:rPr>
                        <a:t>476609</a:t>
                      </a:r>
                      <a:endParaRPr kumimoji="1" lang="ja-JP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497622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895073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dirty="0"/>
                        <a:t>1 load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>
                          <a:solidFill>
                            <a:srgbClr val="FF0000"/>
                          </a:solidFill>
                        </a:rPr>
                        <a:t>62695</a:t>
                      </a:r>
                      <a:endParaRPr kumimoji="1" lang="ja-JP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62695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774246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dirty="0"/>
                        <a:t>2 store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218396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2870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221266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054694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dirty="0"/>
                        <a:t>3 </a:t>
                      </a:r>
                      <a:r>
                        <a:rPr kumimoji="1" lang="en-US" altLang="ja-JP" dirty="0" err="1"/>
                        <a:t>condBranch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227459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227459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88089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dirty="0"/>
                        <a:t>4 </a:t>
                      </a:r>
                      <a:r>
                        <a:rPr kumimoji="1" lang="en-US" altLang="ja-JP" dirty="0" err="1"/>
                        <a:t>uncondDirectBranch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3137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3164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6301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10882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dirty="0"/>
                        <a:t>5 </a:t>
                      </a:r>
                      <a:r>
                        <a:rPr kumimoji="1" lang="en-US" altLang="ja-JP" dirty="0" err="1"/>
                        <a:t>uncondIndirectBranch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4589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58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4647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473524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dirty="0"/>
                        <a:t>6 </a:t>
                      </a:r>
                      <a:r>
                        <a:rPr kumimoji="1" lang="en-US" altLang="ja-JP" dirty="0" err="1"/>
                        <a:t>fp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18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18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14789478"/>
                  </a:ext>
                </a:extLst>
              </a:tr>
              <a:tr h="345854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dirty="0"/>
                        <a:t>7 </a:t>
                      </a:r>
                      <a:r>
                        <a:rPr kumimoji="1" lang="en-US" altLang="ja-JP" dirty="0" err="1"/>
                        <a:t>slowAlu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846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846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194290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total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474594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546260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1020854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44809188"/>
                  </a:ext>
                </a:extLst>
              </a:tr>
            </a:tbl>
          </a:graphicData>
        </a:graphic>
      </p:graphicFrame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521A49BB-31F9-4178-9D31-C4E6597834D9}"/>
              </a:ext>
            </a:extLst>
          </p:cNvPr>
          <p:cNvSpPr txBox="1"/>
          <p:nvPr/>
        </p:nvSpPr>
        <p:spPr>
          <a:xfrm>
            <a:off x="768141" y="1259560"/>
            <a:ext cx="33394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/>
              <a:t>Contents of 1M trace of CVP-1</a:t>
            </a:r>
            <a:endParaRPr kumimoji="1" lang="ja-JP" altLang="en-US" sz="2000" dirty="0"/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7654947C-4DAE-46D3-A681-B547D89FB302}"/>
              </a:ext>
            </a:extLst>
          </p:cNvPr>
          <p:cNvSpPr/>
          <p:nvPr/>
        </p:nvSpPr>
        <p:spPr>
          <a:xfrm>
            <a:off x="3877056" y="1682496"/>
            <a:ext cx="987552" cy="384657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77481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9FF9902-A439-4274-A397-41BB1604F6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>
                <a:solidFill>
                  <a:srgbClr val="993300"/>
                </a:solidFill>
              </a:rPr>
              <a:t>Observation of given traces(2/6)</a:t>
            </a:r>
            <a:endParaRPr kumimoji="1" lang="ja-JP" altLang="en-US" dirty="0">
              <a:solidFill>
                <a:srgbClr val="993300"/>
              </a:solidFill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14AD808-7211-45A0-8EA7-8C87CE908E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>
                <a:solidFill>
                  <a:schemeClr val="tx1"/>
                </a:solidFill>
              </a:rPr>
              <a:t>Half of PCs show Periodicity</a:t>
            </a:r>
          </a:p>
          <a:p>
            <a:pPr lvl="1"/>
            <a:r>
              <a:rPr lang="en-US" altLang="ja-JP" dirty="0">
                <a:solidFill>
                  <a:schemeClr val="tx1"/>
                </a:solidFill>
              </a:rPr>
              <a:t>Period of most periodic instructions is 1 (i.e. Constant)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646F608-AE81-4894-87DC-2958FB0807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t>11</a:t>
            </a:fld>
            <a:endParaRPr lang="en-US" dirty="0"/>
          </a:p>
        </p:txBody>
      </p:sp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id="{B588A469-D18C-4113-B65F-AB6EB6F2CD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0867856"/>
              </p:ext>
            </p:extLst>
          </p:nvPr>
        </p:nvGraphicFramePr>
        <p:xfrm>
          <a:off x="2462784" y="2310384"/>
          <a:ext cx="3395471" cy="30573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8215">
                  <a:extLst>
                    <a:ext uri="{9D8B030D-6E8A-4147-A177-3AD203B41FA5}">
                      <a16:colId xmlns:a16="http://schemas.microsoft.com/office/drawing/2014/main" val="1268005961"/>
                    </a:ext>
                  </a:extLst>
                </a:gridCol>
                <a:gridCol w="1178729">
                  <a:extLst>
                    <a:ext uri="{9D8B030D-6E8A-4147-A177-3AD203B41FA5}">
                      <a16:colId xmlns:a16="http://schemas.microsoft.com/office/drawing/2014/main" val="3584527138"/>
                    </a:ext>
                  </a:extLst>
                </a:gridCol>
                <a:gridCol w="1198527">
                  <a:extLst>
                    <a:ext uri="{9D8B030D-6E8A-4147-A177-3AD203B41FA5}">
                      <a16:colId xmlns:a16="http://schemas.microsoft.com/office/drawing/2014/main" val="3467725853"/>
                    </a:ext>
                  </a:extLst>
                </a:gridCol>
              </a:tblGrid>
              <a:tr h="38217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Period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# of PCs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# of Inst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45821687"/>
                  </a:ext>
                </a:extLst>
              </a:tr>
              <a:tr h="38217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1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895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41515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3994318"/>
                  </a:ext>
                </a:extLst>
              </a:tr>
              <a:tr h="38217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2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26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1652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7589839"/>
                  </a:ext>
                </a:extLst>
              </a:tr>
              <a:tr h="38217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3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17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702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8343036"/>
                  </a:ext>
                </a:extLst>
              </a:tr>
              <a:tr h="38217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4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6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256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4277314"/>
                  </a:ext>
                </a:extLst>
              </a:tr>
              <a:tr h="38217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5--8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26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1453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7367924"/>
                  </a:ext>
                </a:extLst>
              </a:tr>
              <a:tr h="38217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None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840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499898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87630939"/>
                  </a:ext>
                </a:extLst>
              </a:tr>
              <a:tr h="38217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Total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1810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545476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5609682"/>
                  </a:ext>
                </a:extLst>
              </a:tr>
            </a:tbl>
          </a:graphicData>
        </a:graphic>
      </p:graphicFrame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0F02BB9-83F7-474F-A4FE-44B50923F83C}"/>
              </a:ext>
            </a:extLst>
          </p:cNvPr>
          <p:cNvSpPr txBox="1"/>
          <p:nvPr/>
        </p:nvSpPr>
        <p:spPr>
          <a:xfrm>
            <a:off x="3529584" y="5486400"/>
            <a:ext cx="1027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1M trace</a:t>
            </a:r>
            <a:endParaRPr kumimoji="1" lang="ja-JP" altLang="en-US" dirty="0"/>
          </a:p>
        </p:txBody>
      </p:sp>
      <p:sp>
        <p:nvSpPr>
          <p:cNvPr id="7" name="右大かっこ 6">
            <a:extLst>
              <a:ext uri="{FF2B5EF4-FFF2-40B4-BE49-F238E27FC236}">
                <a16:creationId xmlns:a16="http://schemas.microsoft.com/office/drawing/2014/main" id="{70BE5309-D388-4FD1-89AB-EBA2ED460B0D}"/>
              </a:ext>
            </a:extLst>
          </p:cNvPr>
          <p:cNvSpPr/>
          <p:nvPr/>
        </p:nvSpPr>
        <p:spPr>
          <a:xfrm>
            <a:off x="5929039" y="2737376"/>
            <a:ext cx="157254" cy="1065829"/>
          </a:xfrm>
          <a:prstGeom prst="rightBracket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85C7558-3B34-4801-BB6C-7A3B6C5F5666}"/>
              </a:ext>
            </a:extLst>
          </p:cNvPr>
          <p:cNvSpPr txBox="1"/>
          <p:nvPr/>
        </p:nvSpPr>
        <p:spPr>
          <a:xfrm>
            <a:off x="6185305" y="3110125"/>
            <a:ext cx="1455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solidFill>
                  <a:srgbClr val="FF0000"/>
                </a:solidFill>
              </a:rPr>
              <a:t>Our predictor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18707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AC74436-A2D3-4517-BBD0-AA3EBA3087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>
                <a:solidFill>
                  <a:srgbClr val="993300"/>
                </a:solidFill>
              </a:rPr>
              <a:t>Observation of given traces(4/6)</a:t>
            </a:r>
            <a:endParaRPr kumimoji="1" lang="ja-JP" altLang="en-US" dirty="0">
              <a:solidFill>
                <a:srgbClr val="993300"/>
              </a:solidFill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8C5D051-0FA9-4DA3-8065-26392B1EE3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59" y="1266092"/>
            <a:ext cx="8153616" cy="4915877"/>
          </a:xfrm>
        </p:spPr>
        <p:txBody>
          <a:bodyPr/>
          <a:lstStyle/>
          <a:p>
            <a:r>
              <a:rPr kumimoji="1" lang="en-US" altLang="ja-JP" dirty="0">
                <a:solidFill>
                  <a:srgbClr val="FF0000"/>
                </a:solidFill>
              </a:rPr>
              <a:t>CDF</a:t>
            </a:r>
            <a:r>
              <a:rPr kumimoji="1" lang="en-US" altLang="ja-JP" dirty="0">
                <a:solidFill>
                  <a:schemeClr val="tx1"/>
                </a:solidFill>
              </a:rPr>
              <a:t>(cumulative distribution function) of actual values on 1M trace</a:t>
            </a:r>
          </a:p>
          <a:p>
            <a:pPr lvl="1"/>
            <a:r>
              <a:rPr kumimoji="1" lang="en-US" altLang="ja-JP" dirty="0">
                <a:solidFill>
                  <a:schemeClr val="tx1"/>
                </a:solidFill>
              </a:rPr>
              <a:t>Values more than 33</a:t>
            </a:r>
            <a:r>
              <a:rPr kumimoji="1" lang="ja-JP" altLang="en-US" dirty="0">
                <a:solidFill>
                  <a:schemeClr val="tx1"/>
                </a:solidFill>
              </a:rPr>
              <a:t> </a:t>
            </a:r>
            <a:r>
              <a:rPr kumimoji="1" lang="en-US" altLang="ja-JP" dirty="0">
                <a:solidFill>
                  <a:schemeClr val="tx1"/>
                </a:solidFill>
              </a:rPr>
              <a:t>bits rarely become actual value to be predicted</a:t>
            </a:r>
          </a:p>
          <a:p>
            <a:pPr lvl="1"/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FF45C30-F4F1-4811-AA52-B556CC75D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t>12</a:t>
            </a:fld>
            <a:endParaRPr lang="en-US" dirty="0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61F09492-915D-4401-8C4D-36413E136D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3980" y="3156084"/>
            <a:ext cx="4584589" cy="2755631"/>
          </a:xfrm>
          <a:prstGeom prst="rect">
            <a:avLst/>
          </a:prstGeom>
        </p:spPr>
      </p:pic>
      <p:cxnSp>
        <p:nvCxnSpPr>
          <p:cNvPr id="8" name="直線矢印コネクタ 7">
            <a:extLst>
              <a:ext uri="{FF2B5EF4-FFF2-40B4-BE49-F238E27FC236}">
                <a16:creationId xmlns:a16="http://schemas.microsoft.com/office/drawing/2014/main" id="{D27E61B8-FAF8-4846-A0B1-B3C22D150133}"/>
              </a:ext>
            </a:extLst>
          </p:cNvPr>
          <p:cNvCxnSpPr>
            <a:cxnSpLocks/>
          </p:cNvCxnSpPr>
          <p:nvPr/>
        </p:nvCxnSpPr>
        <p:spPr>
          <a:xfrm flipH="1" flipV="1">
            <a:off x="4857750" y="3419476"/>
            <a:ext cx="2133600" cy="361949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78D7651-9613-401C-924E-CB5EBD639528}"/>
              </a:ext>
            </a:extLst>
          </p:cNvPr>
          <p:cNvSpPr txBox="1"/>
          <p:nvPr/>
        </p:nvSpPr>
        <p:spPr>
          <a:xfrm>
            <a:off x="6981825" y="3609975"/>
            <a:ext cx="13067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32bit:98.7%</a:t>
            </a:r>
            <a:endParaRPr kumimoji="1" lang="ja-JP" altLang="en-US" dirty="0"/>
          </a:p>
        </p:txBody>
      </p:sp>
      <p:cxnSp>
        <p:nvCxnSpPr>
          <p:cNvPr id="11" name="直線矢印コネクタ 10">
            <a:extLst>
              <a:ext uri="{FF2B5EF4-FFF2-40B4-BE49-F238E27FC236}">
                <a16:creationId xmlns:a16="http://schemas.microsoft.com/office/drawing/2014/main" id="{B328D705-35B3-4BC3-B4C2-2E0A696D641F}"/>
              </a:ext>
            </a:extLst>
          </p:cNvPr>
          <p:cNvCxnSpPr>
            <a:cxnSpLocks/>
          </p:cNvCxnSpPr>
          <p:nvPr/>
        </p:nvCxnSpPr>
        <p:spPr>
          <a:xfrm flipH="1" flipV="1">
            <a:off x="4562475" y="4219575"/>
            <a:ext cx="2400301" cy="438150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C4C6334C-917C-40E1-98FF-AE2232DDAC95}"/>
              </a:ext>
            </a:extLst>
          </p:cNvPr>
          <p:cNvSpPr txBox="1"/>
          <p:nvPr/>
        </p:nvSpPr>
        <p:spPr>
          <a:xfrm>
            <a:off x="6950020" y="4467666"/>
            <a:ext cx="13067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27bit:51.7%</a:t>
            </a:r>
            <a:endParaRPr kumimoji="1" lang="ja-JP" altLang="en-US" dirty="0"/>
          </a:p>
        </p:txBody>
      </p:sp>
      <p:cxnSp>
        <p:nvCxnSpPr>
          <p:cNvPr id="16" name="直線矢印コネクタ 15">
            <a:extLst>
              <a:ext uri="{FF2B5EF4-FFF2-40B4-BE49-F238E27FC236}">
                <a16:creationId xmlns:a16="http://schemas.microsoft.com/office/drawing/2014/main" id="{CEA18FB4-E9B8-4F19-93EB-49839E7D452D}"/>
              </a:ext>
            </a:extLst>
          </p:cNvPr>
          <p:cNvCxnSpPr>
            <a:cxnSpLocks/>
            <a:stCxn id="17" idx="1"/>
          </p:cNvCxnSpPr>
          <p:nvPr/>
        </p:nvCxnSpPr>
        <p:spPr>
          <a:xfrm flipH="1" flipV="1">
            <a:off x="4546498" y="4518924"/>
            <a:ext cx="2401474" cy="640376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A623F913-AA47-4A98-91BA-A284E3A2F423}"/>
              </a:ext>
            </a:extLst>
          </p:cNvPr>
          <p:cNvSpPr txBox="1"/>
          <p:nvPr/>
        </p:nvSpPr>
        <p:spPr>
          <a:xfrm>
            <a:off x="6947972" y="4974634"/>
            <a:ext cx="13067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26bit:29.5%</a:t>
            </a:r>
            <a:endParaRPr kumimoji="1" lang="ja-JP" altLang="en-US" dirty="0"/>
          </a:p>
        </p:txBody>
      </p:sp>
      <p:cxnSp>
        <p:nvCxnSpPr>
          <p:cNvPr id="19" name="直線矢印コネクタ 18">
            <a:extLst>
              <a:ext uri="{FF2B5EF4-FFF2-40B4-BE49-F238E27FC236}">
                <a16:creationId xmlns:a16="http://schemas.microsoft.com/office/drawing/2014/main" id="{46917417-BF17-42CF-8EC6-16A99C6E80E5}"/>
              </a:ext>
            </a:extLst>
          </p:cNvPr>
          <p:cNvCxnSpPr>
            <a:cxnSpLocks/>
          </p:cNvCxnSpPr>
          <p:nvPr/>
        </p:nvCxnSpPr>
        <p:spPr>
          <a:xfrm flipH="1" flipV="1">
            <a:off x="4136923" y="4652332"/>
            <a:ext cx="2911577" cy="900743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971FA9FE-27AE-4A23-B1D1-DC23479D1E44}"/>
              </a:ext>
            </a:extLst>
          </p:cNvPr>
          <p:cNvSpPr txBox="1"/>
          <p:nvPr/>
        </p:nvSpPr>
        <p:spPr>
          <a:xfrm>
            <a:off x="6962775" y="5357575"/>
            <a:ext cx="13067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19bit:25.7%</a:t>
            </a:r>
            <a:endParaRPr kumimoji="1" lang="ja-JP" altLang="en-US" dirty="0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02B1CE8-57D9-4693-BCCC-F5C5DDFAC725}"/>
              </a:ext>
            </a:extLst>
          </p:cNvPr>
          <p:cNvSpPr txBox="1"/>
          <p:nvPr/>
        </p:nvSpPr>
        <p:spPr>
          <a:xfrm>
            <a:off x="4356463" y="5460277"/>
            <a:ext cx="1032142" cy="246221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noAutofit/>
          </a:bodyPr>
          <a:lstStyle/>
          <a:p>
            <a:r>
              <a:rPr kumimoji="1" lang="en-US" altLang="ja-JP" sz="1600" dirty="0"/>
              <a:t>Bit width</a:t>
            </a:r>
            <a:endParaRPr kumimoji="1" lang="ja-JP" altLang="en-US" sz="1600" dirty="0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2DC4E9F7-6ADD-4E67-BB59-9F3C2B32FB2D}"/>
              </a:ext>
            </a:extLst>
          </p:cNvPr>
          <p:cNvSpPr txBox="1"/>
          <p:nvPr/>
        </p:nvSpPr>
        <p:spPr>
          <a:xfrm rot="16200000">
            <a:off x="2259541" y="3955537"/>
            <a:ext cx="512910" cy="246221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noAutofit/>
          </a:bodyPr>
          <a:lstStyle/>
          <a:p>
            <a:r>
              <a:rPr kumimoji="1" lang="en-US" altLang="ja-JP" sz="1600" dirty="0">
                <a:solidFill>
                  <a:srgbClr val="FF0000"/>
                </a:solidFill>
              </a:rPr>
              <a:t>CDF</a:t>
            </a:r>
            <a:endParaRPr kumimoji="1" lang="ja-JP" altLang="en-US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90667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EC5E732-CCD4-49BD-8974-C64D04A38A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>
                <a:solidFill>
                  <a:srgbClr val="993300"/>
                </a:solidFill>
              </a:rPr>
              <a:t>Observation of given traces(5/6)</a:t>
            </a:r>
            <a:endParaRPr kumimoji="1" lang="ja-JP" altLang="en-US" dirty="0">
              <a:solidFill>
                <a:srgbClr val="993300"/>
              </a:solidFill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C1CEFE6-D410-4AAE-9A42-05C5AFD7CD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>
                <a:solidFill>
                  <a:schemeClr val="tx1"/>
                </a:solidFill>
              </a:rPr>
              <a:t>13 traces are FP computations.</a:t>
            </a:r>
          </a:p>
          <a:p>
            <a:pPr lvl="1"/>
            <a:r>
              <a:rPr kumimoji="1" lang="en-US" altLang="ja-JP" dirty="0">
                <a:solidFill>
                  <a:schemeClr val="tx1"/>
                </a:solidFill>
              </a:rPr>
              <a:t>Distribution of values in compute_fp_4(first 1M instructions)</a:t>
            </a:r>
          </a:p>
          <a:p>
            <a:pPr lvl="2"/>
            <a:r>
              <a:rPr lang="en-US" altLang="ja-JP" dirty="0">
                <a:solidFill>
                  <a:srgbClr val="FF0000"/>
                </a:solidFill>
              </a:rPr>
              <a:t>About </a:t>
            </a:r>
            <a:r>
              <a:rPr kumimoji="1" lang="en-US" altLang="ja-JP" dirty="0">
                <a:solidFill>
                  <a:srgbClr val="FF0000"/>
                </a:solidFill>
              </a:rPr>
              <a:t>30</a:t>
            </a:r>
            <a:r>
              <a:rPr kumimoji="1" lang="ja-JP" altLang="en-US" dirty="0">
                <a:solidFill>
                  <a:srgbClr val="FF0000"/>
                </a:solidFill>
              </a:rPr>
              <a:t>～</a:t>
            </a:r>
            <a:r>
              <a:rPr kumimoji="1" lang="en-US" altLang="ja-JP" dirty="0">
                <a:solidFill>
                  <a:srgbClr val="FF0000"/>
                </a:solidFill>
              </a:rPr>
              <a:t>35% use </a:t>
            </a:r>
            <a:r>
              <a:rPr lang="en-US" altLang="ja-JP" dirty="0">
                <a:solidFill>
                  <a:srgbClr val="FF0000"/>
                </a:solidFill>
              </a:rPr>
              <a:t>64</a:t>
            </a:r>
            <a:r>
              <a:rPr kumimoji="1" lang="ja-JP" altLang="en-US" dirty="0">
                <a:solidFill>
                  <a:srgbClr val="FF0000"/>
                </a:solidFill>
              </a:rPr>
              <a:t> </a:t>
            </a:r>
            <a:r>
              <a:rPr kumimoji="1" lang="en-US" altLang="ja-JP" dirty="0">
                <a:solidFill>
                  <a:srgbClr val="FF0000"/>
                </a:solidFill>
              </a:rPr>
              <a:t>bit data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5CAA981B-6545-4769-A421-A807020468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t>13</a:t>
            </a:fld>
            <a:endParaRPr lang="en-US" dirty="0"/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FE595015-94F4-4E15-9369-E3BBF772F0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1055" y="3165364"/>
            <a:ext cx="4584589" cy="2755631"/>
          </a:xfrm>
          <a:prstGeom prst="rect">
            <a:avLst/>
          </a:prstGeom>
        </p:spPr>
      </p:pic>
      <p:cxnSp>
        <p:nvCxnSpPr>
          <p:cNvPr id="7" name="直線矢印コネクタ 6">
            <a:extLst>
              <a:ext uri="{FF2B5EF4-FFF2-40B4-BE49-F238E27FC236}">
                <a16:creationId xmlns:a16="http://schemas.microsoft.com/office/drawing/2014/main" id="{89642E4E-4A49-4830-A146-6BEAB53907C4}"/>
              </a:ext>
            </a:extLst>
          </p:cNvPr>
          <p:cNvCxnSpPr>
            <a:cxnSpLocks/>
          </p:cNvCxnSpPr>
          <p:nvPr/>
        </p:nvCxnSpPr>
        <p:spPr>
          <a:xfrm flipH="1" flipV="1">
            <a:off x="4276725" y="4019550"/>
            <a:ext cx="2114550" cy="752476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146748A-DF59-4063-92F9-8D89DDF92A3A}"/>
              </a:ext>
            </a:extLst>
          </p:cNvPr>
          <p:cNvSpPr txBox="1"/>
          <p:nvPr/>
        </p:nvSpPr>
        <p:spPr>
          <a:xfrm>
            <a:off x="6381750" y="4600575"/>
            <a:ext cx="13067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32bit:64.9%</a:t>
            </a:r>
            <a:endParaRPr kumimoji="1" lang="ja-JP" altLang="en-US" dirty="0"/>
          </a:p>
        </p:txBody>
      </p:sp>
      <p:cxnSp>
        <p:nvCxnSpPr>
          <p:cNvPr id="10" name="直線矢印コネクタ 9">
            <a:extLst>
              <a:ext uri="{FF2B5EF4-FFF2-40B4-BE49-F238E27FC236}">
                <a16:creationId xmlns:a16="http://schemas.microsoft.com/office/drawing/2014/main" id="{97C6C327-ADB5-4972-AC6B-E239D04F4CF1}"/>
              </a:ext>
            </a:extLst>
          </p:cNvPr>
          <p:cNvCxnSpPr>
            <a:cxnSpLocks/>
          </p:cNvCxnSpPr>
          <p:nvPr/>
        </p:nvCxnSpPr>
        <p:spPr>
          <a:xfrm flipH="1" flipV="1">
            <a:off x="3941009" y="4494729"/>
            <a:ext cx="2545516" cy="734496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246247E-60E5-46FF-95CA-44A5E1CDB63F}"/>
              </a:ext>
            </a:extLst>
          </p:cNvPr>
          <p:cNvSpPr txBox="1"/>
          <p:nvPr/>
        </p:nvSpPr>
        <p:spPr>
          <a:xfrm>
            <a:off x="6434138" y="5044559"/>
            <a:ext cx="13067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25bit:35.9%</a:t>
            </a:r>
            <a:endParaRPr kumimoji="1" lang="ja-JP" altLang="en-US" dirty="0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73F7E5AB-BD1F-489F-959D-98A948F46941}"/>
              </a:ext>
            </a:extLst>
          </p:cNvPr>
          <p:cNvSpPr txBox="1"/>
          <p:nvPr/>
        </p:nvSpPr>
        <p:spPr>
          <a:xfrm>
            <a:off x="3860075" y="5466808"/>
            <a:ext cx="1032142" cy="246221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noAutofit/>
          </a:bodyPr>
          <a:lstStyle/>
          <a:p>
            <a:r>
              <a:rPr kumimoji="1" lang="en-US" altLang="ja-JP" sz="1600" dirty="0"/>
              <a:t>Bit width</a:t>
            </a:r>
            <a:endParaRPr kumimoji="1" lang="ja-JP" altLang="en-US" sz="1600" dirty="0"/>
          </a:p>
        </p:txBody>
      </p:sp>
    </p:spTree>
    <p:extLst>
      <p:ext uri="{BB962C8B-B14F-4D97-AF65-F5344CB8AC3E}">
        <p14:creationId xmlns:p14="http://schemas.microsoft.com/office/powerpoint/2010/main" val="12205433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6554DFB-A316-4C07-89A5-1C812DD48E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>
                <a:solidFill>
                  <a:srgbClr val="993300"/>
                </a:solidFill>
              </a:rPr>
              <a:t>Observation of given traces(</a:t>
            </a:r>
            <a:r>
              <a:rPr kumimoji="1" lang="en-US" altLang="ja-JP" dirty="0">
                <a:solidFill>
                  <a:srgbClr val="993300"/>
                </a:solidFill>
              </a:rPr>
              <a:t>6/6)</a:t>
            </a:r>
            <a:endParaRPr kumimoji="1" lang="ja-JP" altLang="en-US" dirty="0">
              <a:solidFill>
                <a:srgbClr val="993300"/>
              </a:solidFill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35B550B-E6A8-4A3D-A6A3-BAB13BD1E0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dirty="0">
                <a:solidFill>
                  <a:schemeClr val="tx1"/>
                </a:solidFill>
              </a:rPr>
              <a:t>Large penalties on misprediction</a:t>
            </a:r>
          </a:p>
          <a:p>
            <a:pPr lvl="2"/>
            <a:r>
              <a:rPr lang="en-US" altLang="ja-JP" dirty="0">
                <a:solidFill>
                  <a:schemeClr val="tx1"/>
                </a:solidFill>
              </a:rPr>
              <a:t>Exact costs are unknown</a:t>
            </a:r>
          </a:p>
          <a:p>
            <a:pPr lvl="2"/>
            <a:r>
              <a:rPr lang="en-US" altLang="ja-JP" dirty="0">
                <a:solidFill>
                  <a:schemeClr val="tx1"/>
                </a:solidFill>
              </a:rPr>
              <a:t>Our estimation</a:t>
            </a:r>
          </a:p>
          <a:p>
            <a:pPr lvl="3"/>
            <a:r>
              <a:rPr lang="en-US" altLang="ja-JP" dirty="0">
                <a:solidFill>
                  <a:schemeClr val="tx1"/>
                </a:solidFill>
              </a:rPr>
              <a:t>80</a:t>
            </a:r>
            <a:r>
              <a:rPr lang="ja-JP" altLang="en-US" dirty="0">
                <a:solidFill>
                  <a:schemeClr val="tx1"/>
                </a:solidFill>
              </a:rPr>
              <a:t>～</a:t>
            </a:r>
            <a:r>
              <a:rPr lang="en-US" altLang="ja-JP" dirty="0">
                <a:solidFill>
                  <a:schemeClr val="tx1"/>
                </a:solidFill>
              </a:rPr>
              <a:t>100 hit</a:t>
            </a:r>
            <a:r>
              <a:rPr lang="ja-JP" altLang="en-US" dirty="0">
                <a:solidFill>
                  <a:schemeClr val="tx1"/>
                </a:solidFill>
              </a:rPr>
              <a:t> ≒ </a:t>
            </a:r>
            <a:r>
              <a:rPr lang="en-US" altLang="ja-JP" dirty="0">
                <a:solidFill>
                  <a:schemeClr val="tx1"/>
                </a:solidFill>
              </a:rPr>
              <a:t>1</a:t>
            </a:r>
            <a:r>
              <a:rPr lang="ja-JP" altLang="en-US" dirty="0">
                <a:solidFill>
                  <a:schemeClr val="tx1"/>
                </a:solidFill>
              </a:rPr>
              <a:t> </a:t>
            </a:r>
            <a:r>
              <a:rPr lang="en-US" altLang="ja-JP" dirty="0">
                <a:solidFill>
                  <a:schemeClr val="tx1"/>
                </a:solidFill>
              </a:rPr>
              <a:t>miss</a:t>
            </a:r>
          </a:p>
          <a:p>
            <a:pPr lvl="2"/>
            <a:endParaRPr lang="en-US" altLang="ja-JP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0936CA6-5928-4761-B256-2C95009AAC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32153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3AD24B4-697E-4831-9298-3743D6C919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960" y="234454"/>
            <a:ext cx="8107680" cy="885471"/>
          </a:xfrm>
        </p:spPr>
        <p:txBody>
          <a:bodyPr>
            <a:noAutofit/>
          </a:bodyPr>
          <a:lstStyle/>
          <a:p>
            <a:r>
              <a:rPr lang="en-US" altLang="ja-JP" dirty="0">
                <a:solidFill>
                  <a:srgbClr val="993300"/>
                </a:solidFill>
              </a:rPr>
              <a:t>Our strategies – (1)History-based Prediction</a:t>
            </a:r>
            <a:endParaRPr kumimoji="1" lang="ja-JP" altLang="en-US" dirty="0">
              <a:solidFill>
                <a:srgbClr val="993300"/>
              </a:solidFill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161E94C-716A-448A-A122-84188504CE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dirty="0">
                <a:solidFill>
                  <a:schemeClr val="tx1"/>
                </a:solidFill>
              </a:rPr>
              <a:t>Forget PC without periodicity</a:t>
            </a:r>
          </a:p>
          <a:p>
            <a:pPr lvl="2"/>
            <a:r>
              <a:rPr lang="en-US" altLang="ja-JP" dirty="0">
                <a:solidFill>
                  <a:schemeClr val="tx1"/>
                </a:solidFill>
              </a:rPr>
              <a:t>Even when we use complicated predictor, learned by 30 execution history and it predict correctly 70 times, only one failure cancels all the benefit of complicated prediction.</a:t>
            </a:r>
            <a:r>
              <a:rPr lang="ja-JP" altLang="en-US" dirty="0">
                <a:solidFill>
                  <a:schemeClr val="tx1"/>
                </a:solidFill>
              </a:rPr>
              <a:t> </a:t>
            </a:r>
            <a:endParaRPr lang="en-US" altLang="ja-JP" dirty="0">
              <a:solidFill>
                <a:schemeClr val="tx1"/>
              </a:solidFill>
            </a:endParaRPr>
          </a:p>
          <a:p>
            <a:r>
              <a:rPr lang="en-US" altLang="ja-JP" dirty="0">
                <a:solidFill>
                  <a:schemeClr val="tx1"/>
                </a:solidFill>
              </a:rPr>
              <a:t>We ignore long lengthy periodicity</a:t>
            </a:r>
          </a:p>
          <a:p>
            <a:pPr lvl="2"/>
            <a:r>
              <a:rPr lang="en-US" altLang="ja-JP" dirty="0">
                <a:solidFill>
                  <a:schemeClr val="tx1"/>
                </a:solidFill>
              </a:rPr>
              <a:t>The amount of memory is proportional to the max length of periodicity</a:t>
            </a:r>
          </a:p>
          <a:p>
            <a:r>
              <a:rPr lang="en-US" altLang="ja-JP" dirty="0">
                <a:solidFill>
                  <a:schemeClr val="tx1"/>
                </a:solidFill>
              </a:rPr>
              <a:t>We choose the length of period to 1, 2 and 3.</a:t>
            </a:r>
          </a:p>
          <a:p>
            <a:pPr lvl="1"/>
            <a:r>
              <a:rPr lang="en-US" altLang="ja-JP" dirty="0">
                <a:solidFill>
                  <a:schemeClr val="tx1"/>
                </a:solidFill>
              </a:rPr>
              <a:t>1 : Constant generation, loading constant</a:t>
            </a:r>
          </a:p>
          <a:p>
            <a:pPr lvl="1"/>
            <a:r>
              <a:rPr lang="en-US" altLang="ja-JP" dirty="0">
                <a:solidFill>
                  <a:schemeClr val="tx1"/>
                </a:solidFill>
              </a:rPr>
              <a:t>2 : Tuple data etc.</a:t>
            </a:r>
          </a:p>
          <a:p>
            <a:pPr lvl="1"/>
            <a:r>
              <a:rPr lang="en-US" altLang="ja-JP" dirty="0">
                <a:solidFill>
                  <a:schemeClr val="tx1"/>
                </a:solidFill>
              </a:rPr>
              <a:t>3 : 3D space computation</a:t>
            </a:r>
          </a:p>
          <a:p>
            <a:pPr lvl="2"/>
            <a:endParaRPr lang="en-US" altLang="ja-JP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52C03A42-3579-4768-95E1-81E4FD782B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29567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3FB13B4-C527-42F4-B2E4-068DDF0EF6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>
                <a:solidFill>
                  <a:srgbClr val="993300"/>
                </a:solidFill>
              </a:rPr>
              <a:t>Our</a:t>
            </a:r>
            <a:r>
              <a:rPr lang="ja-JP" altLang="en-US" dirty="0">
                <a:solidFill>
                  <a:srgbClr val="993300"/>
                </a:solidFill>
              </a:rPr>
              <a:t> </a:t>
            </a:r>
            <a:r>
              <a:rPr lang="en-US" altLang="ja-JP" dirty="0">
                <a:solidFill>
                  <a:srgbClr val="993300"/>
                </a:solidFill>
              </a:rPr>
              <a:t>Strategies – (2)Hybrid Predictors</a:t>
            </a:r>
            <a:endParaRPr kumimoji="1" lang="ja-JP" altLang="en-US" dirty="0">
              <a:solidFill>
                <a:srgbClr val="993300"/>
              </a:solidFill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B82ABAB-CB96-49D0-8674-44DE34316C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59" y="1266093"/>
            <a:ext cx="8089221" cy="3251664"/>
          </a:xfrm>
        </p:spPr>
        <p:txBody>
          <a:bodyPr>
            <a:normAutofit fontScale="85000" lnSpcReduction="10000"/>
          </a:bodyPr>
          <a:lstStyle/>
          <a:p>
            <a:r>
              <a:rPr lang="en-US" altLang="ja-JP" dirty="0">
                <a:solidFill>
                  <a:schemeClr val="tx1"/>
                </a:solidFill>
              </a:rPr>
              <a:t>Predict for periodic sequences</a:t>
            </a:r>
          </a:p>
          <a:p>
            <a:pPr lvl="1"/>
            <a:r>
              <a:rPr lang="en-US" altLang="ja-JP" dirty="0">
                <a:solidFill>
                  <a:schemeClr val="tx1"/>
                </a:solidFill>
              </a:rPr>
              <a:t>Combine 2-peridoc predictor</a:t>
            </a:r>
            <a:r>
              <a:rPr lang="ja-JP" altLang="en-US" dirty="0">
                <a:solidFill>
                  <a:schemeClr val="tx1"/>
                </a:solidFill>
              </a:rPr>
              <a:t> </a:t>
            </a:r>
            <a:r>
              <a:rPr lang="en-US" altLang="ja-JP" dirty="0">
                <a:solidFill>
                  <a:schemeClr val="tx1"/>
                </a:solidFill>
              </a:rPr>
              <a:t>and 3-periodic predictor</a:t>
            </a:r>
          </a:p>
          <a:p>
            <a:pPr lvl="1"/>
            <a:r>
              <a:rPr lang="en-US" altLang="ja-JP" dirty="0">
                <a:solidFill>
                  <a:schemeClr val="tx1"/>
                </a:solidFill>
              </a:rPr>
              <a:t>Period 1(Constant value)</a:t>
            </a:r>
            <a:r>
              <a:rPr lang="ja-JP" altLang="en-US" dirty="0">
                <a:solidFill>
                  <a:schemeClr val="tx1"/>
                </a:solidFill>
              </a:rPr>
              <a:t> </a:t>
            </a:r>
            <a:r>
              <a:rPr lang="en-US" altLang="ja-JP" dirty="0">
                <a:solidFill>
                  <a:schemeClr val="tx1"/>
                </a:solidFill>
              </a:rPr>
              <a:t>can be predicted using 2-periodic and 3-periodic</a:t>
            </a:r>
            <a:r>
              <a:rPr lang="ja-JP" altLang="en-US" dirty="0">
                <a:solidFill>
                  <a:schemeClr val="tx1"/>
                </a:solidFill>
              </a:rPr>
              <a:t> </a:t>
            </a:r>
            <a:r>
              <a:rPr lang="en-US" altLang="ja-JP" dirty="0">
                <a:solidFill>
                  <a:schemeClr val="tx1"/>
                </a:solidFill>
              </a:rPr>
              <a:t>predicters</a:t>
            </a:r>
          </a:p>
          <a:p>
            <a:r>
              <a:rPr lang="en-US" altLang="ja-JP" dirty="0">
                <a:solidFill>
                  <a:schemeClr val="tx1"/>
                </a:solidFill>
              </a:rPr>
              <a:t>Predict for arithmetic sequences</a:t>
            </a:r>
          </a:p>
          <a:p>
            <a:pPr lvl="1"/>
            <a:r>
              <a:rPr lang="en-US" altLang="ja-JP" dirty="0">
                <a:solidFill>
                  <a:schemeClr val="tx1"/>
                </a:solidFill>
              </a:rPr>
              <a:t>Arithmetic sequence</a:t>
            </a:r>
            <a:r>
              <a:rPr lang="ja-JP" altLang="en-US" dirty="0">
                <a:solidFill>
                  <a:schemeClr val="tx1"/>
                </a:solidFill>
              </a:rPr>
              <a:t> </a:t>
            </a:r>
            <a:r>
              <a:rPr lang="en-US" altLang="ja-JP" dirty="0">
                <a:solidFill>
                  <a:schemeClr val="tx1"/>
                </a:solidFill>
              </a:rPr>
              <a:t>is easy to predict and use small amount of memory</a:t>
            </a:r>
          </a:p>
          <a:p>
            <a:r>
              <a:rPr lang="en-US" altLang="ja-JP" dirty="0">
                <a:solidFill>
                  <a:schemeClr val="tx1"/>
                </a:solidFill>
              </a:rPr>
              <a:t>When one of three predictor detects effective prediction, speculation is triggered. </a:t>
            </a:r>
          </a:p>
          <a:p>
            <a:r>
              <a:rPr lang="en-US" altLang="ja-JP" dirty="0">
                <a:solidFill>
                  <a:schemeClr val="tx1"/>
                </a:solidFill>
              </a:rPr>
              <a:t>Three predicters share History table to reduce memory use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E272369-2F8A-4EF3-847C-7FF00B16C7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t>16</a:t>
            </a:fld>
            <a:endParaRPr lang="en-US" dirty="0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353B1A82-90EA-4AC4-BC67-267EE7EDF4B3}"/>
              </a:ext>
            </a:extLst>
          </p:cNvPr>
          <p:cNvSpPr/>
          <p:nvPr/>
        </p:nvSpPr>
        <p:spPr>
          <a:xfrm>
            <a:off x="6417392" y="4893897"/>
            <a:ext cx="1299579" cy="772594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游ゴシック" panose="020B0400000000000000" pitchFamily="50" charset="-128"/>
                <a:cs typeface="Times New Roman" panose="02020603050405020304" pitchFamily="18" charset="0"/>
              </a:rPr>
              <a:t>Speculation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游ゴシック" panose="020B0400000000000000" pitchFamily="50" charset="-128"/>
                <a:cs typeface="Times New Roman" panose="02020603050405020304" pitchFamily="18" charset="0"/>
              </a:rPr>
              <a:t>command integrator</a:t>
            </a:r>
            <a:endParaRPr kumimoji="1" lang="ja-JP" altLang="en-US" sz="16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游ゴシック" panose="020B04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643B4497-C141-4E41-A2FC-EE53E3082F16}"/>
              </a:ext>
            </a:extLst>
          </p:cNvPr>
          <p:cNvSpPr/>
          <p:nvPr/>
        </p:nvSpPr>
        <p:spPr>
          <a:xfrm>
            <a:off x="243224" y="4506128"/>
            <a:ext cx="128360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1" lang="en-US" altLang="ja-JP" sz="1600" dirty="0">
                <a:solidFill>
                  <a:prstClr val="black"/>
                </a:solidFill>
                <a:ea typeface="游ゴシック" panose="020B0400000000000000" pitchFamily="50" charset="-128"/>
                <a:cs typeface="Times New Roman" panose="02020603050405020304" pitchFamily="18" charset="0"/>
              </a:rPr>
              <a:t>Execution</a:t>
            </a:r>
          </a:p>
          <a:p>
            <a:pPr algn="ctr"/>
            <a:r>
              <a:rPr kumimoji="1" lang="en-US" altLang="ja-JP" sz="1600" dirty="0">
                <a:solidFill>
                  <a:prstClr val="black"/>
                </a:solidFill>
                <a:ea typeface="游ゴシック" panose="020B0400000000000000" pitchFamily="50" charset="-128"/>
                <a:cs typeface="Times New Roman" panose="02020603050405020304" pitchFamily="18" charset="0"/>
              </a:rPr>
              <a:t>information</a:t>
            </a:r>
            <a:endParaRPr kumimoji="1" lang="ja-JP" altLang="en-US" sz="1600" dirty="0">
              <a:solidFill>
                <a:prstClr val="black"/>
              </a:solidFill>
              <a:ea typeface="游ゴシック" panose="020B04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21F9210D-B042-40DA-A1F0-5EE945B9A775}"/>
              </a:ext>
            </a:extLst>
          </p:cNvPr>
          <p:cNvSpPr/>
          <p:nvPr/>
        </p:nvSpPr>
        <p:spPr>
          <a:xfrm>
            <a:off x="3234845" y="4670136"/>
            <a:ext cx="2491371" cy="288000"/>
          </a:xfrm>
          <a:prstGeom prst="rect">
            <a:avLst/>
          </a:prstGeom>
          <a:solidFill>
            <a:srgbClr val="F4D4ED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游ゴシック" panose="020B0400000000000000" pitchFamily="50" charset="-128"/>
                <a:cs typeface="Times New Roman" panose="02020603050405020304" pitchFamily="18" charset="0"/>
              </a:rPr>
              <a:t>(1) Arithmetic predictor</a:t>
            </a:r>
            <a:endParaRPr kumimoji="1" lang="ja-JP" altLang="en-US" sz="16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游ゴシック" panose="020B04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8736E543-7107-4B58-812A-4625AFD3DF2C}"/>
              </a:ext>
            </a:extLst>
          </p:cNvPr>
          <p:cNvSpPr/>
          <p:nvPr/>
        </p:nvSpPr>
        <p:spPr>
          <a:xfrm>
            <a:off x="3234845" y="5136194"/>
            <a:ext cx="2491371" cy="288000"/>
          </a:xfrm>
          <a:prstGeom prst="rect">
            <a:avLst/>
          </a:prstGeom>
          <a:solidFill>
            <a:srgbClr val="F4D4ED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游ゴシック" panose="020B0400000000000000" pitchFamily="50" charset="-128"/>
                <a:cs typeface="Times New Roman" panose="02020603050405020304" pitchFamily="18" charset="0"/>
              </a:rPr>
              <a:t>(2) Two-periodic predictor</a:t>
            </a:r>
            <a:endParaRPr kumimoji="1" lang="ja-JP" altLang="en-US" sz="16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游ゴシック" panose="020B04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8FEC387E-4828-4198-B872-0256D262A215}"/>
              </a:ext>
            </a:extLst>
          </p:cNvPr>
          <p:cNvSpPr/>
          <p:nvPr/>
        </p:nvSpPr>
        <p:spPr>
          <a:xfrm>
            <a:off x="3234845" y="5591000"/>
            <a:ext cx="2491371" cy="288000"/>
          </a:xfrm>
          <a:prstGeom prst="rect">
            <a:avLst/>
          </a:prstGeom>
          <a:solidFill>
            <a:srgbClr val="F4D4ED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游ゴシック" panose="020B0400000000000000" pitchFamily="50" charset="-128"/>
                <a:cs typeface="Times New Roman" panose="02020603050405020304" pitchFamily="18" charset="0"/>
              </a:rPr>
              <a:t>(3) Three-periodic predictor</a:t>
            </a:r>
            <a:endParaRPr kumimoji="1" lang="ja-JP" altLang="en-US" sz="16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游ゴシック" panose="020B04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1E6CD711-DAC2-46FD-8155-ACA61C09E9BA}"/>
              </a:ext>
            </a:extLst>
          </p:cNvPr>
          <p:cNvSpPr/>
          <p:nvPr/>
        </p:nvSpPr>
        <p:spPr>
          <a:xfrm>
            <a:off x="7860463" y="5735000"/>
            <a:ext cx="115608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kumimoji="1" lang="en-US" altLang="ja-JP" sz="1600" dirty="0">
                <a:solidFill>
                  <a:prstClr val="black"/>
                </a:solidFill>
                <a:ea typeface="游ゴシック" panose="020B0400000000000000" pitchFamily="50" charset="-128"/>
                <a:cs typeface="Times New Roman" panose="02020603050405020304" pitchFamily="18" charset="0"/>
              </a:rPr>
              <a:t>Speculation</a:t>
            </a:r>
          </a:p>
          <a:p>
            <a:pPr algn="ctr"/>
            <a:r>
              <a:rPr kumimoji="1" lang="en-US" altLang="ja-JP" sz="1600" dirty="0">
                <a:solidFill>
                  <a:prstClr val="black"/>
                </a:solidFill>
                <a:ea typeface="游ゴシック" panose="020B0400000000000000" pitchFamily="50" charset="-128"/>
                <a:cs typeface="Times New Roman" panose="02020603050405020304" pitchFamily="18" charset="0"/>
              </a:rPr>
              <a:t>command</a:t>
            </a:r>
            <a:endParaRPr kumimoji="1" lang="ja-JP" altLang="en-US" sz="1600" dirty="0">
              <a:solidFill>
                <a:prstClr val="black"/>
              </a:solidFill>
              <a:ea typeface="游ゴシック" panose="020B0400000000000000" pitchFamily="50" charset="-128"/>
              <a:cs typeface="Times New Roman" panose="02020603050405020304" pitchFamily="18" charset="0"/>
            </a:endParaRPr>
          </a:p>
        </p:txBody>
      </p:sp>
      <p:cxnSp>
        <p:nvCxnSpPr>
          <p:cNvPr id="13" name="直線矢印コネクタ 37">
            <a:extLst>
              <a:ext uri="{FF2B5EF4-FFF2-40B4-BE49-F238E27FC236}">
                <a16:creationId xmlns:a16="http://schemas.microsoft.com/office/drawing/2014/main" id="{2FC0FD5D-8659-47ED-9BF6-5CACD7087BEF}"/>
              </a:ext>
            </a:extLst>
          </p:cNvPr>
          <p:cNvCxnSpPr>
            <a:cxnSpLocks/>
            <a:stCxn id="9" idx="1"/>
            <a:endCxn id="19" idx="3"/>
          </p:cNvCxnSpPr>
          <p:nvPr/>
        </p:nvCxnSpPr>
        <p:spPr>
          <a:xfrm rot="10800000" flipV="1">
            <a:off x="2546647" y="4814136"/>
            <a:ext cx="688199" cy="482204"/>
          </a:xfrm>
          <a:prstGeom prst="bentConnector3">
            <a:avLst>
              <a:gd name="adj1" fmla="val 50000"/>
            </a:avLst>
          </a:prstGeom>
          <a:noFill/>
          <a:ln w="38100" cap="flat" cmpd="sng" algn="ctr">
            <a:solidFill>
              <a:sysClr val="windowText" lastClr="000000"/>
            </a:solidFill>
            <a:prstDash val="solid"/>
            <a:miter lim="800000"/>
            <a:headEnd type="triangle" w="med" len="med"/>
            <a:tailEnd type="none" w="med" len="med"/>
          </a:ln>
          <a:effectLst/>
        </p:spPr>
      </p:cxn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518BF0D1-E89F-4229-9CA3-66E2A5738D2A}"/>
              </a:ext>
            </a:extLst>
          </p:cNvPr>
          <p:cNvSpPr/>
          <p:nvPr/>
        </p:nvSpPr>
        <p:spPr>
          <a:xfrm>
            <a:off x="3250561" y="4629239"/>
            <a:ext cx="23596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kumimoji="1" lang="en-US" altLang="ja-JP" sz="1600" dirty="0">
                <a:solidFill>
                  <a:prstClr val="black"/>
                </a:solidFill>
                <a:ea typeface="游ゴシック" panose="020B0400000000000000" pitchFamily="50" charset="-128"/>
                <a:cs typeface="Times New Roman" panose="02020603050405020304" pitchFamily="18" charset="0"/>
              </a:rPr>
              <a:t> </a:t>
            </a:r>
            <a:endParaRPr kumimoji="1" lang="ja-JP" altLang="en-US" sz="1600" dirty="0">
              <a:solidFill>
                <a:prstClr val="black"/>
              </a:solidFill>
              <a:ea typeface="游ゴシック" panose="020B0400000000000000" pitchFamily="50" charset="-128"/>
              <a:cs typeface="Times New Roman" panose="02020603050405020304" pitchFamily="18" charset="0"/>
            </a:endParaRPr>
          </a:p>
        </p:txBody>
      </p:sp>
      <p:cxnSp>
        <p:nvCxnSpPr>
          <p:cNvPr id="15" name="直線矢印コネクタ 37">
            <a:extLst>
              <a:ext uri="{FF2B5EF4-FFF2-40B4-BE49-F238E27FC236}">
                <a16:creationId xmlns:a16="http://schemas.microsoft.com/office/drawing/2014/main" id="{1E7B69D6-71F4-4343-B06B-3CCBDDE30034}"/>
              </a:ext>
            </a:extLst>
          </p:cNvPr>
          <p:cNvCxnSpPr>
            <a:cxnSpLocks/>
          </p:cNvCxnSpPr>
          <p:nvPr/>
        </p:nvCxnSpPr>
        <p:spPr>
          <a:xfrm rot="10800000" flipV="1">
            <a:off x="2546647" y="5286018"/>
            <a:ext cx="688199" cy="16146"/>
          </a:xfrm>
          <a:prstGeom prst="bentConnector3">
            <a:avLst>
              <a:gd name="adj1" fmla="val 50001"/>
            </a:avLst>
          </a:prstGeom>
          <a:noFill/>
          <a:ln w="38100" cap="flat" cmpd="sng" algn="ctr">
            <a:solidFill>
              <a:sysClr val="windowText" lastClr="000000"/>
            </a:solidFill>
            <a:prstDash val="solid"/>
            <a:miter lim="800000"/>
            <a:headEnd type="triangle" w="med" len="med"/>
            <a:tailEnd type="none" w="med" len="med"/>
          </a:ln>
          <a:effectLst/>
        </p:spPr>
      </p:cxn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034D181C-9DBF-4408-8F88-B181E9C792A5}"/>
              </a:ext>
            </a:extLst>
          </p:cNvPr>
          <p:cNvSpPr/>
          <p:nvPr/>
        </p:nvSpPr>
        <p:spPr>
          <a:xfrm>
            <a:off x="3250561" y="5253014"/>
            <a:ext cx="23596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kumimoji="1" lang="en-US" altLang="ja-JP" sz="1600" dirty="0">
                <a:solidFill>
                  <a:prstClr val="black"/>
                </a:solidFill>
                <a:ea typeface="游ゴシック" panose="020B0400000000000000" pitchFamily="50" charset="-128"/>
                <a:cs typeface="Times New Roman" panose="02020603050405020304" pitchFamily="18" charset="0"/>
              </a:rPr>
              <a:t> </a:t>
            </a:r>
            <a:endParaRPr kumimoji="1" lang="ja-JP" altLang="en-US" sz="1600" dirty="0">
              <a:solidFill>
                <a:prstClr val="black"/>
              </a:solidFill>
              <a:ea typeface="游ゴシック" panose="020B0400000000000000" pitchFamily="50" charset="-128"/>
              <a:cs typeface="Times New Roman" panose="02020603050405020304" pitchFamily="18" charset="0"/>
            </a:endParaRPr>
          </a:p>
        </p:txBody>
      </p:sp>
      <p:cxnSp>
        <p:nvCxnSpPr>
          <p:cNvPr id="17" name="直線矢印コネクタ 37">
            <a:extLst>
              <a:ext uri="{FF2B5EF4-FFF2-40B4-BE49-F238E27FC236}">
                <a16:creationId xmlns:a16="http://schemas.microsoft.com/office/drawing/2014/main" id="{7B3E05A9-196E-4A81-854C-F488A98655F7}"/>
              </a:ext>
            </a:extLst>
          </p:cNvPr>
          <p:cNvCxnSpPr>
            <a:cxnSpLocks/>
            <a:stCxn id="11" idx="1"/>
            <a:endCxn id="19" idx="3"/>
          </p:cNvCxnSpPr>
          <p:nvPr/>
        </p:nvCxnSpPr>
        <p:spPr>
          <a:xfrm rot="10800000">
            <a:off x="2546647" y="5296340"/>
            <a:ext cx="688199" cy="438660"/>
          </a:xfrm>
          <a:prstGeom prst="bentConnector3">
            <a:avLst>
              <a:gd name="adj1" fmla="val 50000"/>
            </a:avLst>
          </a:prstGeom>
          <a:noFill/>
          <a:ln w="38100" cap="flat" cmpd="sng" algn="ctr">
            <a:solidFill>
              <a:sysClr val="windowText" lastClr="000000"/>
            </a:solidFill>
            <a:prstDash val="solid"/>
            <a:miter lim="800000"/>
            <a:headEnd type="triangle" w="med" len="med"/>
            <a:tailEnd type="none" w="med" len="med"/>
          </a:ln>
          <a:effectLst/>
        </p:spPr>
      </p:cxn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4E7F9CFC-3DEA-4BCE-AF3C-A432824FE507}"/>
              </a:ext>
            </a:extLst>
          </p:cNvPr>
          <p:cNvSpPr/>
          <p:nvPr/>
        </p:nvSpPr>
        <p:spPr>
          <a:xfrm>
            <a:off x="3250561" y="5860296"/>
            <a:ext cx="23596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kumimoji="1" lang="en-US" altLang="ja-JP" sz="1600" dirty="0">
                <a:solidFill>
                  <a:prstClr val="black"/>
                </a:solidFill>
                <a:ea typeface="游ゴシック" panose="020B0400000000000000" pitchFamily="50" charset="-128"/>
                <a:cs typeface="Times New Roman" panose="02020603050405020304" pitchFamily="18" charset="0"/>
              </a:rPr>
              <a:t> </a:t>
            </a:r>
            <a:endParaRPr kumimoji="1" lang="ja-JP" altLang="en-US" sz="1600" dirty="0">
              <a:solidFill>
                <a:prstClr val="black"/>
              </a:solidFill>
              <a:ea typeface="游ゴシック" panose="020B04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6EED342C-5CFE-4904-A1FA-FB87DCA17219}"/>
              </a:ext>
            </a:extLst>
          </p:cNvPr>
          <p:cNvSpPr/>
          <p:nvPr/>
        </p:nvSpPr>
        <p:spPr>
          <a:xfrm>
            <a:off x="1714783" y="5001679"/>
            <a:ext cx="831863" cy="589321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游ゴシック" panose="020B0400000000000000" pitchFamily="50" charset="-128"/>
                <a:cs typeface="Times New Roman" panose="02020603050405020304" pitchFamily="18" charset="0"/>
              </a:rPr>
              <a:t>History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游ゴシック" panose="020B0400000000000000" pitchFamily="50" charset="-128"/>
                <a:cs typeface="Times New Roman" panose="02020603050405020304" pitchFamily="18" charset="0"/>
              </a:rPr>
              <a:t>table</a:t>
            </a:r>
            <a:endParaRPr kumimoji="1" lang="ja-JP" altLang="en-US" sz="16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游ゴシック" panose="020B0400000000000000" pitchFamily="50" charset="-128"/>
              <a:cs typeface="Times New Roman" panose="02020603050405020304" pitchFamily="18" charset="0"/>
            </a:endParaRPr>
          </a:p>
        </p:txBody>
      </p:sp>
      <p:cxnSp>
        <p:nvCxnSpPr>
          <p:cNvPr id="20" name="直線矢印コネクタ 37">
            <a:extLst>
              <a:ext uri="{FF2B5EF4-FFF2-40B4-BE49-F238E27FC236}">
                <a16:creationId xmlns:a16="http://schemas.microsoft.com/office/drawing/2014/main" id="{21418B41-6559-4F48-AC8E-C1DF5A916313}"/>
              </a:ext>
            </a:extLst>
          </p:cNvPr>
          <p:cNvCxnSpPr>
            <a:cxnSpLocks/>
            <a:stCxn id="6" idx="1"/>
            <a:endCxn id="9" idx="3"/>
          </p:cNvCxnSpPr>
          <p:nvPr/>
        </p:nvCxnSpPr>
        <p:spPr>
          <a:xfrm rot="10800000">
            <a:off x="5726216" y="4814136"/>
            <a:ext cx="691176" cy="466058"/>
          </a:xfrm>
          <a:prstGeom prst="bentConnector3">
            <a:avLst>
              <a:gd name="adj1" fmla="val 50000"/>
            </a:avLst>
          </a:prstGeom>
          <a:noFill/>
          <a:ln w="38100" cap="flat" cmpd="sng" algn="ctr">
            <a:solidFill>
              <a:sysClr val="windowText" lastClr="000000"/>
            </a:solidFill>
            <a:prstDash val="solid"/>
            <a:miter lim="800000"/>
            <a:headEnd type="triangle" w="med" len="med"/>
            <a:tailEnd type="none" w="med" len="med"/>
          </a:ln>
          <a:effectLst/>
        </p:spPr>
      </p:cxnSp>
      <p:cxnSp>
        <p:nvCxnSpPr>
          <p:cNvPr id="21" name="直線矢印コネクタ 37">
            <a:extLst>
              <a:ext uri="{FF2B5EF4-FFF2-40B4-BE49-F238E27FC236}">
                <a16:creationId xmlns:a16="http://schemas.microsoft.com/office/drawing/2014/main" id="{19B95CED-6D31-47BB-AF84-0184F083F7C9}"/>
              </a:ext>
            </a:extLst>
          </p:cNvPr>
          <p:cNvCxnSpPr>
            <a:cxnSpLocks/>
            <a:stCxn id="6" idx="1"/>
            <a:endCxn id="10" idx="3"/>
          </p:cNvCxnSpPr>
          <p:nvPr/>
        </p:nvCxnSpPr>
        <p:spPr>
          <a:xfrm rot="10800000">
            <a:off x="5726216" y="5280194"/>
            <a:ext cx="691176" cy="12700"/>
          </a:xfrm>
          <a:prstGeom prst="bentConnector3">
            <a:avLst>
              <a:gd name="adj1" fmla="val 50000"/>
            </a:avLst>
          </a:prstGeom>
          <a:noFill/>
          <a:ln w="38100" cap="flat" cmpd="sng" algn="ctr">
            <a:solidFill>
              <a:sysClr val="windowText" lastClr="000000"/>
            </a:solidFill>
            <a:prstDash val="solid"/>
            <a:miter lim="800000"/>
            <a:headEnd type="triangle" w="med" len="med"/>
            <a:tailEnd type="none" w="med" len="med"/>
          </a:ln>
          <a:effectLst/>
        </p:spPr>
      </p:cxnSp>
      <p:cxnSp>
        <p:nvCxnSpPr>
          <p:cNvPr id="22" name="直線矢印コネクタ 37">
            <a:extLst>
              <a:ext uri="{FF2B5EF4-FFF2-40B4-BE49-F238E27FC236}">
                <a16:creationId xmlns:a16="http://schemas.microsoft.com/office/drawing/2014/main" id="{72E7EDCC-D3F3-4476-A905-16F3156E1270}"/>
              </a:ext>
            </a:extLst>
          </p:cNvPr>
          <p:cNvCxnSpPr>
            <a:cxnSpLocks/>
            <a:stCxn id="6" idx="1"/>
            <a:endCxn id="11" idx="3"/>
          </p:cNvCxnSpPr>
          <p:nvPr/>
        </p:nvCxnSpPr>
        <p:spPr>
          <a:xfrm rot="10800000" flipV="1">
            <a:off x="5726216" y="5280194"/>
            <a:ext cx="691176" cy="454806"/>
          </a:xfrm>
          <a:prstGeom prst="bentConnector3">
            <a:avLst>
              <a:gd name="adj1" fmla="val 50000"/>
            </a:avLst>
          </a:prstGeom>
          <a:noFill/>
          <a:ln w="38100" cap="flat" cmpd="sng" algn="ctr">
            <a:solidFill>
              <a:sysClr val="windowText" lastClr="000000"/>
            </a:solidFill>
            <a:prstDash val="solid"/>
            <a:miter lim="800000"/>
            <a:headEnd type="triangle" w="med" len="med"/>
            <a:tailEnd type="none" w="med" len="med"/>
          </a:ln>
          <a:effectLst/>
        </p:spPr>
      </p:cxnSp>
      <p:cxnSp>
        <p:nvCxnSpPr>
          <p:cNvPr id="23" name="直線矢印コネクタ 37">
            <a:extLst>
              <a:ext uri="{FF2B5EF4-FFF2-40B4-BE49-F238E27FC236}">
                <a16:creationId xmlns:a16="http://schemas.microsoft.com/office/drawing/2014/main" id="{CA178AE4-2CC6-4BE9-B82A-3AF6E8D73A7F}"/>
              </a:ext>
            </a:extLst>
          </p:cNvPr>
          <p:cNvCxnSpPr>
            <a:cxnSpLocks/>
            <a:stCxn id="12" idx="0"/>
            <a:endCxn id="6" idx="3"/>
          </p:cNvCxnSpPr>
          <p:nvPr/>
        </p:nvCxnSpPr>
        <p:spPr>
          <a:xfrm rot="16200000" flipV="1">
            <a:off x="7850336" y="5146829"/>
            <a:ext cx="454806" cy="721535"/>
          </a:xfrm>
          <a:prstGeom prst="bentConnector2">
            <a:avLst/>
          </a:prstGeom>
          <a:noFill/>
          <a:ln w="38100" cap="flat" cmpd="sng" algn="ctr">
            <a:solidFill>
              <a:sysClr val="windowText" lastClr="000000"/>
            </a:solidFill>
            <a:prstDash val="solid"/>
            <a:miter lim="800000"/>
            <a:headEnd type="triangle" w="med" len="med"/>
            <a:tailEnd type="none" w="med" len="med"/>
          </a:ln>
          <a:effectLst/>
        </p:spPr>
      </p:cxnSp>
      <p:cxnSp>
        <p:nvCxnSpPr>
          <p:cNvPr id="24" name="直線矢印コネクタ 37">
            <a:extLst>
              <a:ext uri="{FF2B5EF4-FFF2-40B4-BE49-F238E27FC236}">
                <a16:creationId xmlns:a16="http://schemas.microsoft.com/office/drawing/2014/main" id="{9EE778CE-3A42-497E-8B2F-C9E0362B98B1}"/>
              </a:ext>
            </a:extLst>
          </p:cNvPr>
          <p:cNvCxnSpPr>
            <a:cxnSpLocks/>
            <a:stCxn id="19" idx="1"/>
            <a:endCxn id="8" idx="2"/>
          </p:cNvCxnSpPr>
          <p:nvPr/>
        </p:nvCxnSpPr>
        <p:spPr>
          <a:xfrm rot="10800000">
            <a:off x="885029" y="5090904"/>
            <a:ext cx="829754" cy="205437"/>
          </a:xfrm>
          <a:prstGeom prst="bentConnector2">
            <a:avLst/>
          </a:prstGeom>
          <a:noFill/>
          <a:ln w="38100" cap="flat" cmpd="sng" algn="ctr">
            <a:solidFill>
              <a:sysClr val="windowText" lastClr="000000"/>
            </a:solidFill>
            <a:prstDash val="solid"/>
            <a:miter lim="800000"/>
            <a:headEnd type="triangl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9979384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AB4A058-C205-4444-9CF9-A9DF38839E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>
                <a:solidFill>
                  <a:srgbClr val="993300"/>
                </a:solidFill>
              </a:rPr>
              <a:t>Our</a:t>
            </a:r>
            <a:r>
              <a:rPr lang="ja-JP" altLang="en-US" dirty="0">
                <a:solidFill>
                  <a:srgbClr val="993300"/>
                </a:solidFill>
              </a:rPr>
              <a:t> </a:t>
            </a:r>
            <a:r>
              <a:rPr lang="en-US" altLang="ja-JP" dirty="0">
                <a:solidFill>
                  <a:srgbClr val="993300"/>
                </a:solidFill>
              </a:rPr>
              <a:t>Strategies – (3) High Reliability</a:t>
            </a:r>
            <a:endParaRPr kumimoji="1" lang="ja-JP" altLang="en-US" dirty="0">
              <a:solidFill>
                <a:srgbClr val="993300"/>
              </a:solidFill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1211B27-B508-48C2-B1D4-12189D543D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59" y="1266092"/>
            <a:ext cx="7968344" cy="4915877"/>
          </a:xfrm>
        </p:spPr>
        <p:txBody>
          <a:bodyPr>
            <a:normAutofit/>
          </a:bodyPr>
          <a:lstStyle/>
          <a:p>
            <a:r>
              <a:rPr lang="en-US" altLang="ja-JP" dirty="0">
                <a:solidFill>
                  <a:schemeClr val="tx1"/>
                </a:solidFill>
              </a:rPr>
              <a:t>To avoid speculation failures</a:t>
            </a:r>
          </a:p>
          <a:p>
            <a:pPr lvl="1"/>
            <a:r>
              <a:rPr lang="en-US" altLang="ja-JP" dirty="0">
                <a:solidFill>
                  <a:schemeClr val="tx1"/>
                </a:solidFill>
              </a:rPr>
              <a:t>Wait until confidence counter reaches the specified threshold</a:t>
            </a:r>
          </a:p>
          <a:p>
            <a:r>
              <a:rPr lang="en-US" altLang="ja-JP" dirty="0">
                <a:solidFill>
                  <a:schemeClr val="tx1"/>
                </a:solidFill>
              </a:rPr>
              <a:t>Use Two-step confidence threshold</a:t>
            </a:r>
          </a:p>
          <a:p>
            <a:pPr lvl="1"/>
            <a:r>
              <a:rPr lang="en-US" altLang="ja-JP" dirty="0">
                <a:solidFill>
                  <a:schemeClr val="tx1"/>
                </a:solidFill>
              </a:rPr>
              <a:t>A small threshold is used as long as no prediction miss occurs</a:t>
            </a:r>
          </a:p>
          <a:p>
            <a:pPr lvl="1"/>
            <a:r>
              <a:rPr lang="en-US" altLang="ja-JP" dirty="0">
                <a:solidFill>
                  <a:schemeClr val="tx1"/>
                </a:solidFill>
              </a:rPr>
              <a:t>A large </a:t>
            </a:r>
            <a:r>
              <a:rPr lang="en-US" altLang="ja-JP" dirty="0" err="1">
                <a:solidFill>
                  <a:schemeClr val="tx1"/>
                </a:solidFill>
              </a:rPr>
              <a:t>threashold</a:t>
            </a:r>
            <a:r>
              <a:rPr lang="en-US" altLang="ja-JP" dirty="0">
                <a:solidFill>
                  <a:schemeClr val="tx1"/>
                </a:solidFill>
              </a:rPr>
              <a:t> is used after the first misprediction</a:t>
            </a:r>
          </a:p>
          <a:p>
            <a:r>
              <a:rPr lang="en-US" altLang="ja-JP" dirty="0">
                <a:solidFill>
                  <a:schemeClr val="tx1"/>
                </a:solidFill>
              </a:rPr>
              <a:t>Effective use of storage</a:t>
            </a:r>
          </a:p>
          <a:p>
            <a:pPr lvl="1"/>
            <a:r>
              <a:rPr lang="en-US" altLang="ja-JP" dirty="0">
                <a:solidFill>
                  <a:schemeClr val="tx1"/>
                </a:solidFill>
              </a:rPr>
              <a:t>When another PC assigned to the already used hash entry is executed three successive times, entry assignment is updated</a:t>
            </a:r>
          </a:p>
          <a:p>
            <a:endParaRPr lang="en-US" altLang="ja-JP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9304C0A-3F5D-481D-ADF0-08BE28C2A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71042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CABEDDA-A09F-4EEF-BC42-81795CD3C3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>
                <a:solidFill>
                  <a:srgbClr val="993300"/>
                </a:solidFill>
              </a:rPr>
              <a:t>Periodicity Coverage of Our Predictor</a:t>
            </a:r>
            <a:endParaRPr lang="ja-JP" altLang="en-US" dirty="0">
              <a:solidFill>
                <a:srgbClr val="993300"/>
              </a:solidFill>
            </a:endParaRP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BBFB30B-299C-4131-9A55-916743DAC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9" name="コンテンツ プレースホルダー 8">
            <a:extLst>
              <a:ext uri="{FF2B5EF4-FFF2-40B4-BE49-F238E27FC236}">
                <a16:creationId xmlns:a16="http://schemas.microsoft.com/office/drawing/2014/main" id="{66EEBE89-46AE-472D-B2B5-51C085C001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59" y="1266093"/>
            <a:ext cx="7543801" cy="1889232"/>
          </a:xfrm>
        </p:spPr>
        <p:txBody>
          <a:bodyPr>
            <a:normAutofit fontScale="92500" lnSpcReduction="20000"/>
          </a:bodyPr>
          <a:lstStyle/>
          <a:p>
            <a:r>
              <a:rPr kumimoji="1" lang="en-US" altLang="ja-JP" dirty="0">
                <a:solidFill>
                  <a:schemeClr val="tx1"/>
                </a:solidFill>
              </a:rPr>
              <a:t>Static periodicity</a:t>
            </a:r>
          </a:p>
          <a:p>
            <a:pPr lvl="2"/>
            <a:r>
              <a:rPr lang="en-US" altLang="ja-JP" dirty="0">
                <a:solidFill>
                  <a:schemeClr val="tx1"/>
                </a:solidFill>
              </a:rPr>
              <a:t>Periodicity determined statically by algorithm </a:t>
            </a:r>
          </a:p>
          <a:p>
            <a:pPr lvl="2"/>
            <a:r>
              <a:rPr lang="en-US" altLang="ja-JP" dirty="0">
                <a:solidFill>
                  <a:schemeClr val="tx1"/>
                </a:solidFill>
              </a:rPr>
              <a:t>Loop structure with fixed number of iterations</a:t>
            </a:r>
          </a:p>
          <a:p>
            <a:pPr lvl="1"/>
            <a:r>
              <a:rPr kumimoji="1" lang="en-US" altLang="ja-JP" dirty="0">
                <a:solidFill>
                  <a:schemeClr val="tx1"/>
                </a:solidFill>
              </a:rPr>
              <a:t>Dynamic periodicity</a:t>
            </a:r>
          </a:p>
          <a:p>
            <a:pPr lvl="2"/>
            <a:r>
              <a:rPr lang="en-US" altLang="ja-JP" dirty="0">
                <a:solidFill>
                  <a:schemeClr val="tx1"/>
                </a:solidFill>
              </a:rPr>
              <a:t>Periodicity determined dynamically by control flow of the program</a:t>
            </a:r>
          </a:p>
          <a:p>
            <a:pPr lvl="2"/>
            <a:r>
              <a:rPr lang="en-US" altLang="ja-JP" dirty="0">
                <a:solidFill>
                  <a:schemeClr val="tx1"/>
                </a:solidFill>
              </a:rPr>
              <a:t>Loop structure with variable number of iterations</a:t>
            </a:r>
            <a:endParaRPr kumimoji="1" lang="en-US" altLang="ja-JP" dirty="0">
              <a:solidFill>
                <a:schemeClr val="tx1"/>
              </a:solidFill>
            </a:endParaRPr>
          </a:p>
        </p:txBody>
      </p:sp>
      <p:graphicFrame>
        <p:nvGraphicFramePr>
          <p:cNvPr id="10" name="コンテンツ プレースホルダー 4">
            <a:extLst>
              <a:ext uri="{FF2B5EF4-FFF2-40B4-BE49-F238E27FC236}">
                <a16:creationId xmlns:a16="http://schemas.microsoft.com/office/drawing/2014/main" id="{8E47A4B7-1F79-40A6-B373-70A24E11214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78849375"/>
              </p:ext>
            </p:extLst>
          </p:nvPr>
        </p:nvGraphicFramePr>
        <p:xfrm>
          <a:off x="796834" y="3180120"/>
          <a:ext cx="7615645" cy="34798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76103">
                  <a:extLst>
                    <a:ext uri="{9D8B030D-6E8A-4147-A177-3AD203B41FA5}">
                      <a16:colId xmlns:a16="http://schemas.microsoft.com/office/drawing/2014/main" val="2613303560"/>
                    </a:ext>
                  </a:extLst>
                </a:gridCol>
                <a:gridCol w="1379510">
                  <a:extLst>
                    <a:ext uri="{9D8B030D-6E8A-4147-A177-3AD203B41FA5}">
                      <a16:colId xmlns:a16="http://schemas.microsoft.com/office/drawing/2014/main" val="3559571573"/>
                    </a:ext>
                  </a:extLst>
                </a:gridCol>
                <a:gridCol w="945678">
                  <a:extLst>
                    <a:ext uri="{9D8B030D-6E8A-4147-A177-3AD203B41FA5}">
                      <a16:colId xmlns:a16="http://schemas.microsoft.com/office/drawing/2014/main" val="2345270178"/>
                    </a:ext>
                  </a:extLst>
                </a:gridCol>
                <a:gridCol w="3814354">
                  <a:extLst>
                    <a:ext uri="{9D8B030D-6E8A-4147-A177-3AD203B41FA5}">
                      <a16:colId xmlns:a16="http://schemas.microsoft.com/office/drawing/2014/main" val="3434799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Static periodicity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Dynamic periodicity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/>
                        <a:t>Coverage</a:t>
                      </a:r>
                      <a:endParaRPr kumimoji="1" lang="ja-JP" alt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Reason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9940895"/>
                  </a:ext>
                </a:extLst>
              </a:tr>
              <a:tr h="391119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Short(~3)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Short(~100)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/>
                        <a:t>×</a:t>
                      </a:r>
                      <a:endParaRPr kumimoji="1" lang="ja-JP" alt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kumimoji="1" lang="en-US" altLang="ja-JP" dirty="0"/>
                        <a:t>Below 2nd conf. threshold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kumimoji="1" lang="en-US" altLang="ja-JP" dirty="0"/>
                        <a:t>Miss penalty is larger than benefit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kumimoji="1" lang="en-US" altLang="ja-JP" u="sng" dirty="0"/>
                        <a:t>Forget speculation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87541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Short(~3)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Long(100~)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>
                          <a:solidFill>
                            <a:srgbClr val="FF0000"/>
                          </a:solidFill>
                        </a:rPr>
                        <a:t>〇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kumimoji="1" lang="en-US" altLang="ja-JP" dirty="0">
                          <a:solidFill>
                            <a:srgbClr val="FF0000"/>
                          </a:solidFill>
                        </a:rPr>
                        <a:t>Our Target of speculation</a:t>
                      </a:r>
                      <a:endParaRPr kumimoji="1" lang="ja-JP" alt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05883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Long(4~)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Any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/>
                        <a:t>×</a:t>
                      </a:r>
                      <a:endParaRPr kumimoji="1" lang="ja-JP" alt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kumimoji="1" lang="en-US" altLang="ja-JP" dirty="0"/>
                        <a:t>Predictable by simple predictor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kumimoji="1" lang="en-US" altLang="ja-JP" dirty="0"/>
                        <a:t>Bad cost/performance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kumimoji="1" lang="en-US" altLang="ja-JP" u="sng" dirty="0"/>
                        <a:t>Forget speculation</a:t>
                      </a:r>
                      <a:endParaRPr kumimoji="1" lang="ja-JP" altLang="en-US" u="sng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8506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None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Any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/>
                        <a:t>×</a:t>
                      </a:r>
                      <a:endParaRPr kumimoji="1" lang="ja-JP" alt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kumimoji="1" lang="en-US" altLang="ja-JP" dirty="0"/>
                        <a:t>Impossible by light-weight predictor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kumimoji="1" lang="en-US" altLang="ja-JP" u="sng" dirty="0"/>
                        <a:t>Forget </a:t>
                      </a:r>
                      <a:r>
                        <a:rPr kumimoji="1" lang="en-US" altLang="ja-JP" u="sng" dirty="0" err="1"/>
                        <a:t>spaculation</a:t>
                      </a:r>
                      <a:endParaRPr kumimoji="1" lang="ja-JP" altLang="en-US" u="sng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71323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55564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9B7504C-F94C-43F0-8A53-C57C224827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>
                <a:solidFill>
                  <a:srgbClr val="993300"/>
                </a:solidFill>
              </a:rPr>
              <a:t>State Machine </a:t>
            </a:r>
            <a:r>
              <a:rPr lang="en-US" altLang="ja-JP" dirty="0">
                <a:solidFill>
                  <a:srgbClr val="993300"/>
                </a:solidFill>
              </a:rPr>
              <a:t>for Speculation (1/3)</a:t>
            </a:r>
            <a:endParaRPr kumimoji="1" lang="ja-JP" altLang="en-US" dirty="0">
              <a:solidFill>
                <a:srgbClr val="993300"/>
              </a:solidFill>
            </a:endParaRP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365CD244-646C-4C2A-81C5-E0C4749AE3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t>19</a:t>
            </a:fld>
            <a:endParaRPr lang="en-US" dirty="0"/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63131991-08F3-4FCD-9AF0-62EF035671D3}"/>
              </a:ext>
            </a:extLst>
          </p:cNvPr>
          <p:cNvSpPr/>
          <p:nvPr/>
        </p:nvSpPr>
        <p:spPr>
          <a:xfrm>
            <a:off x="5511776" y="4744498"/>
            <a:ext cx="139723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1" lang="en-US" altLang="ja-JP" sz="1600" dirty="0">
                <a:solidFill>
                  <a:prstClr val="black"/>
                </a:solidFill>
                <a:ea typeface="游ゴシック" panose="020B0400000000000000" pitchFamily="50" charset="-128"/>
                <a:cs typeface="Times New Roman" panose="02020603050405020304" pitchFamily="18" charset="0"/>
              </a:rPr>
              <a:t>Correct &amp; over threshold</a:t>
            </a:r>
            <a:endParaRPr kumimoji="1" lang="ja-JP" altLang="en-US" sz="1600" dirty="0">
              <a:solidFill>
                <a:prstClr val="black"/>
              </a:solidFill>
              <a:ea typeface="游ゴシック" panose="020B04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575E4220-7460-4A73-B055-56EE26D25A88}"/>
              </a:ext>
            </a:extLst>
          </p:cNvPr>
          <p:cNvSpPr/>
          <p:nvPr/>
        </p:nvSpPr>
        <p:spPr>
          <a:xfrm>
            <a:off x="3635597" y="4539974"/>
            <a:ext cx="62771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1" lang="en-US" altLang="ja-JP" sz="1600" dirty="0">
                <a:solidFill>
                  <a:prstClr val="black"/>
                </a:solidFill>
                <a:ea typeface="游ゴシック" panose="020B0400000000000000" pitchFamily="50" charset="-128"/>
                <a:cs typeface="Times New Roman" panose="02020603050405020304" pitchFamily="18" charset="0"/>
              </a:rPr>
              <a:t>Miss</a:t>
            </a:r>
            <a:endParaRPr kumimoji="1" lang="ja-JP" altLang="en-US" sz="1600" dirty="0">
              <a:solidFill>
                <a:prstClr val="black"/>
              </a:solidFill>
              <a:ea typeface="游ゴシック" panose="020B04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CA6C2743-DBBA-4C5D-8D5F-0CC76A4F3E45}"/>
              </a:ext>
            </a:extLst>
          </p:cNvPr>
          <p:cNvSpPr/>
          <p:nvPr/>
        </p:nvSpPr>
        <p:spPr>
          <a:xfrm>
            <a:off x="4860763" y="2860784"/>
            <a:ext cx="99389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1" lang="en-US" altLang="ja-JP" sz="1600" dirty="0">
                <a:solidFill>
                  <a:prstClr val="black"/>
                </a:solidFill>
                <a:ea typeface="游ゴシック" panose="020B0400000000000000" pitchFamily="50" charset="-128"/>
                <a:cs typeface="Times New Roman" panose="02020603050405020304" pitchFamily="18" charset="0"/>
              </a:rPr>
              <a:t>Different PC</a:t>
            </a:r>
            <a:endParaRPr kumimoji="1" lang="ja-JP" altLang="en-US" sz="1600" dirty="0">
              <a:solidFill>
                <a:prstClr val="black"/>
              </a:solidFill>
              <a:ea typeface="游ゴシック" panose="020B04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3108916E-51CB-459C-9EE5-1A69C3F32864}"/>
              </a:ext>
            </a:extLst>
          </p:cNvPr>
          <p:cNvSpPr/>
          <p:nvPr/>
        </p:nvSpPr>
        <p:spPr>
          <a:xfrm>
            <a:off x="2489693" y="5139934"/>
            <a:ext cx="133672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1" lang="en-US" altLang="ja-JP" sz="1600" dirty="0">
                <a:solidFill>
                  <a:prstClr val="black"/>
                </a:solidFill>
                <a:ea typeface="游ゴシック" panose="020B0400000000000000" pitchFamily="50" charset="-128"/>
                <a:cs typeface="Times New Roman" panose="02020603050405020304" pitchFamily="18" charset="0"/>
              </a:rPr>
              <a:t>Different PC</a:t>
            </a:r>
            <a:endParaRPr kumimoji="1" lang="ja-JP" altLang="en-US" sz="1600" dirty="0">
              <a:solidFill>
                <a:prstClr val="black"/>
              </a:solidFill>
              <a:ea typeface="游ゴシック" panose="020B04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1DDAD8BF-E3F9-4599-9751-BD95AE9A173A}"/>
              </a:ext>
            </a:extLst>
          </p:cNvPr>
          <p:cNvSpPr/>
          <p:nvPr/>
        </p:nvSpPr>
        <p:spPr>
          <a:xfrm>
            <a:off x="3096558" y="2613549"/>
            <a:ext cx="104368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1" lang="en-US" altLang="ja-JP" sz="1600" dirty="0">
                <a:solidFill>
                  <a:prstClr val="black"/>
                </a:solidFill>
                <a:ea typeface="游ゴシック" panose="020B0400000000000000" pitchFamily="50" charset="-128"/>
                <a:cs typeface="Times New Roman" panose="02020603050405020304" pitchFamily="18" charset="0"/>
              </a:rPr>
              <a:t>Different PC</a:t>
            </a:r>
            <a:endParaRPr kumimoji="1" lang="ja-JP" altLang="en-US" sz="1600" dirty="0">
              <a:solidFill>
                <a:prstClr val="black"/>
              </a:solidFill>
              <a:ea typeface="游ゴシック" panose="020B04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C30571EB-EE1D-40E4-B850-C0BA6089E662}"/>
              </a:ext>
            </a:extLst>
          </p:cNvPr>
          <p:cNvSpPr/>
          <p:nvPr/>
        </p:nvSpPr>
        <p:spPr>
          <a:xfrm>
            <a:off x="3873198" y="3348708"/>
            <a:ext cx="99389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1" lang="en-US" altLang="ja-JP" sz="1600" dirty="0">
                <a:solidFill>
                  <a:prstClr val="black"/>
                </a:solidFill>
                <a:ea typeface="游ゴシック" panose="020B0400000000000000" pitchFamily="50" charset="-128"/>
                <a:cs typeface="Times New Roman" panose="02020603050405020304" pitchFamily="18" charset="0"/>
              </a:rPr>
              <a:t>Same PC</a:t>
            </a:r>
            <a:endParaRPr kumimoji="1" lang="ja-JP" altLang="en-US" sz="1600" dirty="0">
              <a:solidFill>
                <a:prstClr val="black"/>
              </a:solidFill>
              <a:ea typeface="游ゴシック" panose="020B04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51BE8422-DAD6-42D9-B79F-ADF432BF77D9}"/>
              </a:ext>
            </a:extLst>
          </p:cNvPr>
          <p:cNvSpPr/>
          <p:nvPr/>
        </p:nvSpPr>
        <p:spPr>
          <a:xfrm>
            <a:off x="6017232" y="2355225"/>
            <a:ext cx="97085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1" lang="en-US" altLang="ja-JP" sz="1600" dirty="0">
                <a:solidFill>
                  <a:prstClr val="black"/>
                </a:solidFill>
                <a:ea typeface="游ゴシック" panose="020B0400000000000000" pitchFamily="50" charset="-128"/>
                <a:cs typeface="Times New Roman" panose="02020603050405020304" pitchFamily="18" charset="0"/>
              </a:rPr>
              <a:t>Same PC</a:t>
            </a:r>
            <a:endParaRPr kumimoji="1" lang="ja-JP" altLang="en-US" sz="1600" dirty="0">
              <a:solidFill>
                <a:prstClr val="black"/>
              </a:solidFill>
              <a:ea typeface="游ゴシック" panose="020B0400000000000000" pitchFamily="50" charset="-128"/>
              <a:cs typeface="Times New Roman" panose="02020603050405020304" pitchFamily="18" charset="0"/>
            </a:endParaRPr>
          </a:p>
        </p:txBody>
      </p:sp>
      <p:cxnSp>
        <p:nvCxnSpPr>
          <p:cNvPr id="37" name="直線矢印コネクタ 36">
            <a:extLst>
              <a:ext uri="{FF2B5EF4-FFF2-40B4-BE49-F238E27FC236}">
                <a16:creationId xmlns:a16="http://schemas.microsoft.com/office/drawing/2014/main" id="{19806222-2963-454E-85BF-825F7AA76289}"/>
              </a:ext>
            </a:extLst>
          </p:cNvPr>
          <p:cNvCxnSpPr>
            <a:cxnSpLocks/>
            <a:stCxn id="38" idx="7"/>
            <a:endCxn id="39" idx="1"/>
          </p:cNvCxnSpPr>
          <p:nvPr/>
        </p:nvCxnSpPr>
        <p:spPr>
          <a:xfrm>
            <a:off x="3548167" y="1458479"/>
            <a:ext cx="2097859" cy="0"/>
          </a:xfrm>
          <a:prstGeom prst="straightConnector1">
            <a:avLst/>
          </a:prstGeom>
          <a:noFill/>
          <a:ln w="38100" cap="flat" cmpd="sng" algn="ctr">
            <a:solidFill>
              <a:srgbClr val="33CCFF"/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</p:cxnSp>
      <p:sp>
        <p:nvSpPr>
          <p:cNvPr id="38" name="楕円 37">
            <a:extLst>
              <a:ext uri="{FF2B5EF4-FFF2-40B4-BE49-F238E27FC236}">
                <a16:creationId xmlns:a16="http://schemas.microsoft.com/office/drawing/2014/main" id="{8943510E-9C21-4423-9A2B-182E1DF706C0}"/>
              </a:ext>
            </a:extLst>
          </p:cNvPr>
          <p:cNvSpPr/>
          <p:nvPr/>
        </p:nvSpPr>
        <p:spPr>
          <a:xfrm>
            <a:off x="2626329" y="1379398"/>
            <a:ext cx="1080000" cy="540000"/>
          </a:xfrm>
          <a:prstGeom prst="ellipse">
            <a:avLst/>
          </a:prstGeom>
          <a:solidFill>
            <a:sysClr val="windowText" lastClr="000000">
              <a:lumMod val="50000"/>
              <a:lumOff val="50000"/>
            </a:sys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wrap="none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游ゴシック" panose="020B0400000000000000" pitchFamily="50" charset="-128"/>
                <a:cs typeface="Times New Roman" panose="02020603050405020304" pitchFamily="18" charset="0"/>
              </a:rPr>
              <a:t>INIT</a:t>
            </a:r>
            <a:endParaRPr kumimoji="1" lang="ja-JP" alt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ea typeface="游ゴシック" panose="020B04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39" name="楕円 38">
            <a:extLst>
              <a:ext uri="{FF2B5EF4-FFF2-40B4-BE49-F238E27FC236}">
                <a16:creationId xmlns:a16="http://schemas.microsoft.com/office/drawing/2014/main" id="{80013B8A-FF4B-4443-B948-72B9647277DB}"/>
              </a:ext>
            </a:extLst>
          </p:cNvPr>
          <p:cNvSpPr/>
          <p:nvPr/>
        </p:nvSpPr>
        <p:spPr>
          <a:xfrm>
            <a:off x="5487864" y="1379398"/>
            <a:ext cx="1080000" cy="540000"/>
          </a:xfrm>
          <a:prstGeom prst="ellipse">
            <a:avLst/>
          </a:prstGeom>
          <a:solidFill>
            <a:srgbClr val="ED7D3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wrap="none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游ゴシック" panose="020B0400000000000000" pitchFamily="50" charset="-128"/>
                <a:cs typeface="Times New Roman" panose="02020603050405020304" pitchFamily="18" charset="0"/>
              </a:rPr>
              <a:t>PREPARE</a:t>
            </a:r>
            <a:endParaRPr kumimoji="1" lang="ja-JP" alt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ea typeface="游ゴシック" panose="020B04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40" name="楕円 39">
            <a:extLst>
              <a:ext uri="{FF2B5EF4-FFF2-40B4-BE49-F238E27FC236}">
                <a16:creationId xmlns:a16="http://schemas.microsoft.com/office/drawing/2014/main" id="{2712DD17-6144-401C-8A85-6788AEFB5D84}"/>
              </a:ext>
            </a:extLst>
          </p:cNvPr>
          <p:cNvSpPr/>
          <p:nvPr/>
        </p:nvSpPr>
        <p:spPr>
          <a:xfrm>
            <a:off x="5504198" y="3727843"/>
            <a:ext cx="1080000" cy="540000"/>
          </a:xfrm>
          <a:prstGeom prst="ellipse">
            <a:avLst/>
          </a:prstGeom>
          <a:solidFill>
            <a:srgbClr val="ED7D3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wrap="none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游ゴシック" panose="020B0400000000000000" pitchFamily="50" charset="-128"/>
                <a:cs typeface="Times New Roman" panose="02020603050405020304" pitchFamily="18" charset="0"/>
              </a:rPr>
              <a:t>VERIFY</a:t>
            </a:r>
            <a:endParaRPr kumimoji="1" lang="ja-JP" alt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ea typeface="游ゴシック" panose="020B04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41" name="楕円 40">
            <a:extLst>
              <a:ext uri="{FF2B5EF4-FFF2-40B4-BE49-F238E27FC236}">
                <a16:creationId xmlns:a16="http://schemas.microsoft.com/office/drawing/2014/main" id="{1676A146-5861-4EC1-8ACD-EDD7BE94723C}"/>
              </a:ext>
            </a:extLst>
          </p:cNvPr>
          <p:cNvSpPr/>
          <p:nvPr/>
        </p:nvSpPr>
        <p:spPr>
          <a:xfrm>
            <a:off x="3946856" y="5208137"/>
            <a:ext cx="1440000" cy="540000"/>
          </a:xfrm>
          <a:prstGeom prst="ellipse">
            <a:avLst/>
          </a:prstGeom>
          <a:solidFill>
            <a:srgbClr val="70AD47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wrap="none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游ゴシック" panose="020B0400000000000000" pitchFamily="50" charset="-128"/>
                <a:cs typeface="Times New Roman" panose="02020603050405020304" pitchFamily="18" charset="0"/>
              </a:rPr>
              <a:t>SPECULATE</a:t>
            </a:r>
            <a:endParaRPr kumimoji="1" lang="ja-JP" alt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ea typeface="游ゴシック" panose="020B0400000000000000" pitchFamily="50" charset="-128"/>
              <a:cs typeface="Times New Roman" panose="02020603050405020304" pitchFamily="18" charset="0"/>
            </a:endParaRPr>
          </a:p>
        </p:txBody>
      </p:sp>
      <p:cxnSp>
        <p:nvCxnSpPr>
          <p:cNvPr id="42" name="直線矢印コネクタ 41">
            <a:extLst>
              <a:ext uri="{FF2B5EF4-FFF2-40B4-BE49-F238E27FC236}">
                <a16:creationId xmlns:a16="http://schemas.microsoft.com/office/drawing/2014/main" id="{6147B40B-6062-473A-A40B-91BFF95F242E}"/>
              </a:ext>
            </a:extLst>
          </p:cNvPr>
          <p:cNvCxnSpPr>
            <a:cxnSpLocks/>
            <a:stCxn id="39" idx="4"/>
            <a:endCxn id="40" idx="0"/>
          </p:cNvCxnSpPr>
          <p:nvPr/>
        </p:nvCxnSpPr>
        <p:spPr>
          <a:xfrm>
            <a:off x="6027864" y="1919398"/>
            <a:ext cx="16334" cy="1808445"/>
          </a:xfrm>
          <a:prstGeom prst="straightConnector1">
            <a:avLst/>
          </a:prstGeom>
          <a:noFill/>
          <a:ln w="38100" cap="flat" cmpd="sng" algn="ctr">
            <a:solidFill>
              <a:srgbClr val="33CCFF"/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</p:cxnSp>
      <p:cxnSp>
        <p:nvCxnSpPr>
          <p:cNvPr id="43" name="直線矢印コネクタ 42">
            <a:extLst>
              <a:ext uri="{FF2B5EF4-FFF2-40B4-BE49-F238E27FC236}">
                <a16:creationId xmlns:a16="http://schemas.microsoft.com/office/drawing/2014/main" id="{7DF85FEE-CFED-411C-81D0-F20042F43544}"/>
              </a:ext>
            </a:extLst>
          </p:cNvPr>
          <p:cNvCxnSpPr>
            <a:cxnSpLocks/>
            <a:stCxn id="40" idx="4"/>
            <a:endCxn id="41" idx="7"/>
          </p:cNvCxnSpPr>
          <p:nvPr/>
        </p:nvCxnSpPr>
        <p:spPr>
          <a:xfrm flipH="1">
            <a:off x="5175973" y="4267843"/>
            <a:ext cx="868225" cy="1019375"/>
          </a:xfrm>
          <a:prstGeom prst="straightConnector1">
            <a:avLst/>
          </a:prstGeom>
          <a:noFill/>
          <a:ln w="38100" cap="flat" cmpd="sng" algn="ctr">
            <a:solidFill>
              <a:srgbClr val="33CCFF"/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</p:cxnSp>
      <p:cxnSp>
        <p:nvCxnSpPr>
          <p:cNvPr id="44" name="直線矢印コネクタ 43">
            <a:extLst>
              <a:ext uri="{FF2B5EF4-FFF2-40B4-BE49-F238E27FC236}">
                <a16:creationId xmlns:a16="http://schemas.microsoft.com/office/drawing/2014/main" id="{74B0EC65-8F75-42BB-B01A-9353E3FD1B47}"/>
              </a:ext>
            </a:extLst>
          </p:cNvPr>
          <p:cNvCxnSpPr>
            <a:cxnSpLocks/>
            <a:stCxn id="41" idx="1"/>
            <a:endCxn id="49" idx="4"/>
          </p:cNvCxnSpPr>
          <p:nvPr/>
        </p:nvCxnSpPr>
        <p:spPr>
          <a:xfrm flipH="1" flipV="1">
            <a:off x="3166274" y="4267843"/>
            <a:ext cx="991465" cy="1019375"/>
          </a:xfrm>
          <a:prstGeom prst="straightConnector1">
            <a:avLst/>
          </a:prstGeom>
          <a:noFill/>
          <a:ln w="38100" cap="flat" cmpd="sng" algn="ctr">
            <a:solidFill>
              <a:srgbClr val="33CCFF"/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</p:cxnSp>
      <p:sp>
        <p:nvSpPr>
          <p:cNvPr id="45" name="フリーフォーム: 図形 44">
            <a:extLst>
              <a:ext uri="{FF2B5EF4-FFF2-40B4-BE49-F238E27FC236}">
                <a16:creationId xmlns:a16="http://schemas.microsoft.com/office/drawing/2014/main" id="{4CAA8101-52D3-4364-BF06-FA9756CB58B2}"/>
              </a:ext>
            </a:extLst>
          </p:cNvPr>
          <p:cNvSpPr/>
          <p:nvPr/>
        </p:nvSpPr>
        <p:spPr>
          <a:xfrm rot="16200000" flipV="1">
            <a:off x="4497749" y="5316360"/>
            <a:ext cx="336819" cy="1042213"/>
          </a:xfrm>
          <a:custGeom>
            <a:avLst/>
            <a:gdLst>
              <a:gd name="connsiteX0" fmla="*/ 840117 w 840117"/>
              <a:gd name="connsiteY0" fmla="*/ 404037 h 613853"/>
              <a:gd name="connsiteX1" fmla="*/ 145 w 840117"/>
              <a:gd name="connsiteY1" fmla="*/ 595423 h 613853"/>
              <a:gd name="connsiteX2" fmla="*/ 786955 w 840117"/>
              <a:gd name="connsiteY2" fmla="*/ 0 h 613853"/>
              <a:gd name="connsiteX0" fmla="*/ 844079 w 844079"/>
              <a:gd name="connsiteY0" fmla="*/ 404037 h 725809"/>
              <a:gd name="connsiteX1" fmla="*/ 4107 w 844079"/>
              <a:gd name="connsiteY1" fmla="*/ 595423 h 725809"/>
              <a:gd name="connsiteX2" fmla="*/ 790917 w 844079"/>
              <a:gd name="connsiteY2" fmla="*/ 0 h 725809"/>
              <a:gd name="connsiteX0" fmla="*/ 840268 w 840268"/>
              <a:gd name="connsiteY0" fmla="*/ 350874 h 557434"/>
              <a:gd name="connsiteX1" fmla="*/ 296 w 840268"/>
              <a:gd name="connsiteY1" fmla="*/ 542260 h 557434"/>
              <a:gd name="connsiteX2" fmla="*/ 765840 w 840268"/>
              <a:gd name="connsiteY2" fmla="*/ 0 h 557434"/>
              <a:gd name="connsiteX0" fmla="*/ 840187 w 840187"/>
              <a:gd name="connsiteY0" fmla="*/ 429834 h 636394"/>
              <a:gd name="connsiteX1" fmla="*/ 215 w 840187"/>
              <a:gd name="connsiteY1" fmla="*/ 621220 h 636394"/>
              <a:gd name="connsiteX2" fmla="*/ 765759 w 840187"/>
              <a:gd name="connsiteY2" fmla="*/ 78960 h 636394"/>
              <a:gd name="connsiteX0" fmla="*/ 840187 w 840187"/>
              <a:gd name="connsiteY0" fmla="*/ 429834 h 650229"/>
              <a:gd name="connsiteX1" fmla="*/ 215 w 840187"/>
              <a:gd name="connsiteY1" fmla="*/ 621220 h 650229"/>
              <a:gd name="connsiteX2" fmla="*/ 765759 w 840187"/>
              <a:gd name="connsiteY2" fmla="*/ 78960 h 650229"/>
              <a:gd name="connsiteX0" fmla="*/ 606435 w 606435"/>
              <a:gd name="connsiteY0" fmla="*/ 462426 h 552589"/>
              <a:gd name="connsiteX1" fmla="*/ 379 w 606435"/>
              <a:gd name="connsiteY1" fmla="*/ 345468 h 552589"/>
              <a:gd name="connsiteX2" fmla="*/ 532007 w 606435"/>
              <a:gd name="connsiteY2" fmla="*/ 111552 h 552589"/>
              <a:gd name="connsiteX0" fmla="*/ 610121 w 610121"/>
              <a:gd name="connsiteY0" fmla="*/ 495929 h 631603"/>
              <a:gd name="connsiteX1" fmla="*/ 4065 w 610121"/>
              <a:gd name="connsiteY1" fmla="*/ 378971 h 631603"/>
              <a:gd name="connsiteX2" fmla="*/ 535693 w 610121"/>
              <a:gd name="connsiteY2" fmla="*/ 145055 h 631603"/>
              <a:gd name="connsiteX0" fmla="*/ 610121 w 610121"/>
              <a:gd name="connsiteY0" fmla="*/ 509605 h 664662"/>
              <a:gd name="connsiteX1" fmla="*/ 4065 w 610121"/>
              <a:gd name="connsiteY1" fmla="*/ 392647 h 664662"/>
              <a:gd name="connsiteX2" fmla="*/ 535693 w 610121"/>
              <a:gd name="connsiteY2" fmla="*/ 158731 h 664662"/>
              <a:gd name="connsiteX0" fmla="*/ 610121 w 610121"/>
              <a:gd name="connsiteY0" fmla="*/ 518479 h 661338"/>
              <a:gd name="connsiteX1" fmla="*/ 4065 w 610121"/>
              <a:gd name="connsiteY1" fmla="*/ 369624 h 661338"/>
              <a:gd name="connsiteX2" fmla="*/ 535693 w 610121"/>
              <a:gd name="connsiteY2" fmla="*/ 167605 h 661338"/>
              <a:gd name="connsiteX0" fmla="*/ 606063 w 606063"/>
              <a:gd name="connsiteY0" fmla="*/ 485782 h 570804"/>
              <a:gd name="connsiteX1" fmla="*/ 7 w 606063"/>
              <a:gd name="connsiteY1" fmla="*/ 336927 h 570804"/>
              <a:gd name="connsiteX2" fmla="*/ 595430 w 606063"/>
              <a:gd name="connsiteY2" fmla="*/ 113643 h 570804"/>
              <a:gd name="connsiteX0" fmla="*/ 606062 w 606062"/>
              <a:gd name="connsiteY0" fmla="*/ 481316 h 566338"/>
              <a:gd name="connsiteX1" fmla="*/ 6 w 606062"/>
              <a:gd name="connsiteY1" fmla="*/ 332461 h 566338"/>
              <a:gd name="connsiteX2" fmla="*/ 595429 w 606062"/>
              <a:gd name="connsiteY2" fmla="*/ 109177 h 566338"/>
              <a:gd name="connsiteX0" fmla="*/ 606062 w 606062"/>
              <a:gd name="connsiteY0" fmla="*/ 508280 h 593302"/>
              <a:gd name="connsiteX1" fmla="*/ 6 w 606062"/>
              <a:gd name="connsiteY1" fmla="*/ 359425 h 593302"/>
              <a:gd name="connsiteX2" fmla="*/ 595429 w 606062"/>
              <a:gd name="connsiteY2" fmla="*/ 136141 h 593302"/>
              <a:gd name="connsiteX0" fmla="*/ 606062 w 606062"/>
              <a:gd name="connsiteY0" fmla="*/ 508280 h 643870"/>
              <a:gd name="connsiteX1" fmla="*/ 6 w 606062"/>
              <a:gd name="connsiteY1" fmla="*/ 359425 h 643870"/>
              <a:gd name="connsiteX2" fmla="*/ 595429 w 606062"/>
              <a:gd name="connsiteY2" fmla="*/ 136141 h 643870"/>
              <a:gd name="connsiteX0" fmla="*/ 612595 w 612595"/>
              <a:gd name="connsiteY0" fmla="*/ 560677 h 758160"/>
              <a:gd name="connsiteX1" fmla="*/ 6539 w 612595"/>
              <a:gd name="connsiteY1" fmla="*/ 411822 h 758160"/>
              <a:gd name="connsiteX2" fmla="*/ 601962 w 612595"/>
              <a:gd name="connsiteY2" fmla="*/ 188538 h 758160"/>
              <a:gd name="connsiteX0" fmla="*/ 608000 w 608000"/>
              <a:gd name="connsiteY0" fmla="*/ 563220 h 763715"/>
              <a:gd name="connsiteX1" fmla="*/ 1944 w 608000"/>
              <a:gd name="connsiteY1" fmla="*/ 414365 h 763715"/>
              <a:gd name="connsiteX2" fmla="*/ 597367 w 608000"/>
              <a:gd name="connsiteY2" fmla="*/ 191081 h 763715"/>
              <a:gd name="connsiteX0" fmla="*/ 618586 w 618586"/>
              <a:gd name="connsiteY0" fmla="*/ 579389 h 762598"/>
              <a:gd name="connsiteX1" fmla="*/ 1897 w 618586"/>
              <a:gd name="connsiteY1" fmla="*/ 377371 h 762598"/>
              <a:gd name="connsiteX2" fmla="*/ 607953 w 618586"/>
              <a:gd name="connsiteY2" fmla="*/ 207250 h 762598"/>
              <a:gd name="connsiteX0" fmla="*/ 616696 w 616696"/>
              <a:gd name="connsiteY0" fmla="*/ 597326 h 797567"/>
              <a:gd name="connsiteX1" fmla="*/ 7 w 616696"/>
              <a:gd name="connsiteY1" fmla="*/ 395308 h 797567"/>
              <a:gd name="connsiteX2" fmla="*/ 606063 w 616696"/>
              <a:gd name="connsiteY2" fmla="*/ 225187 h 797567"/>
              <a:gd name="connsiteX0" fmla="*/ 489107 w 489107"/>
              <a:gd name="connsiteY0" fmla="*/ 589869 h 797519"/>
              <a:gd name="connsiteX1" fmla="*/ 9 w 489107"/>
              <a:gd name="connsiteY1" fmla="*/ 409117 h 797519"/>
              <a:gd name="connsiteX2" fmla="*/ 478474 w 489107"/>
              <a:gd name="connsiteY2" fmla="*/ 217730 h 797519"/>
              <a:gd name="connsiteX0" fmla="*/ 489106 w 544350"/>
              <a:gd name="connsiteY0" fmla="*/ 727646 h 935296"/>
              <a:gd name="connsiteX1" fmla="*/ 8 w 544350"/>
              <a:gd name="connsiteY1" fmla="*/ 546894 h 935296"/>
              <a:gd name="connsiteX2" fmla="*/ 544351 w 544350"/>
              <a:gd name="connsiteY2" fmla="*/ 165183 h 935296"/>
              <a:gd name="connsiteX0" fmla="*/ 571453 w 571453"/>
              <a:gd name="connsiteY0" fmla="*/ 917970 h 1071411"/>
              <a:gd name="connsiteX1" fmla="*/ 8 w 571453"/>
              <a:gd name="connsiteY1" fmla="*/ 546894 h 1071411"/>
              <a:gd name="connsiteX2" fmla="*/ 544351 w 571453"/>
              <a:gd name="connsiteY2" fmla="*/ 165183 h 1071411"/>
              <a:gd name="connsiteX0" fmla="*/ 571451 w 585613"/>
              <a:gd name="connsiteY0" fmla="*/ 909264 h 1062705"/>
              <a:gd name="connsiteX1" fmla="*/ 6 w 585613"/>
              <a:gd name="connsiteY1" fmla="*/ 538188 h 1062705"/>
              <a:gd name="connsiteX2" fmla="*/ 585612 w 585613"/>
              <a:gd name="connsiteY2" fmla="*/ 167672 h 1062705"/>
              <a:gd name="connsiteX0" fmla="*/ 571456 w 585616"/>
              <a:gd name="connsiteY0" fmla="*/ 845013 h 998454"/>
              <a:gd name="connsiteX1" fmla="*/ 11 w 585616"/>
              <a:gd name="connsiteY1" fmla="*/ 473937 h 998454"/>
              <a:gd name="connsiteX2" fmla="*/ 585617 w 585616"/>
              <a:gd name="connsiteY2" fmla="*/ 103421 h 998454"/>
              <a:gd name="connsiteX0" fmla="*/ 571458 w 585619"/>
              <a:gd name="connsiteY0" fmla="*/ 840086 h 993527"/>
              <a:gd name="connsiteX1" fmla="*/ 13 w 585619"/>
              <a:gd name="connsiteY1" fmla="*/ 469010 h 993527"/>
              <a:gd name="connsiteX2" fmla="*/ 585619 w 585619"/>
              <a:gd name="connsiteY2" fmla="*/ 98494 h 993527"/>
              <a:gd name="connsiteX0" fmla="*/ 571458 w 585619"/>
              <a:gd name="connsiteY0" fmla="*/ 840086 h 978688"/>
              <a:gd name="connsiteX1" fmla="*/ 13 w 585619"/>
              <a:gd name="connsiteY1" fmla="*/ 469010 h 978688"/>
              <a:gd name="connsiteX2" fmla="*/ 585619 w 585619"/>
              <a:gd name="connsiteY2" fmla="*/ 98494 h 978688"/>
              <a:gd name="connsiteX0" fmla="*/ 571458 w 585619"/>
              <a:gd name="connsiteY0" fmla="*/ 840086 h 939204"/>
              <a:gd name="connsiteX1" fmla="*/ 13 w 585619"/>
              <a:gd name="connsiteY1" fmla="*/ 469010 h 939204"/>
              <a:gd name="connsiteX2" fmla="*/ 585619 w 585619"/>
              <a:gd name="connsiteY2" fmla="*/ 98494 h 939204"/>
              <a:gd name="connsiteX0" fmla="*/ 1 w 14162"/>
              <a:gd name="connsiteY0" fmla="*/ 741592 h 741592"/>
              <a:gd name="connsiteX1" fmla="*/ 14162 w 14162"/>
              <a:gd name="connsiteY1" fmla="*/ 0 h 741592"/>
              <a:gd name="connsiteX0" fmla="*/ 366536 w 380697"/>
              <a:gd name="connsiteY0" fmla="*/ 812533 h 812533"/>
              <a:gd name="connsiteX1" fmla="*/ 380697 w 380697"/>
              <a:gd name="connsiteY1" fmla="*/ 70941 h 812533"/>
              <a:gd name="connsiteX0" fmla="*/ 559437 w 573598"/>
              <a:gd name="connsiteY0" fmla="*/ 786834 h 848285"/>
              <a:gd name="connsiteX1" fmla="*/ 573598 w 573598"/>
              <a:gd name="connsiteY1" fmla="*/ 45242 h 848285"/>
              <a:gd name="connsiteX0" fmla="*/ 552181 w 566342"/>
              <a:gd name="connsiteY0" fmla="*/ 789738 h 825797"/>
              <a:gd name="connsiteX1" fmla="*/ 566342 w 566342"/>
              <a:gd name="connsiteY1" fmla="*/ 48146 h 825797"/>
              <a:gd name="connsiteX0" fmla="*/ 545586 w 571872"/>
              <a:gd name="connsiteY0" fmla="*/ 783368 h 819588"/>
              <a:gd name="connsiteX1" fmla="*/ 571872 w 571872"/>
              <a:gd name="connsiteY1" fmla="*/ 48356 h 819588"/>
              <a:gd name="connsiteX0" fmla="*/ 593987 w 620273"/>
              <a:gd name="connsiteY0" fmla="*/ 782866 h 822941"/>
              <a:gd name="connsiteX1" fmla="*/ 620273 w 620273"/>
              <a:gd name="connsiteY1" fmla="*/ 47854 h 822941"/>
              <a:gd name="connsiteX0" fmla="*/ 514079 w 540365"/>
              <a:gd name="connsiteY0" fmla="*/ 778675 h 859431"/>
              <a:gd name="connsiteX1" fmla="*/ 540365 w 540365"/>
              <a:gd name="connsiteY1" fmla="*/ 43663 h 859431"/>
              <a:gd name="connsiteX0" fmla="*/ 409792 w 436078"/>
              <a:gd name="connsiteY0" fmla="*/ 799485 h 876771"/>
              <a:gd name="connsiteX1" fmla="*/ 436078 w 436078"/>
              <a:gd name="connsiteY1" fmla="*/ 64473 h 876771"/>
              <a:gd name="connsiteX0" fmla="*/ 423466 w 449752"/>
              <a:gd name="connsiteY0" fmla="*/ 783430 h 863327"/>
              <a:gd name="connsiteX1" fmla="*/ 449752 w 449752"/>
              <a:gd name="connsiteY1" fmla="*/ 48418 h 863327"/>
              <a:gd name="connsiteX0" fmla="*/ 453766 w 480052"/>
              <a:gd name="connsiteY0" fmla="*/ 782626 h 862665"/>
              <a:gd name="connsiteX1" fmla="*/ 480052 w 480052"/>
              <a:gd name="connsiteY1" fmla="*/ 47614 h 862665"/>
              <a:gd name="connsiteX0" fmla="*/ 460876 w 487162"/>
              <a:gd name="connsiteY0" fmla="*/ 785050 h 864664"/>
              <a:gd name="connsiteX1" fmla="*/ 487162 w 487162"/>
              <a:gd name="connsiteY1" fmla="*/ 50038 h 864664"/>
              <a:gd name="connsiteX0" fmla="*/ 470713 w 478811"/>
              <a:gd name="connsiteY0" fmla="*/ 797827 h 876854"/>
              <a:gd name="connsiteX1" fmla="*/ 478811 w 478811"/>
              <a:gd name="connsiteY1" fmla="*/ 49656 h 876854"/>
              <a:gd name="connsiteX0" fmla="*/ 501085 w 509183"/>
              <a:gd name="connsiteY0" fmla="*/ 800423 h 854948"/>
              <a:gd name="connsiteX1" fmla="*/ 509183 w 509183"/>
              <a:gd name="connsiteY1" fmla="*/ 52252 h 854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09183" h="854948">
                <a:moveTo>
                  <a:pt x="501085" y="800423"/>
                </a:moveTo>
                <a:cubicBezTo>
                  <a:pt x="-127725" y="1147176"/>
                  <a:pt x="-208064" y="-286649"/>
                  <a:pt x="509183" y="52252"/>
                </a:cubicBezTo>
              </a:path>
            </a:pathLst>
          </a:custGeom>
          <a:noFill/>
          <a:ln w="38100" cap="flat" cmpd="sng" algn="ctr">
            <a:solidFill>
              <a:srgbClr val="33CCFF"/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46" name="正方形/長方形 45">
            <a:extLst>
              <a:ext uri="{FF2B5EF4-FFF2-40B4-BE49-F238E27FC236}">
                <a16:creationId xmlns:a16="http://schemas.microsoft.com/office/drawing/2014/main" id="{E4547F1E-702B-4413-A4E5-533B12AA48CA}"/>
              </a:ext>
            </a:extLst>
          </p:cNvPr>
          <p:cNvSpPr/>
          <p:nvPr/>
        </p:nvSpPr>
        <p:spPr>
          <a:xfrm>
            <a:off x="4296942" y="5951632"/>
            <a:ext cx="80182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kumimoji="1" lang="en-US" altLang="ja-JP" sz="1600" dirty="0">
                <a:solidFill>
                  <a:prstClr val="black"/>
                </a:solidFill>
                <a:ea typeface="游ゴシック" panose="020B0400000000000000" pitchFamily="50" charset="-128"/>
                <a:cs typeface="Times New Roman" panose="02020603050405020304" pitchFamily="18" charset="0"/>
              </a:rPr>
              <a:t>Correct</a:t>
            </a:r>
          </a:p>
        </p:txBody>
      </p:sp>
      <p:sp>
        <p:nvSpPr>
          <p:cNvPr id="47" name="フリーフォーム: 図形 46">
            <a:extLst>
              <a:ext uri="{FF2B5EF4-FFF2-40B4-BE49-F238E27FC236}">
                <a16:creationId xmlns:a16="http://schemas.microsoft.com/office/drawing/2014/main" id="{445AD1D3-5D6C-445F-8456-8D943487A9AD}"/>
              </a:ext>
            </a:extLst>
          </p:cNvPr>
          <p:cNvSpPr/>
          <p:nvPr/>
        </p:nvSpPr>
        <p:spPr>
          <a:xfrm rot="10800000" flipV="1">
            <a:off x="6446829" y="3654372"/>
            <a:ext cx="410632" cy="687957"/>
          </a:xfrm>
          <a:custGeom>
            <a:avLst/>
            <a:gdLst>
              <a:gd name="connsiteX0" fmla="*/ 840117 w 840117"/>
              <a:gd name="connsiteY0" fmla="*/ 404037 h 613853"/>
              <a:gd name="connsiteX1" fmla="*/ 145 w 840117"/>
              <a:gd name="connsiteY1" fmla="*/ 595423 h 613853"/>
              <a:gd name="connsiteX2" fmla="*/ 786955 w 840117"/>
              <a:gd name="connsiteY2" fmla="*/ 0 h 613853"/>
              <a:gd name="connsiteX0" fmla="*/ 844079 w 844079"/>
              <a:gd name="connsiteY0" fmla="*/ 404037 h 725809"/>
              <a:gd name="connsiteX1" fmla="*/ 4107 w 844079"/>
              <a:gd name="connsiteY1" fmla="*/ 595423 h 725809"/>
              <a:gd name="connsiteX2" fmla="*/ 790917 w 844079"/>
              <a:gd name="connsiteY2" fmla="*/ 0 h 725809"/>
              <a:gd name="connsiteX0" fmla="*/ 840268 w 840268"/>
              <a:gd name="connsiteY0" fmla="*/ 350874 h 557434"/>
              <a:gd name="connsiteX1" fmla="*/ 296 w 840268"/>
              <a:gd name="connsiteY1" fmla="*/ 542260 h 557434"/>
              <a:gd name="connsiteX2" fmla="*/ 765840 w 840268"/>
              <a:gd name="connsiteY2" fmla="*/ 0 h 557434"/>
              <a:gd name="connsiteX0" fmla="*/ 840187 w 840187"/>
              <a:gd name="connsiteY0" fmla="*/ 429834 h 636394"/>
              <a:gd name="connsiteX1" fmla="*/ 215 w 840187"/>
              <a:gd name="connsiteY1" fmla="*/ 621220 h 636394"/>
              <a:gd name="connsiteX2" fmla="*/ 765759 w 840187"/>
              <a:gd name="connsiteY2" fmla="*/ 78960 h 636394"/>
              <a:gd name="connsiteX0" fmla="*/ 840187 w 840187"/>
              <a:gd name="connsiteY0" fmla="*/ 429834 h 650229"/>
              <a:gd name="connsiteX1" fmla="*/ 215 w 840187"/>
              <a:gd name="connsiteY1" fmla="*/ 621220 h 650229"/>
              <a:gd name="connsiteX2" fmla="*/ 765759 w 840187"/>
              <a:gd name="connsiteY2" fmla="*/ 78960 h 650229"/>
              <a:gd name="connsiteX0" fmla="*/ 606435 w 606435"/>
              <a:gd name="connsiteY0" fmla="*/ 462426 h 552589"/>
              <a:gd name="connsiteX1" fmla="*/ 379 w 606435"/>
              <a:gd name="connsiteY1" fmla="*/ 345468 h 552589"/>
              <a:gd name="connsiteX2" fmla="*/ 532007 w 606435"/>
              <a:gd name="connsiteY2" fmla="*/ 111552 h 552589"/>
              <a:gd name="connsiteX0" fmla="*/ 610121 w 610121"/>
              <a:gd name="connsiteY0" fmla="*/ 495929 h 631603"/>
              <a:gd name="connsiteX1" fmla="*/ 4065 w 610121"/>
              <a:gd name="connsiteY1" fmla="*/ 378971 h 631603"/>
              <a:gd name="connsiteX2" fmla="*/ 535693 w 610121"/>
              <a:gd name="connsiteY2" fmla="*/ 145055 h 631603"/>
              <a:gd name="connsiteX0" fmla="*/ 610121 w 610121"/>
              <a:gd name="connsiteY0" fmla="*/ 509605 h 664662"/>
              <a:gd name="connsiteX1" fmla="*/ 4065 w 610121"/>
              <a:gd name="connsiteY1" fmla="*/ 392647 h 664662"/>
              <a:gd name="connsiteX2" fmla="*/ 535693 w 610121"/>
              <a:gd name="connsiteY2" fmla="*/ 158731 h 664662"/>
              <a:gd name="connsiteX0" fmla="*/ 610121 w 610121"/>
              <a:gd name="connsiteY0" fmla="*/ 518479 h 661338"/>
              <a:gd name="connsiteX1" fmla="*/ 4065 w 610121"/>
              <a:gd name="connsiteY1" fmla="*/ 369624 h 661338"/>
              <a:gd name="connsiteX2" fmla="*/ 535693 w 610121"/>
              <a:gd name="connsiteY2" fmla="*/ 167605 h 661338"/>
              <a:gd name="connsiteX0" fmla="*/ 606063 w 606063"/>
              <a:gd name="connsiteY0" fmla="*/ 485782 h 570804"/>
              <a:gd name="connsiteX1" fmla="*/ 7 w 606063"/>
              <a:gd name="connsiteY1" fmla="*/ 336927 h 570804"/>
              <a:gd name="connsiteX2" fmla="*/ 595430 w 606063"/>
              <a:gd name="connsiteY2" fmla="*/ 113643 h 570804"/>
              <a:gd name="connsiteX0" fmla="*/ 606062 w 606062"/>
              <a:gd name="connsiteY0" fmla="*/ 481316 h 566338"/>
              <a:gd name="connsiteX1" fmla="*/ 6 w 606062"/>
              <a:gd name="connsiteY1" fmla="*/ 332461 h 566338"/>
              <a:gd name="connsiteX2" fmla="*/ 595429 w 606062"/>
              <a:gd name="connsiteY2" fmla="*/ 109177 h 566338"/>
              <a:gd name="connsiteX0" fmla="*/ 606062 w 606062"/>
              <a:gd name="connsiteY0" fmla="*/ 508280 h 593302"/>
              <a:gd name="connsiteX1" fmla="*/ 6 w 606062"/>
              <a:gd name="connsiteY1" fmla="*/ 359425 h 593302"/>
              <a:gd name="connsiteX2" fmla="*/ 595429 w 606062"/>
              <a:gd name="connsiteY2" fmla="*/ 136141 h 593302"/>
              <a:gd name="connsiteX0" fmla="*/ 606062 w 606062"/>
              <a:gd name="connsiteY0" fmla="*/ 508280 h 643870"/>
              <a:gd name="connsiteX1" fmla="*/ 6 w 606062"/>
              <a:gd name="connsiteY1" fmla="*/ 359425 h 643870"/>
              <a:gd name="connsiteX2" fmla="*/ 595429 w 606062"/>
              <a:gd name="connsiteY2" fmla="*/ 136141 h 643870"/>
              <a:gd name="connsiteX0" fmla="*/ 612595 w 612595"/>
              <a:gd name="connsiteY0" fmla="*/ 560677 h 758160"/>
              <a:gd name="connsiteX1" fmla="*/ 6539 w 612595"/>
              <a:gd name="connsiteY1" fmla="*/ 411822 h 758160"/>
              <a:gd name="connsiteX2" fmla="*/ 601962 w 612595"/>
              <a:gd name="connsiteY2" fmla="*/ 188538 h 758160"/>
              <a:gd name="connsiteX0" fmla="*/ 608000 w 608000"/>
              <a:gd name="connsiteY0" fmla="*/ 563220 h 763715"/>
              <a:gd name="connsiteX1" fmla="*/ 1944 w 608000"/>
              <a:gd name="connsiteY1" fmla="*/ 414365 h 763715"/>
              <a:gd name="connsiteX2" fmla="*/ 597367 w 608000"/>
              <a:gd name="connsiteY2" fmla="*/ 191081 h 763715"/>
              <a:gd name="connsiteX0" fmla="*/ 618586 w 618586"/>
              <a:gd name="connsiteY0" fmla="*/ 579389 h 762598"/>
              <a:gd name="connsiteX1" fmla="*/ 1897 w 618586"/>
              <a:gd name="connsiteY1" fmla="*/ 377371 h 762598"/>
              <a:gd name="connsiteX2" fmla="*/ 607953 w 618586"/>
              <a:gd name="connsiteY2" fmla="*/ 207250 h 762598"/>
              <a:gd name="connsiteX0" fmla="*/ 616696 w 616696"/>
              <a:gd name="connsiteY0" fmla="*/ 597326 h 797567"/>
              <a:gd name="connsiteX1" fmla="*/ 7 w 616696"/>
              <a:gd name="connsiteY1" fmla="*/ 395308 h 797567"/>
              <a:gd name="connsiteX2" fmla="*/ 606063 w 616696"/>
              <a:gd name="connsiteY2" fmla="*/ 225187 h 797567"/>
              <a:gd name="connsiteX0" fmla="*/ 489107 w 489107"/>
              <a:gd name="connsiteY0" fmla="*/ 589869 h 797519"/>
              <a:gd name="connsiteX1" fmla="*/ 9 w 489107"/>
              <a:gd name="connsiteY1" fmla="*/ 409117 h 797519"/>
              <a:gd name="connsiteX2" fmla="*/ 478474 w 489107"/>
              <a:gd name="connsiteY2" fmla="*/ 217730 h 7975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89107" h="797519">
                <a:moveTo>
                  <a:pt x="489107" y="589869"/>
                </a:moveTo>
                <a:cubicBezTo>
                  <a:pt x="328732" y="942515"/>
                  <a:pt x="1781" y="822014"/>
                  <a:pt x="9" y="409117"/>
                </a:cubicBezTo>
                <a:cubicBezTo>
                  <a:pt x="-1763" y="-3780"/>
                  <a:pt x="261393" y="-166814"/>
                  <a:pt x="478474" y="217730"/>
                </a:cubicBezTo>
              </a:path>
            </a:pathLst>
          </a:custGeom>
          <a:noFill/>
          <a:ln w="38100" cap="flat" cmpd="sng" algn="ctr">
            <a:solidFill>
              <a:srgbClr val="33CCFF"/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8377417A-F232-4E82-A101-3398891EABC7}"/>
              </a:ext>
            </a:extLst>
          </p:cNvPr>
          <p:cNvSpPr/>
          <p:nvPr/>
        </p:nvSpPr>
        <p:spPr>
          <a:xfrm>
            <a:off x="6233131" y="2849887"/>
            <a:ext cx="150064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1" lang="en-US" altLang="ja-JP" sz="1600" dirty="0">
                <a:solidFill>
                  <a:prstClr val="black"/>
                </a:solidFill>
                <a:ea typeface="游ゴシック" panose="020B0400000000000000" pitchFamily="50" charset="-128"/>
                <a:cs typeface="Times New Roman" panose="02020603050405020304" pitchFamily="18" charset="0"/>
              </a:rPr>
              <a:t>Correct &amp;</a:t>
            </a:r>
          </a:p>
          <a:p>
            <a:pPr algn="ctr"/>
            <a:r>
              <a:rPr kumimoji="1" lang="en-US" altLang="ja-JP" sz="1600" dirty="0">
                <a:solidFill>
                  <a:prstClr val="black"/>
                </a:solidFill>
                <a:ea typeface="游ゴシック" panose="020B0400000000000000" pitchFamily="50" charset="-128"/>
                <a:cs typeface="Times New Roman" panose="02020603050405020304" pitchFamily="18" charset="0"/>
              </a:rPr>
              <a:t>under threshold</a:t>
            </a:r>
          </a:p>
        </p:txBody>
      </p:sp>
      <p:sp>
        <p:nvSpPr>
          <p:cNvPr id="49" name="楕円 48">
            <a:extLst>
              <a:ext uri="{FF2B5EF4-FFF2-40B4-BE49-F238E27FC236}">
                <a16:creationId xmlns:a16="http://schemas.microsoft.com/office/drawing/2014/main" id="{3268DE02-E06A-4EAF-8359-6278D64E6CE1}"/>
              </a:ext>
            </a:extLst>
          </p:cNvPr>
          <p:cNvSpPr/>
          <p:nvPr/>
        </p:nvSpPr>
        <p:spPr>
          <a:xfrm>
            <a:off x="2626274" y="3727843"/>
            <a:ext cx="1080000" cy="540000"/>
          </a:xfrm>
          <a:prstGeom prst="ellipse">
            <a:avLst/>
          </a:prstGeom>
          <a:solidFill>
            <a:srgbClr val="ED7D3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wrap="none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游ゴシック" panose="020B0400000000000000" pitchFamily="50" charset="-128"/>
                <a:cs typeface="Times New Roman" panose="02020603050405020304" pitchFamily="18" charset="0"/>
              </a:rPr>
              <a:t>FAILED</a:t>
            </a:r>
            <a:endParaRPr kumimoji="1" lang="ja-JP" alt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ea typeface="游ゴシック" panose="020B0400000000000000" pitchFamily="50" charset="-128"/>
              <a:cs typeface="Times New Roman" panose="02020603050405020304" pitchFamily="18" charset="0"/>
            </a:endParaRPr>
          </a:p>
        </p:txBody>
      </p:sp>
      <p:cxnSp>
        <p:nvCxnSpPr>
          <p:cNvPr id="50" name="直線矢印コネクタ 49">
            <a:extLst>
              <a:ext uri="{FF2B5EF4-FFF2-40B4-BE49-F238E27FC236}">
                <a16:creationId xmlns:a16="http://schemas.microsoft.com/office/drawing/2014/main" id="{D230D950-89EF-4FEE-ACDB-AFB969D8DA2C}"/>
              </a:ext>
            </a:extLst>
          </p:cNvPr>
          <p:cNvCxnSpPr>
            <a:cxnSpLocks/>
            <a:stCxn id="49" idx="0"/>
            <a:endCxn id="38" idx="4"/>
          </p:cNvCxnSpPr>
          <p:nvPr/>
        </p:nvCxnSpPr>
        <p:spPr>
          <a:xfrm flipV="1">
            <a:off x="3166274" y="1919398"/>
            <a:ext cx="55" cy="1808445"/>
          </a:xfrm>
          <a:prstGeom prst="straightConnector1">
            <a:avLst/>
          </a:prstGeom>
          <a:noFill/>
          <a:ln w="38100" cap="flat" cmpd="sng" algn="ctr">
            <a:solidFill>
              <a:srgbClr val="33CCFF"/>
            </a:solidFill>
            <a:prstDash val="sysDot"/>
            <a:miter lim="800000"/>
            <a:headEnd type="none" w="med" len="med"/>
            <a:tailEnd type="triangle" w="med" len="med"/>
          </a:ln>
          <a:effectLst/>
        </p:spPr>
      </p:cxnSp>
      <p:cxnSp>
        <p:nvCxnSpPr>
          <p:cNvPr id="51" name="直線矢印コネクタ 413">
            <a:extLst>
              <a:ext uri="{FF2B5EF4-FFF2-40B4-BE49-F238E27FC236}">
                <a16:creationId xmlns:a16="http://schemas.microsoft.com/office/drawing/2014/main" id="{8E36F673-BC67-46DE-8A9B-E334BA1A2BB9}"/>
              </a:ext>
            </a:extLst>
          </p:cNvPr>
          <p:cNvCxnSpPr>
            <a:cxnSpLocks/>
            <a:stCxn id="41" idx="2"/>
            <a:endCxn id="38" idx="2"/>
          </p:cNvCxnSpPr>
          <p:nvPr/>
        </p:nvCxnSpPr>
        <p:spPr>
          <a:xfrm rot="10800000">
            <a:off x="2626330" y="1649399"/>
            <a:ext cx="1320527" cy="3828739"/>
          </a:xfrm>
          <a:prstGeom prst="bentConnector3">
            <a:avLst>
              <a:gd name="adj1" fmla="val 120532"/>
            </a:avLst>
          </a:prstGeom>
          <a:noFill/>
          <a:ln w="38100" cap="flat" cmpd="sng" algn="ctr">
            <a:solidFill>
              <a:srgbClr val="33CCFF"/>
            </a:solidFill>
            <a:prstDash val="sysDot"/>
            <a:miter lim="800000"/>
            <a:headEnd type="none" w="med" len="med"/>
            <a:tailEnd type="triangle" w="med" len="med"/>
          </a:ln>
          <a:effectLst/>
        </p:spPr>
      </p:cxnSp>
      <p:cxnSp>
        <p:nvCxnSpPr>
          <p:cNvPr id="52" name="直線矢印コネクタ 51">
            <a:extLst>
              <a:ext uri="{FF2B5EF4-FFF2-40B4-BE49-F238E27FC236}">
                <a16:creationId xmlns:a16="http://schemas.microsoft.com/office/drawing/2014/main" id="{C39348FE-4BE6-4507-B6FD-4793799DF963}"/>
              </a:ext>
            </a:extLst>
          </p:cNvPr>
          <p:cNvCxnSpPr>
            <a:cxnSpLocks/>
            <a:stCxn id="40" idx="2"/>
            <a:endCxn id="49" idx="6"/>
          </p:cNvCxnSpPr>
          <p:nvPr/>
        </p:nvCxnSpPr>
        <p:spPr>
          <a:xfrm flipH="1">
            <a:off x="3706274" y="3997843"/>
            <a:ext cx="1797924" cy="0"/>
          </a:xfrm>
          <a:prstGeom prst="straightConnector1">
            <a:avLst/>
          </a:prstGeom>
          <a:noFill/>
          <a:ln w="38100" cap="flat" cmpd="sng" algn="ctr">
            <a:solidFill>
              <a:srgbClr val="33CCFF"/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</p:cxnSp>
      <p:cxnSp>
        <p:nvCxnSpPr>
          <p:cNvPr id="53" name="直線矢印コネクタ 52">
            <a:extLst>
              <a:ext uri="{FF2B5EF4-FFF2-40B4-BE49-F238E27FC236}">
                <a16:creationId xmlns:a16="http://schemas.microsoft.com/office/drawing/2014/main" id="{1A145CFE-8CFA-4E1F-98B8-E50E474C6D31}"/>
              </a:ext>
            </a:extLst>
          </p:cNvPr>
          <p:cNvCxnSpPr>
            <a:cxnSpLocks/>
            <a:stCxn id="39" idx="3"/>
            <a:endCxn id="38" idx="5"/>
          </p:cNvCxnSpPr>
          <p:nvPr/>
        </p:nvCxnSpPr>
        <p:spPr>
          <a:xfrm flipH="1">
            <a:off x="3548167" y="1840317"/>
            <a:ext cx="2097859" cy="0"/>
          </a:xfrm>
          <a:prstGeom prst="straightConnector1">
            <a:avLst/>
          </a:prstGeom>
          <a:noFill/>
          <a:ln w="38100" cap="flat" cmpd="sng" algn="ctr">
            <a:solidFill>
              <a:srgbClr val="33CCFF"/>
            </a:solidFill>
            <a:prstDash val="sysDot"/>
            <a:miter lim="800000"/>
            <a:headEnd type="none" w="med" len="med"/>
            <a:tailEnd type="triangle" w="med" len="med"/>
          </a:ln>
          <a:effectLst/>
        </p:spPr>
      </p:cxnSp>
      <p:cxnSp>
        <p:nvCxnSpPr>
          <p:cNvPr id="54" name="直線矢印コネクタ 53">
            <a:extLst>
              <a:ext uri="{FF2B5EF4-FFF2-40B4-BE49-F238E27FC236}">
                <a16:creationId xmlns:a16="http://schemas.microsoft.com/office/drawing/2014/main" id="{7FC96C0A-A4FE-471F-8786-E9BA05128C53}"/>
              </a:ext>
            </a:extLst>
          </p:cNvPr>
          <p:cNvCxnSpPr>
            <a:cxnSpLocks/>
            <a:stCxn id="40" idx="1"/>
          </p:cNvCxnSpPr>
          <p:nvPr/>
        </p:nvCxnSpPr>
        <p:spPr>
          <a:xfrm flipH="1" flipV="1">
            <a:off x="3445672" y="1870350"/>
            <a:ext cx="2216688" cy="1936574"/>
          </a:xfrm>
          <a:prstGeom prst="straightConnector1">
            <a:avLst/>
          </a:prstGeom>
          <a:noFill/>
          <a:ln w="38100" cap="flat" cmpd="sng" algn="ctr">
            <a:solidFill>
              <a:srgbClr val="33CCFF"/>
            </a:solidFill>
            <a:prstDash val="sysDot"/>
            <a:miter lim="800000"/>
            <a:headEnd type="none" w="med" len="med"/>
            <a:tailEnd type="triangle" w="med" len="med"/>
          </a:ln>
          <a:effectLst/>
        </p:spPr>
      </p:cxnSp>
      <p:cxnSp>
        <p:nvCxnSpPr>
          <p:cNvPr id="78" name="直線矢印コネクタ 77">
            <a:extLst>
              <a:ext uri="{FF2B5EF4-FFF2-40B4-BE49-F238E27FC236}">
                <a16:creationId xmlns:a16="http://schemas.microsoft.com/office/drawing/2014/main" id="{2FC57DB5-B93C-47D0-AD5E-D77C49EEFE07}"/>
              </a:ext>
            </a:extLst>
          </p:cNvPr>
          <p:cNvCxnSpPr>
            <a:cxnSpLocks/>
            <a:stCxn id="49" idx="7"/>
            <a:endCxn id="39" idx="3"/>
          </p:cNvCxnSpPr>
          <p:nvPr/>
        </p:nvCxnSpPr>
        <p:spPr>
          <a:xfrm flipV="1">
            <a:off x="3548112" y="1840317"/>
            <a:ext cx="2097914" cy="1966607"/>
          </a:xfrm>
          <a:prstGeom prst="straightConnector1">
            <a:avLst/>
          </a:prstGeom>
          <a:noFill/>
          <a:ln w="38100" cap="flat" cmpd="sng" algn="ctr">
            <a:solidFill>
              <a:srgbClr val="33CCFF"/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</p:cxnSp>
      <p:sp>
        <p:nvSpPr>
          <p:cNvPr id="79" name="正方形/長方形 78">
            <a:extLst>
              <a:ext uri="{FF2B5EF4-FFF2-40B4-BE49-F238E27FC236}">
                <a16:creationId xmlns:a16="http://schemas.microsoft.com/office/drawing/2014/main" id="{05D6A1BF-3FE5-418B-BBF2-B2EE0D318DD6}"/>
              </a:ext>
            </a:extLst>
          </p:cNvPr>
          <p:cNvSpPr/>
          <p:nvPr/>
        </p:nvSpPr>
        <p:spPr>
          <a:xfrm>
            <a:off x="4181428" y="1119925"/>
            <a:ext cx="97085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1" lang="en-US" altLang="ja-JP" sz="1600" dirty="0">
                <a:solidFill>
                  <a:prstClr val="black"/>
                </a:solidFill>
                <a:ea typeface="游ゴシック" panose="020B0400000000000000" pitchFamily="50" charset="-128"/>
                <a:cs typeface="Times New Roman" panose="02020603050405020304" pitchFamily="18" charset="0"/>
              </a:rPr>
              <a:t>New PC</a:t>
            </a:r>
            <a:endParaRPr kumimoji="1" lang="ja-JP" altLang="en-US" sz="1600" dirty="0">
              <a:solidFill>
                <a:prstClr val="black"/>
              </a:solidFill>
              <a:ea typeface="游ゴシック" panose="020B04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80" name="正方形/長方形 79">
            <a:extLst>
              <a:ext uri="{FF2B5EF4-FFF2-40B4-BE49-F238E27FC236}">
                <a16:creationId xmlns:a16="http://schemas.microsoft.com/office/drawing/2014/main" id="{D19225EB-5CE8-4582-8C37-3860E525E81C}"/>
              </a:ext>
            </a:extLst>
          </p:cNvPr>
          <p:cNvSpPr/>
          <p:nvPr/>
        </p:nvSpPr>
        <p:spPr>
          <a:xfrm>
            <a:off x="3966677" y="1534438"/>
            <a:ext cx="140035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1" lang="en-US" altLang="ja-JP" sz="1600" dirty="0">
                <a:solidFill>
                  <a:prstClr val="black"/>
                </a:solidFill>
                <a:ea typeface="游ゴシック" panose="020B0400000000000000" pitchFamily="50" charset="-128"/>
                <a:cs typeface="Times New Roman" panose="02020603050405020304" pitchFamily="18" charset="0"/>
              </a:rPr>
              <a:t>Different PC</a:t>
            </a:r>
            <a:endParaRPr kumimoji="1" lang="ja-JP" altLang="en-US" sz="1600" dirty="0">
              <a:solidFill>
                <a:prstClr val="black"/>
              </a:solidFill>
              <a:ea typeface="游ゴシック" panose="020B04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81" name="正方形/長方形 80">
            <a:extLst>
              <a:ext uri="{FF2B5EF4-FFF2-40B4-BE49-F238E27FC236}">
                <a16:creationId xmlns:a16="http://schemas.microsoft.com/office/drawing/2014/main" id="{5CAD0BEB-4CE3-43DA-88D8-18C3C8F9545B}"/>
              </a:ext>
            </a:extLst>
          </p:cNvPr>
          <p:cNvSpPr/>
          <p:nvPr/>
        </p:nvSpPr>
        <p:spPr>
          <a:xfrm>
            <a:off x="4338714" y="3997843"/>
            <a:ext cx="65628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1" lang="en-US" altLang="ja-JP" sz="1600" dirty="0">
                <a:solidFill>
                  <a:prstClr val="black"/>
                </a:solidFill>
                <a:ea typeface="游ゴシック" panose="020B0400000000000000" pitchFamily="50" charset="-128"/>
                <a:cs typeface="Times New Roman" panose="02020603050405020304" pitchFamily="18" charset="0"/>
              </a:rPr>
              <a:t>Miss</a:t>
            </a:r>
            <a:endParaRPr kumimoji="1" lang="ja-JP" altLang="en-US" sz="1600" dirty="0">
              <a:solidFill>
                <a:prstClr val="black"/>
              </a:solidFill>
              <a:ea typeface="游ゴシック" panose="020B0400000000000000" pitchFamily="50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87620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13CA782-7565-4D1D-85AA-61424A0F50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>
                <a:solidFill>
                  <a:srgbClr val="993300"/>
                </a:solidFill>
              </a:rPr>
              <a:t>Value</a:t>
            </a:r>
            <a:r>
              <a:rPr kumimoji="1" lang="ja-JP" altLang="en-US" dirty="0">
                <a:solidFill>
                  <a:srgbClr val="993300"/>
                </a:solidFill>
              </a:rPr>
              <a:t> </a:t>
            </a:r>
            <a:r>
              <a:rPr lang="en-US" altLang="ja-JP" dirty="0">
                <a:solidFill>
                  <a:srgbClr val="993300"/>
                </a:solidFill>
              </a:rPr>
              <a:t>Prediction</a:t>
            </a:r>
            <a:r>
              <a:rPr lang="ja-JP" altLang="en-US" dirty="0">
                <a:solidFill>
                  <a:srgbClr val="993300"/>
                </a:solidFill>
              </a:rPr>
              <a:t> </a:t>
            </a:r>
            <a:r>
              <a:rPr lang="en-US" altLang="ja-JP" dirty="0">
                <a:solidFill>
                  <a:srgbClr val="993300"/>
                </a:solidFill>
              </a:rPr>
              <a:t>(1/3)</a:t>
            </a:r>
            <a:endParaRPr kumimoji="1" lang="ja-JP" altLang="en-US" dirty="0">
              <a:solidFill>
                <a:srgbClr val="993300"/>
              </a:solidFill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AC339FE-0648-4414-A515-25236A4080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ja-JP" dirty="0">
                <a:solidFill>
                  <a:schemeClr val="tx1"/>
                </a:solidFill>
              </a:rPr>
              <a:t>Predict result values of executing instruction</a:t>
            </a:r>
          </a:p>
          <a:p>
            <a:r>
              <a:rPr kumimoji="1" lang="en-US" altLang="ja-JP" dirty="0">
                <a:solidFill>
                  <a:schemeClr val="tx1"/>
                </a:solidFill>
              </a:rPr>
              <a:t>Comparison to Branch Prediction</a:t>
            </a:r>
          </a:p>
          <a:p>
            <a:pPr lvl="1"/>
            <a:r>
              <a:rPr lang="en-US" altLang="ja-JP" dirty="0">
                <a:solidFill>
                  <a:schemeClr val="tx1"/>
                </a:solidFill>
              </a:rPr>
              <a:t>Branch</a:t>
            </a:r>
            <a:r>
              <a:rPr lang="ja-JP" altLang="en-US" dirty="0">
                <a:solidFill>
                  <a:schemeClr val="tx1"/>
                </a:solidFill>
              </a:rPr>
              <a:t> </a:t>
            </a:r>
            <a:r>
              <a:rPr lang="en-US" altLang="ja-JP" dirty="0">
                <a:solidFill>
                  <a:schemeClr val="tx1"/>
                </a:solidFill>
              </a:rPr>
              <a:t>Prediction</a:t>
            </a:r>
            <a:endParaRPr kumimoji="1" lang="en-US" altLang="ja-JP" dirty="0">
              <a:solidFill>
                <a:schemeClr val="tx1"/>
              </a:solidFill>
            </a:endParaRPr>
          </a:p>
          <a:p>
            <a:pPr lvl="2"/>
            <a:r>
              <a:rPr lang="en-US" altLang="ja-JP" dirty="0">
                <a:solidFill>
                  <a:schemeClr val="tx1"/>
                </a:solidFill>
              </a:rPr>
              <a:t>Single bit prediction (taken or not-taken)</a:t>
            </a:r>
          </a:p>
          <a:p>
            <a:pPr lvl="2"/>
            <a:r>
              <a:rPr lang="en-US" altLang="ja-JP" dirty="0">
                <a:solidFill>
                  <a:schemeClr val="tx1"/>
                </a:solidFill>
              </a:rPr>
              <a:t>Speed-up by solving control dependencies</a:t>
            </a:r>
          </a:p>
          <a:p>
            <a:pPr lvl="2"/>
            <a:r>
              <a:rPr lang="en-US" altLang="ja-JP" dirty="0">
                <a:solidFill>
                  <a:schemeClr val="tx1"/>
                </a:solidFill>
              </a:rPr>
              <a:t>Small penalty when prediction fails</a:t>
            </a:r>
          </a:p>
          <a:p>
            <a:pPr lvl="2"/>
            <a:endParaRPr lang="en-US" altLang="ja-JP" dirty="0">
              <a:solidFill>
                <a:schemeClr val="tx1"/>
              </a:solidFill>
            </a:endParaRPr>
          </a:p>
          <a:p>
            <a:pPr lvl="1"/>
            <a:r>
              <a:rPr lang="en-US" altLang="ja-JP" dirty="0">
                <a:solidFill>
                  <a:schemeClr val="tx1"/>
                </a:solidFill>
              </a:rPr>
              <a:t>Value</a:t>
            </a:r>
            <a:r>
              <a:rPr lang="ja-JP" altLang="en-US" dirty="0">
                <a:solidFill>
                  <a:schemeClr val="tx1"/>
                </a:solidFill>
              </a:rPr>
              <a:t> </a:t>
            </a:r>
            <a:r>
              <a:rPr lang="en-US" altLang="ja-JP" dirty="0">
                <a:solidFill>
                  <a:schemeClr val="tx1"/>
                </a:solidFill>
              </a:rPr>
              <a:t>Prediction</a:t>
            </a:r>
          </a:p>
          <a:p>
            <a:pPr lvl="2"/>
            <a:r>
              <a:rPr lang="en-US" altLang="ja-JP" dirty="0">
                <a:solidFill>
                  <a:schemeClr val="tx1"/>
                </a:solidFill>
              </a:rPr>
              <a:t>Multi-bit (32 or 64) prediction</a:t>
            </a:r>
          </a:p>
          <a:p>
            <a:pPr lvl="2"/>
            <a:r>
              <a:rPr lang="en-US" altLang="ja-JP" dirty="0">
                <a:solidFill>
                  <a:schemeClr val="tx1"/>
                </a:solidFill>
              </a:rPr>
              <a:t>Speed-up</a:t>
            </a:r>
            <a:r>
              <a:rPr lang="ja-JP" altLang="en-US" dirty="0">
                <a:solidFill>
                  <a:schemeClr val="tx1"/>
                </a:solidFill>
              </a:rPr>
              <a:t> </a:t>
            </a:r>
            <a:r>
              <a:rPr lang="en-US" altLang="ja-JP" dirty="0">
                <a:solidFill>
                  <a:schemeClr val="tx1"/>
                </a:solidFill>
              </a:rPr>
              <a:t>by</a:t>
            </a:r>
            <a:r>
              <a:rPr lang="ja-JP" altLang="en-US" dirty="0">
                <a:solidFill>
                  <a:schemeClr val="tx1"/>
                </a:solidFill>
              </a:rPr>
              <a:t> </a:t>
            </a:r>
            <a:r>
              <a:rPr lang="en-US" altLang="ja-JP" dirty="0">
                <a:solidFill>
                  <a:schemeClr val="tx1"/>
                </a:solidFill>
              </a:rPr>
              <a:t>solving</a:t>
            </a:r>
            <a:r>
              <a:rPr lang="ja-JP" altLang="en-US" dirty="0">
                <a:solidFill>
                  <a:schemeClr val="tx1"/>
                </a:solidFill>
              </a:rPr>
              <a:t> </a:t>
            </a:r>
            <a:r>
              <a:rPr lang="en-US" altLang="ja-JP" dirty="0">
                <a:solidFill>
                  <a:schemeClr val="tx1"/>
                </a:solidFill>
              </a:rPr>
              <a:t>data-dependencies</a:t>
            </a:r>
          </a:p>
          <a:p>
            <a:pPr lvl="2"/>
            <a:r>
              <a:rPr kumimoji="1" lang="en-US" altLang="ja-JP" dirty="0">
                <a:solidFill>
                  <a:schemeClr val="tx1"/>
                </a:solidFill>
              </a:rPr>
              <a:t>Large penalty when prediction fails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725B257-0291-4621-8891-E7541DFF82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四角形: 角を丸くする 4">
            <a:extLst>
              <a:ext uri="{FF2B5EF4-FFF2-40B4-BE49-F238E27FC236}">
                <a16:creationId xmlns:a16="http://schemas.microsoft.com/office/drawing/2014/main" id="{E99C55C0-B7B8-4E7F-B429-EB05BBB140B0}"/>
              </a:ext>
            </a:extLst>
          </p:cNvPr>
          <p:cNvSpPr/>
          <p:nvPr/>
        </p:nvSpPr>
        <p:spPr>
          <a:xfrm>
            <a:off x="957072" y="2212848"/>
            <a:ext cx="5382768" cy="1682496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86A77B68-719B-4477-B38D-62FBA3D29A0F}"/>
              </a:ext>
            </a:extLst>
          </p:cNvPr>
          <p:cNvSpPr/>
          <p:nvPr/>
        </p:nvSpPr>
        <p:spPr>
          <a:xfrm>
            <a:off x="957072" y="4084320"/>
            <a:ext cx="5382768" cy="1682496"/>
          </a:xfrm>
          <a:prstGeom prst="round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63008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8CD4B61-E5FD-496D-9F46-3328E5B191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>
                <a:solidFill>
                  <a:srgbClr val="993300"/>
                </a:solidFill>
              </a:rPr>
              <a:t>State Machine for Speculation (2/3)</a:t>
            </a:r>
            <a:endParaRPr kumimoji="1" lang="ja-JP" altLang="en-US" dirty="0">
              <a:solidFill>
                <a:srgbClr val="993300"/>
              </a:solidFill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8953D57-D4B8-4BFB-9778-ECF1A02B3E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>
                <a:solidFill>
                  <a:schemeClr val="tx1"/>
                </a:solidFill>
              </a:rPr>
              <a:t>INIT</a:t>
            </a:r>
          </a:p>
          <a:p>
            <a:pPr lvl="1"/>
            <a:r>
              <a:rPr lang="en-US" altLang="ja-JP" dirty="0">
                <a:solidFill>
                  <a:schemeClr val="tx1"/>
                </a:solidFill>
              </a:rPr>
              <a:t>No instruction execution information has been provided</a:t>
            </a:r>
          </a:p>
          <a:p>
            <a:pPr lvl="1"/>
            <a:r>
              <a:rPr lang="en-US" altLang="ja-JP" dirty="0">
                <a:solidFill>
                  <a:schemeClr val="tx1"/>
                </a:solidFill>
              </a:rPr>
              <a:t>The entry has not been assigned to any PC</a:t>
            </a:r>
          </a:p>
          <a:p>
            <a:r>
              <a:rPr kumimoji="1" lang="en-US" altLang="ja-JP" dirty="0">
                <a:solidFill>
                  <a:schemeClr val="tx1"/>
                </a:solidFill>
              </a:rPr>
              <a:t>PREPARE</a:t>
            </a:r>
          </a:p>
          <a:p>
            <a:pPr lvl="1"/>
            <a:r>
              <a:rPr lang="en-US" altLang="ja-JP" dirty="0">
                <a:solidFill>
                  <a:schemeClr val="tx1"/>
                </a:solidFill>
              </a:rPr>
              <a:t>The entry has yet to obtain sufficient information to determine regularity</a:t>
            </a:r>
          </a:p>
          <a:p>
            <a:r>
              <a:rPr kumimoji="1" lang="en-US" altLang="ja-JP" dirty="0">
                <a:solidFill>
                  <a:schemeClr val="tx1"/>
                </a:solidFill>
              </a:rPr>
              <a:t>VER</a:t>
            </a:r>
            <a:r>
              <a:rPr lang="en-US" altLang="ja-JP" dirty="0">
                <a:solidFill>
                  <a:schemeClr val="tx1"/>
                </a:solidFill>
              </a:rPr>
              <a:t>IFY</a:t>
            </a:r>
          </a:p>
          <a:p>
            <a:pPr lvl="1"/>
            <a:r>
              <a:rPr lang="en-US" altLang="ja-JP" dirty="0">
                <a:solidFill>
                  <a:schemeClr val="tx1"/>
                </a:solidFill>
              </a:rPr>
              <a:t>The entry has obtained sufficient information</a:t>
            </a:r>
          </a:p>
          <a:p>
            <a:pPr lvl="1"/>
            <a:r>
              <a:rPr lang="en-US" altLang="ja-JP" dirty="0">
                <a:solidFill>
                  <a:schemeClr val="tx1"/>
                </a:solidFill>
              </a:rPr>
              <a:t>Prediction reliability has not reached the threshold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17B1BBD-B05C-4525-907C-33AC22059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6141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CA76B2B-40CB-4BEE-B8B3-36331B5B97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>
                <a:solidFill>
                  <a:srgbClr val="993300"/>
                </a:solidFill>
              </a:rPr>
              <a:t>State Machine for Speculation (3/3)</a:t>
            </a:r>
            <a:endParaRPr kumimoji="1" lang="ja-JP" altLang="en-US" dirty="0">
              <a:solidFill>
                <a:srgbClr val="993300"/>
              </a:solidFill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A93346B-2939-4C44-AAA9-70254AA8C7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>
                <a:solidFill>
                  <a:schemeClr val="tx1"/>
                </a:solidFill>
              </a:rPr>
              <a:t>SPECULATE</a:t>
            </a:r>
          </a:p>
          <a:p>
            <a:pPr lvl="1"/>
            <a:r>
              <a:rPr lang="en-US" altLang="ja-JP" dirty="0">
                <a:solidFill>
                  <a:schemeClr val="tx1"/>
                </a:solidFill>
              </a:rPr>
              <a:t>Prediction reliability has reached the threshold</a:t>
            </a:r>
          </a:p>
          <a:p>
            <a:pPr lvl="1"/>
            <a:r>
              <a:rPr lang="en-US" altLang="ja-JP" dirty="0">
                <a:solidFill>
                  <a:schemeClr val="tx1"/>
                </a:solidFill>
              </a:rPr>
              <a:t>Speculating</a:t>
            </a:r>
          </a:p>
          <a:p>
            <a:r>
              <a:rPr kumimoji="1" lang="en-US" altLang="ja-JP" dirty="0">
                <a:solidFill>
                  <a:schemeClr val="tx1"/>
                </a:solidFill>
              </a:rPr>
              <a:t>FAILED</a:t>
            </a:r>
          </a:p>
          <a:p>
            <a:pPr lvl="1"/>
            <a:r>
              <a:rPr lang="en-US" altLang="ja-JP" dirty="0">
                <a:solidFill>
                  <a:schemeClr val="tx1"/>
                </a:solidFill>
              </a:rPr>
              <a:t>Misprediction has occurred</a:t>
            </a:r>
          </a:p>
          <a:p>
            <a:r>
              <a:rPr kumimoji="1" lang="en-US" altLang="ja-JP" dirty="0">
                <a:solidFill>
                  <a:schemeClr val="tx1"/>
                </a:solidFill>
              </a:rPr>
              <a:t>Change assigned PC</a:t>
            </a:r>
          </a:p>
          <a:p>
            <a:pPr lvl="1"/>
            <a:r>
              <a:rPr lang="en-US" altLang="ja-JP" dirty="0">
                <a:solidFill>
                  <a:schemeClr val="tx1"/>
                </a:solidFill>
              </a:rPr>
              <a:t>A PC that is different from the currently assigned PC is executed three times in succession</a:t>
            </a:r>
          </a:p>
          <a:p>
            <a:pPr lvl="1"/>
            <a:r>
              <a:rPr lang="en-US" altLang="ja-JP" dirty="0">
                <a:solidFill>
                  <a:schemeClr val="tx1"/>
                </a:solidFill>
              </a:rPr>
              <a:t>Discard the information about the currently assigned PC</a:t>
            </a:r>
          </a:p>
          <a:p>
            <a:pPr lvl="1"/>
            <a:r>
              <a:rPr lang="en-US" altLang="ja-JP" dirty="0">
                <a:solidFill>
                  <a:schemeClr val="tx1"/>
                </a:solidFill>
              </a:rPr>
              <a:t>Assign the entry to the new PC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AC15319-3A60-4007-8990-51D15A7FEA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795081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吹き出し: 角を丸めた四角形 136">
            <a:extLst>
              <a:ext uri="{FF2B5EF4-FFF2-40B4-BE49-F238E27FC236}">
                <a16:creationId xmlns:a16="http://schemas.microsoft.com/office/drawing/2014/main" id="{65FFF890-DD0C-4E65-8847-899AEAEAA36A}"/>
              </a:ext>
            </a:extLst>
          </p:cNvPr>
          <p:cNvSpPr/>
          <p:nvPr/>
        </p:nvSpPr>
        <p:spPr>
          <a:xfrm>
            <a:off x="1002083" y="5629847"/>
            <a:ext cx="4393725" cy="606279"/>
          </a:xfrm>
          <a:prstGeom prst="wedgeRoundRectCallout">
            <a:avLst>
              <a:gd name="adj1" fmla="val 65882"/>
              <a:gd name="adj2" fmla="val -363631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Predict value of the next execution</a:t>
            </a:r>
          </a:p>
          <a:p>
            <a:pPr algn="ctr"/>
            <a:r>
              <a:rPr kumimoji="1" lang="en-US" altLang="ja-JP" dirty="0"/>
              <a:t>E.g., arithmetic predictor outputs Hist0+Diff</a:t>
            </a:r>
            <a:endParaRPr kumimoji="1" lang="ja-JP" altLang="en-US" dirty="0"/>
          </a:p>
        </p:txBody>
      </p:sp>
      <p:sp>
        <p:nvSpPr>
          <p:cNvPr id="138" name="吹き出し: 角を丸めた四角形 137">
            <a:extLst>
              <a:ext uri="{FF2B5EF4-FFF2-40B4-BE49-F238E27FC236}">
                <a16:creationId xmlns:a16="http://schemas.microsoft.com/office/drawing/2014/main" id="{19FB03BC-0637-4187-8990-00AC771958AB}"/>
              </a:ext>
            </a:extLst>
          </p:cNvPr>
          <p:cNvSpPr/>
          <p:nvPr/>
        </p:nvSpPr>
        <p:spPr>
          <a:xfrm>
            <a:off x="6058031" y="5631669"/>
            <a:ext cx="2932673" cy="625181"/>
          </a:xfrm>
          <a:prstGeom prst="wedgeRoundRectCallout">
            <a:avLst>
              <a:gd name="adj1" fmla="val -22553"/>
              <a:gd name="adj2" fmla="val -235640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If prediction is correct, counter will be incremented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正方形/長方形 27">
                <a:extLst>
                  <a:ext uri="{FF2B5EF4-FFF2-40B4-BE49-F238E27FC236}">
                    <a16:creationId xmlns:a16="http://schemas.microsoft.com/office/drawing/2014/main" id="{58A103C8-A969-4733-A9A4-0C834771065A}"/>
                  </a:ext>
                </a:extLst>
              </p:cNvPr>
              <p:cNvSpPr/>
              <p:nvPr/>
            </p:nvSpPr>
            <p:spPr>
              <a:xfrm>
                <a:off x="1854261" y="2790951"/>
                <a:ext cx="3356287" cy="462406"/>
              </a:xfrm>
              <a:prstGeom prst="rect">
                <a:avLst/>
              </a:prstGeom>
              <a:solidFill>
                <a:sysClr val="window" lastClr="FFFFFF"/>
              </a:solidFill>
              <a:ln w="635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36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⋯</m:t>
                      </m:r>
                    </m:oMath>
                  </m:oMathPara>
                </a14:m>
                <a:endParaRPr kumimoji="1" lang="ja-JP" altLang="en-US" sz="36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ea typeface="游ゴシック" panose="020B0400000000000000" pitchFamily="50" charset="-128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8" name="正方形/長方形 27">
                <a:extLst>
                  <a:ext uri="{FF2B5EF4-FFF2-40B4-BE49-F238E27FC236}">
                    <a16:creationId xmlns:a16="http://schemas.microsoft.com/office/drawing/2014/main" id="{58A103C8-A969-4733-A9A4-0C834771065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54261" y="2790951"/>
                <a:ext cx="3356287" cy="46240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635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タイトル 1">
            <a:extLst>
              <a:ext uri="{FF2B5EF4-FFF2-40B4-BE49-F238E27FC236}">
                <a16:creationId xmlns:a16="http://schemas.microsoft.com/office/drawing/2014/main" id="{43E8616E-38AE-4E48-A34B-3500241C55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H3VP Block Diagram (1/2)</a:t>
            </a:r>
            <a:endParaRPr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6F6AF98-0D0F-46D8-B732-C0B2A979C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DB05F74-3743-4383-AEF8-D7F4DF6CF4E4}"/>
              </a:ext>
            </a:extLst>
          </p:cNvPr>
          <p:cNvSpPr/>
          <p:nvPr/>
        </p:nvSpPr>
        <p:spPr>
          <a:xfrm>
            <a:off x="1853863" y="3253614"/>
            <a:ext cx="672338" cy="242803"/>
          </a:xfrm>
          <a:prstGeom prst="rect">
            <a:avLst/>
          </a:prstGeom>
          <a:solidFill>
            <a:sysClr val="window" lastClr="FFFFFF">
              <a:lumMod val="75000"/>
            </a:sysClr>
          </a:solidFill>
          <a:ln w="63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wrap="none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游ゴシック" panose="020B04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0A8F71B-96CC-4B1E-A738-DDDA3176B1F3}"/>
              </a:ext>
            </a:extLst>
          </p:cNvPr>
          <p:cNvSpPr/>
          <p:nvPr/>
        </p:nvSpPr>
        <p:spPr>
          <a:xfrm>
            <a:off x="2526608" y="3253615"/>
            <a:ext cx="672338" cy="242803"/>
          </a:xfrm>
          <a:prstGeom prst="rect">
            <a:avLst/>
          </a:prstGeom>
          <a:solidFill>
            <a:sysClr val="window" lastClr="FFFFFF">
              <a:lumMod val="75000"/>
            </a:sysClr>
          </a:solidFill>
          <a:ln w="63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wrap="none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游ゴシック" panose="020B04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5AAF584-E996-4A86-8A76-ACB2DC34290C}"/>
              </a:ext>
            </a:extLst>
          </p:cNvPr>
          <p:cNvSpPr/>
          <p:nvPr/>
        </p:nvSpPr>
        <p:spPr>
          <a:xfrm>
            <a:off x="3200623" y="3253614"/>
            <a:ext cx="672338" cy="242803"/>
          </a:xfrm>
          <a:prstGeom prst="rect">
            <a:avLst/>
          </a:prstGeom>
          <a:solidFill>
            <a:sysClr val="window" lastClr="FFFFFF">
              <a:lumMod val="75000"/>
            </a:sysClr>
          </a:solidFill>
          <a:ln w="63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wrap="none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游ゴシック" panose="020B04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B0B427A-AF74-465A-9B6F-D3C2B6458FB2}"/>
              </a:ext>
            </a:extLst>
          </p:cNvPr>
          <p:cNvSpPr/>
          <p:nvPr/>
        </p:nvSpPr>
        <p:spPr>
          <a:xfrm>
            <a:off x="3871465" y="3253614"/>
            <a:ext cx="672338" cy="242803"/>
          </a:xfrm>
          <a:prstGeom prst="rect">
            <a:avLst/>
          </a:prstGeom>
          <a:solidFill>
            <a:sysClr val="window" lastClr="FFFFFF">
              <a:lumMod val="75000"/>
            </a:sysClr>
          </a:solidFill>
          <a:ln w="63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wrap="none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游ゴシック" panose="020B04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8CAE56B-3A63-4B40-BD2B-6DAA92A5856D}"/>
              </a:ext>
            </a:extLst>
          </p:cNvPr>
          <p:cNvSpPr/>
          <p:nvPr/>
        </p:nvSpPr>
        <p:spPr>
          <a:xfrm>
            <a:off x="4543803" y="3253614"/>
            <a:ext cx="672338" cy="242803"/>
          </a:xfrm>
          <a:prstGeom prst="rect">
            <a:avLst/>
          </a:prstGeom>
          <a:solidFill>
            <a:sysClr val="window" lastClr="FFFFFF">
              <a:lumMod val="75000"/>
            </a:sysClr>
          </a:solidFill>
          <a:ln w="63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wrap="none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游ゴシック" panose="020B0400000000000000" pitchFamily="50" charset="-128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正方形/長方形 12">
                <a:extLst>
                  <a:ext uri="{FF2B5EF4-FFF2-40B4-BE49-F238E27FC236}">
                    <a16:creationId xmlns:a16="http://schemas.microsoft.com/office/drawing/2014/main" id="{400B621E-6699-429A-BAA9-E17B5F5E88E9}"/>
                  </a:ext>
                </a:extLst>
              </p:cNvPr>
              <p:cNvSpPr/>
              <p:nvPr/>
            </p:nvSpPr>
            <p:spPr>
              <a:xfrm>
                <a:off x="1854323" y="3496418"/>
                <a:ext cx="3367388" cy="462406"/>
              </a:xfrm>
              <a:prstGeom prst="rect">
                <a:avLst/>
              </a:prstGeom>
              <a:solidFill>
                <a:sysClr val="window" lastClr="FFFFFF"/>
              </a:solidFill>
              <a:ln w="635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36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⋯</m:t>
                      </m:r>
                    </m:oMath>
                  </m:oMathPara>
                </a14:m>
                <a:endParaRPr kumimoji="1" lang="ja-JP" altLang="en-US" sz="36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ea typeface="游ゴシック" panose="020B0400000000000000" pitchFamily="50" charset="-128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3" name="正方形/長方形 12">
                <a:extLst>
                  <a:ext uri="{FF2B5EF4-FFF2-40B4-BE49-F238E27FC236}">
                    <a16:creationId xmlns:a16="http://schemas.microsoft.com/office/drawing/2014/main" id="{400B621E-6699-429A-BAA9-E17B5F5E88E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54323" y="3496418"/>
                <a:ext cx="3367388" cy="46240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635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0FE0D067-50C8-4A9D-B232-431561E4D3CB}"/>
              </a:ext>
            </a:extLst>
          </p:cNvPr>
          <p:cNvSpPr/>
          <p:nvPr/>
        </p:nvSpPr>
        <p:spPr>
          <a:xfrm>
            <a:off x="1854285" y="2549828"/>
            <a:ext cx="672338" cy="242803"/>
          </a:xfrm>
          <a:prstGeom prst="rect">
            <a:avLst/>
          </a:prstGeom>
          <a:solidFill>
            <a:sysClr val="window" lastClr="FFFFFF"/>
          </a:solidFill>
          <a:ln w="63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wrap="none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游ゴシック" panose="020B0400000000000000" pitchFamily="50" charset="-128"/>
                <a:cs typeface="Times New Roman" panose="02020603050405020304" pitchFamily="18" charset="0"/>
              </a:rPr>
              <a:t>PC</a:t>
            </a:r>
            <a:endParaRPr kumimoji="1" lang="ja-JP" altLang="en-US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游ゴシック" panose="020B04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E407ED47-AE37-4EF6-BA71-03F66270CD66}"/>
              </a:ext>
            </a:extLst>
          </p:cNvPr>
          <p:cNvSpPr/>
          <p:nvPr/>
        </p:nvSpPr>
        <p:spPr>
          <a:xfrm>
            <a:off x="2527030" y="2549829"/>
            <a:ext cx="672338" cy="242803"/>
          </a:xfrm>
          <a:prstGeom prst="rect">
            <a:avLst/>
          </a:prstGeom>
          <a:solidFill>
            <a:sysClr val="window" lastClr="FFFFFF"/>
          </a:solidFill>
          <a:ln w="63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wrap="none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游ゴシック" panose="020B0400000000000000" pitchFamily="50" charset="-128"/>
                <a:cs typeface="Times New Roman" panose="02020603050405020304" pitchFamily="18" charset="0"/>
              </a:rPr>
              <a:t>Hist0</a:t>
            </a:r>
            <a:endParaRPr kumimoji="1" lang="ja-JP" altLang="en-US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游ゴシック" panose="020B04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B70C289A-06FB-40F5-8A63-1016BD11E8E2}"/>
              </a:ext>
            </a:extLst>
          </p:cNvPr>
          <p:cNvSpPr/>
          <p:nvPr/>
        </p:nvSpPr>
        <p:spPr>
          <a:xfrm>
            <a:off x="3201045" y="2549828"/>
            <a:ext cx="672338" cy="242803"/>
          </a:xfrm>
          <a:prstGeom prst="rect">
            <a:avLst/>
          </a:prstGeom>
          <a:solidFill>
            <a:sysClr val="window" lastClr="FFFFFF"/>
          </a:solidFill>
          <a:ln w="63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wrap="none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游ゴシック" panose="020B0400000000000000" pitchFamily="50" charset="-128"/>
                <a:cs typeface="Times New Roman" panose="02020603050405020304" pitchFamily="18" charset="0"/>
              </a:rPr>
              <a:t>Hist1</a:t>
            </a:r>
            <a:endParaRPr kumimoji="1" lang="ja-JP" altLang="en-US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游ゴシック" panose="020B04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53234843-DEAF-4CC6-8C61-1191643153EC}"/>
              </a:ext>
            </a:extLst>
          </p:cNvPr>
          <p:cNvSpPr/>
          <p:nvPr/>
        </p:nvSpPr>
        <p:spPr>
          <a:xfrm>
            <a:off x="3871887" y="2549828"/>
            <a:ext cx="672338" cy="242803"/>
          </a:xfrm>
          <a:prstGeom prst="rect">
            <a:avLst/>
          </a:prstGeom>
          <a:solidFill>
            <a:sysClr val="window" lastClr="FFFFFF"/>
          </a:solidFill>
          <a:ln w="63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wrap="none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游ゴシック" panose="020B0400000000000000" pitchFamily="50" charset="-128"/>
                <a:cs typeface="Times New Roman" panose="02020603050405020304" pitchFamily="18" charset="0"/>
              </a:rPr>
              <a:t>Hist2</a:t>
            </a:r>
            <a:endParaRPr kumimoji="1" lang="ja-JP" altLang="en-US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游ゴシック" panose="020B04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8A53399A-6931-4C48-8D0E-3FCA47E8B731}"/>
              </a:ext>
            </a:extLst>
          </p:cNvPr>
          <p:cNvSpPr/>
          <p:nvPr/>
        </p:nvSpPr>
        <p:spPr>
          <a:xfrm>
            <a:off x="4544225" y="2549828"/>
            <a:ext cx="672338" cy="242803"/>
          </a:xfrm>
          <a:prstGeom prst="rect">
            <a:avLst/>
          </a:prstGeom>
          <a:solidFill>
            <a:sysClr val="window" lastClr="FFFFFF"/>
          </a:solidFill>
          <a:ln w="63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wrap="none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游ゴシック" panose="020B0400000000000000" pitchFamily="50" charset="-128"/>
                <a:cs typeface="Times New Roman" panose="02020603050405020304" pitchFamily="18" charset="0"/>
              </a:rPr>
              <a:t>Diff</a:t>
            </a:r>
            <a:endParaRPr kumimoji="1" lang="ja-JP" altLang="en-US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游ゴシック" panose="020B0400000000000000" pitchFamily="50" charset="-128"/>
              <a:cs typeface="Times New Roman" panose="02020603050405020304" pitchFamily="18" charset="0"/>
            </a:endParaRPr>
          </a:p>
        </p:txBody>
      </p:sp>
      <p:cxnSp>
        <p:nvCxnSpPr>
          <p:cNvPr id="29" name="直線矢印コネクタ 37">
            <a:extLst>
              <a:ext uri="{FF2B5EF4-FFF2-40B4-BE49-F238E27FC236}">
                <a16:creationId xmlns:a16="http://schemas.microsoft.com/office/drawing/2014/main" id="{ED5DE582-0815-4DBB-8452-856D7877E643}"/>
              </a:ext>
            </a:extLst>
          </p:cNvPr>
          <p:cNvCxnSpPr>
            <a:cxnSpLocks/>
            <a:endCxn id="30" idx="2"/>
          </p:cNvCxnSpPr>
          <p:nvPr/>
        </p:nvCxnSpPr>
        <p:spPr>
          <a:xfrm rot="10800000">
            <a:off x="1214794" y="3192761"/>
            <a:ext cx="635626" cy="183683"/>
          </a:xfrm>
          <a:prstGeom prst="bentConnector2">
            <a:avLst/>
          </a:prstGeom>
          <a:noFill/>
          <a:ln w="38100" cap="flat" cmpd="sng" algn="ctr">
            <a:solidFill>
              <a:sysClr val="windowText" lastClr="000000"/>
            </a:solidFill>
            <a:prstDash val="solid"/>
            <a:miter lim="800000"/>
            <a:headEnd type="triangle" w="med" len="med"/>
            <a:tailEnd type="none" w="med" len="med"/>
          </a:ln>
          <a:effectLst/>
        </p:spPr>
      </p:cxn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EAB60FD9-14A7-41CF-A179-949508B72FC2}"/>
              </a:ext>
            </a:extLst>
          </p:cNvPr>
          <p:cNvSpPr/>
          <p:nvPr/>
        </p:nvSpPr>
        <p:spPr>
          <a:xfrm>
            <a:off x="785724" y="2897748"/>
            <a:ext cx="858140" cy="295012"/>
          </a:xfrm>
          <a:prstGeom prst="rect">
            <a:avLst/>
          </a:prstGeom>
          <a:solidFill>
            <a:sysClr val="window" lastClr="FFFFFF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b="0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游ゴシック" panose="020B0400000000000000" pitchFamily="50" charset="-128"/>
                <a:cs typeface="Times New Roman" panose="02020603050405020304" pitchFamily="18" charset="0"/>
              </a:rPr>
              <a:t>hash</a:t>
            </a:r>
            <a:r>
              <a:rPr kumimoji="1" lang="en-US" altLang="ja-JP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游ゴシック" panose="020B0400000000000000" pitchFamily="50" charset="-128"/>
                <a:cs typeface="Times New Roman" panose="02020603050405020304" pitchFamily="18" charset="0"/>
              </a:rPr>
              <a:t>( )</a:t>
            </a:r>
            <a:endParaRPr kumimoji="1" lang="ja-JP" altLang="en-US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游ゴシック" panose="020B0400000000000000" pitchFamily="50" charset="-128"/>
              <a:cs typeface="Times New Roman" panose="02020603050405020304" pitchFamily="18" charset="0"/>
            </a:endParaRPr>
          </a:p>
        </p:txBody>
      </p:sp>
      <p:cxnSp>
        <p:nvCxnSpPr>
          <p:cNvPr id="31" name="直線矢印コネクタ 37">
            <a:extLst>
              <a:ext uri="{FF2B5EF4-FFF2-40B4-BE49-F238E27FC236}">
                <a16:creationId xmlns:a16="http://schemas.microsoft.com/office/drawing/2014/main" id="{8E0CCB8D-5347-4622-9F9F-EE7B9B9F7E38}"/>
              </a:ext>
            </a:extLst>
          </p:cNvPr>
          <p:cNvCxnSpPr>
            <a:cxnSpLocks/>
            <a:stCxn id="30" idx="1"/>
            <a:endCxn id="32" idx="2"/>
          </p:cNvCxnSpPr>
          <p:nvPr/>
        </p:nvCxnSpPr>
        <p:spPr>
          <a:xfrm rot="10800000">
            <a:off x="353670" y="2919160"/>
            <a:ext cx="432055" cy="126094"/>
          </a:xfrm>
          <a:prstGeom prst="bentConnector2">
            <a:avLst/>
          </a:prstGeom>
          <a:noFill/>
          <a:ln w="38100" cap="flat" cmpd="sng" algn="ctr">
            <a:solidFill>
              <a:srgbClr val="FF0000"/>
            </a:solidFill>
            <a:prstDash val="solid"/>
            <a:miter lim="800000"/>
            <a:headEnd type="triangle" w="med" len="med"/>
            <a:tailEnd type="none" w="med" len="med"/>
          </a:ln>
          <a:effectLst/>
        </p:spPr>
      </p:cxn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79C03985-1205-42DC-ADD4-9EF3D1B23C32}"/>
              </a:ext>
            </a:extLst>
          </p:cNvPr>
          <p:cNvSpPr/>
          <p:nvPr/>
        </p:nvSpPr>
        <p:spPr>
          <a:xfrm>
            <a:off x="36649" y="2549828"/>
            <a:ext cx="63403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1" lang="en-US" altLang="ja-JP" u="sng" dirty="0">
                <a:solidFill>
                  <a:srgbClr val="FF0000"/>
                </a:solidFill>
                <a:ea typeface="游ゴシック" panose="020B0400000000000000" pitchFamily="50" charset="-128"/>
                <a:cs typeface="Times New Roman" panose="02020603050405020304" pitchFamily="18" charset="0"/>
              </a:rPr>
              <a:t>PC</a:t>
            </a:r>
            <a:endParaRPr kumimoji="1" lang="ja-JP" altLang="en-US" u="sng" dirty="0">
              <a:solidFill>
                <a:srgbClr val="FF0000"/>
              </a:solidFill>
              <a:ea typeface="游ゴシック" panose="020B0400000000000000" pitchFamily="50" charset="-128"/>
              <a:cs typeface="Times New Roman" panose="02020603050405020304" pitchFamily="18" charset="0"/>
            </a:endParaRPr>
          </a:p>
        </p:txBody>
      </p:sp>
      <p:cxnSp>
        <p:nvCxnSpPr>
          <p:cNvPr id="33" name="直線矢印コネクタ 37">
            <a:extLst>
              <a:ext uri="{FF2B5EF4-FFF2-40B4-BE49-F238E27FC236}">
                <a16:creationId xmlns:a16="http://schemas.microsoft.com/office/drawing/2014/main" id="{EE262063-A1B4-4E7E-B476-D078890D362B}"/>
              </a:ext>
            </a:extLst>
          </p:cNvPr>
          <p:cNvCxnSpPr>
            <a:cxnSpLocks/>
            <a:stCxn id="59" idx="2"/>
            <a:endCxn id="32" idx="2"/>
          </p:cNvCxnSpPr>
          <p:nvPr/>
        </p:nvCxnSpPr>
        <p:spPr>
          <a:xfrm rot="5400000" flipH="1">
            <a:off x="1049707" y="2223122"/>
            <a:ext cx="464802" cy="1856878"/>
          </a:xfrm>
          <a:prstGeom prst="bentConnector3">
            <a:avLst>
              <a:gd name="adj1" fmla="val -49182"/>
            </a:avLst>
          </a:prstGeom>
          <a:noFill/>
          <a:ln w="38100" cap="flat" cmpd="sng" algn="ctr">
            <a:solidFill>
              <a:srgbClr val="FF0000"/>
            </a:solidFill>
            <a:prstDash val="solid"/>
            <a:miter lim="800000"/>
            <a:headEnd type="triangle" w="med" len="med"/>
            <a:tailEnd type="none" w="med" len="med"/>
          </a:ln>
          <a:effectLst/>
        </p:spPr>
      </p:cxn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5D05368F-89B5-46A2-91E5-D0D9C75C0BAB}"/>
              </a:ext>
            </a:extLst>
          </p:cNvPr>
          <p:cNvSpPr/>
          <p:nvPr/>
        </p:nvSpPr>
        <p:spPr>
          <a:xfrm>
            <a:off x="53897" y="3723523"/>
            <a:ext cx="16131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1" lang="en-US" altLang="ja-JP" u="sng" dirty="0">
                <a:solidFill>
                  <a:srgbClr val="00B050"/>
                </a:solidFill>
                <a:ea typeface="游ゴシック" panose="020B0400000000000000" pitchFamily="50" charset="-128"/>
                <a:cs typeface="Times New Roman" panose="02020603050405020304" pitchFamily="18" charset="0"/>
              </a:rPr>
              <a:t>Actual value</a:t>
            </a:r>
            <a:endParaRPr kumimoji="1" lang="ja-JP" altLang="en-US" u="sng" dirty="0">
              <a:solidFill>
                <a:srgbClr val="00B050"/>
              </a:solidFill>
              <a:ea typeface="游ゴシック" panose="020B0400000000000000" pitchFamily="50" charset="-128"/>
              <a:cs typeface="Times New Roman" panose="02020603050405020304" pitchFamily="18" charset="0"/>
            </a:endParaRPr>
          </a:p>
        </p:txBody>
      </p:sp>
      <p:cxnSp>
        <p:nvCxnSpPr>
          <p:cNvPr id="50" name="直線矢印コネクタ 37">
            <a:extLst>
              <a:ext uri="{FF2B5EF4-FFF2-40B4-BE49-F238E27FC236}">
                <a16:creationId xmlns:a16="http://schemas.microsoft.com/office/drawing/2014/main" id="{3C74592C-1FF5-46FB-8415-35CD028571B2}"/>
              </a:ext>
            </a:extLst>
          </p:cNvPr>
          <p:cNvCxnSpPr>
            <a:cxnSpLocks/>
            <a:stCxn id="62" idx="2"/>
            <a:endCxn id="34" idx="2"/>
          </p:cNvCxnSpPr>
          <p:nvPr/>
        </p:nvCxnSpPr>
        <p:spPr>
          <a:xfrm rot="5400000">
            <a:off x="1412928" y="2822768"/>
            <a:ext cx="717626" cy="1822548"/>
          </a:xfrm>
          <a:prstGeom prst="bentConnector3">
            <a:avLst>
              <a:gd name="adj1" fmla="val 131855"/>
            </a:avLst>
          </a:prstGeom>
          <a:noFill/>
          <a:ln w="38100" cap="flat" cmpd="sng" algn="ctr">
            <a:solidFill>
              <a:srgbClr val="00B050"/>
            </a:solidFill>
            <a:prstDash val="solid"/>
            <a:miter lim="800000"/>
            <a:headEnd type="triangle" w="med" len="med"/>
            <a:tailEnd type="none" w="med" len="med"/>
          </a:ln>
          <a:effectLst/>
        </p:spPr>
      </p:cxnSp>
      <p:cxnSp>
        <p:nvCxnSpPr>
          <p:cNvPr id="51" name="直線矢印コネクタ 37">
            <a:extLst>
              <a:ext uri="{FF2B5EF4-FFF2-40B4-BE49-F238E27FC236}">
                <a16:creationId xmlns:a16="http://schemas.microsoft.com/office/drawing/2014/main" id="{76F6D3A1-9AE7-4C3A-AD4F-7F5CE7BED686}"/>
              </a:ext>
            </a:extLst>
          </p:cNvPr>
          <p:cNvCxnSpPr>
            <a:cxnSpLocks/>
            <a:stCxn id="63" idx="2"/>
            <a:endCxn id="52" idx="6"/>
          </p:cNvCxnSpPr>
          <p:nvPr/>
        </p:nvCxnSpPr>
        <p:spPr>
          <a:xfrm rot="5400000">
            <a:off x="3406536" y="2993199"/>
            <a:ext cx="1041500" cy="1726905"/>
          </a:xfrm>
          <a:prstGeom prst="bentConnector2">
            <a:avLst/>
          </a:prstGeom>
          <a:noFill/>
          <a:ln w="38100" cap="flat" cmpd="sng" algn="ctr">
            <a:solidFill>
              <a:srgbClr val="FF6600"/>
            </a:solidFill>
            <a:prstDash val="solid"/>
            <a:miter lim="800000"/>
            <a:headEnd type="triangle" w="med" len="med"/>
            <a:tailEnd type="none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楕円 51">
                <a:extLst>
                  <a:ext uri="{FF2B5EF4-FFF2-40B4-BE49-F238E27FC236}">
                    <a16:creationId xmlns:a16="http://schemas.microsoft.com/office/drawing/2014/main" id="{097ECAF9-21B2-4D3F-8175-9764316D5351}"/>
                  </a:ext>
                </a:extLst>
              </p:cNvPr>
              <p:cNvSpPr/>
              <p:nvPr/>
            </p:nvSpPr>
            <p:spPr>
              <a:xfrm>
                <a:off x="2794898" y="4242933"/>
                <a:ext cx="268935" cy="268935"/>
              </a:xfrm>
              <a:prstGeom prst="ellipse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lIns="144000" bIns="72000"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kumimoji="1" lang="en-US" altLang="ja-JP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−</m:t>
                      </m:r>
                    </m:oMath>
                  </m:oMathPara>
                </a14:m>
                <a:endParaRPr kumimoji="1" lang="ja-JP" altLang="en-US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ea typeface="游ゴシック" panose="020B0400000000000000" pitchFamily="50" charset="-128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2" name="楕円 51">
                <a:extLst>
                  <a:ext uri="{FF2B5EF4-FFF2-40B4-BE49-F238E27FC236}">
                    <a16:creationId xmlns:a16="http://schemas.microsoft.com/office/drawing/2014/main" id="{097ECAF9-21B2-4D3F-8175-9764316D535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94898" y="4242933"/>
                <a:ext cx="268935" cy="268935"/>
              </a:xfrm>
              <a:prstGeom prst="ellipse">
                <a:avLst/>
              </a:prstGeom>
              <a:blipFill>
                <a:blip r:embed="rId4"/>
                <a:stretch>
                  <a:fillRect/>
                </a:stretch>
              </a:blip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3" name="直線矢印コネクタ 37">
            <a:extLst>
              <a:ext uri="{FF2B5EF4-FFF2-40B4-BE49-F238E27FC236}">
                <a16:creationId xmlns:a16="http://schemas.microsoft.com/office/drawing/2014/main" id="{131C8843-D4DB-44DD-A1CE-AA6197B940E4}"/>
              </a:ext>
            </a:extLst>
          </p:cNvPr>
          <p:cNvCxnSpPr>
            <a:cxnSpLocks/>
            <a:stCxn id="52" idx="4"/>
            <a:endCxn id="34" idx="2"/>
          </p:cNvCxnSpPr>
          <p:nvPr/>
        </p:nvCxnSpPr>
        <p:spPr>
          <a:xfrm rot="5400000" flipH="1">
            <a:off x="1685410" y="3267913"/>
            <a:ext cx="419013" cy="2068899"/>
          </a:xfrm>
          <a:prstGeom prst="bentConnector3">
            <a:avLst>
              <a:gd name="adj1" fmla="val -54557"/>
            </a:avLst>
          </a:prstGeom>
          <a:noFill/>
          <a:ln w="38100" cap="flat" cmpd="sng" algn="ctr">
            <a:solidFill>
              <a:srgbClr val="00B050"/>
            </a:solidFill>
            <a:prstDash val="solid"/>
            <a:miter lim="800000"/>
            <a:headEnd type="triangle" w="med" len="med"/>
            <a:tailEnd type="none" w="med" len="med"/>
          </a:ln>
          <a:effectLst/>
        </p:spPr>
      </p:cxnSp>
      <p:cxnSp>
        <p:nvCxnSpPr>
          <p:cNvPr id="54" name="直線矢印コネクタ 37">
            <a:extLst>
              <a:ext uri="{FF2B5EF4-FFF2-40B4-BE49-F238E27FC236}">
                <a16:creationId xmlns:a16="http://schemas.microsoft.com/office/drawing/2014/main" id="{260BC262-7C1B-4411-8C6C-47CC91810FD9}"/>
              </a:ext>
            </a:extLst>
          </p:cNvPr>
          <p:cNvCxnSpPr>
            <a:cxnSpLocks/>
            <a:stCxn id="52" idx="0"/>
            <a:endCxn id="61" idx="2"/>
          </p:cNvCxnSpPr>
          <p:nvPr/>
        </p:nvCxnSpPr>
        <p:spPr>
          <a:xfrm flipH="1" flipV="1">
            <a:off x="2929365" y="3395379"/>
            <a:ext cx="1" cy="847554"/>
          </a:xfrm>
          <a:prstGeom prst="straightConnector1">
            <a:avLst/>
          </a:prstGeom>
          <a:noFill/>
          <a:ln w="38100" cap="flat" cmpd="sng" algn="ctr">
            <a:solidFill>
              <a:srgbClr val="7030A0"/>
            </a:solidFill>
            <a:prstDash val="solid"/>
            <a:miter lim="800000"/>
            <a:headEnd type="triangle" w="med" len="med"/>
            <a:tailEnd type="none" w="med" len="med"/>
          </a:ln>
          <a:effectLst/>
        </p:spPr>
      </p:cxnSp>
      <p:cxnSp>
        <p:nvCxnSpPr>
          <p:cNvPr id="56" name="直線矢印コネクタ 37">
            <a:extLst>
              <a:ext uri="{FF2B5EF4-FFF2-40B4-BE49-F238E27FC236}">
                <a16:creationId xmlns:a16="http://schemas.microsoft.com/office/drawing/2014/main" id="{4150EB4E-29D4-4F0D-BF0D-507D3EF85464}"/>
              </a:ext>
            </a:extLst>
          </p:cNvPr>
          <p:cNvCxnSpPr>
            <a:cxnSpLocks/>
            <a:stCxn id="57" idx="4"/>
            <a:endCxn id="34" idx="2"/>
          </p:cNvCxnSpPr>
          <p:nvPr/>
        </p:nvCxnSpPr>
        <p:spPr>
          <a:xfrm rot="5400000" flipH="1">
            <a:off x="3716383" y="1236940"/>
            <a:ext cx="405447" cy="6117279"/>
          </a:xfrm>
          <a:prstGeom prst="bentConnector3">
            <a:avLst>
              <a:gd name="adj1" fmla="val -101130"/>
            </a:avLst>
          </a:prstGeom>
          <a:noFill/>
          <a:ln w="38100" cap="flat" cmpd="sng" algn="ctr">
            <a:solidFill>
              <a:srgbClr val="00B050"/>
            </a:solidFill>
            <a:prstDash val="solid"/>
            <a:miter lim="800000"/>
            <a:headEnd type="triangle" w="med" len="med"/>
            <a:tailEnd type="none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楕円 56">
                <a:extLst>
                  <a:ext uri="{FF2B5EF4-FFF2-40B4-BE49-F238E27FC236}">
                    <a16:creationId xmlns:a16="http://schemas.microsoft.com/office/drawing/2014/main" id="{A9AF7A43-F4E2-4AC0-BAA5-6479DDD4477E}"/>
                  </a:ext>
                </a:extLst>
              </p:cNvPr>
              <p:cNvSpPr/>
              <p:nvPr/>
            </p:nvSpPr>
            <p:spPr>
              <a:xfrm>
                <a:off x="6843278" y="4229367"/>
                <a:ext cx="268935" cy="268935"/>
              </a:xfrm>
              <a:prstGeom prst="ellipse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lIns="144000" bIns="72000"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kumimoji="1" lang="en-US" altLang="ja-JP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1" lang="ja-JP" altLang="en-US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ea typeface="游ゴシック" panose="020B0400000000000000" pitchFamily="50" charset="-128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7" name="楕円 56">
                <a:extLst>
                  <a:ext uri="{FF2B5EF4-FFF2-40B4-BE49-F238E27FC236}">
                    <a16:creationId xmlns:a16="http://schemas.microsoft.com/office/drawing/2014/main" id="{A9AF7A43-F4E2-4AC0-BAA5-6479DDD4477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43278" y="4229367"/>
                <a:ext cx="268935" cy="268935"/>
              </a:xfrm>
              <a:prstGeom prst="ellipse">
                <a:avLst/>
              </a:prstGeom>
              <a:blipFill>
                <a:blip r:embed="rId5"/>
                <a:stretch>
                  <a:fillRect/>
                </a:stretch>
              </a:blip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8" name="直線矢印コネクタ 37">
            <a:extLst>
              <a:ext uri="{FF2B5EF4-FFF2-40B4-BE49-F238E27FC236}">
                <a16:creationId xmlns:a16="http://schemas.microsoft.com/office/drawing/2014/main" id="{25D8C1CC-08BA-4AC0-9D1F-711D0DFE3634}"/>
              </a:ext>
            </a:extLst>
          </p:cNvPr>
          <p:cNvCxnSpPr>
            <a:cxnSpLocks/>
            <a:stCxn id="73" idx="0"/>
            <a:endCxn id="57" idx="6"/>
          </p:cNvCxnSpPr>
          <p:nvPr/>
        </p:nvCxnSpPr>
        <p:spPr>
          <a:xfrm rot="16200000" flipV="1">
            <a:off x="7513281" y="3962768"/>
            <a:ext cx="222593" cy="1024728"/>
          </a:xfrm>
          <a:prstGeom prst="bentConnector2">
            <a:avLst/>
          </a:prstGeom>
          <a:noFill/>
          <a:ln w="38100" cap="flat" cmpd="sng" algn="ctr">
            <a:solidFill>
              <a:sysClr val="windowText" lastClr="000000"/>
            </a:solidFill>
            <a:prstDash val="solid"/>
            <a:miter lim="800000"/>
            <a:headEnd type="triangle" w="med" len="med"/>
            <a:tailEnd type="none" w="med" len="med"/>
          </a:ln>
          <a:effectLst/>
        </p:spPr>
      </p:cxnSp>
      <p:sp>
        <p:nvSpPr>
          <p:cNvPr id="62" name="正方形/長方形 61">
            <a:extLst>
              <a:ext uri="{FF2B5EF4-FFF2-40B4-BE49-F238E27FC236}">
                <a16:creationId xmlns:a16="http://schemas.microsoft.com/office/drawing/2014/main" id="{A2697123-CEDB-4E25-B65B-EC583AC67742}"/>
              </a:ext>
            </a:extLst>
          </p:cNvPr>
          <p:cNvSpPr/>
          <p:nvPr/>
        </p:nvSpPr>
        <p:spPr>
          <a:xfrm>
            <a:off x="2612721" y="3005897"/>
            <a:ext cx="14058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1" lang="en-US" altLang="ja-JP" dirty="0">
                <a:solidFill>
                  <a:prstClr val="black"/>
                </a:solidFill>
                <a:ea typeface="游ゴシック" panose="020B0400000000000000" pitchFamily="50" charset="-128"/>
                <a:cs typeface="Times New Roman" panose="02020603050405020304" pitchFamily="18" charset="0"/>
              </a:rPr>
              <a:t> </a:t>
            </a:r>
            <a:endParaRPr kumimoji="1" lang="ja-JP" altLang="en-US" dirty="0">
              <a:solidFill>
                <a:prstClr val="black"/>
              </a:solidFill>
              <a:ea typeface="游ゴシック" panose="020B04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63" name="正方形/長方形 62">
            <a:extLst>
              <a:ext uri="{FF2B5EF4-FFF2-40B4-BE49-F238E27FC236}">
                <a16:creationId xmlns:a16="http://schemas.microsoft.com/office/drawing/2014/main" id="{35B63F4D-D6D3-4758-8ED5-67D4AFE1965A}"/>
              </a:ext>
            </a:extLst>
          </p:cNvPr>
          <p:cNvSpPr/>
          <p:nvPr/>
        </p:nvSpPr>
        <p:spPr>
          <a:xfrm>
            <a:off x="4720444" y="2966569"/>
            <a:ext cx="14058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1" lang="en-US" altLang="ja-JP" dirty="0">
                <a:solidFill>
                  <a:prstClr val="black"/>
                </a:solidFill>
                <a:ea typeface="游ゴシック" panose="020B0400000000000000" pitchFamily="50" charset="-128"/>
                <a:cs typeface="Times New Roman" panose="02020603050405020304" pitchFamily="18" charset="0"/>
              </a:rPr>
              <a:t> </a:t>
            </a:r>
            <a:endParaRPr kumimoji="1" lang="ja-JP" altLang="en-US" dirty="0">
              <a:solidFill>
                <a:prstClr val="black"/>
              </a:solidFill>
              <a:ea typeface="游ゴシック" panose="020B04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66" name="フリーフォーム: 図形 65">
            <a:extLst>
              <a:ext uri="{FF2B5EF4-FFF2-40B4-BE49-F238E27FC236}">
                <a16:creationId xmlns:a16="http://schemas.microsoft.com/office/drawing/2014/main" id="{A32DF711-3A37-4D57-A860-9E6B5F09DCD9}"/>
              </a:ext>
            </a:extLst>
          </p:cNvPr>
          <p:cNvSpPr/>
          <p:nvPr/>
        </p:nvSpPr>
        <p:spPr>
          <a:xfrm flipV="1">
            <a:off x="2928376" y="3374546"/>
            <a:ext cx="495774" cy="243060"/>
          </a:xfrm>
          <a:custGeom>
            <a:avLst/>
            <a:gdLst>
              <a:gd name="connsiteX0" fmla="*/ 840117 w 840117"/>
              <a:gd name="connsiteY0" fmla="*/ 404037 h 613853"/>
              <a:gd name="connsiteX1" fmla="*/ 145 w 840117"/>
              <a:gd name="connsiteY1" fmla="*/ 595423 h 613853"/>
              <a:gd name="connsiteX2" fmla="*/ 786955 w 840117"/>
              <a:gd name="connsiteY2" fmla="*/ 0 h 613853"/>
              <a:gd name="connsiteX0" fmla="*/ 844079 w 844079"/>
              <a:gd name="connsiteY0" fmla="*/ 404037 h 725809"/>
              <a:gd name="connsiteX1" fmla="*/ 4107 w 844079"/>
              <a:gd name="connsiteY1" fmla="*/ 595423 h 725809"/>
              <a:gd name="connsiteX2" fmla="*/ 790917 w 844079"/>
              <a:gd name="connsiteY2" fmla="*/ 0 h 725809"/>
              <a:gd name="connsiteX0" fmla="*/ 840268 w 840268"/>
              <a:gd name="connsiteY0" fmla="*/ 350874 h 557434"/>
              <a:gd name="connsiteX1" fmla="*/ 296 w 840268"/>
              <a:gd name="connsiteY1" fmla="*/ 542260 h 557434"/>
              <a:gd name="connsiteX2" fmla="*/ 765840 w 840268"/>
              <a:gd name="connsiteY2" fmla="*/ 0 h 557434"/>
              <a:gd name="connsiteX0" fmla="*/ 840187 w 840187"/>
              <a:gd name="connsiteY0" fmla="*/ 429834 h 636394"/>
              <a:gd name="connsiteX1" fmla="*/ 215 w 840187"/>
              <a:gd name="connsiteY1" fmla="*/ 621220 h 636394"/>
              <a:gd name="connsiteX2" fmla="*/ 765759 w 840187"/>
              <a:gd name="connsiteY2" fmla="*/ 78960 h 636394"/>
              <a:gd name="connsiteX0" fmla="*/ 840187 w 840187"/>
              <a:gd name="connsiteY0" fmla="*/ 429834 h 650229"/>
              <a:gd name="connsiteX1" fmla="*/ 215 w 840187"/>
              <a:gd name="connsiteY1" fmla="*/ 621220 h 650229"/>
              <a:gd name="connsiteX2" fmla="*/ 765759 w 840187"/>
              <a:gd name="connsiteY2" fmla="*/ 78960 h 650229"/>
              <a:gd name="connsiteX0" fmla="*/ 606435 w 606435"/>
              <a:gd name="connsiteY0" fmla="*/ 462426 h 552589"/>
              <a:gd name="connsiteX1" fmla="*/ 379 w 606435"/>
              <a:gd name="connsiteY1" fmla="*/ 345468 h 552589"/>
              <a:gd name="connsiteX2" fmla="*/ 532007 w 606435"/>
              <a:gd name="connsiteY2" fmla="*/ 111552 h 552589"/>
              <a:gd name="connsiteX0" fmla="*/ 610121 w 610121"/>
              <a:gd name="connsiteY0" fmla="*/ 495929 h 631603"/>
              <a:gd name="connsiteX1" fmla="*/ 4065 w 610121"/>
              <a:gd name="connsiteY1" fmla="*/ 378971 h 631603"/>
              <a:gd name="connsiteX2" fmla="*/ 535693 w 610121"/>
              <a:gd name="connsiteY2" fmla="*/ 145055 h 631603"/>
              <a:gd name="connsiteX0" fmla="*/ 610121 w 610121"/>
              <a:gd name="connsiteY0" fmla="*/ 509605 h 664662"/>
              <a:gd name="connsiteX1" fmla="*/ 4065 w 610121"/>
              <a:gd name="connsiteY1" fmla="*/ 392647 h 664662"/>
              <a:gd name="connsiteX2" fmla="*/ 535693 w 610121"/>
              <a:gd name="connsiteY2" fmla="*/ 158731 h 664662"/>
              <a:gd name="connsiteX0" fmla="*/ 610121 w 610121"/>
              <a:gd name="connsiteY0" fmla="*/ 518479 h 661338"/>
              <a:gd name="connsiteX1" fmla="*/ 4065 w 610121"/>
              <a:gd name="connsiteY1" fmla="*/ 369624 h 661338"/>
              <a:gd name="connsiteX2" fmla="*/ 535693 w 610121"/>
              <a:gd name="connsiteY2" fmla="*/ 167605 h 661338"/>
              <a:gd name="connsiteX0" fmla="*/ 606063 w 606063"/>
              <a:gd name="connsiteY0" fmla="*/ 485782 h 570804"/>
              <a:gd name="connsiteX1" fmla="*/ 7 w 606063"/>
              <a:gd name="connsiteY1" fmla="*/ 336927 h 570804"/>
              <a:gd name="connsiteX2" fmla="*/ 595430 w 606063"/>
              <a:gd name="connsiteY2" fmla="*/ 113643 h 570804"/>
              <a:gd name="connsiteX0" fmla="*/ 606062 w 606062"/>
              <a:gd name="connsiteY0" fmla="*/ 481316 h 566338"/>
              <a:gd name="connsiteX1" fmla="*/ 6 w 606062"/>
              <a:gd name="connsiteY1" fmla="*/ 332461 h 566338"/>
              <a:gd name="connsiteX2" fmla="*/ 595429 w 606062"/>
              <a:gd name="connsiteY2" fmla="*/ 109177 h 566338"/>
              <a:gd name="connsiteX0" fmla="*/ 606062 w 606062"/>
              <a:gd name="connsiteY0" fmla="*/ 508280 h 593302"/>
              <a:gd name="connsiteX1" fmla="*/ 6 w 606062"/>
              <a:gd name="connsiteY1" fmla="*/ 359425 h 593302"/>
              <a:gd name="connsiteX2" fmla="*/ 595429 w 606062"/>
              <a:gd name="connsiteY2" fmla="*/ 136141 h 593302"/>
              <a:gd name="connsiteX0" fmla="*/ 606062 w 606062"/>
              <a:gd name="connsiteY0" fmla="*/ 508280 h 643870"/>
              <a:gd name="connsiteX1" fmla="*/ 6 w 606062"/>
              <a:gd name="connsiteY1" fmla="*/ 359425 h 643870"/>
              <a:gd name="connsiteX2" fmla="*/ 595429 w 606062"/>
              <a:gd name="connsiteY2" fmla="*/ 136141 h 643870"/>
              <a:gd name="connsiteX0" fmla="*/ 612595 w 612595"/>
              <a:gd name="connsiteY0" fmla="*/ 560677 h 758160"/>
              <a:gd name="connsiteX1" fmla="*/ 6539 w 612595"/>
              <a:gd name="connsiteY1" fmla="*/ 411822 h 758160"/>
              <a:gd name="connsiteX2" fmla="*/ 601962 w 612595"/>
              <a:gd name="connsiteY2" fmla="*/ 188538 h 758160"/>
              <a:gd name="connsiteX0" fmla="*/ 608000 w 608000"/>
              <a:gd name="connsiteY0" fmla="*/ 563220 h 763715"/>
              <a:gd name="connsiteX1" fmla="*/ 1944 w 608000"/>
              <a:gd name="connsiteY1" fmla="*/ 414365 h 763715"/>
              <a:gd name="connsiteX2" fmla="*/ 597367 w 608000"/>
              <a:gd name="connsiteY2" fmla="*/ 191081 h 763715"/>
              <a:gd name="connsiteX0" fmla="*/ 618586 w 618586"/>
              <a:gd name="connsiteY0" fmla="*/ 579389 h 762598"/>
              <a:gd name="connsiteX1" fmla="*/ 1897 w 618586"/>
              <a:gd name="connsiteY1" fmla="*/ 377371 h 762598"/>
              <a:gd name="connsiteX2" fmla="*/ 607953 w 618586"/>
              <a:gd name="connsiteY2" fmla="*/ 207250 h 762598"/>
              <a:gd name="connsiteX0" fmla="*/ 616696 w 616696"/>
              <a:gd name="connsiteY0" fmla="*/ 597326 h 797567"/>
              <a:gd name="connsiteX1" fmla="*/ 7 w 616696"/>
              <a:gd name="connsiteY1" fmla="*/ 395308 h 797567"/>
              <a:gd name="connsiteX2" fmla="*/ 606063 w 616696"/>
              <a:gd name="connsiteY2" fmla="*/ 225187 h 797567"/>
              <a:gd name="connsiteX0" fmla="*/ 489107 w 489107"/>
              <a:gd name="connsiteY0" fmla="*/ 589869 h 797519"/>
              <a:gd name="connsiteX1" fmla="*/ 9 w 489107"/>
              <a:gd name="connsiteY1" fmla="*/ 409117 h 797519"/>
              <a:gd name="connsiteX2" fmla="*/ 478474 w 489107"/>
              <a:gd name="connsiteY2" fmla="*/ 217730 h 797519"/>
              <a:gd name="connsiteX0" fmla="*/ 489101 w 1020634"/>
              <a:gd name="connsiteY0" fmla="*/ 1910809 h 2118459"/>
              <a:gd name="connsiteX1" fmla="*/ 3 w 1020634"/>
              <a:gd name="connsiteY1" fmla="*/ 1730057 h 2118459"/>
              <a:gd name="connsiteX2" fmla="*/ 1020634 w 1020634"/>
              <a:gd name="connsiteY2" fmla="*/ 57827 h 2118459"/>
              <a:gd name="connsiteX0" fmla="*/ 0 w 531533"/>
              <a:gd name="connsiteY0" fmla="*/ 1852982 h 1852982"/>
              <a:gd name="connsiteX1" fmla="*/ 531533 w 531533"/>
              <a:gd name="connsiteY1" fmla="*/ 0 h 1852982"/>
              <a:gd name="connsiteX0" fmla="*/ 0 w 256404"/>
              <a:gd name="connsiteY0" fmla="*/ 0 h 8186"/>
              <a:gd name="connsiteX1" fmla="*/ 256404 w 256404"/>
              <a:gd name="connsiteY1" fmla="*/ 8186 h 8186"/>
              <a:gd name="connsiteX0" fmla="*/ 0 w 10000"/>
              <a:gd name="connsiteY0" fmla="*/ 84577 h 94577"/>
              <a:gd name="connsiteX1" fmla="*/ 10000 w 10000"/>
              <a:gd name="connsiteY1" fmla="*/ 94577 h 94577"/>
              <a:gd name="connsiteX0" fmla="*/ 0 w 10000"/>
              <a:gd name="connsiteY0" fmla="*/ 139701 h 149701"/>
              <a:gd name="connsiteX1" fmla="*/ 10000 w 10000"/>
              <a:gd name="connsiteY1" fmla="*/ 149701 h 1497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000" h="149701">
                <a:moveTo>
                  <a:pt x="0" y="139701"/>
                </a:moveTo>
                <a:cubicBezTo>
                  <a:pt x="2071" y="-54671"/>
                  <a:pt x="7614" y="-41450"/>
                  <a:pt x="10000" y="149701"/>
                </a:cubicBezTo>
              </a:path>
            </a:pathLst>
          </a:custGeom>
          <a:noFill/>
          <a:ln w="38100" cap="flat" cmpd="sng" algn="ctr">
            <a:solidFill>
              <a:srgbClr val="7030A0"/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71" name="正方形/長方形 70">
            <a:extLst>
              <a:ext uri="{FF2B5EF4-FFF2-40B4-BE49-F238E27FC236}">
                <a16:creationId xmlns:a16="http://schemas.microsoft.com/office/drawing/2014/main" id="{39187D49-362F-4533-B800-992284DAA7A0}"/>
              </a:ext>
            </a:extLst>
          </p:cNvPr>
          <p:cNvSpPr/>
          <p:nvPr/>
        </p:nvSpPr>
        <p:spPr>
          <a:xfrm>
            <a:off x="2697002" y="2221159"/>
            <a:ext cx="1670237" cy="3077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kumimoji="1" lang="en-US" altLang="ja-JP" sz="2000" dirty="0">
                <a:solidFill>
                  <a:prstClr val="black"/>
                </a:solidFill>
                <a:ea typeface="游ゴシック" panose="020B0400000000000000" pitchFamily="50" charset="-128"/>
                <a:cs typeface="Times New Roman" panose="02020603050405020304" pitchFamily="18" charset="0"/>
              </a:rPr>
              <a:t>History table</a:t>
            </a:r>
            <a:endParaRPr kumimoji="1" lang="ja-JP" altLang="en-US" sz="2000" dirty="0">
              <a:solidFill>
                <a:prstClr val="black"/>
              </a:solidFill>
              <a:ea typeface="游ゴシック" panose="020B04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72" name="正方形/長方形 71">
            <a:extLst>
              <a:ext uri="{FF2B5EF4-FFF2-40B4-BE49-F238E27FC236}">
                <a16:creationId xmlns:a16="http://schemas.microsoft.com/office/drawing/2014/main" id="{4FEB0E6B-D5D5-4139-9DBC-AF6DC8196787}"/>
              </a:ext>
            </a:extLst>
          </p:cNvPr>
          <p:cNvSpPr/>
          <p:nvPr/>
        </p:nvSpPr>
        <p:spPr>
          <a:xfrm>
            <a:off x="1859854" y="2549827"/>
            <a:ext cx="3356287" cy="1408994"/>
          </a:xfrm>
          <a:prstGeom prst="rect">
            <a:avLst/>
          </a:prstGeom>
          <a:noFill/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游ゴシック" panose="020B04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73" name="正方形/長方形 72">
            <a:extLst>
              <a:ext uri="{FF2B5EF4-FFF2-40B4-BE49-F238E27FC236}">
                <a16:creationId xmlns:a16="http://schemas.microsoft.com/office/drawing/2014/main" id="{70C395AD-FD8F-4174-A921-ACD808E96858}"/>
              </a:ext>
            </a:extLst>
          </p:cNvPr>
          <p:cNvSpPr/>
          <p:nvPr/>
        </p:nvSpPr>
        <p:spPr>
          <a:xfrm>
            <a:off x="7222028" y="4586428"/>
            <a:ext cx="1829825" cy="5539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kumimoji="1" lang="en-US" altLang="ja-JP" dirty="0">
                <a:solidFill>
                  <a:prstClr val="black"/>
                </a:solidFill>
                <a:ea typeface="游ゴシック" panose="020B0400000000000000" pitchFamily="50" charset="-128"/>
                <a:cs typeface="Times New Roman" panose="02020603050405020304" pitchFamily="18" charset="0"/>
              </a:rPr>
              <a:t>Increment confidence counter</a:t>
            </a:r>
          </a:p>
        </p:txBody>
      </p:sp>
      <p:sp>
        <p:nvSpPr>
          <p:cNvPr id="59" name="正方形/長方形 58">
            <a:extLst>
              <a:ext uri="{FF2B5EF4-FFF2-40B4-BE49-F238E27FC236}">
                <a16:creationId xmlns:a16="http://schemas.microsoft.com/office/drawing/2014/main" id="{8124E6A5-2511-4C20-975F-0ACADEA36A7B}"/>
              </a:ext>
            </a:extLst>
          </p:cNvPr>
          <p:cNvSpPr/>
          <p:nvPr/>
        </p:nvSpPr>
        <p:spPr>
          <a:xfrm>
            <a:off x="2132171" y="3014630"/>
            <a:ext cx="15675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1" lang="en-US" altLang="ja-JP" dirty="0">
                <a:solidFill>
                  <a:prstClr val="black"/>
                </a:solidFill>
                <a:ea typeface="游ゴシック" panose="020B0400000000000000" pitchFamily="50" charset="-128"/>
                <a:cs typeface="Times New Roman" panose="02020603050405020304" pitchFamily="18" charset="0"/>
              </a:rPr>
              <a:t> </a:t>
            </a:r>
            <a:endParaRPr kumimoji="1" lang="ja-JP" altLang="en-US" dirty="0">
              <a:solidFill>
                <a:prstClr val="black"/>
              </a:solidFill>
              <a:ea typeface="游ゴシック" panose="020B04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61" name="正方形/長方形 60">
            <a:extLst>
              <a:ext uri="{FF2B5EF4-FFF2-40B4-BE49-F238E27FC236}">
                <a16:creationId xmlns:a16="http://schemas.microsoft.com/office/drawing/2014/main" id="{7A9388A6-F0B6-4564-A4F1-C8E8E6AD229D}"/>
              </a:ext>
            </a:extLst>
          </p:cNvPr>
          <p:cNvSpPr/>
          <p:nvPr/>
        </p:nvSpPr>
        <p:spPr>
          <a:xfrm>
            <a:off x="2850989" y="3026047"/>
            <a:ext cx="15675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1" lang="en-US" altLang="ja-JP" dirty="0">
                <a:solidFill>
                  <a:prstClr val="black"/>
                </a:solidFill>
                <a:ea typeface="游ゴシック" panose="020B0400000000000000" pitchFamily="50" charset="-128"/>
                <a:cs typeface="Times New Roman" panose="02020603050405020304" pitchFamily="18" charset="0"/>
              </a:rPr>
              <a:t> </a:t>
            </a:r>
            <a:endParaRPr kumimoji="1" lang="ja-JP" altLang="en-US" dirty="0">
              <a:solidFill>
                <a:prstClr val="black"/>
              </a:solidFill>
              <a:ea typeface="游ゴシック" panose="020B04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78" name="楕円 77">
            <a:extLst>
              <a:ext uri="{FF2B5EF4-FFF2-40B4-BE49-F238E27FC236}">
                <a16:creationId xmlns:a16="http://schemas.microsoft.com/office/drawing/2014/main" id="{88280BD4-BD16-4439-AC93-1E6195C1D122}"/>
              </a:ext>
            </a:extLst>
          </p:cNvPr>
          <p:cNvSpPr/>
          <p:nvPr/>
        </p:nvSpPr>
        <p:spPr>
          <a:xfrm>
            <a:off x="2890423" y="3354419"/>
            <a:ext cx="75715" cy="8153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6" name="フリーフォーム: 図形 85">
            <a:extLst>
              <a:ext uri="{FF2B5EF4-FFF2-40B4-BE49-F238E27FC236}">
                <a16:creationId xmlns:a16="http://schemas.microsoft.com/office/drawing/2014/main" id="{E8B3931B-6754-4360-A041-96A31B1EFE8F}"/>
              </a:ext>
            </a:extLst>
          </p:cNvPr>
          <p:cNvSpPr/>
          <p:nvPr/>
        </p:nvSpPr>
        <p:spPr>
          <a:xfrm flipV="1">
            <a:off x="3636980" y="3395188"/>
            <a:ext cx="495774" cy="243060"/>
          </a:xfrm>
          <a:custGeom>
            <a:avLst/>
            <a:gdLst>
              <a:gd name="connsiteX0" fmla="*/ 840117 w 840117"/>
              <a:gd name="connsiteY0" fmla="*/ 404037 h 613853"/>
              <a:gd name="connsiteX1" fmla="*/ 145 w 840117"/>
              <a:gd name="connsiteY1" fmla="*/ 595423 h 613853"/>
              <a:gd name="connsiteX2" fmla="*/ 786955 w 840117"/>
              <a:gd name="connsiteY2" fmla="*/ 0 h 613853"/>
              <a:gd name="connsiteX0" fmla="*/ 844079 w 844079"/>
              <a:gd name="connsiteY0" fmla="*/ 404037 h 725809"/>
              <a:gd name="connsiteX1" fmla="*/ 4107 w 844079"/>
              <a:gd name="connsiteY1" fmla="*/ 595423 h 725809"/>
              <a:gd name="connsiteX2" fmla="*/ 790917 w 844079"/>
              <a:gd name="connsiteY2" fmla="*/ 0 h 725809"/>
              <a:gd name="connsiteX0" fmla="*/ 840268 w 840268"/>
              <a:gd name="connsiteY0" fmla="*/ 350874 h 557434"/>
              <a:gd name="connsiteX1" fmla="*/ 296 w 840268"/>
              <a:gd name="connsiteY1" fmla="*/ 542260 h 557434"/>
              <a:gd name="connsiteX2" fmla="*/ 765840 w 840268"/>
              <a:gd name="connsiteY2" fmla="*/ 0 h 557434"/>
              <a:gd name="connsiteX0" fmla="*/ 840187 w 840187"/>
              <a:gd name="connsiteY0" fmla="*/ 429834 h 636394"/>
              <a:gd name="connsiteX1" fmla="*/ 215 w 840187"/>
              <a:gd name="connsiteY1" fmla="*/ 621220 h 636394"/>
              <a:gd name="connsiteX2" fmla="*/ 765759 w 840187"/>
              <a:gd name="connsiteY2" fmla="*/ 78960 h 636394"/>
              <a:gd name="connsiteX0" fmla="*/ 840187 w 840187"/>
              <a:gd name="connsiteY0" fmla="*/ 429834 h 650229"/>
              <a:gd name="connsiteX1" fmla="*/ 215 w 840187"/>
              <a:gd name="connsiteY1" fmla="*/ 621220 h 650229"/>
              <a:gd name="connsiteX2" fmla="*/ 765759 w 840187"/>
              <a:gd name="connsiteY2" fmla="*/ 78960 h 650229"/>
              <a:gd name="connsiteX0" fmla="*/ 606435 w 606435"/>
              <a:gd name="connsiteY0" fmla="*/ 462426 h 552589"/>
              <a:gd name="connsiteX1" fmla="*/ 379 w 606435"/>
              <a:gd name="connsiteY1" fmla="*/ 345468 h 552589"/>
              <a:gd name="connsiteX2" fmla="*/ 532007 w 606435"/>
              <a:gd name="connsiteY2" fmla="*/ 111552 h 552589"/>
              <a:gd name="connsiteX0" fmla="*/ 610121 w 610121"/>
              <a:gd name="connsiteY0" fmla="*/ 495929 h 631603"/>
              <a:gd name="connsiteX1" fmla="*/ 4065 w 610121"/>
              <a:gd name="connsiteY1" fmla="*/ 378971 h 631603"/>
              <a:gd name="connsiteX2" fmla="*/ 535693 w 610121"/>
              <a:gd name="connsiteY2" fmla="*/ 145055 h 631603"/>
              <a:gd name="connsiteX0" fmla="*/ 610121 w 610121"/>
              <a:gd name="connsiteY0" fmla="*/ 509605 h 664662"/>
              <a:gd name="connsiteX1" fmla="*/ 4065 w 610121"/>
              <a:gd name="connsiteY1" fmla="*/ 392647 h 664662"/>
              <a:gd name="connsiteX2" fmla="*/ 535693 w 610121"/>
              <a:gd name="connsiteY2" fmla="*/ 158731 h 664662"/>
              <a:gd name="connsiteX0" fmla="*/ 610121 w 610121"/>
              <a:gd name="connsiteY0" fmla="*/ 518479 h 661338"/>
              <a:gd name="connsiteX1" fmla="*/ 4065 w 610121"/>
              <a:gd name="connsiteY1" fmla="*/ 369624 h 661338"/>
              <a:gd name="connsiteX2" fmla="*/ 535693 w 610121"/>
              <a:gd name="connsiteY2" fmla="*/ 167605 h 661338"/>
              <a:gd name="connsiteX0" fmla="*/ 606063 w 606063"/>
              <a:gd name="connsiteY0" fmla="*/ 485782 h 570804"/>
              <a:gd name="connsiteX1" fmla="*/ 7 w 606063"/>
              <a:gd name="connsiteY1" fmla="*/ 336927 h 570804"/>
              <a:gd name="connsiteX2" fmla="*/ 595430 w 606063"/>
              <a:gd name="connsiteY2" fmla="*/ 113643 h 570804"/>
              <a:gd name="connsiteX0" fmla="*/ 606062 w 606062"/>
              <a:gd name="connsiteY0" fmla="*/ 481316 h 566338"/>
              <a:gd name="connsiteX1" fmla="*/ 6 w 606062"/>
              <a:gd name="connsiteY1" fmla="*/ 332461 h 566338"/>
              <a:gd name="connsiteX2" fmla="*/ 595429 w 606062"/>
              <a:gd name="connsiteY2" fmla="*/ 109177 h 566338"/>
              <a:gd name="connsiteX0" fmla="*/ 606062 w 606062"/>
              <a:gd name="connsiteY0" fmla="*/ 508280 h 593302"/>
              <a:gd name="connsiteX1" fmla="*/ 6 w 606062"/>
              <a:gd name="connsiteY1" fmla="*/ 359425 h 593302"/>
              <a:gd name="connsiteX2" fmla="*/ 595429 w 606062"/>
              <a:gd name="connsiteY2" fmla="*/ 136141 h 593302"/>
              <a:gd name="connsiteX0" fmla="*/ 606062 w 606062"/>
              <a:gd name="connsiteY0" fmla="*/ 508280 h 643870"/>
              <a:gd name="connsiteX1" fmla="*/ 6 w 606062"/>
              <a:gd name="connsiteY1" fmla="*/ 359425 h 643870"/>
              <a:gd name="connsiteX2" fmla="*/ 595429 w 606062"/>
              <a:gd name="connsiteY2" fmla="*/ 136141 h 643870"/>
              <a:gd name="connsiteX0" fmla="*/ 612595 w 612595"/>
              <a:gd name="connsiteY0" fmla="*/ 560677 h 758160"/>
              <a:gd name="connsiteX1" fmla="*/ 6539 w 612595"/>
              <a:gd name="connsiteY1" fmla="*/ 411822 h 758160"/>
              <a:gd name="connsiteX2" fmla="*/ 601962 w 612595"/>
              <a:gd name="connsiteY2" fmla="*/ 188538 h 758160"/>
              <a:gd name="connsiteX0" fmla="*/ 608000 w 608000"/>
              <a:gd name="connsiteY0" fmla="*/ 563220 h 763715"/>
              <a:gd name="connsiteX1" fmla="*/ 1944 w 608000"/>
              <a:gd name="connsiteY1" fmla="*/ 414365 h 763715"/>
              <a:gd name="connsiteX2" fmla="*/ 597367 w 608000"/>
              <a:gd name="connsiteY2" fmla="*/ 191081 h 763715"/>
              <a:gd name="connsiteX0" fmla="*/ 618586 w 618586"/>
              <a:gd name="connsiteY0" fmla="*/ 579389 h 762598"/>
              <a:gd name="connsiteX1" fmla="*/ 1897 w 618586"/>
              <a:gd name="connsiteY1" fmla="*/ 377371 h 762598"/>
              <a:gd name="connsiteX2" fmla="*/ 607953 w 618586"/>
              <a:gd name="connsiteY2" fmla="*/ 207250 h 762598"/>
              <a:gd name="connsiteX0" fmla="*/ 616696 w 616696"/>
              <a:gd name="connsiteY0" fmla="*/ 597326 h 797567"/>
              <a:gd name="connsiteX1" fmla="*/ 7 w 616696"/>
              <a:gd name="connsiteY1" fmla="*/ 395308 h 797567"/>
              <a:gd name="connsiteX2" fmla="*/ 606063 w 616696"/>
              <a:gd name="connsiteY2" fmla="*/ 225187 h 797567"/>
              <a:gd name="connsiteX0" fmla="*/ 489107 w 489107"/>
              <a:gd name="connsiteY0" fmla="*/ 589869 h 797519"/>
              <a:gd name="connsiteX1" fmla="*/ 9 w 489107"/>
              <a:gd name="connsiteY1" fmla="*/ 409117 h 797519"/>
              <a:gd name="connsiteX2" fmla="*/ 478474 w 489107"/>
              <a:gd name="connsiteY2" fmla="*/ 217730 h 797519"/>
              <a:gd name="connsiteX0" fmla="*/ 489101 w 1020634"/>
              <a:gd name="connsiteY0" fmla="*/ 1910809 h 2118459"/>
              <a:gd name="connsiteX1" fmla="*/ 3 w 1020634"/>
              <a:gd name="connsiteY1" fmla="*/ 1730057 h 2118459"/>
              <a:gd name="connsiteX2" fmla="*/ 1020634 w 1020634"/>
              <a:gd name="connsiteY2" fmla="*/ 57827 h 2118459"/>
              <a:gd name="connsiteX0" fmla="*/ 0 w 531533"/>
              <a:gd name="connsiteY0" fmla="*/ 1852982 h 1852982"/>
              <a:gd name="connsiteX1" fmla="*/ 531533 w 531533"/>
              <a:gd name="connsiteY1" fmla="*/ 0 h 1852982"/>
              <a:gd name="connsiteX0" fmla="*/ 0 w 256404"/>
              <a:gd name="connsiteY0" fmla="*/ 0 h 8186"/>
              <a:gd name="connsiteX1" fmla="*/ 256404 w 256404"/>
              <a:gd name="connsiteY1" fmla="*/ 8186 h 8186"/>
              <a:gd name="connsiteX0" fmla="*/ 0 w 10000"/>
              <a:gd name="connsiteY0" fmla="*/ 84577 h 94577"/>
              <a:gd name="connsiteX1" fmla="*/ 10000 w 10000"/>
              <a:gd name="connsiteY1" fmla="*/ 94577 h 94577"/>
              <a:gd name="connsiteX0" fmla="*/ 0 w 10000"/>
              <a:gd name="connsiteY0" fmla="*/ 139701 h 149701"/>
              <a:gd name="connsiteX1" fmla="*/ 10000 w 10000"/>
              <a:gd name="connsiteY1" fmla="*/ 149701 h 1497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000" h="149701">
                <a:moveTo>
                  <a:pt x="0" y="139701"/>
                </a:moveTo>
                <a:cubicBezTo>
                  <a:pt x="2071" y="-54671"/>
                  <a:pt x="7614" y="-41450"/>
                  <a:pt x="10000" y="149701"/>
                </a:cubicBezTo>
              </a:path>
            </a:pathLst>
          </a:custGeom>
          <a:noFill/>
          <a:ln w="38100" cap="flat" cmpd="sng" algn="ctr">
            <a:solidFill>
              <a:srgbClr val="7030A0"/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87" name="楕円 86">
            <a:extLst>
              <a:ext uri="{FF2B5EF4-FFF2-40B4-BE49-F238E27FC236}">
                <a16:creationId xmlns:a16="http://schemas.microsoft.com/office/drawing/2014/main" id="{7BE4E08E-6A65-4950-93DF-988CDD801F1B}"/>
              </a:ext>
            </a:extLst>
          </p:cNvPr>
          <p:cNvSpPr/>
          <p:nvPr/>
        </p:nvSpPr>
        <p:spPr>
          <a:xfrm>
            <a:off x="3601553" y="3356384"/>
            <a:ext cx="75715" cy="8153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88" name="直線矢印コネクタ 37">
            <a:extLst>
              <a:ext uri="{FF2B5EF4-FFF2-40B4-BE49-F238E27FC236}">
                <a16:creationId xmlns:a16="http://schemas.microsoft.com/office/drawing/2014/main" id="{DB686D4A-4799-493A-B866-E6382D488739}"/>
              </a:ext>
            </a:extLst>
          </p:cNvPr>
          <p:cNvCxnSpPr>
            <a:cxnSpLocks/>
            <a:stCxn id="93" idx="0"/>
            <a:endCxn id="78" idx="0"/>
          </p:cNvCxnSpPr>
          <p:nvPr/>
        </p:nvCxnSpPr>
        <p:spPr>
          <a:xfrm rot="16200000" flipV="1">
            <a:off x="4922682" y="1360018"/>
            <a:ext cx="60664" cy="4049465"/>
          </a:xfrm>
          <a:prstGeom prst="bentConnector3">
            <a:avLst>
              <a:gd name="adj1" fmla="val 476830"/>
            </a:avLst>
          </a:prstGeom>
          <a:noFill/>
          <a:ln w="38100" cap="flat" cmpd="sng" algn="ctr">
            <a:solidFill>
              <a:srgbClr val="7030A0"/>
            </a:solidFill>
            <a:prstDash val="solid"/>
            <a:miter lim="800000"/>
            <a:headEnd type="triangle" w="med" len="med"/>
            <a:tailEnd type="none" w="med" len="med"/>
          </a:ln>
          <a:effectLst/>
        </p:spPr>
      </p:cxnSp>
      <p:sp>
        <p:nvSpPr>
          <p:cNvPr id="93" name="正方形/長方形 92">
            <a:extLst>
              <a:ext uri="{FF2B5EF4-FFF2-40B4-BE49-F238E27FC236}">
                <a16:creationId xmlns:a16="http://schemas.microsoft.com/office/drawing/2014/main" id="{ECDF513B-A269-4463-81AF-111162AC5997}"/>
              </a:ext>
            </a:extLst>
          </p:cNvPr>
          <p:cNvSpPr/>
          <p:nvPr/>
        </p:nvSpPr>
        <p:spPr>
          <a:xfrm>
            <a:off x="6100564" y="3415083"/>
            <a:ext cx="1754364" cy="541261"/>
          </a:xfrm>
          <a:prstGeom prst="rect">
            <a:avLst/>
          </a:prstGeom>
          <a:solidFill>
            <a:sysClr val="window" lastClr="FFFFFF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游ゴシック" panose="020B0400000000000000" pitchFamily="50" charset="-128"/>
                <a:cs typeface="Times New Roman" panose="02020603050405020304" pitchFamily="18" charset="0"/>
              </a:rPr>
              <a:t>Calculate prediction value</a:t>
            </a:r>
            <a:endParaRPr kumimoji="1" lang="ja-JP" altLang="en-US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游ゴシック" panose="020B0400000000000000" pitchFamily="50" charset="-128"/>
              <a:cs typeface="Times New Roman" panose="02020603050405020304" pitchFamily="18" charset="0"/>
            </a:endParaRPr>
          </a:p>
        </p:txBody>
      </p:sp>
      <p:cxnSp>
        <p:nvCxnSpPr>
          <p:cNvPr id="95" name="直線矢印コネクタ 37">
            <a:extLst>
              <a:ext uri="{FF2B5EF4-FFF2-40B4-BE49-F238E27FC236}">
                <a16:creationId xmlns:a16="http://schemas.microsoft.com/office/drawing/2014/main" id="{61285811-D055-4D9B-8FDE-1C938F7FBD15}"/>
              </a:ext>
            </a:extLst>
          </p:cNvPr>
          <p:cNvCxnSpPr>
            <a:cxnSpLocks/>
            <a:stCxn id="93" idx="0"/>
            <a:endCxn id="87" idx="0"/>
          </p:cNvCxnSpPr>
          <p:nvPr/>
        </p:nvCxnSpPr>
        <p:spPr>
          <a:xfrm rot="16200000" flipV="1">
            <a:off x="5279230" y="1716566"/>
            <a:ext cx="58699" cy="3338335"/>
          </a:xfrm>
          <a:prstGeom prst="bentConnector3">
            <a:avLst>
              <a:gd name="adj1" fmla="val 489444"/>
            </a:avLst>
          </a:prstGeom>
          <a:noFill/>
          <a:ln w="38100" cap="flat" cmpd="sng" algn="ctr">
            <a:solidFill>
              <a:srgbClr val="7030A0"/>
            </a:solidFill>
            <a:prstDash val="solid"/>
            <a:miter lim="800000"/>
            <a:headEnd type="triangle" w="med" len="med"/>
            <a:tailEnd type="none" w="med" len="med"/>
          </a:ln>
          <a:effectLst/>
        </p:spPr>
      </p:cxnSp>
      <p:cxnSp>
        <p:nvCxnSpPr>
          <p:cNvPr id="98" name="直線矢印コネクタ 37">
            <a:extLst>
              <a:ext uri="{FF2B5EF4-FFF2-40B4-BE49-F238E27FC236}">
                <a16:creationId xmlns:a16="http://schemas.microsoft.com/office/drawing/2014/main" id="{73FE5618-8850-4CD6-BA2F-E23C95FB09BD}"/>
              </a:ext>
            </a:extLst>
          </p:cNvPr>
          <p:cNvCxnSpPr>
            <a:cxnSpLocks/>
            <a:stCxn id="93" idx="0"/>
            <a:endCxn id="99" idx="0"/>
          </p:cNvCxnSpPr>
          <p:nvPr/>
        </p:nvCxnSpPr>
        <p:spPr>
          <a:xfrm rot="16200000" flipV="1">
            <a:off x="5627901" y="2065238"/>
            <a:ext cx="51327" cy="2648364"/>
          </a:xfrm>
          <a:prstGeom prst="bentConnector3">
            <a:avLst>
              <a:gd name="adj1" fmla="val 545380"/>
            </a:avLst>
          </a:prstGeom>
          <a:noFill/>
          <a:ln w="38100" cap="flat" cmpd="sng" algn="ctr">
            <a:solidFill>
              <a:srgbClr val="7030A0"/>
            </a:solidFill>
            <a:prstDash val="solid"/>
            <a:miter lim="800000"/>
            <a:headEnd type="triangle" w="med" len="med"/>
            <a:tailEnd type="none" w="med" len="med"/>
          </a:ln>
          <a:effectLst/>
        </p:spPr>
      </p:cxnSp>
      <p:sp>
        <p:nvSpPr>
          <p:cNvPr id="99" name="楕円 98">
            <a:extLst>
              <a:ext uri="{FF2B5EF4-FFF2-40B4-BE49-F238E27FC236}">
                <a16:creationId xmlns:a16="http://schemas.microsoft.com/office/drawing/2014/main" id="{08AE156E-F5E1-4C34-BB24-EE16BA964FE9}"/>
              </a:ext>
            </a:extLst>
          </p:cNvPr>
          <p:cNvSpPr/>
          <p:nvPr/>
        </p:nvSpPr>
        <p:spPr>
          <a:xfrm>
            <a:off x="4291524" y="3363756"/>
            <a:ext cx="75715" cy="8153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02" name="直線矢印コネクタ 37">
            <a:extLst>
              <a:ext uri="{FF2B5EF4-FFF2-40B4-BE49-F238E27FC236}">
                <a16:creationId xmlns:a16="http://schemas.microsoft.com/office/drawing/2014/main" id="{CB75A491-B9FB-43B4-B617-A457B71FFBB5}"/>
              </a:ext>
            </a:extLst>
          </p:cNvPr>
          <p:cNvCxnSpPr>
            <a:cxnSpLocks/>
            <a:stCxn id="93" idx="0"/>
            <a:endCxn id="103" idx="0"/>
          </p:cNvCxnSpPr>
          <p:nvPr/>
        </p:nvCxnSpPr>
        <p:spPr>
          <a:xfrm rot="16200000" flipV="1">
            <a:off x="5983856" y="2421192"/>
            <a:ext cx="51742" cy="1936039"/>
          </a:xfrm>
          <a:prstGeom prst="bentConnector3">
            <a:avLst>
              <a:gd name="adj1" fmla="val 541807"/>
            </a:avLst>
          </a:prstGeom>
          <a:noFill/>
          <a:ln w="38100" cap="flat" cmpd="sng" algn="ctr">
            <a:solidFill>
              <a:srgbClr val="7030A0"/>
            </a:solidFill>
            <a:prstDash val="solid"/>
            <a:miter lim="800000"/>
            <a:headEnd type="triangle" w="med" len="med"/>
            <a:tailEnd type="none" w="med" len="med"/>
          </a:ln>
          <a:effectLst/>
        </p:spPr>
      </p:cxnSp>
      <p:sp>
        <p:nvSpPr>
          <p:cNvPr id="103" name="楕円 102">
            <a:extLst>
              <a:ext uri="{FF2B5EF4-FFF2-40B4-BE49-F238E27FC236}">
                <a16:creationId xmlns:a16="http://schemas.microsoft.com/office/drawing/2014/main" id="{BB35B9D9-7BFA-4A81-A515-88A93DD28032}"/>
              </a:ext>
            </a:extLst>
          </p:cNvPr>
          <p:cNvSpPr/>
          <p:nvPr/>
        </p:nvSpPr>
        <p:spPr>
          <a:xfrm>
            <a:off x="5003849" y="3363341"/>
            <a:ext cx="75715" cy="8153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11" name="直線矢印コネクタ 37">
            <a:extLst>
              <a:ext uri="{FF2B5EF4-FFF2-40B4-BE49-F238E27FC236}">
                <a16:creationId xmlns:a16="http://schemas.microsoft.com/office/drawing/2014/main" id="{28B1DBB1-0890-4A14-AD9B-984D41051446}"/>
              </a:ext>
            </a:extLst>
          </p:cNvPr>
          <p:cNvCxnSpPr>
            <a:cxnSpLocks/>
            <a:stCxn id="57" idx="0"/>
            <a:endCxn id="93" idx="2"/>
          </p:cNvCxnSpPr>
          <p:nvPr/>
        </p:nvCxnSpPr>
        <p:spPr>
          <a:xfrm flipV="1">
            <a:off x="6977746" y="3956344"/>
            <a:ext cx="0" cy="273023"/>
          </a:xfrm>
          <a:prstGeom prst="straightConnector1">
            <a:avLst/>
          </a:prstGeom>
          <a:noFill/>
          <a:ln w="38100" cap="flat" cmpd="sng" algn="ctr">
            <a:solidFill>
              <a:srgbClr val="7030A0"/>
            </a:solidFill>
            <a:prstDash val="solid"/>
            <a:miter lim="800000"/>
            <a:headEnd type="triangle" w="med" len="med"/>
            <a:tailEnd type="none" w="med" len="med"/>
          </a:ln>
          <a:effectLst/>
        </p:spPr>
      </p:cxnSp>
      <p:sp>
        <p:nvSpPr>
          <p:cNvPr id="135" name="吹き出し: 角を丸めた四角形 134">
            <a:extLst>
              <a:ext uri="{FF2B5EF4-FFF2-40B4-BE49-F238E27FC236}">
                <a16:creationId xmlns:a16="http://schemas.microsoft.com/office/drawing/2014/main" id="{A355950E-4AF2-4B8B-B8A3-6EE336C528C3}"/>
              </a:ext>
            </a:extLst>
          </p:cNvPr>
          <p:cNvSpPr/>
          <p:nvPr/>
        </p:nvSpPr>
        <p:spPr>
          <a:xfrm>
            <a:off x="419656" y="1256436"/>
            <a:ext cx="2644177" cy="565107"/>
          </a:xfrm>
          <a:prstGeom prst="wedgeRoundRectCallout">
            <a:avLst>
              <a:gd name="adj1" fmla="val -7659"/>
              <a:gd name="adj2" fmla="val 237152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PC is hashed to generate an index of history table </a:t>
            </a:r>
            <a:endParaRPr kumimoji="1" lang="ja-JP" altLang="en-US" dirty="0"/>
          </a:p>
        </p:txBody>
      </p:sp>
      <p:sp>
        <p:nvSpPr>
          <p:cNvPr id="136" name="吹き出し: 角を丸めた四角形 135">
            <a:extLst>
              <a:ext uri="{FF2B5EF4-FFF2-40B4-BE49-F238E27FC236}">
                <a16:creationId xmlns:a16="http://schemas.microsoft.com/office/drawing/2014/main" id="{CC831BBB-ADC5-481C-B530-7BA0A55D9AB1}"/>
              </a:ext>
            </a:extLst>
          </p:cNvPr>
          <p:cNvSpPr/>
          <p:nvPr/>
        </p:nvSpPr>
        <p:spPr>
          <a:xfrm>
            <a:off x="5117100" y="1195147"/>
            <a:ext cx="3896654" cy="1100583"/>
          </a:xfrm>
          <a:prstGeom prst="wedgeRoundRectCallout">
            <a:avLst>
              <a:gd name="adj1" fmla="val -46907"/>
              <a:gd name="adj2" fmla="val 81622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en-US" altLang="ja-JP" sz="1600" dirty="0"/>
              <a:t>Hist0: value of the latest execution</a:t>
            </a:r>
          </a:p>
          <a:p>
            <a:r>
              <a:rPr kumimoji="1" lang="en-US" altLang="ja-JP" sz="1600" dirty="0"/>
              <a:t>Hist1: value of the previous execution</a:t>
            </a:r>
          </a:p>
          <a:p>
            <a:r>
              <a:rPr kumimoji="1" lang="en-US" altLang="ja-JP" sz="1600" dirty="0"/>
              <a:t>Hist2: value of the one preceding execution</a:t>
            </a:r>
          </a:p>
          <a:p>
            <a:r>
              <a:rPr kumimoji="1" lang="en-US" altLang="ja-JP" sz="1600" dirty="0"/>
              <a:t>Diff: Hist0 - Hist1</a:t>
            </a:r>
            <a:endParaRPr kumimoji="1" lang="ja-JP" altLang="en-US" sz="1600" dirty="0"/>
          </a:p>
        </p:txBody>
      </p:sp>
    </p:spTree>
    <p:extLst>
      <p:ext uri="{BB962C8B-B14F-4D97-AF65-F5344CB8AC3E}">
        <p14:creationId xmlns:p14="http://schemas.microsoft.com/office/powerpoint/2010/main" val="89249732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28A5076-CB02-40B0-A2D1-C11412AA8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H3VP Block Diagram (2/2)</a:t>
            </a:r>
            <a:endParaRPr lang="ja-JP" altLang="en-US" dirty="0"/>
          </a:p>
        </p:txBody>
      </p:sp>
      <p:sp>
        <p:nvSpPr>
          <p:cNvPr id="74" name="コンテンツ プレースホルダー 73">
            <a:extLst>
              <a:ext uri="{FF2B5EF4-FFF2-40B4-BE49-F238E27FC236}">
                <a16:creationId xmlns:a16="http://schemas.microsoft.com/office/drawing/2014/main" id="{F2A947D6-CE7D-44C1-9EAF-BE60870903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60" y="1266092"/>
            <a:ext cx="3325446" cy="4915877"/>
          </a:xfrm>
        </p:spPr>
        <p:txBody>
          <a:bodyPr/>
          <a:lstStyle/>
          <a:p>
            <a:r>
              <a:rPr lang="en-US" altLang="ja-JP" dirty="0">
                <a:solidFill>
                  <a:schemeClr val="tx1"/>
                </a:solidFill>
              </a:rPr>
              <a:t>If at least one of three confidence counters exceeds threshold, speculation becomes active</a:t>
            </a:r>
          </a:p>
          <a:p>
            <a:r>
              <a:rPr lang="en-US" altLang="ja-JP" dirty="0">
                <a:solidFill>
                  <a:schemeClr val="tx1"/>
                </a:solidFill>
              </a:rPr>
              <a:t>Regardless of whether speculation is active, status is set to FAILED if prediction misses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DB95A49-0710-401B-A68E-C41ED594BC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19C94B50-104C-4B32-8EAD-C778547B9A96}"/>
              </a:ext>
            </a:extLst>
          </p:cNvPr>
          <p:cNvSpPr/>
          <p:nvPr/>
        </p:nvSpPr>
        <p:spPr>
          <a:xfrm>
            <a:off x="4434954" y="3027725"/>
            <a:ext cx="611811" cy="275964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0" tIns="0" rIns="0" bIns="0" rtlCol="0" anchor="ctr"/>
          <a:lstStyle/>
          <a:p>
            <a:pPr algn="ctr"/>
            <a:endParaRPr kumimoji="1" lang="ja-JP" altLang="en-US" dirty="0">
              <a:cs typeface="Times New Roman" panose="02020603050405020304" pitchFamily="18" charset="0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FCCC7058-49F1-4AD9-8F1A-15EEF9A7970A}"/>
              </a:ext>
            </a:extLst>
          </p:cNvPr>
          <p:cNvSpPr/>
          <p:nvPr/>
        </p:nvSpPr>
        <p:spPr>
          <a:xfrm>
            <a:off x="5046764" y="3028321"/>
            <a:ext cx="407554" cy="275964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endParaRPr kumimoji="1" lang="ja-JP" altLang="en-US" dirty="0">
              <a:cs typeface="Times New Roman" panose="02020603050405020304" pitchFamily="18" charset="0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75FB69A-C246-489D-9DAC-87646EF5D753}"/>
              </a:ext>
            </a:extLst>
          </p:cNvPr>
          <p:cNvSpPr/>
          <p:nvPr/>
        </p:nvSpPr>
        <p:spPr>
          <a:xfrm>
            <a:off x="4435434" y="2227818"/>
            <a:ext cx="611331" cy="275964"/>
          </a:xfrm>
          <a:prstGeom prst="rect">
            <a:avLst/>
          </a:prstGeom>
          <a:solidFill>
            <a:schemeClr val="bg1"/>
          </a:solidFill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0" tIns="0" rIns="0" bIns="0" rtlCol="0" anchor="ctr"/>
          <a:lstStyle/>
          <a:p>
            <a:pPr algn="ctr"/>
            <a:r>
              <a:rPr kumimoji="1" lang="en-US" altLang="ja-JP" dirty="0">
                <a:cs typeface="Times New Roman" panose="02020603050405020304" pitchFamily="18" charset="0"/>
              </a:rPr>
              <a:t>Status</a:t>
            </a:r>
            <a:endParaRPr kumimoji="1" lang="ja-JP" altLang="en-US" dirty="0">
              <a:cs typeface="Times New Roman" panose="02020603050405020304" pitchFamily="18" charset="0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BA58B575-B882-4E31-9EC3-CA20FD5BEE84}"/>
              </a:ext>
            </a:extLst>
          </p:cNvPr>
          <p:cNvSpPr/>
          <p:nvPr/>
        </p:nvSpPr>
        <p:spPr>
          <a:xfrm>
            <a:off x="5046764" y="2225615"/>
            <a:ext cx="407554" cy="275964"/>
          </a:xfrm>
          <a:prstGeom prst="rect">
            <a:avLst/>
          </a:prstGeom>
          <a:solidFill>
            <a:schemeClr val="bg1"/>
          </a:solidFill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kumimoji="1" lang="en-US" altLang="ja-JP" dirty="0" err="1">
                <a:cs typeface="Times New Roman" panose="02020603050405020304" pitchFamily="18" charset="0"/>
              </a:rPr>
              <a:t>Cnf</a:t>
            </a:r>
            <a:endParaRPr kumimoji="1" lang="ja-JP" altLang="en-US" dirty="0"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正方形/長方形 10">
                <a:extLst>
                  <a:ext uri="{FF2B5EF4-FFF2-40B4-BE49-F238E27FC236}">
                    <a16:creationId xmlns:a16="http://schemas.microsoft.com/office/drawing/2014/main" id="{0A79C385-3C70-400C-9F35-E52AC317924C}"/>
                  </a:ext>
                </a:extLst>
              </p:cNvPr>
              <p:cNvSpPr/>
              <p:nvPr/>
            </p:nvSpPr>
            <p:spPr>
              <a:xfrm>
                <a:off x="4432319" y="3303690"/>
                <a:ext cx="1021999" cy="525559"/>
              </a:xfrm>
              <a:prstGeom prst="rect">
                <a:avLst/>
              </a:prstGeom>
              <a:solidFill>
                <a:schemeClr val="bg1"/>
              </a:solidFill>
              <a:ln w="63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3600" b="0" i="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⋯</m:t>
                      </m:r>
                    </m:oMath>
                  </m:oMathPara>
                </a14:m>
                <a:endParaRPr kumimoji="1" lang="ja-JP" altLang="en-US" sz="3600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1" name="正方形/長方形 10">
                <a:extLst>
                  <a:ext uri="{FF2B5EF4-FFF2-40B4-BE49-F238E27FC236}">
                    <a16:creationId xmlns:a16="http://schemas.microsoft.com/office/drawing/2014/main" id="{0A79C385-3C70-400C-9F35-E52AC317924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2319" y="3303690"/>
                <a:ext cx="1021999" cy="52555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6350"/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正方形/長方形 11">
                <a:extLst>
                  <a:ext uri="{FF2B5EF4-FFF2-40B4-BE49-F238E27FC236}">
                    <a16:creationId xmlns:a16="http://schemas.microsoft.com/office/drawing/2014/main" id="{0E7BB490-232D-41A7-97F0-1D9DCAA05D84}"/>
                  </a:ext>
                </a:extLst>
              </p:cNvPr>
              <p:cNvSpPr/>
              <p:nvPr/>
            </p:nvSpPr>
            <p:spPr>
              <a:xfrm>
                <a:off x="4432319" y="2507044"/>
                <a:ext cx="1021999" cy="525559"/>
              </a:xfrm>
              <a:prstGeom prst="rect">
                <a:avLst/>
              </a:prstGeom>
              <a:solidFill>
                <a:schemeClr val="bg1"/>
              </a:solidFill>
              <a:ln w="63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3600" b="0" i="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⋯</m:t>
                      </m:r>
                    </m:oMath>
                  </m:oMathPara>
                </a14:m>
                <a:endParaRPr kumimoji="1" lang="ja-JP" altLang="en-US" sz="3600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2" name="正方形/長方形 11">
                <a:extLst>
                  <a:ext uri="{FF2B5EF4-FFF2-40B4-BE49-F238E27FC236}">
                    <a16:creationId xmlns:a16="http://schemas.microsoft.com/office/drawing/2014/main" id="{0E7BB490-232D-41A7-97F0-1D9DCAA05D8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2319" y="2507044"/>
                <a:ext cx="1021999" cy="52555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6350"/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33B351E0-9447-43A2-9EE2-FD90F1A5B0F4}"/>
              </a:ext>
            </a:extLst>
          </p:cNvPr>
          <p:cNvSpPr/>
          <p:nvPr/>
        </p:nvSpPr>
        <p:spPr>
          <a:xfrm>
            <a:off x="5164744" y="2792593"/>
            <a:ext cx="17816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1" lang="en-US" altLang="ja-JP" dirty="0">
                <a:cs typeface="Times New Roman" panose="02020603050405020304" pitchFamily="18" charset="0"/>
              </a:rPr>
              <a:t> </a:t>
            </a:r>
            <a:endParaRPr kumimoji="1" lang="ja-JP" altLang="en-US" dirty="0">
              <a:cs typeface="Times New Roman" panose="02020603050405020304" pitchFamily="18" charset="0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9644E446-1408-4D83-9D72-827BD8CBF8C3}"/>
              </a:ext>
            </a:extLst>
          </p:cNvPr>
          <p:cNvSpPr/>
          <p:nvPr/>
        </p:nvSpPr>
        <p:spPr>
          <a:xfrm>
            <a:off x="5579447" y="3027723"/>
            <a:ext cx="611811" cy="275964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0" tIns="0" rIns="0" bIns="0" rtlCol="0" anchor="ctr"/>
          <a:lstStyle/>
          <a:p>
            <a:pPr algn="ctr"/>
            <a:endParaRPr kumimoji="1" lang="ja-JP" altLang="en-US" dirty="0">
              <a:cs typeface="Times New Roman" panose="02020603050405020304" pitchFamily="18" charset="0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4016813E-616F-44F4-A5D3-67C030D67C90}"/>
              </a:ext>
            </a:extLst>
          </p:cNvPr>
          <p:cNvSpPr/>
          <p:nvPr/>
        </p:nvSpPr>
        <p:spPr>
          <a:xfrm>
            <a:off x="6191258" y="3028319"/>
            <a:ext cx="407554" cy="275964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endParaRPr kumimoji="1" lang="ja-JP" altLang="en-US" dirty="0">
              <a:cs typeface="Times New Roman" panose="02020603050405020304" pitchFamily="18" charset="0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DBA3BDFF-FC2B-4613-AE6F-3292BE80F601}"/>
              </a:ext>
            </a:extLst>
          </p:cNvPr>
          <p:cNvSpPr/>
          <p:nvPr/>
        </p:nvSpPr>
        <p:spPr>
          <a:xfrm>
            <a:off x="5579927" y="2227817"/>
            <a:ext cx="611331" cy="275964"/>
          </a:xfrm>
          <a:prstGeom prst="rect">
            <a:avLst/>
          </a:prstGeom>
          <a:solidFill>
            <a:schemeClr val="bg1"/>
          </a:solidFill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0" tIns="0" rIns="0" bIns="0" rtlCol="0" anchor="ctr"/>
          <a:lstStyle/>
          <a:p>
            <a:pPr algn="ctr"/>
            <a:r>
              <a:rPr kumimoji="1" lang="en-US" altLang="ja-JP" dirty="0">
                <a:cs typeface="Times New Roman" panose="02020603050405020304" pitchFamily="18" charset="0"/>
              </a:rPr>
              <a:t>Status</a:t>
            </a:r>
            <a:endParaRPr kumimoji="1" lang="ja-JP" altLang="en-US" dirty="0">
              <a:cs typeface="Times New Roman" panose="02020603050405020304" pitchFamily="18" charset="0"/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0FE3EFE2-06FE-449F-89F5-12EA539579E9}"/>
              </a:ext>
            </a:extLst>
          </p:cNvPr>
          <p:cNvSpPr/>
          <p:nvPr/>
        </p:nvSpPr>
        <p:spPr>
          <a:xfrm>
            <a:off x="6191258" y="2225613"/>
            <a:ext cx="407554" cy="275964"/>
          </a:xfrm>
          <a:prstGeom prst="rect">
            <a:avLst/>
          </a:prstGeom>
          <a:solidFill>
            <a:schemeClr val="bg1"/>
          </a:solidFill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kumimoji="1" lang="en-US" altLang="ja-JP" dirty="0" err="1">
                <a:cs typeface="Times New Roman" panose="02020603050405020304" pitchFamily="18" charset="0"/>
              </a:rPr>
              <a:t>Cnf</a:t>
            </a:r>
            <a:endParaRPr kumimoji="1" lang="ja-JP" altLang="en-US" dirty="0"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正方形/長方形 19">
                <a:extLst>
                  <a:ext uri="{FF2B5EF4-FFF2-40B4-BE49-F238E27FC236}">
                    <a16:creationId xmlns:a16="http://schemas.microsoft.com/office/drawing/2014/main" id="{D30A3A5B-1790-43F4-99F0-E3452DD0EAFC}"/>
                  </a:ext>
                </a:extLst>
              </p:cNvPr>
              <p:cNvSpPr/>
              <p:nvPr/>
            </p:nvSpPr>
            <p:spPr>
              <a:xfrm>
                <a:off x="5576812" y="3303688"/>
                <a:ext cx="1021999" cy="525559"/>
              </a:xfrm>
              <a:prstGeom prst="rect">
                <a:avLst/>
              </a:prstGeom>
              <a:solidFill>
                <a:schemeClr val="bg1"/>
              </a:solidFill>
              <a:ln w="63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3600" b="0" i="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⋯</m:t>
                      </m:r>
                    </m:oMath>
                  </m:oMathPara>
                </a14:m>
                <a:endParaRPr kumimoji="1" lang="ja-JP" altLang="en-US" sz="3600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0" name="正方形/長方形 19">
                <a:extLst>
                  <a:ext uri="{FF2B5EF4-FFF2-40B4-BE49-F238E27FC236}">
                    <a16:creationId xmlns:a16="http://schemas.microsoft.com/office/drawing/2014/main" id="{D30A3A5B-1790-43F4-99F0-E3452DD0EAF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6812" y="3303688"/>
                <a:ext cx="1021999" cy="52555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6350"/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正方形/長方形 20">
                <a:extLst>
                  <a:ext uri="{FF2B5EF4-FFF2-40B4-BE49-F238E27FC236}">
                    <a16:creationId xmlns:a16="http://schemas.microsoft.com/office/drawing/2014/main" id="{ECBF1D80-E280-4C7D-802E-64B8160821DE}"/>
                  </a:ext>
                </a:extLst>
              </p:cNvPr>
              <p:cNvSpPr/>
              <p:nvPr/>
            </p:nvSpPr>
            <p:spPr>
              <a:xfrm>
                <a:off x="5576812" y="2507042"/>
                <a:ext cx="1021999" cy="525559"/>
              </a:xfrm>
              <a:prstGeom prst="rect">
                <a:avLst/>
              </a:prstGeom>
              <a:solidFill>
                <a:schemeClr val="bg1"/>
              </a:solidFill>
              <a:ln w="63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3600" b="0" i="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⋯</m:t>
                      </m:r>
                    </m:oMath>
                  </m:oMathPara>
                </a14:m>
                <a:endParaRPr kumimoji="1" lang="ja-JP" altLang="en-US" sz="3600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1" name="正方形/長方形 20">
                <a:extLst>
                  <a:ext uri="{FF2B5EF4-FFF2-40B4-BE49-F238E27FC236}">
                    <a16:creationId xmlns:a16="http://schemas.microsoft.com/office/drawing/2014/main" id="{ECBF1D80-E280-4C7D-802E-64B8160821D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6812" y="2507042"/>
                <a:ext cx="1021999" cy="52555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6350"/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9ED7C9C9-3AE9-453B-AEC1-C5D7E2A9CEB9}"/>
              </a:ext>
            </a:extLst>
          </p:cNvPr>
          <p:cNvSpPr/>
          <p:nvPr/>
        </p:nvSpPr>
        <p:spPr>
          <a:xfrm>
            <a:off x="6309238" y="2792592"/>
            <a:ext cx="17816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1" lang="en-US" altLang="ja-JP" dirty="0">
                <a:cs typeface="Times New Roman" panose="02020603050405020304" pitchFamily="18" charset="0"/>
              </a:rPr>
              <a:t> </a:t>
            </a:r>
            <a:endParaRPr kumimoji="1" lang="ja-JP" altLang="en-US" dirty="0">
              <a:cs typeface="Times New Roman" panose="02020603050405020304" pitchFamily="18" charset="0"/>
            </a:endParaRP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32E7FC40-A2EC-4AD5-8875-32A0677AE2F4}"/>
              </a:ext>
            </a:extLst>
          </p:cNvPr>
          <p:cNvSpPr/>
          <p:nvPr/>
        </p:nvSpPr>
        <p:spPr>
          <a:xfrm>
            <a:off x="6745336" y="3027722"/>
            <a:ext cx="611811" cy="275964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0" tIns="0" rIns="0" bIns="0" rtlCol="0" anchor="ctr"/>
          <a:lstStyle/>
          <a:p>
            <a:pPr algn="ctr"/>
            <a:endParaRPr kumimoji="1" lang="ja-JP" altLang="en-US" dirty="0">
              <a:cs typeface="Times New Roman" panose="02020603050405020304" pitchFamily="18" charset="0"/>
            </a:endParaRP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C4E4426B-02F5-42CC-80F9-BF24059EB53A}"/>
              </a:ext>
            </a:extLst>
          </p:cNvPr>
          <p:cNvSpPr/>
          <p:nvPr/>
        </p:nvSpPr>
        <p:spPr>
          <a:xfrm>
            <a:off x="7357147" y="3028318"/>
            <a:ext cx="407554" cy="275964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endParaRPr kumimoji="1" lang="ja-JP" altLang="en-US" dirty="0">
              <a:cs typeface="Times New Roman" panose="02020603050405020304" pitchFamily="18" charset="0"/>
            </a:endParaRP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595C63C1-E3BF-403A-BB2D-99D51744D2C5}"/>
              </a:ext>
            </a:extLst>
          </p:cNvPr>
          <p:cNvSpPr/>
          <p:nvPr/>
        </p:nvSpPr>
        <p:spPr>
          <a:xfrm>
            <a:off x="6745816" y="2227815"/>
            <a:ext cx="611331" cy="275964"/>
          </a:xfrm>
          <a:prstGeom prst="rect">
            <a:avLst/>
          </a:prstGeom>
          <a:solidFill>
            <a:schemeClr val="bg1"/>
          </a:solidFill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0" tIns="0" rIns="0" bIns="0" rtlCol="0" anchor="ctr"/>
          <a:lstStyle/>
          <a:p>
            <a:pPr algn="ctr"/>
            <a:r>
              <a:rPr kumimoji="1" lang="en-US" altLang="ja-JP" dirty="0">
                <a:cs typeface="Times New Roman" panose="02020603050405020304" pitchFamily="18" charset="0"/>
              </a:rPr>
              <a:t>Status</a:t>
            </a:r>
            <a:endParaRPr kumimoji="1" lang="ja-JP" altLang="en-US" dirty="0">
              <a:cs typeface="Times New Roman" panose="02020603050405020304" pitchFamily="18" charset="0"/>
            </a:endParaRP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BD936FF0-A1C1-4161-8720-DD81685DF637}"/>
              </a:ext>
            </a:extLst>
          </p:cNvPr>
          <p:cNvSpPr/>
          <p:nvPr/>
        </p:nvSpPr>
        <p:spPr>
          <a:xfrm>
            <a:off x="7357147" y="2225612"/>
            <a:ext cx="407554" cy="275964"/>
          </a:xfrm>
          <a:prstGeom prst="rect">
            <a:avLst/>
          </a:prstGeom>
          <a:solidFill>
            <a:schemeClr val="bg1"/>
          </a:solidFill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kumimoji="1" lang="en-US" altLang="ja-JP" dirty="0" err="1">
                <a:cs typeface="Times New Roman" panose="02020603050405020304" pitchFamily="18" charset="0"/>
              </a:rPr>
              <a:t>Cnf</a:t>
            </a:r>
            <a:endParaRPr kumimoji="1" lang="ja-JP" altLang="en-US" dirty="0"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正方形/長方形 28">
                <a:extLst>
                  <a:ext uri="{FF2B5EF4-FFF2-40B4-BE49-F238E27FC236}">
                    <a16:creationId xmlns:a16="http://schemas.microsoft.com/office/drawing/2014/main" id="{A56D53B1-6462-49B2-A5E3-3EC0DFB80DBB}"/>
                  </a:ext>
                </a:extLst>
              </p:cNvPr>
              <p:cNvSpPr/>
              <p:nvPr/>
            </p:nvSpPr>
            <p:spPr>
              <a:xfrm>
                <a:off x="6742701" y="3303687"/>
                <a:ext cx="1021999" cy="525559"/>
              </a:xfrm>
              <a:prstGeom prst="rect">
                <a:avLst/>
              </a:prstGeom>
              <a:solidFill>
                <a:schemeClr val="bg1"/>
              </a:solidFill>
              <a:ln w="63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3600" b="0" i="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⋯</m:t>
                      </m:r>
                    </m:oMath>
                  </m:oMathPara>
                </a14:m>
                <a:endParaRPr kumimoji="1" lang="ja-JP" altLang="en-US" sz="3600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9" name="正方形/長方形 28">
                <a:extLst>
                  <a:ext uri="{FF2B5EF4-FFF2-40B4-BE49-F238E27FC236}">
                    <a16:creationId xmlns:a16="http://schemas.microsoft.com/office/drawing/2014/main" id="{A56D53B1-6462-49B2-A5E3-3EC0DFB80DB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42701" y="3303687"/>
                <a:ext cx="1021999" cy="52555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6350"/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正方形/長方形 29">
                <a:extLst>
                  <a:ext uri="{FF2B5EF4-FFF2-40B4-BE49-F238E27FC236}">
                    <a16:creationId xmlns:a16="http://schemas.microsoft.com/office/drawing/2014/main" id="{BC4BBA77-C42A-4DFF-B02E-2DC30DEB09C7}"/>
                  </a:ext>
                </a:extLst>
              </p:cNvPr>
              <p:cNvSpPr/>
              <p:nvPr/>
            </p:nvSpPr>
            <p:spPr>
              <a:xfrm>
                <a:off x="6742701" y="2507041"/>
                <a:ext cx="1021999" cy="525559"/>
              </a:xfrm>
              <a:prstGeom prst="rect">
                <a:avLst/>
              </a:prstGeom>
              <a:solidFill>
                <a:schemeClr val="bg1"/>
              </a:solidFill>
              <a:ln w="63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3600" b="0" i="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⋯</m:t>
                      </m:r>
                    </m:oMath>
                  </m:oMathPara>
                </a14:m>
                <a:endParaRPr kumimoji="1" lang="ja-JP" altLang="en-US" sz="3600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0" name="正方形/長方形 29">
                <a:extLst>
                  <a:ext uri="{FF2B5EF4-FFF2-40B4-BE49-F238E27FC236}">
                    <a16:creationId xmlns:a16="http://schemas.microsoft.com/office/drawing/2014/main" id="{BC4BBA77-C42A-4DFF-B02E-2DC30DEB09C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42701" y="2507041"/>
                <a:ext cx="1021999" cy="52555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6350"/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75E25AC4-183F-4B91-9BCD-9AD20DA243E0}"/>
              </a:ext>
            </a:extLst>
          </p:cNvPr>
          <p:cNvSpPr/>
          <p:nvPr/>
        </p:nvSpPr>
        <p:spPr>
          <a:xfrm>
            <a:off x="7475126" y="2792590"/>
            <a:ext cx="17816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1" lang="en-US" altLang="ja-JP" dirty="0">
                <a:cs typeface="Times New Roman" panose="02020603050405020304" pitchFamily="18" charset="0"/>
              </a:rPr>
              <a:t> </a:t>
            </a:r>
            <a:endParaRPr kumimoji="1" lang="ja-JP" altLang="en-US" dirty="0">
              <a:cs typeface="Times New Roman" panose="02020603050405020304" pitchFamily="18" charset="0"/>
            </a:endParaRPr>
          </a:p>
        </p:txBody>
      </p:sp>
      <p:cxnSp>
        <p:nvCxnSpPr>
          <p:cNvPr id="32" name="直線矢印コネクタ 37">
            <a:extLst>
              <a:ext uri="{FF2B5EF4-FFF2-40B4-BE49-F238E27FC236}">
                <a16:creationId xmlns:a16="http://schemas.microsoft.com/office/drawing/2014/main" id="{7F847575-57AA-4A83-91A3-5AEF0A53DC27}"/>
              </a:ext>
            </a:extLst>
          </p:cNvPr>
          <p:cNvCxnSpPr>
            <a:cxnSpLocks/>
            <a:stCxn id="33" idx="0"/>
            <a:endCxn id="13" idx="2"/>
          </p:cNvCxnSpPr>
          <p:nvPr/>
        </p:nvCxnSpPr>
        <p:spPr>
          <a:xfrm flipH="1" flipV="1">
            <a:off x="5253824" y="3161925"/>
            <a:ext cx="1" cy="918002"/>
          </a:xfrm>
          <a:prstGeom prst="straightConnector1">
            <a:avLst/>
          </a:prstGeom>
          <a:ln w="38100">
            <a:solidFill>
              <a:srgbClr val="0070C0"/>
            </a:solidFill>
            <a:headEnd type="triangl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楕円 32">
                <a:extLst>
                  <a:ext uri="{FF2B5EF4-FFF2-40B4-BE49-F238E27FC236}">
                    <a16:creationId xmlns:a16="http://schemas.microsoft.com/office/drawing/2014/main" id="{849A5EA7-EF82-4827-99A0-EEF9E80EBA7A}"/>
                  </a:ext>
                </a:extLst>
              </p:cNvPr>
              <p:cNvSpPr/>
              <p:nvPr/>
            </p:nvSpPr>
            <p:spPr>
              <a:xfrm>
                <a:off x="5100992" y="4079927"/>
                <a:ext cx="305665" cy="305665"/>
              </a:xfrm>
              <a:prstGeom prst="ellips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lIns="162000" bIns="72000"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</m:t>
                      </m:r>
                    </m:oMath>
                  </m:oMathPara>
                </a14:m>
                <a:endParaRPr kumimoji="1" lang="ja-JP" altLang="en-US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3" name="楕円 32">
                <a:extLst>
                  <a:ext uri="{FF2B5EF4-FFF2-40B4-BE49-F238E27FC236}">
                    <a16:creationId xmlns:a16="http://schemas.microsoft.com/office/drawing/2014/main" id="{849A5EA7-EF82-4827-99A0-EEF9E80EBA7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0992" y="4079927"/>
                <a:ext cx="305665" cy="305665"/>
              </a:xfrm>
              <a:prstGeom prst="ellipse">
                <a:avLst/>
              </a:prstGeom>
              <a:blipFill>
                <a:blip r:embed="rId7"/>
                <a:stretch>
                  <a:fillRect r="-3774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2CE790C5-A052-4860-90FF-78414024170F}"/>
              </a:ext>
            </a:extLst>
          </p:cNvPr>
          <p:cNvSpPr/>
          <p:nvPr/>
        </p:nvSpPr>
        <p:spPr>
          <a:xfrm>
            <a:off x="7729472" y="3249931"/>
            <a:ext cx="127664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1" lang="en-US" altLang="ja-JP" u="sng" dirty="0">
                <a:solidFill>
                  <a:srgbClr val="00B050"/>
                </a:solidFill>
                <a:cs typeface="Times New Roman" panose="02020603050405020304" pitchFamily="18" charset="0"/>
              </a:rPr>
              <a:t>Confidence threshold</a:t>
            </a:r>
            <a:endParaRPr kumimoji="1" lang="ja-JP" altLang="en-US" u="sng" dirty="0">
              <a:solidFill>
                <a:srgbClr val="00B050"/>
              </a:solidFill>
              <a:cs typeface="Times New Roman" panose="02020603050405020304" pitchFamily="18" charset="0"/>
            </a:endParaRPr>
          </a:p>
        </p:txBody>
      </p:sp>
      <p:cxnSp>
        <p:nvCxnSpPr>
          <p:cNvPr id="35" name="直線矢印コネクタ 37">
            <a:extLst>
              <a:ext uri="{FF2B5EF4-FFF2-40B4-BE49-F238E27FC236}">
                <a16:creationId xmlns:a16="http://schemas.microsoft.com/office/drawing/2014/main" id="{0D6BA7BC-AB43-4EDD-9168-DB1AD970628F}"/>
              </a:ext>
            </a:extLst>
          </p:cNvPr>
          <p:cNvCxnSpPr>
            <a:cxnSpLocks/>
            <a:stCxn id="33" idx="6"/>
            <a:endCxn id="34" idx="2"/>
          </p:cNvCxnSpPr>
          <p:nvPr/>
        </p:nvCxnSpPr>
        <p:spPr>
          <a:xfrm flipV="1">
            <a:off x="5406657" y="3896262"/>
            <a:ext cx="2961136" cy="336498"/>
          </a:xfrm>
          <a:prstGeom prst="bentConnector2">
            <a:avLst/>
          </a:prstGeom>
          <a:ln w="38100">
            <a:solidFill>
              <a:srgbClr val="00B050"/>
            </a:solidFill>
            <a:headEnd type="triangl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楕円 35">
                <a:extLst>
                  <a:ext uri="{FF2B5EF4-FFF2-40B4-BE49-F238E27FC236}">
                    <a16:creationId xmlns:a16="http://schemas.microsoft.com/office/drawing/2014/main" id="{83EBA3AD-F687-4F4C-85AA-D8A32C380913}"/>
                  </a:ext>
                </a:extLst>
              </p:cNvPr>
              <p:cNvSpPr/>
              <p:nvPr/>
            </p:nvSpPr>
            <p:spPr>
              <a:xfrm>
                <a:off x="6242202" y="4462409"/>
                <a:ext cx="305665" cy="305665"/>
              </a:xfrm>
              <a:prstGeom prst="ellips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lIns="162000" bIns="72000"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</m:t>
                      </m:r>
                    </m:oMath>
                  </m:oMathPara>
                </a14:m>
                <a:endParaRPr kumimoji="1" lang="ja-JP" altLang="en-US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6" name="楕円 35">
                <a:extLst>
                  <a:ext uri="{FF2B5EF4-FFF2-40B4-BE49-F238E27FC236}">
                    <a16:creationId xmlns:a16="http://schemas.microsoft.com/office/drawing/2014/main" id="{83EBA3AD-F687-4F4C-85AA-D8A32C38091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2202" y="4462409"/>
                <a:ext cx="305665" cy="305665"/>
              </a:xfrm>
              <a:prstGeom prst="ellipse">
                <a:avLst/>
              </a:prstGeom>
              <a:blipFill>
                <a:blip r:embed="rId8"/>
                <a:stretch>
                  <a:fillRect r="-3774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7" name="直線矢印コネクタ 37">
            <a:extLst>
              <a:ext uri="{FF2B5EF4-FFF2-40B4-BE49-F238E27FC236}">
                <a16:creationId xmlns:a16="http://schemas.microsoft.com/office/drawing/2014/main" id="{EBC77077-4E3D-48FE-9488-AA96A5476425}"/>
              </a:ext>
            </a:extLst>
          </p:cNvPr>
          <p:cNvCxnSpPr>
            <a:cxnSpLocks/>
            <a:stCxn id="36" idx="0"/>
            <a:endCxn id="22" idx="2"/>
          </p:cNvCxnSpPr>
          <p:nvPr/>
        </p:nvCxnSpPr>
        <p:spPr>
          <a:xfrm flipV="1">
            <a:off x="6395035" y="3161924"/>
            <a:ext cx="3283" cy="1300485"/>
          </a:xfrm>
          <a:prstGeom prst="straightConnector1">
            <a:avLst/>
          </a:prstGeom>
          <a:ln w="38100">
            <a:solidFill>
              <a:srgbClr val="0070C0"/>
            </a:solidFill>
            <a:headEnd type="triangl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楕円 37">
                <a:extLst>
                  <a:ext uri="{FF2B5EF4-FFF2-40B4-BE49-F238E27FC236}">
                    <a16:creationId xmlns:a16="http://schemas.microsoft.com/office/drawing/2014/main" id="{53AAF0B9-5C3F-4216-A40C-9C9AA7364DBA}"/>
                  </a:ext>
                </a:extLst>
              </p:cNvPr>
              <p:cNvSpPr/>
              <p:nvPr/>
            </p:nvSpPr>
            <p:spPr>
              <a:xfrm>
                <a:off x="7411374" y="4833450"/>
                <a:ext cx="305665" cy="305665"/>
              </a:xfrm>
              <a:prstGeom prst="ellips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lIns="162000" bIns="72000"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</m:t>
                      </m:r>
                    </m:oMath>
                  </m:oMathPara>
                </a14:m>
                <a:endParaRPr kumimoji="1" lang="ja-JP" altLang="en-US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8" name="楕円 37">
                <a:extLst>
                  <a:ext uri="{FF2B5EF4-FFF2-40B4-BE49-F238E27FC236}">
                    <a16:creationId xmlns:a16="http://schemas.microsoft.com/office/drawing/2014/main" id="{53AAF0B9-5C3F-4216-A40C-9C9AA7364DB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11374" y="4833450"/>
                <a:ext cx="305665" cy="305665"/>
              </a:xfrm>
              <a:prstGeom prst="ellipse">
                <a:avLst/>
              </a:prstGeom>
              <a:blipFill>
                <a:blip r:embed="rId9"/>
                <a:stretch>
                  <a:fillRect r="-3774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9" name="直線矢印コネクタ 37">
            <a:extLst>
              <a:ext uri="{FF2B5EF4-FFF2-40B4-BE49-F238E27FC236}">
                <a16:creationId xmlns:a16="http://schemas.microsoft.com/office/drawing/2014/main" id="{2140B08C-942D-4C18-B1C2-4DA9AD8F9EDE}"/>
              </a:ext>
            </a:extLst>
          </p:cNvPr>
          <p:cNvCxnSpPr>
            <a:cxnSpLocks/>
            <a:stCxn id="38" idx="0"/>
            <a:endCxn id="31" idx="2"/>
          </p:cNvCxnSpPr>
          <p:nvPr/>
        </p:nvCxnSpPr>
        <p:spPr>
          <a:xfrm flipH="1" flipV="1">
            <a:off x="7564206" y="3161922"/>
            <a:ext cx="1" cy="1671528"/>
          </a:xfrm>
          <a:prstGeom prst="straightConnector1">
            <a:avLst/>
          </a:prstGeom>
          <a:ln w="38100">
            <a:solidFill>
              <a:srgbClr val="0070C0"/>
            </a:solidFill>
            <a:headEnd type="triangl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直線矢印コネクタ 37">
            <a:extLst>
              <a:ext uri="{FF2B5EF4-FFF2-40B4-BE49-F238E27FC236}">
                <a16:creationId xmlns:a16="http://schemas.microsoft.com/office/drawing/2014/main" id="{3F5E1E2B-568A-402F-8C33-665B9D729EEE}"/>
              </a:ext>
            </a:extLst>
          </p:cNvPr>
          <p:cNvCxnSpPr>
            <a:cxnSpLocks/>
            <a:stCxn id="36" idx="6"/>
            <a:endCxn id="34" idx="2"/>
          </p:cNvCxnSpPr>
          <p:nvPr/>
        </p:nvCxnSpPr>
        <p:spPr>
          <a:xfrm flipV="1">
            <a:off x="6547867" y="3896262"/>
            <a:ext cx="1819926" cy="718980"/>
          </a:xfrm>
          <a:prstGeom prst="bentConnector2">
            <a:avLst/>
          </a:prstGeom>
          <a:ln w="38100">
            <a:solidFill>
              <a:srgbClr val="00B050"/>
            </a:solidFill>
            <a:headEnd type="triangl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直線矢印コネクタ 37">
            <a:extLst>
              <a:ext uri="{FF2B5EF4-FFF2-40B4-BE49-F238E27FC236}">
                <a16:creationId xmlns:a16="http://schemas.microsoft.com/office/drawing/2014/main" id="{042D3C0D-B062-41C1-ACEA-8FD3DB2654DF}"/>
              </a:ext>
            </a:extLst>
          </p:cNvPr>
          <p:cNvCxnSpPr>
            <a:cxnSpLocks/>
            <a:stCxn id="38" idx="6"/>
            <a:endCxn id="34" idx="2"/>
          </p:cNvCxnSpPr>
          <p:nvPr/>
        </p:nvCxnSpPr>
        <p:spPr>
          <a:xfrm flipV="1">
            <a:off x="7717039" y="3896262"/>
            <a:ext cx="650754" cy="1090021"/>
          </a:xfrm>
          <a:prstGeom prst="bentConnector2">
            <a:avLst/>
          </a:prstGeom>
          <a:ln w="38100">
            <a:solidFill>
              <a:srgbClr val="00B050"/>
            </a:solidFill>
            <a:headEnd type="triangl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直線矢印コネクタ 37">
            <a:extLst>
              <a:ext uri="{FF2B5EF4-FFF2-40B4-BE49-F238E27FC236}">
                <a16:creationId xmlns:a16="http://schemas.microsoft.com/office/drawing/2014/main" id="{B92578BE-A2CB-45E3-9DB0-9430526C7B12}"/>
              </a:ext>
            </a:extLst>
          </p:cNvPr>
          <p:cNvCxnSpPr>
            <a:cxnSpLocks/>
            <a:stCxn id="45" idx="0"/>
            <a:endCxn id="36" idx="4"/>
          </p:cNvCxnSpPr>
          <p:nvPr/>
        </p:nvCxnSpPr>
        <p:spPr>
          <a:xfrm rot="5400000" flipH="1" flipV="1">
            <a:off x="6000722" y="5162387"/>
            <a:ext cx="788625" cy="1"/>
          </a:xfrm>
          <a:prstGeom prst="bentConnector3">
            <a:avLst>
              <a:gd name="adj1" fmla="val 50000"/>
            </a:avLst>
          </a:prstGeom>
          <a:ln w="3810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直線矢印コネクタ 37">
            <a:extLst>
              <a:ext uri="{FF2B5EF4-FFF2-40B4-BE49-F238E27FC236}">
                <a16:creationId xmlns:a16="http://schemas.microsoft.com/office/drawing/2014/main" id="{0AD8DA9D-2347-4AAC-BC4A-59535D3C7632}"/>
              </a:ext>
            </a:extLst>
          </p:cNvPr>
          <p:cNvCxnSpPr>
            <a:cxnSpLocks/>
            <a:stCxn id="45" idx="0"/>
            <a:endCxn id="33" idx="4"/>
          </p:cNvCxnSpPr>
          <p:nvPr/>
        </p:nvCxnSpPr>
        <p:spPr>
          <a:xfrm rot="16200000" flipV="1">
            <a:off x="5238877" y="4400541"/>
            <a:ext cx="1171107" cy="1141209"/>
          </a:xfrm>
          <a:prstGeom prst="bentConnector3">
            <a:avLst>
              <a:gd name="adj1" fmla="val 18396"/>
            </a:avLst>
          </a:prstGeom>
          <a:ln w="3810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直線矢印コネクタ 37">
            <a:extLst>
              <a:ext uri="{FF2B5EF4-FFF2-40B4-BE49-F238E27FC236}">
                <a16:creationId xmlns:a16="http://schemas.microsoft.com/office/drawing/2014/main" id="{28363E07-4958-428A-B96F-A7E65D18640F}"/>
              </a:ext>
            </a:extLst>
          </p:cNvPr>
          <p:cNvCxnSpPr>
            <a:cxnSpLocks/>
            <a:stCxn id="45" idx="0"/>
            <a:endCxn id="38" idx="4"/>
          </p:cNvCxnSpPr>
          <p:nvPr/>
        </p:nvCxnSpPr>
        <p:spPr>
          <a:xfrm rot="5400000" flipH="1" flipV="1">
            <a:off x="6770828" y="4763321"/>
            <a:ext cx="417584" cy="1169173"/>
          </a:xfrm>
          <a:prstGeom prst="bentConnector3">
            <a:avLst>
              <a:gd name="adj1" fmla="val 50000"/>
            </a:avLst>
          </a:prstGeom>
          <a:ln w="3810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5" name="正方形/長方形 44">
            <a:extLst>
              <a:ext uri="{FF2B5EF4-FFF2-40B4-BE49-F238E27FC236}">
                <a16:creationId xmlns:a16="http://schemas.microsoft.com/office/drawing/2014/main" id="{3E18657F-8E25-44C1-9779-9EF506EA8BBE}"/>
              </a:ext>
            </a:extLst>
          </p:cNvPr>
          <p:cNvSpPr/>
          <p:nvPr/>
        </p:nvSpPr>
        <p:spPr>
          <a:xfrm>
            <a:off x="5713638" y="5556699"/>
            <a:ext cx="1362792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kumimoji="1" lang="en-US" altLang="ja-JP" dirty="0">
                <a:cs typeface="Times New Roman" panose="02020603050405020304" pitchFamily="18" charset="0"/>
              </a:rPr>
              <a:t>Speculate</a:t>
            </a:r>
            <a:endParaRPr kumimoji="1" lang="ja-JP" altLang="en-US" dirty="0">
              <a:cs typeface="Times New Roman" panose="02020603050405020304" pitchFamily="18" charset="0"/>
            </a:endParaRPr>
          </a:p>
        </p:txBody>
      </p:sp>
      <p:sp>
        <p:nvSpPr>
          <p:cNvPr id="46" name="正方形/長方形 45">
            <a:extLst>
              <a:ext uri="{FF2B5EF4-FFF2-40B4-BE49-F238E27FC236}">
                <a16:creationId xmlns:a16="http://schemas.microsoft.com/office/drawing/2014/main" id="{B68A3A95-DCEE-4338-A66E-9327E7E2A430}"/>
              </a:ext>
            </a:extLst>
          </p:cNvPr>
          <p:cNvSpPr/>
          <p:nvPr/>
        </p:nvSpPr>
        <p:spPr>
          <a:xfrm>
            <a:off x="4410925" y="1909409"/>
            <a:ext cx="1082861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kumimoji="1" lang="en-US" altLang="ja-JP" dirty="0">
                <a:cs typeface="Times New Roman" panose="02020603050405020304" pitchFamily="18" charset="0"/>
              </a:rPr>
              <a:t>Arithmetic</a:t>
            </a:r>
            <a:endParaRPr kumimoji="1" lang="ja-JP" altLang="en-US" dirty="0">
              <a:cs typeface="Times New Roman" panose="02020603050405020304" pitchFamily="18" charset="0"/>
            </a:endParaRPr>
          </a:p>
        </p:txBody>
      </p:sp>
      <p:sp>
        <p:nvSpPr>
          <p:cNvPr id="47" name="正方形/長方形 46">
            <a:extLst>
              <a:ext uri="{FF2B5EF4-FFF2-40B4-BE49-F238E27FC236}">
                <a16:creationId xmlns:a16="http://schemas.microsoft.com/office/drawing/2014/main" id="{4AC7B4C2-DBA0-46DD-BAC5-CCC71D6A1109}"/>
              </a:ext>
            </a:extLst>
          </p:cNvPr>
          <p:cNvSpPr/>
          <p:nvPr/>
        </p:nvSpPr>
        <p:spPr>
          <a:xfrm>
            <a:off x="4434125" y="2222577"/>
            <a:ext cx="1021586" cy="1601429"/>
          </a:xfrm>
          <a:prstGeom prst="rect">
            <a:avLst/>
          </a:prstGeom>
          <a:noFill/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cs typeface="Times New Roman" panose="02020603050405020304" pitchFamily="18" charset="0"/>
            </a:endParaRPr>
          </a:p>
        </p:txBody>
      </p:sp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1C87F75B-4D36-4EE0-BE5A-19F1F09FC844}"/>
              </a:ext>
            </a:extLst>
          </p:cNvPr>
          <p:cNvSpPr/>
          <p:nvPr/>
        </p:nvSpPr>
        <p:spPr>
          <a:xfrm>
            <a:off x="5576143" y="2231885"/>
            <a:ext cx="1021586" cy="1601429"/>
          </a:xfrm>
          <a:prstGeom prst="rect">
            <a:avLst/>
          </a:prstGeom>
          <a:noFill/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cs typeface="Times New Roman" panose="02020603050405020304" pitchFamily="18" charset="0"/>
            </a:endParaRPr>
          </a:p>
        </p:txBody>
      </p:sp>
      <p:sp>
        <p:nvSpPr>
          <p:cNvPr id="49" name="正方形/長方形 48">
            <a:extLst>
              <a:ext uri="{FF2B5EF4-FFF2-40B4-BE49-F238E27FC236}">
                <a16:creationId xmlns:a16="http://schemas.microsoft.com/office/drawing/2014/main" id="{66422E3E-7488-46AB-95CA-B346B1DC630C}"/>
              </a:ext>
            </a:extLst>
          </p:cNvPr>
          <p:cNvSpPr/>
          <p:nvPr/>
        </p:nvSpPr>
        <p:spPr>
          <a:xfrm>
            <a:off x="6743594" y="2222577"/>
            <a:ext cx="1021586" cy="1601429"/>
          </a:xfrm>
          <a:prstGeom prst="rect">
            <a:avLst/>
          </a:prstGeom>
          <a:noFill/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cs typeface="Times New Roman" panose="02020603050405020304" pitchFamily="18" charset="0"/>
            </a:endParaRPr>
          </a:p>
        </p:txBody>
      </p:sp>
      <p:sp>
        <p:nvSpPr>
          <p:cNvPr id="50" name="正方形/長方形 49">
            <a:extLst>
              <a:ext uri="{FF2B5EF4-FFF2-40B4-BE49-F238E27FC236}">
                <a16:creationId xmlns:a16="http://schemas.microsoft.com/office/drawing/2014/main" id="{99FADB2D-1583-4893-A405-AD42163FB093}"/>
              </a:ext>
            </a:extLst>
          </p:cNvPr>
          <p:cNvSpPr/>
          <p:nvPr/>
        </p:nvSpPr>
        <p:spPr>
          <a:xfrm>
            <a:off x="4327013" y="1632112"/>
            <a:ext cx="4070471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kumimoji="1" lang="en-US" altLang="ja-JP" b="1" dirty="0">
                <a:cs typeface="Times New Roman" panose="02020603050405020304" pitchFamily="18" charset="0"/>
              </a:rPr>
              <a:t>Status &amp; confidence counter of Predictors</a:t>
            </a:r>
            <a:endParaRPr kumimoji="1" lang="ja-JP" altLang="en-US" b="1" dirty="0">
              <a:cs typeface="Times New Roman" panose="02020603050405020304" pitchFamily="18" charset="0"/>
            </a:endParaRPr>
          </a:p>
        </p:txBody>
      </p:sp>
      <p:sp>
        <p:nvSpPr>
          <p:cNvPr id="51" name="正方形/長方形 50">
            <a:extLst>
              <a:ext uri="{FF2B5EF4-FFF2-40B4-BE49-F238E27FC236}">
                <a16:creationId xmlns:a16="http://schemas.microsoft.com/office/drawing/2014/main" id="{B105D7CA-752B-4AAE-A979-0A87AF4E3219}"/>
              </a:ext>
            </a:extLst>
          </p:cNvPr>
          <p:cNvSpPr/>
          <p:nvPr/>
        </p:nvSpPr>
        <p:spPr>
          <a:xfrm>
            <a:off x="5536565" y="1909409"/>
            <a:ext cx="1082861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kumimoji="1" lang="en-US" altLang="ja-JP" dirty="0">
                <a:cs typeface="Times New Roman" panose="02020603050405020304" pitchFamily="18" charset="0"/>
              </a:rPr>
              <a:t>2-periodic</a:t>
            </a:r>
            <a:endParaRPr kumimoji="1" lang="ja-JP" altLang="en-US" dirty="0">
              <a:cs typeface="Times New Roman" panose="02020603050405020304" pitchFamily="18" charset="0"/>
            </a:endParaRPr>
          </a:p>
        </p:txBody>
      </p:sp>
      <p:sp>
        <p:nvSpPr>
          <p:cNvPr id="52" name="正方形/長方形 51">
            <a:extLst>
              <a:ext uri="{FF2B5EF4-FFF2-40B4-BE49-F238E27FC236}">
                <a16:creationId xmlns:a16="http://schemas.microsoft.com/office/drawing/2014/main" id="{71E76222-B800-4FD8-9519-DFAC368C6761}"/>
              </a:ext>
            </a:extLst>
          </p:cNvPr>
          <p:cNvSpPr/>
          <p:nvPr/>
        </p:nvSpPr>
        <p:spPr>
          <a:xfrm>
            <a:off x="6681839" y="1909409"/>
            <a:ext cx="1082861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kumimoji="1" lang="en-US" altLang="ja-JP" dirty="0">
                <a:cs typeface="Times New Roman" panose="02020603050405020304" pitchFamily="18" charset="0"/>
              </a:rPr>
              <a:t>3-periodic</a:t>
            </a:r>
            <a:endParaRPr kumimoji="1" lang="ja-JP" altLang="en-US" dirty="0">
              <a:cs typeface="Times New Roman" panose="02020603050405020304" pitchFamily="18" charset="0"/>
            </a:endParaRPr>
          </a:p>
        </p:txBody>
      </p:sp>
      <p:sp>
        <p:nvSpPr>
          <p:cNvPr id="3" name="楕円 2">
            <a:extLst>
              <a:ext uri="{FF2B5EF4-FFF2-40B4-BE49-F238E27FC236}">
                <a16:creationId xmlns:a16="http://schemas.microsoft.com/office/drawing/2014/main" id="{D2998CC9-B996-46B6-8E64-1213804E7B90}"/>
              </a:ext>
            </a:extLst>
          </p:cNvPr>
          <p:cNvSpPr/>
          <p:nvPr/>
        </p:nvSpPr>
        <p:spPr>
          <a:xfrm>
            <a:off x="7521265" y="3139338"/>
            <a:ext cx="75715" cy="81539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楕円 52">
            <a:extLst>
              <a:ext uri="{FF2B5EF4-FFF2-40B4-BE49-F238E27FC236}">
                <a16:creationId xmlns:a16="http://schemas.microsoft.com/office/drawing/2014/main" id="{2E6971B2-6CB7-4D96-92F9-0F5B5B945BBE}"/>
              </a:ext>
            </a:extLst>
          </p:cNvPr>
          <p:cNvSpPr/>
          <p:nvPr/>
        </p:nvSpPr>
        <p:spPr>
          <a:xfrm>
            <a:off x="6362249" y="3139338"/>
            <a:ext cx="75715" cy="81539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楕円 53">
            <a:extLst>
              <a:ext uri="{FF2B5EF4-FFF2-40B4-BE49-F238E27FC236}">
                <a16:creationId xmlns:a16="http://schemas.microsoft.com/office/drawing/2014/main" id="{0E032BD6-5A4E-47D1-A74B-8AB8F8C97C23}"/>
              </a:ext>
            </a:extLst>
          </p:cNvPr>
          <p:cNvSpPr/>
          <p:nvPr/>
        </p:nvSpPr>
        <p:spPr>
          <a:xfrm>
            <a:off x="5214881" y="3139338"/>
            <a:ext cx="75715" cy="81539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730249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F1AC971-760E-4568-9A41-5329CE6D28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>
                <a:solidFill>
                  <a:srgbClr val="993300"/>
                </a:solidFill>
              </a:rPr>
              <a:t>Storage Budget</a:t>
            </a:r>
            <a:endParaRPr kumimoji="1" lang="ja-JP" altLang="en-US" dirty="0">
              <a:solidFill>
                <a:srgbClr val="993300"/>
              </a:solidFill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7E0FCA6-0426-49EC-B3E4-CEB3A43A68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>
                <a:solidFill>
                  <a:schemeClr val="tx1"/>
                </a:solidFill>
              </a:rPr>
              <a:t>Storage consumption of single entry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08E61B3-2A2E-49FF-8EB8-8A6E06216C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t>24</a:t>
            </a:fld>
            <a:endParaRPr lang="en-US" dirty="0"/>
          </a:p>
        </p:txBody>
      </p:sp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id="{3EC24327-71D4-47D3-A524-0E07DC2981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4713161"/>
              </p:ext>
            </p:extLst>
          </p:nvPr>
        </p:nvGraphicFramePr>
        <p:xfrm>
          <a:off x="1737994" y="2291470"/>
          <a:ext cx="5623242" cy="28651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36007815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540425869"/>
                    </a:ext>
                  </a:extLst>
                </a:gridCol>
                <a:gridCol w="1559242">
                  <a:extLst>
                    <a:ext uri="{9D8B030D-6E8A-4147-A177-3AD203B41FA5}">
                      <a16:colId xmlns:a16="http://schemas.microsoft.com/office/drawing/2014/main" val="110203371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Field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Bit width [bit]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9194017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r>
                        <a:rPr kumimoji="1" lang="en-US" altLang="ja-JP" dirty="0"/>
                        <a:t>History table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PC, Hist0, Hist1, Hist2, Diff, </a:t>
                      </a:r>
                      <a:r>
                        <a:rPr kumimoji="1" lang="en-US" altLang="ja-JP" dirty="0" err="1"/>
                        <a:t>NewPC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64 * 6 = 384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5725497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Counter for </a:t>
                      </a:r>
                      <a:r>
                        <a:rPr kumimoji="1" lang="en-US" altLang="ja-JP" dirty="0" err="1"/>
                        <a:t>NewPC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2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8566717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r>
                        <a:rPr kumimoji="1" lang="en-US" altLang="ja-JP" dirty="0"/>
                        <a:t>Predictor</a:t>
                      </a:r>
                    </a:p>
                    <a:p>
                      <a:r>
                        <a:rPr kumimoji="1" lang="en-US" altLang="ja-JP" dirty="0"/>
                        <a:t>(* 3 predictors)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State machine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3 * 3 =  9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013453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Conf. counter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8 * 3 = 24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3783898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Failed flag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1 * </a:t>
                      </a:r>
                      <a:r>
                        <a:rPr kumimoji="1" lang="en-US" altLang="ja-JP"/>
                        <a:t>3 =  </a:t>
                      </a:r>
                      <a:r>
                        <a:rPr kumimoji="1" lang="en-US" altLang="ja-JP" dirty="0"/>
                        <a:t>3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6430236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kumimoji="1" lang="en-US" altLang="ja-JP" dirty="0"/>
                        <a:t>Total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422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49031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642396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DEF3008-B1A6-4E16-ABA8-ECE51D6945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>
                <a:solidFill>
                  <a:srgbClr val="993300"/>
                </a:solidFill>
              </a:rPr>
              <a:t>Evaluation</a:t>
            </a:r>
            <a:endParaRPr kumimoji="1" lang="ja-JP" altLang="en-US" dirty="0">
              <a:solidFill>
                <a:srgbClr val="993300"/>
              </a:solidFill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CDBD302-9E1E-4018-9BB2-E9CA3CFA83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59" y="1266092"/>
            <a:ext cx="7973311" cy="4915877"/>
          </a:xfrm>
        </p:spPr>
        <p:txBody>
          <a:bodyPr/>
          <a:lstStyle/>
          <a:p>
            <a:r>
              <a:rPr kumimoji="1" lang="en-US" altLang="ja-JP" dirty="0">
                <a:solidFill>
                  <a:schemeClr val="tx1"/>
                </a:solidFill>
              </a:rPr>
              <a:t>135</a:t>
            </a:r>
            <a:r>
              <a:rPr lang="ja-JP" altLang="en-US" dirty="0">
                <a:solidFill>
                  <a:schemeClr val="tx1"/>
                </a:solidFill>
              </a:rPr>
              <a:t> </a:t>
            </a:r>
            <a:r>
              <a:rPr lang="en-US" altLang="ja-JP" dirty="0">
                <a:solidFill>
                  <a:schemeClr val="tx1"/>
                </a:solidFill>
              </a:rPr>
              <a:t>traces</a:t>
            </a:r>
            <a:r>
              <a:rPr lang="ja-JP" altLang="en-US" dirty="0">
                <a:solidFill>
                  <a:schemeClr val="tx1"/>
                </a:solidFill>
              </a:rPr>
              <a:t> </a:t>
            </a:r>
            <a:r>
              <a:rPr lang="en-US" altLang="ja-JP" dirty="0">
                <a:solidFill>
                  <a:schemeClr val="tx1"/>
                </a:solidFill>
              </a:rPr>
              <a:t>of</a:t>
            </a:r>
            <a:r>
              <a:rPr lang="ja-JP" altLang="en-US" dirty="0">
                <a:solidFill>
                  <a:schemeClr val="tx1"/>
                </a:solidFill>
              </a:rPr>
              <a:t> </a:t>
            </a:r>
            <a:r>
              <a:rPr lang="en-US" altLang="ja-JP" dirty="0">
                <a:solidFill>
                  <a:schemeClr val="tx1"/>
                </a:solidFill>
              </a:rPr>
              <a:t>CVP-1</a:t>
            </a:r>
          </a:p>
          <a:p>
            <a:r>
              <a:rPr kumimoji="1" lang="en-US" altLang="ja-JP" dirty="0">
                <a:solidFill>
                  <a:schemeClr val="tx1"/>
                </a:solidFill>
              </a:rPr>
              <a:t>Geometric mean</a:t>
            </a:r>
            <a:r>
              <a:rPr kumimoji="1" lang="ja-JP" altLang="en-US" dirty="0">
                <a:solidFill>
                  <a:schemeClr val="tx1"/>
                </a:solidFill>
              </a:rPr>
              <a:t> </a:t>
            </a:r>
            <a:r>
              <a:rPr kumimoji="1" lang="en-US" altLang="ja-JP" dirty="0">
                <a:solidFill>
                  <a:schemeClr val="tx1"/>
                </a:solidFill>
              </a:rPr>
              <a:t>of IPC</a:t>
            </a:r>
          </a:p>
          <a:p>
            <a:r>
              <a:rPr kumimoji="1" lang="en-US" altLang="ja-JP" dirty="0">
                <a:solidFill>
                  <a:schemeClr val="tx1"/>
                </a:solidFill>
              </a:rPr>
              <a:t>Predictors for 8 kB 32 kB and Unlimited are exactly same</a:t>
            </a:r>
          </a:p>
          <a:p>
            <a:pPr lvl="1"/>
            <a:r>
              <a:rPr lang="en-US" altLang="ja-JP" dirty="0">
                <a:solidFill>
                  <a:schemeClr val="tx1"/>
                </a:solidFill>
              </a:rPr>
              <a:t>We use different # of entries and 1st confidence threshold</a:t>
            </a:r>
          </a:p>
          <a:p>
            <a:pPr lvl="1"/>
            <a:endParaRPr lang="en-US" altLang="ja-JP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A5C3532-F9AD-4CBF-B9FC-9E27B41B3A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t>25</a:t>
            </a:fld>
            <a:endParaRPr lang="en-US" dirty="0"/>
          </a:p>
        </p:txBody>
      </p:sp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id="{42F67926-8BF7-4235-A6BB-2972CC7AA1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1573164"/>
              </p:ext>
            </p:extLst>
          </p:nvPr>
        </p:nvGraphicFramePr>
        <p:xfrm>
          <a:off x="1378862" y="3849643"/>
          <a:ext cx="6249543" cy="18542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77543">
                  <a:extLst>
                    <a:ext uri="{9D8B030D-6E8A-4147-A177-3AD203B41FA5}">
                      <a16:colId xmlns:a16="http://schemas.microsoft.com/office/drawing/2014/main" val="241627307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30759122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609838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118613252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Tracks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8 kB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32 kB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Unlimited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5910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# of entries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128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512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1048576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72712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Storage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6.59 kB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26.4 kB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52.8 MB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75573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1st conf. </a:t>
                      </a:r>
                      <a:r>
                        <a:rPr kumimoji="1" lang="en-US" altLang="ja-JP" dirty="0" err="1"/>
                        <a:t>thres</a:t>
                      </a:r>
                      <a:r>
                        <a:rPr kumimoji="1" lang="en-US" altLang="ja-JP" dirty="0"/>
                        <a:t>.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24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10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10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861627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2nd conf. </a:t>
                      </a:r>
                      <a:r>
                        <a:rPr kumimoji="1" lang="en-US" altLang="ja-JP" dirty="0" err="1"/>
                        <a:t>thres</a:t>
                      </a:r>
                      <a:r>
                        <a:rPr kumimoji="1" lang="en-US" altLang="ja-JP" dirty="0"/>
                        <a:t>.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112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112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112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4231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9179946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FBE109A-15DC-432C-966F-089B94754C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>
                <a:solidFill>
                  <a:srgbClr val="993300"/>
                </a:solidFill>
              </a:rPr>
              <a:t>Overall Scores</a:t>
            </a:r>
            <a:endParaRPr kumimoji="1" lang="ja-JP" altLang="en-US" dirty="0">
              <a:solidFill>
                <a:srgbClr val="993300"/>
              </a:solidFill>
            </a:endParaRP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10B7947-D352-455D-91D5-E706E843C2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t>26</a:t>
            </a:fld>
            <a:endParaRPr lang="en-US" dirty="0"/>
          </a:p>
        </p:txBody>
      </p:sp>
      <p:sp>
        <p:nvSpPr>
          <p:cNvPr id="7" name="コンテンツ プレースホルダー 6">
            <a:extLst>
              <a:ext uri="{FF2B5EF4-FFF2-40B4-BE49-F238E27FC236}">
                <a16:creationId xmlns:a16="http://schemas.microsoft.com/office/drawing/2014/main" id="{3DC5BA0B-4802-4AE5-8380-19029F5852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>
                <a:solidFill>
                  <a:schemeClr val="tx1"/>
                </a:solidFill>
              </a:rPr>
              <a:t>No prediction (baseline): 3.211</a:t>
            </a:r>
          </a:p>
          <a:p>
            <a:r>
              <a:rPr lang="en-US" altLang="ja-JP" dirty="0">
                <a:solidFill>
                  <a:schemeClr val="tx1"/>
                </a:solidFill>
              </a:rPr>
              <a:t>H3VP (camera ready deadline)</a:t>
            </a:r>
          </a:p>
          <a:p>
            <a:pPr lvl="1"/>
            <a:r>
              <a:rPr lang="en-US" altLang="ja-JP" dirty="0">
                <a:solidFill>
                  <a:schemeClr val="tx1"/>
                </a:solidFill>
              </a:rPr>
              <a:t>8 kB: </a:t>
            </a:r>
            <a:r>
              <a:rPr lang="en-US" altLang="ja-JP" u="sng" dirty="0">
                <a:solidFill>
                  <a:srgbClr val="FF0000"/>
                </a:solidFill>
              </a:rPr>
              <a:t>3.341</a:t>
            </a:r>
            <a:r>
              <a:rPr lang="en-US" altLang="ja-JP" dirty="0"/>
              <a:t> </a:t>
            </a:r>
            <a:r>
              <a:rPr lang="en-US" altLang="ja-JP" dirty="0">
                <a:solidFill>
                  <a:schemeClr val="tx1"/>
                </a:solidFill>
              </a:rPr>
              <a:t>(+4.06%)</a:t>
            </a:r>
          </a:p>
          <a:p>
            <a:pPr lvl="1"/>
            <a:r>
              <a:rPr lang="en-US" altLang="ja-JP" dirty="0">
                <a:solidFill>
                  <a:schemeClr val="tx1"/>
                </a:solidFill>
              </a:rPr>
              <a:t>32 kB: </a:t>
            </a:r>
            <a:r>
              <a:rPr lang="en-US" altLang="ja-JP" u="sng" dirty="0">
                <a:solidFill>
                  <a:srgbClr val="FF0000"/>
                </a:solidFill>
              </a:rPr>
              <a:t>3.378</a:t>
            </a:r>
            <a:r>
              <a:rPr lang="en-US" altLang="ja-JP" dirty="0"/>
              <a:t> </a:t>
            </a:r>
            <a:r>
              <a:rPr lang="en-US" altLang="ja-JP" dirty="0">
                <a:solidFill>
                  <a:schemeClr val="tx1"/>
                </a:solidFill>
              </a:rPr>
              <a:t>(+5.19%)</a:t>
            </a:r>
          </a:p>
          <a:p>
            <a:pPr lvl="1"/>
            <a:r>
              <a:rPr lang="en-US" altLang="ja-JP" dirty="0">
                <a:solidFill>
                  <a:schemeClr val="tx1"/>
                </a:solidFill>
              </a:rPr>
              <a:t>Unlimited: </a:t>
            </a:r>
            <a:r>
              <a:rPr lang="en-US" altLang="ja-JP" u="sng" dirty="0">
                <a:solidFill>
                  <a:srgbClr val="FF0000"/>
                </a:solidFill>
              </a:rPr>
              <a:t>3.582</a:t>
            </a:r>
            <a:r>
              <a:rPr lang="en-US" altLang="ja-JP" dirty="0"/>
              <a:t> </a:t>
            </a:r>
            <a:r>
              <a:rPr lang="en-US" altLang="ja-JP" dirty="0">
                <a:solidFill>
                  <a:schemeClr val="tx1"/>
                </a:solidFill>
              </a:rPr>
              <a:t>(+11.56%)</a:t>
            </a:r>
          </a:p>
          <a:p>
            <a:endParaRPr lang="en-US" altLang="ja-JP" dirty="0"/>
          </a:p>
          <a:p>
            <a:r>
              <a:rPr lang="en-US" altLang="ja-JP" sz="1800" dirty="0">
                <a:solidFill>
                  <a:schemeClr val="tx1"/>
                </a:solidFill>
              </a:rPr>
              <a:t>Reference (H3VP in first submission deadline)</a:t>
            </a:r>
          </a:p>
          <a:p>
            <a:pPr lvl="1"/>
            <a:r>
              <a:rPr lang="en-US" altLang="ja-JP" sz="1600" dirty="0">
                <a:solidFill>
                  <a:schemeClr val="tx1"/>
                </a:solidFill>
              </a:rPr>
              <a:t>8 kB: </a:t>
            </a:r>
            <a:r>
              <a:rPr lang="en-US" altLang="ja-JP" sz="1600" dirty="0">
                <a:solidFill>
                  <a:srgbClr val="00B050"/>
                </a:solidFill>
              </a:rPr>
              <a:t>3.226 </a:t>
            </a:r>
            <a:r>
              <a:rPr lang="en-US" altLang="ja-JP" sz="1600" dirty="0">
                <a:solidFill>
                  <a:schemeClr val="tx1"/>
                </a:solidFill>
              </a:rPr>
              <a:t>(+0.47%)</a:t>
            </a:r>
          </a:p>
          <a:p>
            <a:pPr lvl="1"/>
            <a:r>
              <a:rPr lang="en-US" altLang="ja-JP" sz="1600" dirty="0">
                <a:solidFill>
                  <a:schemeClr val="tx1"/>
                </a:solidFill>
              </a:rPr>
              <a:t>32 kB: </a:t>
            </a:r>
            <a:r>
              <a:rPr lang="en-US" altLang="ja-JP" sz="1600" dirty="0">
                <a:solidFill>
                  <a:srgbClr val="00B050"/>
                </a:solidFill>
              </a:rPr>
              <a:t>3.251 </a:t>
            </a:r>
            <a:r>
              <a:rPr lang="en-US" altLang="ja-JP" sz="1600" dirty="0">
                <a:solidFill>
                  <a:schemeClr val="tx1"/>
                </a:solidFill>
              </a:rPr>
              <a:t>(+1.25%)</a:t>
            </a:r>
          </a:p>
          <a:p>
            <a:pPr lvl="1"/>
            <a:r>
              <a:rPr lang="en-US" altLang="ja-JP" sz="1600" dirty="0">
                <a:solidFill>
                  <a:schemeClr val="tx1"/>
                </a:solidFill>
              </a:rPr>
              <a:t>Unlimited: </a:t>
            </a:r>
            <a:r>
              <a:rPr lang="en-US" altLang="ja-JP" sz="1600" dirty="0">
                <a:solidFill>
                  <a:srgbClr val="00B050"/>
                </a:solidFill>
              </a:rPr>
              <a:t>3.436</a:t>
            </a:r>
            <a:r>
              <a:rPr lang="en-US" altLang="ja-JP" sz="1600" dirty="0">
                <a:solidFill>
                  <a:schemeClr val="tx1"/>
                </a:solidFill>
              </a:rPr>
              <a:t> (+7.01%)</a:t>
            </a:r>
          </a:p>
        </p:txBody>
      </p:sp>
    </p:spTree>
    <p:extLst>
      <p:ext uri="{BB962C8B-B14F-4D97-AF65-F5344CB8AC3E}">
        <p14:creationId xmlns:p14="http://schemas.microsoft.com/office/powerpoint/2010/main" val="351989460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5DCD3AC-F8C5-4030-B574-174832D89B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960" y="234454"/>
            <a:ext cx="8211312" cy="885471"/>
          </a:xfrm>
        </p:spPr>
        <p:txBody>
          <a:bodyPr>
            <a:noAutofit/>
          </a:bodyPr>
          <a:lstStyle/>
          <a:p>
            <a:r>
              <a:rPr kumimoji="1" lang="en-US" altLang="ja-JP" dirty="0">
                <a:solidFill>
                  <a:srgbClr val="993300"/>
                </a:solidFill>
              </a:rPr>
              <a:t>Benchmark</a:t>
            </a:r>
            <a:r>
              <a:rPr lang="en-US" altLang="ja-JP" dirty="0">
                <a:solidFill>
                  <a:srgbClr val="993300"/>
                </a:solidFill>
              </a:rPr>
              <a:t> Results of Individual Predictors</a:t>
            </a:r>
            <a:endParaRPr kumimoji="1" lang="ja-JP" altLang="en-US" dirty="0">
              <a:solidFill>
                <a:srgbClr val="993300"/>
              </a:solidFill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F0A3005-5FF9-4853-8BCE-6556F13479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>
                <a:solidFill>
                  <a:schemeClr val="tx1"/>
                </a:solidFill>
              </a:rPr>
              <a:t>High IPC is achieved by integrating Periodic predictors</a:t>
            </a:r>
            <a:r>
              <a:rPr lang="ja-JP" altLang="en-US" dirty="0">
                <a:solidFill>
                  <a:schemeClr val="tx1"/>
                </a:solidFill>
              </a:rPr>
              <a:t> </a:t>
            </a:r>
            <a:r>
              <a:rPr lang="en-US" altLang="ja-JP" dirty="0">
                <a:solidFill>
                  <a:schemeClr val="tx1"/>
                </a:solidFill>
              </a:rPr>
              <a:t>and Arithmetic predictor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58A09797-5DC6-4FBD-92C2-72FEF0F353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t>27</a:t>
            </a:fld>
            <a:endParaRPr lang="en-US" dirty="0"/>
          </a:p>
        </p:txBody>
      </p:sp>
      <p:graphicFrame>
        <p:nvGraphicFramePr>
          <p:cNvPr id="7" name="グラフ 6">
            <a:extLst>
              <a:ext uri="{FF2B5EF4-FFF2-40B4-BE49-F238E27FC236}">
                <a16:creationId xmlns:a16="http://schemas.microsoft.com/office/drawing/2014/main" id="{FC566348-D98A-4E5F-8F46-88DA22836CD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29429360"/>
              </p:ext>
            </p:extLst>
          </p:nvPr>
        </p:nvGraphicFramePr>
        <p:xfrm>
          <a:off x="955441" y="2198939"/>
          <a:ext cx="6987647" cy="39397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5554323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AE49FBF-4D37-479D-A4BB-B59BDFC542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>
                <a:solidFill>
                  <a:srgbClr val="993300"/>
                </a:solidFill>
              </a:rPr>
              <a:t>Selection of Confidence Threshold</a:t>
            </a:r>
            <a:r>
              <a:rPr lang="ja-JP" altLang="en-US" dirty="0">
                <a:solidFill>
                  <a:srgbClr val="993300"/>
                </a:solidFill>
              </a:rPr>
              <a:t> </a:t>
            </a:r>
            <a:r>
              <a:rPr lang="en-US" altLang="ja-JP" dirty="0">
                <a:solidFill>
                  <a:srgbClr val="993300"/>
                </a:solidFill>
              </a:rPr>
              <a:t>(1/2)</a:t>
            </a:r>
            <a:endParaRPr lang="ja-JP" altLang="en-US" dirty="0">
              <a:solidFill>
                <a:srgbClr val="993300"/>
              </a:solidFill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789B37B-789B-4930-B66B-69B75716E0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ja-JP" sz="2800" dirty="0">
                <a:solidFill>
                  <a:schemeClr val="tx1"/>
                </a:solidFill>
              </a:rPr>
              <a:t>Too Small</a:t>
            </a:r>
          </a:p>
          <a:p>
            <a:pPr lvl="1"/>
            <a:r>
              <a:rPr lang="en-US" altLang="ja-JP" dirty="0">
                <a:solidFill>
                  <a:schemeClr val="tx1"/>
                </a:solidFill>
              </a:rPr>
              <a:t>We cannot avoid failure of speculation due to an appearance of an irregular value with a period length longer than the threshold value</a:t>
            </a:r>
          </a:p>
          <a:p>
            <a:r>
              <a:rPr lang="en-US" altLang="ja-JP" dirty="0">
                <a:solidFill>
                  <a:schemeClr val="tx1"/>
                </a:solidFill>
              </a:rPr>
              <a:t>Too</a:t>
            </a:r>
            <a:r>
              <a:rPr lang="ja-JP" altLang="en-US" dirty="0">
                <a:solidFill>
                  <a:schemeClr val="tx1"/>
                </a:solidFill>
              </a:rPr>
              <a:t> </a:t>
            </a:r>
            <a:r>
              <a:rPr lang="en-US" altLang="ja-JP" dirty="0">
                <a:solidFill>
                  <a:schemeClr val="tx1"/>
                </a:solidFill>
              </a:rPr>
              <a:t>Large</a:t>
            </a:r>
          </a:p>
          <a:p>
            <a:pPr lvl="1"/>
            <a:r>
              <a:rPr lang="en-US" altLang="ja-JP" dirty="0">
                <a:solidFill>
                  <a:schemeClr val="tx1"/>
                </a:solidFill>
              </a:rPr>
              <a:t>the beginning of speculation delays and the predictor will miss out rewards for speculation success</a:t>
            </a:r>
          </a:p>
          <a:p>
            <a:r>
              <a:rPr lang="en-US" altLang="ja-JP" dirty="0">
                <a:solidFill>
                  <a:schemeClr val="tx1"/>
                </a:solidFill>
              </a:rPr>
              <a:t>Performance varies greatly depending on 2nd conf. threshold</a:t>
            </a:r>
          </a:p>
          <a:p>
            <a:r>
              <a:rPr lang="en-US" altLang="ja-JP" dirty="0">
                <a:solidFill>
                  <a:schemeClr val="tx1"/>
                </a:solidFill>
              </a:rPr>
              <a:t>Optimal threshold is determined by the ratio of the acceleration rewards on speculation success to the rewinding penalty on speculation failure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2FD4785-7E19-44A0-ACDF-16B1D200B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0352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ABFAE3C-A2F6-437F-A907-9AA600F046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>
                <a:solidFill>
                  <a:srgbClr val="993300"/>
                </a:solidFill>
              </a:rPr>
              <a:t>Selection of Confidence Threshold</a:t>
            </a:r>
            <a:r>
              <a:rPr lang="ja-JP" altLang="en-US" dirty="0">
                <a:solidFill>
                  <a:srgbClr val="993300"/>
                </a:solidFill>
              </a:rPr>
              <a:t> </a:t>
            </a:r>
            <a:r>
              <a:rPr lang="en-US" altLang="ja-JP" dirty="0">
                <a:solidFill>
                  <a:srgbClr val="993300"/>
                </a:solidFill>
              </a:rPr>
              <a:t>(2/2)</a:t>
            </a:r>
            <a:endParaRPr kumimoji="1" lang="ja-JP" altLang="en-US" dirty="0">
              <a:solidFill>
                <a:srgbClr val="993300"/>
              </a:solidFill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1B83557-83FD-481A-A502-885419366A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>
                <a:solidFill>
                  <a:schemeClr val="tx1"/>
                </a:solidFill>
              </a:rPr>
              <a:t>Optimal value of 2nd conf. </a:t>
            </a:r>
            <a:r>
              <a:rPr lang="en-US" altLang="ja-JP" dirty="0" err="1">
                <a:solidFill>
                  <a:schemeClr val="tx1"/>
                </a:solidFill>
              </a:rPr>
              <a:t>thres</a:t>
            </a:r>
            <a:r>
              <a:rPr lang="en-US" altLang="ja-JP" dirty="0">
                <a:solidFill>
                  <a:schemeClr val="tx1"/>
                </a:solidFill>
              </a:rPr>
              <a:t>. is 112 in all tracks</a:t>
            </a:r>
          </a:p>
          <a:p>
            <a:r>
              <a:rPr lang="en-US" altLang="ja-JP" dirty="0">
                <a:solidFill>
                  <a:schemeClr val="tx1"/>
                </a:solidFill>
              </a:rPr>
              <a:t>Optimal</a:t>
            </a:r>
            <a:r>
              <a:rPr lang="ja-JP" altLang="en-US" dirty="0">
                <a:solidFill>
                  <a:schemeClr val="tx1"/>
                </a:solidFill>
              </a:rPr>
              <a:t> </a:t>
            </a:r>
            <a:r>
              <a:rPr lang="en-US" altLang="ja-JP" dirty="0">
                <a:solidFill>
                  <a:schemeClr val="tx1"/>
                </a:solidFill>
              </a:rPr>
              <a:t>value of 1st conf. </a:t>
            </a:r>
            <a:r>
              <a:rPr lang="en-US" altLang="ja-JP" dirty="0" err="1">
                <a:solidFill>
                  <a:schemeClr val="tx1"/>
                </a:solidFill>
              </a:rPr>
              <a:t>thres</a:t>
            </a:r>
            <a:r>
              <a:rPr lang="en-US" altLang="ja-JP" dirty="0">
                <a:solidFill>
                  <a:schemeClr val="tx1"/>
                </a:solidFill>
              </a:rPr>
              <a:t>.: 24 (8kB track), 10 (32kB and unlimited tracks)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634DC6B-F438-489F-B380-89B31080B6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t>29</a:t>
            </a:fld>
            <a:endParaRPr lang="en-US" dirty="0"/>
          </a:p>
        </p:txBody>
      </p:sp>
      <p:graphicFrame>
        <p:nvGraphicFramePr>
          <p:cNvPr id="5" name="グラフ 4">
            <a:extLst>
              <a:ext uri="{FF2B5EF4-FFF2-40B4-BE49-F238E27FC236}">
                <a16:creationId xmlns:a16="http://schemas.microsoft.com/office/drawing/2014/main" id="{32580EDB-0517-43D3-8FF4-6B3EFF2147D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50068773"/>
              </p:ext>
            </p:extLst>
          </p:nvPr>
        </p:nvGraphicFramePr>
        <p:xfrm>
          <a:off x="1010489" y="2999750"/>
          <a:ext cx="3595688" cy="30027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グラフ 5">
            <a:extLst>
              <a:ext uri="{FF2B5EF4-FFF2-40B4-BE49-F238E27FC236}">
                <a16:creationId xmlns:a16="http://schemas.microsoft.com/office/drawing/2014/main" id="{A65BC503-9CD2-4F92-88BD-ACA4AF4C850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94886826"/>
              </p:ext>
            </p:extLst>
          </p:nvPr>
        </p:nvGraphicFramePr>
        <p:xfrm>
          <a:off x="4641894" y="2999751"/>
          <a:ext cx="3333750" cy="30027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矢印: 下 6">
            <a:extLst>
              <a:ext uri="{FF2B5EF4-FFF2-40B4-BE49-F238E27FC236}">
                <a16:creationId xmlns:a16="http://schemas.microsoft.com/office/drawing/2014/main" id="{F71D7682-D66A-428E-A7E4-167B8B694130}"/>
              </a:ext>
            </a:extLst>
          </p:cNvPr>
          <p:cNvSpPr/>
          <p:nvPr/>
        </p:nvSpPr>
        <p:spPr>
          <a:xfrm>
            <a:off x="3181453" y="2807115"/>
            <a:ext cx="211227" cy="389010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矢印: 下 7">
            <a:extLst>
              <a:ext uri="{FF2B5EF4-FFF2-40B4-BE49-F238E27FC236}">
                <a16:creationId xmlns:a16="http://schemas.microsoft.com/office/drawing/2014/main" id="{384C2004-53F1-45AF-BD46-467518C6C224}"/>
              </a:ext>
            </a:extLst>
          </p:cNvPr>
          <p:cNvSpPr/>
          <p:nvPr/>
        </p:nvSpPr>
        <p:spPr>
          <a:xfrm>
            <a:off x="3181452" y="4163570"/>
            <a:ext cx="211227" cy="389010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矢印: 下 8">
            <a:extLst>
              <a:ext uri="{FF2B5EF4-FFF2-40B4-BE49-F238E27FC236}">
                <a16:creationId xmlns:a16="http://schemas.microsoft.com/office/drawing/2014/main" id="{297FB9F8-359A-451B-802C-E2B0D528F72E}"/>
              </a:ext>
            </a:extLst>
          </p:cNvPr>
          <p:cNvSpPr/>
          <p:nvPr/>
        </p:nvSpPr>
        <p:spPr>
          <a:xfrm>
            <a:off x="6505766" y="3001620"/>
            <a:ext cx="211227" cy="389010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4C9B9B3-A1FE-45AE-A012-7D124D4AC9B7}"/>
              </a:ext>
            </a:extLst>
          </p:cNvPr>
          <p:cNvSpPr txBox="1"/>
          <p:nvPr/>
        </p:nvSpPr>
        <p:spPr>
          <a:xfrm>
            <a:off x="6605899" y="2828657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112</a:t>
            </a:r>
            <a:endParaRPr kumimoji="1" lang="ja-JP" altLang="en-US" dirty="0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226C9355-2968-43D5-859E-AECD3B2A6675}"/>
              </a:ext>
            </a:extLst>
          </p:cNvPr>
          <p:cNvSpPr txBox="1"/>
          <p:nvPr/>
        </p:nvSpPr>
        <p:spPr>
          <a:xfrm>
            <a:off x="3287065" y="2759494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112</a:t>
            </a:r>
            <a:endParaRPr kumimoji="1" lang="ja-JP" altLang="en-US" dirty="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24F675D-EAFB-4E2F-9D1F-078C816CD7AB}"/>
              </a:ext>
            </a:extLst>
          </p:cNvPr>
          <p:cNvSpPr txBox="1"/>
          <p:nvPr/>
        </p:nvSpPr>
        <p:spPr>
          <a:xfrm>
            <a:off x="3287065" y="4096271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112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340608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618A17A-9AB5-4DD8-9809-D93291774F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>
                <a:solidFill>
                  <a:srgbClr val="993300"/>
                </a:solidFill>
              </a:rPr>
              <a:t>Value</a:t>
            </a:r>
            <a:r>
              <a:rPr lang="ja-JP" altLang="en-US" dirty="0">
                <a:solidFill>
                  <a:srgbClr val="993300"/>
                </a:solidFill>
              </a:rPr>
              <a:t> </a:t>
            </a:r>
            <a:r>
              <a:rPr lang="en-US" altLang="ja-JP" dirty="0">
                <a:solidFill>
                  <a:srgbClr val="993300"/>
                </a:solidFill>
              </a:rPr>
              <a:t>Prediction</a:t>
            </a:r>
            <a:r>
              <a:rPr lang="ja-JP" altLang="en-US" dirty="0">
                <a:solidFill>
                  <a:srgbClr val="993300"/>
                </a:solidFill>
              </a:rPr>
              <a:t> </a:t>
            </a:r>
            <a:r>
              <a:rPr lang="en-US" altLang="ja-JP" dirty="0">
                <a:solidFill>
                  <a:srgbClr val="993300"/>
                </a:solidFill>
              </a:rPr>
              <a:t>(2/3)</a:t>
            </a:r>
            <a:endParaRPr kumimoji="1" lang="ja-JP" altLang="en-US" dirty="0">
              <a:solidFill>
                <a:srgbClr val="993300"/>
              </a:solidFill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B9E9B83-E6AE-4DA9-B0F5-E5D840D7AE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59" y="1266092"/>
            <a:ext cx="8018343" cy="4915877"/>
          </a:xfrm>
        </p:spPr>
        <p:txBody>
          <a:bodyPr>
            <a:normAutofit/>
          </a:bodyPr>
          <a:lstStyle/>
          <a:p>
            <a:r>
              <a:rPr lang="en-US" altLang="ja-JP" dirty="0">
                <a:solidFill>
                  <a:schemeClr val="tx1"/>
                </a:solidFill>
              </a:rPr>
              <a:t>Most branch predictors are history-based</a:t>
            </a:r>
          </a:p>
          <a:p>
            <a:pPr lvl="1"/>
            <a:r>
              <a:rPr lang="en-US" altLang="ja-JP" dirty="0">
                <a:solidFill>
                  <a:schemeClr val="tx1"/>
                </a:solidFill>
              </a:rPr>
              <a:t>Simple predictors (e.g. last two values) have high hit-ratio.</a:t>
            </a:r>
          </a:p>
          <a:p>
            <a:pPr lvl="1"/>
            <a:r>
              <a:rPr lang="en-US" altLang="ja-JP" dirty="0">
                <a:solidFill>
                  <a:schemeClr val="tx1"/>
                </a:solidFill>
              </a:rPr>
              <a:t>SOTA predictor shows very high hit-ratio.</a:t>
            </a:r>
          </a:p>
          <a:p>
            <a:endParaRPr lang="en-US" altLang="ja-JP" dirty="0">
              <a:solidFill>
                <a:schemeClr val="tx1"/>
              </a:solidFill>
            </a:endParaRPr>
          </a:p>
          <a:p>
            <a:r>
              <a:rPr lang="en-US" altLang="ja-JP" dirty="0">
                <a:solidFill>
                  <a:schemeClr val="tx1"/>
                </a:solidFill>
              </a:rPr>
              <a:t>Value prediction is much difficult</a:t>
            </a:r>
          </a:p>
          <a:p>
            <a:pPr lvl="1"/>
            <a:r>
              <a:rPr lang="en-US" altLang="ja-JP" dirty="0">
                <a:solidFill>
                  <a:schemeClr val="tx1"/>
                </a:solidFill>
              </a:rPr>
              <a:t>Locality of result values exists but far less than that of branch</a:t>
            </a:r>
          </a:p>
          <a:p>
            <a:pPr lvl="1"/>
            <a:r>
              <a:rPr lang="en-US" altLang="ja-JP" dirty="0">
                <a:solidFill>
                  <a:schemeClr val="tx1"/>
                </a:solidFill>
              </a:rPr>
              <a:t>About 50% executed instructions output last values and</a:t>
            </a:r>
          </a:p>
          <a:p>
            <a:pPr marL="201168" lvl="1" indent="0">
              <a:buNone/>
            </a:pPr>
            <a:r>
              <a:rPr lang="en-US" altLang="ja-JP" dirty="0">
                <a:solidFill>
                  <a:schemeClr val="tx1"/>
                </a:solidFill>
              </a:rPr>
              <a:t>   80% instructions output one of 16 latest results [Lipasti+,96]</a:t>
            </a:r>
          </a:p>
          <a:p>
            <a:pPr lvl="1"/>
            <a:r>
              <a:rPr lang="en-US" altLang="ja-JP" dirty="0">
                <a:solidFill>
                  <a:schemeClr val="tx1"/>
                </a:solidFill>
              </a:rPr>
              <a:t>Much lower hit-ratio than branch predictors</a:t>
            </a:r>
          </a:p>
          <a:p>
            <a:pPr lvl="1"/>
            <a:endParaRPr lang="en-US" altLang="ja-JP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BA39E2C-8614-4F2E-BF61-324797B186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四角形: 角を丸くする 4">
            <a:extLst>
              <a:ext uri="{FF2B5EF4-FFF2-40B4-BE49-F238E27FC236}">
                <a16:creationId xmlns:a16="http://schemas.microsoft.com/office/drawing/2014/main" id="{74D5ED1E-50C9-4E81-B9B7-7262E618945B}"/>
              </a:ext>
            </a:extLst>
          </p:cNvPr>
          <p:cNvSpPr/>
          <p:nvPr/>
        </p:nvSpPr>
        <p:spPr>
          <a:xfrm>
            <a:off x="688848" y="1225296"/>
            <a:ext cx="8089392" cy="1341120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7A31441D-FE07-4E6E-A76D-33F683A9241B}"/>
              </a:ext>
            </a:extLst>
          </p:cNvPr>
          <p:cNvSpPr/>
          <p:nvPr/>
        </p:nvSpPr>
        <p:spPr>
          <a:xfrm>
            <a:off x="719328" y="3102864"/>
            <a:ext cx="8058912" cy="2060448"/>
          </a:xfrm>
          <a:prstGeom prst="round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169369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" name="グラフ 27">
            <a:extLst>
              <a:ext uri="{FF2B5EF4-FFF2-40B4-BE49-F238E27FC236}">
                <a16:creationId xmlns:a16="http://schemas.microsoft.com/office/drawing/2014/main" id="{AA94D0DE-2187-4D90-9E7F-00FE7D3BA65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39892017"/>
              </p:ext>
            </p:extLst>
          </p:nvPr>
        </p:nvGraphicFramePr>
        <p:xfrm>
          <a:off x="247100" y="2617497"/>
          <a:ext cx="8640000" cy="14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9" name="グラフ 28">
            <a:extLst>
              <a:ext uri="{FF2B5EF4-FFF2-40B4-BE49-F238E27FC236}">
                <a16:creationId xmlns:a16="http://schemas.microsoft.com/office/drawing/2014/main" id="{DD58DE11-4148-41C8-9FA9-33CF007ABCE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0381892"/>
              </p:ext>
            </p:extLst>
          </p:nvPr>
        </p:nvGraphicFramePr>
        <p:xfrm>
          <a:off x="247100" y="1156996"/>
          <a:ext cx="8640000" cy="14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0" name="グラフ 29">
            <a:extLst>
              <a:ext uri="{FF2B5EF4-FFF2-40B4-BE49-F238E27FC236}">
                <a16:creationId xmlns:a16="http://schemas.microsoft.com/office/drawing/2014/main" id="{EB20B32F-BA9D-44AB-8A2A-5BE701D8BE5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85376636"/>
              </p:ext>
            </p:extLst>
          </p:nvPr>
        </p:nvGraphicFramePr>
        <p:xfrm>
          <a:off x="247100" y="4077997"/>
          <a:ext cx="8640000" cy="14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タイトル 1">
            <a:extLst>
              <a:ext uri="{FF2B5EF4-FFF2-40B4-BE49-F238E27FC236}">
                <a16:creationId xmlns:a16="http://schemas.microsoft.com/office/drawing/2014/main" id="{D3D352D3-6B3A-4CCC-829F-9378AD8BAD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960" y="234454"/>
            <a:ext cx="8247888" cy="885471"/>
          </a:xfrm>
        </p:spPr>
        <p:txBody>
          <a:bodyPr>
            <a:normAutofit/>
          </a:bodyPr>
          <a:lstStyle/>
          <a:p>
            <a:r>
              <a:rPr lang="en-US" altLang="ja-JP" dirty="0">
                <a:solidFill>
                  <a:srgbClr val="993300"/>
                </a:solidFill>
              </a:rPr>
              <a:t>Benchmark Results of Individual Traces (1/2)</a:t>
            </a:r>
            <a:endParaRPr lang="ja-JP" altLang="en-US" dirty="0">
              <a:solidFill>
                <a:srgbClr val="993300"/>
              </a:solidFill>
            </a:endParaRP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3730790B-EE94-46EF-AA46-45CDD7B1F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pPr/>
              <a:t>30</a:t>
            </a:fld>
            <a:endParaRPr lang="en-US" dirty="0"/>
          </a:p>
        </p:txBody>
      </p:sp>
      <p:cxnSp>
        <p:nvCxnSpPr>
          <p:cNvPr id="11" name="直線矢印コネクタ 10">
            <a:extLst>
              <a:ext uri="{FF2B5EF4-FFF2-40B4-BE49-F238E27FC236}">
                <a16:creationId xmlns:a16="http://schemas.microsoft.com/office/drawing/2014/main" id="{BD420235-A58F-4B90-9EF6-D3AC71360F32}"/>
              </a:ext>
            </a:extLst>
          </p:cNvPr>
          <p:cNvCxnSpPr>
            <a:cxnSpLocks/>
          </p:cNvCxnSpPr>
          <p:nvPr/>
        </p:nvCxnSpPr>
        <p:spPr>
          <a:xfrm>
            <a:off x="1012916" y="5498087"/>
            <a:ext cx="2540181" cy="0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014B616-A357-489D-854F-E3F057C619A7}"/>
              </a:ext>
            </a:extLst>
          </p:cNvPr>
          <p:cNvSpPr txBox="1"/>
          <p:nvPr/>
        </p:nvSpPr>
        <p:spPr>
          <a:xfrm>
            <a:off x="1828158" y="5479384"/>
            <a:ext cx="13851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err="1"/>
              <a:t>compute_int</a:t>
            </a:r>
            <a:endParaRPr kumimoji="1" lang="ja-JP" altLang="en-US" dirty="0"/>
          </a:p>
        </p:txBody>
      </p:sp>
      <p:cxnSp>
        <p:nvCxnSpPr>
          <p:cNvPr id="15" name="直線矢印コネクタ 14">
            <a:extLst>
              <a:ext uri="{FF2B5EF4-FFF2-40B4-BE49-F238E27FC236}">
                <a16:creationId xmlns:a16="http://schemas.microsoft.com/office/drawing/2014/main" id="{91037D73-D088-4F76-BAEC-ADAB6267ADF0}"/>
              </a:ext>
            </a:extLst>
          </p:cNvPr>
          <p:cNvCxnSpPr>
            <a:cxnSpLocks/>
          </p:cNvCxnSpPr>
          <p:nvPr/>
        </p:nvCxnSpPr>
        <p:spPr>
          <a:xfrm>
            <a:off x="3605213" y="5498087"/>
            <a:ext cx="709612" cy="0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9F9C296A-5835-4AA8-9C32-AFD19CBC1427}"/>
              </a:ext>
            </a:extLst>
          </p:cNvPr>
          <p:cNvSpPr txBox="1"/>
          <p:nvPr/>
        </p:nvSpPr>
        <p:spPr>
          <a:xfrm>
            <a:off x="3701358" y="5518573"/>
            <a:ext cx="13279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err="1"/>
              <a:t>compute_fp</a:t>
            </a:r>
            <a:endParaRPr kumimoji="1" lang="ja-JP" altLang="en-US" dirty="0"/>
          </a:p>
        </p:txBody>
      </p:sp>
      <p:cxnSp>
        <p:nvCxnSpPr>
          <p:cNvPr id="17" name="直線矢印コネクタ 16">
            <a:extLst>
              <a:ext uri="{FF2B5EF4-FFF2-40B4-BE49-F238E27FC236}">
                <a16:creationId xmlns:a16="http://schemas.microsoft.com/office/drawing/2014/main" id="{D02392DD-376D-4CDD-9E75-BDF3D2D65648}"/>
              </a:ext>
            </a:extLst>
          </p:cNvPr>
          <p:cNvCxnSpPr>
            <a:cxnSpLocks/>
          </p:cNvCxnSpPr>
          <p:nvPr/>
        </p:nvCxnSpPr>
        <p:spPr>
          <a:xfrm>
            <a:off x="4386263" y="5495928"/>
            <a:ext cx="4398025" cy="0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33EFA92C-CA7C-4B5C-AAA7-BF2A5F7C0FA0}"/>
              </a:ext>
            </a:extLst>
          </p:cNvPr>
          <p:cNvSpPr txBox="1"/>
          <p:nvPr/>
        </p:nvSpPr>
        <p:spPr>
          <a:xfrm>
            <a:off x="6413461" y="5467312"/>
            <a:ext cx="4608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err="1"/>
              <a:t>srv</a:t>
            </a:r>
            <a:endParaRPr kumimoji="1" lang="ja-JP" altLang="en-US" dirty="0"/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42E88AD1-8688-48CD-A967-A0D54B1CFF09}"/>
              </a:ext>
            </a:extLst>
          </p:cNvPr>
          <p:cNvSpPr txBox="1"/>
          <p:nvPr/>
        </p:nvSpPr>
        <p:spPr>
          <a:xfrm>
            <a:off x="1431080" y="970292"/>
            <a:ext cx="700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633%</a:t>
            </a:r>
            <a:endParaRPr kumimoji="1" lang="ja-JP" altLang="en-US" dirty="0"/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2A8DE08B-1681-4C1C-A502-B081E740AB8A}"/>
              </a:ext>
            </a:extLst>
          </p:cNvPr>
          <p:cNvSpPr txBox="1"/>
          <p:nvPr/>
        </p:nvSpPr>
        <p:spPr>
          <a:xfrm>
            <a:off x="2880315" y="1028775"/>
            <a:ext cx="700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147%</a:t>
            </a:r>
            <a:endParaRPr kumimoji="1" lang="ja-JP" altLang="en-US" dirty="0"/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3E1098EB-FE55-4F93-862C-D87966F2AF1E}"/>
              </a:ext>
            </a:extLst>
          </p:cNvPr>
          <p:cNvSpPr/>
          <p:nvPr/>
        </p:nvSpPr>
        <p:spPr>
          <a:xfrm>
            <a:off x="1665945" y="5834662"/>
            <a:ext cx="581211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400" dirty="0"/>
              <a:t>H3VP IPC improvements for 135 CVP-1 traces</a:t>
            </a: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B6736545-DD55-4B3B-AF7F-F88A4019394A}"/>
              </a:ext>
            </a:extLst>
          </p:cNvPr>
          <p:cNvSpPr txBox="1"/>
          <p:nvPr/>
        </p:nvSpPr>
        <p:spPr>
          <a:xfrm>
            <a:off x="86829" y="1159739"/>
            <a:ext cx="540533" cy="338554"/>
          </a:xfrm>
          <a:prstGeom prst="rect">
            <a:avLst/>
          </a:prstGeom>
          <a:solidFill>
            <a:srgbClr val="F4D4ED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sz="1600" i="1" dirty="0"/>
              <a:t>8 kB</a:t>
            </a:r>
            <a:endParaRPr kumimoji="1" lang="ja-JP" altLang="en-US" sz="1600" i="1" dirty="0"/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9AF22122-94EB-4D04-840C-6D9190BC243A}"/>
              </a:ext>
            </a:extLst>
          </p:cNvPr>
          <p:cNvSpPr txBox="1"/>
          <p:nvPr/>
        </p:nvSpPr>
        <p:spPr>
          <a:xfrm>
            <a:off x="86829" y="2488052"/>
            <a:ext cx="644728" cy="338554"/>
          </a:xfrm>
          <a:prstGeom prst="rect">
            <a:avLst/>
          </a:prstGeom>
          <a:solidFill>
            <a:srgbClr val="F4D4ED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sz="1600" i="1" dirty="0"/>
              <a:t>32 kB</a:t>
            </a:r>
            <a:endParaRPr kumimoji="1" lang="ja-JP" altLang="en-US" sz="1600" i="1" dirty="0"/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D0B4A6BF-1D19-41F8-86FC-595CD642AC93}"/>
              </a:ext>
            </a:extLst>
          </p:cNvPr>
          <p:cNvSpPr txBox="1"/>
          <p:nvPr/>
        </p:nvSpPr>
        <p:spPr>
          <a:xfrm>
            <a:off x="66773" y="3924108"/>
            <a:ext cx="897682" cy="307777"/>
          </a:xfrm>
          <a:prstGeom prst="rect">
            <a:avLst/>
          </a:prstGeom>
          <a:solidFill>
            <a:srgbClr val="F4D4ED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sz="1400" i="1" dirty="0"/>
              <a:t>Unlimited</a:t>
            </a:r>
            <a:endParaRPr kumimoji="1" lang="ja-JP" altLang="en-US" sz="1400" i="1" dirty="0"/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C71F4359-D2A7-44AC-B382-5A45C7502A6A}"/>
              </a:ext>
            </a:extLst>
          </p:cNvPr>
          <p:cNvSpPr txBox="1"/>
          <p:nvPr/>
        </p:nvSpPr>
        <p:spPr>
          <a:xfrm>
            <a:off x="1434522" y="2470739"/>
            <a:ext cx="700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633%</a:t>
            </a:r>
            <a:endParaRPr kumimoji="1" lang="ja-JP" altLang="en-US" dirty="0"/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DA044D4B-4CEC-4CB1-86CC-1A78B3240AC7}"/>
              </a:ext>
            </a:extLst>
          </p:cNvPr>
          <p:cNvSpPr txBox="1"/>
          <p:nvPr/>
        </p:nvSpPr>
        <p:spPr>
          <a:xfrm>
            <a:off x="2894606" y="2489790"/>
            <a:ext cx="700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169%</a:t>
            </a:r>
            <a:endParaRPr kumimoji="1" lang="ja-JP" altLang="en-US" dirty="0"/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5EAA045D-CE03-459B-89F2-D388DC363309}"/>
              </a:ext>
            </a:extLst>
          </p:cNvPr>
          <p:cNvSpPr txBox="1"/>
          <p:nvPr/>
        </p:nvSpPr>
        <p:spPr>
          <a:xfrm>
            <a:off x="1439285" y="3883803"/>
            <a:ext cx="700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633%</a:t>
            </a:r>
            <a:endParaRPr kumimoji="1" lang="ja-JP" altLang="en-US" dirty="0"/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4A12FAB5-EB87-4181-8154-D831933484CB}"/>
              </a:ext>
            </a:extLst>
          </p:cNvPr>
          <p:cNvSpPr txBox="1"/>
          <p:nvPr/>
        </p:nvSpPr>
        <p:spPr>
          <a:xfrm>
            <a:off x="2880318" y="3931428"/>
            <a:ext cx="700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169%</a:t>
            </a:r>
            <a:endParaRPr kumimoji="1" lang="ja-JP" altLang="en-US" dirty="0"/>
          </a:p>
        </p:txBody>
      </p:sp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85E6ACBA-9541-4702-A85B-6709FE7BDAC2}"/>
              </a:ext>
            </a:extLst>
          </p:cNvPr>
          <p:cNvCxnSpPr/>
          <p:nvPr/>
        </p:nvCxnSpPr>
        <p:spPr>
          <a:xfrm>
            <a:off x="1438276" y="1133475"/>
            <a:ext cx="0" cy="176212"/>
          </a:xfrm>
          <a:prstGeom prst="line">
            <a:avLst/>
          </a:prstGeom>
          <a:ln w="57150">
            <a:solidFill>
              <a:srgbClr val="1AA2D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フリーフォーム: 図形 23">
            <a:extLst>
              <a:ext uri="{FF2B5EF4-FFF2-40B4-BE49-F238E27FC236}">
                <a16:creationId xmlns:a16="http://schemas.microsoft.com/office/drawing/2014/main" id="{0E944D11-F77D-4AA7-A33B-2F70ACCB8463}"/>
              </a:ext>
            </a:extLst>
          </p:cNvPr>
          <p:cNvSpPr/>
          <p:nvPr/>
        </p:nvSpPr>
        <p:spPr>
          <a:xfrm>
            <a:off x="1362129" y="1263670"/>
            <a:ext cx="147587" cy="93643"/>
          </a:xfrm>
          <a:custGeom>
            <a:avLst/>
            <a:gdLst>
              <a:gd name="connsiteX0" fmla="*/ 0 w 726392"/>
              <a:gd name="connsiteY0" fmla="*/ 97599 h 209860"/>
              <a:gd name="connsiteX1" fmla="*/ 230736 w 726392"/>
              <a:gd name="connsiteY1" fmla="*/ 3595 h 209860"/>
              <a:gd name="connsiteX2" fmla="*/ 487110 w 726392"/>
              <a:gd name="connsiteY2" fmla="*/ 208694 h 209860"/>
              <a:gd name="connsiteX3" fmla="*/ 726392 w 726392"/>
              <a:gd name="connsiteY3" fmla="*/ 71961 h 2098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6392" h="209860">
                <a:moveTo>
                  <a:pt x="0" y="97599"/>
                </a:moveTo>
                <a:cubicBezTo>
                  <a:pt x="74775" y="41339"/>
                  <a:pt x="149551" y="-14921"/>
                  <a:pt x="230736" y="3595"/>
                </a:cubicBezTo>
                <a:cubicBezTo>
                  <a:pt x="311921" y="22111"/>
                  <a:pt x="404501" y="197300"/>
                  <a:pt x="487110" y="208694"/>
                </a:cubicBezTo>
                <a:cubicBezTo>
                  <a:pt x="569719" y="220088"/>
                  <a:pt x="648055" y="146024"/>
                  <a:pt x="726392" y="71961"/>
                </a:cubicBezTo>
              </a:path>
            </a:pathLst>
          </a:custGeom>
          <a:ln w="95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: 図形 31">
            <a:extLst>
              <a:ext uri="{FF2B5EF4-FFF2-40B4-BE49-F238E27FC236}">
                <a16:creationId xmlns:a16="http://schemas.microsoft.com/office/drawing/2014/main" id="{187EFCB5-DB5D-4DB6-A5C8-0CF1A4CC274E}"/>
              </a:ext>
            </a:extLst>
          </p:cNvPr>
          <p:cNvSpPr/>
          <p:nvPr/>
        </p:nvSpPr>
        <p:spPr>
          <a:xfrm>
            <a:off x="1362129" y="1306533"/>
            <a:ext cx="147587" cy="93643"/>
          </a:xfrm>
          <a:custGeom>
            <a:avLst/>
            <a:gdLst>
              <a:gd name="connsiteX0" fmla="*/ 0 w 726392"/>
              <a:gd name="connsiteY0" fmla="*/ 97599 h 209860"/>
              <a:gd name="connsiteX1" fmla="*/ 230736 w 726392"/>
              <a:gd name="connsiteY1" fmla="*/ 3595 h 209860"/>
              <a:gd name="connsiteX2" fmla="*/ 487110 w 726392"/>
              <a:gd name="connsiteY2" fmla="*/ 208694 h 209860"/>
              <a:gd name="connsiteX3" fmla="*/ 726392 w 726392"/>
              <a:gd name="connsiteY3" fmla="*/ 71961 h 2098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6392" h="209860">
                <a:moveTo>
                  <a:pt x="0" y="97599"/>
                </a:moveTo>
                <a:cubicBezTo>
                  <a:pt x="74775" y="41339"/>
                  <a:pt x="149551" y="-14921"/>
                  <a:pt x="230736" y="3595"/>
                </a:cubicBezTo>
                <a:cubicBezTo>
                  <a:pt x="311921" y="22111"/>
                  <a:pt x="404501" y="197300"/>
                  <a:pt x="487110" y="208694"/>
                </a:cubicBezTo>
                <a:cubicBezTo>
                  <a:pt x="569719" y="220088"/>
                  <a:pt x="648055" y="146024"/>
                  <a:pt x="726392" y="71961"/>
                </a:cubicBezTo>
              </a:path>
            </a:pathLst>
          </a:custGeom>
          <a:ln w="95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3" name="直線コネクタ 32">
            <a:extLst>
              <a:ext uri="{FF2B5EF4-FFF2-40B4-BE49-F238E27FC236}">
                <a16:creationId xmlns:a16="http://schemas.microsoft.com/office/drawing/2014/main" id="{F16A3A08-00BD-4871-B428-FF8B4979AED5}"/>
              </a:ext>
            </a:extLst>
          </p:cNvPr>
          <p:cNvCxnSpPr>
            <a:cxnSpLocks/>
          </p:cNvCxnSpPr>
          <p:nvPr/>
        </p:nvCxnSpPr>
        <p:spPr>
          <a:xfrm>
            <a:off x="2871789" y="1166813"/>
            <a:ext cx="0" cy="142874"/>
          </a:xfrm>
          <a:prstGeom prst="line">
            <a:avLst/>
          </a:prstGeom>
          <a:ln w="57150">
            <a:solidFill>
              <a:srgbClr val="1AA2D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フリーフォーム: 図形 33">
            <a:extLst>
              <a:ext uri="{FF2B5EF4-FFF2-40B4-BE49-F238E27FC236}">
                <a16:creationId xmlns:a16="http://schemas.microsoft.com/office/drawing/2014/main" id="{F600A5A8-5AB8-4F68-9BC6-C959080C26C8}"/>
              </a:ext>
            </a:extLst>
          </p:cNvPr>
          <p:cNvSpPr/>
          <p:nvPr/>
        </p:nvSpPr>
        <p:spPr>
          <a:xfrm>
            <a:off x="2795642" y="1263670"/>
            <a:ext cx="147587" cy="93643"/>
          </a:xfrm>
          <a:custGeom>
            <a:avLst/>
            <a:gdLst>
              <a:gd name="connsiteX0" fmla="*/ 0 w 726392"/>
              <a:gd name="connsiteY0" fmla="*/ 97599 h 209860"/>
              <a:gd name="connsiteX1" fmla="*/ 230736 w 726392"/>
              <a:gd name="connsiteY1" fmla="*/ 3595 h 209860"/>
              <a:gd name="connsiteX2" fmla="*/ 487110 w 726392"/>
              <a:gd name="connsiteY2" fmla="*/ 208694 h 209860"/>
              <a:gd name="connsiteX3" fmla="*/ 726392 w 726392"/>
              <a:gd name="connsiteY3" fmla="*/ 71961 h 2098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6392" h="209860">
                <a:moveTo>
                  <a:pt x="0" y="97599"/>
                </a:moveTo>
                <a:cubicBezTo>
                  <a:pt x="74775" y="41339"/>
                  <a:pt x="149551" y="-14921"/>
                  <a:pt x="230736" y="3595"/>
                </a:cubicBezTo>
                <a:cubicBezTo>
                  <a:pt x="311921" y="22111"/>
                  <a:pt x="404501" y="197300"/>
                  <a:pt x="487110" y="208694"/>
                </a:cubicBezTo>
                <a:cubicBezTo>
                  <a:pt x="569719" y="220088"/>
                  <a:pt x="648055" y="146024"/>
                  <a:pt x="726392" y="71961"/>
                </a:cubicBezTo>
              </a:path>
            </a:pathLst>
          </a:custGeom>
          <a:ln w="95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: 図形 45">
            <a:extLst>
              <a:ext uri="{FF2B5EF4-FFF2-40B4-BE49-F238E27FC236}">
                <a16:creationId xmlns:a16="http://schemas.microsoft.com/office/drawing/2014/main" id="{C8FC6026-72A9-498C-9CE4-485F2680B7D8}"/>
              </a:ext>
            </a:extLst>
          </p:cNvPr>
          <p:cNvSpPr/>
          <p:nvPr/>
        </p:nvSpPr>
        <p:spPr>
          <a:xfrm>
            <a:off x="2795642" y="1306533"/>
            <a:ext cx="147587" cy="93643"/>
          </a:xfrm>
          <a:custGeom>
            <a:avLst/>
            <a:gdLst>
              <a:gd name="connsiteX0" fmla="*/ 0 w 726392"/>
              <a:gd name="connsiteY0" fmla="*/ 97599 h 209860"/>
              <a:gd name="connsiteX1" fmla="*/ 230736 w 726392"/>
              <a:gd name="connsiteY1" fmla="*/ 3595 h 209860"/>
              <a:gd name="connsiteX2" fmla="*/ 487110 w 726392"/>
              <a:gd name="connsiteY2" fmla="*/ 208694 h 209860"/>
              <a:gd name="connsiteX3" fmla="*/ 726392 w 726392"/>
              <a:gd name="connsiteY3" fmla="*/ 71961 h 2098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6392" h="209860">
                <a:moveTo>
                  <a:pt x="0" y="97599"/>
                </a:moveTo>
                <a:cubicBezTo>
                  <a:pt x="74775" y="41339"/>
                  <a:pt x="149551" y="-14921"/>
                  <a:pt x="230736" y="3595"/>
                </a:cubicBezTo>
                <a:cubicBezTo>
                  <a:pt x="311921" y="22111"/>
                  <a:pt x="404501" y="197300"/>
                  <a:pt x="487110" y="208694"/>
                </a:cubicBezTo>
                <a:cubicBezTo>
                  <a:pt x="569719" y="220088"/>
                  <a:pt x="648055" y="146024"/>
                  <a:pt x="726392" y="71961"/>
                </a:cubicBezTo>
              </a:path>
            </a:pathLst>
          </a:custGeom>
          <a:ln w="95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211F5070-B0CB-46E8-91E2-78CC08048D08}"/>
              </a:ext>
            </a:extLst>
          </p:cNvPr>
          <p:cNvCxnSpPr/>
          <p:nvPr/>
        </p:nvCxnSpPr>
        <p:spPr>
          <a:xfrm>
            <a:off x="1438276" y="2624138"/>
            <a:ext cx="0" cy="176212"/>
          </a:xfrm>
          <a:prstGeom prst="line">
            <a:avLst/>
          </a:prstGeom>
          <a:ln w="57150">
            <a:solidFill>
              <a:srgbClr val="F29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フリーフォーム: 図形 47">
            <a:extLst>
              <a:ext uri="{FF2B5EF4-FFF2-40B4-BE49-F238E27FC236}">
                <a16:creationId xmlns:a16="http://schemas.microsoft.com/office/drawing/2014/main" id="{6727FC85-74CF-40E1-94B7-A51C1732F04E}"/>
              </a:ext>
            </a:extLst>
          </p:cNvPr>
          <p:cNvSpPr/>
          <p:nvPr/>
        </p:nvSpPr>
        <p:spPr>
          <a:xfrm>
            <a:off x="1362129" y="2754333"/>
            <a:ext cx="147587" cy="93643"/>
          </a:xfrm>
          <a:custGeom>
            <a:avLst/>
            <a:gdLst>
              <a:gd name="connsiteX0" fmla="*/ 0 w 726392"/>
              <a:gd name="connsiteY0" fmla="*/ 97599 h 209860"/>
              <a:gd name="connsiteX1" fmla="*/ 230736 w 726392"/>
              <a:gd name="connsiteY1" fmla="*/ 3595 h 209860"/>
              <a:gd name="connsiteX2" fmla="*/ 487110 w 726392"/>
              <a:gd name="connsiteY2" fmla="*/ 208694 h 209860"/>
              <a:gd name="connsiteX3" fmla="*/ 726392 w 726392"/>
              <a:gd name="connsiteY3" fmla="*/ 71961 h 2098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6392" h="209860">
                <a:moveTo>
                  <a:pt x="0" y="97599"/>
                </a:moveTo>
                <a:cubicBezTo>
                  <a:pt x="74775" y="41339"/>
                  <a:pt x="149551" y="-14921"/>
                  <a:pt x="230736" y="3595"/>
                </a:cubicBezTo>
                <a:cubicBezTo>
                  <a:pt x="311921" y="22111"/>
                  <a:pt x="404501" y="197300"/>
                  <a:pt x="487110" y="208694"/>
                </a:cubicBezTo>
                <a:cubicBezTo>
                  <a:pt x="569719" y="220088"/>
                  <a:pt x="648055" y="146024"/>
                  <a:pt x="726392" y="71961"/>
                </a:cubicBezTo>
              </a:path>
            </a:pathLst>
          </a:custGeom>
          <a:ln w="95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: 図形 48">
            <a:extLst>
              <a:ext uri="{FF2B5EF4-FFF2-40B4-BE49-F238E27FC236}">
                <a16:creationId xmlns:a16="http://schemas.microsoft.com/office/drawing/2014/main" id="{8A77FDF6-8971-4606-ACB4-D65B538D4760}"/>
              </a:ext>
            </a:extLst>
          </p:cNvPr>
          <p:cNvSpPr/>
          <p:nvPr/>
        </p:nvSpPr>
        <p:spPr>
          <a:xfrm>
            <a:off x="1362129" y="2797196"/>
            <a:ext cx="147587" cy="93643"/>
          </a:xfrm>
          <a:custGeom>
            <a:avLst/>
            <a:gdLst>
              <a:gd name="connsiteX0" fmla="*/ 0 w 726392"/>
              <a:gd name="connsiteY0" fmla="*/ 97599 h 209860"/>
              <a:gd name="connsiteX1" fmla="*/ 230736 w 726392"/>
              <a:gd name="connsiteY1" fmla="*/ 3595 h 209860"/>
              <a:gd name="connsiteX2" fmla="*/ 487110 w 726392"/>
              <a:gd name="connsiteY2" fmla="*/ 208694 h 209860"/>
              <a:gd name="connsiteX3" fmla="*/ 726392 w 726392"/>
              <a:gd name="connsiteY3" fmla="*/ 71961 h 2098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6392" h="209860">
                <a:moveTo>
                  <a:pt x="0" y="97599"/>
                </a:moveTo>
                <a:cubicBezTo>
                  <a:pt x="74775" y="41339"/>
                  <a:pt x="149551" y="-14921"/>
                  <a:pt x="230736" y="3595"/>
                </a:cubicBezTo>
                <a:cubicBezTo>
                  <a:pt x="311921" y="22111"/>
                  <a:pt x="404501" y="197300"/>
                  <a:pt x="487110" y="208694"/>
                </a:cubicBezTo>
                <a:cubicBezTo>
                  <a:pt x="569719" y="220088"/>
                  <a:pt x="648055" y="146024"/>
                  <a:pt x="726392" y="71961"/>
                </a:cubicBezTo>
              </a:path>
            </a:pathLst>
          </a:custGeom>
          <a:ln w="95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50" name="直線コネクタ 49">
            <a:extLst>
              <a:ext uri="{FF2B5EF4-FFF2-40B4-BE49-F238E27FC236}">
                <a16:creationId xmlns:a16="http://schemas.microsoft.com/office/drawing/2014/main" id="{3071F847-4450-4A2D-BAA8-C85FDF2206AD}"/>
              </a:ext>
            </a:extLst>
          </p:cNvPr>
          <p:cNvCxnSpPr>
            <a:cxnSpLocks/>
          </p:cNvCxnSpPr>
          <p:nvPr/>
        </p:nvCxnSpPr>
        <p:spPr>
          <a:xfrm>
            <a:off x="2871789" y="2657476"/>
            <a:ext cx="0" cy="142874"/>
          </a:xfrm>
          <a:prstGeom prst="line">
            <a:avLst/>
          </a:prstGeom>
          <a:ln w="57150">
            <a:solidFill>
              <a:srgbClr val="F29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フリーフォーム: 図形 50">
            <a:extLst>
              <a:ext uri="{FF2B5EF4-FFF2-40B4-BE49-F238E27FC236}">
                <a16:creationId xmlns:a16="http://schemas.microsoft.com/office/drawing/2014/main" id="{AE01F615-D7F4-42D0-80D7-D6AC3EC7F875}"/>
              </a:ext>
            </a:extLst>
          </p:cNvPr>
          <p:cNvSpPr/>
          <p:nvPr/>
        </p:nvSpPr>
        <p:spPr>
          <a:xfrm>
            <a:off x="2795642" y="2754333"/>
            <a:ext cx="147587" cy="93643"/>
          </a:xfrm>
          <a:custGeom>
            <a:avLst/>
            <a:gdLst>
              <a:gd name="connsiteX0" fmla="*/ 0 w 726392"/>
              <a:gd name="connsiteY0" fmla="*/ 97599 h 209860"/>
              <a:gd name="connsiteX1" fmla="*/ 230736 w 726392"/>
              <a:gd name="connsiteY1" fmla="*/ 3595 h 209860"/>
              <a:gd name="connsiteX2" fmla="*/ 487110 w 726392"/>
              <a:gd name="connsiteY2" fmla="*/ 208694 h 209860"/>
              <a:gd name="connsiteX3" fmla="*/ 726392 w 726392"/>
              <a:gd name="connsiteY3" fmla="*/ 71961 h 2098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6392" h="209860">
                <a:moveTo>
                  <a:pt x="0" y="97599"/>
                </a:moveTo>
                <a:cubicBezTo>
                  <a:pt x="74775" y="41339"/>
                  <a:pt x="149551" y="-14921"/>
                  <a:pt x="230736" y="3595"/>
                </a:cubicBezTo>
                <a:cubicBezTo>
                  <a:pt x="311921" y="22111"/>
                  <a:pt x="404501" y="197300"/>
                  <a:pt x="487110" y="208694"/>
                </a:cubicBezTo>
                <a:cubicBezTo>
                  <a:pt x="569719" y="220088"/>
                  <a:pt x="648055" y="146024"/>
                  <a:pt x="726392" y="71961"/>
                </a:cubicBezTo>
              </a:path>
            </a:pathLst>
          </a:custGeom>
          <a:ln w="95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: 図形 51">
            <a:extLst>
              <a:ext uri="{FF2B5EF4-FFF2-40B4-BE49-F238E27FC236}">
                <a16:creationId xmlns:a16="http://schemas.microsoft.com/office/drawing/2014/main" id="{3EE02193-9F57-41AD-8B6C-13F944B21C98}"/>
              </a:ext>
            </a:extLst>
          </p:cNvPr>
          <p:cNvSpPr/>
          <p:nvPr/>
        </p:nvSpPr>
        <p:spPr>
          <a:xfrm>
            <a:off x="2795642" y="2797196"/>
            <a:ext cx="147587" cy="93643"/>
          </a:xfrm>
          <a:custGeom>
            <a:avLst/>
            <a:gdLst>
              <a:gd name="connsiteX0" fmla="*/ 0 w 726392"/>
              <a:gd name="connsiteY0" fmla="*/ 97599 h 209860"/>
              <a:gd name="connsiteX1" fmla="*/ 230736 w 726392"/>
              <a:gd name="connsiteY1" fmla="*/ 3595 h 209860"/>
              <a:gd name="connsiteX2" fmla="*/ 487110 w 726392"/>
              <a:gd name="connsiteY2" fmla="*/ 208694 h 209860"/>
              <a:gd name="connsiteX3" fmla="*/ 726392 w 726392"/>
              <a:gd name="connsiteY3" fmla="*/ 71961 h 2098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6392" h="209860">
                <a:moveTo>
                  <a:pt x="0" y="97599"/>
                </a:moveTo>
                <a:cubicBezTo>
                  <a:pt x="74775" y="41339"/>
                  <a:pt x="149551" y="-14921"/>
                  <a:pt x="230736" y="3595"/>
                </a:cubicBezTo>
                <a:cubicBezTo>
                  <a:pt x="311921" y="22111"/>
                  <a:pt x="404501" y="197300"/>
                  <a:pt x="487110" y="208694"/>
                </a:cubicBezTo>
                <a:cubicBezTo>
                  <a:pt x="569719" y="220088"/>
                  <a:pt x="648055" y="146024"/>
                  <a:pt x="726392" y="71961"/>
                </a:cubicBezTo>
              </a:path>
            </a:pathLst>
          </a:custGeom>
          <a:ln w="95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53" name="直線コネクタ 52">
            <a:extLst>
              <a:ext uri="{FF2B5EF4-FFF2-40B4-BE49-F238E27FC236}">
                <a16:creationId xmlns:a16="http://schemas.microsoft.com/office/drawing/2014/main" id="{E7C3ADC6-C756-4001-A3B5-F93D952EBD68}"/>
              </a:ext>
            </a:extLst>
          </p:cNvPr>
          <p:cNvCxnSpPr/>
          <p:nvPr/>
        </p:nvCxnSpPr>
        <p:spPr>
          <a:xfrm>
            <a:off x="1438276" y="4076700"/>
            <a:ext cx="0" cy="176212"/>
          </a:xfrm>
          <a:prstGeom prst="line">
            <a:avLst/>
          </a:prstGeom>
          <a:ln w="57150">
            <a:solidFill>
              <a:srgbClr val="78B83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フリーフォーム: 図形 53">
            <a:extLst>
              <a:ext uri="{FF2B5EF4-FFF2-40B4-BE49-F238E27FC236}">
                <a16:creationId xmlns:a16="http://schemas.microsoft.com/office/drawing/2014/main" id="{07F69010-1114-4D37-B661-595594F5B75E}"/>
              </a:ext>
            </a:extLst>
          </p:cNvPr>
          <p:cNvSpPr/>
          <p:nvPr/>
        </p:nvSpPr>
        <p:spPr>
          <a:xfrm>
            <a:off x="1362129" y="4206895"/>
            <a:ext cx="147587" cy="93643"/>
          </a:xfrm>
          <a:custGeom>
            <a:avLst/>
            <a:gdLst>
              <a:gd name="connsiteX0" fmla="*/ 0 w 726392"/>
              <a:gd name="connsiteY0" fmla="*/ 97599 h 209860"/>
              <a:gd name="connsiteX1" fmla="*/ 230736 w 726392"/>
              <a:gd name="connsiteY1" fmla="*/ 3595 h 209860"/>
              <a:gd name="connsiteX2" fmla="*/ 487110 w 726392"/>
              <a:gd name="connsiteY2" fmla="*/ 208694 h 209860"/>
              <a:gd name="connsiteX3" fmla="*/ 726392 w 726392"/>
              <a:gd name="connsiteY3" fmla="*/ 71961 h 2098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6392" h="209860">
                <a:moveTo>
                  <a:pt x="0" y="97599"/>
                </a:moveTo>
                <a:cubicBezTo>
                  <a:pt x="74775" y="41339"/>
                  <a:pt x="149551" y="-14921"/>
                  <a:pt x="230736" y="3595"/>
                </a:cubicBezTo>
                <a:cubicBezTo>
                  <a:pt x="311921" y="22111"/>
                  <a:pt x="404501" y="197300"/>
                  <a:pt x="487110" y="208694"/>
                </a:cubicBezTo>
                <a:cubicBezTo>
                  <a:pt x="569719" y="220088"/>
                  <a:pt x="648055" y="146024"/>
                  <a:pt x="726392" y="71961"/>
                </a:cubicBezTo>
              </a:path>
            </a:pathLst>
          </a:custGeom>
          <a:ln w="95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: 図形 54">
            <a:extLst>
              <a:ext uri="{FF2B5EF4-FFF2-40B4-BE49-F238E27FC236}">
                <a16:creationId xmlns:a16="http://schemas.microsoft.com/office/drawing/2014/main" id="{EF4D6300-77D9-494C-A891-D67A56E51F5F}"/>
              </a:ext>
            </a:extLst>
          </p:cNvPr>
          <p:cNvSpPr/>
          <p:nvPr/>
        </p:nvSpPr>
        <p:spPr>
          <a:xfrm>
            <a:off x="1362129" y="4249758"/>
            <a:ext cx="147587" cy="93643"/>
          </a:xfrm>
          <a:custGeom>
            <a:avLst/>
            <a:gdLst>
              <a:gd name="connsiteX0" fmla="*/ 0 w 726392"/>
              <a:gd name="connsiteY0" fmla="*/ 97599 h 209860"/>
              <a:gd name="connsiteX1" fmla="*/ 230736 w 726392"/>
              <a:gd name="connsiteY1" fmla="*/ 3595 h 209860"/>
              <a:gd name="connsiteX2" fmla="*/ 487110 w 726392"/>
              <a:gd name="connsiteY2" fmla="*/ 208694 h 209860"/>
              <a:gd name="connsiteX3" fmla="*/ 726392 w 726392"/>
              <a:gd name="connsiteY3" fmla="*/ 71961 h 2098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6392" h="209860">
                <a:moveTo>
                  <a:pt x="0" y="97599"/>
                </a:moveTo>
                <a:cubicBezTo>
                  <a:pt x="74775" y="41339"/>
                  <a:pt x="149551" y="-14921"/>
                  <a:pt x="230736" y="3595"/>
                </a:cubicBezTo>
                <a:cubicBezTo>
                  <a:pt x="311921" y="22111"/>
                  <a:pt x="404501" y="197300"/>
                  <a:pt x="487110" y="208694"/>
                </a:cubicBezTo>
                <a:cubicBezTo>
                  <a:pt x="569719" y="220088"/>
                  <a:pt x="648055" y="146024"/>
                  <a:pt x="726392" y="71961"/>
                </a:cubicBezTo>
              </a:path>
            </a:pathLst>
          </a:custGeom>
          <a:ln w="95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56" name="直線コネクタ 55">
            <a:extLst>
              <a:ext uri="{FF2B5EF4-FFF2-40B4-BE49-F238E27FC236}">
                <a16:creationId xmlns:a16="http://schemas.microsoft.com/office/drawing/2014/main" id="{3AEFE61F-63FF-4BEC-BEEE-C53CE07DC6EA}"/>
              </a:ext>
            </a:extLst>
          </p:cNvPr>
          <p:cNvCxnSpPr>
            <a:cxnSpLocks/>
          </p:cNvCxnSpPr>
          <p:nvPr/>
        </p:nvCxnSpPr>
        <p:spPr>
          <a:xfrm>
            <a:off x="2871789" y="4110038"/>
            <a:ext cx="0" cy="142874"/>
          </a:xfrm>
          <a:prstGeom prst="line">
            <a:avLst/>
          </a:prstGeom>
          <a:ln w="57150">
            <a:solidFill>
              <a:srgbClr val="78B83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フリーフォーム: 図形 56">
            <a:extLst>
              <a:ext uri="{FF2B5EF4-FFF2-40B4-BE49-F238E27FC236}">
                <a16:creationId xmlns:a16="http://schemas.microsoft.com/office/drawing/2014/main" id="{412E756F-4054-42C1-8A5B-6364B95FBA01}"/>
              </a:ext>
            </a:extLst>
          </p:cNvPr>
          <p:cNvSpPr/>
          <p:nvPr/>
        </p:nvSpPr>
        <p:spPr>
          <a:xfrm>
            <a:off x="2795642" y="4206895"/>
            <a:ext cx="147587" cy="93643"/>
          </a:xfrm>
          <a:custGeom>
            <a:avLst/>
            <a:gdLst>
              <a:gd name="connsiteX0" fmla="*/ 0 w 726392"/>
              <a:gd name="connsiteY0" fmla="*/ 97599 h 209860"/>
              <a:gd name="connsiteX1" fmla="*/ 230736 w 726392"/>
              <a:gd name="connsiteY1" fmla="*/ 3595 h 209860"/>
              <a:gd name="connsiteX2" fmla="*/ 487110 w 726392"/>
              <a:gd name="connsiteY2" fmla="*/ 208694 h 209860"/>
              <a:gd name="connsiteX3" fmla="*/ 726392 w 726392"/>
              <a:gd name="connsiteY3" fmla="*/ 71961 h 2098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6392" h="209860">
                <a:moveTo>
                  <a:pt x="0" y="97599"/>
                </a:moveTo>
                <a:cubicBezTo>
                  <a:pt x="74775" y="41339"/>
                  <a:pt x="149551" y="-14921"/>
                  <a:pt x="230736" y="3595"/>
                </a:cubicBezTo>
                <a:cubicBezTo>
                  <a:pt x="311921" y="22111"/>
                  <a:pt x="404501" y="197300"/>
                  <a:pt x="487110" y="208694"/>
                </a:cubicBezTo>
                <a:cubicBezTo>
                  <a:pt x="569719" y="220088"/>
                  <a:pt x="648055" y="146024"/>
                  <a:pt x="726392" y="71961"/>
                </a:cubicBezTo>
              </a:path>
            </a:pathLst>
          </a:custGeom>
          <a:ln w="95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: 図形 57">
            <a:extLst>
              <a:ext uri="{FF2B5EF4-FFF2-40B4-BE49-F238E27FC236}">
                <a16:creationId xmlns:a16="http://schemas.microsoft.com/office/drawing/2014/main" id="{D46E829C-BFE2-4F07-A4AF-6605E5138E46}"/>
              </a:ext>
            </a:extLst>
          </p:cNvPr>
          <p:cNvSpPr/>
          <p:nvPr/>
        </p:nvSpPr>
        <p:spPr>
          <a:xfrm>
            <a:off x="2795642" y="4249758"/>
            <a:ext cx="147587" cy="93643"/>
          </a:xfrm>
          <a:custGeom>
            <a:avLst/>
            <a:gdLst>
              <a:gd name="connsiteX0" fmla="*/ 0 w 726392"/>
              <a:gd name="connsiteY0" fmla="*/ 97599 h 209860"/>
              <a:gd name="connsiteX1" fmla="*/ 230736 w 726392"/>
              <a:gd name="connsiteY1" fmla="*/ 3595 h 209860"/>
              <a:gd name="connsiteX2" fmla="*/ 487110 w 726392"/>
              <a:gd name="connsiteY2" fmla="*/ 208694 h 209860"/>
              <a:gd name="connsiteX3" fmla="*/ 726392 w 726392"/>
              <a:gd name="connsiteY3" fmla="*/ 71961 h 2098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6392" h="209860">
                <a:moveTo>
                  <a:pt x="0" y="97599"/>
                </a:moveTo>
                <a:cubicBezTo>
                  <a:pt x="74775" y="41339"/>
                  <a:pt x="149551" y="-14921"/>
                  <a:pt x="230736" y="3595"/>
                </a:cubicBezTo>
                <a:cubicBezTo>
                  <a:pt x="311921" y="22111"/>
                  <a:pt x="404501" y="197300"/>
                  <a:pt x="487110" y="208694"/>
                </a:cubicBezTo>
                <a:cubicBezTo>
                  <a:pt x="569719" y="220088"/>
                  <a:pt x="648055" y="146024"/>
                  <a:pt x="726392" y="71961"/>
                </a:cubicBezTo>
              </a:path>
            </a:pathLst>
          </a:custGeom>
          <a:ln w="95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0794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E99E54C-4E65-4C3F-89FB-F899AF3EDF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960" y="234454"/>
            <a:ext cx="8113776" cy="885471"/>
          </a:xfrm>
        </p:spPr>
        <p:txBody>
          <a:bodyPr>
            <a:normAutofit/>
          </a:bodyPr>
          <a:lstStyle/>
          <a:p>
            <a:r>
              <a:rPr lang="en-US" altLang="ja-JP" dirty="0">
                <a:solidFill>
                  <a:srgbClr val="993300"/>
                </a:solidFill>
              </a:rPr>
              <a:t>Benchmark Results of Individual Traces (2/2)</a:t>
            </a:r>
            <a:endParaRPr kumimoji="1" lang="ja-JP" altLang="en-US" dirty="0">
              <a:solidFill>
                <a:srgbClr val="993300"/>
              </a:solidFill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F5B9C9A-E3CA-401F-BDA5-D809D8A0EB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dirty="0" err="1">
                <a:solidFill>
                  <a:schemeClr val="tx1"/>
                </a:solidFill>
              </a:rPr>
              <a:t>compute_fp</a:t>
            </a:r>
            <a:r>
              <a:rPr lang="ja-JP" altLang="en-US" dirty="0">
                <a:solidFill>
                  <a:schemeClr val="tx1"/>
                </a:solidFill>
              </a:rPr>
              <a:t> </a:t>
            </a:r>
            <a:r>
              <a:rPr lang="en-US" altLang="ja-JP" dirty="0">
                <a:solidFill>
                  <a:schemeClr val="tx1"/>
                </a:solidFill>
              </a:rPr>
              <a:t>shows low performance</a:t>
            </a:r>
          </a:p>
          <a:p>
            <a:endParaRPr lang="en-US" altLang="ja-JP" dirty="0">
              <a:solidFill>
                <a:schemeClr val="tx1"/>
              </a:solidFill>
            </a:endParaRPr>
          </a:p>
          <a:p>
            <a:pPr lvl="2"/>
            <a:r>
              <a:rPr lang="en-US" altLang="ja-JP" sz="2800" dirty="0">
                <a:solidFill>
                  <a:schemeClr val="tx1"/>
                </a:solidFill>
              </a:rPr>
              <a:t>Arithmetic predictor in H3VP uses integer adder/subtractor and can predict integer arithmetic sequences</a:t>
            </a:r>
          </a:p>
          <a:p>
            <a:pPr lvl="2"/>
            <a:endParaRPr lang="en-US" altLang="ja-JP" sz="2800" dirty="0">
              <a:solidFill>
                <a:schemeClr val="tx1"/>
              </a:solidFill>
            </a:endParaRPr>
          </a:p>
          <a:p>
            <a:pPr lvl="2"/>
            <a:r>
              <a:rPr lang="en-US" altLang="ja-JP" sz="2800" dirty="0">
                <a:solidFill>
                  <a:schemeClr val="tx1"/>
                </a:solidFill>
              </a:rPr>
              <a:t>Possibly arithmetic predictor using FP-adder/subtractor is effective</a:t>
            </a:r>
            <a:endParaRPr kumimoji="1" lang="ja-JP" altLang="en-US" sz="2800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5DC107BA-65A1-4EB7-87C8-E0D5666F42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854840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918F5BD-EDEA-48C7-BB47-89C53F5F99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>
                <a:solidFill>
                  <a:srgbClr val="993300"/>
                </a:solidFill>
              </a:rPr>
              <a:t>Summary</a:t>
            </a:r>
            <a:endParaRPr kumimoji="1" lang="ja-JP" altLang="en-US" dirty="0">
              <a:solidFill>
                <a:srgbClr val="993300"/>
              </a:solidFill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E3A3FCC-5F84-48B5-8C76-8E7B6FF224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>
                <a:solidFill>
                  <a:schemeClr val="tx1"/>
                </a:solidFill>
              </a:rPr>
              <a:t>H3VP: History Based Highly Reliable Hybrid Value Predictor</a:t>
            </a:r>
          </a:p>
          <a:p>
            <a:pPr lvl="1"/>
            <a:r>
              <a:rPr lang="en-US" altLang="ja-JP" dirty="0">
                <a:solidFill>
                  <a:schemeClr val="tx1"/>
                </a:solidFill>
              </a:rPr>
              <a:t>Focus on speculation targets that can be characterized by arithmetic or periodic sequences</a:t>
            </a:r>
          </a:p>
          <a:p>
            <a:pPr lvl="1"/>
            <a:r>
              <a:rPr lang="en-US" altLang="ja-JP" dirty="0">
                <a:solidFill>
                  <a:schemeClr val="tx1"/>
                </a:solidFill>
              </a:rPr>
              <a:t>Suppresses the increase in storage consumption, while maintaining large history table for wide coverage</a:t>
            </a:r>
          </a:p>
          <a:p>
            <a:endParaRPr lang="en-US" altLang="ja-JP" dirty="0">
              <a:solidFill>
                <a:schemeClr val="tx1"/>
              </a:solidFill>
            </a:endParaRPr>
          </a:p>
          <a:p>
            <a:r>
              <a:rPr lang="en-US" altLang="ja-JP" dirty="0">
                <a:solidFill>
                  <a:schemeClr val="tx1"/>
                </a:solidFill>
              </a:rPr>
              <a:t>IPC improvements on CVP-1</a:t>
            </a:r>
          </a:p>
          <a:p>
            <a:pPr lvl="1"/>
            <a:r>
              <a:rPr lang="en-US" altLang="ja-JP" dirty="0">
                <a:solidFill>
                  <a:srgbClr val="FF0000"/>
                </a:solidFill>
              </a:rPr>
              <a:t>+4.06% </a:t>
            </a:r>
            <a:r>
              <a:rPr lang="en-US" altLang="ja-JP" dirty="0">
                <a:solidFill>
                  <a:schemeClr val="tx1"/>
                </a:solidFill>
              </a:rPr>
              <a:t>(8 kB), </a:t>
            </a:r>
            <a:r>
              <a:rPr lang="en-US" altLang="ja-JP" dirty="0">
                <a:solidFill>
                  <a:srgbClr val="FF0000"/>
                </a:solidFill>
              </a:rPr>
              <a:t>+5.19% </a:t>
            </a:r>
            <a:r>
              <a:rPr lang="en-US" altLang="ja-JP" dirty="0">
                <a:solidFill>
                  <a:schemeClr val="tx1"/>
                </a:solidFill>
              </a:rPr>
              <a:t>(32 kB), </a:t>
            </a:r>
            <a:r>
              <a:rPr lang="en-US" altLang="ja-JP" dirty="0">
                <a:solidFill>
                  <a:srgbClr val="FF0000"/>
                </a:solidFill>
              </a:rPr>
              <a:t>+11.56% </a:t>
            </a:r>
            <a:r>
              <a:rPr lang="en-US" altLang="ja-JP" dirty="0">
                <a:solidFill>
                  <a:schemeClr val="tx1"/>
                </a:solidFill>
              </a:rPr>
              <a:t>(Unlimited)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6EDC24BF-7882-428A-99A6-5C8B38A84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43410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1EC9733-FA3E-47B9-9676-DD473A0511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>
                <a:solidFill>
                  <a:srgbClr val="993300"/>
                </a:solidFill>
              </a:rPr>
              <a:t>Value</a:t>
            </a:r>
            <a:r>
              <a:rPr lang="ja-JP" altLang="en-US" dirty="0">
                <a:solidFill>
                  <a:srgbClr val="993300"/>
                </a:solidFill>
              </a:rPr>
              <a:t> </a:t>
            </a:r>
            <a:r>
              <a:rPr lang="en-US" altLang="ja-JP" dirty="0">
                <a:solidFill>
                  <a:srgbClr val="993300"/>
                </a:solidFill>
              </a:rPr>
              <a:t>Prediction</a:t>
            </a:r>
            <a:r>
              <a:rPr lang="ja-JP" altLang="en-US" dirty="0">
                <a:solidFill>
                  <a:srgbClr val="993300"/>
                </a:solidFill>
              </a:rPr>
              <a:t> </a:t>
            </a:r>
            <a:r>
              <a:rPr lang="en-US" altLang="ja-JP" dirty="0">
                <a:solidFill>
                  <a:srgbClr val="993300"/>
                </a:solidFill>
              </a:rPr>
              <a:t>(3/3)</a:t>
            </a:r>
            <a:endParaRPr kumimoji="1" lang="ja-JP" altLang="en-US" dirty="0">
              <a:solidFill>
                <a:srgbClr val="993300"/>
              </a:solidFill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44000EB-8B18-45AD-9008-4ACCCC8A8B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>
                <a:solidFill>
                  <a:schemeClr val="tx1"/>
                </a:solidFill>
              </a:rPr>
              <a:t>Miss penalty</a:t>
            </a:r>
          </a:p>
          <a:p>
            <a:endParaRPr lang="en-US" altLang="ja-JP" dirty="0">
              <a:solidFill>
                <a:schemeClr val="tx1"/>
              </a:solidFill>
            </a:endParaRPr>
          </a:p>
          <a:p>
            <a:endParaRPr lang="en-US" altLang="ja-JP" dirty="0">
              <a:solidFill>
                <a:schemeClr val="tx1"/>
              </a:solidFill>
            </a:endParaRPr>
          </a:p>
          <a:p>
            <a:pPr lvl="1"/>
            <a:endParaRPr lang="en-US" altLang="ja-JP" dirty="0">
              <a:solidFill>
                <a:schemeClr val="tx1"/>
              </a:solidFill>
            </a:endParaRPr>
          </a:p>
          <a:p>
            <a:pPr lvl="1"/>
            <a:endParaRPr lang="en-US" altLang="ja-JP" dirty="0">
              <a:solidFill>
                <a:schemeClr val="tx1"/>
              </a:solidFill>
            </a:endParaRPr>
          </a:p>
          <a:p>
            <a:pPr lvl="1"/>
            <a:r>
              <a:rPr lang="en-US" altLang="ja-JP" dirty="0">
                <a:solidFill>
                  <a:schemeClr val="tx1"/>
                </a:solidFill>
              </a:rPr>
              <a:t>Latency of normal instruction  &lt; branch instruction</a:t>
            </a:r>
          </a:p>
          <a:p>
            <a:pPr lvl="1"/>
            <a:endParaRPr lang="en-US" altLang="ja-JP" dirty="0">
              <a:solidFill>
                <a:schemeClr val="tx1"/>
              </a:solidFill>
            </a:endParaRPr>
          </a:p>
          <a:p>
            <a:pPr lvl="1"/>
            <a:r>
              <a:rPr lang="en-US" altLang="ja-JP" dirty="0">
                <a:solidFill>
                  <a:schemeClr val="tx1"/>
                </a:solidFill>
              </a:rPr>
              <a:t>Number of canceled instruction is much larger than that in branch prediction</a:t>
            </a:r>
          </a:p>
          <a:p>
            <a:pPr marL="0" indent="0">
              <a:buNone/>
            </a:pPr>
            <a:endParaRPr lang="en-US" altLang="ja-JP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2C22865-D3F1-4884-B7B5-CAC6384812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四角形: 角を丸くする 4">
            <a:extLst>
              <a:ext uri="{FF2B5EF4-FFF2-40B4-BE49-F238E27FC236}">
                <a16:creationId xmlns:a16="http://schemas.microsoft.com/office/drawing/2014/main" id="{76818142-7C46-42CA-9C92-B32540468494}"/>
              </a:ext>
            </a:extLst>
          </p:cNvPr>
          <p:cNvSpPr/>
          <p:nvPr/>
        </p:nvSpPr>
        <p:spPr>
          <a:xfrm>
            <a:off x="1467699" y="1917087"/>
            <a:ext cx="2133145" cy="91347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800" dirty="0">
                <a:solidFill>
                  <a:schemeClr val="tx1"/>
                </a:solidFill>
              </a:rPr>
              <a:t>Branch prediction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1FFEED52-59AC-4CD5-95AA-C9A413403C96}"/>
              </a:ext>
            </a:extLst>
          </p:cNvPr>
          <p:cNvSpPr/>
          <p:nvPr/>
        </p:nvSpPr>
        <p:spPr>
          <a:xfrm>
            <a:off x="5067057" y="1917087"/>
            <a:ext cx="2358803" cy="936773"/>
          </a:xfrm>
          <a:prstGeom prst="roundRect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800" dirty="0">
                <a:solidFill>
                  <a:schemeClr val="tx1"/>
                </a:solidFill>
              </a:rPr>
              <a:t>Value prediction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5994744-D179-41BD-9940-FD0D4ECFF39A}"/>
              </a:ext>
            </a:extLst>
          </p:cNvPr>
          <p:cNvSpPr txBox="1"/>
          <p:nvPr/>
        </p:nvSpPr>
        <p:spPr>
          <a:xfrm>
            <a:off x="3972911" y="1910781"/>
            <a:ext cx="69442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000" dirty="0"/>
              <a:t>&lt;&lt;</a:t>
            </a:r>
            <a:endParaRPr kumimoji="1" lang="ja-JP" altLang="en-US" sz="4000" dirty="0"/>
          </a:p>
        </p:txBody>
      </p:sp>
    </p:spTree>
    <p:extLst>
      <p:ext uri="{BB962C8B-B14F-4D97-AF65-F5344CB8AC3E}">
        <p14:creationId xmlns:p14="http://schemas.microsoft.com/office/powerpoint/2010/main" val="24079021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8314A3C-20D5-4222-B3E9-BCE9E89FF1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>
                <a:solidFill>
                  <a:srgbClr val="993300"/>
                </a:solidFill>
              </a:rPr>
              <a:t>Existing studies</a:t>
            </a:r>
            <a:endParaRPr kumimoji="1" lang="ja-JP" altLang="en-US" dirty="0">
              <a:solidFill>
                <a:srgbClr val="993300"/>
              </a:solidFill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78EC06A-745A-4634-9F6B-03765C67BE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kumimoji="1" lang="en-US" altLang="ja-JP" dirty="0">
                <a:solidFill>
                  <a:schemeClr val="tx1"/>
                </a:solidFill>
              </a:rPr>
              <a:t>History-based prediction</a:t>
            </a:r>
          </a:p>
          <a:p>
            <a:pPr lvl="1"/>
            <a:r>
              <a:rPr lang="en-US" altLang="ja-JP" sz="2000" dirty="0">
                <a:solidFill>
                  <a:schemeClr val="tx1"/>
                </a:solidFill>
              </a:rPr>
              <a:t>Last value [Gab96, LWS96] </a:t>
            </a:r>
            <a:r>
              <a:rPr lang="ja-JP" altLang="en-US" sz="2000" dirty="0">
                <a:solidFill>
                  <a:schemeClr val="tx1"/>
                </a:solidFill>
              </a:rPr>
              <a:t>　</a:t>
            </a:r>
            <a:r>
              <a:rPr lang="en-US" altLang="ja-JP" sz="2000" dirty="0">
                <a:solidFill>
                  <a:schemeClr val="tx1"/>
                </a:solidFill>
              </a:rPr>
              <a:t>result of the last execution</a:t>
            </a:r>
          </a:p>
          <a:p>
            <a:pPr lvl="1"/>
            <a:r>
              <a:rPr lang="en-US" altLang="ja-JP" sz="2000" dirty="0">
                <a:solidFill>
                  <a:schemeClr val="tx1"/>
                </a:solidFill>
              </a:rPr>
              <a:t>Reuse of Register value [TuSe99] target register</a:t>
            </a:r>
          </a:p>
          <a:p>
            <a:pPr lvl="1"/>
            <a:r>
              <a:rPr lang="en-US" altLang="ja-JP" sz="2000" dirty="0">
                <a:solidFill>
                  <a:schemeClr val="tx1"/>
                </a:solidFill>
              </a:rPr>
              <a:t>Stride 2-delta [Gab96] Arithmetic sequence</a:t>
            </a:r>
          </a:p>
          <a:p>
            <a:pPr lvl="1"/>
            <a:r>
              <a:rPr lang="en-US" altLang="ja-JP" sz="2000" dirty="0">
                <a:solidFill>
                  <a:schemeClr val="tx1"/>
                </a:solidFill>
              </a:rPr>
              <a:t>Last four value</a:t>
            </a:r>
            <a:r>
              <a:rPr lang="ja-JP" altLang="en-US" sz="2000" dirty="0">
                <a:solidFill>
                  <a:schemeClr val="tx1"/>
                </a:solidFill>
              </a:rPr>
              <a:t> </a:t>
            </a:r>
            <a:r>
              <a:rPr lang="en-US" altLang="ja-JP" sz="2000" dirty="0">
                <a:solidFill>
                  <a:schemeClr val="tx1"/>
                </a:solidFill>
              </a:rPr>
              <a:t>[BuZo99b,</a:t>
            </a:r>
            <a:r>
              <a:rPr lang="ja-JP" altLang="en-US" sz="2000" dirty="0">
                <a:solidFill>
                  <a:schemeClr val="tx1"/>
                </a:solidFill>
              </a:rPr>
              <a:t> </a:t>
            </a:r>
            <a:r>
              <a:rPr lang="en-US" altLang="ja-JP" sz="2000" dirty="0">
                <a:solidFill>
                  <a:schemeClr val="tx1"/>
                </a:solidFill>
              </a:rPr>
              <a:t>LiSh96]</a:t>
            </a:r>
          </a:p>
          <a:p>
            <a:r>
              <a:rPr kumimoji="1" lang="en-US" altLang="ja-JP" dirty="0">
                <a:solidFill>
                  <a:schemeClr val="tx1"/>
                </a:solidFill>
              </a:rPr>
              <a:t>Context-based prediction</a:t>
            </a:r>
          </a:p>
          <a:p>
            <a:pPr lvl="1"/>
            <a:r>
              <a:rPr kumimoji="1" lang="en-US" altLang="ja-JP" sz="2000" dirty="0">
                <a:solidFill>
                  <a:schemeClr val="tx1"/>
                </a:solidFill>
              </a:rPr>
              <a:t>Finite context method</a:t>
            </a:r>
            <a:r>
              <a:rPr lang="ja-JP" altLang="en-US" sz="2000" dirty="0">
                <a:solidFill>
                  <a:schemeClr val="tx1"/>
                </a:solidFill>
              </a:rPr>
              <a:t> </a:t>
            </a:r>
            <a:r>
              <a:rPr lang="en-US" altLang="ja-JP" sz="2000" dirty="0">
                <a:solidFill>
                  <a:schemeClr val="tx1"/>
                </a:solidFill>
              </a:rPr>
              <a:t>[SaSm97a, SaSm97b] </a:t>
            </a:r>
          </a:p>
          <a:p>
            <a:pPr lvl="2"/>
            <a:r>
              <a:rPr lang="en-US" altLang="ja-JP" sz="1800" dirty="0">
                <a:solidFill>
                  <a:schemeClr val="tx1"/>
                </a:solidFill>
              </a:rPr>
              <a:t>History length = 4, Exor indexed hashing</a:t>
            </a:r>
          </a:p>
          <a:p>
            <a:r>
              <a:rPr lang="en-US" altLang="ja-JP" dirty="0">
                <a:solidFill>
                  <a:schemeClr val="tx1"/>
                </a:solidFill>
              </a:rPr>
              <a:t>Confidence counter</a:t>
            </a:r>
          </a:p>
          <a:p>
            <a:pPr lvl="1"/>
            <a:r>
              <a:rPr lang="en-US" altLang="ja-JP" dirty="0">
                <a:solidFill>
                  <a:schemeClr val="tx1"/>
                </a:solidFill>
              </a:rPr>
              <a:t>Selection for actual value prediction that are confident</a:t>
            </a:r>
          </a:p>
          <a:p>
            <a:pPr lvl="2"/>
            <a:r>
              <a:rPr lang="en-US" altLang="ja-JP" dirty="0">
                <a:solidFill>
                  <a:schemeClr val="tx1"/>
                </a:solidFill>
              </a:rPr>
              <a:t>Selective Value Prediction[ CaReTu99]</a:t>
            </a:r>
            <a:endParaRPr kumimoji="1" lang="en-US" altLang="ja-JP" dirty="0">
              <a:solidFill>
                <a:schemeClr val="tx1"/>
              </a:solidFill>
            </a:endParaRPr>
          </a:p>
          <a:p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FAC9392-66AF-418A-8B99-71CAFA0DC2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38563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C667725-E202-42E6-B683-9F9FE23CB2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>
                <a:solidFill>
                  <a:srgbClr val="993300"/>
                </a:solidFill>
              </a:rPr>
              <a:t>Our submission to CVP-1</a:t>
            </a:r>
            <a:endParaRPr kumimoji="1" lang="ja-JP" altLang="en-US" dirty="0">
              <a:solidFill>
                <a:srgbClr val="993300"/>
              </a:solidFill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34C9433-8A44-4E3C-B2D7-3D8312F9A6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>
                <a:solidFill>
                  <a:schemeClr val="tx1"/>
                </a:solidFill>
              </a:rPr>
              <a:t>We implemented three functions necessary to predict values and trigger speculation</a:t>
            </a:r>
          </a:p>
          <a:p>
            <a:r>
              <a:rPr lang="en-US" altLang="ja-JP" dirty="0">
                <a:solidFill>
                  <a:schemeClr val="tx1"/>
                </a:solidFill>
              </a:rPr>
              <a:t>All values are 64-bit.</a:t>
            </a:r>
          </a:p>
          <a:p>
            <a:pPr lvl="1"/>
            <a:r>
              <a:rPr lang="en-US" altLang="ja-JP" dirty="0">
                <a:solidFill>
                  <a:schemeClr val="tx1"/>
                </a:solidFill>
              </a:rPr>
              <a:t>Some vector instructions split 128-bit into 64 bits.</a:t>
            </a:r>
          </a:p>
          <a:p>
            <a:r>
              <a:rPr lang="en-US" altLang="ja-JP" dirty="0">
                <a:solidFill>
                  <a:schemeClr val="tx1"/>
                </a:solidFill>
              </a:rPr>
              <a:t>We submitted all the three tracks: </a:t>
            </a:r>
          </a:p>
          <a:p>
            <a:pPr marL="384048" lvl="2" indent="0">
              <a:buNone/>
            </a:pPr>
            <a:r>
              <a:rPr lang="en-US" altLang="ja-JP" dirty="0">
                <a:solidFill>
                  <a:schemeClr val="tx1"/>
                </a:solidFill>
              </a:rPr>
              <a:t>  8kB, 32kB, Unlimited</a:t>
            </a:r>
          </a:p>
          <a:p>
            <a:pPr marL="384048" lvl="2" indent="0">
              <a:buNone/>
            </a:pPr>
            <a:endParaRPr lang="en-US" altLang="ja-JP" dirty="0">
              <a:solidFill>
                <a:schemeClr val="tx1"/>
              </a:solidFill>
            </a:endParaRP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5EE97AC-3B9D-40AF-882C-0B1AA099AF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8512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192B9B9-2A6B-42B0-9BEE-579D8483F8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>
                <a:solidFill>
                  <a:srgbClr val="993300"/>
                </a:solidFill>
              </a:rPr>
              <a:t>Inside the simulator(1/3)</a:t>
            </a:r>
            <a:endParaRPr lang="ja-JP" altLang="en-US" dirty="0">
              <a:solidFill>
                <a:srgbClr val="993300"/>
              </a:solidFill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09569EB-15E7-4067-8F42-FF9F0E2B83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59" y="1266092"/>
            <a:ext cx="7757276" cy="2445665"/>
          </a:xfrm>
        </p:spPr>
        <p:txBody>
          <a:bodyPr>
            <a:normAutofit/>
          </a:bodyPr>
          <a:lstStyle/>
          <a:p>
            <a:r>
              <a:rPr lang="en-US" altLang="ja-JP" i="1" dirty="0" err="1">
                <a:solidFill>
                  <a:schemeClr val="tx1"/>
                </a:solidFill>
              </a:rPr>
              <a:t>getPrediction</a:t>
            </a:r>
            <a:r>
              <a:rPr lang="en-US" altLang="ja-JP" i="1" dirty="0">
                <a:solidFill>
                  <a:schemeClr val="tx1"/>
                </a:solidFill>
              </a:rPr>
              <a:t>() </a:t>
            </a:r>
            <a:r>
              <a:rPr lang="en-US" altLang="ja-JP" dirty="0">
                <a:solidFill>
                  <a:schemeClr val="tx1"/>
                </a:solidFill>
              </a:rPr>
              <a:t>is used to trigger speculation</a:t>
            </a:r>
          </a:p>
          <a:p>
            <a:pPr lvl="1"/>
            <a:r>
              <a:rPr lang="en-US" altLang="ja-JP" dirty="0">
                <a:solidFill>
                  <a:schemeClr val="tx1"/>
                </a:solidFill>
              </a:rPr>
              <a:t>Successful speculation decreases the number of cycles</a:t>
            </a:r>
          </a:p>
          <a:p>
            <a:pPr lvl="1"/>
            <a:r>
              <a:rPr lang="en-US" altLang="ja-JP" dirty="0">
                <a:solidFill>
                  <a:schemeClr val="tx1"/>
                </a:solidFill>
              </a:rPr>
              <a:t>Unsuccessful speculation increases the number of cycles</a:t>
            </a:r>
          </a:p>
          <a:p>
            <a:r>
              <a:rPr lang="en-US" altLang="ja-JP" dirty="0">
                <a:solidFill>
                  <a:schemeClr val="tx1"/>
                </a:solidFill>
              </a:rPr>
              <a:t>After triggering speculation, </a:t>
            </a:r>
            <a:r>
              <a:rPr lang="en-US" altLang="ja-JP" i="1" dirty="0" err="1">
                <a:solidFill>
                  <a:schemeClr val="tx1"/>
                </a:solidFill>
              </a:rPr>
              <a:t>speculativeUpdate</a:t>
            </a:r>
            <a:r>
              <a:rPr lang="en-US" altLang="ja-JP" i="1" dirty="0">
                <a:solidFill>
                  <a:schemeClr val="tx1"/>
                </a:solidFill>
              </a:rPr>
              <a:t>()</a:t>
            </a:r>
            <a:r>
              <a:rPr lang="ja-JP" altLang="en-US" i="1" dirty="0">
                <a:solidFill>
                  <a:schemeClr val="tx1"/>
                </a:solidFill>
              </a:rPr>
              <a:t> </a:t>
            </a:r>
            <a:r>
              <a:rPr lang="en-US" altLang="ja-JP" dirty="0">
                <a:solidFill>
                  <a:schemeClr val="tx1"/>
                </a:solidFill>
              </a:rPr>
              <a:t>shows the outcome of speculation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67CA0FBD-5DB1-432A-8CA8-5DFBE446E1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6D863C7-456B-4E2C-B2BC-28F76045CFB3}"/>
              </a:ext>
            </a:extLst>
          </p:cNvPr>
          <p:cNvSpPr/>
          <p:nvPr/>
        </p:nvSpPr>
        <p:spPr>
          <a:xfrm>
            <a:off x="3357130" y="3419765"/>
            <a:ext cx="540000" cy="283148"/>
          </a:xfrm>
          <a:prstGeom prst="rect">
            <a:avLst/>
          </a:prstGeom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ID</a:t>
            </a:r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BF3BA4F-75F9-4955-AF60-031BED3F0292}"/>
              </a:ext>
            </a:extLst>
          </p:cNvPr>
          <p:cNvSpPr/>
          <p:nvPr/>
        </p:nvSpPr>
        <p:spPr>
          <a:xfrm>
            <a:off x="3897129" y="3419765"/>
            <a:ext cx="2557217" cy="283148"/>
          </a:xfrm>
          <a:prstGeom prst="rect">
            <a:avLst/>
          </a:prstGeom>
          <a:solidFill>
            <a:srgbClr val="FF5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EX</a:t>
            </a:r>
            <a:endParaRPr kumimoji="1" lang="ja-JP" altLang="en-US" dirty="0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2A7AF27-C1BE-46DC-8E0E-AFEF664F66F5}"/>
              </a:ext>
            </a:extLst>
          </p:cNvPr>
          <p:cNvSpPr/>
          <p:nvPr/>
        </p:nvSpPr>
        <p:spPr>
          <a:xfrm>
            <a:off x="6454346" y="3419765"/>
            <a:ext cx="540000" cy="283148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WB</a:t>
            </a:r>
            <a:endParaRPr kumimoji="1" lang="ja-JP" altLang="en-US" dirty="0"/>
          </a:p>
        </p:txBody>
      </p:sp>
      <p:cxnSp>
        <p:nvCxnSpPr>
          <p:cNvPr id="9" name="直線矢印コネクタ 8">
            <a:extLst>
              <a:ext uri="{FF2B5EF4-FFF2-40B4-BE49-F238E27FC236}">
                <a16:creationId xmlns:a16="http://schemas.microsoft.com/office/drawing/2014/main" id="{713C5DBF-289D-407C-94A2-1A99803C2937}"/>
              </a:ext>
            </a:extLst>
          </p:cNvPr>
          <p:cNvCxnSpPr>
            <a:cxnSpLocks/>
            <a:endCxn id="10" idx="0"/>
          </p:cNvCxnSpPr>
          <p:nvPr/>
        </p:nvCxnSpPr>
        <p:spPr>
          <a:xfrm>
            <a:off x="2756075" y="3702913"/>
            <a:ext cx="0" cy="6501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CC92BD9-2232-42A5-864D-EE712DAA04E7}"/>
              </a:ext>
            </a:extLst>
          </p:cNvPr>
          <p:cNvSpPr txBox="1"/>
          <p:nvPr/>
        </p:nvSpPr>
        <p:spPr>
          <a:xfrm>
            <a:off x="1965506" y="4353082"/>
            <a:ext cx="1581138" cy="369332"/>
          </a:xfrm>
          <a:prstGeom prst="rect">
            <a:avLst/>
          </a:prstGeom>
          <a:solidFill>
            <a:srgbClr val="F4D4ED"/>
          </a:solidFill>
          <a:ln w="381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i="1" dirty="0" err="1"/>
              <a:t>getPrediction</a:t>
            </a:r>
            <a:r>
              <a:rPr kumimoji="1" lang="en-US" altLang="ja-JP" i="1" dirty="0"/>
              <a:t>()</a:t>
            </a:r>
            <a:endParaRPr kumimoji="1" lang="ja-JP" altLang="en-US" i="1" dirty="0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8C1E2F56-5BC5-4B5C-BBFE-722320BC31BE}"/>
              </a:ext>
            </a:extLst>
          </p:cNvPr>
          <p:cNvSpPr txBox="1"/>
          <p:nvPr/>
        </p:nvSpPr>
        <p:spPr>
          <a:xfrm>
            <a:off x="2853834" y="5404263"/>
            <a:ext cx="2053650" cy="369332"/>
          </a:xfrm>
          <a:prstGeom prst="rect">
            <a:avLst/>
          </a:prstGeom>
          <a:solidFill>
            <a:srgbClr val="F4D4ED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i="1" dirty="0" err="1"/>
              <a:t>speculativeUpdate</a:t>
            </a:r>
            <a:r>
              <a:rPr kumimoji="1" lang="en-US" altLang="ja-JP" i="1" dirty="0"/>
              <a:t>()</a:t>
            </a:r>
            <a:endParaRPr kumimoji="1" lang="ja-JP" altLang="en-US" i="1" dirty="0"/>
          </a:p>
        </p:txBody>
      </p:sp>
      <p:cxnSp>
        <p:nvCxnSpPr>
          <p:cNvPr id="12" name="直線矢印コネクタ 11">
            <a:extLst>
              <a:ext uri="{FF2B5EF4-FFF2-40B4-BE49-F238E27FC236}">
                <a16:creationId xmlns:a16="http://schemas.microsoft.com/office/drawing/2014/main" id="{17C342ED-E1FB-49F3-95AE-38F871F2BA12}"/>
              </a:ext>
            </a:extLst>
          </p:cNvPr>
          <p:cNvCxnSpPr>
            <a:cxnSpLocks/>
            <a:endCxn id="11" idx="0"/>
          </p:cNvCxnSpPr>
          <p:nvPr/>
        </p:nvCxnSpPr>
        <p:spPr>
          <a:xfrm flipH="1">
            <a:off x="3880659" y="3702913"/>
            <a:ext cx="16224" cy="17013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05564445-B7EB-4F9E-A511-BE162E67975B}"/>
              </a:ext>
            </a:extLst>
          </p:cNvPr>
          <p:cNvSpPr txBox="1"/>
          <p:nvPr/>
        </p:nvSpPr>
        <p:spPr>
          <a:xfrm>
            <a:off x="5530623" y="4350252"/>
            <a:ext cx="1849930" cy="369332"/>
          </a:xfrm>
          <a:prstGeom prst="rect">
            <a:avLst/>
          </a:prstGeom>
          <a:solidFill>
            <a:srgbClr val="F4D4ED"/>
          </a:solidFill>
          <a:ln w="381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i="1" dirty="0" err="1"/>
              <a:t>updatePredictor</a:t>
            </a:r>
            <a:r>
              <a:rPr kumimoji="1" lang="en-US" altLang="ja-JP" i="1" dirty="0"/>
              <a:t>()</a:t>
            </a:r>
            <a:endParaRPr kumimoji="1" lang="ja-JP" altLang="en-US" i="1" dirty="0"/>
          </a:p>
        </p:txBody>
      </p:sp>
      <p:cxnSp>
        <p:nvCxnSpPr>
          <p:cNvPr id="14" name="直線矢印コネクタ 13">
            <a:extLst>
              <a:ext uri="{FF2B5EF4-FFF2-40B4-BE49-F238E27FC236}">
                <a16:creationId xmlns:a16="http://schemas.microsoft.com/office/drawing/2014/main" id="{67ECB3A8-0365-4182-8947-079849EFD792}"/>
              </a:ext>
            </a:extLst>
          </p:cNvPr>
          <p:cNvCxnSpPr>
            <a:cxnSpLocks/>
            <a:endCxn id="13" idx="0"/>
          </p:cNvCxnSpPr>
          <p:nvPr/>
        </p:nvCxnSpPr>
        <p:spPr>
          <a:xfrm>
            <a:off x="6455588" y="3696221"/>
            <a:ext cx="0" cy="6540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直線矢印コネクタ 14">
            <a:extLst>
              <a:ext uri="{FF2B5EF4-FFF2-40B4-BE49-F238E27FC236}">
                <a16:creationId xmlns:a16="http://schemas.microsoft.com/office/drawing/2014/main" id="{7CDCA5CC-DE55-4448-9894-22001D107FB7}"/>
              </a:ext>
            </a:extLst>
          </p:cNvPr>
          <p:cNvCxnSpPr>
            <a:cxnSpLocks/>
          </p:cNvCxnSpPr>
          <p:nvPr/>
        </p:nvCxnSpPr>
        <p:spPr>
          <a:xfrm flipV="1">
            <a:off x="2909448" y="3702914"/>
            <a:ext cx="0" cy="6501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B853C0A0-FBA6-4A1C-B551-B9618D9DBB3A}"/>
              </a:ext>
            </a:extLst>
          </p:cNvPr>
          <p:cNvSpPr/>
          <p:nvPr/>
        </p:nvSpPr>
        <p:spPr>
          <a:xfrm>
            <a:off x="1931430" y="3871603"/>
            <a:ext cx="85792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600" dirty="0" err="1"/>
              <a:t>Seq#,PC</a:t>
            </a:r>
            <a:endParaRPr lang="ja-JP" altLang="en-US" sz="1600" dirty="0"/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C380BDD1-B25A-42CE-89F4-543B8A82B408}"/>
              </a:ext>
            </a:extLst>
          </p:cNvPr>
          <p:cNvSpPr/>
          <p:nvPr/>
        </p:nvSpPr>
        <p:spPr>
          <a:xfrm>
            <a:off x="2846838" y="3746316"/>
            <a:ext cx="147040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600" dirty="0"/>
              <a:t>Trigger</a:t>
            </a:r>
          </a:p>
          <a:p>
            <a:r>
              <a:rPr lang="en-US" altLang="ja-JP" sz="1600" dirty="0"/>
              <a:t>Predicted value</a:t>
            </a:r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2CBEF654-4454-41FB-964D-FF527229A213}"/>
              </a:ext>
            </a:extLst>
          </p:cNvPr>
          <p:cNvSpPr/>
          <p:nvPr/>
        </p:nvSpPr>
        <p:spPr>
          <a:xfrm>
            <a:off x="1294453" y="4778919"/>
            <a:ext cx="63864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600" dirty="0"/>
              <a:t>Seq#,</a:t>
            </a:r>
            <a:r>
              <a:rPr lang="en-US" altLang="ja-JP" sz="1600" dirty="0" err="1"/>
              <a:t>PC,speculation</a:t>
            </a:r>
            <a:r>
              <a:rPr lang="en-US" altLang="ja-JP" sz="1600" dirty="0"/>
              <a:t> flag</a:t>
            </a:r>
          </a:p>
          <a:p>
            <a:r>
              <a:rPr lang="en-US" altLang="ja-JP" sz="1600" dirty="0"/>
              <a:t>Speculation </a:t>
            </a:r>
            <a:r>
              <a:rPr lang="en-US" altLang="ja-JP" sz="1600" dirty="0" err="1"/>
              <a:t>result,type</a:t>
            </a:r>
            <a:r>
              <a:rPr lang="en-US" altLang="ja-JP" sz="1600" dirty="0"/>
              <a:t> of the instruction , register values before execution</a:t>
            </a:r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2D1AE7D3-A82F-4321-B51A-54269C94A5F0}"/>
              </a:ext>
            </a:extLst>
          </p:cNvPr>
          <p:cNvSpPr/>
          <p:nvPr/>
        </p:nvSpPr>
        <p:spPr>
          <a:xfrm>
            <a:off x="5251286" y="3865531"/>
            <a:ext cx="218284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600" dirty="0" err="1"/>
              <a:t>Seq#,Actual</a:t>
            </a:r>
            <a:r>
              <a:rPr lang="en-US" altLang="ja-JP" sz="1600" dirty="0"/>
              <a:t> result value</a:t>
            </a:r>
            <a:endParaRPr lang="ja-JP" altLang="en-US" sz="1600" dirty="0"/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B759F562-5938-4142-B533-D91723FFBACA}"/>
              </a:ext>
            </a:extLst>
          </p:cNvPr>
          <p:cNvSpPr txBox="1"/>
          <p:nvPr/>
        </p:nvSpPr>
        <p:spPr>
          <a:xfrm>
            <a:off x="1676410" y="5743181"/>
            <a:ext cx="6097054" cy="523220"/>
          </a:xfrm>
          <a:prstGeom prst="rect">
            <a:avLst/>
          </a:prstGeom>
          <a:noFill/>
          <a:ln w="3810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2800" dirty="0">
                <a:solidFill>
                  <a:srgbClr val="FF0000"/>
                </a:solidFill>
              </a:rPr>
              <a:t>Three functions necessary for simulation</a:t>
            </a:r>
            <a:endParaRPr kumimoji="1" lang="ja-JP" altLang="en-US" sz="2800" dirty="0">
              <a:solidFill>
                <a:srgbClr val="FF0000"/>
              </a:solidFill>
            </a:endParaRPr>
          </a:p>
        </p:txBody>
      </p:sp>
      <p:sp>
        <p:nvSpPr>
          <p:cNvPr id="44" name="正方形/長方形 43">
            <a:extLst>
              <a:ext uri="{FF2B5EF4-FFF2-40B4-BE49-F238E27FC236}">
                <a16:creationId xmlns:a16="http://schemas.microsoft.com/office/drawing/2014/main" id="{079AAFE3-5CF8-47CF-959B-AA8B057D5A46}"/>
              </a:ext>
            </a:extLst>
          </p:cNvPr>
          <p:cNvSpPr/>
          <p:nvPr/>
        </p:nvSpPr>
        <p:spPr>
          <a:xfrm>
            <a:off x="2440981" y="3419765"/>
            <a:ext cx="916148" cy="2831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IF</a:t>
            </a:r>
            <a:endParaRPr kumimoji="1"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B4329E6-2D59-4666-8054-5B85C4017CC3}"/>
              </a:ext>
            </a:extLst>
          </p:cNvPr>
          <p:cNvSpPr txBox="1"/>
          <p:nvPr/>
        </p:nvSpPr>
        <p:spPr>
          <a:xfrm>
            <a:off x="6965747" y="3372215"/>
            <a:ext cx="180139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/>
              <a:t>Instruction pipeline</a:t>
            </a:r>
            <a:endParaRPr kumimoji="1" lang="ja-JP" altLang="en-US" sz="1600" dirty="0"/>
          </a:p>
        </p:txBody>
      </p:sp>
    </p:spTree>
    <p:extLst>
      <p:ext uri="{BB962C8B-B14F-4D97-AF65-F5344CB8AC3E}">
        <p14:creationId xmlns:p14="http://schemas.microsoft.com/office/powerpoint/2010/main" val="14610147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192B9B9-2A6B-42B0-9BEE-579D8483F8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>
                <a:solidFill>
                  <a:srgbClr val="993300"/>
                </a:solidFill>
              </a:rPr>
              <a:t>Inside the simulator(2/3)</a:t>
            </a:r>
            <a:endParaRPr lang="ja-JP" altLang="en-US" dirty="0">
              <a:solidFill>
                <a:srgbClr val="993300"/>
              </a:solidFill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09569EB-15E7-4067-8F42-FF9F0E2B83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59" y="1266092"/>
            <a:ext cx="7543801" cy="2445665"/>
          </a:xfrm>
        </p:spPr>
        <p:txBody>
          <a:bodyPr>
            <a:normAutofit fontScale="77500" lnSpcReduction="20000"/>
          </a:bodyPr>
          <a:lstStyle/>
          <a:p>
            <a:r>
              <a:rPr lang="en-US" altLang="ja-JP" i="1" dirty="0" err="1">
                <a:solidFill>
                  <a:schemeClr val="tx1"/>
                </a:solidFill>
              </a:rPr>
              <a:t>updatePredictor</a:t>
            </a:r>
            <a:r>
              <a:rPr lang="en-US" altLang="ja-JP" i="1" dirty="0">
                <a:solidFill>
                  <a:schemeClr val="tx1"/>
                </a:solidFill>
              </a:rPr>
              <a:t>() </a:t>
            </a:r>
            <a:r>
              <a:rPr lang="en-US" altLang="ja-JP" dirty="0">
                <a:solidFill>
                  <a:schemeClr val="tx1"/>
                </a:solidFill>
              </a:rPr>
              <a:t>shows the correct result.</a:t>
            </a:r>
          </a:p>
          <a:p>
            <a:r>
              <a:rPr lang="en-US" altLang="ja-JP" i="1" dirty="0" err="1">
                <a:solidFill>
                  <a:schemeClr val="tx1"/>
                </a:solidFill>
              </a:rPr>
              <a:t>speculativeUpdate</a:t>
            </a:r>
            <a:r>
              <a:rPr lang="en-US" altLang="ja-JP" i="1" dirty="0">
                <a:solidFill>
                  <a:schemeClr val="tx1"/>
                </a:solidFill>
              </a:rPr>
              <a:t>() </a:t>
            </a:r>
            <a:r>
              <a:rPr lang="en-US" altLang="ja-JP" dirty="0">
                <a:solidFill>
                  <a:schemeClr val="tx1"/>
                </a:solidFill>
              </a:rPr>
              <a:t>shows register values (SRC, DST) before Execution.</a:t>
            </a:r>
            <a:r>
              <a:rPr lang="ja-JP" altLang="en-US" dirty="0">
                <a:solidFill>
                  <a:schemeClr val="tx1"/>
                </a:solidFill>
              </a:rPr>
              <a:t> </a:t>
            </a:r>
            <a:endParaRPr lang="en-US" altLang="ja-JP" dirty="0">
              <a:solidFill>
                <a:schemeClr val="tx1"/>
              </a:solidFill>
            </a:endParaRPr>
          </a:p>
          <a:p>
            <a:pPr lvl="1"/>
            <a:r>
              <a:rPr lang="en-US" altLang="ja-JP" dirty="0">
                <a:solidFill>
                  <a:schemeClr val="tx1"/>
                </a:solidFill>
              </a:rPr>
              <a:t>Register predictor in existing works uses only DST register</a:t>
            </a:r>
          </a:p>
          <a:p>
            <a:r>
              <a:rPr lang="en-US" altLang="ja-JP" dirty="0">
                <a:solidFill>
                  <a:schemeClr val="tx1"/>
                </a:solidFill>
              </a:rPr>
              <a:t>We cannot know detailed information other than Seq# and PC by </a:t>
            </a:r>
            <a:r>
              <a:rPr lang="en-US" altLang="ja-JP" i="1" dirty="0" err="1">
                <a:solidFill>
                  <a:schemeClr val="tx1"/>
                </a:solidFill>
              </a:rPr>
              <a:t>getPrediction</a:t>
            </a:r>
            <a:r>
              <a:rPr lang="en-US" altLang="ja-JP" i="1" dirty="0">
                <a:solidFill>
                  <a:schemeClr val="tx1"/>
                </a:solidFill>
              </a:rPr>
              <a:t>()</a:t>
            </a:r>
          </a:p>
          <a:p>
            <a:pPr lvl="1"/>
            <a:r>
              <a:rPr lang="en-US" altLang="ja-JP" dirty="0">
                <a:solidFill>
                  <a:schemeClr val="tx1"/>
                </a:solidFill>
              </a:rPr>
              <a:t>Necessary value histories are </a:t>
            </a:r>
            <a:r>
              <a:rPr lang="en-US" altLang="ja-JP" dirty="0" err="1">
                <a:solidFill>
                  <a:schemeClr val="tx1"/>
                </a:solidFill>
              </a:rPr>
              <a:t>stoted</a:t>
            </a:r>
            <a:r>
              <a:rPr lang="en-US" altLang="ja-JP" dirty="0">
                <a:solidFill>
                  <a:schemeClr val="tx1"/>
                </a:solidFill>
              </a:rPr>
              <a:t> in tables. They can be accessed by </a:t>
            </a:r>
          </a:p>
          <a:p>
            <a:pPr marL="201168" lvl="1" indent="0">
              <a:buNone/>
            </a:pPr>
            <a:r>
              <a:rPr lang="en-US" altLang="ja-JP" dirty="0">
                <a:solidFill>
                  <a:schemeClr val="tx1"/>
                </a:solidFill>
              </a:rPr>
              <a:t>   (Seq#, PC).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67CA0FBD-5DB1-432A-8CA8-5DFBE446E1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40" name="正方形/長方形 39">
            <a:extLst>
              <a:ext uri="{FF2B5EF4-FFF2-40B4-BE49-F238E27FC236}">
                <a16:creationId xmlns:a16="http://schemas.microsoft.com/office/drawing/2014/main" id="{941FA9EA-BA23-4163-9438-F27D83F4E8CD}"/>
              </a:ext>
            </a:extLst>
          </p:cNvPr>
          <p:cNvSpPr/>
          <p:nvPr/>
        </p:nvSpPr>
        <p:spPr>
          <a:xfrm>
            <a:off x="3357130" y="3751958"/>
            <a:ext cx="540000" cy="283148"/>
          </a:xfrm>
          <a:prstGeom prst="rect">
            <a:avLst/>
          </a:prstGeom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ID</a:t>
            </a:r>
            <a:endParaRPr kumimoji="1" lang="ja-JP" altLang="en-US" dirty="0"/>
          </a:p>
        </p:txBody>
      </p:sp>
      <p:sp>
        <p:nvSpPr>
          <p:cNvPr id="41" name="正方形/長方形 40">
            <a:extLst>
              <a:ext uri="{FF2B5EF4-FFF2-40B4-BE49-F238E27FC236}">
                <a16:creationId xmlns:a16="http://schemas.microsoft.com/office/drawing/2014/main" id="{0FE64089-1AC9-4CD9-B6A6-3BF52408D3A1}"/>
              </a:ext>
            </a:extLst>
          </p:cNvPr>
          <p:cNvSpPr/>
          <p:nvPr/>
        </p:nvSpPr>
        <p:spPr>
          <a:xfrm>
            <a:off x="3897129" y="3751958"/>
            <a:ext cx="2557217" cy="283148"/>
          </a:xfrm>
          <a:prstGeom prst="rect">
            <a:avLst/>
          </a:prstGeom>
          <a:solidFill>
            <a:srgbClr val="FF5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EX</a:t>
            </a:r>
            <a:endParaRPr kumimoji="1" lang="ja-JP" altLang="en-US" dirty="0"/>
          </a:p>
        </p:txBody>
      </p:sp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id="{278BDCE3-A531-4F28-A1B2-009FF8E6A092}"/>
              </a:ext>
            </a:extLst>
          </p:cNvPr>
          <p:cNvSpPr/>
          <p:nvPr/>
        </p:nvSpPr>
        <p:spPr>
          <a:xfrm>
            <a:off x="6454346" y="3751958"/>
            <a:ext cx="540000" cy="283148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WB</a:t>
            </a:r>
            <a:endParaRPr kumimoji="1" lang="ja-JP" altLang="en-US" dirty="0"/>
          </a:p>
        </p:txBody>
      </p:sp>
      <p:cxnSp>
        <p:nvCxnSpPr>
          <p:cNvPr id="43" name="直線矢印コネクタ 42">
            <a:extLst>
              <a:ext uri="{FF2B5EF4-FFF2-40B4-BE49-F238E27FC236}">
                <a16:creationId xmlns:a16="http://schemas.microsoft.com/office/drawing/2014/main" id="{F02C772A-85F8-41EC-AB39-BAE08747D88A}"/>
              </a:ext>
            </a:extLst>
          </p:cNvPr>
          <p:cNvCxnSpPr>
            <a:cxnSpLocks/>
            <a:endCxn id="44" idx="0"/>
          </p:cNvCxnSpPr>
          <p:nvPr/>
        </p:nvCxnSpPr>
        <p:spPr>
          <a:xfrm>
            <a:off x="2756075" y="4035106"/>
            <a:ext cx="0" cy="6501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F70EC11A-24A8-4000-B7B4-9809CF6C313A}"/>
              </a:ext>
            </a:extLst>
          </p:cNvPr>
          <p:cNvSpPr txBox="1"/>
          <p:nvPr/>
        </p:nvSpPr>
        <p:spPr>
          <a:xfrm>
            <a:off x="1965506" y="4685275"/>
            <a:ext cx="1581138" cy="369332"/>
          </a:xfrm>
          <a:prstGeom prst="rect">
            <a:avLst/>
          </a:prstGeom>
          <a:solidFill>
            <a:srgbClr val="F4D4ED"/>
          </a:solidFill>
          <a:ln w="381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i="1" dirty="0" err="1"/>
              <a:t>getPrediction</a:t>
            </a:r>
            <a:r>
              <a:rPr kumimoji="1" lang="en-US" altLang="ja-JP" i="1" dirty="0"/>
              <a:t>()</a:t>
            </a:r>
            <a:endParaRPr kumimoji="1" lang="ja-JP" altLang="en-US" i="1" dirty="0"/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062C9D0A-4E44-4F9F-908C-892E12AD5F7A}"/>
              </a:ext>
            </a:extLst>
          </p:cNvPr>
          <p:cNvSpPr txBox="1"/>
          <p:nvPr/>
        </p:nvSpPr>
        <p:spPr>
          <a:xfrm>
            <a:off x="2853834" y="5736456"/>
            <a:ext cx="2053650" cy="369332"/>
          </a:xfrm>
          <a:prstGeom prst="rect">
            <a:avLst/>
          </a:prstGeom>
          <a:solidFill>
            <a:srgbClr val="F4D4ED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i="1" dirty="0" err="1"/>
              <a:t>speculativeUpdate</a:t>
            </a:r>
            <a:r>
              <a:rPr kumimoji="1" lang="en-US" altLang="ja-JP" i="1" dirty="0"/>
              <a:t>()</a:t>
            </a:r>
            <a:endParaRPr kumimoji="1" lang="ja-JP" altLang="en-US" i="1" dirty="0"/>
          </a:p>
        </p:txBody>
      </p:sp>
      <p:cxnSp>
        <p:nvCxnSpPr>
          <p:cNvPr id="46" name="直線矢印コネクタ 45">
            <a:extLst>
              <a:ext uri="{FF2B5EF4-FFF2-40B4-BE49-F238E27FC236}">
                <a16:creationId xmlns:a16="http://schemas.microsoft.com/office/drawing/2014/main" id="{E4A5C6FD-F7FC-400F-8D2E-5A4BD0BD60F4}"/>
              </a:ext>
            </a:extLst>
          </p:cNvPr>
          <p:cNvCxnSpPr>
            <a:cxnSpLocks/>
            <a:endCxn id="45" idx="0"/>
          </p:cNvCxnSpPr>
          <p:nvPr/>
        </p:nvCxnSpPr>
        <p:spPr>
          <a:xfrm flipH="1">
            <a:off x="3880659" y="4035106"/>
            <a:ext cx="16224" cy="17013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CD24B259-CC56-4985-A31D-3AFD9D002D55}"/>
              </a:ext>
            </a:extLst>
          </p:cNvPr>
          <p:cNvSpPr txBox="1"/>
          <p:nvPr/>
        </p:nvSpPr>
        <p:spPr>
          <a:xfrm>
            <a:off x="5530623" y="4682445"/>
            <a:ext cx="1849930" cy="369332"/>
          </a:xfrm>
          <a:prstGeom prst="rect">
            <a:avLst/>
          </a:prstGeom>
          <a:solidFill>
            <a:srgbClr val="F4D4ED"/>
          </a:solidFill>
          <a:ln w="381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i="1" dirty="0" err="1"/>
              <a:t>updatePredictor</a:t>
            </a:r>
            <a:r>
              <a:rPr kumimoji="1" lang="en-US" altLang="ja-JP" i="1" dirty="0"/>
              <a:t>()</a:t>
            </a:r>
            <a:endParaRPr kumimoji="1" lang="ja-JP" altLang="en-US" i="1" dirty="0"/>
          </a:p>
        </p:txBody>
      </p:sp>
      <p:cxnSp>
        <p:nvCxnSpPr>
          <p:cNvPr id="48" name="直線矢印コネクタ 47">
            <a:extLst>
              <a:ext uri="{FF2B5EF4-FFF2-40B4-BE49-F238E27FC236}">
                <a16:creationId xmlns:a16="http://schemas.microsoft.com/office/drawing/2014/main" id="{A6FD40B9-3E4A-4878-B778-0F2075279532}"/>
              </a:ext>
            </a:extLst>
          </p:cNvPr>
          <p:cNvCxnSpPr>
            <a:cxnSpLocks/>
            <a:endCxn id="47" idx="0"/>
          </p:cNvCxnSpPr>
          <p:nvPr/>
        </p:nvCxnSpPr>
        <p:spPr>
          <a:xfrm>
            <a:off x="6455588" y="4028414"/>
            <a:ext cx="0" cy="6540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直線矢印コネクタ 48">
            <a:extLst>
              <a:ext uri="{FF2B5EF4-FFF2-40B4-BE49-F238E27FC236}">
                <a16:creationId xmlns:a16="http://schemas.microsoft.com/office/drawing/2014/main" id="{E9317E48-11EB-4751-A499-2F2FCDD59314}"/>
              </a:ext>
            </a:extLst>
          </p:cNvPr>
          <p:cNvCxnSpPr>
            <a:cxnSpLocks/>
          </p:cNvCxnSpPr>
          <p:nvPr/>
        </p:nvCxnSpPr>
        <p:spPr>
          <a:xfrm flipV="1">
            <a:off x="2909448" y="4035107"/>
            <a:ext cx="0" cy="6501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0" name="正方形/長方形 49">
            <a:extLst>
              <a:ext uri="{FF2B5EF4-FFF2-40B4-BE49-F238E27FC236}">
                <a16:creationId xmlns:a16="http://schemas.microsoft.com/office/drawing/2014/main" id="{A0249FFC-A4AE-450A-8FBB-0BB57964BE31}"/>
              </a:ext>
            </a:extLst>
          </p:cNvPr>
          <p:cNvSpPr/>
          <p:nvPr/>
        </p:nvSpPr>
        <p:spPr>
          <a:xfrm>
            <a:off x="1931430" y="4203796"/>
            <a:ext cx="85792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600" dirty="0" err="1"/>
              <a:t>Seq#,PC</a:t>
            </a:r>
            <a:endParaRPr lang="ja-JP" altLang="en-US" sz="1600" dirty="0"/>
          </a:p>
        </p:txBody>
      </p:sp>
      <p:sp>
        <p:nvSpPr>
          <p:cNvPr id="51" name="正方形/長方形 50">
            <a:extLst>
              <a:ext uri="{FF2B5EF4-FFF2-40B4-BE49-F238E27FC236}">
                <a16:creationId xmlns:a16="http://schemas.microsoft.com/office/drawing/2014/main" id="{ED8B37DD-CD4E-4E41-BA3B-F259502799A8}"/>
              </a:ext>
            </a:extLst>
          </p:cNvPr>
          <p:cNvSpPr/>
          <p:nvPr/>
        </p:nvSpPr>
        <p:spPr>
          <a:xfrm>
            <a:off x="2846838" y="4078509"/>
            <a:ext cx="147040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600" dirty="0"/>
              <a:t>Trigger</a:t>
            </a:r>
          </a:p>
          <a:p>
            <a:r>
              <a:rPr lang="en-US" altLang="ja-JP" sz="1600" dirty="0"/>
              <a:t>Predicted value</a:t>
            </a:r>
          </a:p>
        </p:txBody>
      </p:sp>
      <p:sp>
        <p:nvSpPr>
          <p:cNvPr id="52" name="正方形/長方形 51">
            <a:extLst>
              <a:ext uri="{FF2B5EF4-FFF2-40B4-BE49-F238E27FC236}">
                <a16:creationId xmlns:a16="http://schemas.microsoft.com/office/drawing/2014/main" id="{3D978C16-EDE0-43A7-BCD5-F744E5B90225}"/>
              </a:ext>
            </a:extLst>
          </p:cNvPr>
          <p:cNvSpPr/>
          <p:nvPr/>
        </p:nvSpPr>
        <p:spPr>
          <a:xfrm>
            <a:off x="1294453" y="5111112"/>
            <a:ext cx="63864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600" dirty="0"/>
              <a:t>Seq#,</a:t>
            </a:r>
            <a:r>
              <a:rPr lang="en-US" altLang="ja-JP" sz="1600" dirty="0" err="1"/>
              <a:t>PC,speculation</a:t>
            </a:r>
            <a:r>
              <a:rPr lang="en-US" altLang="ja-JP" sz="1600" dirty="0"/>
              <a:t> flag</a:t>
            </a:r>
          </a:p>
          <a:p>
            <a:r>
              <a:rPr lang="en-US" altLang="ja-JP" sz="1600" dirty="0"/>
              <a:t>Speculation </a:t>
            </a:r>
            <a:r>
              <a:rPr lang="en-US" altLang="ja-JP" sz="1600" dirty="0" err="1"/>
              <a:t>result,type</a:t>
            </a:r>
            <a:r>
              <a:rPr lang="en-US" altLang="ja-JP" sz="1600" dirty="0"/>
              <a:t> of the instruction , register values before execution</a:t>
            </a:r>
          </a:p>
        </p:txBody>
      </p:sp>
      <p:sp>
        <p:nvSpPr>
          <p:cNvPr id="53" name="正方形/長方形 52">
            <a:extLst>
              <a:ext uri="{FF2B5EF4-FFF2-40B4-BE49-F238E27FC236}">
                <a16:creationId xmlns:a16="http://schemas.microsoft.com/office/drawing/2014/main" id="{5BA10E9D-265B-4319-A490-C5FCECD96188}"/>
              </a:ext>
            </a:extLst>
          </p:cNvPr>
          <p:cNvSpPr/>
          <p:nvPr/>
        </p:nvSpPr>
        <p:spPr>
          <a:xfrm>
            <a:off x="5251286" y="4197724"/>
            <a:ext cx="218284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600" dirty="0" err="1"/>
              <a:t>Seq#,Actual</a:t>
            </a:r>
            <a:r>
              <a:rPr lang="en-US" altLang="ja-JP" sz="1600" dirty="0"/>
              <a:t> result value</a:t>
            </a:r>
            <a:endParaRPr lang="ja-JP" altLang="en-US" sz="1600" dirty="0"/>
          </a:p>
        </p:txBody>
      </p:sp>
      <p:sp>
        <p:nvSpPr>
          <p:cNvPr id="55" name="正方形/長方形 54">
            <a:extLst>
              <a:ext uri="{FF2B5EF4-FFF2-40B4-BE49-F238E27FC236}">
                <a16:creationId xmlns:a16="http://schemas.microsoft.com/office/drawing/2014/main" id="{23E9B904-52B0-464F-9F9E-138560C419BC}"/>
              </a:ext>
            </a:extLst>
          </p:cNvPr>
          <p:cNvSpPr/>
          <p:nvPr/>
        </p:nvSpPr>
        <p:spPr>
          <a:xfrm>
            <a:off x="2440981" y="3751958"/>
            <a:ext cx="916148" cy="2831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IF</a:t>
            </a:r>
            <a:endParaRPr kumimoji="1" lang="ja-JP" altLang="en-US" dirty="0"/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76DC0619-576B-47B2-9F5B-72DB1821C5CC}"/>
              </a:ext>
            </a:extLst>
          </p:cNvPr>
          <p:cNvSpPr txBox="1"/>
          <p:nvPr/>
        </p:nvSpPr>
        <p:spPr>
          <a:xfrm>
            <a:off x="6977395" y="3704194"/>
            <a:ext cx="180139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/>
              <a:t>Instruction pipeline</a:t>
            </a:r>
            <a:endParaRPr kumimoji="1" lang="ja-JP" altLang="en-US" sz="1600" dirty="0"/>
          </a:p>
        </p:txBody>
      </p:sp>
    </p:spTree>
    <p:extLst>
      <p:ext uri="{BB962C8B-B14F-4D97-AF65-F5344CB8AC3E}">
        <p14:creationId xmlns:p14="http://schemas.microsoft.com/office/powerpoint/2010/main" val="30477244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グループ化 12">
            <a:extLst>
              <a:ext uri="{FF2B5EF4-FFF2-40B4-BE49-F238E27FC236}">
                <a16:creationId xmlns:a16="http://schemas.microsoft.com/office/drawing/2014/main" id="{3AB081C5-E760-4438-9EEF-5BC55DBFFC16}"/>
              </a:ext>
            </a:extLst>
          </p:cNvPr>
          <p:cNvGrpSpPr/>
          <p:nvPr/>
        </p:nvGrpSpPr>
        <p:grpSpPr>
          <a:xfrm>
            <a:off x="1090205" y="3279943"/>
            <a:ext cx="5740587" cy="283148"/>
            <a:chOff x="2276394" y="2937496"/>
            <a:chExt cx="5740587" cy="283148"/>
          </a:xfrm>
        </p:grpSpPr>
        <p:sp>
          <p:nvSpPr>
            <p:cNvPr id="34" name="正方形/長方形 33">
              <a:extLst>
                <a:ext uri="{FF2B5EF4-FFF2-40B4-BE49-F238E27FC236}">
                  <a16:creationId xmlns:a16="http://schemas.microsoft.com/office/drawing/2014/main" id="{67C9D974-A725-449D-A519-11DB7760C51E}"/>
                </a:ext>
              </a:extLst>
            </p:cNvPr>
            <p:cNvSpPr/>
            <p:nvPr/>
          </p:nvSpPr>
          <p:spPr>
            <a:xfrm>
              <a:off x="3182425" y="2937496"/>
              <a:ext cx="540000" cy="283148"/>
            </a:xfrm>
            <a:prstGeom prst="rect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/>
                <a:t>ID</a:t>
              </a:r>
              <a:endParaRPr kumimoji="1" lang="ja-JP" altLang="en-US" dirty="0"/>
            </a:p>
          </p:txBody>
        </p:sp>
        <p:sp>
          <p:nvSpPr>
            <p:cNvPr id="37" name="正方形/長方形 36">
              <a:extLst>
                <a:ext uri="{FF2B5EF4-FFF2-40B4-BE49-F238E27FC236}">
                  <a16:creationId xmlns:a16="http://schemas.microsoft.com/office/drawing/2014/main" id="{9D47FA55-D9A0-470D-B940-E832B2D7C58A}"/>
                </a:ext>
              </a:extLst>
            </p:cNvPr>
            <p:cNvSpPr/>
            <p:nvPr/>
          </p:nvSpPr>
          <p:spPr>
            <a:xfrm>
              <a:off x="3722424" y="2937496"/>
              <a:ext cx="3754557" cy="283148"/>
            </a:xfrm>
            <a:prstGeom prst="rect">
              <a:avLst/>
            </a:prstGeom>
            <a:solidFill>
              <a:srgbClr val="FF505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/>
                <a:t>EX</a:t>
              </a:r>
              <a:endParaRPr kumimoji="1" lang="ja-JP" altLang="en-US" dirty="0"/>
            </a:p>
          </p:txBody>
        </p:sp>
        <p:sp>
          <p:nvSpPr>
            <p:cNvPr id="38" name="正方形/長方形 37">
              <a:extLst>
                <a:ext uri="{FF2B5EF4-FFF2-40B4-BE49-F238E27FC236}">
                  <a16:creationId xmlns:a16="http://schemas.microsoft.com/office/drawing/2014/main" id="{8B157837-4547-42CA-BBD1-E1191E3ED9F7}"/>
                </a:ext>
              </a:extLst>
            </p:cNvPr>
            <p:cNvSpPr/>
            <p:nvPr/>
          </p:nvSpPr>
          <p:spPr>
            <a:xfrm>
              <a:off x="7476981" y="2937496"/>
              <a:ext cx="540000" cy="283148"/>
            </a:xfrm>
            <a:prstGeom prst="rect">
              <a:avLst/>
            </a:prstGeom>
            <a:solidFill>
              <a:srgbClr val="7030A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/>
                <a:t>WB</a:t>
              </a:r>
              <a:endParaRPr kumimoji="1" lang="ja-JP" altLang="en-US" dirty="0"/>
            </a:p>
          </p:txBody>
        </p:sp>
        <p:sp>
          <p:nvSpPr>
            <p:cNvPr id="39" name="正方形/長方形 38">
              <a:extLst>
                <a:ext uri="{FF2B5EF4-FFF2-40B4-BE49-F238E27FC236}">
                  <a16:creationId xmlns:a16="http://schemas.microsoft.com/office/drawing/2014/main" id="{D9FEDF16-2B9A-4B41-A84C-6D3B7335F4DC}"/>
                </a:ext>
              </a:extLst>
            </p:cNvPr>
            <p:cNvSpPr/>
            <p:nvPr/>
          </p:nvSpPr>
          <p:spPr>
            <a:xfrm>
              <a:off x="2276394" y="2937496"/>
              <a:ext cx="916148" cy="283148"/>
            </a:xfrm>
            <a:prstGeom prst="rect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/>
                <a:t>IF</a:t>
              </a:r>
              <a:endParaRPr kumimoji="1" lang="ja-JP" altLang="en-US" dirty="0"/>
            </a:p>
          </p:txBody>
        </p:sp>
      </p:grpSp>
      <p:sp>
        <p:nvSpPr>
          <p:cNvPr id="2" name="タイトル 1">
            <a:extLst>
              <a:ext uri="{FF2B5EF4-FFF2-40B4-BE49-F238E27FC236}">
                <a16:creationId xmlns:a16="http://schemas.microsoft.com/office/drawing/2014/main" id="{07C73D7E-6357-46BD-AEA7-6655FCEB8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>
                <a:solidFill>
                  <a:srgbClr val="993300"/>
                </a:solidFill>
              </a:rPr>
              <a:t>Inside the simulator(3/3)</a:t>
            </a:r>
            <a:endParaRPr kumimoji="1" lang="ja-JP" altLang="en-US" dirty="0">
              <a:solidFill>
                <a:srgbClr val="993300"/>
              </a:solidFill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5352A49-EF58-4707-B579-FD6C0019FE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59" y="1266093"/>
            <a:ext cx="8011948" cy="1949334"/>
          </a:xfrm>
        </p:spPr>
        <p:txBody>
          <a:bodyPr>
            <a:noAutofit/>
          </a:bodyPr>
          <a:lstStyle/>
          <a:p>
            <a:r>
              <a:rPr lang="en-US" altLang="ja-JP" dirty="0">
                <a:solidFill>
                  <a:schemeClr val="tx1"/>
                </a:solidFill>
              </a:rPr>
              <a:t>16 instruction fetch in a cycle</a:t>
            </a:r>
          </a:p>
          <a:p>
            <a:r>
              <a:rPr lang="en-US" altLang="ja-JP" i="1" dirty="0">
                <a:solidFill>
                  <a:schemeClr val="tx1"/>
                </a:solidFill>
              </a:rPr>
              <a:t>A number of</a:t>
            </a:r>
            <a:r>
              <a:rPr lang="ja-JP" altLang="en-US" i="1" dirty="0">
                <a:solidFill>
                  <a:schemeClr val="tx1"/>
                </a:solidFill>
              </a:rPr>
              <a:t> </a:t>
            </a:r>
            <a:r>
              <a:rPr lang="en-US" altLang="ja-JP" i="1" dirty="0" err="1">
                <a:solidFill>
                  <a:schemeClr val="tx1"/>
                </a:solidFill>
              </a:rPr>
              <a:t>getPrediction</a:t>
            </a:r>
            <a:r>
              <a:rPr lang="en-US" altLang="ja-JP" i="1" dirty="0">
                <a:solidFill>
                  <a:schemeClr val="tx1"/>
                </a:solidFill>
              </a:rPr>
              <a:t>()</a:t>
            </a:r>
            <a:r>
              <a:rPr lang="ja-JP" altLang="en-US" dirty="0">
                <a:solidFill>
                  <a:schemeClr val="tx1"/>
                </a:solidFill>
              </a:rPr>
              <a:t> </a:t>
            </a:r>
            <a:r>
              <a:rPr lang="en-US" altLang="ja-JP" dirty="0">
                <a:solidFill>
                  <a:schemeClr val="tx1"/>
                </a:solidFill>
              </a:rPr>
              <a:t>and </a:t>
            </a:r>
            <a:r>
              <a:rPr lang="en-US" altLang="ja-JP" i="1" dirty="0" err="1">
                <a:solidFill>
                  <a:schemeClr val="tx1"/>
                </a:solidFill>
              </a:rPr>
              <a:t>speculativeUpdate</a:t>
            </a:r>
            <a:r>
              <a:rPr lang="en-US" altLang="ja-JP" i="1" dirty="0">
                <a:solidFill>
                  <a:schemeClr val="tx1"/>
                </a:solidFill>
              </a:rPr>
              <a:t>()</a:t>
            </a:r>
            <a:r>
              <a:rPr lang="ja-JP" altLang="en-US" dirty="0">
                <a:solidFill>
                  <a:schemeClr val="tx1"/>
                </a:solidFill>
              </a:rPr>
              <a:t> </a:t>
            </a:r>
            <a:r>
              <a:rPr lang="en-US" altLang="ja-JP" dirty="0">
                <a:solidFill>
                  <a:schemeClr val="tx1"/>
                </a:solidFill>
              </a:rPr>
              <a:t>are at first called without corresponding </a:t>
            </a:r>
            <a:r>
              <a:rPr lang="en-US" altLang="ja-JP" i="1" dirty="0" err="1">
                <a:solidFill>
                  <a:schemeClr val="tx1"/>
                </a:solidFill>
              </a:rPr>
              <a:t>updatePredictor</a:t>
            </a:r>
            <a:r>
              <a:rPr lang="en-US" altLang="ja-JP" i="1" dirty="0">
                <a:solidFill>
                  <a:schemeClr val="tx1"/>
                </a:solidFill>
              </a:rPr>
              <a:t>()</a:t>
            </a:r>
          </a:p>
          <a:p>
            <a:pPr lvl="1"/>
            <a:r>
              <a:rPr kumimoji="1" lang="en-US" altLang="ja-JP" dirty="0">
                <a:solidFill>
                  <a:schemeClr val="tx1"/>
                </a:solidFill>
              </a:rPr>
              <a:t>That means these three functions are not atomic.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5A9ADF0-DABC-4B13-9A55-7EB9D6322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t>9</a:t>
            </a:fld>
            <a:endParaRPr lang="en-US" dirty="0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EB16EE98-B999-42A6-937C-7AAF2A8DF3FA}"/>
              </a:ext>
            </a:extLst>
          </p:cNvPr>
          <p:cNvSpPr txBox="1"/>
          <p:nvPr/>
        </p:nvSpPr>
        <p:spPr>
          <a:xfrm>
            <a:off x="1470062" y="5282263"/>
            <a:ext cx="1581138" cy="369332"/>
          </a:xfrm>
          <a:prstGeom prst="rect">
            <a:avLst/>
          </a:prstGeom>
          <a:solidFill>
            <a:srgbClr val="F4D4ED"/>
          </a:solidFill>
          <a:ln w="381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i="1" dirty="0" err="1"/>
              <a:t>getPrediction</a:t>
            </a:r>
            <a:r>
              <a:rPr kumimoji="1" lang="en-US" altLang="ja-JP" i="1" dirty="0"/>
              <a:t>()</a:t>
            </a:r>
            <a:endParaRPr kumimoji="1" lang="ja-JP" altLang="en-US" i="1" dirty="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EA4DFEC-6ED8-4EA4-BCDD-AB27B52FC6B2}"/>
              </a:ext>
            </a:extLst>
          </p:cNvPr>
          <p:cNvSpPr txBox="1"/>
          <p:nvPr/>
        </p:nvSpPr>
        <p:spPr>
          <a:xfrm>
            <a:off x="1188411" y="5890574"/>
            <a:ext cx="2053650" cy="369332"/>
          </a:xfrm>
          <a:prstGeom prst="rect">
            <a:avLst/>
          </a:prstGeom>
          <a:solidFill>
            <a:srgbClr val="F4D4ED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i="1" dirty="0" err="1"/>
              <a:t>speculativeUpdate</a:t>
            </a:r>
            <a:r>
              <a:rPr kumimoji="1" lang="en-US" altLang="ja-JP" i="1" dirty="0"/>
              <a:t>()</a:t>
            </a:r>
            <a:endParaRPr kumimoji="1" lang="ja-JP" altLang="en-US" i="1" dirty="0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AA74D039-5EF4-4925-BA93-52275058774F}"/>
              </a:ext>
            </a:extLst>
          </p:cNvPr>
          <p:cNvSpPr txBox="1"/>
          <p:nvPr/>
        </p:nvSpPr>
        <p:spPr>
          <a:xfrm>
            <a:off x="5228089" y="5200828"/>
            <a:ext cx="1849930" cy="369332"/>
          </a:xfrm>
          <a:prstGeom prst="rect">
            <a:avLst/>
          </a:prstGeom>
          <a:solidFill>
            <a:srgbClr val="F4D4ED"/>
          </a:solidFill>
          <a:ln w="381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i="1" dirty="0" err="1"/>
              <a:t>updatePredictor</a:t>
            </a:r>
            <a:r>
              <a:rPr kumimoji="1" lang="en-US" altLang="ja-JP" i="1" dirty="0"/>
              <a:t>()</a:t>
            </a:r>
            <a:endParaRPr kumimoji="1" lang="ja-JP" altLang="en-US" i="1" dirty="0"/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07E436EB-A618-4B33-B1E5-C16B6AE7CCF3}"/>
              </a:ext>
            </a:extLst>
          </p:cNvPr>
          <p:cNvSpPr txBox="1"/>
          <p:nvPr/>
        </p:nvSpPr>
        <p:spPr>
          <a:xfrm>
            <a:off x="1395168" y="5210264"/>
            <a:ext cx="1581138" cy="369332"/>
          </a:xfrm>
          <a:prstGeom prst="rect">
            <a:avLst/>
          </a:prstGeom>
          <a:solidFill>
            <a:srgbClr val="F4D4ED"/>
          </a:solidFill>
          <a:ln w="381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i="1" dirty="0" err="1"/>
              <a:t>getPrediction</a:t>
            </a:r>
            <a:r>
              <a:rPr kumimoji="1" lang="en-US" altLang="ja-JP" i="1" dirty="0"/>
              <a:t>()</a:t>
            </a:r>
            <a:endParaRPr kumimoji="1" lang="ja-JP" altLang="en-US" i="1" dirty="0"/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E967D9F6-97F3-4604-842E-5FCECB3E145B}"/>
              </a:ext>
            </a:extLst>
          </p:cNvPr>
          <p:cNvSpPr txBox="1"/>
          <p:nvPr/>
        </p:nvSpPr>
        <p:spPr>
          <a:xfrm>
            <a:off x="1310940" y="5125904"/>
            <a:ext cx="1581138" cy="369332"/>
          </a:xfrm>
          <a:prstGeom prst="rect">
            <a:avLst/>
          </a:prstGeom>
          <a:solidFill>
            <a:srgbClr val="F4D4ED"/>
          </a:solidFill>
          <a:ln w="381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i="1" dirty="0" err="1"/>
              <a:t>getPrediction</a:t>
            </a:r>
            <a:r>
              <a:rPr kumimoji="1" lang="en-US" altLang="ja-JP" i="1" dirty="0"/>
              <a:t>()</a:t>
            </a:r>
            <a:endParaRPr kumimoji="1" lang="ja-JP" altLang="en-US" i="1" dirty="0"/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22913517-F2B8-45C5-9651-FBCDA31262AF}"/>
              </a:ext>
            </a:extLst>
          </p:cNvPr>
          <p:cNvSpPr txBox="1"/>
          <p:nvPr/>
        </p:nvSpPr>
        <p:spPr>
          <a:xfrm>
            <a:off x="1125496" y="5818575"/>
            <a:ext cx="2053650" cy="369332"/>
          </a:xfrm>
          <a:prstGeom prst="rect">
            <a:avLst/>
          </a:prstGeom>
          <a:solidFill>
            <a:srgbClr val="F4D4ED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i="1" dirty="0" err="1"/>
              <a:t>speculativeUpdate</a:t>
            </a:r>
            <a:r>
              <a:rPr kumimoji="1" lang="en-US" altLang="ja-JP" i="1" dirty="0"/>
              <a:t>()</a:t>
            </a:r>
            <a:endParaRPr kumimoji="1" lang="ja-JP" altLang="en-US" i="1" dirty="0"/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770B4639-160C-4977-A109-B3E19AE41E4D}"/>
              </a:ext>
            </a:extLst>
          </p:cNvPr>
          <p:cNvSpPr txBox="1"/>
          <p:nvPr/>
        </p:nvSpPr>
        <p:spPr>
          <a:xfrm>
            <a:off x="1062581" y="5739924"/>
            <a:ext cx="2053650" cy="369332"/>
          </a:xfrm>
          <a:prstGeom prst="rect">
            <a:avLst/>
          </a:prstGeom>
          <a:solidFill>
            <a:srgbClr val="F4D4ED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i="1" dirty="0" err="1"/>
              <a:t>speculativeUpdate</a:t>
            </a:r>
            <a:r>
              <a:rPr kumimoji="1" lang="en-US" altLang="ja-JP" i="1" dirty="0"/>
              <a:t>()</a:t>
            </a:r>
            <a:endParaRPr kumimoji="1" lang="ja-JP" altLang="en-US" i="1" dirty="0"/>
          </a:p>
        </p:txBody>
      </p:sp>
      <p:sp>
        <p:nvSpPr>
          <p:cNvPr id="5" name="左中かっこ 4">
            <a:extLst>
              <a:ext uri="{FF2B5EF4-FFF2-40B4-BE49-F238E27FC236}">
                <a16:creationId xmlns:a16="http://schemas.microsoft.com/office/drawing/2014/main" id="{8A46F821-EA65-4D82-BA22-0237E4987D82}"/>
              </a:ext>
            </a:extLst>
          </p:cNvPr>
          <p:cNvSpPr/>
          <p:nvPr/>
        </p:nvSpPr>
        <p:spPr>
          <a:xfrm rot="3290018">
            <a:off x="886471" y="3086026"/>
            <a:ext cx="140335" cy="403673"/>
          </a:xfrm>
          <a:prstGeom prst="leftBrace">
            <a:avLst>
              <a:gd name="adj1" fmla="val 47619"/>
              <a:gd name="adj2" fmla="val 5000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7463C8DC-0EA9-4A36-95D4-F89FA9C6D08A}"/>
              </a:ext>
            </a:extLst>
          </p:cNvPr>
          <p:cNvSpPr txBox="1"/>
          <p:nvPr/>
        </p:nvSpPr>
        <p:spPr>
          <a:xfrm>
            <a:off x="552450" y="306705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16</a:t>
            </a:r>
            <a:endParaRPr kumimoji="1" lang="ja-JP" altLang="en-US" dirty="0"/>
          </a:p>
        </p:txBody>
      </p:sp>
      <p:grpSp>
        <p:nvGrpSpPr>
          <p:cNvPr id="44" name="グループ化 43">
            <a:extLst>
              <a:ext uri="{FF2B5EF4-FFF2-40B4-BE49-F238E27FC236}">
                <a16:creationId xmlns:a16="http://schemas.microsoft.com/office/drawing/2014/main" id="{D5E956BD-0738-4A1D-95EE-4E14B6D8DA7F}"/>
              </a:ext>
            </a:extLst>
          </p:cNvPr>
          <p:cNvGrpSpPr/>
          <p:nvPr/>
        </p:nvGrpSpPr>
        <p:grpSpPr>
          <a:xfrm>
            <a:off x="1001880" y="3329367"/>
            <a:ext cx="5740587" cy="283148"/>
            <a:chOff x="2276394" y="2937496"/>
            <a:chExt cx="5740587" cy="283148"/>
          </a:xfrm>
        </p:grpSpPr>
        <p:sp>
          <p:nvSpPr>
            <p:cNvPr id="45" name="正方形/長方形 44">
              <a:extLst>
                <a:ext uri="{FF2B5EF4-FFF2-40B4-BE49-F238E27FC236}">
                  <a16:creationId xmlns:a16="http://schemas.microsoft.com/office/drawing/2014/main" id="{ACC80C05-77DE-44BD-BE64-827915F774AA}"/>
                </a:ext>
              </a:extLst>
            </p:cNvPr>
            <p:cNvSpPr/>
            <p:nvPr/>
          </p:nvSpPr>
          <p:spPr>
            <a:xfrm>
              <a:off x="3182425" y="2937496"/>
              <a:ext cx="540000" cy="283148"/>
            </a:xfrm>
            <a:prstGeom prst="rect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/>
                <a:t>ID</a:t>
              </a:r>
              <a:endParaRPr kumimoji="1" lang="ja-JP" altLang="en-US" dirty="0"/>
            </a:p>
          </p:txBody>
        </p:sp>
        <p:sp>
          <p:nvSpPr>
            <p:cNvPr id="46" name="正方形/長方形 45">
              <a:extLst>
                <a:ext uri="{FF2B5EF4-FFF2-40B4-BE49-F238E27FC236}">
                  <a16:creationId xmlns:a16="http://schemas.microsoft.com/office/drawing/2014/main" id="{5D74E720-56F4-46E7-9C66-6FEA8C872666}"/>
                </a:ext>
              </a:extLst>
            </p:cNvPr>
            <p:cNvSpPr/>
            <p:nvPr/>
          </p:nvSpPr>
          <p:spPr>
            <a:xfrm>
              <a:off x="3722424" y="2937496"/>
              <a:ext cx="3754557" cy="283148"/>
            </a:xfrm>
            <a:prstGeom prst="rect">
              <a:avLst/>
            </a:prstGeom>
            <a:solidFill>
              <a:srgbClr val="FF505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/>
                <a:t>EX</a:t>
              </a:r>
              <a:endParaRPr kumimoji="1" lang="ja-JP" altLang="en-US" dirty="0"/>
            </a:p>
          </p:txBody>
        </p:sp>
        <p:sp>
          <p:nvSpPr>
            <p:cNvPr id="47" name="正方形/長方形 46">
              <a:extLst>
                <a:ext uri="{FF2B5EF4-FFF2-40B4-BE49-F238E27FC236}">
                  <a16:creationId xmlns:a16="http://schemas.microsoft.com/office/drawing/2014/main" id="{8078889D-43E6-466A-8FD6-DE68DBF5D5A7}"/>
                </a:ext>
              </a:extLst>
            </p:cNvPr>
            <p:cNvSpPr/>
            <p:nvPr/>
          </p:nvSpPr>
          <p:spPr>
            <a:xfrm>
              <a:off x="7476981" y="2937496"/>
              <a:ext cx="540000" cy="283148"/>
            </a:xfrm>
            <a:prstGeom prst="rect">
              <a:avLst/>
            </a:prstGeom>
            <a:solidFill>
              <a:srgbClr val="7030A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/>
                <a:t>WB</a:t>
              </a:r>
              <a:endParaRPr kumimoji="1" lang="ja-JP" altLang="en-US" dirty="0"/>
            </a:p>
          </p:txBody>
        </p:sp>
        <p:sp>
          <p:nvSpPr>
            <p:cNvPr id="48" name="正方形/長方形 47">
              <a:extLst>
                <a:ext uri="{FF2B5EF4-FFF2-40B4-BE49-F238E27FC236}">
                  <a16:creationId xmlns:a16="http://schemas.microsoft.com/office/drawing/2014/main" id="{301EE596-1477-4813-A257-DF78CD71D974}"/>
                </a:ext>
              </a:extLst>
            </p:cNvPr>
            <p:cNvSpPr/>
            <p:nvPr/>
          </p:nvSpPr>
          <p:spPr>
            <a:xfrm>
              <a:off x="2276394" y="2937496"/>
              <a:ext cx="916148" cy="283148"/>
            </a:xfrm>
            <a:prstGeom prst="rect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/>
                <a:t>IF</a:t>
              </a:r>
              <a:endParaRPr kumimoji="1" lang="ja-JP" altLang="en-US" dirty="0"/>
            </a:p>
          </p:txBody>
        </p:sp>
      </p:grpSp>
      <p:grpSp>
        <p:nvGrpSpPr>
          <p:cNvPr id="49" name="グループ化 48">
            <a:extLst>
              <a:ext uri="{FF2B5EF4-FFF2-40B4-BE49-F238E27FC236}">
                <a16:creationId xmlns:a16="http://schemas.microsoft.com/office/drawing/2014/main" id="{848CBACD-9F97-4D28-926C-B37246E81826}"/>
              </a:ext>
            </a:extLst>
          </p:cNvPr>
          <p:cNvGrpSpPr/>
          <p:nvPr/>
        </p:nvGrpSpPr>
        <p:grpSpPr>
          <a:xfrm>
            <a:off x="923925" y="3386573"/>
            <a:ext cx="5740587" cy="283148"/>
            <a:chOff x="2276394" y="2937496"/>
            <a:chExt cx="5740587" cy="283148"/>
          </a:xfrm>
        </p:grpSpPr>
        <p:sp>
          <p:nvSpPr>
            <p:cNvPr id="50" name="正方形/長方形 49">
              <a:extLst>
                <a:ext uri="{FF2B5EF4-FFF2-40B4-BE49-F238E27FC236}">
                  <a16:creationId xmlns:a16="http://schemas.microsoft.com/office/drawing/2014/main" id="{2799F6F2-D63F-4283-982C-9CCB237EFEEF}"/>
                </a:ext>
              </a:extLst>
            </p:cNvPr>
            <p:cNvSpPr/>
            <p:nvPr/>
          </p:nvSpPr>
          <p:spPr>
            <a:xfrm>
              <a:off x="3182425" y="2937496"/>
              <a:ext cx="540000" cy="283148"/>
            </a:xfrm>
            <a:prstGeom prst="rect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/>
                <a:t>ID</a:t>
              </a:r>
              <a:endParaRPr kumimoji="1" lang="ja-JP" altLang="en-US" dirty="0"/>
            </a:p>
          </p:txBody>
        </p:sp>
        <p:sp>
          <p:nvSpPr>
            <p:cNvPr id="51" name="正方形/長方形 50">
              <a:extLst>
                <a:ext uri="{FF2B5EF4-FFF2-40B4-BE49-F238E27FC236}">
                  <a16:creationId xmlns:a16="http://schemas.microsoft.com/office/drawing/2014/main" id="{D15D0763-80B0-4388-9DA7-C7B146E2532B}"/>
                </a:ext>
              </a:extLst>
            </p:cNvPr>
            <p:cNvSpPr/>
            <p:nvPr/>
          </p:nvSpPr>
          <p:spPr>
            <a:xfrm>
              <a:off x="3722424" y="2937496"/>
              <a:ext cx="3754557" cy="283148"/>
            </a:xfrm>
            <a:prstGeom prst="rect">
              <a:avLst/>
            </a:prstGeom>
            <a:solidFill>
              <a:srgbClr val="FF505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/>
                <a:t>EX</a:t>
              </a:r>
              <a:endParaRPr kumimoji="1" lang="ja-JP" altLang="en-US" dirty="0"/>
            </a:p>
          </p:txBody>
        </p:sp>
        <p:sp>
          <p:nvSpPr>
            <p:cNvPr id="52" name="正方形/長方形 51">
              <a:extLst>
                <a:ext uri="{FF2B5EF4-FFF2-40B4-BE49-F238E27FC236}">
                  <a16:creationId xmlns:a16="http://schemas.microsoft.com/office/drawing/2014/main" id="{6456230E-7E53-4169-91BA-E275830DB777}"/>
                </a:ext>
              </a:extLst>
            </p:cNvPr>
            <p:cNvSpPr/>
            <p:nvPr/>
          </p:nvSpPr>
          <p:spPr>
            <a:xfrm>
              <a:off x="7476981" y="2937496"/>
              <a:ext cx="540000" cy="283148"/>
            </a:xfrm>
            <a:prstGeom prst="rect">
              <a:avLst/>
            </a:prstGeom>
            <a:solidFill>
              <a:srgbClr val="7030A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/>
                <a:t>WB</a:t>
              </a:r>
              <a:endParaRPr kumimoji="1" lang="ja-JP" altLang="en-US" dirty="0"/>
            </a:p>
          </p:txBody>
        </p:sp>
        <p:sp>
          <p:nvSpPr>
            <p:cNvPr id="53" name="正方形/長方形 52">
              <a:extLst>
                <a:ext uri="{FF2B5EF4-FFF2-40B4-BE49-F238E27FC236}">
                  <a16:creationId xmlns:a16="http://schemas.microsoft.com/office/drawing/2014/main" id="{57B9F887-3CE4-4FF4-AD94-F927285060B8}"/>
                </a:ext>
              </a:extLst>
            </p:cNvPr>
            <p:cNvSpPr/>
            <p:nvPr/>
          </p:nvSpPr>
          <p:spPr>
            <a:xfrm>
              <a:off x="2276394" y="2937496"/>
              <a:ext cx="916148" cy="283148"/>
            </a:xfrm>
            <a:prstGeom prst="rect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/>
                <a:t>IF</a:t>
              </a:r>
              <a:endParaRPr kumimoji="1" lang="ja-JP" altLang="en-US" dirty="0"/>
            </a:p>
          </p:txBody>
        </p:sp>
      </p:grpSp>
      <p:grpSp>
        <p:nvGrpSpPr>
          <p:cNvPr id="71" name="グループ化 70">
            <a:extLst>
              <a:ext uri="{FF2B5EF4-FFF2-40B4-BE49-F238E27FC236}">
                <a16:creationId xmlns:a16="http://schemas.microsoft.com/office/drawing/2014/main" id="{D939FAD3-6E27-4D3E-98AD-585B666F53E8}"/>
              </a:ext>
            </a:extLst>
          </p:cNvPr>
          <p:cNvGrpSpPr/>
          <p:nvPr/>
        </p:nvGrpSpPr>
        <p:grpSpPr>
          <a:xfrm>
            <a:off x="1840073" y="3823710"/>
            <a:ext cx="5740587" cy="283148"/>
            <a:chOff x="2276394" y="2937496"/>
            <a:chExt cx="5740587" cy="283148"/>
          </a:xfrm>
        </p:grpSpPr>
        <p:sp>
          <p:nvSpPr>
            <p:cNvPr id="72" name="正方形/長方形 71">
              <a:extLst>
                <a:ext uri="{FF2B5EF4-FFF2-40B4-BE49-F238E27FC236}">
                  <a16:creationId xmlns:a16="http://schemas.microsoft.com/office/drawing/2014/main" id="{8454C2DE-5A86-467C-842D-99260863D50A}"/>
                </a:ext>
              </a:extLst>
            </p:cNvPr>
            <p:cNvSpPr/>
            <p:nvPr/>
          </p:nvSpPr>
          <p:spPr>
            <a:xfrm>
              <a:off x="3182425" y="2937496"/>
              <a:ext cx="540000" cy="283148"/>
            </a:xfrm>
            <a:prstGeom prst="rect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/>
                <a:t>ID</a:t>
              </a:r>
              <a:endParaRPr kumimoji="1" lang="ja-JP" altLang="en-US" dirty="0"/>
            </a:p>
          </p:txBody>
        </p:sp>
        <p:sp>
          <p:nvSpPr>
            <p:cNvPr id="73" name="正方形/長方形 72">
              <a:extLst>
                <a:ext uri="{FF2B5EF4-FFF2-40B4-BE49-F238E27FC236}">
                  <a16:creationId xmlns:a16="http://schemas.microsoft.com/office/drawing/2014/main" id="{DF030802-12A4-41CE-8159-C4499C08D700}"/>
                </a:ext>
              </a:extLst>
            </p:cNvPr>
            <p:cNvSpPr/>
            <p:nvPr/>
          </p:nvSpPr>
          <p:spPr>
            <a:xfrm>
              <a:off x="3722424" y="2937496"/>
              <a:ext cx="3754557" cy="283148"/>
            </a:xfrm>
            <a:prstGeom prst="rect">
              <a:avLst/>
            </a:prstGeom>
            <a:solidFill>
              <a:srgbClr val="FF505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/>
                <a:t>EX</a:t>
              </a:r>
              <a:endParaRPr kumimoji="1" lang="ja-JP" altLang="en-US" dirty="0"/>
            </a:p>
          </p:txBody>
        </p:sp>
        <p:sp>
          <p:nvSpPr>
            <p:cNvPr id="74" name="正方形/長方形 73">
              <a:extLst>
                <a:ext uri="{FF2B5EF4-FFF2-40B4-BE49-F238E27FC236}">
                  <a16:creationId xmlns:a16="http://schemas.microsoft.com/office/drawing/2014/main" id="{6A8C6C89-2780-4491-9B84-180458D51FA8}"/>
                </a:ext>
              </a:extLst>
            </p:cNvPr>
            <p:cNvSpPr/>
            <p:nvPr/>
          </p:nvSpPr>
          <p:spPr>
            <a:xfrm>
              <a:off x="7476981" y="2937496"/>
              <a:ext cx="540000" cy="283148"/>
            </a:xfrm>
            <a:prstGeom prst="rect">
              <a:avLst/>
            </a:prstGeom>
            <a:solidFill>
              <a:srgbClr val="7030A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/>
                <a:t>WB</a:t>
              </a:r>
              <a:endParaRPr kumimoji="1" lang="ja-JP" altLang="en-US" dirty="0"/>
            </a:p>
          </p:txBody>
        </p:sp>
        <p:sp>
          <p:nvSpPr>
            <p:cNvPr id="75" name="正方形/長方形 74">
              <a:extLst>
                <a:ext uri="{FF2B5EF4-FFF2-40B4-BE49-F238E27FC236}">
                  <a16:creationId xmlns:a16="http://schemas.microsoft.com/office/drawing/2014/main" id="{1FD8F143-4AAA-4F3C-BD2D-86B5B48F4638}"/>
                </a:ext>
              </a:extLst>
            </p:cNvPr>
            <p:cNvSpPr/>
            <p:nvPr/>
          </p:nvSpPr>
          <p:spPr>
            <a:xfrm>
              <a:off x="2276394" y="2937496"/>
              <a:ext cx="916148" cy="283148"/>
            </a:xfrm>
            <a:prstGeom prst="rect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/>
                <a:t>IF</a:t>
              </a:r>
              <a:endParaRPr kumimoji="1" lang="ja-JP" altLang="en-US" dirty="0"/>
            </a:p>
          </p:txBody>
        </p:sp>
      </p:grpSp>
      <p:sp>
        <p:nvSpPr>
          <p:cNvPr id="76" name="左中かっこ 75">
            <a:extLst>
              <a:ext uri="{FF2B5EF4-FFF2-40B4-BE49-F238E27FC236}">
                <a16:creationId xmlns:a16="http://schemas.microsoft.com/office/drawing/2014/main" id="{A18070A3-2421-4D4A-AC6B-B2C986B1F398}"/>
              </a:ext>
            </a:extLst>
          </p:cNvPr>
          <p:cNvSpPr/>
          <p:nvPr/>
        </p:nvSpPr>
        <p:spPr>
          <a:xfrm rot="3290018">
            <a:off x="1636339" y="3629793"/>
            <a:ext cx="140335" cy="403673"/>
          </a:xfrm>
          <a:prstGeom prst="leftBrace">
            <a:avLst>
              <a:gd name="adj1" fmla="val 47619"/>
              <a:gd name="adj2" fmla="val 5000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7" name="テキスト ボックス 76">
            <a:extLst>
              <a:ext uri="{FF2B5EF4-FFF2-40B4-BE49-F238E27FC236}">
                <a16:creationId xmlns:a16="http://schemas.microsoft.com/office/drawing/2014/main" id="{0ABEB814-1A51-4A20-B513-2597962B7DBC}"/>
              </a:ext>
            </a:extLst>
          </p:cNvPr>
          <p:cNvSpPr txBox="1"/>
          <p:nvPr/>
        </p:nvSpPr>
        <p:spPr>
          <a:xfrm>
            <a:off x="1302318" y="3610817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16</a:t>
            </a:r>
            <a:endParaRPr kumimoji="1" lang="ja-JP" altLang="en-US" dirty="0"/>
          </a:p>
        </p:txBody>
      </p:sp>
      <p:grpSp>
        <p:nvGrpSpPr>
          <p:cNvPr id="78" name="グループ化 77">
            <a:extLst>
              <a:ext uri="{FF2B5EF4-FFF2-40B4-BE49-F238E27FC236}">
                <a16:creationId xmlns:a16="http://schemas.microsoft.com/office/drawing/2014/main" id="{1BF2A1A7-98AA-4C07-A096-BD869026488D}"/>
              </a:ext>
            </a:extLst>
          </p:cNvPr>
          <p:cNvGrpSpPr/>
          <p:nvPr/>
        </p:nvGrpSpPr>
        <p:grpSpPr>
          <a:xfrm>
            <a:off x="1751748" y="3873134"/>
            <a:ext cx="5740587" cy="283148"/>
            <a:chOff x="2276394" y="2937496"/>
            <a:chExt cx="5740587" cy="283148"/>
          </a:xfrm>
        </p:grpSpPr>
        <p:sp>
          <p:nvSpPr>
            <p:cNvPr id="79" name="正方形/長方形 78">
              <a:extLst>
                <a:ext uri="{FF2B5EF4-FFF2-40B4-BE49-F238E27FC236}">
                  <a16:creationId xmlns:a16="http://schemas.microsoft.com/office/drawing/2014/main" id="{873325DC-80CC-4305-9F13-E6882D61799C}"/>
                </a:ext>
              </a:extLst>
            </p:cNvPr>
            <p:cNvSpPr/>
            <p:nvPr/>
          </p:nvSpPr>
          <p:spPr>
            <a:xfrm>
              <a:off x="3182425" y="2937496"/>
              <a:ext cx="540000" cy="283148"/>
            </a:xfrm>
            <a:prstGeom prst="rect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/>
                <a:t>ID</a:t>
              </a:r>
              <a:endParaRPr kumimoji="1" lang="ja-JP" altLang="en-US" dirty="0"/>
            </a:p>
          </p:txBody>
        </p:sp>
        <p:sp>
          <p:nvSpPr>
            <p:cNvPr id="80" name="正方形/長方形 79">
              <a:extLst>
                <a:ext uri="{FF2B5EF4-FFF2-40B4-BE49-F238E27FC236}">
                  <a16:creationId xmlns:a16="http://schemas.microsoft.com/office/drawing/2014/main" id="{DCB3EC27-2991-4468-BC8A-219AAF33954D}"/>
                </a:ext>
              </a:extLst>
            </p:cNvPr>
            <p:cNvSpPr/>
            <p:nvPr/>
          </p:nvSpPr>
          <p:spPr>
            <a:xfrm>
              <a:off x="3722424" y="2937496"/>
              <a:ext cx="3754557" cy="283148"/>
            </a:xfrm>
            <a:prstGeom prst="rect">
              <a:avLst/>
            </a:prstGeom>
            <a:solidFill>
              <a:srgbClr val="FF505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/>
                <a:t>EX</a:t>
              </a:r>
              <a:endParaRPr kumimoji="1" lang="ja-JP" altLang="en-US" dirty="0"/>
            </a:p>
          </p:txBody>
        </p:sp>
        <p:sp>
          <p:nvSpPr>
            <p:cNvPr id="81" name="正方形/長方形 80">
              <a:extLst>
                <a:ext uri="{FF2B5EF4-FFF2-40B4-BE49-F238E27FC236}">
                  <a16:creationId xmlns:a16="http://schemas.microsoft.com/office/drawing/2014/main" id="{24043036-EB0F-4A09-8837-99B94A85A0F0}"/>
                </a:ext>
              </a:extLst>
            </p:cNvPr>
            <p:cNvSpPr/>
            <p:nvPr/>
          </p:nvSpPr>
          <p:spPr>
            <a:xfrm>
              <a:off x="7476981" y="2937496"/>
              <a:ext cx="540000" cy="283148"/>
            </a:xfrm>
            <a:prstGeom prst="rect">
              <a:avLst/>
            </a:prstGeom>
            <a:solidFill>
              <a:srgbClr val="7030A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/>
                <a:t>WB</a:t>
              </a:r>
              <a:endParaRPr kumimoji="1" lang="ja-JP" altLang="en-US" dirty="0"/>
            </a:p>
          </p:txBody>
        </p:sp>
        <p:sp>
          <p:nvSpPr>
            <p:cNvPr id="82" name="正方形/長方形 81">
              <a:extLst>
                <a:ext uri="{FF2B5EF4-FFF2-40B4-BE49-F238E27FC236}">
                  <a16:creationId xmlns:a16="http://schemas.microsoft.com/office/drawing/2014/main" id="{17E0FD79-0F07-41F0-AE3F-AEEFD8EB9BF4}"/>
                </a:ext>
              </a:extLst>
            </p:cNvPr>
            <p:cNvSpPr/>
            <p:nvPr/>
          </p:nvSpPr>
          <p:spPr>
            <a:xfrm>
              <a:off x="2276394" y="2937496"/>
              <a:ext cx="916148" cy="283148"/>
            </a:xfrm>
            <a:prstGeom prst="rect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/>
                <a:t>IF</a:t>
              </a:r>
              <a:endParaRPr kumimoji="1" lang="ja-JP" altLang="en-US" dirty="0"/>
            </a:p>
          </p:txBody>
        </p:sp>
      </p:grpSp>
      <p:grpSp>
        <p:nvGrpSpPr>
          <p:cNvPr id="83" name="グループ化 82">
            <a:extLst>
              <a:ext uri="{FF2B5EF4-FFF2-40B4-BE49-F238E27FC236}">
                <a16:creationId xmlns:a16="http://schemas.microsoft.com/office/drawing/2014/main" id="{6C01DD94-FE35-4F73-9CDC-452EB2FA0DB6}"/>
              </a:ext>
            </a:extLst>
          </p:cNvPr>
          <p:cNvGrpSpPr/>
          <p:nvPr/>
        </p:nvGrpSpPr>
        <p:grpSpPr>
          <a:xfrm>
            <a:off x="1673793" y="3930340"/>
            <a:ext cx="5740587" cy="283148"/>
            <a:chOff x="2276394" y="2937496"/>
            <a:chExt cx="5740587" cy="283148"/>
          </a:xfrm>
        </p:grpSpPr>
        <p:sp>
          <p:nvSpPr>
            <p:cNvPr id="84" name="正方形/長方形 83">
              <a:extLst>
                <a:ext uri="{FF2B5EF4-FFF2-40B4-BE49-F238E27FC236}">
                  <a16:creationId xmlns:a16="http://schemas.microsoft.com/office/drawing/2014/main" id="{C6D2A7F0-BFBF-4ECC-A716-3CC8C7ED6DF0}"/>
                </a:ext>
              </a:extLst>
            </p:cNvPr>
            <p:cNvSpPr/>
            <p:nvPr/>
          </p:nvSpPr>
          <p:spPr>
            <a:xfrm>
              <a:off x="3182425" y="2937496"/>
              <a:ext cx="540000" cy="283148"/>
            </a:xfrm>
            <a:prstGeom prst="rect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/>
                <a:t>ID</a:t>
              </a:r>
              <a:endParaRPr kumimoji="1" lang="ja-JP" altLang="en-US" dirty="0"/>
            </a:p>
          </p:txBody>
        </p:sp>
        <p:sp>
          <p:nvSpPr>
            <p:cNvPr id="85" name="正方形/長方形 84">
              <a:extLst>
                <a:ext uri="{FF2B5EF4-FFF2-40B4-BE49-F238E27FC236}">
                  <a16:creationId xmlns:a16="http://schemas.microsoft.com/office/drawing/2014/main" id="{82B63D90-8ACB-4716-873A-558E74BABDA1}"/>
                </a:ext>
              </a:extLst>
            </p:cNvPr>
            <p:cNvSpPr/>
            <p:nvPr/>
          </p:nvSpPr>
          <p:spPr>
            <a:xfrm>
              <a:off x="3722424" y="2937496"/>
              <a:ext cx="3754557" cy="283148"/>
            </a:xfrm>
            <a:prstGeom prst="rect">
              <a:avLst/>
            </a:prstGeom>
            <a:solidFill>
              <a:srgbClr val="FF505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/>
                <a:t>EX</a:t>
              </a:r>
              <a:endParaRPr kumimoji="1" lang="ja-JP" altLang="en-US" dirty="0"/>
            </a:p>
          </p:txBody>
        </p:sp>
        <p:sp>
          <p:nvSpPr>
            <p:cNvPr id="86" name="正方形/長方形 85">
              <a:extLst>
                <a:ext uri="{FF2B5EF4-FFF2-40B4-BE49-F238E27FC236}">
                  <a16:creationId xmlns:a16="http://schemas.microsoft.com/office/drawing/2014/main" id="{C9230F45-69D0-4138-9C87-E7F2D678EF4E}"/>
                </a:ext>
              </a:extLst>
            </p:cNvPr>
            <p:cNvSpPr/>
            <p:nvPr/>
          </p:nvSpPr>
          <p:spPr>
            <a:xfrm>
              <a:off x="7476981" y="2937496"/>
              <a:ext cx="540000" cy="283148"/>
            </a:xfrm>
            <a:prstGeom prst="rect">
              <a:avLst/>
            </a:prstGeom>
            <a:solidFill>
              <a:srgbClr val="7030A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/>
                <a:t>WB</a:t>
              </a:r>
              <a:endParaRPr kumimoji="1" lang="ja-JP" altLang="en-US" dirty="0"/>
            </a:p>
          </p:txBody>
        </p:sp>
        <p:sp>
          <p:nvSpPr>
            <p:cNvPr id="87" name="正方形/長方形 86">
              <a:extLst>
                <a:ext uri="{FF2B5EF4-FFF2-40B4-BE49-F238E27FC236}">
                  <a16:creationId xmlns:a16="http://schemas.microsoft.com/office/drawing/2014/main" id="{19F65EE8-D6AD-4EB8-9228-63BFEDABA718}"/>
                </a:ext>
              </a:extLst>
            </p:cNvPr>
            <p:cNvSpPr/>
            <p:nvPr/>
          </p:nvSpPr>
          <p:spPr>
            <a:xfrm>
              <a:off x="2276394" y="2937496"/>
              <a:ext cx="916148" cy="283148"/>
            </a:xfrm>
            <a:prstGeom prst="rect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/>
                <a:t>IF</a:t>
              </a:r>
              <a:endParaRPr kumimoji="1" lang="ja-JP" altLang="en-US" dirty="0"/>
            </a:p>
          </p:txBody>
        </p:sp>
      </p:grpSp>
      <p:grpSp>
        <p:nvGrpSpPr>
          <p:cNvPr id="88" name="グループ化 87">
            <a:extLst>
              <a:ext uri="{FF2B5EF4-FFF2-40B4-BE49-F238E27FC236}">
                <a16:creationId xmlns:a16="http://schemas.microsoft.com/office/drawing/2014/main" id="{120BAD54-0B6F-4ADE-8583-19FAA8250176}"/>
              </a:ext>
            </a:extLst>
          </p:cNvPr>
          <p:cNvGrpSpPr/>
          <p:nvPr/>
        </p:nvGrpSpPr>
        <p:grpSpPr>
          <a:xfrm>
            <a:off x="2692248" y="4375823"/>
            <a:ext cx="5740587" cy="283148"/>
            <a:chOff x="2276394" y="2937496"/>
            <a:chExt cx="5740587" cy="283148"/>
          </a:xfrm>
        </p:grpSpPr>
        <p:sp>
          <p:nvSpPr>
            <p:cNvPr id="89" name="正方形/長方形 88">
              <a:extLst>
                <a:ext uri="{FF2B5EF4-FFF2-40B4-BE49-F238E27FC236}">
                  <a16:creationId xmlns:a16="http://schemas.microsoft.com/office/drawing/2014/main" id="{F7C3A6D3-04AB-48EA-A3DF-C899038EF65D}"/>
                </a:ext>
              </a:extLst>
            </p:cNvPr>
            <p:cNvSpPr/>
            <p:nvPr/>
          </p:nvSpPr>
          <p:spPr>
            <a:xfrm>
              <a:off x="3182425" y="2937496"/>
              <a:ext cx="540000" cy="283148"/>
            </a:xfrm>
            <a:prstGeom prst="rect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/>
                <a:t>ID</a:t>
              </a:r>
              <a:endParaRPr kumimoji="1" lang="ja-JP" altLang="en-US" dirty="0"/>
            </a:p>
          </p:txBody>
        </p:sp>
        <p:sp>
          <p:nvSpPr>
            <p:cNvPr id="90" name="正方形/長方形 89">
              <a:extLst>
                <a:ext uri="{FF2B5EF4-FFF2-40B4-BE49-F238E27FC236}">
                  <a16:creationId xmlns:a16="http://schemas.microsoft.com/office/drawing/2014/main" id="{6F6CF364-5F6E-445C-AE24-21CD7059507C}"/>
                </a:ext>
              </a:extLst>
            </p:cNvPr>
            <p:cNvSpPr/>
            <p:nvPr/>
          </p:nvSpPr>
          <p:spPr>
            <a:xfrm>
              <a:off x="3722424" y="2937496"/>
              <a:ext cx="3754557" cy="283148"/>
            </a:xfrm>
            <a:prstGeom prst="rect">
              <a:avLst/>
            </a:prstGeom>
            <a:solidFill>
              <a:srgbClr val="FF505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/>
                <a:t>EX</a:t>
              </a:r>
              <a:endParaRPr kumimoji="1" lang="ja-JP" altLang="en-US" dirty="0"/>
            </a:p>
          </p:txBody>
        </p:sp>
        <p:sp>
          <p:nvSpPr>
            <p:cNvPr id="91" name="正方形/長方形 90">
              <a:extLst>
                <a:ext uri="{FF2B5EF4-FFF2-40B4-BE49-F238E27FC236}">
                  <a16:creationId xmlns:a16="http://schemas.microsoft.com/office/drawing/2014/main" id="{C32F5353-8C56-468D-B1FC-ED640FBEB3CD}"/>
                </a:ext>
              </a:extLst>
            </p:cNvPr>
            <p:cNvSpPr/>
            <p:nvPr/>
          </p:nvSpPr>
          <p:spPr>
            <a:xfrm>
              <a:off x="7476981" y="2937496"/>
              <a:ext cx="540000" cy="283148"/>
            </a:xfrm>
            <a:prstGeom prst="rect">
              <a:avLst/>
            </a:prstGeom>
            <a:solidFill>
              <a:srgbClr val="7030A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/>
                <a:t>WB</a:t>
              </a:r>
              <a:endParaRPr kumimoji="1" lang="ja-JP" altLang="en-US" dirty="0"/>
            </a:p>
          </p:txBody>
        </p:sp>
        <p:sp>
          <p:nvSpPr>
            <p:cNvPr id="92" name="正方形/長方形 91">
              <a:extLst>
                <a:ext uri="{FF2B5EF4-FFF2-40B4-BE49-F238E27FC236}">
                  <a16:creationId xmlns:a16="http://schemas.microsoft.com/office/drawing/2014/main" id="{8B52CF4D-AC97-436A-AE19-D67BD4D3E1CB}"/>
                </a:ext>
              </a:extLst>
            </p:cNvPr>
            <p:cNvSpPr/>
            <p:nvPr/>
          </p:nvSpPr>
          <p:spPr>
            <a:xfrm>
              <a:off x="2276394" y="2937496"/>
              <a:ext cx="916148" cy="283148"/>
            </a:xfrm>
            <a:prstGeom prst="rect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/>
                <a:t>IF</a:t>
              </a:r>
              <a:endParaRPr kumimoji="1" lang="ja-JP" altLang="en-US" dirty="0"/>
            </a:p>
          </p:txBody>
        </p:sp>
      </p:grpSp>
      <p:sp>
        <p:nvSpPr>
          <p:cNvPr id="93" name="左中かっこ 92">
            <a:extLst>
              <a:ext uri="{FF2B5EF4-FFF2-40B4-BE49-F238E27FC236}">
                <a16:creationId xmlns:a16="http://schemas.microsoft.com/office/drawing/2014/main" id="{03865DC3-C1D7-40B2-8198-BE3D3B4A9244}"/>
              </a:ext>
            </a:extLst>
          </p:cNvPr>
          <p:cNvSpPr/>
          <p:nvPr/>
        </p:nvSpPr>
        <p:spPr>
          <a:xfrm rot="3290018">
            <a:off x="2488514" y="4181906"/>
            <a:ext cx="140335" cy="403673"/>
          </a:xfrm>
          <a:prstGeom prst="leftBrace">
            <a:avLst>
              <a:gd name="adj1" fmla="val 47619"/>
              <a:gd name="adj2" fmla="val 5000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4" name="テキスト ボックス 93">
            <a:extLst>
              <a:ext uri="{FF2B5EF4-FFF2-40B4-BE49-F238E27FC236}">
                <a16:creationId xmlns:a16="http://schemas.microsoft.com/office/drawing/2014/main" id="{3C1CBCBE-CBD4-4BE9-A076-DDCCF3D4AAA9}"/>
              </a:ext>
            </a:extLst>
          </p:cNvPr>
          <p:cNvSpPr txBox="1"/>
          <p:nvPr/>
        </p:nvSpPr>
        <p:spPr>
          <a:xfrm>
            <a:off x="2154493" y="416293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16</a:t>
            </a:r>
            <a:endParaRPr kumimoji="1" lang="ja-JP" altLang="en-US" dirty="0"/>
          </a:p>
        </p:txBody>
      </p:sp>
      <p:grpSp>
        <p:nvGrpSpPr>
          <p:cNvPr id="95" name="グループ化 94">
            <a:extLst>
              <a:ext uri="{FF2B5EF4-FFF2-40B4-BE49-F238E27FC236}">
                <a16:creationId xmlns:a16="http://schemas.microsoft.com/office/drawing/2014/main" id="{388B085F-5C84-400F-BB60-F4E291EBC627}"/>
              </a:ext>
            </a:extLst>
          </p:cNvPr>
          <p:cNvGrpSpPr/>
          <p:nvPr/>
        </p:nvGrpSpPr>
        <p:grpSpPr>
          <a:xfrm>
            <a:off x="2603923" y="4425247"/>
            <a:ext cx="5740587" cy="283148"/>
            <a:chOff x="2276394" y="2937496"/>
            <a:chExt cx="5740587" cy="283148"/>
          </a:xfrm>
        </p:grpSpPr>
        <p:sp>
          <p:nvSpPr>
            <p:cNvPr id="96" name="正方形/長方形 95">
              <a:extLst>
                <a:ext uri="{FF2B5EF4-FFF2-40B4-BE49-F238E27FC236}">
                  <a16:creationId xmlns:a16="http://schemas.microsoft.com/office/drawing/2014/main" id="{20A31291-A7F0-40B2-9E05-35AC8E388996}"/>
                </a:ext>
              </a:extLst>
            </p:cNvPr>
            <p:cNvSpPr/>
            <p:nvPr/>
          </p:nvSpPr>
          <p:spPr>
            <a:xfrm>
              <a:off x="3182425" y="2937496"/>
              <a:ext cx="540000" cy="283148"/>
            </a:xfrm>
            <a:prstGeom prst="rect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/>
                <a:t>ID</a:t>
              </a:r>
              <a:endParaRPr kumimoji="1" lang="ja-JP" altLang="en-US" dirty="0"/>
            </a:p>
          </p:txBody>
        </p:sp>
        <p:sp>
          <p:nvSpPr>
            <p:cNvPr id="97" name="正方形/長方形 96">
              <a:extLst>
                <a:ext uri="{FF2B5EF4-FFF2-40B4-BE49-F238E27FC236}">
                  <a16:creationId xmlns:a16="http://schemas.microsoft.com/office/drawing/2014/main" id="{7AAC5B52-6D5D-41DD-BCE5-C5B3DAE0DD7A}"/>
                </a:ext>
              </a:extLst>
            </p:cNvPr>
            <p:cNvSpPr/>
            <p:nvPr/>
          </p:nvSpPr>
          <p:spPr>
            <a:xfrm>
              <a:off x="3722424" y="2937496"/>
              <a:ext cx="3754557" cy="283148"/>
            </a:xfrm>
            <a:prstGeom prst="rect">
              <a:avLst/>
            </a:prstGeom>
            <a:solidFill>
              <a:srgbClr val="FF505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/>
                <a:t>EX</a:t>
              </a:r>
              <a:endParaRPr kumimoji="1" lang="ja-JP" altLang="en-US" dirty="0"/>
            </a:p>
          </p:txBody>
        </p:sp>
        <p:sp>
          <p:nvSpPr>
            <p:cNvPr id="98" name="正方形/長方形 97">
              <a:extLst>
                <a:ext uri="{FF2B5EF4-FFF2-40B4-BE49-F238E27FC236}">
                  <a16:creationId xmlns:a16="http://schemas.microsoft.com/office/drawing/2014/main" id="{40D45621-A044-4CF1-BBD5-0D02692DE751}"/>
                </a:ext>
              </a:extLst>
            </p:cNvPr>
            <p:cNvSpPr/>
            <p:nvPr/>
          </p:nvSpPr>
          <p:spPr>
            <a:xfrm>
              <a:off x="7476981" y="2937496"/>
              <a:ext cx="540000" cy="283148"/>
            </a:xfrm>
            <a:prstGeom prst="rect">
              <a:avLst/>
            </a:prstGeom>
            <a:solidFill>
              <a:srgbClr val="7030A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/>
                <a:t>WB</a:t>
              </a:r>
              <a:endParaRPr kumimoji="1" lang="ja-JP" altLang="en-US" dirty="0"/>
            </a:p>
          </p:txBody>
        </p:sp>
        <p:sp>
          <p:nvSpPr>
            <p:cNvPr id="99" name="正方形/長方形 98">
              <a:extLst>
                <a:ext uri="{FF2B5EF4-FFF2-40B4-BE49-F238E27FC236}">
                  <a16:creationId xmlns:a16="http://schemas.microsoft.com/office/drawing/2014/main" id="{7AA34E53-C841-49D1-B26B-D149D8BD899A}"/>
                </a:ext>
              </a:extLst>
            </p:cNvPr>
            <p:cNvSpPr/>
            <p:nvPr/>
          </p:nvSpPr>
          <p:spPr>
            <a:xfrm>
              <a:off x="2276394" y="2937496"/>
              <a:ext cx="916148" cy="283148"/>
            </a:xfrm>
            <a:prstGeom prst="rect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/>
                <a:t>IF</a:t>
              </a:r>
              <a:endParaRPr kumimoji="1" lang="ja-JP" altLang="en-US" dirty="0"/>
            </a:p>
          </p:txBody>
        </p:sp>
      </p:grpSp>
      <p:grpSp>
        <p:nvGrpSpPr>
          <p:cNvPr id="100" name="グループ化 99">
            <a:extLst>
              <a:ext uri="{FF2B5EF4-FFF2-40B4-BE49-F238E27FC236}">
                <a16:creationId xmlns:a16="http://schemas.microsoft.com/office/drawing/2014/main" id="{55D2E95A-65B0-40E1-8938-89849BD48786}"/>
              </a:ext>
            </a:extLst>
          </p:cNvPr>
          <p:cNvGrpSpPr/>
          <p:nvPr/>
        </p:nvGrpSpPr>
        <p:grpSpPr>
          <a:xfrm>
            <a:off x="2525968" y="4482453"/>
            <a:ext cx="5740587" cy="283148"/>
            <a:chOff x="2276394" y="2937496"/>
            <a:chExt cx="5740587" cy="283148"/>
          </a:xfrm>
        </p:grpSpPr>
        <p:sp>
          <p:nvSpPr>
            <p:cNvPr id="101" name="正方形/長方形 100">
              <a:extLst>
                <a:ext uri="{FF2B5EF4-FFF2-40B4-BE49-F238E27FC236}">
                  <a16:creationId xmlns:a16="http://schemas.microsoft.com/office/drawing/2014/main" id="{24BEADD3-B079-4BD0-AD55-5203C77983EB}"/>
                </a:ext>
              </a:extLst>
            </p:cNvPr>
            <p:cNvSpPr/>
            <p:nvPr/>
          </p:nvSpPr>
          <p:spPr>
            <a:xfrm>
              <a:off x="3182425" y="2937496"/>
              <a:ext cx="540000" cy="283148"/>
            </a:xfrm>
            <a:prstGeom prst="rect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/>
                <a:t>ID</a:t>
              </a:r>
              <a:endParaRPr kumimoji="1" lang="ja-JP" altLang="en-US" dirty="0"/>
            </a:p>
          </p:txBody>
        </p:sp>
        <p:sp>
          <p:nvSpPr>
            <p:cNvPr id="102" name="正方形/長方形 101">
              <a:extLst>
                <a:ext uri="{FF2B5EF4-FFF2-40B4-BE49-F238E27FC236}">
                  <a16:creationId xmlns:a16="http://schemas.microsoft.com/office/drawing/2014/main" id="{2E75FE70-4702-4BE5-A2F9-A82617633224}"/>
                </a:ext>
              </a:extLst>
            </p:cNvPr>
            <p:cNvSpPr/>
            <p:nvPr/>
          </p:nvSpPr>
          <p:spPr>
            <a:xfrm>
              <a:off x="3722424" y="2937496"/>
              <a:ext cx="3754557" cy="283148"/>
            </a:xfrm>
            <a:prstGeom prst="rect">
              <a:avLst/>
            </a:prstGeom>
            <a:solidFill>
              <a:srgbClr val="FF505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/>
                <a:t>EX</a:t>
              </a:r>
              <a:endParaRPr kumimoji="1" lang="ja-JP" altLang="en-US" dirty="0"/>
            </a:p>
          </p:txBody>
        </p:sp>
        <p:sp>
          <p:nvSpPr>
            <p:cNvPr id="103" name="正方形/長方形 102">
              <a:extLst>
                <a:ext uri="{FF2B5EF4-FFF2-40B4-BE49-F238E27FC236}">
                  <a16:creationId xmlns:a16="http://schemas.microsoft.com/office/drawing/2014/main" id="{271E6E60-C8B7-41E5-91FF-402DBB997117}"/>
                </a:ext>
              </a:extLst>
            </p:cNvPr>
            <p:cNvSpPr/>
            <p:nvPr/>
          </p:nvSpPr>
          <p:spPr>
            <a:xfrm>
              <a:off x="7476981" y="2937496"/>
              <a:ext cx="540000" cy="283148"/>
            </a:xfrm>
            <a:prstGeom prst="rect">
              <a:avLst/>
            </a:prstGeom>
            <a:solidFill>
              <a:srgbClr val="7030A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/>
                <a:t>WB</a:t>
              </a:r>
              <a:endParaRPr kumimoji="1" lang="ja-JP" altLang="en-US" dirty="0"/>
            </a:p>
          </p:txBody>
        </p:sp>
        <p:sp>
          <p:nvSpPr>
            <p:cNvPr id="104" name="正方形/長方形 103">
              <a:extLst>
                <a:ext uri="{FF2B5EF4-FFF2-40B4-BE49-F238E27FC236}">
                  <a16:creationId xmlns:a16="http://schemas.microsoft.com/office/drawing/2014/main" id="{9E6C343B-B4F4-4106-8857-8BED86575477}"/>
                </a:ext>
              </a:extLst>
            </p:cNvPr>
            <p:cNvSpPr/>
            <p:nvPr/>
          </p:nvSpPr>
          <p:spPr>
            <a:xfrm>
              <a:off x="2276394" y="2937496"/>
              <a:ext cx="916148" cy="283148"/>
            </a:xfrm>
            <a:prstGeom prst="rect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/>
                <a:t>IF</a:t>
              </a:r>
              <a:endParaRPr kumimoji="1" lang="ja-JP" altLang="en-US" dirty="0"/>
            </a:p>
          </p:txBody>
        </p:sp>
      </p:grpSp>
      <p:cxnSp>
        <p:nvCxnSpPr>
          <p:cNvPr id="15" name="直線矢印コネクタ 14">
            <a:extLst>
              <a:ext uri="{FF2B5EF4-FFF2-40B4-BE49-F238E27FC236}">
                <a16:creationId xmlns:a16="http://schemas.microsoft.com/office/drawing/2014/main" id="{B374F28E-BFDF-44E6-B036-526AA835BF90}"/>
              </a:ext>
            </a:extLst>
          </p:cNvPr>
          <p:cNvCxnSpPr>
            <a:cxnSpLocks/>
          </p:cNvCxnSpPr>
          <p:nvPr/>
        </p:nvCxnSpPr>
        <p:spPr>
          <a:xfrm>
            <a:off x="6131724" y="3662547"/>
            <a:ext cx="21330" cy="152866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5" name="左中かっこ 104">
            <a:extLst>
              <a:ext uri="{FF2B5EF4-FFF2-40B4-BE49-F238E27FC236}">
                <a16:creationId xmlns:a16="http://schemas.microsoft.com/office/drawing/2014/main" id="{AEF845D0-72A9-4383-8CD0-40954CFF15A8}"/>
              </a:ext>
            </a:extLst>
          </p:cNvPr>
          <p:cNvSpPr/>
          <p:nvPr/>
        </p:nvSpPr>
        <p:spPr>
          <a:xfrm rot="16200000">
            <a:off x="1982462" y="3620760"/>
            <a:ext cx="253095" cy="2639981"/>
          </a:xfrm>
          <a:prstGeom prst="leftBrace">
            <a:avLst>
              <a:gd name="adj1" fmla="val 47619"/>
              <a:gd name="adj2" fmla="val 50000"/>
            </a:avLst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4950828"/>
      </p:ext>
    </p:extLst>
  </p:cSld>
  <p:clrMapOvr>
    <a:masterClrMapping/>
  </p:clrMapOvr>
</p:sld>
</file>

<file path=ppt/theme/theme1.xml><?xml version="1.0" encoding="utf-8"?>
<a:theme xmlns:a="http://schemas.openxmlformats.org/drawingml/2006/main" name="レトロスペクト">
  <a:themeElements>
    <a:clrScheme name="レトロスペクト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レトロスペク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レトロスペク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1" id="{A186375F-4BD7-4F35-825D-C52A9540744B}" vid="{87455FBA-5F2A-44F6-BDC6-418A5C5562C4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 テーマ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 テーマ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 テーマ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 テーマ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 テーマ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 テーマ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 テーマ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 テーマ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 テーマ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Yu Gothic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Yu Gothic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Yu Gothic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Yu Gothic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Yu Gothic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Yu Gothic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何度目の青空か</Template>
  <TotalTime>15647</TotalTime>
  <Words>1958</Words>
  <Application>Microsoft Office PowerPoint</Application>
  <PresentationFormat>画面に合わせる (4:3)</PresentationFormat>
  <Paragraphs>541</Paragraphs>
  <Slides>32</Slides>
  <Notes>2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32</vt:i4>
      </vt:variant>
    </vt:vector>
  </HeadingPairs>
  <TitlesOfParts>
    <vt:vector size="42" baseType="lpstr">
      <vt:lpstr>ＭＳ Ｐゴシック</vt:lpstr>
      <vt:lpstr>游ゴシック</vt:lpstr>
      <vt:lpstr>Arial</vt:lpstr>
      <vt:lpstr>Calibri</vt:lpstr>
      <vt:lpstr>Calibri Light</vt:lpstr>
      <vt:lpstr>Cambria Math</vt:lpstr>
      <vt:lpstr>Times New Roman</vt:lpstr>
      <vt:lpstr>Wingdings</vt:lpstr>
      <vt:lpstr>レトロスペクト</vt:lpstr>
      <vt:lpstr>Image</vt:lpstr>
      <vt:lpstr>H3VP: History Based Highly Reliable Hybrid Value Predictor</vt:lpstr>
      <vt:lpstr>Value Prediction (1/3)</vt:lpstr>
      <vt:lpstr>Value Prediction (2/3)</vt:lpstr>
      <vt:lpstr>Value Prediction (3/3)</vt:lpstr>
      <vt:lpstr>Existing studies</vt:lpstr>
      <vt:lpstr>Our submission to CVP-1</vt:lpstr>
      <vt:lpstr>Inside the simulator(1/3)</vt:lpstr>
      <vt:lpstr>Inside the simulator(2/3)</vt:lpstr>
      <vt:lpstr>Inside the simulator(3/3)</vt:lpstr>
      <vt:lpstr>Observation of given traces(1/6)</vt:lpstr>
      <vt:lpstr>Observation of given traces(2/6)</vt:lpstr>
      <vt:lpstr>Observation of given traces(4/6)</vt:lpstr>
      <vt:lpstr>Observation of given traces(5/6)</vt:lpstr>
      <vt:lpstr>Observation of given traces(6/6)</vt:lpstr>
      <vt:lpstr>Our strategies – (1)History-based Prediction</vt:lpstr>
      <vt:lpstr>Our Strategies – (2)Hybrid Predictors</vt:lpstr>
      <vt:lpstr>Our Strategies – (3) High Reliability</vt:lpstr>
      <vt:lpstr>Periodicity Coverage of Our Predictor</vt:lpstr>
      <vt:lpstr>State Machine for Speculation (1/3)</vt:lpstr>
      <vt:lpstr>State Machine for Speculation (2/3)</vt:lpstr>
      <vt:lpstr>State Machine for Speculation (3/3)</vt:lpstr>
      <vt:lpstr>H3VP Block Diagram (1/2)</vt:lpstr>
      <vt:lpstr>H3VP Block Diagram (2/2)</vt:lpstr>
      <vt:lpstr>Storage Budget</vt:lpstr>
      <vt:lpstr>Evaluation</vt:lpstr>
      <vt:lpstr>Overall Scores</vt:lpstr>
      <vt:lpstr>Benchmark Results of Individual Predictors</vt:lpstr>
      <vt:lpstr>Selection of Confidence Threshold (1/2)</vt:lpstr>
      <vt:lpstr>Selection of Confidence Threshold (2/2)</vt:lpstr>
      <vt:lpstr>Benchmark Results of Individual Traces (1/2)</vt:lpstr>
      <vt:lpstr>Benchmark Results of Individual Traces (2/2)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koiken</dc:creator>
  <cp:lastModifiedBy>Kei Hiraki</cp:lastModifiedBy>
  <cp:revision>1126</cp:revision>
  <cp:lastPrinted>2018-06-01T03:29:27Z</cp:lastPrinted>
  <dcterms:created xsi:type="dcterms:W3CDTF">2017-08-07T08:09:01Z</dcterms:created>
  <dcterms:modified xsi:type="dcterms:W3CDTF">2018-06-03T16:41:49Z</dcterms:modified>
</cp:coreProperties>
</file>