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2" r:id="rId1"/>
    <p:sldMasterId id="2147483942" r:id="rId2"/>
    <p:sldMasterId id="2147484210" r:id="rId3"/>
    <p:sldMasterId id="2147484264" r:id="rId4"/>
    <p:sldMasterId id="2147484354" r:id="rId5"/>
    <p:sldMasterId id="2147484378" r:id="rId6"/>
    <p:sldMasterId id="2147484390" r:id="rId7"/>
  </p:sldMasterIdLst>
  <p:notesMasterIdLst>
    <p:notesMasterId r:id="rId27"/>
  </p:notesMasterIdLst>
  <p:handoutMasterIdLst>
    <p:handoutMasterId r:id="rId28"/>
  </p:handoutMasterIdLst>
  <p:sldIdLst>
    <p:sldId id="256" r:id="rId8"/>
    <p:sldId id="270" r:id="rId9"/>
    <p:sldId id="271" r:id="rId10"/>
    <p:sldId id="273" r:id="rId11"/>
    <p:sldId id="304" r:id="rId12"/>
    <p:sldId id="275" r:id="rId13"/>
    <p:sldId id="282" r:id="rId14"/>
    <p:sldId id="306" r:id="rId15"/>
    <p:sldId id="298" r:id="rId16"/>
    <p:sldId id="287" r:id="rId17"/>
    <p:sldId id="276" r:id="rId18"/>
    <p:sldId id="294" r:id="rId19"/>
    <p:sldId id="281" r:id="rId20"/>
    <p:sldId id="289" r:id="rId21"/>
    <p:sldId id="288" r:id="rId22"/>
    <p:sldId id="290" r:id="rId23"/>
    <p:sldId id="305" r:id="rId24"/>
    <p:sldId id="279" r:id="rId25"/>
    <p:sldId id="283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87"/>
    <a:srgbClr val="FF2948"/>
    <a:srgbClr val="8F43FF"/>
    <a:srgbClr val="19D149"/>
    <a:srgbClr val="17D320"/>
    <a:srgbClr val="FE9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9" autoAdjust="0"/>
  </p:normalViewPr>
  <p:slideViewPr>
    <p:cSldViewPr snapToGrid="0" snapToObjects="1">
      <p:cViewPr>
        <p:scale>
          <a:sx n="116" d="100"/>
          <a:sy n="116" d="100"/>
        </p:scale>
        <p:origin x="-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2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33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827926739645"/>
          <c:y val="0.150764445110655"/>
          <c:w val="0.734336915158158"/>
          <c:h val="0.4982141371295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Measured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</c:marker>
          <c:cat>
            <c:strRef>
              <c:f>Sheet1!$A$2:$A$25</c:f>
              <c:strCache>
                <c:ptCount val="24"/>
                <c:pt idx="0">
                  <c:v>µ1</c:v>
                </c:pt>
                <c:pt idx="1">
                  <c:v>µ5</c:v>
                </c:pt>
                <c:pt idx="2">
                  <c:v>µ3</c:v>
                </c:pt>
                <c:pt idx="3">
                  <c:v>particle_filter-rodinia</c:v>
                </c:pt>
                <c:pt idx="4">
                  <c:v>µ2</c:v>
                </c:pt>
                <c:pt idx="5">
                  <c:v>µ4</c:v>
                </c:pt>
                <c:pt idx="6">
                  <c:v>srad_v14-rodinia</c:v>
                </c:pt>
                <c:pt idx="7">
                  <c:v>b+tree2-rodinia</c:v>
                </c:pt>
                <c:pt idx="8">
                  <c:v>euler3d4-rodinia</c:v>
                </c:pt>
                <c:pt idx="9">
                  <c:v>ftv27-nass</c:v>
                </c:pt>
                <c:pt idx="10">
                  <c:v>b+tree1-rodinia</c:v>
                </c:pt>
                <c:pt idx="11">
                  <c:v>ftv26-nass</c:v>
                </c:pt>
                <c:pt idx="12">
                  <c:v>srad_v22-rodinia</c:v>
                </c:pt>
                <c:pt idx="13">
                  <c:v>sc1-rodinia</c:v>
                </c:pt>
                <c:pt idx="14">
                  <c:v>ftv24-nass</c:v>
                </c:pt>
                <c:pt idx="15">
                  <c:v>backprop2-rodinia</c:v>
                </c:pt>
                <c:pt idx="16">
                  <c:v>ftv20-nass</c:v>
                </c:pt>
                <c:pt idx="17">
                  <c:v>euler3d1-rodinia</c:v>
                </c:pt>
                <c:pt idx="18">
                  <c:v>bfs2-rodinia</c:v>
                </c:pt>
                <c:pt idx="19">
                  <c:v>euler3d2-rodinia</c:v>
                </c:pt>
                <c:pt idx="20">
                  <c:v>srad_v13-rodinia</c:v>
                </c:pt>
                <c:pt idx="21">
                  <c:v>nn1-rodinia</c:v>
                </c:pt>
                <c:pt idx="22">
                  <c:v>srad_v11-rodinia</c:v>
                </c:pt>
                <c:pt idx="23">
                  <c:v>srad_v15-rodinia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0.8</c:v>
                </c:pt>
                <c:pt idx="1">
                  <c:v>1.1</c:v>
                </c:pt>
                <c:pt idx="2">
                  <c:v>1.3</c:v>
                </c:pt>
                <c:pt idx="3">
                  <c:v>1.4</c:v>
                </c:pt>
                <c:pt idx="4">
                  <c:v>1.8</c:v>
                </c:pt>
                <c:pt idx="5">
                  <c:v>1.9</c:v>
                </c:pt>
                <c:pt idx="6">
                  <c:v>3.7</c:v>
                </c:pt>
                <c:pt idx="7">
                  <c:v>4.0</c:v>
                </c:pt>
                <c:pt idx="8">
                  <c:v>4.0</c:v>
                </c:pt>
                <c:pt idx="9">
                  <c:v>4.1</c:v>
                </c:pt>
                <c:pt idx="10">
                  <c:v>4.5</c:v>
                </c:pt>
                <c:pt idx="11">
                  <c:v>6.2</c:v>
                </c:pt>
                <c:pt idx="12">
                  <c:v>6.2</c:v>
                </c:pt>
                <c:pt idx="13">
                  <c:v>6.4</c:v>
                </c:pt>
                <c:pt idx="14">
                  <c:v>6.6</c:v>
                </c:pt>
                <c:pt idx="15">
                  <c:v>10.0</c:v>
                </c:pt>
                <c:pt idx="16">
                  <c:v>10.4</c:v>
                </c:pt>
                <c:pt idx="17">
                  <c:v>10.6</c:v>
                </c:pt>
                <c:pt idx="18">
                  <c:v>13.0</c:v>
                </c:pt>
                <c:pt idx="19">
                  <c:v>23.3</c:v>
                </c:pt>
                <c:pt idx="20">
                  <c:v>34.4</c:v>
                </c:pt>
                <c:pt idx="21">
                  <c:v>39.7</c:v>
                </c:pt>
                <c:pt idx="22">
                  <c:v>108.8</c:v>
                </c:pt>
                <c:pt idx="23">
                  <c:v>109.2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Predicted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8"/>
            <c:spPr>
              <a:noFill/>
              <a:ln w="19050">
                <a:solidFill>
                  <a:srgbClr val="FF0000"/>
                </a:solidFill>
              </a:ln>
            </c:spPr>
          </c:marker>
          <c:cat>
            <c:strRef>
              <c:f>Sheet1!$A$2:$A$25</c:f>
              <c:strCache>
                <c:ptCount val="24"/>
                <c:pt idx="0">
                  <c:v>µ1</c:v>
                </c:pt>
                <c:pt idx="1">
                  <c:v>µ5</c:v>
                </c:pt>
                <c:pt idx="2">
                  <c:v>µ3</c:v>
                </c:pt>
                <c:pt idx="3">
                  <c:v>particle_filter-rodinia</c:v>
                </c:pt>
                <c:pt idx="4">
                  <c:v>µ2</c:v>
                </c:pt>
                <c:pt idx="5">
                  <c:v>µ4</c:v>
                </c:pt>
                <c:pt idx="6">
                  <c:v>srad_v14-rodinia</c:v>
                </c:pt>
                <c:pt idx="7">
                  <c:v>b+tree2-rodinia</c:v>
                </c:pt>
                <c:pt idx="8">
                  <c:v>euler3d4-rodinia</c:v>
                </c:pt>
                <c:pt idx="9">
                  <c:v>ftv27-nass</c:v>
                </c:pt>
                <c:pt idx="10">
                  <c:v>b+tree1-rodinia</c:v>
                </c:pt>
                <c:pt idx="11">
                  <c:v>ftv26-nass</c:v>
                </c:pt>
                <c:pt idx="12">
                  <c:v>srad_v22-rodinia</c:v>
                </c:pt>
                <c:pt idx="13">
                  <c:v>sc1-rodinia</c:v>
                </c:pt>
                <c:pt idx="14">
                  <c:v>ftv24-nass</c:v>
                </c:pt>
                <c:pt idx="15">
                  <c:v>backprop2-rodinia</c:v>
                </c:pt>
                <c:pt idx="16">
                  <c:v>ftv20-nass</c:v>
                </c:pt>
                <c:pt idx="17">
                  <c:v>euler3d1-rodinia</c:v>
                </c:pt>
                <c:pt idx="18">
                  <c:v>bfs2-rodinia</c:v>
                </c:pt>
                <c:pt idx="19">
                  <c:v>euler3d2-rodinia</c:v>
                </c:pt>
                <c:pt idx="20">
                  <c:v>srad_v13-rodinia</c:v>
                </c:pt>
                <c:pt idx="21">
                  <c:v>nn1-rodinia</c:v>
                </c:pt>
                <c:pt idx="22">
                  <c:v>srad_v11-rodinia</c:v>
                </c:pt>
                <c:pt idx="23">
                  <c:v>srad_v15-rodinia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1.5</c:v>
                </c:pt>
                <c:pt idx="1">
                  <c:v>1.3</c:v>
                </c:pt>
                <c:pt idx="2">
                  <c:v>1.6</c:v>
                </c:pt>
                <c:pt idx="3">
                  <c:v>1.8</c:v>
                </c:pt>
                <c:pt idx="4">
                  <c:v>2.5</c:v>
                </c:pt>
                <c:pt idx="5">
                  <c:v>3.4</c:v>
                </c:pt>
                <c:pt idx="6">
                  <c:v>3.5</c:v>
                </c:pt>
                <c:pt idx="7">
                  <c:v>4.5</c:v>
                </c:pt>
                <c:pt idx="8">
                  <c:v>1.5</c:v>
                </c:pt>
                <c:pt idx="9">
                  <c:v>6.8</c:v>
                </c:pt>
                <c:pt idx="10">
                  <c:v>5.5</c:v>
                </c:pt>
                <c:pt idx="11">
                  <c:v>8.4</c:v>
                </c:pt>
                <c:pt idx="12">
                  <c:v>8.3</c:v>
                </c:pt>
                <c:pt idx="13">
                  <c:v>4.8</c:v>
                </c:pt>
                <c:pt idx="14">
                  <c:v>5.6</c:v>
                </c:pt>
                <c:pt idx="15">
                  <c:v>9.0</c:v>
                </c:pt>
                <c:pt idx="16">
                  <c:v>24.6</c:v>
                </c:pt>
                <c:pt idx="17">
                  <c:v>8.8</c:v>
                </c:pt>
                <c:pt idx="18">
                  <c:v>9.2</c:v>
                </c:pt>
                <c:pt idx="19">
                  <c:v>10.0</c:v>
                </c:pt>
                <c:pt idx="20">
                  <c:v>15.7</c:v>
                </c:pt>
                <c:pt idx="21">
                  <c:v>32.3</c:v>
                </c:pt>
                <c:pt idx="22">
                  <c:v>77.3</c:v>
                </c:pt>
                <c:pt idx="23">
                  <c:v>108.8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347080"/>
        <c:axId val="2132734968"/>
      </c:lineChart>
      <c:catAx>
        <c:axId val="214634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2132734968"/>
        <c:crosses val="autoZero"/>
        <c:auto val="1"/>
        <c:lblAlgn val="ctr"/>
        <c:lblOffset val="100"/>
        <c:noMultiLvlLbl val="1"/>
      </c:catAx>
      <c:valAx>
        <c:axId val="2132734968"/>
        <c:scaling>
          <c:orientation val="minMax"/>
          <c:max val="11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r>
                  <a:rPr lang="en-US" baseline="0" dirty="0" smtClean="0"/>
                  <a:t> </a:t>
                </a:r>
              </a:p>
              <a:p>
                <a:pPr>
                  <a:defRPr/>
                </a:pPr>
                <a:r>
                  <a:rPr lang="en-US" baseline="0" dirty="0" smtClean="0"/>
                  <a:t>(CPU exec. time/ GPU exec. time)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"/>
              <c:y val="0.0039229313299129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46347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6315579964519"/>
          <c:y val="0.0207673790503492"/>
          <c:w val="0.328641126392386"/>
          <c:h val="0.07799737246188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F763A-C08A-41FB-B91D-8BCC3CEB7E29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BA617-9341-4509-BB89-C8EAD7403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0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971DCD-02DA-499D-BA33-B4BB426B2B95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A7CB62-FC0C-43F3-852A-AB52EDB9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CB62-FC0C-43F3-852A-AB52EDB909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CB62-FC0C-43F3-852A-AB52EDB90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CB62-FC0C-43F3-852A-AB52EDB909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C4C6-F0B6-4A42-A7BE-5A4478F7C347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2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7023-4DCD-408C-B003-52D486977C23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D04-74E7-4AE1-A26E-3B7291D61C28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824F-86E3-41B1-AFFC-8194CECD7529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40F2-9BCF-45B4-AFB0-329D2B4B44F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2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B0D7-2363-4394-AB03-6F0276637E70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62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8CB-1307-4CAA-9BC5-1388B060453B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7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3987-F58D-4606-AC9E-3838AC7DAA4C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99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399F-581E-4E87-8177-503F245C5E60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AFD-2424-433D-A23B-BA2938777DA5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6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A730-13F4-47A4-B933-BE448DEA7B77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9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4698-9564-4D5E-A52C-2B38FC5ED3C0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74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F203-456F-46E2-89E9-44015B6BC19B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47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57FD-A444-4E01-A1F8-27900D6E332D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4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8170-1DEE-45B4-ABBC-965EFB7345E7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5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651-EC63-4C7B-8903-7D8162FED5B3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52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95B2-0D2A-4E92-ADFD-D03EDB736B7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D8E-D099-4F87-8BAB-46BA6C46CCDF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3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FEBC-9B99-4EDB-9136-48C60FAFCB55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5649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C7A1-CC36-4E4B-B3D9-BD81D215D051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8994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C73F-66B1-4702-9DDF-377B509D7CD4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29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A38A-894F-4AB8-A91E-C13523D54684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7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EC4E-BB9A-456C-A41D-20550BE1641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6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97DF-EF6F-482C-84FF-1CDD315D650C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1297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8DC8-2501-40A3-A315-77106E9E8C8A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033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C645-C2EF-4256-BB9C-4A3945A2E10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8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3E87-EBF9-4C2E-9B57-34DBD309782C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614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07F1-380D-4968-89D5-9A526090A32B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07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808F-F42E-4F1C-98C9-8A6CD2C1E5F0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1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9764-03F9-4517-8386-0683A0EF06C4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5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E398-AE23-4EA4-9DF8-FC5DF3F842E6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758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C72-A045-456A-A217-4C527E99C2B3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9079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D855-519A-4E7F-897A-271874F2A718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D13B-B74E-4615-85B8-3C2F50E05379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6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7D45-3AFD-4553-AFAF-1E2BFF300D09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94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2E52-DE2E-4FF7-ACC3-54F8ED27457C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5795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D8-54CD-425F-9E34-44DED1604A00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6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8E1-0C86-4422-8357-93287A15E83C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51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DC3-2874-4BCB-A033-8B25D98753E3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919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AC32-6B76-45BB-B4D6-3B7F6C308146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4936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3E38-143C-416F-AD1B-D7FCA587078C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01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84F-1F92-4FAF-97B1-72C76892189A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4809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BD08-89D8-48DC-8298-CEB1248E7A18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705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A7C4-FB9A-47A3-B390-DEBCFEE04E97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3865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8C26-C8E6-436C-9FDA-36DD52A4FB7A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027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2763-3D4F-4A09-BCAD-A51C5418E9FC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873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0B81-AB39-4CAD-9316-CB9698049743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22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942C-D27D-4228-BC7A-F723295262D7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19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A39C-43DA-4C89-A897-92E395659D81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24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CEB6-7D67-4E32-99CC-ECE7AC4FFBEB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6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4F99-0E38-44C5-AFE9-444145698904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3787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9FCE-0436-4BAF-A0F2-6B9EB2C32AF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308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E1C7-C8E3-491A-8A4E-D90537718A15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912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9E29-CC59-45AC-82E7-7DB640EC8467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735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BE9D-2ECB-404F-A56B-FB7B4ABE9A0E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7751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1CD6-24C2-4424-BD15-6A5FF85EF8EF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29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42D-EFA0-40A3-9C95-2ECDAF74B9C3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6528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104B-CB31-4710-8F6C-E338324D66C8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86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1EB-4C3C-44E2-B9D1-192AABE95EAB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939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EC8F-D8CA-4463-843B-8DA406A4AC9C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114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46B8-9AFD-4D1B-B656-AC72D6E29630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588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5ED0-8393-4FC4-B542-A688C13FA921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58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1159-E7A8-4DC8-8595-081DC80FA95A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4637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088824F-86E3-41B1-AFFC-8194CECD7529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70371" y="6319157"/>
            <a:ext cx="865382" cy="907630"/>
          </a:xfrm>
        </p:spPr>
        <p:txBody>
          <a:bodyPr/>
          <a:lstStyle>
            <a:lvl1pPr>
              <a:defRPr sz="400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A2BF14-EFD6-6342-BCFD-863A8B3223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20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-308731"/>
            <a:ext cx="8079581" cy="1658198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3363" indent="-233363">
              <a:buClrTx/>
              <a:buFont typeface="Wingdings" pitchFamily="2" charset="2"/>
              <a:buChar char="§"/>
              <a:defRPr sz="2800"/>
            </a:lvl1pPr>
            <a:lvl2pPr marL="576263" indent="-233363">
              <a:buFont typeface="Wingdings" pitchFamily="2" charset="2"/>
              <a:buChar char="§"/>
              <a:defRPr baseline="0">
                <a:solidFill>
                  <a:schemeClr val="accent1">
                    <a:lumMod val="75000"/>
                  </a:schemeClr>
                </a:solidFill>
              </a:defRPr>
            </a:lvl2pPr>
            <a:lvl3pPr marL="515938" indent="0">
              <a:buFont typeface="Wingdings" pitchFamily="2" charset="2"/>
              <a:buChar char="ü"/>
              <a:defRPr>
                <a:solidFill>
                  <a:schemeClr val="accent1"/>
                </a:solidFill>
              </a:defRPr>
            </a:lvl3pPr>
            <a:lvl4pPr marL="798513" indent="0">
              <a:buFont typeface="Wingdings" pitchFamily="2" charset="2"/>
              <a:buChar char="ü"/>
              <a:defRPr>
                <a:solidFill>
                  <a:schemeClr val="accent2"/>
                </a:solidFill>
              </a:defRPr>
            </a:lvl4pPr>
            <a:lvl5pPr marL="1030288" indent="-57150">
              <a:buFont typeface="Wingdings" pitchFamily="2" charset="2"/>
              <a:buChar char="ü"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7714" y="5908324"/>
            <a:ext cx="1044996" cy="907630"/>
          </a:xfrm>
        </p:spPr>
        <p:txBody>
          <a:bodyPr/>
          <a:lstStyle>
            <a:lvl1pPr>
              <a:defRPr sz="4000"/>
            </a:lvl1pPr>
          </a:lstStyle>
          <a:p>
            <a:fld id="{9BA2BF14-EFD6-6342-BCFD-863A8B3223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2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B0D7-2363-4394-AB03-6F0276637E70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789C-48B4-487D-84CB-416E6618331E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486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8CB-1307-4CAA-9BC5-1388B060453B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863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3987-F58D-4606-AC9E-3838AC7DAA4C}" type="datetime1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563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399F-581E-4E87-8177-503F245C5E60}" type="datetime1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45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AFD-2424-433D-A23B-BA2938777DA5}" type="datetime1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709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A730-13F4-47A4-B933-BE448DEA7B77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837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2148F203-456F-46E2-89E9-44015B6BC19B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742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57FD-A444-4E01-A1F8-27900D6E332D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608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8170-1DEE-45B4-ABBC-965EFB7345E7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585-0634-4462-B3B3-83168720868E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EC01-0629-40DC-B181-C249D1F06FC5}" type="datetime1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00D8FB-7366-4066-9D48-07A84C09506A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AC1EBA-642A-421A-ADD5-8AB834E782D0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94BA79-1480-4E2E-97A1-B0A3F1DB708F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AC26A0-31F2-45C0-8FCF-9E5251AF0AA7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2C4D0-B1E6-43F8-A3E3-38B4060C597C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00D8FB-7366-4066-9D48-07A84C09506A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DB00D8FB-7366-4066-9D48-07A84C09506A}" type="datetime1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BA2BF14-EFD6-6342-BCFD-863A8B322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32" y="1198165"/>
            <a:ext cx="8908869" cy="1470025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Cross-Architecture </a:t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Performance Prediction (XAPP): </a:t>
            </a:r>
            <a:b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Using CPU to predict GPU Performance 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48" y="3405873"/>
            <a:ext cx="8133644" cy="1631243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2D87"/>
                </a:solidFill>
              </a:rPr>
              <a:t>Newsha Ardalani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Clint </a:t>
            </a:r>
            <a:r>
              <a:rPr lang="en-US" sz="2400" dirty="0" err="1" smtClean="0">
                <a:solidFill>
                  <a:schemeClr val="tx1"/>
                </a:solidFill>
              </a:rPr>
              <a:t>Lestourgeon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Karthikeyan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Sankaralingam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Xiaojin</a:t>
            </a:r>
            <a:r>
              <a:rPr lang="en-US" sz="2400" dirty="0" smtClean="0">
                <a:solidFill>
                  <a:schemeClr val="tx1"/>
                </a:solidFill>
              </a:rPr>
              <a:t> Zhu</a:t>
            </a:r>
          </a:p>
        </p:txBody>
      </p:sp>
      <p:pic>
        <p:nvPicPr>
          <p:cNvPr id="5" name="Picture 4" descr="I:\Documents\UW\research\sosp09\poster\UW_logo_4color_p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5478936"/>
            <a:ext cx="1512948" cy="1481514"/>
          </a:xfrm>
          <a:prstGeom prst="rect">
            <a:avLst/>
          </a:prstGeom>
          <a:noFill/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061" y="5478936"/>
            <a:ext cx="795600" cy="137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18648" y="5150783"/>
            <a:ext cx="4415245" cy="16312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University of Wisconsin-Madison</a:t>
            </a:r>
          </a:p>
        </p:txBody>
      </p:sp>
    </p:spTree>
    <p:extLst>
      <p:ext uri="{BB962C8B-B14F-4D97-AF65-F5344CB8AC3E}">
        <p14:creationId xmlns:p14="http://schemas.microsoft.com/office/powerpoint/2010/main" val="360009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4" y="1828801"/>
            <a:ext cx="8292441" cy="4351337"/>
          </a:xfrm>
        </p:spPr>
        <p:txBody>
          <a:bodyPr/>
          <a:lstStyle/>
          <a:p>
            <a:r>
              <a:rPr lang="en-US" dirty="0" smtClean="0"/>
              <a:t>Accuracy results on GPU GTX 750</a:t>
            </a:r>
          </a:p>
          <a:p>
            <a:r>
              <a:rPr lang="en-US" dirty="0" smtClean="0"/>
              <a:t>Training Set: 112 </a:t>
            </a:r>
            <a:r>
              <a:rPr lang="en-US" dirty="0" err="1" smtClean="0"/>
              <a:t>datapoints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Rodinia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Lonestar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Parboil, Parsec Subset, NAS subset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Test Set: 24 </a:t>
            </a:r>
            <a:r>
              <a:rPr lang="en-US" dirty="0" err="1" smtClean="0">
                <a:solidFill>
                  <a:srgbClr val="000000"/>
                </a:solidFill>
              </a:rPr>
              <a:t>datapoints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Feature Vector: 31 program properties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/>
              <a:t>Program properties collected using MICA and Pin</a:t>
            </a:r>
          </a:p>
          <a:p>
            <a:r>
              <a:rPr lang="en-US" dirty="0" smtClean="0"/>
              <a:t>Execution time measured on real GPU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89286239"/>
              </p:ext>
            </p:extLst>
          </p:nvPr>
        </p:nvGraphicFramePr>
        <p:xfrm>
          <a:off x="507207" y="1065007"/>
          <a:ext cx="8526194" cy="484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3845" y="5833486"/>
            <a:ext cx="7952942" cy="102197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Accuracy on platform 1 (GTX 750): 27% relative error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Accuracy on platform 2 (GTX 660): 36% relative error</a:t>
            </a:r>
          </a:p>
        </p:txBody>
      </p:sp>
    </p:spTree>
    <p:extLst>
      <p:ext uri="{BB962C8B-B14F-4D97-AF65-F5344CB8AC3E}">
        <p14:creationId xmlns:p14="http://schemas.microsoft.com/office/powerpoint/2010/main" val="168305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own Arrow 143"/>
          <p:cNvSpPr/>
          <p:nvPr/>
        </p:nvSpPr>
        <p:spPr>
          <a:xfrm>
            <a:off x="4461402" y="5000494"/>
            <a:ext cx="318022" cy="316267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5509439" y="1509049"/>
            <a:ext cx="1717139" cy="1178183"/>
            <a:chOff x="1761463" y="1095879"/>
            <a:chExt cx="1196488" cy="1668836"/>
          </a:xfrm>
        </p:grpSpPr>
        <p:sp>
          <p:nvSpPr>
            <p:cNvPr id="119" name="Rectangle 11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98135" y="1634047"/>
            <a:ext cx="1717139" cy="1178183"/>
            <a:chOff x="1761463" y="1095879"/>
            <a:chExt cx="1196488" cy="1668836"/>
          </a:xfrm>
        </p:grpSpPr>
        <p:sp>
          <p:nvSpPr>
            <p:cNvPr id="115" name="Rectangle 114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50962" y="1524276"/>
            <a:ext cx="1717139" cy="1178183"/>
            <a:chOff x="1761463" y="1095879"/>
            <a:chExt cx="1196488" cy="1668836"/>
          </a:xfrm>
        </p:grpSpPr>
        <p:sp>
          <p:nvSpPr>
            <p:cNvPr id="83" name="Rectangle 8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24741" y="1634047"/>
            <a:ext cx="1717139" cy="1178183"/>
            <a:chOff x="1761463" y="1095879"/>
            <a:chExt cx="1196488" cy="1668836"/>
          </a:xfrm>
        </p:grpSpPr>
        <p:sp>
          <p:nvSpPr>
            <p:cNvPr id="79" name="Rectangle 7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2126" y="5950370"/>
            <a:ext cx="1044996" cy="907630"/>
          </a:xfrm>
        </p:spPr>
        <p:txBody>
          <a:bodyPr/>
          <a:lstStyle/>
          <a:p>
            <a:fld id="{9BA2BF14-EFD6-6342-BCFD-863A8B32236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09447" y="3900771"/>
            <a:ext cx="1196459" cy="136482"/>
            <a:chOff x="5384448" y="4383476"/>
            <a:chExt cx="1196459" cy="136482"/>
          </a:xfrm>
        </p:grpSpPr>
        <p:sp>
          <p:nvSpPr>
            <p:cNvPr id="10" name="Rectangle 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2279254" y="1745501"/>
            <a:ext cx="1717097" cy="1178183"/>
            <a:chOff x="2024617" y="1054186"/>
            <a:chExt cx="1717097" cy="1178183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027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33" name="Down Arrow 32"/>
          <p:cNvSpPr/>
          <p:nvPr/>
        </p:nvSpPr>
        <p:spPr>
          <a:xfrm>
            <a:off x="2935539" y="2942330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5988165" y="2943543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14826" y="2994886"/>
            <a:ext cx="1636131" cy="485634"/>
            <a:chOff x="843227" y="3126525"/>
            <a:chExt cx="3325090" cy="485634"/>
          </a:xfrm>
          <a:solidFill>
            <a:schemeClr val="accent3"/>
          </a:solidFill>
        </p:grpSpPr>
        <p:sp>
          <p:nvSpPr>
            <p:cNvPr id="42" name="Rounded Rectangle 41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8733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GPU </a:t>
              </a:r>
              <a:r>
                <a:rPr lang="en-US" dirty="0" err="1" smtClean="0"/>
                <a:t>Platform</a:t>
              </a:r>
              <a:r>
                <a:rPr lang="en-US" baseline="-25000" dirty="0" err="1" smtClean="0"/>
                <a:t>x</a:t>
              </a:r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6080003" y="3837479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TextBox 68"/>
          <p:cNvSpPr txBox="1"/>
          <p:nvPr/>
        </p:nvSpPr>
        <p:spPr>
          <a:xfrm>
            <a:off x="6411847" y="3744951"/>
            <a:ext cx="258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09446" y="4213694"/>
            <a:ext cx="1196459" cy="136482"/>
            <a:chOff x="5384448" y="4383476"/>
            <a:chExt cx="1196459" cy="136482"/>
          </a:xfrm>
        </p:grpSpPr>
        <p:sp>
          <p:nvSpPr>
            <p:cNvPr id="50" name="Rectangle 4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490766" y="4650581"/>
            <a:ext cx="1196459" cy="136482"/>
            <a:chOff x="5384448" y="4383476"/>
            <a:chExt cx="1196459" cy="136482"/>
          </a:xfrm>
        </p:grpSpPr>
        <p:sp>
          <p:nvSpPr>
            <p:cNvPr id="96" name="Rectangle 9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2982600" y="4223536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080004" y="4114129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080001" y="4547408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998439" y="4118044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TextBox 68"/>
          <p:cNvSpPr txBox="1"/>
          <p:nvPr/>
        </p:nvSpPr>
        <p:spPr>
          <a:xfrm>
            <a:off x="89260" y="3893217"/>
            <a:ext cx="20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Feature Vector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6" idx="3"/>
            <a:endCxn id="75" idx="1"/>
          </p:cNvCxnSpPr>
          <p:nvPr/>
        </p:nvCxnSpPr>
        <p:spPr>
          <a:xfrm>
            <a:off x="3996351" y="2334593"/>
            <a:ext cx="1292297" cy="95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141880" y="2228460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273732" y="2113736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288648" y="1755043"/>
            <a:ext cx="1717097" cy="1178183"/>
            <a:chOff x="5362779" y="1085762"/>
            <a:chExt cx="1717097" cy="1178183"/>
          </a:xfrm>
        </p:grpSpPr>
        <p:sp>
          <p:nvSpPr>
            <p:cNvPr id="75" name="Rectangle 74"/>
            <p:cNvSpPr/>
            <p:nvPr/>
          </p:nvSpPr>
          <p:spPr>
            <a:xfrm>
              <a:off x="5362779" y="1085762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8959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279484" y="1923731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88627" y="1909286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89762">
            <a:off x="1759076" y="3538357"/>
            <a:ext cx="725132" cy="731549"/>
          </a:xfrm>
          <a:prstGeom prst="rect">
            <a:avLst/>
          </a:prstGeom>
        </p:spPr>
      </p:pic>
      <p:sp>
        <p:nvSpPr>
          <p:cNvPr id="141" name="Rounded Rectangle 140"/>
          <p:cNvSpPr/>
          <p:nvPr/>
        </p:nvSpPr>
        <p:spPr>
          <a:xfrm>
            <a:off x="2393088" y="3716883"/>
            <a:ext cx="4136627" cy="1283611"/>
          </a:xfrm>
          <a:prstGeom prst="roundRect">
            <a:avLst/>
          </a:prstGeom>
          <a:solidFill>
            <a:srgbClr val="8F43FF">
              <a:alpha val="2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3911587" y="3601640"/>
            <a:ext cx="1577370" cy="380349"/>
            <a:chOff x="5129299" y="5212468"/>
            <a:chExt cx="1577370" cy="380349"/>
          </a:xfrm>
        </p:grpSpPr>
        <p:sp>
          <p:nvSpPr>
            <p:cNvPr id="142" name="Rounded Rectangle 141"/>
            <p:cNvSpPr/>
            <p:nvPr/>
          </p:nvSpPr>
          <p:spPr>
            <a:xfrm>
              <a:off x="5129299" y="5212468"/>
              <a:ext cx="1492053" cy="369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77757" y="5223485"/>
              <a:ext cx="15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389218" y="5324963"/>
            <a:ext cx="2595829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Machine Learning Model</a:t>
              </a:r>
              <a:endParaRPr lang="en-US" dirty="0"/>
            </a:p>
          </p:txBody>
        </p:sp>
      </p:grpSp>
      <p:sp>
        <p:nvSpPr>
          <p:cNvPr id="148" name="Flowchart: Document 147"/>
          <p:cNvSpPr/>
          <p:nvPr/>
        </p:nvSpPr>
        <p:spPr>
          <a:xfrm>
            <a:off x="3687224" y="6112519"/>
            <a:ext cx="1885675" cy="715653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>
            <a:off x="4497868" y="5810597"/>
            <a:ext cx="318022" cy="290906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3705906" y="6327934"/>
            <a:ext cx="21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 feature </a:t>
            </a:r>
            <a:r>
              <a:rPr lang="en-US" dirty="0"/>
              <a:t>v</a:t>
            </a:r>
            <a:r>
              <a:rPr lang="en-US" dirty="0" smtClean="0"/>
              <a:t>ector)</a:t>
            </a:r>
            <a:endParaRPr lang="en-US" dirty="0"/>
          </a:p>
        </p:txBody>
      </p:sp>
      <p:sp>
        <p:nvSpPr>
          <p:cNvPr id="127" name="Rounded Rectangle 126"/>
          <p:cNvSpPr/>
          <p:nvPr/>
        </p:nvSpPr>
        <p:spPr>
          <a:xfrm>
            <a:off x="1695450" y="1343025"/>
            <a:ext cx="2802418" cy="3801141"/>
          </a:xfrm>
          <a:prstGeom prst="roundRect">
            <a:avLst>
              <a:gd name="adj" fmla="val 3084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2165681" y="2981759"/>
            <a:ext cx="1996298" cy="698120"/>
            <a:chOff x="2005486" y="2176531"/>
            <a:chExt cx="2151354" cy="698120"/>
          </a:xfrm>
        </p:grpSpPr>
        <p:sp>
          <p:nvSpPr>
            <p:cNvPr id="133" name="Rounded Rectangle 132"/>
            <p:cNvSpPr/>
            <p:nvPr/>
          </p:nvSpPr>
          <p:spPr>
            <a:xfrm>
              <a:off x="2005486" y="2176531"/>
              <a:ext cx="2020570" cy="698120"/>
            </a:xfrm>
            <a:prstGeom prst="round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26413" y="2176531"/>
              <a:ext cx="21304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Provided</a:t>
              </a:r>
              <a:endParaRPr lang="en-US" sz="3600" dirty="0"/>
            </a:p>
          </p:txBody>
        </p:sp>
      </p:grpSp>
      <p:sp>
        <p:nvSpPr>
          <p:cNvPr id="136" name="Title 1"/>
          <p:cNvSpPr>
            <a:spLocks noGrp="1"/>
          </p:cNvSpPr>
          <p:nvPr>
            <p:ph type="title"/>
          </p:nvPr>
        </p:nvSpPr>
        <p:spPr>
          <a:xfrm>
            <a:off x="442401" y="-96209"/>
            <a:ext cx="8079581" cy="1658198"/>
          </a:xfrm>
        </p:spPr>
        <p:txBody>
          <a:bodyPr/>
          <a:lstStyle/>
          <a:p>
            <a:r>
              <a:rPr lang="en-US" dirty="0" smtClean="0"/>
              <a:t>How to use our tool?</a:t>
            </a:r>
            <a:br>
              <a:rPr lang="en-US" dirty="0" smtClean="0"/>
            </a:br>
            <a:r>
              <a:rPr lang="en-US" sz="3200" dirty="0" smtClean="0">
                <a:solidFill>
                  <a:srgbClr val="00B050"/>
                </a:solidFill>
              </a:rPr>
              <a:t>Model Construction Phase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5020163" y="1357486"/>
            <a:ext cx="2802418" cy="3801141"/>
          </a:xfrm>
          <a:prstGeom prst="roundRect">
            <a:avLst>
              <a:gd name="adj" fmla="val 3084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60" y="2462309"/>
            <a:ext cx="1591494" cy="1591494"/>
          </a:xfrm>
          <a:prstGeom prst="rect">
            <a:avLst/>
          </a:prstGeom>
        </p:spPr>
      </p:pic>
      <p:sp>
        <p:nvSpPr>
          <p:cNvPr id="172" name="Rounded Rectangle 171"/>
          <p:cNvSpPr/>
          <p:nvPr/>
        </p:nvSpPr>
        <p:spPr>
          <a:xfrm>
            <a:off x="3229145" y="5288285"/>
            <a:ext cx="2802418" cy="726457"/>
          </a:xfrm>
          <a:prstGeom prst="roundRect">
            <a:avLst>
              <a:gd name="adj" fmla="val 3084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08" y="5389047"/>
            <a:ext cx="638408" cy="638408"/>
          </a:xfrm>
          <a:prstGeom prst="rect">
            <a:avLst/>
          </a:prstGeom>
        </p:spPr>
      </p:pic>
      <p:sp>
        <p:nvSpPr>
          <p:cNvPr id="175" name="Rounded Rectangle 174"/>
          <p:cNvSpPr/>
          <p:nvPr/>
        </p:nvSpPr>
        <p:spPr>
          <a:xfrm>
            <a:off x="1704975" y="1352550"/>
            <a:ext cx="2802418" cy="3801141"/>
          </a:xfrm>
          <a:prstGeom prst="roundRect">
            <a:avLst>
              <a:gd name="adj" fmla="val 30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5020163" y="1367011"/>
            <a:ext cx="2802418" cy="3801141"/>
          </a:xfrm>
          <a:prstGeom prst="roundRect">
            <a:avLst>
              <a:gd name="adj" fmla="val 30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ounded Rectangle 178"/>
          <p:cNvSpPr/>
          <p:nvPr/>
        </p:nvSpPr>
        <p:spPr>
          <a:xfrm>
            <a:off x="3219620" y="5297810"/>
            <a:ext cx="2802418" cy="726457"/>
          </a:xfrm>
          <a:prstGeom prst="roundRect">
            <a:avLst>
              <a:gd name="adj" fmla="val 30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2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39" grpId="0" animBg="1"/>
      <p:bldP spid="172" grpId="0" animBg="1"/>
      <p:bldP spid="175" grpId="0" animBg="1"/>
      <p:bldP spid="178" grpId="0" animBg="1"/>
      <p:bldP spid="1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01" y="-85253"/>
            <a:ext cx="8079581" cy="1658198"/>
          </a:xfrm>
        </p:spPr>
        <p:txBody>
          <a:bodyPr/>
          <a:lstStyle/>
          <a:p>
            <a:r>
              <a:rPr lang="en-US" dirty="0" smtClean="0"/>
              <a:t>How to use our tool?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>
                <a:solidFill>
                  <a:srgbClr val="00B050"/>
                </a:solidFill>
              </a:rPr>
              <a:t>Usage Phase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0103" y="1785508"/>
            <a:ext cx="2100672" cy="4892770"/>
            <a:chOff x="2024617" y="947449"/>
            <a:chExt cx="1717097" cy="1284920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76932" y="947449"/>
              <a:ext cx="1601122" cy="88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16616" y="2877621"/>
            <a:ext cx="2250359" cy="1648395"/>
            <a:chOff x="216616" y="2877621"/>
            <a:chExt cx="2250359" cy="1648395"/>
          </a:xfrm>
        </p:grpSpPr>
        <p:sp>
          <p:nvSpPr>
            <p:cNvPr id="21" name="Rectangle 20"/>
            <p:cNvSpPr/>
            <p:nvPr/>
          </p:nvSpPr>
          <p:spPr>
            <a:xfrm>
              <a:off x="238125" y="2933700"/>
              <a:ext cx="2228850" cy="276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9075" y="4203238"/>
              <a:ext cx="2228850" cy="276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2478" y="4156685"/>
              <a:ext cx="1482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STOP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616" y="2877621"/>
              <a:ext cx="1482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38647" y="2877621"/>
            <a:ext cx="3325090" cy="2417267"/>
            <a:chOff x="5365747" y="2877621"/>
            <a:chExt cx="3325090" cy="2417267"/>
          </a:xfrm>
        </p:grpSpPr>
        <p:grpSp>
          <p:nvGrpSpPr>
            <p:cNvPr id="8" name="Group 7"/>
            <p:cNvGrpSpPr/>
            <p:nvPr/>
          </p:nvGrpSpPr>
          <p:grpSpPr>
            <a:xfrm>
              <a:off x="6346583" y="3933450"/>
              <a:ext cx="1196459" cy="136482"/>
              <a:chOff x="5384448" y="4383476"/>
              <a:chExt cx="1196459" cy="1364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solidFill>
                <a:srgbClr val="17D32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365747" y="2877621"/>
              <a:ext cx="3325090" cy="485634"/>
              <a:chOff x="843227" y="3126525"/>
              <a:chExt cx="3325090" cy="485634"/>
            </a:xfrm>
            <a:solidFill>
              <a:schemeClr val="accent2"/>
            </a:solidFill>
          </p:grpSpPr>
          <p:sp>
            <p:nvSpPr>
              <p:cNvPr id="19" name="Rounded Rectangle 18"/>
              <p:cNvSpPr/>
              <p:nvPr/>
            </p:nvSpPr>
            <p:spPr>
              <a:xfrm>
                <a:off x="843227" y="3126525"/>
                <a:ext cx="3325090" cy="485634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76667" y="3184676"/>
                <a:ext cx="324196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Dynamic Binary Instrumentation</a:t>
                </a:r>
                <a:endParaRPr lang="en-US" dirty="0"/>
              </a:p>
            </p:txBody>
          </p:sp>
        </p:grpSp>
        <p:sp>
          <p:nvSpPr>
            <p:cNvPr id="31" name="Down Arrow 30"/>
            <p:cNvSpPr/>
            <p:nvPr/>
          </p:nvSpPr>
          <p:spPr>
            <a:xfrm>
              <a:off x="6812610" y="3416469"/>
              <a:ext cx="318022" cy="425112"/>
            </a:xfrm>
            <a:prstGeom prst="downArrow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Document 31"/>
            <p:cNvSpPr/>
            <p:nvPr/>
          </p:nvSpPr>
          <p:spPr>
            <a:xfrm>
              <a:off x="6193906" y="4579235"/>
              <a:ext cx="1885675" cy="715653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93906" y="4747944"/>
              <a:ext cx="2158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</a:t>
              </a:r>
              <a:r>
                <a:rPr lang="en-US" baseline="-25000" dirty="0" err="1" smtClean="0"/>
                <a:t>x</a:t>
              </a:r>
              <a:r>
                <a:rPr lang="en-US" baseline="-25000" dirty="0" smtClean="0"/>
                <a:t> </a:t>
              </a:r>
              <a:r>
                <a:rPr lang="en-US" dirty="0" smtClean="0"/>
                <a:t>( feature </a:t>
              </a:r>
              <a:r>
                <a:rPr lang="en-US" dirty="0"/>
                <a:t>v</a:t>
              </a:r>
              <a:r>
                <a:rPr lang="en-US" dirty="0" smtClean="0"/>
                <a:t>ector)</a:t>
              </a:r>
              <a:endParaRPr lang="en-US" dirty="0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6818721" y="4100904"/>
              <a:ext cx="318022" cy="425112"/>
            </a:xfrm>
            <a:prstGeom prst="downArrow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565807" y="5908324"/>
            <a:ext cx="202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Speedup Prediction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32" idx="2"/>
          </p:cNvCxnSpPr>
          <p:nvPr/>
        </p:nvCxnSpPr>
        <p:spPr>
          <a:xfrm>
            <a:off x="5709644" y="5247575"/>
            <a:ext cx="0" cy="5787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>
            <a:off x="2839884" y="2914558"/>
            <a:ext cx="784893" cy="39054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81756" y="1671404"/>
            <a:ext cx="3710401" cy="3801141"/>
          </a:xfrm>
          <a:prstGeom prst="roundRect">
            <a:avLst>
              <a:gd name="adj" fmla="val 3084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10" y="2776227"/>
            <a:ext cx="1591494" cy="15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9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own Arrow 143"/>
          <p:cNvSpPr/>
          <p:nvPr/>
        </p:nvSpPr>
        <p:spPr>
          <a:xfrm>
            <a:off x="4535533" y="5040312"/>
            <a:ext cx="318022" cy="316267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5694874" y="967418"/>
            <a:ext cx="1717139" cy="1178183"/>
            <a:chOff x="1761463" y="1095879"/>
            <a:chExt cx="1196488" cy="1668836"/>
          </a:xfrm>
        </p:grpSpPr>
        <p:sp>
          <p:nvSpPr>
            <p:cNvPr id="123" name="Rectangle 12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83570" y="1082142"/>
            <a:ext cx="1717139" cy="1178183"/>
            <a:chOff x="1761463" y="1095879"/>
            <a:chExt cx="1196488" cy="1668836"/>
          </a:xfrm>
        </p:grpSpPr>
        <p:sp>
          <p:nvSpPr>
            <p:cNvPr id="119" name="Rectangle 11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72266" y="1207140"/>
            <a:ext cx="1717139" cy="1178183"/>
            <a:chOff x="1761463" y="1095879"/>
            <a:chExt cx="1196488" cy="1668836"/>
          </a:xfrm>
        </p:grpSpPr>
        <p:sp>
          <p:nvSpPr>
            <p:cNvPr id="115" name="Rectangle 114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756945" y="982645"/>
            <a:ext cx="1717139" cy="1178183"/>
            <a:chOff x="1761463" y="1095879"/>
            <a:chExt cx="1196488" cy="1668836"/>
          </a:xfrm>
        </p:grpSpPr>
        <p:sp>
          <p:nvSpPr>
            <p:cNvPr id="111" name="Rectangle 110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25093" y="1097369"/>
            <a:ext cx="1717139" cy="1178183"/>
            <a:chOff x="1761463" y="1095879"/>
            <a:chExt cx="1196488" cy="1668836"/>
          </a:xfrm>
        </p:grpSpPr>
        <p:sp>
          <p:nvSpPr>
            <p:cNvPr id="83" name="Rectangle 8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98872" y="1207140"/>
            <a:ext cx="1717139" cy="1178183"/>
            <a:chOff x="1761463" y="1095879"/>
            <a:chExt cx="1196488" cy="1668836"/>
          </a:xfrm>
        </p:grpSpPr>
        <p:sp>
          <p:nvSpPr>
            <p:cNvPr id="79" name="Rectangle 7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99313" y="5950370"/>
            <a:ext cx="1044996" cy="907630"/>
          </a:xfrm>
        </p:spPr>
        <p:txBody>
          <a:bodyPr/>
          <a:lstStyle/>
          <a:p>
            <a:fld id="{9BA2BF14-EFD6-6342-BCFD-863A8B32236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3578" y="3473864"/>
            <a:ext cx="1196459" cy="136482"/>
            <a:chOff x="5384448" y="4383476"/>
            <a:chExt cx="1196459" cy="136482"/>
          </a:xfrm>
        </p:grpSpPr>
        <p:sp>
          <p:nvSpPr>
            <p:cNvPr id="10" name="Rectangle 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2353385" y="1318594"/>
            <a:ext cx="1717097" cy="1178183"/>
            <a:chOff x="2024617" y="1054186"/>
            <a:chExt cx="1717097" cy="1178183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027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33" name="Down Arrow 32"/>
          <p:cNvSpPr/>
          <p:nvPr/>
        </p:nvSpPr>
        <p:spPr>
          <a:xfrm>
            <a:off x="3009670" y="2515423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609014" y="2565280"/>
            <a:ext cx="3325090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24" name="Rounded Rectangle 23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Binary Instrumentation</a:t>
              </a:r>
              <a:endParaRPr lang="en-US" dirty="0"/>
            </a:p>
          </p:txBody>
        </p:sp>
      </p:grpSp>
      <p:sp>
        <p:nvSpPr>
          <p:cNvPr id="40" name="Down Arrow 39"/>
          <p:cNvSpPr/>
          <p:nvPr/>
        </p:nvSpPr>
        <p:spPr>
          <a:xfrm>
            <a:off x="6062296" y="2516636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88957" y="2567979"/>
            <a:ext cx="1636131" cy="485634"/>
            <a:chOff x="843227" y="3126525"/>
            <a:chExt cx="3325090" cy="485634"/>
          </a:xfrm>
          <a:solidFill>
            <a:schemeClr val="accent3"/>
          </a:solidFill>
        </p:grpSpPr>
        <p:sp>
          <p:nvSpPr>
            <p:cNvPr id="42" name="Rounded Rectangle 41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8733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GPU </a:t>
              </a:r>
              <a:r>
                <a:rPr lang="en-US" dirty="0" err="1" smtClean="0"/>
                <a:t>Platform</a:t>
              </a:r>
              <a:r>
                <a:rPr lang="en-US" baseline="-25000" dirty="0" err="1" smtClean="0"/>
                <a:t>x</a:t>
              </a:r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6154134" y="3410572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TextBox 68"/>
          <p:cNvSpPr txBox="1"/>
          <p:nvPr/>
        </p:nvSpPr>
        <p:spPr>
          <a:xfrm>
            <a:off x="6485978" y="2822279"/>
            <a:ext cx="258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83577" y="3786787"/>
            <a:ext cx="1196459" cy="136482"/>
            <a:chOff x="5384448" y="4383476"/>
            <a:chExt cx="1196459" cy="136482"/>
          </a:xfrm>
        </p:grpSpPr>
        <p:sp>
          <p:nvSpPr>
            <p:cNvPr id="50" name="Rectangle 4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581867" y="4083023"/>
            <a:ext cx="1196459" cy="136482"/>
            <a:chOff x="5384448" y="4383476"/>
            <a:chExt cx="1196459" cy="136482"/>
          </a:xfrm>
        </p:grpSpPr>
        <p:sp>
          <p:nvSpPr>
            <p:cNvPr id="87" name="Rectangle 86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564897" y="4690399"/>
            <a:ext cx="1196459" cy="136482"/>
            <a:chOff x="5384448" y="4383476"/>
            <a:chExt cx="1196459" cy="136482"/>
          </a:xfrm>
        </p:grpSpPr>
        <p:sp>
          <p:nvSpPr>
            <p:cNvPr id="96" name="Rectangle 9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056731" y="4263354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154135" y="3687222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154133" y="3980282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54132" y="4587226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072570" y="4157862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TextBox 68"/>
          <p:cNvSpPr txBox="1"/>
          <p:nvPr/>
        </p:nvSpPr>
        <p:spPr>
          <a:xfrm>
            <a:off x="163391" y="3466310"/>
            <a:ext cx="20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Feature Vector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6" idx="3"/>
            <a:endCxn id="75" idx="1"/>
          </p:cNvCxnSpPr>
          <p:nvPr/>
        </p:nvCxnSpPr>
        <p:spPr>
          <a:xfrm>
            <a:off x="4070482" y="1907686"/>
            <a:ext cx="1292297" cy="95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216011" y="1801553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347863" y="1686829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479715" y="1572105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362779" y="1328136"/>
            <a:ext cx="1717097" cy="1178183"/>
            <a:chOff x="5362779" y="1085762"/>
            <a:chExt cx="1717097" cy="1178183"/>
          </a:xfrm>
        </p:grpSpPr>
        <p:sp>
          <p:nvSpPr>
            <p:cNvPr id="75" name="Rectangle 74"/>
            <p:cNvSpPr/>
            <p:nvPr/>
          </p:nvSpPr>
          <p:spPr>
            <a:xfrm>
              <a:off x="5362779" y="1085762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8959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353615" y="1496824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62758" y="1482379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89762">
            <a:off x="1833207" y="3111450"/>
            <a:ext cx="725132" cy="731549"/>
          </a:xfrm>
          <a:prstGeom prst="rect">
            <a:avLst/>
          </a:prstGeom>
        </p:spPr>
      </p:pic>
      <p:sp>
        <p:nvSpPr>
          <p:cNvPr id="141" name="Rounded Rectangle 140"/>
          <p:cNvSpPr/>
          <p:nvPr/>
        </p:nvSpPr>
        <p:spPr>
          <a:xfrm>
            <a:off x="2448589" y="3304212"/>
            <a:ext cx="4136627" cy="1736100"/>
          </a:xfrm>
          <a:prstGeom prst="roundRect">
            <a:avLst/>
          </a:prstGeom>
          <a:solidFill>
            <a:srgbClr val="8F43FF">
              <a:alpha val="2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3985718" y="3174733"/>
            <a:ext cx="1577370" cy="380349"/>
            <a:chOff x="5129299" y="5212468"/>
            <a:chExt cx="1577370" cy="380349"/>
          </a:xfrm>
        </p:grpSpPr>
        <p:sp>
          <p:nvSpPr>
            <p:cNvPr id="142" name="Rounded Rectangle 141"/>
            <p:cNvSpPr/>
            <p:nvPr/>
          </p:nvSpPr>
          <p:spPr>
            <a:xfrm>
              <a:off x="5129299" y="5212468"/>
              <a:ext cx="1492053" cy="369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77757" y="5223485"/>
              <a:ext cx="15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463349" y="5364781"/>
            <a:ext cx="2595829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Machine Learning Model</a:t>
              </a:r>
              <a:endParaRPr lang="en-US" dirty="0"/>
            </a:p>
          </p:txBody>
        </p:sp>
      </p:grpSp>
      <p:sp>
        <p:nvSpPr>
          <p:cNvPr id="148" name="Flowchart: Document 147"/>
          <p:cNvSpPr/>
          <p:nvPr/>
        </p:nvSpPr>
        <p:spPr>
          <a:xfrm>
            <a:off x="3761355" y="6152338"/>
            <a:ext cx="1885675" cy="70566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>
            <a:off x="4571999" y="5850415"/>
            <a:ext cx="318022" cy="290906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3780037" y="6367752"/>
            <a:ext cx="21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 feature </a:t>
            </a:r>
            <a:r>
              <a:rPr lang="en-US" dirty="0"/>
              <a:t>v</a:t>
            </a:r>
            <a:r>
              <a:rPr lang="en-US" dirty="0" smtClean="0"/>
              <a:t>ector)</a:t>
            </a:r>
            <a:endParaRPr lang="en-US" dirty="0"/>
          </a:p>
        </p:txBody>
      </p:sp>
      <p:sp>
        <p:nvSpPr>
          <p:cNvPr id="127" name="Rounded Rectangle 126"/>
          <p:cNvSpPr/>
          <p:nvPr/>
        </p:nvSpPr>
        <p:spPr>
          <a:xfrm>
            <a:off x="1373412" y="809681"/>
            <a:ext cx="3581664" cy="4239125"/>
          </a:xfrm>
          <a:prstGeom prst="roundRect">
            <a:avLst>
              <a:gd name="adj" fmla="val 3084"/>
            </a:avLst>
          </a:prstGeom>
          <a:solidFill>
            <a:srgbClr val="8F43FF">
              <a:alpha val="7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224728" y="813421"/>
            <a:ext cx="3581664" cy="4239125"/>
          </a:xfrm>
          <a:prstGeom prst="roundRect">
            <a:avLst>
              <a:gd name="adj" fmla="val 3084"/>
            </a:avLst>
          </a:prstGeom>
          <a:solidFill>
            <a:srgbClr val="8F43FF">
              <a:alpha val="7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448589" y="2569835"/>
            <a:ext cx="1622123" cy="723462"/>
            <a:chOff x="2448589" y="2151189"/>
            <a:chExt cx="1622123" cy="723462"/>
          </a:xfrm>
        </p:grpSpPr>
        <p:sp>
          <p:nvSpPr>
            <p:cNvPr id="135" name="Rounded Rectangle 134"/>
            <p:cNvSpPr/>
            <p:nvPr/>
          </p:nvSpPr>
          <p:spPr>
            <a:xfrm>
              <a:off x="2448589" y="2151189"/>
              <a:ext cx="1622123" cy="723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581867" y="2176531"/>
              <a:ext cx="1424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0 min</a:t>
              </a:r>
              <a:endParaRPr lang="en-US" sz="3600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802432" y="2580100"/>
            <a:ext cx="1894871" cy="723462"/>
            <a:chOff x="2448589" y="2151189"/>
            <a:chExt cx="1622123" cy="723462"/>
          </a:xfrm>
        </p:grpSpPr>
        <p:sp>
          <p:nvSpPr>
            <p:cNvPr id="176" name="Rounded Rectangle 175"/>
            <p:cNvSpPr/>
            <p:nvPr/>
          </p:nvSpPr>
          <p:spPr>
            <a:xfrm>
              <a:off x="2448589" y="2151189"/>
              <a:ext cx="1622123" cy="723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581867" y="2176531"/>
              <a:ext cx="1424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 30 min</a:t>
              </a:r>
              <a:endParaRPr lang="en-US" sz="3600" dirty="0"/>
            </a:p>
          </p:txBody>
        </p:sp>
      </p:grpSp>
      <p:sp>
        <p:nvSpPr>
          <p:cNvPr id="181" name="Rounded Rectangle 180"/>
          <p:cNvSpPr/>
          <p:nvPr/>
        </p:nvSpPr>
        <p:spPr>
          <a:xfrm>
            <a:off x="3388393" y="5137349"/>
            <a:ext cx="2754725" cy="906223"/>
          </a:xfrm>
          <a:prstGeom prst="roundRect">
            <a:avLst>
              <a:gd name="adj" fmla="val 3084"/>
            </a:avLst>
          </a:prstGeom>
          <a:solidFill>
            <a:srgbClr val="8F43FF">
              <a:alpha val="7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3683134" y="5211385"/>
            <a:ext cx="2697184" cy="723462"/>
            <a:chOff x="2448589" y="2151189"/>
            <a:chExt cx="1971150" cy="723462"/>
          </a:xfrm>
        </p:grpSpPr>
        <p:sp>
          <p:nvSpPr>
            <p:cNvPr id="183" name="Rounded Rectangle 182"/>
            <p:cNvSpPr/>
            <p:nvPr/>
          </p:nvSpPr>
          <p:spPr>
            <a:xfrm>
              <a:off x="2448589" y="2151189"/>
              <a:ext cx="1622123" cy="723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2534032" y="2161042"/>
              <a:ext cx="18857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 ~ 2.5 </a:t>
              </a:r>
              <a:r>
                <a:rPr lang="en-US" sz="3600" dirty="0" err="1" smtClean="0"/>
                <a:t>hr</a:t>
              </a:r>
              <a:endParaRPr lang="en-US" sz="3600" dirty="0"/>
            </a:p>
          </p:txBody>
        </p:sp>
      </p:grpSp>
      <p:sp>
        <p:nvSpPr>
          <p:cNvPr id="217" name="Title 1"/>
          <p:cNvSpPr>
            <a:spLocks noGrp="1"/>
          </p:cNvSpPr>
          <p:nvPr>
            <p:ph type="title"/>
          </p:nvPr>
        </p:nvSpPr>
        <p:spPr>
          <a:xfrm>
            <a:off x="454407" y="53312"/>
            <a:ext cx="8079581" cy="942189"/>
          </a:xfrm>
        </p:spPr>
        <p:txBody>
          <a:bodyPr/>
          <a:lstStyle/>
          <a:p>
            <a:r>
              <a:rPr lang="en-US" dirty="0" smtClean="0"/>
              <a:t>One-time Cost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8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6" grpId="0" animBg="1"/>
      <p:bldP spid="1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own Arrow 143"/>
          <p:cNvSpPr/>
          <p:nvPr/>
        </p:nvSpPr>
        <p:spPr>
          <a:xfrm>
            <a:off x="4535533" y="4808955"/>
            <a:ext cx="318022" cy="316267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5694874" y="736061"/>
            <a:ext cx="1717139" cy="1178183"/>
            <a:chOff x="1761463" y="1095879"/>
            <a:chExt cx="1196488" cy="1668836"/>
          </a:xfrm>
        </p:grpSpPr>
        <p:sp>
          <p:nvSpPr>
            <p:cNvPr id="123" name="Rectangle 12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83570" y="850785"/>
            <a:ext cx="1717139" cy="1178183"/>
            <a:chOff x="1761463" y="1095879"/>
            <a:chExt cx="1196488" cy="1668836"/>
          </a:xfrm>
        </p:grpSpPr>
        <p:sp>
          <p:nvSpPr>
            <p:cNvPr id="119" name="Rectangle 11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72266" y="975783"/>
            <a:ext cx="1717139" cy="1178183"/>
            <a:chOff x="1761463" y="1095879"/>
            <a:chExt cx="1196488" cy="1668836"/>
          </a:xfrm>
        </p:grpSpPr>
        <p:sp>
          <p:nvSpPr>
            <p:cNvPr id="115" name="Rectangle 114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756945" y="751288"/>
            <a:ext cx="1717139" cy="1178183"/>
            <a:chOff x="1761463" y="1095879"/>
            <a:chExt cx="1196488" cy="1668836"/>
          </a:xfrm>
        </p:grpSpPr>
        <p:sp>
          <p:nvSpPr>
            <p:cNvPr id="111" name="Rectangle 110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25093" y="866012"/>
            <a:ext cx="1717139" cy="1178183"/>
            <a:chOff x="1761463" y="1095879"/>
            <a:chExt cx="1196488" cy="1668836"/>
          </a:xfrm>
        </p:grpSpPr>
        <p:sp>
          <p:nvSpPr>
            <p:cNvPr id="83" name="Rectangle 8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98872" y="975783"/>
            <a:ext cx="1717139" cy="1178183"/>
            <a:chOff x="1761463" y="1095879"/>
            <a:chExt cx="1196488" cy="1668836"/>
          </a:xfrm>
        </p:grpSpPr>
        <p:sp>
          <p:nvSpPr>
            <p:cNvPr id="79" name="Rectangle 7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4939" y="5900860"/>
            <a:ext cx="1044996" cy="907630"/>
          </a:xfrm>
        </p:spPr>
        <p:txBody>
          <a:bodyPr/>
          <a:lstStyle/>
          <a:p>
            <a:fld id="{9BA2BF14-EFD6-6342-BCFD-863A8B32236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3578" y="3242507"/>
            <a:ext cx="1196459" cy="136482"/>
            <a:chOff x="5384448" y="4383476"/>
            <a:chExt cx="1196459" cy="136482"/>
          </a:xfrm>
        </p:grpSpPr>
        <p:sp>
          <p:nvSpPr>
            <p:cNvPr id="10" name="Rectangle 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2353385" y="1087237"/>
            <a:ext cx="1717097" cy="1178183"/>
            <a:chOff x="2024617" y="1054186"/>
            <a:chExt cx="1717097" cy="1178183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027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33" name="Down Arrow 32"/>
          <p:cNvSpPr/>
          <p:nvPr/>
        </p:nvSpPr>
        <p:spPr>
          <a:xfrm>
            <a:off x="3009670" y="2284066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609014" y="2333923"/>
            <a:ext cx="3325090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24" name="Rounded Rectangle 23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Binary Instrumentation</a:t>
              </a:r>
              <a:endParaRPr lang="en-US" dirty="0"/>
            </a:p>
          </p:txBody>
        </p:sp>
      </p:grpSp>
      <p:sp>
        <p:nvSpPr>
          <p:cNvPr id="40" name="Down Arrow 39"/>
          <p:cNvSpPr/>
          <p:nvPr/>
        </p:nvSpPr>
        <p:spPr>
          <a:xfrm>
            <a:off x="6062296" y="2285279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88957" y="2336622"/>
            <a:ext cx="1636131" cy="485634"/>
            <a:chOff x="843227" y="3126525"/>
            <a:chExt cx="3325090" cy="485634"/>
          </a:xfrm>
          <a:solidFill>
            <a:schemeClr val="accent3"/>
          </a:solidFill>
        </p:grpSpPr>
        <p:sp>
          <p:nvSpPr>
            <p:cNvPr id="42" name="Rounded Rectangle 41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8733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GPU </a:t>
              </a:r>
              <a:r>
                <a:rPr lang="en-US" dirty="0" err="1" smtClean="0"/>
                <a:t>Platform</a:t>
              </a:r>
              <a:r>
                <a:rPr lang="en-US" baseline="-25000" dirty="0" err="1" smtClean="0"/>
                <a:t>x</a:t>
              </a:r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6154134" y="3179215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TextBox 68"/>
          <p:cNvSpPr txBox="1"/>
          <p:nvPr/>
        </p:nvSpPr>
        <p:spPr>
          <a:xfrm>
            <a:off x="6485978" y="3086687"/>
            <a:ext cx="258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83577" y="3555430"/>
            <a:ext cx="1196459" cy="136482"/>
            <a:chOff x="5384448" y="4383476"/>
            <a:chExt cx="1196459" cy="136482"/>
          </a:xfrm>
        </p:grpSpPr>
        <p:sp>
          <p:nvSpPr>
            <p:cNvPr id="50" name="Rectangle 4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581867" y="3851666"/>
            <a:ext cx="1196459" cy="136482"/>
            <a:chOff x="5384448" y="4383476"/>
            <a:chExt cx="1196459" cy="136482"/>
          </a:xfrm>
        </p:grpSpPr>
        <p:sp>
          <p:nvSpPr>
            <p:cNvPr id="87" name="Rectangle 86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564897" y="4459042"/>
            <a:ext cx="1196459" cy="136482"/>
            <a:chOff x="5384448" y="4383476"/>
            <a:chExt cx="1196459" cy="136482"/>
          </a:xfrm>
        </p:grpSpPr>
        <p:sp>
          <p:nvSpPr>
            <p:cNvPr id="96" name="Rectangle 9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056731" y="4031997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154135" y="3455865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154133" y="3748925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54132" y="4355869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072570" y="3926505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TextBox 68"/>
          <p:cNvSpPr txBox="1"/>
          <p:nvPr/>
        </p:nvSpPr>
        <p:spPr>
          <a:xfrm>
            <a:off x="163391" y="3234953"/>
            <a:ext cx="20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Feature Vector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6" idx="3"/>
            <a:endCxn id="75" idx="1"/>
          </p:cNvCxnSpPr>
          <p:nvPr/>
        </p:nvCxnSpPr>
        <p:spPr>
          <a:xfrm>
            <a:off x="4070482" y="1676329"/>
            <a:ext cx="1292297" cy="95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216011" y="1570196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347863" y="1455472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479715" y="1340748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362779" y="1096779"/>
            <a:ext cx="1717097" cy="1178183"/>
            <a:chOff x="5362779" y="1085762"/>
            <a:chExt cx="1717097" cy="1178183"/>
          </a:xfrm>
        </p:grpSpPr>
        <p:sp>
          <p:nvSpPr>
            <p:cNvPr id="75" name="Rectangle 74"/>
            <p:cNvSpPr/>
            <p:nvPr/>
          </p:nvSpPr>
          <p:spPr>
            <a:xfrm>
              <a:off x="5362779" y="1085762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8959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353615" y="1265467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62758" y="1251022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89762">
            <a:off x="1833207" y="2880093"/>
            <a:ext cx="725132" cy="731549"/>
          </a:xfrm>
          <a:prstGeom prst="rect">
            <a:avLst/>
          </a:prstGeom>
        </p:spPr>
      </p:pic>
      <p:sp>
        <p:nvSpPr>
          <p:cNvPr id="141" name="Rounded Rectangle 140"/>
          <p:cNvSpPr/>
          <p:nvPr/>
        </p:nvSpPr>
        <p:spPr>
          <a:xfrm>
            <a:off x="2448589" y="3072855"/>
            <a:ext cx="4136627" cy="1736100"/>
          </a:xfrm>
          <a:prstGeom prst="roundRect">
            <a:avLst/>
          </a:prstGeom>
          <a:solidFill>
            <a:srgbClr val="8F43FF">
              <a:alpha val="2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3985718" y="2943376"/>
            <a:ext cx="1577370" cy="380349"/>
            <a:chOff x="5129299" y="5212468"/>
            <a:chExt cx="1577370" cy="380349"/>
          </a:xfrm>
        </p:grpSpPr>
        <p:sp>
          <p:nvSpPr>
            <p:cNvPr id="142" name="Rounded Rectangle 141"/>
            <p:cNvSpPr/>
            <p:nvPr/>
          </p:nvSpPr>
          <p:spPr>
            <a:xfrm>
              <a:off x="5129299" y="5212468"/>
              <a:ext cx="1492053" cy="369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77757" y="5223485"/>
              <a:ext cx="15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463349" y="5133424"/>
            <a:ext cx="2595829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Machine Learning Model</a:t>
              </a:r>
              <a:endParaRPr lang="en-US" dirty="0"/>
            </a:p>
          </p:txBody>
        </p:sp>
      </p:grpSp>
      <p:sp>
        <p:nvSpPr>
          <p:cNvPr id="148" name="Flowchart: Document 147"/>
          <p:cNvSpPr/>
          <p:nvPr/>
        </p:nvSpPr>
        <p:spPr>
          <a:xfrm>
            <a:off x="3761355" y="5920981"/>
            <a:ext cx="1885675" cy="883956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>
            <a:off x="4571999" y="5619058"/>
            <a:ext cx="318022" cy="290906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3780037" y="6136395"/>
            <a:ext cx="21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 feature </a:t>
            </a:r>
            <a:r>
              <a:rPr lang="en-US" dirty="0"/>
              <a:t>v</a:t>
            </a:r>
            <a:r>
              <a:rPr lang="en-US" dirty="0" smtClean="0"/>
              <a:t>ector)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137703" y="4437228"/>
            <a:ext cx="1590011" cy="1178183"/>
            <a:chOff x="2024617" y="1054186"/>
            <a:chExt cx="1717097" cy="1178183"/>
          </a:xfrm>
        </p:grpSpPr>
        <p:sp>
          <p:nvSpPr>
            <p:cNvPr id="152" name="Rectangle 151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23038" y="1691348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138253" y="4676036"/>
            <a:ext cx="1589461" cy="25483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479677" y="6390889"/>
            <a:ext cx="1196459" cy="136482"/>
            <a:chOff x="5384448" y="4383476"/>
            <a:chExt cx="1196459" cy="136482"/>
          </a:xfrm>
        </p:grpSpPr>
        <p:sp>
          <p:nvSpPr>
            <p:cNvPr id="156" name="Rectangle 15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Down Arrow 163"/>
          <p:cNvSpPr/>
          <p:nvPr/>
        </p:nvSpPr>
        <p:spPr>
          <a:xfrm>
            <a:off x="783749" y="5619059"/>
            <a:ext cx="318022" cy="74390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own Arrow 164"/>
          <p:cNvSpPr/>
          <p:nvPr/>
        </p:nvSpPr>
        <p:spPr>
          <a:xfrm rot="16200000">
            <a:off x="2618399" y="5751307"/>
            <a:ext cx="318022" cy="141247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7313815" y="6390887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7" name="Down Arrow 166"/>
          <p:cNvSpPr/>
          <p:nvPr/>
        </p:nvSpPr>
        <p:spPr>
          <a:xfrm rot="16200000">
            <a:off x="6262924" y="5754482"/>
            <a:ext cx="318022" cy="141247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79693" y="5685611"/>
            <a:ext cx="3325090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69" name="Rounded Rectangle 168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Binary Instrumentation</a:t>
              </a:r>
              <a:endParaRPr lang="en-US" dirty="0"/>
            </a:p>
          </p:txBody>
        </p:sp>
      </p:grpSp>
      <p:sp>
        <p:nvSpPr>
          <p:cNvPr id="171" name="TextBox 68"/>
          <p:cNvSpPr txBox="1"/>
          <p:nvPr/>
        </p:nvSpPr>
        <p:spPr>
          <a:xfrm>
            <a:off x="6908143" y="5662458"/>
            <a:ext cx="258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Predicted </a:t>
            </a:r>
          </a:p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>
          <a:xfrm>
            <a:off x="3691592" y="5842234"/>
            <a:ext cx="2076992" cy="979416"/>
          </a:xfrm>
          <a:prstGeom prst="roundRect">
            <a:avLst>
              <a:gd name="adj" fmla="val 9833"/>
            </a:avLst>
          </a:prstGeom>
          <a:solidFill>
            <a:srgbClr val="FF0000">
              <a:alpha val="7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/>
          <p:cNvGrpSpPr/>
          <p:nvPr/>
        </p:nvGrpSpPr>
        <p:grpSpPr>
          <a:xfrm>
            <a:off x="3889483" y="5985624"/>
            <a:ext cx="1703282" cy="723462"/>
            <a:chOff x="2448589" y="2151189"/>
            <a:chExt cx="1242704" cy="723462"/>
          </a:xfrm>
        </p:grpSpPr>
        <p:sp>
          <p:nvSpPr>
            <p:cNvPr id="173" name="Rounded Rectangle 172"/>
            <p:cNvSpPr/>
            <p:nvPr/>
          </p:nvSpPr>
          <p:spPr>
            <a:xfrm>
              <a:off x="2448589" y="2151189"/>
              <a:ext cx="1242704" cy="723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534032" y="2161042"/>
              <a:ext cx="1111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 ~ 1 </a:t>
              </a:r>
              <a:r>
                <a:rPr lang="en-US" sz="3600" dirty="0" err="1" smtClean="0"/>
                <a:t>ms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sp>
        <p:nvSpPr>
          <p:cNvPr id="175" name="Title 1"/>
          <p:cNvSpPr>
            <a:spLocks noGrp="1"/>
          </p:cNvSpPr>
          <p:nvPr>
            <p:ph type="title"/>
          </p:nvPr>
        </p:nvSpPr>
        <p:spPr>
          <a:xfrm>
            <a:off x="454407" y="53312"/>
            <a:ext cx="8079581" cy="942189"/>
          </a:xfrm>
        </p:spPr>
        <p:txBody>
          <a:bodyPr/>
          <a:lstStyle/>
          <a:p>
            <a:r>
              <a:rPr lang="en-US" dirty="0" smtClean="0"/>
              <a:t>Recurring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2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own Arrow 143"/>
          <p:cNvSpPr/>
          <p:nvPr/>
        </p:nvSpPr>
        <p:spPr>
          <a:xfrm>
            <a:off x="4413722" y="4426211"/>
            <a:ext cx="318022" cy="316267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5583570" y="839768"/>
            <a:ext cx="1717139" cy="1178183"/>
            <a:chOff x="1761463" y="1095879"/>
            <a:chExt cx="1196488" cy="1668836"/>
          </a:xfrm>
        </p:grpSpPr>
        <p:sp>
          <p:nvSpPr>
            <p:cNvPr id="119" name="Rectangle 11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72266" y="964766"/>
            <a:ext cx="1717139" cy="1178183"/>
            <a:chOff x="1761463" y="1095879"/>
            <a:chExt cx="1196488" cy="1668836"/>
          </a:xfrm>
        </p:grpSpPr>
        <p:sp>
          <p:nvSpPr>
            <p:cNvPr id="115" name="Rectangle 114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25093" y="854995"/>
            <a:ext cx="1717139" cy="1178183"/>
            <a:chOff x="1761463" y="1095879"/>
            <a:chExt cx="1196488" cy="1668836"/>
          </a:xfrm>
        </p:grpSpPr>
        <p:sp>
          <p:nvSpPr>
            <p:cNvPr id="83" name="Rectangle 8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98872" y="964766"/>
            <a:ext cx="1717139" cy="1178183"/>
            <a:chOff x="1761463" y="1095879"/>
            <a:chExt cx="1196488" cy="1668836"/>
          </a:xfrm>
        </p:grpSpPr>
        <p:sp>
          <p:nvSpPr>
            <p:cNvPr id="79" name="Rectangle 7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85042" y="5999948"/>
            <a:ext cx="1044996" cy="907630"/>
          </a:xfrm>
        </p:spPr>
        <p:txBody>
          <a:bodyPr/>
          <a:lstStyle/>
          <a:p>
            <a:fld id="{9BA2BF14-EFD6-6342-BCFD-863A8B32236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3578" y="3231490"/>
            <a:ext cx="1196459" cy="136482"/>
            <a:chOff x="5384448" y="4383476"/>
            <a:chExt cx="1196459" cy="136482"/>
          </a:xfrm>
        </p:grpSpPr>
        <p:sp>
          <p:nvSpPr>
            <p:cNvPr id="10" name="Rectangle 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2353385" y="1076220"/>
            <a:ext cx="1717097" cy="1178183"/>
            <a:chOff x="2024617" y="1054186"/>
            <a:chExt cx="1717097" cy="1178183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027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33" name="Down Arrow 32"/>
          <p:cNvSpPr/>
          <p:nvPr/>
        </p:nvSpPr>
        <p:spPr>
          <a:xfrm>
            <a:off x="3009670" y="2273049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6062296" y="2274262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88957" y="2325605"/>
            <a:ext cx="1636131" cy="485634"/>
            <a:chOff x="843227" y="3126525"/>
            <a:chExt cx="3325090" cy="485634"/>
          </a:xfrm>
          <a:solidFill>
            <a:schemeClr val="accent3"/>
          </a:solidFill>
        </p:grpSpPr>
        <p:sp>
          <p:nvSpPr>
            <p:cNvPr id="42" name="Rounded Rectangle 41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8733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GPU </a:t>
              </a:r>
              <a:r>
                <a:rPr lang="en-US" dirty="0" err="1" smtClean="0"/>
                <a:t>Platform</a:t>
              </a:r>
              <a:r>
                <a:rPr lang="en-US" baseline="-25000" dirty="0" err="1" smtClean="0"/>
                <a:t>x</a:t>
              </a:r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6154134" y="3168198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583577" y="3544413"/>
            <a:ext cx="1196459" cy="136482"/>
            <a:chOff x="5384448" y="4383476"/>
            <a:chExt cx="1196459" cy="136482"/>
          </a:xfrm>
        </p:grpSpPr>
        <p:sp>
          <p:nvSpPr>
            <p:cNvPr id="50" name="Rectangle 4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564897" y="4029379"/>
            <a:ext cx="1196459" cy="136482"/>
            <a:chOff x="5384448" y="4383476"/>
            <a:chExt cx="1196459" cy="136482"/>
          </a:xfrm>
        </p:grpSpPr>
        <p:sp>
          <p:nvSpPr>
            <p:cNvPr id="96" name="Rectangle 9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056731" y="3602334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154135" y="3444848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54132" y="3926206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072570" y="3496842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6" idx="3"/>
            <a:endCxn id="75" idx="1"/>
          </p:cNvCxnSpPr>
          <p:nvPr/>
        </p:nvCxnSpPr>
        <p:spPr>
          <a:xfrm>
            <a:off x="4070482" y="1665312"/>
            <a:ext cx="1292297" cy="95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216011" y="1559179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347863" y="1444455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362779" y="1085762"/>
            <a:ext cx="1717097" cy="1178183"/>
            <a:chOff x="5362779" y="1085762"/>
            <a:chExt cx="1717097" cy="1178183"/>
          </a:xfrm>
        </p:grpSpPr>
        <p:sp>
          <p:nvSpPr>
            <p:cNvPr id="75" name="Rectangle 74"/>
            <p:cNvSpPr/>
            <p:nvPr/>
          </p:nvSpPr>
          <p:spPr>
            <a:xfrm>
              <a:off x="5362779" y="1085762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8959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353615" y="1254450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62758" y="1240005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2415373" y="3047602"/>
            <a:ext cx="4136627" cy="1378609"/>
          </a:xfrm>
          <a:prstGeom prst="roundRect">
            <a:avLst/>
          </a:prstGeom>
          <a:solidFill>
            <a:srgbClr val="8F43FF">
              <a:alpha val="2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3985718" y="2932359"/>
            <a:ext cx="1577370" cy="380349"/>
            <a:chOff x="5129299" y="5212468"/>
            <a:chExt cx="1577370" cy="380349"/>
          </a:xfrm>
        </p:grpSpPr>
        <p:sp>
          <p:nvSpPr>
            <p:cNvPr id="142" name="Rounded Rectangle 141"/>
            <p:cNvSpPr/>
            <p:nvPr/>
          </p:nvSpPr>
          <p:spPr>
            <a:xfrm>
              <a:off x="5129299" y="5212468"/>
              <a:ext cx="1492053" cy="369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77757" y="5223485"/>
              <a:ext cx="15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263435" y="4742478"/>
            <a:ext cx="2595829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Machine Learning Model</a:t>
              </a:r>
              <a:endParaRPr lang="en-US" dirty="0"/>
            </a:p>
          </p:txBody>
        </p:sp>
      </p:grpSp>
      <p:sp>
        <p:nvSpPr>
          <p:cNvPr id="148" name="Flowchart: Document 147"/>
          <p:cNvSpPr/>
          <p:nvPr/>
        </p:nvSpPr>
        <p:spPr>
          <a:xfrm>
            <a:off x="3453169" y="5557555"/>
            <a:ext cx="2362376" cy="1047981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>
            <a:off x="4418496" y="5248039"/>
            <a:ext cx="318022" cy="290906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3657490" y="5815282"/>
            <a:ext cx="21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F</a:t>
            </a:r>
            <a:r>
              <a:rPr lang="en-US" b="1" baseline="-25000" dirty="0" err="1" smtClean="0">
                <a:solidFill>
                  <a:schemeClr val="bg1"/>
                </a:solidFill>
              </a:rPr>
              <a:t>x</a:t>
            </a:r>
            <a:r>
              <a:rPr lang="en-US" b="1" baseline="-25000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 feature vector)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6" name="Title 1"/>
          <p:cNvSpPr>
            <a:spLocks noGrp="1"/>
          </p:cNvSpPr>
          <p:nvPr>
            <p:ph type="title"/>
          </p:nvPr>
        </p:nvSpPr>
        <p:spPr>
          <a:xfrm>
            <a:off x="441721" y="-307998"/>
            <a:ext cx="8079581" cy="1658198"/>
          </a:xfrm>
        </p:spPr>
        <p:txBody>
          <a:bodyPr/>
          <a:lstStyle/>
          <a:p>
            <a:r>
              <a:rPr lang="en-US" dirty="0" smtClean="0"/>
              <a:t>What it is not?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1528594" y="749181"/>
            <a:ext cx="6992708" cy="4838034"/>
          </a:xfrm>
          <a:prstGeom prst="roundRect">
            <a:avLst>
              <a:gd name="adj" fmla="val 3084"/>
            </a:avLst>
          </a:prstGeom>
          <a:solidFill>
            <a:schemeClr val="bg1">
              <a:alpha val="8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3357462" y="5423655"/>
            <a:ext cx="2501801" cy="1315780"/>
          </a:xfrm>
          <a:prstGeom prst="roundRect">
            <a:avLst>
              <a:gd name="adj" fmla="val 308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ross.pn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97" y="5169961"/>
            <a:ext cx="1440522" cy="17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4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4" y="1828801"/>
            <a:ext cx="8292441" cy="4351337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Why Ensemble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rediction?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Model Interpretation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End-to-End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ase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tudies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57912" y="2113026"/>
            <a:ext cx="1716176" cy="1692972"/>
            <a:chOff x="2157912" y="1293135"/>
            <a:chExt cx="1716176" cy="169297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23962" y="1848376"/>
              <a:ext cx="9625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CPU</a:t>
              </a:r>
              <a:endParaRPr lang="en-US" sz="32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0717" y="3497518"/>
            <a:ext cx="1716176" cy="1692972"/>
            <a:chOff x="2157912" y="1293135"/>
            <a:chExt cx="1716176" cy="169297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68797" y="1858412"/>
              <a:ext cx="10370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GPU</a:t>
              </a:r>
              <a:endParaRPr lang="en-US" sz="3200" b="1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27046" y="4646618"/>
            <a:ext cx="1962033" cy="1860010"/>
            <a:chOff x="2157912" y="1293135"/>
            <a:chExt cx="1716176" cy="169297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217628" y="2378325"/>
            <a:ext cx="1431507" cy="1357368"/>
            <a:chOff x="2157912" y="1293135"/>
            <a:chExt cx="1716176" cy="1692972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267082" y="5400540"/>
            <a:ext cx="868376" cy="828003"/>
            <a:chOff x="6267082" y="4580649"/>
            <a:chExt cx="868376" cy="828003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6267082" y="4697136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269375" y="4771672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6269664" y="4844081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268665" y="4918617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269664" y="4993153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68664" y="5067689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269455" y="5140099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269449" y="5212504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269002" y="5287040"/>
              <a:ext cx="865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6409826" y="4580649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6478505" y="4582312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6545980" y="4581149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613455" y="4582313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6679725" y="4581148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6745994" y="4581148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6814674" y="4582313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6888993" y="4582313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6966107" y="4582313"/>
              <a:ext cx="0" cy="82633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6339034" y="4638349"/>
              <a:ext cx="728295" cy="703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303492" y="5677704"/>
            <a:ext cx="554528" cy="564571"/>
            <a:chOff x="2157912" y="1293135"/>
            <a:chExt cx="1716176" cy="1692972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7" name="Straight Connector 126"/>
          <p:cNvCxnSpPr/>
          <p:nvPr/>
        </p:nvCxnSpPr>
        <p:spPr>
          <a:xfrm>
            <a:off x="4549650" y="1895558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551943" y="1970094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552232" y="2042503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51233" y="2117039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552232" y="2191575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551232" y="2266111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552023" y="2338521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552017" y="2410926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551570" y="2485462"/>
            <a:ext cx="865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4692394" y="1779071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4761073" y="1780734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828548" y="1779571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4896023" y="1780735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4962293" y="1779570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028562" y="1779570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097242" y="1780735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171561" y="1780735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248675" y="1780735"/>
            <a:ext cx="0" cy="82633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4621602" y="1836771"/>
            <a:ext cx="728295" cy="7039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3217540" y="4153473"/>
            <a:ext cx="554528" cy="564571"/>
            <a:chOff x="2157912" y="1293135"/>
            <a:chExt cx="1716176" cy="1692972"/>
          </a:xfrm>
        </p:grpSpPr>
        <p:cxnSp>
          <p:nvCxnSpPr>
            <p:cNvPr id="147" name="Straight Connector 146"/>
            <p:cNvCxnSpPr/>
            <p:nvPr/>
          </p:nvCxnSpPr>
          <p:spPr>
            <a:xfrm>
              <a:off x="2157912" y="1531310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162444" y="1683710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2163014" y="18317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161041" y="19841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163015" y="21365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2161038" y="2288959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2162601" y="2437011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162590" y="2585053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161706" y="2737453"/>
              <a:ext cx="1711073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2440017" y="129313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2575748" y="1296536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2709100" y="1294157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2842450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973421" y="129415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3104389" y="1294155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3240121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386998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39398" y="1296538"/>
              <a:ext cx="0" cy="1689569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2300111" y="1411111"/>
              <a:ext cx="1439333" cy="14393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299877" y="2231387"/>
            <a:ext cx="1439333" cy="1439333"/>
            <a:chOff x="322783" y="1476469"/>
            <a:chExt cx="1439333" cy="1439333"/>
          </a:xfrm>
        </p:grpSpPr>
        <p:sp>
          <p:nvSpPr>
            <p:cNvPr id="167" name="Rectangle 166"/>
            <p:cNvSpPr/>
            <p:nvPr/>
          </p:nvSpPr>
          <p:spPr>
            <a:xfrm>
              <a:off x="322783" y="1476469"/>
              <a:ext cx="1439333" cy="143933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46634" y="1913734"/>
              <a:ext cx="962590" cy="58477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CPU</a:t>
              </a:r>
              <a:endParaRPr lang="en-US" sz="3200" b="1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353561" y="3613426"/>
            <a:ext cx="1439333" cy="1439333"/>
            <a:chOff x="124466" y="3368651"/>
            <a:chExt cx="1439333" cy="1439333"/>
          </a:xfrm>
        </p:grpSpPr>
        <p:sp>
          <p:nvSpPr>
            <p:cNvPr id="170" name="Rectangle 169"/>
            <p:cNvSpPr/>
            <p:nvPr/>
          </p:nvSpPr>
          <p:spPr>
            <a:xfrm>
              <a:off x="124466" y="3368651"/>
              <a:ext cx="1439333" cy="143933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93152" y="3815952"/>
              <a:ext cx="1037097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GPU</a:t>
              </a:r>
              <a:endParaRPr lang="en-US" sz="3200" b="1" dirty="0"/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6389451" y="2715982"/>
            <a:ext cx="15196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FPGA</a:t>
            </a:r>
            <a:endParaRPr lang="en-US" sz="32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421214" y="5222686"/>
            <a:ext cx="17551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XeonPHI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1518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010" y="2388095"/>
            <a:ext cx="4644543" cy="1658198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7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-248979"/>
            <a:ext cx="8079581" cy="1658198"/>
          </a:xfrm>
        </p:spPr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170781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Problem: GPU programming is challenging</a:t>
            </a:r>
          </a:p>
          <a:p>
            <a:pPr lvl="1"/>
            <a:r>
              <a:rPr lang="en-US" dirty="0" smtClean="0"/>
              <a:t>Not clear how much speedup is achievable</a:t>
            </a:r>
          </a:p>
          <a:p>
            <a:r>
              <a:rPr lang="en-US" dirty="0" smtClean="0"/>
              <a:t>Goal: Save programmers’ time from unnecessary porting effort</a:t>
            </a:r>
            <a:endParaRPr lang="en-US" dirty="0"/>
          </a:p>
          <a:p>
            <a:r>
              <a:rPr lang="en-US" dirty="0" smtClean="0"/>
              <a:t>Insight: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peedup is correlated with program properties and hardware characteristics.</a:t>
            </a:r>
          </a:p>
          <a:p>
            <a:pPr lvl="1"/>
            <a:r>
              <a:rPr lang="en-US" dirty="0" smtClean="0"/>
              <a:t>Machine learning can learn the correlation</a:t>
            </a:r>
          </a:p>
          <a:p>
            <a:r>
              <a:rPr lang="en-US" dirty="0" smtClean="0"/>
              <a:t>Results:  </a:t>
            </a:r>
          </a:p>
          <a:p>
            <a:pPr lvl="1"/>
            <a:r>
              <a:rPr lang="en-US" dirty="0" smtClean="0"/>
              <a:t>27% relative error across 24 benchmarks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2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2554"/>
            <a:ext cx="8079581" cy="1658198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</a:p>
          <a:p>
            <a:r>
              <a:rPr lang="en-US" dirty="0"/>
              <a:t> </a:t>
            </a:r>
            <a:r>
              <a:rPr lang="en-US" dirty="0" smtClean="0"/>
              <a:t>Insight</a:t>
            </a:r>
          </a:p>
          <a:p>
            <a:r>
              <a:rPr lang="en-US" dirty="0" smtClean="0"/>
              <a:t>Overviews</a:t>
            </a:r>
          </a:p>
          <a:p>
            <a:r>
              <a:rPr lang="en-US" dirty="0" smtClean="0"/>
              <a:t>Machine Learning Technique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work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-285380"/>
            <a:ext cx="8079581" cy="165819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57" y="2092176"/>
            <a:ext cx="8319853" cy="1460781"/>
          </a:xfrm>
        </p:spPr>
        <p:txBody>
          <a:bodyPr>
            <a:noAutofit/>
          </a:bodyPr>
          <a:lstStyle/>
          <a:p>
            <a:pPr marL="342900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a given GPU platform, predict </a:t>
            </a:r>
            <a:r>
              <a:rPr lang="en-US" sz="2800" b="1" dirty="0" smtClean="0">
                <a:solidFill>
                  <a:schemeClr val="tx1"/>
                </a:solidFill>
              </a:rPr>
              <a:t>optimized GPU execution time obtainable </a:t>
            </a:r>
            <a:r>
              <a:rPr lang="en-US" sz="2800" dirty="0" smtClean="0">
                <a:solidFill>
                  <a:schemeClr val="tx1"/>
                </a:solidFill>
              </a:rPr>
              <a:t>for any CPU application prior to starting the code development process</a:t>
            </a:r>
          </a:p>
          <a:p>
            <a:pPr marL="3429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8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performance     GPU hardware characteristics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Number of cores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GPU Performance     Inherent program properties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Available parallelism: Inherent program property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Cache miss: platform-dependent program property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GPU Execution time = 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57941"/>
              </p:ext>
            </p:extLst>
          </p:nvPr>
        </p:nvGraphicFramePr>
        <p:xfrm>
          <a:off x="3431844" y="2138372"/>
          <a:ext cx="406997" cy="28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3" imgW="139700" imgH="127000" progId="Equation.3">
                  <p:embed/>
                </p:oleObj>
              </mc:Choice>
              <mc:Fallback>
                <p:oleObj name="Equation" r:id="rId3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1844" y="2138372"/>
                        <a:ext cx="406997" cy="28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784393"/>
              </p:ext>
            </p:extLst>
          </p:nvPr>
        </p:nvGraphicFramePr>
        <p:xfrm>
          <a:off x="3431844" y="3068597"/>
          <a:ext cx="406997" cy="28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Equation" r:id="rId5" imgW="139700" imgH="127000" progId="Equation.3">
                  <p:embed/>
                </p:oleObj>
              </mc:Choice>
              <mc:Fallback>
                <p:oleObj name="Equation" r:id="rId5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1844" y="3068597"/>
                        <a:ext cx="406997" cy="28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256955"/>
              </p:ext>
            </p:extLst>
          </p:nvPr>
        </p:nvGraphicFramePr>
        <p:xfrm>
          <a:off x="1836062" y="5050945"/>
          <a:ext cx="6001652" cy="85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6" imgW="1562100" imgH="215900" progId="Equation.3">
                  <p:embed/>
                </p:oleObj>
              </mc:Choice>
              <mc:Fallback>
                <p:oleObj name="Equation" r:id="rId6" imgW="1562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6062" y="5050945"/>
                        <a:ext cx="6001652" cy="857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258979" y="5100637"/>
            <a:ext cx="2189971" cy="9076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80517" y="5100637"/>
            <a:ext cx="606946" cy="9076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98474" y="5000694"/>
            <a:ext cx="498684" cy="9076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82343" y="3952486"/>
            <a:ext cx="638116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2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9932" y="4866453"/>
            <a:ext cx="2847013" cy="805441"/>
          </a:xfrm>
          <a:prstGeom prst="round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Down Arrow 143"/>
          <p:cNvSpPr/>
          <p:nvPr/>
        </p:nvSpPr>
        <p:spPr>
          <a:xfrm>
            <a:off x="4535533" y="4715997"/>
            <a:ext cx="318022" cy="316267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5694874" y="643103"/>
            <a:ext cx="1717139" cy="1178183"/>
            <a:chOff x="1761463" y="1095879"/>
            <a:chExt cx="1196488" cy="1668836"/>
          </a:xfrm>
        </p:grpSpPr>
        <p:sp>
          <p:nvSpPr>
            <p:cNvPr id="123" name="Rectangle 12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83570" y="757827"/>
            <a:ext cx="1717139" cy="1178183"/>
            <a:chOff x="1761463" y="1095879"/>
            <a:chExt cx="1196488" cy="1668836"/>
          </a:xfrm>
        </p:grpSpPr>
        <p:sp>
          <p:nvSpPr>
            <p:cNvPr id="119" name="Rectangle 11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72266" y="882825"/>
            <a:ext cx="1717139" cy="1178183"/>
            <a:chOff x="1761463" y="1095879"/>
            <a:chExt cx="1196488" cy="1668836"/>
          </a:xfrm>
        </p:grpSpPr>
        <p:sp>
          <p:nvSpPr>
            <p:cNvPr id="115" name="Rectangle 114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756945" y="658330"/>
            <a:ext cx="1717139" cy="1178183"/>
            <a:chOff x="1761463" y="1095879"/>
            <a:chExt cx="1196488" cy="1668836"/>
          </a:xfrm>
        </p:grpSpPr>
        <p:sp>
          <p:nvSpPr>
            <p:cNvPr id="111" name="Rectangle 110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25093" y="773054"/>
            <a:ext cx="1717139" cy="1178183"/>
            <a:chOff x="1761463" y="1095879"/>
            <a:chExt cx="1196488" cy="1668836"/>
          </a:xfrm>
        </p:grpSpPr>
        <p:sp>
          <p:nvSpPr>
            <p:cNvPr id="83" name="Rectangle 82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98872" y="882825"/>
            <a:ext cx="1717139" cy="1178183"/>
            <a:chOff x="1761463" y="1095879"/>
            <a:chExt cx="1196488" cy="1668836"/>
          </a:xfrm>
        </p:grpSpPr>
        <p:sp>
          <p:nvSpPr>
            <p:cNvPr id="79" name="Rectangle 78"/>
            <p:cNvSpPr/>
            <p:nvPr/>
          </p:nvSpPr>
          <p:spPr>
            <a:xfrm>
              <a:off x="1761492" y="1095879"/>
              <a:ext cx="1196459" cy="1668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61463" y="1350717"/>
              <a:ext cx="1196459" cy="379614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49413" y="1870223"/>
              <a:ext cx="1063723" cy="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2126" y="5950370"/>
            <a:ext cx="1044996" cy="907630"/>
          </a:xfrm>
        </p:spPr>
        <p:txBody>
          <a:bodyPr/>
          <a:lstStyle/>
          <a:p>
            <a:fld id="{9BA2BF14-EFD6-6342-BCFD-863A8B32236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3578" y="3149549"/>
            <a:ext cx="1196459" cy="136482"/>
            <a:chOff x="5384448" y="4383476"/>
            <a:chExt cx="1196459" cy="136482"/>
          </a:xfrm>
        </p:grpSpPr>
        <p:sp>
          <p:nvSpPr>
            <p:cNvPr id="10" name="Rectangle 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2353385" y="994279"/>
            <a:ext cx="1717097" cy="1178183"/>
            <a:chOff x="2024617" y="1054186"/>
            <a:chExt cx="1717097" cy="1178183"/>
          </a:xfrm>
        </p:grpSpPr>
        <p:sp>
          <p:nvSpPr>
            <p:cNvPr id="6" name="Rectangle 5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027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33" name="Down Arrow 32"/>
          <p:cNvSpPr/>
          <p:nvPr/>
        </p:nvSpPr>
        <p:spPr>
          <a:xfrm>
            <a:off x="3009670" y="2191108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6062296" y="2192321"/>
            <a:ext cx="318022" cy="774553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488957" y="2243664"/>
            <a:ext cx="1636131" cy="485634"/>
            <a:chOff x="843227" y="3126525"/>
            <a:chExt cx="3325090" cy="485634"/>
          </a:xfrm>
          <a:solidFill>
            <a:schemeClr val="accent3"/>
          </a:solidFill>
        </p:grpSpPr>
        <p:sp>
          <p:nvSpPr>
            <p:cNvPr id="42" name="Rounded Rectangle 41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8733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GPU </a:t>
              </a:r>
              <a:r>
                <a:rPr lang="en-US" dirty="0" err="1" smtClean="0"/>
                <a:t>Platform</a:t>
              </a:r>
              <a:r>
                <a:rPr lang="en-US" baseline="-25000" dirty="0" err="1" smtClean="0"/>
                <a:t>x</a:t>
              </a:r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6154134" y="3086257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TextBox 68"/>
          <p:cNvSpPr txBox="1"/>
          <p:nvPr/>
        </p:nvSpPr>
        <p:spPr>
          <a:xfrm>
            <a:off x="6485978" y="2993729"/>
            <a:ext cx="258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83577" y="3462472"/>
            <a:ext cx="1196459" cy="136482"/>
            <a:chOff x="5384448" y="4383476"/>
            <a:chExt cx="1196459" cy="136482"/>
          </a:xfrm>
        </p:grpSpPr>
        <p:sp>
          <p:nvSpPr>
            <p:cNvPr id="50" name="Rectangle 49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581867" y="3758708"/>
            <a:ext cx="1196459" cy="136482"/>
            <a:chOff x="5384448" y="4383476"/>
            <a:chExt cx="1196459" cy="136482"/>
          </a:xfrm>
        </p:grpSpPr>
        <p:sp>
          <p:nvSpPr>
            <p:cNvPr id="87" name="Rectangle 86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564897" y="4366084"/>
            <a:ext cx="1196459" cy="136482"/>
            <a:chOff x="5384448" y="4383476"/>
            <a:chExt cx="1196459" cy="136482"/>
          </a:xfrm>
        </p:grpSpPr>
        <p:sp>
          <p:nvSpPr>
            <p:cNvPr id="96" name="Rectangle 9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056731" y="3939039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154135" y="3362907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154133" y="3655967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54132" y="4262911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072570" y="3833547"/>
            <a:ext cx="41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TextBox 68"/>
          <p:cNvSpPr txBox="1"/>
          <p:nvPr/>
        </p:nvSpPr>
        <p:spPr>
          <a:xfrm>
            <a:off x="163391" y="3141995"/>
            <a:ext cx="20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Feature Vector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6" idx="3"/>
            <a:endCxn id="75" idx="1"/>
          </p:cNvCxnSpPr>
          <p:nvPr/>
        </p:nvCxnSpPr>
        <p:spPr>
          <a:xfrm>
            <a:off x="4070482" y="1583371"/>
            <a:ext cx="1292297" cy="95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216011" y="1477238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347863" y="1362514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479715" y="1247790"/>
            <a:ext cx="1299168" cy="11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362779" y="1003821"/>
            <a:ext cx="1717097" cy="1178183"/>
            <a:chOff x="5362779" y="1085762"/>
            <a:chExt cx="1717097" cy="1178183"/>
          </a:xfrm>
        </p:grpSpPr>
        <p:sp>
          <p:nvSpPr>
            <p:cNvPr id="75" name="Rectangle 74"/>
            <p:cNvSpPr/>
            <p:nvPr/>
          </p:nvSpPr>
          <p:spPr>
            <a:xfrm>
              <a:off x="5362779" y="1085762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8959" y="1632442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PU Program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353615" y="1172509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62758" y="1158064"/>
            <a:ext cx="1717097" cy="268004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89762">
            <a:off x="1833207" y="2787135"/>
            <a:ext cx="725132" cy="731549"/>
          </a:xfrm>
          <a:prstGeom prst="rect">
            <a:avLst/>
          </a:prstGeom>
        </p:spPr>
      </p:pic>
      <p:sp>
        <p:nvSpPr>
          <p:cNvPr id="141" name="Rounded Rectangle 140"/>
          <p:cNvSpPr/>
          <p:nvPr/>
        </p:nvSpPr>
        <p:spPr>
          <a:xfrm>
            <a:off x="2486207" y="2976717"/>
            <a:ext cx="4136627" cy="1736100"/>
          </a:xfrm>
          <a:prstGeom prst="roundRect">
            <a:avLst/>
          </a:prstGeom>
          <a:solidFill>
            <a:srgbClr val="8F43FF">
              <a:alpha val="2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3985718" y="2850418"/>
            <a:ext cx="1577370" cy="380349"/>
            <a:chOff x="5129299" y="5212468"/>
            <a:chExt cx="1577370" cy="380349"/>
          </a:xfrm>
        </p:grpSpPr>
        <p:sp>
          <p:nvSpPr>
            <p:cNvPr id="142" name="Rounded Rectangle 141"/>
            <p:cNvSpPr/>
            <p:nvPr/>
          </p:nvSpPr>
          <p:spPr>
            <a:xfrm>
              <a:off x="5129299" y="5212468"/>
              <a:ext cx="1492053" cy="3693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77757" y="5223485"/>
              <a:ext cx="15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data</a:t>
              </a:r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463349" y="5040466"/>
            <a:ext cx="2595829" cy="485634"/>
            <a:chOff x="843227" y="3126525"/>
            <a:chExt cx="3325090" cy="485634"/>
          </a:xfrm>
          <a:solidFill>
            <a:schemeClr val="accent2"/>
          </a:solidFill>
        </p:grpSpPr>
        <p:sp>
          <p:nvSpPr>
            <p:cNvPr id="146" name="Rounded Rectangle 145"/>
            <p:cNvSpPr/>
            <p:nvPr/>
          </p:nvSpPr>
          <p:spPr>
            <a:xfrm>
              <a:off x="843227" y="3126525"/>
              <a:ext cx="3325090" cy="48563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76667" y="3184676"/>
              <a:ext cx="32419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Machine Learning Model</a:t>
              </a:r>
              <a:endParaRPr lang="en-US" dirty="0"/>
            </a:p>
          </p:txBody>
        </p:sp>
      </p:grpSp>
      <p:sp>
        <p:nvSpPr>
          <p:cNvPr id="148" name="Flowchart: Document 147"/>
          <p:cNvSpPr/>
          <p:nvPr/>
        </p:nvSpPr>
        <p:spPr>
          <a:xfrm>
            <a:off x="3761355" y="5828022"/>
            <a:ext cx="1885675" cy="997615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Down Arrow 148"/>
          <p:cNvSpPr/>
          <p:nvPr/>
        </p:nvSpPr>
        <p:spPr>
          <a:xfrm>
            <a:off x="4571999" y="5526100"/>
            <a:ext cx="318022" cy="290906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3780037" y="6043437"/>
            <a:ext cx="215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( feature </a:t>
            </a:r>
            <a:r>
              <a:rPr lang="en-US" dirty="0"/>
              <a:t>v</a:t>
            </a:r>
            <a:r>
              <a:rPr lang="en-US" dirty="0" smtClean="0"/>
              <a:t>ector)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223329" y="4344270"/>
            <a:ext cx="1590011" cy="1178183"/>
            <a:chOff x="2024617" y="1054186"/>
            <a:chExt cx="1717097" cy="1178183"/>
          </a:xfrm>
        </p:grpSpPr>
        <p:sp>
          <p:nvSpPr>
            <p:cNvPr id="152" name="Rectangle 151"/>
            <p:cNvSpPr/>
            <p:nvPr/>
          </p:nvSpPr>
          <p:spPr>
            <a:xfrm>
              <a:off x="2024617" y="1054186"/>
              <a:ext cx="1717097" cy="11781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23038" y="1691348"/>
              <a:ext cx="1526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CPU Program</a:t>
              </a:r>
              <a:endParaRPr lang="en-US" dirty="0"/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223879" y="4583078"/>
            <a:ext cx="1589461" cy="25483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479677" y="6297931"/>
            <a:ext cx="1196459" cy="136482"/>
            <a:chOff x="5384448" y="4383476"/>
            <a:chExt cx="1196459" cy="136482"/>
          </a:xfrm>
        </p:grpSpPr>
        <p:sp>
          <p:nvSpPr>
            <p:cNvPr id="156" name="Rectangle 155"/>
            <p:cNvSpPr/>
            <p:nvPr/>
          </p:nvSpPr>
          <p:spPr>
            <a:xfrm>
              <a:off x="5384448" y="4383476"/>
              <a:ext cx="1196459" cy="133307"/>
            </a:xfrm>
            <a:prstGeom prst="rect">
              <a:avLst/>
            </a:prstGeom>
            <a:solidFill>
              <a:srgbClr val="17D3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55392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68852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8345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5983795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6126670" y="4383476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62727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425120" y="4386651"/>
              <a:ext cx="0" cy="133307"/>
            </a:xfrm>
            <a:prstGeom prst="line">
              <a:avLst/>
            </a:prstGeom>
            <a:ln>
              <a:solidFill>
                <a:srgbClr val="2F2B2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Down Arrow 163"/>
          <p:cNvSpPr/>
          <p:nvPr/>
        </p:nvSpPr>
        <p:spPr>
          <a:xfrm>
            <a:off x="783749" y="5526101"/>
            <a:ext cx="318022" cy="74390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own Arrow 164"/>
          <p:cNvSpPr/>
          <p:nvPr/>
        </p:nvSpPr>
        <p:spPr>
          <a:xfrm rot="16200000">
            <a:off x="2618399" y="5658349"/>
            <a:ext cx="318022" cy="141247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7313815" y="6297929"/>
            <a:ext cx="154847" cy="133307"/>
          </a:xfrm>
          <a:prstGeom prst="rect">
            <a:avLst/>
          </a:prstGeom>
          <a:solidFill>
            <a:srgbClr val="17D32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7" name="Down Arrow 166"/>
          <p:cNvSpPr/>
          <p:nvPr/>
        </p:nvSpPr>
        <p:spPr>
          <a:xfrm rot="16200000">
            <a:off x="6262924" y="5661524"/>
            <a:ext cx="318022" cy="1412470"/>
          </a:xfrm>
          <a:prstGeom prst="down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68"/>
          <p:cNvSpPr txBox="1"/>
          <p:nvPr/>
        </p:nvSpPr>
        <p:spPr>
          <a:xfrm>
            <a:off x="6553422" y="5592653"/>
            <a:ext cx="258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Predicted </a:t>
            </a:r>
          </a:p>
          <a:p>
            <a:pPr algn="ctr"/>
            <a:r>
              <a:rPr lang="en-US" dirty="0" smtClean="0"/>
              <a:t>GPU Execution Time</a:t>
            </a:r>
            <a:endParaRPr lang="en-US" dirty="0"/>
          </a:p>
        </p:txBody>
      </p:sp>
      <p:sp>
        <p:nvSpPr>
          <p:cNvPr id="132" name="Title 1"/>
          <p:cNvSpPr>
            <a:spLocks noGrp="1"/>
          </p:cNvSpPr>
          <p:nvPr>
            <p:ph type="title"/>
          </p:nvPr>
        </p:nvSpPr>
        <p:spPr>
          <a:xfrm>
            <a:off x="457200" y="-292554"/>
            <a:ext cx="8079581" cy="165819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1700974" y="2259008"/>
            <a:ext cx="3325090" cy="4856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1734414" y="2317159"/>
            <a:ext cx="32419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Dynamic Binary Instrumentation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40799" y="5585205"/>
            <a:ext cx="3325090" cy="4856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-11387" y="5643356"/>
            <a:ext cx="32419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Dynamic Binary Instrumentation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7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4" grpId="0" animBg="1"/>
      <p:bldP spid="33" grpId="0" animBg="1"/>
      <p:bldP spid="40" grpId="0" animBg="1"/>
      <p:bldP spid="45" grpId="0" animBg="1"/>
      <p:bldP spid="46" grpId="0"/>
      <p:bldP spid="104" grpId="0"/>
      <p:bldP spid="105" grpId="0" animBg="1"/>
      <p:bldP spid="106" grpId="0" animBg="1"/>
      <p:bldP spid="107" grpId="0" animBg="1"/>
      <p:bldP spid="108" grpId="0"/>
      <p:bldP spid="109" grpId="0"/>
      <p:bldP spid="22" grpId="0" animBg="1"/>
      <p:bldP spid="76" grpId="0" animBg="1"/>
      <p:bldP spid="141" grpId="0" animBg="1"/>
      <p:bldP spid="148" grpId="0" animBg="1"/>
      <p:bldP spid="149" grpId="0" animBg="1"/>
      <p:bldP spid="150" grpId="0"/>
      <p:bldP spid="154" grpId="0" animBg="1"/>
      <p:bldP spid="164" grpId="0" animBg="1"/>
      <p:bldP spid="165" grpId="0" animBg="1"/>
      <p:bldP spid="166" grpId="0" animBg="1"/>
      <p:bldP spid="167" grpId="0" animBg="1"/>
      <p:bldP spid="171" grpId="0"/>
      <p:bldP spid="126" grpId="0" animBg="1"/>
      <p:bldP spid="127" grpId="0"/>
      <p:bldP spid="133" grpId="0" animBg="1"/>
      <p:bldP spid="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rapezoid 179"/>
          <p:cNvSpPr/>
          <p:nvPr/>
        </p:nvSpPr>
        <p:spPr>
          <a:xfrm rot="10800000">
            <a:off x="94825" y="5917805"/>
            <a:ext cx="8569380" cy="870807"/>
          </a:xfrm>
          <a:prstGeom prst="trapezoid">
            <a:avLst>
              <a:gd name="adj" fmla="val 518897"/>
            </a:avLst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/>
          <p:cNvGrpSpPr/>
          <p:nvPr/>
        </p:nvGrpSpPr>
        <p:grpSpPr>
          <a:xfrm>
            <a:off x="853438" y="5508113"/>
            <a:ext cx="7982829" cy="709153"/>
            <a:chOff x="752506" y="3673826"/>
            <a:chExt cx="7982829" cy="709153"/>
          </a:xfrm>
        </p:grpSpPr>
        <p:cxnSp>
          <p:nvCxnSpPr>
            <p:cNvPr id="184" name="Straight Arrow Connector 183"/>
            <p:cNvCxnSpPr>
              <a:stCxn id="432" idx="2"/>
            </p:cNvCxnSpPr>
            <p:nvPr/>
          </p:nvCxnSpPr>
          <p:spPr>
            <a:xfrm>
              <a:off x="7830254" y="3865732"/>
              <a:ext cx="0" cy="2028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H="1">
              <a:off x="4059010" y="3718275"/>
              <a:ext cx="536" cy="3598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1413597" y="3673826"/>
              <a:ext cx="8865" cy="3947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752506" y="3967597"/>
              <a:ext cx="15897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Prediction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371115" y="3982869"/>
              <a:ext cx="16805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Prediction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145537" y="3955628"/>
              <a:ext cx="15897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Prediction</a:t>
              </a:r>
              <a:r>
                <a:rPr lang="en-US" sz="2000" baseline="-25000" dirty="0" err="1"/>
                <a:t>P</a:t>
              </a:r>
              <a:endParaRPr lang="en-US" sz="2000" baseline="-25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2701" y="1306668"/>
            <a:ext cx="8839992" cy="2702046"/>
            <a:chOff x="225271" y="1306667"/>
            <a:chExt cx="8839992" cy="2814664"/>
          </a:xfrm>
        </p:grpSpPr>
        <p:sp>
          <p:nvSpPr>
            <p:cNvPr id="17" name="Trapezoid 16"/>
            <p:cNvSpPr/>
            <p:nvPr/>
          </p:nvSpPr>
          <p:spPr>
            <a:xfrm>
              <a:off x="225271" y="1306667"/>
              <a:ext cx="8816740" cy="1324889"/>
            </a:xfrm>
            <a:prstGeom prst="trapezoid">
              <a:avLst>
                <a:gd name="adj" fmla="val 332735"/>
              </a:avLst>
            </a:prstGeom>
            <a:solidFill>
              <a:srgbClr val="FFC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8523" y="2632579"/>
              <a:ext cx="8816740" cy="1488752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21" y="2581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Machine Learning Technique: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3043"/>
            <a:ext cx="2133600" cy="365125"/>
          </a:xfrm>
        </p:spPr>
        <p:txBody>
          <a:bodyPr/>
          <a:lstStyle/>
          <a:p>
            <a:fld id="{9BA2BF14-EFD6-6342-BCFD-863A8B32236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177282" y="941638"/>
            <a:ext cx="2155992" cy="1476095"/>
            <a:chOff x="3177282" y="941638"/>
            <a:chExt cx="2155992" cy="1476095"/>
          </a:xfrm>
        </p:grpSpPr>
        <p:sp>
          <p:nvSpPr>
            <p:cNvPr id="15" name="Rounded Rectangle 14"/>
            <p:cNvSpPr/>
            <p:nvPr/>
          </p:nvSpPr>
          <p:spPr>
            <a:xfrm>
              <a:off x="3688411" y="1310501"/>
              <a:ext cx="1644863" cy="1107232"/>
            </a:xfrm>
            <a:prstGeom prst="roundRect">
              <a:avLst>
                <a:gd name="adj" fmla="val 870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1" name="Group 230"/>
            <p:cNvGrpSpPr/>
            <p:nvPr/>
          </p:nvGrpSpPr>
          <p:grpSpPr>
            <a:xfrm>
              <a:off x="3771792" y="1996732"/>
              <a:ext cx="1196459" cy="136482"/>
              <a:chOff x="5384448" y="4383476"/>
              <a:chExt cx="1196459" cy="136482"/>
            </a:xfrm>
            <a:solidFill>
              <a:srgbClr val="8F43FF"/>
            </a:solidFill>
          </p:grpSpPr>
          <p:sp>
            <p:nvSpPr>
              <p:cNvPr id="232" name="Rectangle 231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33" name="Straight Connector 232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3" name="Rectangle 252"/>
            <p:cNvSpPr/>
            <p:nvPr/>
          </p:nvSpPr>
          <p:spPr>
            <a:xfrm>
              <a:off x="5079330" y="1999907"/>
              <a:ext cx="154847" cy="133307"/>
            </a:xfrm>
            <a:prstGeom prst="rect">
              <a:avLst/>
            </a:prstGeom>
            <a:solidFill>
              <a:srgbClr val="8F43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845723" y="941638"/>
              <a:ext cx="1397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Set</a:t>
              </a:r>
              <a:endParaRPr lang="en-US" baseline="-25000" dirty="0"/>
            </a:p>
          </p:txBody>
        </p:sp>
        <p:grpSp>
          <p:nvGrpSpPr>
            <p:cNvPr id="255" name="Group 254"/>
            <p:cNvGrpSpPr/>
            <p:nvPr/>
          </p:nvGrpSpPr>
          <p:grpSpPr>
            <a:xfrm>
              <a:off x="3770863" y="1782668"/>
              <a:ext cx="1196459" cy="136482"/>
              <a:chOff x="5384448" y="4383476"/>
              <a:chExt cx="1196459" cy="136482"/>
            </a:xfrm>
            <a:solidFill>
              <a:srgbClr val="FE98EB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57" name="Straight Connector 256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Rectangle 275"/>
            <p:cNvSpPr/>
            <p:nvPr/>
          </p:nvSpPr>
          <p:spPr>
            <a:xfrm>
              <a:off x="5078401" y="1785843"/>
              <a:ext cx="154847" cy="133307"/>
            </a:xfrm>
            <a:prstGeom prst="rect">
              <a:avLst/>
            </a:prstGeom>
            <a:solidFill>
              <a:srgbClr val="FE98EB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277" name="Group 276"/>
            <p:cNvGrpSpPr/>
            <p:nvPr/>
          </p:nvGrpSpPr>
          <p:grpSpPr>
            <a:xfrm>
              <a:off x="3778408" y="1565154"/>
              <a:ext cx="1196459" cy="136482"/>
              <a:chOff x="5384448" y="4383476"/>
              <a:chExt cx="1196459" cy="136482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78" name="Rectangle 277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79" name="Straight Connector 278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3" name="Rectangle 302"/>
            <p:cNvSpPr/>
            <p:nvPr/>
          </p:nvSpPr>
          <p:spPr>
            <a:xfrm>
              <a:off x="5085946" y="1568329"/>
              <a:ext cx="154847" cy="13330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04" name="Group 303"/>
            <p:cNvGrpSpPr/>
            <p:nvPr/>
          </p:nvGrpSpPr>
          <p:grpSpPr>
            <a:xfrm>
              <a:off x="3779621" y="1382293"/>
              <a:ext cx="1196459" cy="136482"/>
              <a:chOff x="5384448" y="4383476"/>
              <a:chExt cx="1196459" cy="136482"/>
            </a:xfrm>
          </p:grpSpPr>
          <p:sp>
            <p:nvSpPr>
              <p:cNvPr id="305" name="Rectangle 304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solidFill>
                <a:srgbClr val="17D32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06" name="Straight Connector 305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3" name="Rectangle 312"/>
            <p:cNvSpPr/>
            <p:nvPr/>
          </p:nvSpPr>
          <p:spPr>
            <a:xfrm>
              <a:off x="5087159" y="1385468"/>
              <a:ext cx="154847" cy="133307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3768621" y="2203181"/>
              <a:ext cx="1196459" cy="136482"/>
              <a:chOff x="5384448" y="4383476"/>
              <a:chExt cx="1196459" cy="136482"/>
            </a:xfrm>
            <a:solidFill>
              <a:srgbClr val="FFFF00"/>
            </a:solidFill>
          </p:grpSpPr>
          <p:sp>
            <p:nvSpPr>
              <p:cNvPr id="315" name="Rectangle 314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16" name="Straight Connector 315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3" name="Rectangle 322"/>
            <p:cNvSpPr/>
            <p:nvPr/>
          </p:nvSpPr>
          <p:spPr>
            <a:xfrm>
              <a:off x="5076159" y="2206356"/>
              <a:ext cx="154847" cy="13330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515710" y="1338513"/>
              <a:ext cx="0" cy="101424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77282" y="1614804"/>
              <a:ext cx="274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7091" y="2631556"/>
            <a:ext cx="2218141" cy="1180770"/>
            <a:chOff x="217091" y="2631556"/>
            <a:chExt cx="2218141" cy="1180770"/>
          </a:xfrm>
        </p:grpSpPr>
        <p:sp>
          <p:nvSpPr>
            <p:cNvPr id="424" name="Rounded Rectangle 423"/>
            <p:cNvSpPr/>
            <p:nvPr/>
          </p:nvSpPr>
          <p:spPr>
            <a:xfrm>
              <a:off x="723014" y="3020396"/>
              <a:ext cx="1644863" cy="791930"/>
            </a:xfrm>
            <a:prstGeom prst="roundRect">
              <a:avLst>
                <a:gd name="adj" fmla="val 92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803224" y="3121124"/>
              <a:ext cx="1196459" cy="136482"/>
              <a:chOff x="5384448" y="4383476"/>
              <a:chExt cx="1196459" cy="136482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solidFill>
                <a:srgbClr val="17D32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26" name="Straight Connector 325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3" name="Rectangle 332"/>
            <p:cNvSpPr/>
            <p:nvPr/>
          </p:nvSpPr>
          <p:spPr>
            <a:xfrm>
              <a:off x="2110762" y="3124299"/>
              <a:ext cx="154847" cy="133307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34" name="Group 333"/>
            <p:cNvGrpSpPr/>
            <p:nvPr/>
          </p:nvGrpSpPr>
          <p:grpSpPr>
            <a:xfrm>
              <a:off x="799837" y="3365938"/>
              <a:ext cx="1196459" cy="136482"/>
              <a:chOff x="5384448" y="4383476"/>
              <a:chExt cx="1196459" cy="136482"/>
            </a:xfrm>
            <a:solidFill>
              <a:srgbClr val="8F43FF"/>
            </a:solidFill>
          </p:grpSpPr>
          <p:sp>
            <p:nvSpPr>
              <p:cNvPr id="335" name="Rectangle 334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36" name="Straight Connector 335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3" name="Rectangle 342"/>
            <p:cNvSpPr/>
            <p:nvPr/>
          </p:nvSpPr>
          <p:spPr>
            <a:xfrm>
              <a:off x="2107375" y="3369113"/>
              <a:ext cx="154847" cy="133307"/>
            </a:xfrm>
            <a:prstGeom prst="rect">
              <a:avLst/>
            </a:prstGeom>
            <a:solidFill>
              <a:srgbClr val="8F43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44" name="Group 343"/>
            <p:cNvGrpSpPr/>
            <p:nvPr/>
          </p:nvGrpSpPr>
          <p:grpSpPr>
            <a:xfrm>
              <a:off x="790369" y="3615051"/>
              <a:ext cx="1196459" cy="136482"/>
              <a:chOff x="5384448" y="4383476"/>
              <a:chExt cx="1196459" cy="136482"/>
            </a:xfrm>
            <a:solidFill>
              <a:srgbClr val="FE98EB"/>
            </a:solidFill>
          </p:grpSpPr>
          <p:sp>
            <p:nvSpPr>
              <p:cNvPr id="345" name="Rectangle 344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46" name="Straight Connector 345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3" name="Rectangle 352"/>
            <p:cNvSpPr/>
            <p:nvPr/>
          </p:nvSpPr>
          <p:spPr>
            <a:xfrm>
              <a:off x="2097907" y="3618226"/>
              <a:ext cx="154847" cy="133307"/>
            </a:xfrm>
            <a:prstGeom prst="rect">
              <a:avLst/>
            </a:prstGeom>
            <a:solidFill>
              <a:srgbClr val="FE98EB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54" name="Straight Arrow Connector 353"/>
            <p:cNvCxnSpPr/>
            <p:nvPr/>
          </p:nvCxnSpPr>
          <p:spPr>
            <a:xfrm>
              <a:off x="592732" y="3078714"/>
              <a:ext cx="0" cy="71410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TextBox 354"/>
            <p:cNvSpPr txBox="1"/>
            <p:nvPr/>
          </p:nvSpPr>
          <p:spPr>
            <a:xfrm>
              <a:off x="217091" y="3210699"/>
              <a:ext cx="274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655659" y="2631556"/>
              <a:ext cx="1779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Subset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30791" y="2633144"/>
            <a:ext cx="2218141" cy="1198587"/>
            <a:chOff x="2730791" y="2633144"/>
            <a:chExt cx="2218141" cy="1198587"/>
          </a:xfrm>
        </p:grpSpPr>
        <p:sp>
          <p:nvSpPr>
            <p:cNvPr id="425" name="Rounded Rectangle 424"/>
            <p:cNvSpPr/>
            <p:nvPr/>
          </p:nvSpPr>
          <p:spPr>
            <a:xfrm>
              <a:off x="3233327" y="3039801"/>
              <a:ext cx="1644863" cy="791930"/>
            </a:xfrm>
            <a:prstGeom prst="roundRect">
              <a:avLst>
                <a:gd name="adj" fmla="val 92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7" name="Group 356"/>
            <p:cNvGrpSpPr/>
            <p:nvPr/>
          </p:nvGrpSpPr>
          <p:grpSpPr>
            <a:xfrm>
              <a:off x="3316924" y="3122712"/>
              <a:ext cx="1196459" cy="136482"/>
              <a:chOff x="5384448" y="4383476"/>
              <a:chExt cx="1196459" cy="136482"/>
            </a:xfrm>
            <a:solidFill>
              <a:srgbClr val="FE98EB"/>
            </a:solidFill>
          </p:grpSpPr>
          <p:sp>
            <p:nvSpPr>
              <p:cNvPr id="358" name="Rectangle 357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59" name="Straight Connector 358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6" name="Rectangle 365"/>
            <p:cNvSpPr/>
            <p:nvPr/>
          </p:nvSpPr>
          <p:spPr>
            <a:xfrm>
              <a:off x="4624462" y="3125887"/>
              <a:ext cx="154847" cy="133307"/>
            </a:xfrm>
            <a:prstGeom prst="rect">
              <a:avLst/>
            </a:prstGeom>
            <a:solidFill>
              <a:srgbClr val="FE98EB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67" name="Group 366"/>
            <p:cNvGrpSpPr/>
            <p:nvPr/>
          </p:nvGrpSpPr>
          <p:grpSpPr>
            <a:xfrm>
              <a:off x="3313537" y="3367526"/>
              <a:ext cx="1196459" cy="136482"/>
              <a:chOff x="5384448" y="4383476"/>
              <a:chExt cx="1196459" cy="136482"/>
            </a:xfrm>
            <a:solidFill>
              <a:srgbClr val="FFFF00"/>
            </a:solidFill>
          </p:grpSpPr>
          <p:sp>
            <p:nvSpPr>
              <p:cNvPr id="368" name="Rectangle 367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69" name="Straight Connector 368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6" name="Rectangle 375"/>
            <p:cNvSpPr/>
            <p:nvPr/>
          </p:nvSpPr>
          <p:spPr>
            <a:xfrm>
              <a:off x="4621075" y="3370701"/>
              <a:ext cx="154847" cy="13330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377" name="Group 376"/>
            <p:cNvGrpSpPr/>
            <p:nvPr/>
          </p:nvGrpSpPr>
          <p:grpSpPr>
            <a:xfrm>
              <a:off x="3304069" y="3616639"/>
              <a:ext cx="1196459" cy="136482"/>
              <a:chOff x="5384448" y="4383476"/>
              <a:chExt cx="1196459" cy="136482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78" name="Rectangle 377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6" name="Rectangle 385"/>
            <p:cNvSpPr/>
            <p:nvPr/>
          </p:nvSpPr>
          <p:spPr>
            <a:xfrm>
              <a:off x="4611607" y="3619814"/>
              <a:ext cx="154847" cy="13330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87" name="Straight Arrow Connector 386"/>
            <p:cNvCxnSpPr/>
            <p:nvPr/>
          </p:nvCxnSpPr>
          <p:spPr>
            <a:xfrm>
              <a:off x="3106432" y="3080302"/>
              <a:ext cx="0" cy="71410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TextBox 387"/>
            <p:cNvSpPr txBox="1"/>
            <p:nvPr/>
          </p:nvSpPr>
          <p:spPr>
            <a:xfrm>
              <a:off x="2730791" y="3212287"/>
              <a:ext cx="274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3169359" y="2633144"/>
              <a:ext cx="1779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Subset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26704" y="2651063"/>
            <a:ext cx="2207124" cy="1188021"/>
            <a:chOff x="6626704" y="2651063"/>
            <a:chExt cx="2207124" cy="1188021"/>
          </a:xfrm>
        </p:grpSpPr>
        <p:sp>
          <p:nvSpPr>
            <p:cNvPr id="426" name="Rounded Rectangle 425"/>
            <p:cNvSpPr/>
            <p:nvPr/>
          </p:nvSpPr>
          <p:spPr>
            <a:xfrm>
              <a:off x="7108755" y="3047154"/>
              <a:ext cx="1644863" cy="791930"/>
            </a:xfrm>
            <a:prstGeom prst="roundRect">
              <a:avLst>
                <a:gd name="adj" fmla="val 92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0" name="Group 389"/>
            <p:cNvGrpSpPr/>
            <p:nvPr/>
          </p:nvGrpSpPr>
          <p:grpSpPr>
            <a:xfrm>
              <a:off x="7201820" y="3140631"/>
              <a:ext cx="1196459" cy="136482"/>
              <a:chOff x="5384448" y="4383476"/>
              <a:chExt cx="1196459" cy="136482"/>
            </a:xfrm>
            <a:solidFill>
              <a:srgbClr val="8F43FF"/>
            </a:solidFill>
          </p:grpSpPr>
          <p:sp>
            <p:nvSpPr>
              <p:cNvPr id="391" name="Rectangle 390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92" name="Straight Connector 391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" name="Rectangle 398"/>
            <p:cNvSpPr/>
            <p:nvPr/>
          </p:nvSpPr>
          <p:spPr>
            <a:xfrm>
              <a:off x="8509358" y="3143806"/>
              <a:ext cx="154847" cy="133307"/>
            </a:xfrm>
            <a:prstGeom prst="rect">
              <a:avLst/>
            </a:prstGeom>
            <a:solidFill>
              <a:srgbClr val="8F43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400" name="Group 399"/>
            <p:cNvGrpSpPr/>
            <p:nvPr/>
          </p:nvGrpSpPr>
          <p:grpSpPr>
            <a:xfrm>
              <a:off x="7198433" y="3385445"/>
              <a:ext cx="1196459" cy="136482"/>
              <a:chOff x="5384448" y="4383476"/>
              <a:chExt cx="1196459" cy="136482"/>
            </a:xfrm>
            <a:solidFill>
              <a:srgbClr val="FFFF00"/>
            </a:solidFill>
          </p:grpSpPr>
          <p:sp>
            <p:nvSpPr>
              <p:cNvPr id="401" name="Rectangle 400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402" name="Straight Connector 401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grpFill/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9" name="Rectangle 408"/>
            <p:cNvSpPr/>
            <p:nvPr/>
          </p:nvSpPr>
          <p:spPr>
            <a:xfrm>
              <a:off x="8505971" y="3388620"/>
              <a:ext cx="154847" cy="13330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410" name="Group 409"/>
            <p:cNvGrpSpPr/>
            <p:nvPr/>
          </p:nvGrpSpPr>
          <p:grpSpPr>
            <a:xfrm>
              <a:off x="7188965" y="3634558"/>
              <a:ext cx="1196459" cy="136482"/>
              <a:chOff x="5384448" y="4383476"/>
              <a:chExt cx="1196459" cy="136482"/>
            </a:xfrm>
          </p:grpSpPr>
          <p:sp>
            <p:nvSpPr>
              <p:cNvPr id="411" name="Rectangle 410"/>
              <p:cNvSpPr/>
              <p:nvPr/>
            </p:nvSpPr>
            <p:spPr>
              <a:xfrm>
                <a:off x="5384448" y="4383476"/>
                <a:ext cx="1196459" cy="133307"/>
              </a:xfrm>
              <a:prstGeom prst="rect">
                <a:avLst/>
              </a:prstGeom>
              <a:solidFill>
                <a:srgbClr val="17D32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412" name="Straight Connector 411"/>
              <p:cNvCxnSpPr/>
              <p:nvPr/>
            </p:nvCxnSpPr>
            <p:spPr>
              <a:xfrm>
                <a:off x="55392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>
                <a:off x="568852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>
                <a:off x="58345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>
                <a:off x="5983795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>
                <a:off x="6126670" y="4383476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>
                <a:off x="62727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>
              <a:xfrm>
                <a:off x="6425120" y="4386651"/>
                <a:ext cx="0" cy="133307"/>
              </a:xfrm>
              <a:prstGeom prst="line">
                <a:avLst/>
              </a:prstGeom>
              <a:ln>
                <a:solidFill>
                  <a:srgbClr val="2F2B2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9" name="Rectangle 418"/>
            <p:cNvSpPr/>
            <p:nvPr/>
          </p:nvSpPr>
          <p:spPr>
            <a:xfrm>
              <a:off x="8496503" y="3637733"/>
              <a:ext cx="154847" cy="133307"/>
            </a:xfrm>
            <a:prstGeom prst="rect">
              <a:avLst/>
            </a:prstGeom>
            <a:solidFill>
              <a:srgbClr val="17D32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20" name="Straight Arrow Connector 419"/>
            <p:cNvCxnSpPr/>
            <p:nvPr/>
          </p:nvCxnSpPr>
          <p:spPr>
            <a:xfrm>
              <a:off x="6991328" y="3098221"/>
              <a:ext cx="0" cy="71410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TextBox 420"/>
            <p:cNvSpPr txBox="1"/>
            <p:nvPr/>
          </p:nvSpPr>
          <p:spPr>
            <a:xfrm>
              <a:off x="6626704" y="3219189"/>
              <a:ext cx="274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7054255" y="2651063"/>
              <a:ext cx="1779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</a:t>
              </a:r>
              <a:r>
                <a:rPr lang="en-US" dirty="0" err="1" smtClean="0"/>
                <a:t>Subset</a:t>
              </a:r>
              <a:r>
                <a:rPr lang="en-US" baseline="-25000" dirty="0" err="1"/>
                <a:t>p</a:t>
              </a:r>
              <a:endParaRPr lang="en-US" baseline="-25000" dirty="0"/>
            </a:p>
          </p:txBody>
        </p:sp>
      </p:grpSp>
      <p:sp>
        <p:nvSpPr>
          <p:cNvPr id="423" name="TextBox 422"/>
          <p:cNvSpPr txBox="1"/>
          <p:nvPr/>
        </p:nvSpPr>
        <p:spPr>
          <a:xfrm>
            <a:off x="5712814" y="3037374"/>
            <a:ext cx="35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427" name="Straight Arrow Connector 426"/>
          <p:cNvCxnSpPr>
            <a:stCxn id="424" idx="2"/>
            <a:endCxn id="428" idx="0"/>
          </p:cNvCxnSpPr>
          <p:nvPr/>
        </p:nvCxnSpPr>
        <p:spPr>
          <a:xfrm flipH="1">
            <a:off x="1539018" y="3812326"/>
            <a:ext cx="6428" cy="10219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8" name="Picture 4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57" y="4834234"/>
            <a:ext cx="1594722" cy="86265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30" name="Picture 4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85" y="4837363"/>
            <a:ext cx="1594722" cy="86265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32" name="Picture 4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25" y="4837363"/>
            <a:ext cx="1594722" cy="86265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433" name="Straight Arrow Connector 432"/>
          <p:cNvCxnSpPr>
            <a:stCxn id="425" idx="2"/>
            <a:endCxn id="430" idx="0"/>
          </p:cNvCxnSpPr>
          <p:nvPr/>
        </p:nvCxnSpPr>
        <p:spPr>
          <a:xfrm>
            <a:off x="4055759" y="3831731"/>
            <a:ext cx="3387" cy="10056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>
            <a:stCxn id="426" idx="2"/>
            <a:endCxn id="432" idx="0"/>
          </p:cNvCxnSpPr>
          <p:nvPr/>
        </p:nvCxnSpPr>
        <p:spPr>
          <a:xfrm flipH="1">
            <a:off x="7931186" y="3839084"/>
            <a:ext cx="1" cy="9982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5" name="TextBox 434"/>
          <p:cNvSpPr txBox="1"/>
          <p:nvPr/>
        </p:nvSpPr>
        <p:spPr>
          <a:xfrm>
            <a:off x="5712814" y="4989723"/>
            <a:ext cx="35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2" name="Rounded Rectangle 31"/>
          <p:cNvSpPr/>
          <p:nvPr/>
        </p:nvSpPr>
        <p:spPr>
          <a:xfrm>
            <a:off x="799836" y="4075794"/>
            <a:ext cx="1568041" cy="5515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Step-wise Regression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6" name="Rounded Rectangle 435"/>
          <p:cNvSpPr/>
          <p:nvPr/>
        </p:nvSpPr>
        <p:spPr>
          <a:xfrm>
            <a:off x="3288466" y="4075794"/>
            <a:ext cx="1568041" cy="5515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Step-wise Regression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7" name="Rounded Rectangle 436"/>
          <p:cNvSpPr/>
          <p:nvPr/>
        </p:nvSpPr>
        <p:spPr>
          <a:xfrm>
            <a:off x="7175172" y="4075794"/>
            <a:ext cx="1568041" cy="5515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Step-wise Regression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3387182" y="6293466"/>
            <a:ext cx="2223044" cy="495147"/>
          </a:xfrm>
          <a:prstGeom prst="roundRect">
            <a:avLst>
              <a:gd name="adj" fmla="val 1515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3461653" y="6350509"/>
            <a:ext cx="2158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Majority Selection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99018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423" grpId="0"/>
      <p:bldP spid="435" grpId="0"/>
      <p:bldP spid="32" grpId="0" animBg="1"/>
      <p:bldP spid="436" grpId="0" animBg="1"/>
      <p:bldP spid="437" grpId="0" animBg="1"/>
      <p:bldP spid="181" grpId="0" animBg="1"/>
      <p:bldP spid="1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2554"/>
            <a:ext cx="8079581" cy="1658198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Insight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Machine Learning Technique 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work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5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498" y="-313918"/>
            <a:ext cx="8079581" cy="1658198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BF14-EFD6-6342-BCFD-863A8B32236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97926"/>
              </p:ext>
            </p:extLst>
          </p:nvPr>
        </p:nvGraphicFramePr>
        <p:xfrm>
          <a:off x="486796" y="2301875"/>
          <a:ext cx="816847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383"/>
                <a:gridCol w="1639614"/>
                <a:gridCol w="12454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Questions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Metrics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Results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</a:t>
                      </a:r>
                      <a:r>
                        <a:rPr lang="en-US" sz="2400" baseline="0" dirty="0" smtClean="0"/>
                        <a:t> close is predicted speedup to actual speedup?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Accuracy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</a:t>
                      </a:r>
                      <a:r>
                        <a:rPr lang="en-US" sz="2400" baseline="0" dirty="0" smtClean="0"/>
                        <a:t> robust across different GPU platforms?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Robustness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much programmer involvement is required?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quickly provide</a:t>
                      </a:r>
                      <a:r>
                        <a:rPr lang="en-US" sz="2400" baseline="0" dirty="0" smtClean="0"/>
                        <a:t> prediction?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17992" y="2132563"/>
            <a:ext cx="1385888" cy="3648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73552" y="2175595"/>
            <a:ext cx="2771775" cy="3648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etropolit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9099</TotalTime>
  <Words>607</Words>
  <Application>Microsoft Macintosh PowerPoint</Application>
  <PresentationFormat>On-screen Show (4:3)</PresentationFormat>
  <Paragraphs>232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Metropolitan</vt:lpstr>
      <vt:lpstr>Equation</vt:lpstr>
      <vt:lpstr>Cross-Architecture  Performance Prediction (XAPP):  Using CPU to predict GPU Performance </vt:lpstr>
      <vt:lpstr>Executive Summary</vt:lpstr>
      <vt:lpstr>Outline</vt:lpstr>
      <vt:lpstr>Problem Statement</vt:lpstr>
      <vt:lpstr>Insight</vt:lpstr>
      <vt:lpstr>Overview</vt:lpstr>
      <vt:lpstr>Machine Learning Technique: </vt:lpstr>
      <vt:lpstr>Outline</vt:lpstr>
      <vt:lpstr>Results</vt:lpstr>
      <vt:lpstr>Experimental Setup</vt:lpstr>
      <vt:lpstr>Accuracy results</vt:lpstr>
      <vt:lpstr>How to use our tool? Model Construction Phase</vt:lpstr>
      <vt:lpstr>How to use our tool? Usage Phase</vt:lpstr>
      <vt:lpstr>One-time Cost Overhead</vt:lpstr>
      <vt:lpstr>Recurring Overhead</vt:lpstr>
      <vt:lpstr>What it is not?</vt:lpstr>
      <vt:lpstr>Also in the paper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Cross-Architecture Performance Prediction</dc:title>
  <dc:creator>Newsha Ardalani</dc:creator>
  <cp:lastModifiedBy>Newsha Ardalani</cp:lastModifiedBy>
  <cp:revision>279</cp:revision>
  <cp:lastPrinted>2015-12-01T16:13:59Z</cp:lastPrinted>
  <dcterms:created xsi:type="dcterms:W3CDTF">2015-11-02T17:14:48Z</dcterms:created>
  <dcterms:modified xsi:type="dcterms:W3CDTF">2015-12-16T03:56:39Z</dcterms:modified>
</cp:coreProperties>
</file>